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  <p:sldMasterId id="2147485422" r:id="rId2"/>
    <p:sldMasterId id="2147486422" r:id="rId3"/>
    <p:sldMasterId id="2147486458" r:id="rId4"/>
  </p:sldMasterIdLst>
  <p:notesMasterIdLst>
    <p:notesMasterId r:id="rId30"/>
  </p:notesMasterIdLst>
  <p:handoutMasterIdLst>
    <p:handoutMasterId r:id="rId31"/>
  </p:handoutMasterIdLst>
  <p:sldIdLst>
    <p:sldId id="385" r:id="rId5"/>
    <p:sldId id="307" r:id="rId6"/>
    <p:sldId id="309" r:id="rId7"/>
    <p:sldId id="329" r:id="rId8"/>
    <p:sldId id="683" r:id="rId9"/>
    <p:sldId id="686" r:id="rId10"/>
    <p:sldId id="706" r:id="rId11"/>
    <p:sldId id="671" r:id="rId12"/>
    <p:sldId id="687" r:id="rId13"/>
    <p:sldId id="698" r:id="rId14"/>
    <p:sldId id="699" r:id="rId15"/>
    <p:sldId id="688" r:id="rId16"/>
    <p:sldId id="678" r:id="rId17"/>
    <p:sldId id="690" r:id="rId18"/>
    <p:sldId id="682" r:id="rId19"/>
    <p:sldId id="700" r:id="rId20"/>
    <p:sldId id="703" r:id="rId21"/>
    <p:sldId id="693" r:id="rId22"/>
    <p:sldId id="715" r:id="rId23"/>
    <p:sldId id="696" r:id="rId24"/>
    <p:sldId id="708" r:id="rId25"/>
    <p:sldId id="714" r:id="rId26"/>
    <p:sldId id="427" r:id="rId27"/>
    <p:sldId id="705" r:id="rId28"/>
    <p:sldId id="495" r:id="rId29"/>
  </p:sldIdLst>
  <p:sldSz cx="9144000" cy="5143500" type="screen16x9"/>
  <p:notesSz cx="9874250" cy="6797675"/>
  <p:custDataLst>
    <p:tags r:id="rId32"/>
  </p:custData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1714500" algn="l" defTabSz="685800" rtl="0" eaLnBrk="1" latinLnBrk="0" hangingPunct="1"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057400" algn="l" defTabSz="685800" rtl="0" eaLnBrk="1" latinLnBrk="0" hangingPunct="1"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2400300" algn="l" defTabSz="685800" rtl="0" eaLnBrk="1" latinLnBrk="0" hangingPunct="1"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2743200" algn="l" defTabSz="685800" rtl="0" eaLnBrk="1" latinLnBrk="0" hangingPunct="1">
      <a:defRPr kumimoji="1" sz="165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3366CC"/>
    <a:srgbClr val="FF3399"/>
    <a:srgbClr val="FF3300"/>
    <a:srgbClr val="660066"/>
    <a:srgbClr val="FF0000"/>
    <a:srgbClr val="92D050"/>
    <a:srgbClr val="CFD4CA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36" autoAdjust="0"/>
    <p:restoredTop sz="95775" autoAdjust="0"/>
  </p:normalViewPr>
  <p:slideViewPr>
    <p:cSldViewPr snapToGrid="0">
      <p:cViewPr varScale="1">
        <p:scale>
          <a:sx n="141" d="100"/>
          <a:sy n="141" d="100"/>
        </p:scale>
        <p:origin x="1008" y="176"/>
      </p:cViewPr>
      <p:guideLst>
        <p:guide orient="horz" pos="162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277613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6642" y="0"/>
            <a:ext cx="4277611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7797"/>
            <a:ext cx="4277613" cy="3398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6642" y="6457797"/>
            <a:ext cx="4277611" cy="3398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EDF6AC-54AB-453B-A300-C6DBAB83F0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277613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6642" y="0"/>
            <a:ext cx="4277611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33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723" y="3228350"/>
            <a:ext cx="7240809" cy="3058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7797"/>
            <a:ext cx="4277613" cy="3398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6642" y="6457797"/>
            <a:ext cx="4277611" cy="3398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A3EA273-161E-49A8-A94B-ECA195EBC7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FE38ABA-5D24-4450-8116-4DBECDE0FBC3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09588"/>
            <a:ext cx="4530725" cy="25495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3EA273-161E-49A8-A94B-ECA195EBC7B2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3551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3EA273-161E-49A8-A94B-ECA195EBC7B2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1452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C1013-7E1A-B04E-8BBC-944E4343AB57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502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F019E-A7A3-B442-ADF5-561AD0EBB792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341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F019E-A7A3-B442-ADF5-561AD0EBB792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790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0E33F-B95E-6343-BF9C-2B6A250BB0D4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940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3EA273-161E-49A8-A94B-ECA195EBC7B2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5825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3EA273-161E-49A8-A94B-ECA195EBC7B2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307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3EA273-161E-49A8-A94B-ECA195EBC7B2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6756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3EA273-161E-49A8-A94B-ECA195EBC7B2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5886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3EA273-161E-49A8-A94B-ECA195EBC7B2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586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879869"/>
            <a:ext cx="7772400" cy="1102519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7" y="1982387"/>
            <a:ext cx="6670366" cy="1314450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3D05-9AEF-43B7-8D07-A7D221EF5E6F}" type="datetimeFigureOut">
              <a:rPr lang="en-US" altLang="zh-TW"/>
              <a:pPr>
                <a:defRPr/>
              </a:pPr>
              <a:t>4/24/26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ED2F-CB32-4366-83F3-21F9BF15E9B3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69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172C-3B65-4C5A-9F99-48B047046C57}" type="datetimeFigureOut">
              <a:rPr lang="en-US" altLang="zh-TW"/>
              <a:pPr>
                <a:defRPr/>
              </a:pPr>
              <a:t>4/24/26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A4A7-4D03-471C-A208-2F7647851211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32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05980"/>
            <a:ext cx="1543032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61513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ED88-41B9-4699-8CC1-649D49551C92}" type="datetimeFigureOut">
              <a:rPr lang="en-US" altLang="zh-TW"/>
              <a:pPr>
                <a:defRPr/>
              </a:pPr>
              <a:t>4/24/26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58F8-3378-4DDF-A5AC-107737CFA9CA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76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3"/>
          <p:cNvSpPr>
            <a:spLocks noChangeShapeType="1"/>
          </p:cNvSpPr>
          <p:nvPr/>
        </p:nvSpPr>
        <p:spPr bwMode="auto">
          <a:xfrm>
            <a:off x="514350" y="401242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1650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3640060"/>
            <a:ext cx="8458200" cy="916781"/>
          </a:xfrm>
        </p:spPr>
        <p:txBody>
          <a:bodyPr anchor="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5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1EA56-4254-4CAB-A613-5EE232F747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902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57151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B31D-7E9D-44D0-BC0F-D450315193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8619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3"/>
          <p:cNvSpPr>
            <a:spLocks noChangeShapeType="1"/>
          </p:cNvSpPr>
          <p:nvPr/>
        </p:nvSpPr>
        <p:spPr bwMode="auto">
          <a:xfrm>
            <a:off x="514350" y="258367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165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210315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225D-F22B-45D1-9507-D55A20E4C7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1996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D3E0-E097-4970-BD78-C71D49072C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464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4514851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1650"/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5" y="500062"/>
            <a:ext cx="4290556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500062"/>
            <a:ext cx="4292241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5" y="987029"/>
            <a:ext cx="429055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987029"/>
            <a:ext cx="428853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15EA-CF20-4D76-9A13-D61088DB75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907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7A72-CD3D-43B3-A960-070D3A8A26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6405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5B69-D625-4586-9ACF-509C0055F6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6997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514350" y="4386839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1650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C232-58CE-4BED-AB02-9B8640C010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543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6CB1-0625-4545-8EA6-CEB36E25BA04}" type="datetimeFigureOut">
              <a:rPr lang="en-US" altLang="zh-TW"/>
              <a:pPr>
                <a:defRPr/>
              </a:pPr>
              <a:t>4/24/26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5920-6AF3-4598-8EEB-F8F2FFEAC1CE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704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5F3C-4329-4B94-BCA1-D7E9C2C545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1248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C9C4-E944-415B-9223-CA13F1B617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9086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411958"/>
            <a:ext cx="18288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11958"/>
            <a:ext cx="62484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24D7-E59C-4D06-A3D3-4448379C37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042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357F116-DA30-4335-80C4-4CDDA439DA14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04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BA7EB90-5705-4CBC-9FD9-237A8F32397D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9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A90BC99-AAAB-4D5F-8536-B7F30A131197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33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297FE15-5E98-4780-AFB6-DAFBE286056D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27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CE24E55-60F7-4626-9B1B-677DAAD1CA31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09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9D4B8EA-F265-4FCC-8016-3A35C6CEA33C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11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2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193136"/>
            <a:ext cx="7772400" cy="1021556"/>
          </a:xfrm>
        </p:spPr>
        <p:txBody>
          <a:bodyPr anchor="t"/>
          <a:lstStyle>
            <a:lvl1pPr algn="l">
              <a:defRPr sz="3300" b="0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071562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F15D-DCCA-4C08-A1F8-B9E676A31830}" type="datetimeFigureOut">
              <a:rPr lang="en-US" altLang="zh-TW"/>
              <a:pPr>
                <a:defRPr/>
              </a:pPr>
              <a:t>4/24/26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9F9B-A4F3-49F9-80B1-9843DD88EA77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428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821DC5B-A337-4C2D-A723-E7233476A190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44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316D166-FB12-4D8F-ADD1-EA8D531F0FE0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59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991950F-45F3-4E78-9EDB-0CD872E991CF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23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8E48D51-B388-4C77-BCDD-C4BF5D19A659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68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357F116-DA30-4335-80C4-4CDDA439DA14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73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BA7EB90-5705-4CBC-9FD9-237A8F32397D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24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A90BC99-AAAB-4D5F-8536-B7F30A131197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26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297FE15-5E98-4780-AFB6-DAFBE286056D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90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CE24E55-60F7-4626-9B1B-677DAAD1CA31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49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9D4B8EA-F265-4FCC-8016-3A35C6CEA33C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4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6A08-3FDF-49C1-9FE3-BC44C37F7B00}" type="datetimeFigureOut">
              <a:rPr lang="en-US" altLang="zh-TW"/>
              <a:pPr>
                <a:defRPr/>
              </a:pPr>
              <a:t>4/24/26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AA75-980D-4753-9334-9C2958F65A7D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028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230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821DC5B-A337-4C2D-A723-E7233476A190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41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316D166-FB12-4D8F-ADD1-EA8D531F0FE0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84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991950F-45F3-4E78-9EDB-0CD872E991CF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23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8E48D51-B388-4C77-BCDD-C4BF5D19A659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39E4-AF99-4C18-94B0-A1FC7F92A4F6}" type="datetimeFigureOut">
              <a:rPr lang="en-US" altLang="zh-TW"/>
              <a:pPr>
                <a:defRPr/>
              </a:pPr>
              <a:t>4/24/26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D90E-EE10-4D41-A2BB-04DCA342B3EF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26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14868-7394-42F5-96E1-B5EFD84A48B5}" type="datetimeFigureOut">
              <a:rPr lang="en-US" altLang="zh-TW"/>
              <a:pPr>
                <a:defRPr/>
              </a:pPr>
              <a:t>4/24/26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3EAD1-5FEE-4BFF-84CF-A1D09DEA75D8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4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9241-2D92-478E-B230-1348FCC27006}" type="datetimeFigureOut">
              <a:rPr lang="en-US" altLang="zh-TW"/>
              <a:pPr>
                <a:defRPr/>
              </a:pPr>
              <a:t>4/24/26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A3C1-AAC3-4A2F-97BD-3118B12780EC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0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3" y="803660"/>
            <a:ext cx="5111750" cy="378732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803660"/>
            <a:ext cx="3008313" cy="257176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6" y="214296"/>
            <a:ext cx="8230993" cy="522470"/>
          </a:xfrm>
        </p:spPr>
        <p:txBody>
          <a:bodyPr/>
          <a:lstStyle>
            <a:lvl1pPr algn="ctr">
              <a:defRPr sz="27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C787-E3BC-4E4B-B694-D9C9A9A4C273}" type="datetimeFigureOut">
              <a:rPr lang="en-US" altLang="zh-TW"/>
              <a:pPr>
                <a:defRPr/>
              </a:pPr>
              <a:t>4/24/26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433F-CE1A-448E-A09C-15B22CCCE8DA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46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482189"/>
            <a:ext cx="785818" cy="3429024"/>
          </a:xfrm>
        </p:spPr>
        <p:txBody>
          <a:bodyPr vert="eaVert"/>
          <a:lstStyle>
            <a:lvl1pPr algn="l">
              <a:defRPr sz="18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3" y="406005"/>
            <a:ext cx="6415094" cy="4094571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1" y="750081"/>
            <a:ext cx="914368" cy="3161132"/>
          </a:xfrm>
        </p:spPr>
        <p:txBody>
          <a:bodyPr vert="eaVert" anchor="ctr"/>
          <a:lstStyle>
            <a:lvl1pPr marL="0" indent="0" algn="ctr">
              <a:buNone/>
              <a:defRPr sz="1050"/>
            </a:lvl1pPr>
            <a:lvl2pPr marL="342900" indent="0" algn="ctr">
              <a:buNone/>
              <a:defRPr sz="900"/>
            </a:lvl2pPr>
            <a:lvl3pPr marL="685800" indent="0" algn="ctr">
              <a:buNone/>
              <a:defRPr sz="750"/>
            </a:lvl3pPr>
            <a:lvl4pPr marL="1028700" indent="0" algn="ctr">
              <a:buNone/>
              <a:defRPr sz="675"/>
            </a:lvl4pPr>
            <a:lvl5pPr marL="1371600" indent="0" algn="ctr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4D5C-1054-4C24-ABA3-A6435473FCA2}" type="datetimeFigureOut">
              <a:rPr lang="en-US" altLang="zh-TW"/>
              <a:pPr>
                <a:defRPr/>
              </a:pPr>
              <a:t>4/24/26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3AE5E-25CE-4625-9719-96EBA4E4DC0F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47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5000">
              <a:srgbClr val="F3F3F3"/>
            </a:gs>
            <a:gs pos="100000">
              <a:srgbClr val="FFFF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7"/>
          <p:cNvPicPr>
            <a:picLocks noChangeAspect="1"/>
          </p:cNvPicPr>
          <p:nvPr/>
        </p:nvPicPr>
        <p:blipFill>
          <a:blip r:embed="rId13" cstate="print">
            <a:lum bright="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686175"/>
            <a:ext cx="24765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zh-CN" altLang="en-US" sz="1650"/>
          </a:p>
        </p:txBody>
      </p:sp>
      <p:sp>
        <p:nvSpPr>
          <p:cNvPr id="11" name="矩形 10"/>
          <p:cNvSpPr/>
          <p:nvPr/>
        </p:nvSpPr>
        <p:spPr>
          <a:xfrm>
            <a:off x="0" y="30713"/>
            <a:ext cx="4572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zh-CN" altLang="en-US" sz="1650"/>
          </a:p>
        </p:txBody>
      </p:sp>
      <p:pic>
        <p:nvPicPr>
          <p:cNvPr id="2057" name="圖片 8"/>
          <p:cNvPicPr>
            <a:picLocks noChangeAspect="1"/>
          </p:cNvPicPr>
          <p:nvPr/>
        </p:nvPicPr>
        <p:blipFill>
          <a:blip r:embed="rId14" cstate="print">
            <a:lum bright="3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4887"/>
            <a:ext cx="91440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05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BBE99E-996B-4B3A-98AA-EC36C56927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3" r:id="rId1"/>
    <p:sldLayoutId id="2147486404" r:id="rId2"/>
    <p:sldLayoutId id="2147486405" r:id="rId3"/>
    <p:sldLayoutId id="2147486406" r:id="rId4"/>
    <p:sldLayoutId id="2147486407" r:id="rId5"/>
    <p:sldLayoutId id="2147486408" r:id="rId6"/>
    <p:sldLayoutId id="2147486409" r:id="rId7"/>
    <p:sldLayoutId id="2147486410" r:id="rId8"/>
    <p:sldLayoutId id="2147486411" r:id="rId9"/>
    <p:sldLayoutId id="2147486412" r:id="rId10"/>
    <p:sldLayoutId id="21474864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Maiandra GD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Maiandra GD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Maiandra GD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Maiandra GD" pitchFamily="34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"/>
        <a:defRPr sz="24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anose="05020102010507070707" pitchFamily="18" charset="2"/>
        <a:buChar char="³"/>
        <a:defRPr sz="21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0000"/>
        <a:buFont typeface="Wingdings 2" panose="05020102010507070707" pitchFamily="18" charset="2"/>
        <a:buChar char="®"/>
        <a:defRPr sz="1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005BD3"/>
        </a:buClr>
        <a:buSzPct val="45000"/>
        <a:buFont typeface="Wingdings 2" panose="05020102010507070707" pitchFamily="18" charset="2"/>
        <a:buChar char="¯"/>
        <a:defRPr sz="15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00349E"/>
        </a:buClr>
        <a:buFont typeface="Wingdings 2" panose="05020102010507070707" pitchFamily="18" charset="2"/>
        <a:buChar char=""/>
        <a:defRPr sz="15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5pPr>
      <a:lvl6pPr marL="1885950" indent="-171450" algn="l" rtl="0" eaLnBrk="1" latinLnBrk="0" hangingPunct="1">
        <a:spcBef>
          <a:spcPct val="20000"/>
        </a:spcBef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78817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1650"/>
          </a:p>
        </p:txBody>
      </p:sp>
      <p:sp>
        <p:nvSpPr>
          <p:cNvPr id="3077" name="文字版面配置區 7"/>
          <p:cNvSpPr>
            <a:spLocks noGrp="1"/>
          </p:cNvSpPr>
          <p:nvPr>
            <p:ph type="body" idx="1"/>
          </p:nvPr>
        </p:nvSpPr>
        <p:spPr bwMode="auto">
          <a:xfrm>
            <a:off x="304800" y="1165622"/>
            <a:ext cx="868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57151"/>
            <a:ext cx="2514600" cy="21669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57151"/>
            <a:ext cx="3352800" cy="21669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CCBFD2C4-C1FA-4FCE-83EE-FE458EF02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78817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165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793491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16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4" r:id="rId1"/>
    <p:sldLayoutId id="2147486415" r:id="rId2"/>
    <p:sldLayoutId id="2147486416" r:id="rId3"/>
    <p:sldLayoutId id="2147486400" r:id="rId4"/>
    <p:sldLayoutId id="2147486417" r:id="rId5"/>
    <p:sldLayoutId id="2147486401" r:id="rId6"/>
    <p:sldLayoutId id="2147486418" r:id="rId7"/>
    <p:sldLayoutId id="2147486419" r:id="rId8"/>
    <p:sldLayoutId id="2147486420" r:id="rId9"/>
    <p:sldLayoutId id="2147486402" r:id="rId10"/>
    <p:sldLayoutId id="21474864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latin typeface="Arial" charset="0"/>
              </a:defRPr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latin typeface="Arial" charset="0"/>
              </a:defRPr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/>
            </a:lvl1pPr>
          </a:lstStyle>
          <a:p>
            <a:pPr defTabSz="685800">
              <a:defRPr/>
            </a:pPr>
            <a:fld id="{3EFC2C9F-A0C7-4834-AEE8-1E175F7F0997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5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3" r:id="rId1"/>
    <p:sldLayoutId id="2147486424" r:id="rId2"/>
    <p:sldLayoutId id="2147486425" r:id="rId3"/>
    <p:sldLayoutId id="2147486426" r:id="rId4"/>
    <p:sldLayoutId id="2147486427" r:id="rId5"/>
    <p:sldLayoutId id="2147486428" r:id="rId6"/>
    <p:sldLayoutId id="2147486429" r:id="rId7"/>
    <p:sldLayoutId id="2147486430" r:id="rId8"/>
    <p:sldLayoutId id="2147486431" r:id="rId9"/>
    <p:sldLayoutId id="2147486432" r:id="rId10"/>
    <p:sldLayoutId id="21474864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新細明體" pitchFamily="18" charset="-120"/>
          <a:cs typeface="PMingLiU" pitchFamily="18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  <a:cs typeface="PMingLiU" pitchFamily="18" charset="-12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latin typeface="Arial" charset="0"/>
              </a:defRPr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latin typeface="Arial" charset="0"/>
              </a:defRPr>
            </a:lvl1pPr>
          </a:lstStyle>
          <a:p>
            <a:pPr defTabSz="685800"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/>
            </a:lvl1pPr>
          </a:lstStyle>
          <a:p>
            <a:pPr defTabSz="685800">
              <a:defRPr/>
            </a:pPr>
            <a:fld id="{3EFC2C9F-A0C7-4834-AEE8-1E175F7F0997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9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62" r:id="rId4"/>
    <p:sldLayoutId id="2147486463" r:id="rId5"/>
    <p:sldLayoutId id="2147486464" r:id="rId6"/>
    <p:sldLayoutId id="2147486465" r:id="rId7"/>
    <p:sldLayoutId id="2147486466" r:id="rId8"/>
    <p:sldLayoutId id="2147486467" r:id="rId9"/>
    <p:sldLayoutId id="2147486468" r:id="rId10"/>
    <p:sldLayoutId id="21474864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新細明體" pitchFamily="18" charset="-120"/>
          <a:cs typeface="PMingLiU" pitchFamily="18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  <a:cs typeface="PMingLiU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  <a:cs typeface="PMingLiU" pitchFamily="18" charset="-12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新細明體" pitchFamily="18" charset="-120"/>
          <a:cs typeface="PMingLiU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3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0.png"/><Relationship Id="rId7" Type="http://schemas.openxmlformats.org/officeDocument/2006/relationships/image" Target="../media/image4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0.png"/><Relationship Id="rId5" Type="http://schemas.openxmlformats.org/officeDocument/2006/relationships/image" Target="../media/image63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3.png"/><Relationship Id="rId7" Type="http://schemas.openxmlformats.org/officeDocument/2006/relationships/image" Target="../media/image62.png"/><Relationship Id="rId2" Type="http://schemas.openxmlformats.org/officeDocument/2006/relationships/image" Target="../media/image57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5.png"/><Relationship Id="rId4" Type="http://schemas.openxmlformats.org/officeDocument/2006/relationships/image" Target="../media/image571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02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21.png"/><Relationship Id="rId3" Type="http://schemas.openxmlformats.org/officeDocument/2006/relationships/image" Target="../media/image56.png"/><Relationship Id="rId7" Type="http://schemas.openxmlformats.org/officeDocument/2006/relationships/image" Target="../media/image670.png"/><Relationship Id="rId12" Type="http://schemas.openxmlformats.org/officeDocument/2006/relationships/image" Target="../media/image71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61.png"/><Relationship Id="rId11" Type="http://schemas.openxmlformats.org/officeDocument/2006/relationships/image" Target="../media/image700.png"/><Relationship Id="rId10" Type="http://schemas.openxmlformats.org/officeDocument/2006/relationships/image" Target="../media/image61.png"/><Relationship Id="rId9" Type="http://schemas.openxmlformats.org/officeDocument/2006/relationships/image" Target="../media/image57.png"/><Relationship Id="rId14" Type="http://schemas.openxmlformats.org/officeDocument/2006/relationships/image" Target="../media/image7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7.png"/><Relationship Id="rId5" Type="http://schemas.openxmlformats.org/officeDocument/2006/relationships/image" Target="../media/image660.png"/><Relationship Id="rId4" Type="http://schemas.openxmlformats.org/officeDocument/2006/relationships/image" Target="../media/image7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61.png"/><Relationship Id="rId5" Type="http://schemas.openxmlformats.org/officeDocument/2006/relationships/image" Target="../media/image850.png"/><Relationship Id="rId4" Type="http://schemas.openxmlformats.org/officeDocument/2006/relationships/image" Target="../media/image8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1.png"/><Relationship Id="rId2" Type="http://schemas.openxmlformats.org/officeDocument/2006/relationships/image" Target="../media/image743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8.png"/><Relationship Id="rId4" Type="http://schemas.openxmlformats.org/officeDocument/2006/relationships/image" Target="../media/image7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9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2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10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4.png"/><Relationship Id="rId7" Type="http://schemas.openxmlformats.org/officeDocument/2006/relationships/image" Target="../media/image8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5.png"/><Relationship Id="rId9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6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7.bin"/><Relationship Id="rId4" Type="http://schemas.openxmlformats.org/officeDocument/2006/relationships/image" Target="../media/image14.emf"/><Relationship Id="rId9" Type="http://schemas.openxmlformats.org/officeDocument/2006/relationships/image" Target="../media/image17.emf"/><Relationship Id="rId1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4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3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60.png"/><Relationship Id="rId9" Type="http://schemas.openxmlformats.org/officeDocument/2006/relationships/image" Target="../media/image3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0.png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640681" y="238126"/>
            <a:ext cx="6020991" cy="507831"/>
          </a:xfrm>
          <a:prstGeom prst="rect">
            <a:avLst/>
          </a:prstGeom>
          <a:solidFill>
            <a:srgbClr val="FFFF66"/>
          </a:solidFill>
          <a:ln w="6350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9C007F"/>
              </a:buClr>
              <a:buSzPct val="60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5BD3"/>
              </a:buClr>
              <a:buSzPct val="45000"/>
              <a:buFont typeface="Wingdings 2" panose="05020102010507070707" pitchFamily="18" charset="2"/>
              <a:buChar char="¯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700">
                <a:solidFill>
                  <a:srgbClr val="006600"/>
                </a:solidFill>
                <a:latin typeface="Monotype Corsiva" panose="03010101010201010101" pitchFamily="66" charset="0"/>
              </a:rPr>
              <a:t>     </a:t>
            </a:r>
            <a:r>
              <a:rPr lang="en-US" altLang="zh-TW" sz="1650">
                <a:solidFill>
                  <a:srgbClr val="006600"/>
                </a:solidFill>
                <a:latin typeface="Arial" panose="020B0604020202020204" pitchFamily="34" charset="0"/>
              </a:rPr>
              <a:t>                            Charmed Baryons</a:t>
            </a: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439271" y="238126"/>
            <a:ext cx="8633011" cy="1131079"/>
          </a:xfrm>
          <a:prstGeom prst="rect">
            <a:avLst/>
          </a:prstGeom>
          <a:solidFill>
            <a:srgbClr val="FFC000"/>
          </a:solidFill>
          <a:ln w="3175">
            <a:solidFill>
              <a:srgbClr val="33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9C007F"/>
              </a:buClr>
              <a:buSzPct val="60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5BD3"/>
              </a:buClr>
              <a:buSzPct val="45000"/>
              <a:buFont typeface="Wingdings 2" panose="05020102010507070707" pitchFamily="18" charset="2"/>
              <a:buChar char="¯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700" dirty="0">
                <a:solidFill>
                  <a:srgbClr val="0000FF"/>
                </a:solidFill>
                <a:latin typeface="Monotype Corsiva" panose="03010101010201010101" pitchFamily="66" charset="0"/>
              </a:rPr>
              <a:t>                  Quark-antiquark  or tetraquark  nature of                                            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700" dirty="0">
                <a:solidFill>
                  <a:srgbClr val="0000FF"/>
                </a:solidFill>
                <a:latin typeface="Monotype Corsiva" panose="03010101010201010101" pitchFamily="66" charset="0"/>
              </a:rPr>
              <a:t>           light scalar mesons produced in heavy meson decays?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588419" y="1781539"/>
            <a:ext cx="5073253" cy="108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C007F"/>
              </a:buClr>
              <a:buSzPct val="60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BD3"/>
              </a:buClr>
              <a:buSzPct val="45000"/>
              <a:buFont typeface="Wingdings 2" panose="05020102010507070707" pitchFamily="18" charset="2"/>
              <a:buChar char="¯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en-US" altLang="zh-TW" sz="1950" dirty="0">
                <a:solidFill>
                  <a:srgbClr val="3366CC"/>
                </a:solidFill>
                <a:latin typeface="Arial Unicode MS" pitchFamily="34" charset="-120"/>
                <a:ea typeface="Arial Unicode MS" pitchFamily="34" charset="-120"/>
              </a:rPr>
              <a:t>       </a:t>
            </a:r>
            <a:r>
              <a:rPr lang="en-US" altLang="zh-TW" sz="1950" dirty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</a:rPr>
              <a:t>Hai-Yang Cheng </a:t>
            </a:r>
            <a:r>
              <a:rPr lang="en-US" altLang="zh-TW" sz="195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1950" dirty="0">
                <a:solidFill>
                  <a:srgbClr val="0000FF"/>
                </a:solidFill>
                <a:latin typeface="Times New Roman" panose="02020603050405020304" pitchFamily="18" charset="0"/>
              </a:rPr>
              <a:t>鄭海揚</a:t>
            </a:r>
            <a:r>
              <a:rPr lang="en-US" altLang="zh-TW" sz="1950" dirty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endParaRPr lang="zh-CN" altLang="en-US" sz="195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1950" dirty="0">
                <a:solidFill>
                  <a:srgbClr val="3366CC"/>
                </a:solidFill>
                <a:latin typeface="Arial Unicode MS" pitchFamily="34" charset="-120"/>
                <a:ea typeface="Arial Unicode MS" pitchFamily="34" charset="-120"/>
              </a:rPr>
              <a:t> </a:t>
            </a:r>
            <a:endParaRPr lang="zh-CN" altLang="en-US" sz="1950" dirty="0">
              <a:solidFill>
                <a:srgbClr val="3366CC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1950" dirty="0">
                <a:solidFill>
                  <a:srgbClr val="3366CC"/>
                </a:solidFill>
                <a:latin typeface="Arial Unicode MS" pitchFamily="34" charset="-120"/>
                <a:ea typeface="Arial Unicode MS" pitchFamily="34" charset="-120"/>
              </a:rPr>
              <a:t>      </a:t>
            </a:r>
            <a:r>
              <a:rPr lang="en-US" altLang="zh-TW" sz="1950" b="0" dirty="0">
                <a:solidFill>
                  <a:srgbClr val="3366CC"/>
                </a:solidFill>
                <a:latin typeface="Arial Rounded MT Bold" panose="020F0704030504030204" pitchFamily="34" charset="0"/>
                <a:ea typeface="Arial Unicode MS" pitchFamily="34" charset="-120"/>
              </a:rPr>
              <a:t>Academia </a:t>
            </a:r>
            <a:r>
              <a:rPr lang="en-US" altLang="zh-TW" sz="1950" b="0" dirty="0" err="1">
                <a:solidFill>
                  <a:srgbClr val="3366CC"/>
                </a:solidFill>
                <a:latin typeface="Arial Rounded MT Bold" panose="020F0704030504030204" pitchFamily="34" charset="0"/>
                <a:ea typeface="Arial Unicode MS" pitchFamily="34" charset="-120"/>
              </a:rPr>
              <a:t>Sinica</a:t>
            </a:r>
            <a:r>
              <a:rPr lang="en-US" altLang="zh-TW" sz="1950" b="0" dirty="0">
                <a:solidFill>
                  <a:srgbClr val="3366CC"/>
                </a:solidFill>
                <a:latin typeface="Arial Rounded MT Bold" panose="020F0704030504030204" pitchFamily="34" charset="0"/>
                <a:ea typeface="Arial Unicode MS" pitchFamily="34" charset="-120"/>
              </a:rPr>
              <a:t>, Taipei  </a:t>
            </a: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None/>
              <a:defRPr/>
            </a:pPr>
            <a:endParaRPr lang="en-US" altLang="zh-TW" sz="1950" dirty="0">
              <a:solidFill>
                <a:srgbClr val="FF3399"/>
              </a:solidFill>
              <a:latin typeface="Arial Unicode MS" pitchFamily="34" charset="-120"/>
              <a:ea typeface="Arial Unicode MS" pitchFamily="34" charset="-120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2DD00617-CD83-B1DE-D090-5C41A5570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389" y="3347774"/>
            <a:ext cx="5405718" cy="75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9C007F"/>
              </a:buClr>
              <a:buSzPct val="60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5BD3"/>
              </a:buClr>
              <a:buSzPct val="45000"/>
              <a:buFont typeface="Wingdings 2" panose="05020102010507070707" pitchFamily="18" charset="2"/>
              <a:buChar char="¯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1800" dirty="0">
                <a:latin typeface="____"/>
              </a:rPr>
              <a:t>The Eighth Workshop on Heavy Flavor Physics and QCD</a:t>
            </a:r>
            <a:endParaRPr lang="en-US" altLang="zh-TW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50" dirty="0">
                <a:latin typeface="Arial" panose="020B0604020202020204" pitchFamily="34" charset="0"/>
              </a:rPr>
              <a:t>                  Chongqing,  April 27, 2026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DA3CA7B-DA6E-24DC-B3A5-B786F719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10</a:t>
            </a:fld>
            <a:endParaRPr lang="en-US" altLang="zh-TW">
              <a:solidFill>
                <a:prstClr val="black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69FF2E7-5332-45AB-E352-3160C76A8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36" y="680787"/>
            <a:ext cx="3939877" cy="4003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F06347B-7CDE-05F6-BAFB-2C0180EB8983}"/>
                  </a:ext>
                </a:extLst>
              </p:cNvPr>
              <p:cNvSpPr txBox="1"/>
              <p:nvPr/>
            </p:nvSpPr>
            <p:spPr bwMode="auto">
              <a:xfrm>
                <a:off x="5353616" y="1596732"/>
                <a:ext cx="2942376" cy="678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800" dirty="0">
                    <a:solidFill>
                      <a:srgbClr val="0000FF"/>
                    </a:solidFill>
                  </a:rPr>
                  <a:t>New topologies: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</m:e>
                    </m:acc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1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TW" sz="1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1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</a:rPr>
                  <a:t> absent in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𝑷𝑷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𝑽𝑷</m:t>
                    </m:r>
                  </m:oMath>
                </a14:m>
                <a:endParaRPr kumimoji="1"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F06347B-7CDE-05F6-BAFB-2C0180EB8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3616" y="1596732"/>
                <a:ext cx="2942376" cy="678904"/>
              </a:xfrm>
              <a:prstGeom prst="rect">
                <a:avLst/>
              </a:prstGeom>
              <a:blipFill>
                <a:blip r:embed="rId3"/>
                <a:stretch>
                  <a:fillRect l="-1717" t="-3636" b="-90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00115CA0-62A3-C29B-7687-600B3B0A0C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6793" y="127741"/>
                <a:ext cx="5993207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defTabSz="685800" eaLnBrk="1" hangingPunct="1">
                  <a:spcBef>
                    <a:spcPct val="50000"/>
                  </a:spcBef>
                  <a:buNone/>
                </a:pPr>
                <a:r>
                  <a:rPr lang="en-US" altLang="zh-TW" sz="1650" dirty="0">
                    <a:solidFill>
                      <a:srgbClr val="FF33CC"/>
                    </a:solidFill>
                  </a:rPr>
                  <a:t>                    Topological diagrams in </a:t>
                </a:r>
                <a14:m>
                  <m:oMath xmlns:m="http://schemas.openxmlformats.org/officeDocument/2006/math">
                    <m:r>
                      <a:rPr lang="en-US" altLang="zh-TW" sz="165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TW" sz="165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65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𝑺𝑷</m:t>
                    </m:r>
                  </m:oMath>
                </a14:m>
                <a:r>
                  <a:rPr lang="en-US" altLang="zh-TW" sz="1650" dirty="0">
                    <a:solidFill>
                      <a:srgbClr val="FF33CC"/>
                    </a:solidFill>
                  </a:rPr>
                  <a:t> decays</a:t>
                </a:r>
              </a:p>
            </p:txBody>
          </p:sp>
        </mc:Choice>
        <mc:Fallback xmlns=""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00115CA0-62A3-C29B-7687-600B3B0A0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6793" y="127741"/>
                <a:ext cx="5993207" cy="346249"/>
              </a:xfrm>
              <a:prstGeom prst="rect">
                <a:avLst/>
              </a:prstGeom>
              <a:blipFill>
                <a:blip r:embed="rId4"/>
                <a:stretch>
                  <a:fillRect t="-7143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5">
            <a:extLst>
              <a:ext uri="{FF2B5EF4-FFF2-40B4-BE49-F238E27FC236}">
                <a16:creationId xmlns:a16="http://schemas.microsoft.com/office/drawing/2014/main" id="{5DC7DB0D-FDB0-D26E-A0C3-3D6F1D80F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174" y="504805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763A0181-3924-25DE-32DA-37E4972D86F8}"/>
              </a:ext>
            </a:extLst>
          </p:cNvPr>
          <p:cNvSpPr/>
          <p:nvPr/>
        </p:nvSpPr>
        <p:spPr bwMode="auto">
          <a:xfrm>
            <a:off x="4074059" y="1367073"/>
            <a:ext cx="307818" cy="2897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A4C754BC-D7B9-EC93-A5B5-21385B593D8F}"/>
              </a:ext>
            </a:extLst>
          </p:cNvPr>
          <p:cNvSpPr/>
          <p:nvPr/>
        </p:nvSpPr>
        <p:spPr bwMode="auto">
          <a:xfrm>
            <a:off x="1573796" y="2424817"/>
            <a:ext cx="307818" cy="2897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883BEC39-86BB-D1A3-5385-7C644D8F5C88}"/>
              </a:ext>
            </a:extLst>
          </p:cNvPr>
          <p:cNvSpPr/>
          <p:nvPr/>
        </p:nvSpPr>
        <p:spPr bwMode="auto">
          <a:xfrm>
            <a:off x="1545128" y="3455405"/>
            <a:ext cx="307818" cy="2897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9C9399C-0425-34FC-4720-E3AEB0F061A6}"/>
                  </a:ext>
                </a:extLst>
              </p:cNvPr>
              <p:cNvSpPr txBox="1"/>
              <p:nvPr/>
            </p:nvSpPr>
            <p:spPr bwMode="auto">
              <a:xfrm>
                <a:off x="5353616" y="2296965"/>
                <a:ext cx="2942376" cy="378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1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</a:rPr>
                  <a:t> is redundant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</a:rPr>
                  <a:t> </a:t>
                </a:r>
                <a:endParaRPr kumimoji="1"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9C9399C-0425-34FC-4720-E3AEB0F06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3616" y="2296965"/>
                <a:ext cx="2942376" cy="378052"/>
              </a:xfrm>
              <a:prstGeom prst="rect">
                <a:avLst/>
              </a:prstGeom>
              <a:blipFill>
                <a:blip r:embed="rId5"/>
                <a:stretch>
                  <a:fillRect t="-6452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49CD1B0-1AA9-43C5-B82F-E5F9E7E2F8C4}"/>
                  </a:ext>
                </a:extLst>
              </p:cNvPr>
              <p:cNvSpPr txBox="1"/>
              <p:nvPr/>
            </p:nvSpPr>
            <p:spPr bwMode="auto">
              <a:xfrm>
                <a:off x="5182253" y="966963"/>
                <a:ext cx="126748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kumimoji="1"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49CD1B0-1AA9-43C5-B82F-E5F9E7E2F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2253" y="966963"/>
                <a:ext cx="126748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A2235BEC-46A6-BBF2-5A7D-4399E38AF286}"/>
              </a:ext>
            </a:extLst>
          </p:cNvPr>
          <p:cNvSpPr txBox="1"/>
          <p:nvPr/>
        </p:nvSpPr>
        <p:spPr bwMode="auto">
          <a:xfrm>
            <a:off x="3675707" y="680787"/>
            <a:ext cx="1249378" cy="10393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kumimoji="1"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E5CE513-C306-F83D-5ACB-2E931B63F9FA}"/>
              </a:ext>
            </a:extLst>
          </p:cNvPr>
          <p:cNvSpPr txBox="1"/>
          <p:nvPr/>
        </p:nvSpPr>
        <p:spPr bwMode="auto">
          <a:xfrm>
            <a:off x="1141327" y="1691061"/>
            <a:ext cx="1249378" cy="10393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kumimoji="1"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2E82808-344C-6CB4-E2C3-4371CDE90830}"/>
              </a:ext>
            </a:extLst>
          </p:cNvPr>
          <p:cNvSpPr txBox="1"/>
          <p:nvPr/>
        </p:nvSpPr>
        <p:spPr bwMode="auto">
          <a:xfrm>
            <a:off x="1113176" y="2714527"/>
            <a:ext cx="1249378" cy="10393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kumimoji="1"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3" grpId="0" animBg="1"/>
      <p:bldP spid="11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EF959FF-4298-A6A4-19FA-77447428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11</a:t>
            </a:fld>
            <a:endParaRPr lang="en-US" altLang="zh-TW">
              <a:solidFill>
                <a:prstClr val="black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A9F41A0-AD80-0958-CB4E-522117DBA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35" y="199787"/>
            <a:ext cx="7772400" cy="3124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0D89FCD-97C1-89FC-362F-BEA2EBBF5E21}"/>
                  </a:ext>
                </a:extLst>
              </p:cNvPr>
              <p:cNvSpPr txBox="1"/>
              <p:nvPr/>
            </p:nvSpPr>
            <p:spPr bwMode="auto">
              <a:xfrm>
                <a:off x="1437238" y="3539906"/>
                <a:ext cx="6140512" cy="370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𝒔𝒅</m:t>
                        </m:r>
                      </m:sub>
                    </m:sSub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𝒄𝒔</m:t>
                        </m:r>
                      </m:sub>
                      <m:sup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𝒖𝒅</m:t>
                        </m:r>
                      </m:sub>
                    </m:sSub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𝒅𝒔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𝒄𝒔</m:t>
                        </m:r>
                      </m:sub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en-US" altLang="zh-TW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endParaRPr kumimoji="1"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0D89FCD-97C1-89FC-362F-BEA2EBBF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7238" y="3539906"/>
                <a:ext cx="6140512" cy="370166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>
            <a:extLst>
              <a:ext uri="{FF2B5EF4-FFF2-40B4-BE49-F238E27FC236}">
                <a16:creationId xmlns:a16="http://schemas.microsoft.com/office/drawing/2014/main" id="{10A2FD61-C753-5CC1-C784-39FFEC68FB5D}"/>
              </a:ext>
            </a:extLst>
          </p:cNvPr>
          <p:cNvSpPr/>
          <p:nvPr/>
        </p:nvSpPr>
        <p:spPr bwMode="auto">
          <a:xfrm>
            <a:off x="6382689" y="488888"/>
            <a:ext cx="271608" cy="25349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4D4E34CE-751D-C878-7EC8-BC07C6D31FEE}"/>
              </a:ext>
            </a:extLst>
          </p:cNvPr>
          <p:cNvSpPr/>
          <p:nvPr/>
        </p:nvSpPr>
        <p:spPr bwMode="auto">
          <a:xfrm>
            <a:off x="6616566" y="1347455"/>
            <a:ext cx="271608" cy="25349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695C3FB1-36F0-67EC-FE53-FD0C626A0DE2}"/>
              </a:ext>
            </a:extLst>
          </p:cNvPr>
          <p:cNvSpPr/>
          <p:nvPr/>
        </p:nvSpPr>
        <p:spPr bwMode="auto">
          <a:xfrm>
            <a:off x="6008472" y="1834830"/>
            <a:ext cx="271608" cy="25349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62605CB4-319A-7A23-EE91-C476DC252CBA}"/>
              </a:ext>
            </a:extLst>
          </p:cNvPr>
          <p:cNvSpPr/>
          <p:nvPr/>
        </p:nvSpPr>
        <p:spPr bwMode="auto">
          <a:xfrm>
            <a:off x="5834948" y="2132081"/>
            <a:ext cx="271608" cy="25349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3CC28428-132C-4F22-C896-796CA3FD25F1}"/>
              </a:ext>
            </a:extLst>
          </p:cNvPr>
          <p:cNvSpPr/>
          <p:nvPr/>
        </p:nvSpPr>
        <p:spPr bwMode="auto">
          <a:xfrm>
            <a:off x="5969242" y="2402172"/>
            <a:ext cx="271608" cy="25349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B6D0AC5C-E3C5-69E4-BC5C-8F99C8610BB4}"/>
              </a:ext>
            </a:extLst>
          </p:cNvPr>
          <p:cNvSpPr/>
          <p:nvPr/>
        </p:nvSpPr>
        <p:spPr bwMode="auto">
          <a:xfrm>
            <a:off x="6592416" y="2672264"/>
            <a:ext cx="271608" cy="25349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CF858B04-5D12-6F3A-A35F-5C39E6E59191}"/>
              </a:ext>
            </a:extLst>
          </p:cNvPr>
          <p:cNvSpPr/>
          <p:nvPr/>
        </p:nvSpPr>
        <p:spPr bwMode="auto">
          <a:xfrm>
            <a:off x="6744816" y="2951411"/>
            <a:ext cx="271608" cy="25349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EB43B049-BB0B-DB4C-C691-3212ABE1274A}"/>
              </a:ext>
            </a:extLst>
          </p:cNvPr>
          <p:cNvSpPr/>
          <p:nvPr/>
        </p:nvSpPr>
        <p:spPr bwMode="auto">
          <a:xfrm>
            <a:off x="7822930" y="736928"/>
            <a:ext cx="544735" cy="35718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34DE25F1-EFEC-F4D1-A7D4-E52ACEDE1AA3}"/>
              </a:ext>
            </a:extLst>
          </p:cNvPr>
          <p:cNvSpPr/>
          <p:nvPr/>
        </p:nvSpPr>
        <p:spPr bwMode="auto">
          <a:xfrm>
            <a:off x="7839530" y="1016073"/>
            <a:ext cx="544735" cy="35718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74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1636C7A-15B3-C100-B629-0B1F69FC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12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EE30D1C3-D98C-E24A-B0DE-E6B720890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359" y="119982"/>
            <a:ext cx="599320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 dirty="0">
                <a:solidFill>
                  <a:srgbClr val="FF33CC"/>
                </a:solidFill>
              </a:rPr>
              <a:t>      Two-quark or tetraquark nature in hadronic D decays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2A793189-F5B2-5104-EE66-67573D762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174" y="504805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9540301-0515-CE9D-E9B4-2F3C81685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1" y="635236"/>
            <a:ext cx="5411834" cy="114631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B962113-12D0-532F-C27E-AFD859B36154}"/>
              </a:ext>
            </a:extLst>
          </p:cNvPr>
          <p:cNvSpPr txBox="1"/>
          <p:nvPr/>
        </p:nvSpPr>
        <p:spPr bwMode="auto">
          <a:xfrm>
            <a:off x="6201624" y="896293"/>
            <a:ext cx="2190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800" dirty="0">
                <a:solidFill>
                  <a:srgbClr val="0000FF"/>
                </a:solidFill>
              </a:rPr>
              <a:t>BESIII (’24)</a:t>
            </a:r>
            <a:endParaRPr kumimoji="1" lang="zh-TW" altLang="en-US" sz="1800" dirty="0">
              <a:solidFill>
                <a:srgbClr val="0000FF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6E14659-F71D-78CF-AD31-597FB748A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3" y="1861754"/>
            <a:ext cx="3522068" cy="45670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6BBCE66-9337-9BD4-DD1E-CA9252C2F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89" y="1827310"/>
            <a:ext cx="3607216" cy="45670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D75EB12-7979-3AEB-9923-527394C40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84" y="2423086"/>
            <a:ext cx="4530631" cy="593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88701D0-87FD-06CE-3461-381EA8BED672}"/>
                  </a:ext>
                </a:extLst>
              </p:cNvPr>
              <p:cNvSpPr txBox="1"/>
              <p:nvPr/>
            </p:nvSpPr>
            <p:spPr bwMode="auto">
              <a:xfrm>
                <a:off x="532635" y="3206731"/>
                <a:ext cx="8078729" cy="695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700" dirty="0">
                    <a:solidFill>
                      <a:srgbClr val="0000FF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7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sSubSup>
                          <m:sSubSupPr>
                            <m:ctrlPr>
                              <a:rPr lang="en-US" altLang="zh-TW" sz="17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sub>
                    </m:sSub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MeV, </a:t>
                </a:r>
                <a14:m>
                  <m:oMath xmlns:m="http://schemas.openxmlformats.org/officeDocument/2006/math"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sub>
                    </m:sSub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 these ratios are expected to be smaller than unity: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7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+/−</m:t>
                        </m:r>
                      </m:sub>
                    </m:sSub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𝟐𝟗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+/</m:t>
                        </m:r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𝟎𝟖</m:t>
                    </m:r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 in the absence of weak annihilation</a:t>
                </a:r>
                <a:endParaRPr kumimoji="1"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88701D0-87FD-06CE-3461-381EA8BED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635" y="3206731"/>
                <a:ext cx="8078729" cy="695703"/>
              </a:xfrm>
              <a:prstGeom prst="rect">
                <a:avLst/>
              </a:prstGeom>
              <a:blipFill>
                <a:blip r:embed="rId7"/>
                <a:stretch>
                  <a:fillRect l="-470" t="-3571" b="-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A5DE04B-6EC8-5C9C-61A9-D534831F096F}"/>
                  </a:ext>
                </a:extLst>
              </p:cNvPr>
              <p:cNvSpPr txBox="1"/>
              <p:nvPr/>
            </p:nvSpPr>
            <p:spPr bwMode="auto">
              <a:xfrm>
                <a:off x="1107661" y="4114054"/>
                <a:ext cx="7218390" cy="394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800" dirty="0">
                    <a:solidFill>
                      <a:srgbClr val="FF0000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kumimoji="1" lang="en-US" altLang="zh-TW" sz="1800" dirty="0">
                    <a:solidFill>
                      <a:srgbClr val="FF0000"/>
                    </a:solidFill>
                  </a:rPr>
                  <a:t> model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𝟗𝟖𝟎</m:t>
                    </m:r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1800" dirty="0">
                    <a:solidFill>
                      <a:srgbClr val="FF0000"/>
                    </a:solidFill>
                  </a:rPr>
                  <a:t> fails to explain the ratios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+/−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+/</m:t>
                        </m:r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kumimoji="1"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A5DE04B-6EC8-5C9C-61A9-D534831F0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7661" y="4114054"/>
                <a:ext cx="7218390" cy="394210"/>
              </a:xfrm>
              <a:prstGeom prst="rect">
                <a:avLst/>
              </a:prstGeom>
              <a:blipFill>
                <a:blip r:embed="rId8"/>
                <a:stretch>
                  <a:fillRect l="-703" t="-12500"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878F713C-536D-40F7-FFB7-A1741AD16330}"/>
              </a:ext>
            </a:extLst>
          </p:cNvPr>
          <p:cNvSpPr txBox="1"/>
          <p:nvPr/>
        </p:nvSpPr>
        <p:spPr bwMode="auto">
          <a:xfrm>
            <a:off x="4644388" y="4599160"/>
            <a:ext cx="38568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400" dirty="0">
                <a:solidFill>
                  <a:srgbClr val="0000FF"/>
                </a:solidFill>
              </a:rPr>
              <a:t>HYC, Cheng-Wei Chiang, </a:t>
            </a:r>
            <a:r>
              <a:rPr kumimoji="1" lang="en-US" altLang="zh-TW" sz="1400" dirty="0" err="1">
                <a:solidFill>
                  <a:srgbClr val="0000FF"/>
                </a:solidFill>
              </a:rPr>
              <a:t>Fanrong</a:t>
            </a:r>
            <a:r>
              <a:rPr kumimoji="1" lang="en-US" altLang="zh-TW" sz="1400" dirty="0">
                <a:solidFill>
                  <a:srgbClr val="0000FF"/>
                </a:solidFill>
              </a:rPr>
              <a:t> Xu (’24)</a:t>
            </a:r>
            <a:endParaRPr kumimoji="1" lang="zh-TW" alt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8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541CEE9-B635-2929-6633-50FA4C1A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13</a:t>
            </a:fld>
            <a:endParaRPr lang="en-US" altLang="zh-TW">
              <a:solidFill>
                <a:prstClr val="black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9C36F91-9C02-4A7B-6139-F248811D2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7" y="1728718"/>
            <a:ext cx="3444427" cy="60460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B675245-5202-3B98-5A14-C781B4A17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7" y="1407691"/>
            <a:ext cx="3909401" cy="134635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26CA07A-7C8D-ECC7-54B7-E2DFDD5A5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7" y="951301"/>
            <a:ext cx="4153845" cy="351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2">
                <a:extLst>
                  <a:ext uri="{FF2B5EF4-FFF2-40B4-BE49-F238E27FC236}">
                    <a16:creationId xmlns:a16="http://schemas.microsoft.com/office/drawing/2014/main" id="{E46572B4-7B2F-76EB-B64C-A54DF67CE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5943" y="119982"/>
                <a:ext cx="5993207" cy="352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defTabSz="685800" eaLnBrk="1" hangingPunct="1">
                  <a:spcBef>
                    <a:spcPct val="50000"/>
                  </a:spcBef>
                  <a:buNone/>
                </a:pPr>
                <a:r>
                  <a:rPr lang="en-US" altLang="zh-TW" sz="1650" dirty="0">
                    <a:solidFill>
                      <a:srgbClr val="FF33CC"/>
                    </a:solidFill>
                  </a:rPr>
                  <a:t>                                    Extraction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165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5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TW" sz="165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en-US" altLang="zh-TW" sz="1650" dirty="0">
                    <a:solidFill>
                      <a:srgbClr val="FF33CC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165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50" b="1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TW" sz="1650" b="1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en-US" altLang="zh-TW" sz="1650" dirty="0">
                    <a:solidFill>
                      <a:srgbClr val="FF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650" b="1" i="1" dirty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zh-TW" sz="1650" b="1" i="1" dirty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TW" sz="165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1" name="Text Box 12">
                <a:extLst>
                  <a:ext uri="{FF2B5EF4-FFF2-40B4-BE49-F238E27FC236}">
                    <a16:creationId xmlns:a16="http://schemas.microsoft.com/office/drawing/2014/main" id="{E46572B4-7B2F-76EB-B64C-A54DF67C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5943" y="119982"/>
                <a:ext cx="5993207" cy="352532"/>
              </a:xfrm>
              <a:prstGeom prst="rect">
                <a:avLst/>
              </a:prstGeom>
              <a:blipFill>
                <a:blip r:embed="rId5"/>
                <a:stretch>
                  <a:fillRect t="-3448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5">
            <a:extLst>
              <a:ext uri="{FF2B5EF4-FFF2-40B4-BE49-F238E27FC236}">
                <a16:creationId xmlns:a16="http://schemas.microsoft.com/office/drawing/2014/main" id="{4BAAEA04-6FCB-CC8A-59B8-08EF757F0A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698" y="472514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EE3E918-8E13-200A-D762-80E190F4206C}"/>
                  </a:ext>
                </a:extLst>
              </p:cNvPr>
              <p:cNvSpPr txBox="1"/>
              <p:nvPr/>
            </p:nvSpPr>
            <p:spPr bwMode="auto">
              <a:xfrm>
                <a:off x="490583" y="571551"/>
                <a:ext cx="8196217" cy="373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itchFamily="2" charset="2"/>
                  <a:buChar char="n"/>
                </a:pPr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zh-TW" altLang="en-US" sz="17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can be inferred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bSup>
                      <m:sSub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kumimoji="1"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EE3E918-8E13-200A-D762-80E190F42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583" y="571551"/>
                <a:ext cx="8196217" cy="373372"/>
              </a:xfrm>
              <a:prstGeom prst="rect">
                <a:avLst/>
              </a:prstGeom>
              <a:blipFill>
                <a:blip r:embed="rId6"/>
                <a:stretch>
                  <a:fillRect l="-310" t="-3333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圖片 14">
            <a:extLst>
              <a:ext uri="{FF2B5EF4-FFF2-40B4-BE49-F238E27FC236}">
                <a16:creationId xmlns:a16="http://schemas.microsoft.com/office/drawing/2014/main" id="{349489BC-80A2-B1BF-632B-93133F8936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4" y="2933576"/>
            <a:ext cx="5966234" cy="138615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A06C18AE-0FBF-DB4E-15FD-3E2CB88F944C}"/>
              </a:ext>
            </a:extLst>
          </p:cNvPr>
          <p:cNvSpPr txBox="1"/>
          <p:nvPr/>
        </p:nvSpPr>
        <p:spPr bwMode="auto">
          <a:xfrm>
            <a:off x="6758438" y="3257492"/>
            <a:ext cx="24670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>
                <a:solidFill>
                  <a:srgbClr val="0000FF"/>
                </a:solidFill>
              </a:rPr>
              <a:t>e</a:t>
            </a:r>
            <a:r>
              <a:rPr kumimoji="1" lang="en-US" altLang="zh-TW" sz="1600" dirty="0">
                <a:solidFill>
                  <a:srgbClr val="0000FF"/>
                </a:solidFill>
              </a:rPr>
              <a:t>valuated using QCDF</a:t>
            </a:r>
            <a:endParaRPr kumimoji="1"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BB86D21-F9A3-0255-8F2E-CEEF5C250755}"/>
              </a:ext>
            </a:extLst>
          </p:cNvPr>
          <p:cNvSpPr txBox="1"/>
          <p:nvPr/>
        </p:nvSpPr>
        <p:spPr bwMode="auto">
          <a:xfrm>
            <a:off x="6758438" y="3693706"/>
            <a:ext cx="24670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400" dirty="0"/>
              <a:t>HYC, Chiang, Zhang (’22)</a:t>
            </a:r>
            <a:endParaRPr kumimoji="1" lang="zh-TW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81D5F48-8747-A137-353A-BBEDDE62D239}"/>
                  </a:ext>
                </a:extLst>
              </p:cNvPr>
              <p:cNvSpPr txBox="1"/>
              <p:nvPr/>
            </p:nvSpPr>
            <p:spPr bwMode="auto">
              <a:xfrm>
                <a:off x="1401600" y="4499270"/>
                <a:ext cx="6590359" cy="373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700" dirty="0">
                    <a:solidFill>
                      <a:srgbClr val="0000FF"/>
                    </a:solidFill>
                  </a:rPr>
                  <a:t>A fit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bSup>
                      <m:sSub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   ⇒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zh-TW" sz="17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altLang="zh-TW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𝟓𝟐</m:t>
                        </m:r>
                      </m:e>
                      <m:sub>
                        <m:r>
                          <a:rPr lang="en-US" altLang="zh-TW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𝟎𝟐</m:t>
                        </m:r>
                      </m:sub>
                      <m:sup>
                        <m:r>
                          <a:rPr lang="en-US" altLang="zh-TW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𝟎𝟑</m:t>
                        </m:r>
                      </m:sup>
                    </m:sSubSup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sz="17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e>
                      <m:sub>
                        <m:r>
                          <a:rPr kumimoji="1"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kumimoji="1"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kumimoji="1"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81D5F48-8747-A137-353A-BBEDDE62D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1600" y="4499270"/>
                <a:ext cx="6590359" cy="373372"/>
              </a:xfrm>
              <a:prstGeom prst="rect">
                <a:avLst/>
              </a:prstGeom>
              <a:blipFill>
                <a:blip r:embed="rId8"/>
                <a:stretch>
                  <a:fillRect l="-57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>
            <a:extLst>
              <a:ext uri="{FF2B5EF4-FFF2-40B4-BE49-F238E27FC236}">
                <a16:creationId xmlns:a16="http://schemas.microsoft.com/office/drawing/2014/main" id="{042CDD19-7805-7669-7092-C3BC78CAE66D}"/>
              </a:ext>
            </a:extLst>
          </p:cNvPr>
          <p:cNvSpPr/>
          <p:nvPr/>
        </p:nvSpPr>
        <p:spPr bwMode="auto">
          <a:xfrm>
            <a:off x="6344954" y="979565"/>
            <a:ext cx="311798" cy="2767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599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E37431E-B121-5773-2BD7-EC178015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14</a:t>
            </a:fld>
            <a:endParaRPr lang="en-US" altLang="zh-TW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DCE5EFA-FF9F-2CBE-9F2D-8A7F02E573D3}"/>
                  </a:ext>
                </a:extLst>
              </p:cNvPr>
              <p:cNvSpPr txBox="1"/>
              <p:nvPr/>
            </p:nvSpPr>
            <p:spPr bwMode="auto">
              <a:xfrm>
                <a:off x="606582" y="239121"/>
                <a:ext cx="8193386" cy="364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TW" sz="17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 </m:t>
                    </m:r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kumimoji="1"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zh-TW" sz="17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7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kumimoji="1" lang="en-US" altLang="zh-TW" sz="17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DCE5EFA-FF9F-2CBE-9F2D-8A7F02E57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582" y="239121"/>
                <a:ext cx="8193386" cy="364652"/>
              </a:xfrm>
              <a:prstGeom prst="rect">
                <a:avLst/>
              </a:prstGeom>
              <a:blipFill>
                <a:blip r:embed="rId2"/>
                <a:stretch>
                  <a:fillRect l="-464" t="-3333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7B1381DA-8F4A-D54B-3C36-BC34EB3A8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52" y="673677"/>
            <a:ext cx="3494575" cy="364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BFC0D82-15D5-1567-96FF-C9680BCB2E0D}"/>
                  </a:ext>
                </a:extLst>
              </p:cNvPr>
              <p:cNvSpPr txBox="1"/>
              <p:nvPr/>
            </p:nvSpPr>
            <p:spPr bwMode="auto">
              <a:xfrm>
                <a:off x="606582" y="1210973"/>
                <a:ext cx="8193386" cy="485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18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sym typeface="Symbol" pitchFamily="2" charset="2"/>
                          </a:rPr>
                        </m:ctrlPr>
                      </m:accPr>
                      <m:e>
                        <m:r>
                          <a:rPr lang="en-US" altLang="zh-TW" sz="18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sym typeface="Symbol" pitchFamily="2" charset="2"/>
                          </a:rPr>
                          <m:t>𝑻</m:t>
                        </m:r>
                      </m:e>
                    </m:acc>
                    <m:r>
                      <a:rPr lang="en-US" altLang="zh-TW" sz="1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 </m:t>
                    </m:r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1"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 </m:t>
                    </m:r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kumimoji="1" lang="en-US" altLang="zh-TW" sz="17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TW" sz="17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1" lang="en-US" altLang="zh-TW" sz="17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1" lang="en-US" altLang="zh-TW" sz="17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  <m:r>
                          <a:rPr kumimoji="1"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kumimoji="1"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𝒔𝒅</m:t>
                        </m:r>
                      </m:sub>
                    </m:sSub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kumimoji="1" lang="zh-TW" altLang="en-US" sz="17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7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BFC0D82-15D5-1567-96FF-C9680BCB2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582" y="1210973"/>
                <a:ext cx="8193386" cy="485454"/>
              </a:xfrm>
              <a:prstGeom prst="rect">
                <a:avLst/>
              </a:prstGeom>
              <a:blipFill>
                <a:blip r:embed="rId4"/>
                <a:stretch>
                  <a:fillRect l="-619" b="-25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1439E67C-B485-BC68-E33B-97771FB89358}"/>
                  </a:ext>
                </a:extLst>
              </p:cNvPr>
              <p:cNvSpPr txBox="1"/>
              <p:nvPr/>
            </p:nvSpPr>
            <p:spPr bwMode="auto">
              <a:xfrm>
                <a:off x="633773" y="2234926"/>
                <a:ext cx="7912698" cy="373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itchFamily="2" charset="2"/>
                  <a:buChar char="n"/>
                </a:pPr>
                <a:r>
                  <a:rPr lang="en-US" altLang="zh-TW" sz="1700" dirty="0">
                    <a:solidFill>
                      <a:srgbClr val="0000FF"/>
                    </a:solidFill>
                  </a:rPr>
                  <a:t>The solution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zh-TW" sz="17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kumimoji="1"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e>
                      <m:sub>
                        <m: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is ruled out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⇒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r>
                  <a:rPr lang="en-US" altLang="zh-TW" sz="1700" dirty="0">
                    <a:solidFill>
                      <a:srgbClr val="0000FF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altLang="zh-TW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TW" sz="17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𝟓𝟐</m:t>
                        </m:r>
                      </m:e>
                      <m:sub>
                        <m: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𝟎𝟐</m:t>
                        </m:r>
                      </m:sub>
                      <m:sup>
                        <m: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7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𝟎𝟑</m:t>
                        </m:r>
                      </m:sup>
                    </m:sSubSup>
                  </m:oMath>
                </a14:m>
                <a:endParaRPr kumimoji="1"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1439E67C-B485-BC68-E33B-97771FB89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773" y="2234926"/>
                <a:ext cx="7912698" cy="373372"/>
              </a:xfrm>
              <a:prstGeom prst="rect">
                <a:avLst/>
              </a:prstGeom>
              <a:blipFill>
                <a:blip r:embed="rId6"/>
                <a:stretch>
                  <a:fillRect l="-321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F472751-5F17-22EB-983E-D2807F38C20E}"/>
                  </a:ext>
                </a:extLst>
              </p:cNvPr>
              <p:cNvSpPr txBox="1"/>
              <p:nvPr/>
            </p:nvSpPr>
            <p:spPr bwMode="auto">
              <a:xfrm>
                <a:off x="2222329" y="1696427"/>
                <a:ext cx="2779351" cy="408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altLang="zh-TW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1.74</m:t>
                          </m:r>
                        </m:e>
                        <m:sub>
                          <m:r>
                            <a:rPr lang="en-US" altLang="zh-TW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−0.27</m:t>
                          </m:r>
                        </m:sub>
                        <m:sup>
                          <m:r>
                            <a:rPr lang="en-US" altLang="zh-TW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+0.23</m:t>
                          </m:r>
                        </m:sup>
                      </m:sSubSup>
                    </m:oMath>
                  </m:oMathPara>
                </a14:m>
                <a:endParaRPr kumimoji="1" lang="zh-TW" alt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F472751-5F17-22EB-983E-D2807F38C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2329" y="1696427"/>
                <a:ext cx="2779351" cy="40806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7F837C5-DA45-CF6B-77D8-9F0784368FD5}"/>
                  </a:ext>
                </a:extLst>
              </p:cNvPr>
              <p:cNvSpPr txBox="1"/>
              <p:nvPr/>
            </p:nvSpPr>
            <p:spPr bwMode="auto">
              <a:xfrm>
                <a:off x="491608" y="3315489"/>
                <a:ext cx="2779351" cy="431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altLang="zh-TW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1.74</m:t>
                          </m:r>
                        </m:e>
                        <m:sub>
                          <m:r>
                            <a:rPr lang="en-US" altLang="zh-TW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−0.27,</m:t>
                          </m:r>
                        </m:sub>
                        <m:sup>
                          <m:r>
                            <a:rPr lang="en-US" altLang="zh-TW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+0.23</m:t>
                          </m:r>
                        </m:sup>
                      </m:sSubSup>
                    </m:oMath>
                  </m:oMathPara>
                </a14:m>
                <a:endParaRPr kumimoji="1" lang="zh-TW" alt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7F837C5-DA45-CF6B-77D8-9F0784368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608" y="3315489"/>
                <a:ext cx="2779351" cy="431337"/>
              </a:xfrm>
              <a:prstGeom prst="rect">
                <a:avLst/>
              </a:prstGeom>
              <a:blipFill>
                <a:blip r:embed="rId8"/>
                <a:stretch>
                  <a:fillRect b="-8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F9D829C-2C18-6B56-2574-853D91CB2C62}"/>
                  </a:ext>
                </a:extLst>
              </p:cNvPr>
              <p:cNvSpPr txBox="1"/>
              <p:nvPr/>
            </p:nvSpPr>
            <p:spPr bwMode="auto">
              <a:xfrm>
                <a:off x="3005751" y="3308018"/>
                <a:ext cx="2209046" cy="44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altLang="zh-TW" sz="2000" b="0" dirty="0">
                    <a:solidFill>
                      <a:schemeClr val="tx1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altLang="zh-TW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altLang="zh-TW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0.52</m:t>
                        </m:r>
                      </m:e>
                      <m:sub>
                        <m:r>
                          <a:rPr lang="en-US" altLang="zh-TW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−0.02,</m:t>
                        </m:r>
                      </m:sub>
                      <m:sup>
                        <m:r>
                          <a:rPr lang="en-US" altLang="zh-TW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+0.03</m:t>
                        </m:r>
                      </m:sup>
                    </m:sSubSup>
                  </m:oMath>
                </a14:m>
                <a:endParaRPr kumimoji="1" lang="zh-TW" alt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F9D829C-2C18-6B56-2574-853D91CB2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5751" y="3308018"/>
                <a:ext cx="2209046" cy="446725"/>
              </a:xfrm>
              <a:prstGeom prst="rect">
                <a:avLst/>
              </a:prstGeom>
              <a:blipFill>
                <a:blip r:embed="rId9"/>
                <a:stretch>
                  <a:fillRect t="-5556"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>
            <a:extLst>
              <a:ext uri="{FF2B5EF4-FFF2-40B4-BE49-F238E27FC236}">
                <a16:creationId xmlns:a16="http://schemas.microsoft.com/office/drawing/2014/main" id="{2B56B49A-85EE-9E19-796B-60E8505D0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86" y="3281885"/>
            <a:ext cx="3494575" cy="36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10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C494062-33DD-847F-64E5-76EE4C5B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15</a:t>
            </a:fld>
            <a:endParaRPr lang="en-US" altLang="zh-TW">
              <a:solidFill>
                <a:prstClr val="black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A73FFB6-8C06-D9E7-FF0B-F62D40470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3" y="646938"/>
            <a:ext cx="7772400" cy="38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77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F8E46F9-0DDF-60E8-9921-832D0840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16</a:t>
            </a:fld>
            <a:endParaRPr lang="en-US" altLang="zh-TW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1C9ADB5-193F-AF77-25CD-FDAF3E754A72}"/>
                  </a:ext>
                </a:extLst>
              </p:cNvPr>
              <p:cNvSpPr txBox="1"/>
              <p:nvPr/>
            </p:nvSpPr>
            <p:spPr bwMode="auto">
              <a:xfrm>
                <a:off x="380248" y="1412342"/>
                <a:ext cx="2616449" cy="724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TW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+/−</m:t>
                          </m:r>
                        </m:sub>
                      </m:sSub>
                      <m:r>
                        <a:rPr kumimoji="1" lang="en-US" altLang="zh-TW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TW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kumimoji="1" lang="en-US" altLang="zh-TW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kumimoji="1" lang="en-US" altLang="zh-TW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num>
                            <m:den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1C9ADB5-193F-AF77-25CD-FDAF3E754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248" y="1412342"/>
                <a:ext cx="2616449" cy="7249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0CDAB1D-9AC6-8A42-8C57-F3EA5DFFCC62}"/>
                  </a:ext>
                </a:extLst>
              </p:cNvPr>
              <p:cNvSpPr txBox="1"/>
              <p:nvPr/>
            </p:nvSpPr>
            <p:spPr bwMode="auto">
              <a:xfrm>
                <a:off x="270099" y="2344847"/>
                <a:ext cx="4093671" cy="724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TW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+/</m:t>
                          </m:r>
                          <m:r>
                            <a:rPr kumimoji="1" lang="en-US" altLang="zh-TW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kumimoji="1" lang="en-US" altLang="zh-TW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TW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kumimoji="1" lang="en-US" altLang="zh-TW" sz="1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kumimoji="1" lang="en-US" altLang="zh-TW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zh-TW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altLang="zh-TW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altLang="zh-TW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̃"/>
                                  <m:ctrlPr>
                                    <a:rPr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  <m:r>
                                <a:rPr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0CDAB1D-9AC6-8A42-8C57-F3EA5DFFC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99" y="2344847"/>
                <a:ext cx="4093671" cy="724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F4AC935-D817-A846-E246-3F611B36621E}"/>
                  </a:ext>
                </a:extLst>
              </p:cNvPr>
              <p:cNvSpPr txBox="1"/>
              <p:nvPr/>
            </p:nvSpPr>
            <p:spPr bwMode="auto">
              <a:xfrm>
                <a:off x="4572000" y="1629621"/>
                <a:ext cx="4114800" cy="360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600" dirty="0">
                    <a:solidFill>
                      <a:srgbClr val="0000FF"/>
                    </a:solidFill>
                  </a:rPr>
                  <a:t>0.036           3.8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b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  <m:sup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kumimoji="1"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F4AC935-D817-A846-E246-3F611B366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629621"/>
                <a:ext cx="4114800" cy="360612"/>
              </a:xfrm>
              <a:prstGeom prst="rect">
                <a:avLst/>
              </a:prstGeom>
              <a:blipFill>
                <a:blip r:embed="rId4"/>
                <a:stretch>
                  <a:fillRect l="-926" b="-206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ADC3AE8-0F15-3265-5D41-84936ED22D87}"/>
                  </a:ext>
                </a:extLst>
              </p:cNvPr>
              <p:cNvSpPr txBox="1"/>
              <p:nvPr/>
            </p:nvSpPr>
            <p:spPr bwMode="auto">
              <a:xfrm>
                <a:off x="4579546" y="2515351"/>
                <a:ext cx="41148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600" dirty="0">
                    <a:solidFill>
                      <a:srgbClr val="0000FF"/>
                    </a:solidFill>
                  </a:rPr>
                  <a:t>0.16         2.0 ~ 8.7         </a:t>
                </a:r>
                <a14:m>
                  <m:oMath xmlns:m="http://schemas.openxmlformats.org/officeDocument/2006/math"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kumimoji="1"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ADC3AE8-0F15-3265-5D41-84936ED22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9546" y="2515351"/>
                <a:ext cx="4114800" cy="338554"/>
              </a:xfrm>
              <a:prstGeom prst="rect">
                <a:avLst/>
              </a:prstGeom>
              <a:blipFill>
                <a:blip r:embed="rId5"/>
                <a:stretch>
                  <a:fillRect l="-615" t="-7407" b="-259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A4E38CF-2978-C6F5-DE09-C46A293212B2}"/>
                  </a:ext>
                </a:extLst>
              </p:cNvPr>
              <p:cNvSpPr txBox="1"/>
              <p:nvPr/>
            </p:nvSpPr>
            <p:spPr bwMode="auto">
              <a:xfrm>
                <a:off x="4463356" y="1077361"/>
                <a:ext cx="4182701" cy="376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800" dirty="0">
                    <a:solidFill>
                      <a:schemeClr val="tx1"/>
                    </a:solidFill>
                  </a:rPr>
                  <a:t>naïve     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zh-TW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  <m:r>
                      <a:rPr kumimoji="1" lang="en-US" altLang="zh-TW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kumimoji="1" lang="en-US" altLang="zh-TW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r>
                  <a:rPr kumimoji="1" lang="en-US" altLang="zh-TW" sz="1800" dirty="0">
                    <a:solidFill>
                      <a:schemeClr val="tx1"/>
                    </a:solidFill>
                  </a:rPr>
                  <a:t>          expt</a:t>
                </a:r>
                <a:endParaRPr kumimoji="1" lang="zh-TW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A4E38CF-2978-C6F5-DE09-C46A29321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3356" y="1077361"/>
                <a:ext cx="4182701" cy="376193"/>
              </a:xfrm>
              <a:prstGeom prst="rect">
                <a:avLst/>
              </a:prstGeom>
              <a:blipFill>
                <a:blip r:embed="rId6"/>
                <a:stretch>
                  <a:fillRect l="-1212" t="-6452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41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654351" y="4716128"/>
            <a:ext cx="2133600" cy="357188"/>
          </a:xfrm>
        </p:spPr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17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754917" y="91659"/>
            <a:ext cx="546317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 dirty="0">
                <a:solidFill>
                  <a:srgbClr val="FF33CC"/>
                </a:solidFill>
              </a:rPr>
              <a:t>               Large W-annihilation in D</a:t>
            </a:r>
            <a:r>
              <a:rPr lang="en-US" altLang="zh-TW" sz="1650" dirty="0">
                <a:solidFill>
                  <a:srgbClr val="FF33CC"/>
                </a:solidFill>
                <a:sym typeface="Symbol" panose="05050102010706020507" pitchFamily="18" charset="2"/>
              </a:rPr>
              <a:t> SP?</a:t>
            </a:r>
            <a:endParaRPr lang="en-US" altLang="zh-TW" sz="1650" dirty="0">
              <a:solidFill>
                <a:srgbClr val="FF33CC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73174" y="504805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1310910" y="555470"/>
                <a:ext cx="7833090" cy="364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16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can only proceed through W-annihilation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0910" y="555470"/>
                <a:ext cx="7833090" cy="364715"/>
              </a:xfrm>
              <a:prstGeom prst="rect">
                <a:avLst/>
              </a:prstGeom>
              <a:blipFill>
                <a:blip r:embed="rId2"/>
                <a:stretch>
                  <a:fillRect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32" y="3106521"/>
            <a:ext cx="1826501" cy="696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744467" y="1241246"/>
                <a:ext cx="8112266" cy="356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600" dirty="0">
                    <a:solidFill>
                      <a:srgbClr val="0000FF"/>
                    </a:solidFill>
                  </a:rPr>
                  <a:t>Large BF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</a:rPr>
                  <a:t>  at a percent level was observed by BESIII (’19)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467" y="1241246"/>
                <a:ext cx="8112266" cy="356764"/>
              </a:xfrm>
              <a:prstGeom prst="rect">
                <a:avLst/>
              </a:prstGeom>
              <a:blipFill>
                <a:blip r:embed="rId6"/>
                <a:stretch>
                  <a:fillRect l="-301" b="-224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1796434" y="897386"/>
                <a:ext cx="6433166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  1%,    1%,   0.2%,  0.02%  in BF   </a:t>
                </a:r>
                <a:r>
                  <a:rPr lang="en-US" altLang="zh-TW" sz="15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 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𝑨</m:t>
                        </m:r>
                      </m:e>
                      <m:sub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𝑺𝑷</m:t>
                        </m:r>
                      </m:sub>
                    </m:sSub>
                  </m:oMath>
                </a14:m>
                <a:r>
                  <a:rPr lang="en-US" altLang="zh-TW" sz="15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| &gt;&gt;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𝑨</m:t>
                        </m:r>
                      </m:e>
                      <m:sub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𝑽</m:t>
                        </m:r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altLang="zh-TW" sz="15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|</a:t>
                </a:r>
                <a:endParaRPr lang="zh-TW" altLang="en-US" sz="1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6434" y="897386"/>
                <a:ext cx="6433166" cy="323165"/>
              </a:xfrm>
              <a:prstGeom prst="rect">
                <a:avLst/>
              </a:prstGeom>
              <a:blipFill>
                <a:blip r:embed="rId7"/>
                <a:stretch>
                  <a:fillRect t="-3846" b="-230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768744" y="2032199"/>
                <a:ext cx="7918056" cy="873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600" b="1" dirty="0">
                    <a:solidFill>
                      <a:srgbClr val="0000FF"/>
                    </a:solidFill>
                  </a:rPr>
                  <a:t>SD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acc>
                      <m:accPr>
                        <m:chr m:val="̅"/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</m:oMath>
                </a14:m>
                <a:r>
                  <a:rPr lang="zh-TW" altLang="en-US" sz="16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contribution to</a:t>
                </a:r>
                <a:r>
                  <a:rPr lang="en-US" altLang="zh-TW" sz="16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16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vanish due to G-parity as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acc>
                      <m:accPr>
                        <m:chr m:val="̅"/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zh-TW" sz="16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altLang="zh-TW" sz="16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6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6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TW" sz="16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</a:rPr>
                  <a:t>.  Large LD contributions may arise from final-state </a:t>
                </a:r>
                <a:r>
                  <a:rPr lang="en-US" altLang="zh-TW" sz="1600" dirty="0" err="1">
                    <a:solidFill>
                      <a:srgbClr val="0000FF"/>
                    </a:solidFill>
                  </a:rPr>
                  <a:t>rescattering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…→</m:t>
                    </m:r>
                    <m:sSubSup>
                      <m:sSub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16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through quark exchange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744" y="2032199"/>
                <a:ext cx="7918056" cy="873124"/>
              </a:xfrm>
              <a:prstGeom prst="rect">
                <a:avLst/>
              </a:prstGeom>
              <a:blipFill>
                <a:blip r:embed="rId8"/>
                <a:stretch>
                  <a:fillRect l="-321" b="-8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圖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34" y="1626011"/>
            <a:ext cx="6224684" cy="255674"/>
          </a:xfrm>
          <a:prstGeom prst="rect">
            <a:avLst/>
          </a:prstGeom>
        </p:spPr>
      </p:pic>
      <p:cxnSp>
        <p:nvCxnSpPr>
          <p:cNvPr id="17" name="直線單箭頭接點 16"/>
          <p:cNvCxnSpPr/>
          <p:nvPr/>
        </p:nvCxnSpPr>
        <p:spPr bwMode="auto">
          <a:xfrm>
            <a:off x="4855734" y="3506950"/>
            <a:ext cx="54216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文字方塊 17"/>
          <p:cNvSpPr txBox="1"/>
          <p:nvPr/>
        </p:nvSpPr>
        <p:spPr bwMode="auto">
          <a:xfrm>
            <a:off x="7122212" y="2599183"/>
            <a:ext cx="17345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/>
              <a:t>HYC, Chiang (’22)</a:t>
            </a:r>
            <a:endParaRPr lang="zh-TW" altLang="en-US" sz="1200" dirty="0"/>
          </a:p>
        </p:txBody>
      </p:sp>
      <p:sp>
        <p:nvSpPr>
          <p:cNvPr id="19" name="文字方塊 18"/>
          <p:cNvSpPr txBox="1"/>
          <p:nvPr/>
        </p:nvSpPr>
        <p:spPr bwMode="auto">
          <a:xfrm>
            <a:off x="7405665" y="3169371"/>
            <a:ext cx="17345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/>
              <a:t>Hsiao, Yu, </a:t>
            </a:r>
            <a:r>
              <a:rPr lang="en-US" altLang="zh-TW" sz="1200" dirty="0" err="1"/>
              <a:t>Ke</a:t>
            </a:r>
            <a:r>
              <a:rPr lang="en-US" altLang="zh-TW" sz="1200" dirty="0"/>
              <a:t> (’20)                            Ling, Liu, Lu, </a:t>
            </a:r>
            <a:r>
              <a:rPr lang="en-US" altLang="zh-TW" sz="1200" dirty="0" err="1"/>
              <a:t>Geng</a:t>
            </a:r>
            <a:r>
              <a:rPr lang="en-US" altLang="zh-TW" sz="1200" dirty="0"/>
              <a:t>, </a:t>
            </a:r>
            <a:r>
              <a:rPr lang="en-US" altLang="zh-TW" sz="1200" dirty="0" err="1"/>
              <a:t>Xie</a:t>
            </a:r>
            <a:r>
              <a:rPr lang="en-US" altLang="zh-TW" sz="1200" dirty="0"/>
              <a:t> (’21)</a:t>
            </a:r>
            <a:endParaRPr lang="zh-TW" altLang="en-US" sz="12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5" y="2985798"/>
            <a:ext cx="3964928" cy="1042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2436855" y="3106521"/>
                <a:ext cx="117787" cy="2576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TW" altLang="en-US" sz="1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6855" y="3106521"/>
                <a:ext cx="117787" cy="257635"/>
              </a:xfrm>
              <a:prstGeom prst="rect">
                <a:avLst/>
              </a:prstGeom>
              <a:blipFill>
                <a:blip r:embed="rId11"/>
                <a:stretch>
                  <a:fillRect r="-8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4424453" y="3558067"/>
                <a:ext cx="117787" cy="2576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TW" altLang="en-US" sz="1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4453" y="3558067"/>
                <a:ext cx="117787" cy="257635"/>
              </a:xfrm>
              <a:prstGeom prst="rect">
                <a:avLst/>
              </a:prstGeom>
              <a:blipFill>
                <a:blip r:embed="rId12"/>
                <a:stretch>
                  <a:fillRect r="-8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5CBBB89-F1CE-7CA9-B79B-5B90A1FFB446}"/>
                  </a:ext>
                </a:extLst>
              </p:cNvPr>
              <p:cNvSpPr txBox="1"/>
              <p:nvPr/>
            </p:nvSpPr>
            <p:spPr bwMode="auto">
              <a:xfrm>
                <a:off x="1468136" y="4566185"/>
                <a:ext cx="62530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800" dirty="0">
                    <a:solidFill>
                      <a:srgbClr val="FF0000"/>
                    </a:solidFill>
                  </a:rPr>
                  <a:t>Why an anomalously large W-annihilation in </a:t>
                </a:r>
                <a14:m>
                  <m:oMath xmlns:m="http://schemas.openxmlformats.org/officeDocument/2006/math"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𝑺𝑷</m:t>
                    </m:r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kumimoji="1" lang="en-US" altLang="zh-TW" sz="1800" dirty="0">
                    <a:solidFill>
                      <a:srgbClr val="FF0000"/>
                    </a:solidFill>
                  </a:rPr>
                  <a:t> </a:t>
                </a:r>
                <a:endParaRPr kumimoji="1"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5CBBB89-F1CE-7CA9-B79B-5B90A1FFB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8136" y="4566185"/>
                <a:ext cx="6253015" cy="369332"/>
              </a:xfrm>
              <a:prstGeom prst="rect">
                <a:avLst/>
              </a:prstGeom>
              <a:blipFill>
                <a:blip r:embed="rId13"/>
                <a:stretch>
                  <a:fillRect l="-810" t="-6667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A3FE2E9-B368-205B-60B8-3EBF15F2D131}"/>
                  </a:ext>
                </a:extLst>
              </p:cNvPr>
              <p:cNvSpPr txBox="1"/>
              <p:nvPr/>
            </p:nvSpPr>
            <p:spPr bwMode="auto">
              <a:xfrm>
                <a:off x="1173204" y="4182738"/>
                <a:ext cx="7365059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5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15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altLang="zh-TW" sz="1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TW" sz="1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  <m:sub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𝑺𝑷</m:t>
                        </m:r>
                      </m:sub>
                    </m:sSub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15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1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𝟖𝟒</m:t>
                    </m:r>
                    <m:r>
                      <a:rPr lang="en-US" altLang="zh-TW" sz="1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𝟐𝟑</m:t>
                    </m:r>
                  </m:oMath>
                </a14:m>
                <a:r>
                  <a:rPr lang="en-US" altLang="zh-TW" sz="15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TW" sz="1500" dirty="0">
                    <a:solidFill>
                      <a:srgbClr val="FF0000"/>
                    </a:solidFill>
                  </a:rPr>
                  <a:t>from BESIII),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altLang="zh-TW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TW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  <m:sub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zh-TW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TW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altLang="zh-TW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5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altLang="zh-TW" sz="1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sub>
                            </m:sSub>
                            <m:r>
                              <a:rPr lang="en-US" altLang="zh-TW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altLang="zh-TW" sz="15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TW" sz="1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zh-TW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TW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𝟎𝟕</m:t>
                    </m:r>
                  </m:oMath>
                </a14:m>
                <a:endParaRPr lang="zh-TW" altLang="en-US" sz="1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A3FE2E9-B368-205B-60B8-3EBF15F2D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204" y="4182738"/>
                <a:ext cx="7365059" cy="323165"/>
              </a:xfrm>
              <a:prstGeom prst="rect">
                <a:avLst/>
              </a:prstGeom>
              <a:blipFill>
                <a:blip r:embed="rId14"/>
                <a:stretch>
                  <a:fillRect t="-7692" b="-19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16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B994E99-C090-C956-1D3F-0BAD96F7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18</a:t>
            </a:fld>
            <a:endParaRPr lang="en-US" altLang="zh-TW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57D92F0-20B5-1388-44EA-7B5CA33245F0}"/>
                  </a:ext>
                </a:extLst>
              </p:cNvPr>
              <p:cNvSpPr txBox="1"/>
              <p:nvPr/>
            </p:nvSpPr>
            <p:spPr bwMode="auto">
              <a:xfrm>
                <a:off x="629215" y="190124"/>
                <a:ext cx="7885569" cy="60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  <m:r>
                        <a:rPr kumimoji="1"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𝒔𝒅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kumimoji="1" lang="en-US" altLang="zh-TW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acc>
                        </m:e>
                      </m:d>
                      <m:r>
                        <a:rPr kumimoji="1"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TW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altLang="zh-TW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TW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TW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altLang="zh-TW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zh-TW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𝒔𝒅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1"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57D92F0-20B5-1388-44EA-7B5CA3324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215" y="190124"/>
                <a:ext cx="7885569" cy="600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85CA9DF-99B1-66AF-5B5E-6A9AA91677CA}"/>
                  </a:ext>
                </a:extLst>
              </p:cNvPr>
              <p:cNvSpPr txBox="1"/>
              <p:nvPr/>
            </p:nvSpPr>
            <p:spPr bwMode="auto">
              <a:xfrm>
                <a:off x="629215" y="1095470"/>
                <a:ext cx="7260879" cy="650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700" dirty="0">
                    <a:solidFill>
                      <a:srgbClr val="0000FF"/>
                    </a:solidFill>
                  </a:rPr>
                  <a:t>Neglecting W-annihilation, we have </a:t>
                </a:r>
                <a14:m>
                  <m:oMath xmlns:m="http://schemas.openxmlformats.org/officeDocument/2006/math">
                    <m:r>
                      <a:rPr kumimoji="1" lang="en-US" altLang="zh-TW" sz="17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  <m:sup>
                            <m: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sz="17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, while experimentally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𝟒𝟔</m:t>
                        </m:r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e>
                    </m:d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85CA9DF-99B1-66AF-5B5E-6A9AA9167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215" y="1095470"/>
                <a:ext cx="7260879" cy="650563"/>
              </a:xfrm>
              <a:prstGeom prst="rect">
                <a:avLst/>
              </a:prstGeom>
              <a:blipFill>
                <a:blip r:embed="rId4"/>
                <a:stretch>
                  <a:fillRect l="-524" t="-1923" b="-115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E9BD6E3-1F18-2BEB-0A5F-44091624ACF0}"/>
                  </a:ext>
                </a:extLst>
              </p:cNvPr>
              <p:cNvSpPr txBox="1"/>
              <p:nvPr/>
            </p:nvSpPr>
            <p:spPr bwMode="auto">
              <a:xfrm>
                <a:off x="411932" y="2050381"/>
                <a:ext cx="7337835" cy="1082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TW" sz="1800" dirty="0">
                    <a:solidFill>
                      <a:srgbClr val="FF0000"/>
                    </a:solidFill>
                  </a:rPr>
                  <a:t> is not a purely W-annihilation process</a:t>
                </a:r>
              </a:p>
              <a:p>
                <a:pPr marL="285750" indent="-285750">
                  <a:spcBef>
                    <a:spcPct val="50000"/>
                  </a:spcBef>
                  <a:buFont typeface="Wingdings" pitchFamily="2" charset="2"/>
                  <a:buChar char="n"/>
                </a:pPr>
                <a:r>
                  <a:rPr lang="en-US" altLang="zh-TW" sz="1800" dirty="0">
                    <a:solidFill>
                      <a:srgbClr val="FF0000"/>
                    </a:solidFill>
                  </a:rPr>
                  <a:t>W-annihilation in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𝑺𝑷</m:t>
                    </m:r>
                  </m:oMath>
                </a14:m>
                <a:r>
                  <a:rPr kumimoji="1" lang="en-US" altLang="zh-TW" sz="1800" dirty="0">
                    <a:solidFill>
                      <a:srgbClr val="FF0000"/>
                    </a:solidFill>
                  </a:rPr>
                  <a:t> is not greatly enhanced relative to that in PP or VP sector</a:t>
                </a:r>
                <a:endParaRPr kumimoji="1"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E9BD6E3-1F18-2BEB-0A5F-44091624A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932" y="2050381"/>
                <a:ext cx="7337835" cy="1082348"/>
              </a:xfrm>
              <a:prstGeom prst="rect">
                <a:avLst/>
              </a:prstGeom>
              <a:blipFill>
                <a:blip r:embed="rId5"/>
                <a:stretch>
                  <a:fillRect l="-518" t="-1163" b="-814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588C944E-3B2C-0223-1B83-C61097E1F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21" y="3271267"/>
            <a:ext cx="1830466" cy="127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2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5DB428-47E7-31C4-E573-71171B81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19</a:t>
            </a:fld>
            <a:endParaRPr lang="en-US" altLang="zh-TW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2">
                <a:extLst>
                  <a:ext uri="{FF2B5EF4-FFF2-40B4-BE49-F238E27FC236}">
                    <a16:creationId xmlns:a16="http://schemas.microsoft.com/office/drawing/2014/main" id="{46934AA0-7706-3934-2B2E-E55B0BE25C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4917" y="91659"/>
                <a:ext cx="5463177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defTabSz="685800" eaLnBrk="1" hangingPunct="1"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165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5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165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5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𝟗𝟖𝟎</m:t>
                            </m:r>
                          </m:e>
                        </m:d>
                      </m:e>
                      <m:sup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𝟓𝟎𝟎</m:t>
                        </m:r>
                      </m:e>
                    </m:d>
                  </m:oMath>
                </a14:m>
                <a:r>
                  <a:rPr lang="en-US" altLang="zh-TW" sz="1650" dirty="0">
                    <a:solidFill>
                      <a:srgbClr val="FF33CC"/>
                    </a:solidFill>
                  </a:rPr>
                  <a:t>,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5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5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165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5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𝟗𝟖𝟎</m:t>
                            </m:r>
                          </m:e>
                        </m:d>
                      </m:e>
                      <m:sup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5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𝟓𝟎𝟎</m:t>
                        </m:r>
                      </m:e>
                    </m:d>
                  </m:oMath>
                </a14:m>
                <a:endParaRPr lang="en-US" altLang="zh-TW" sz="165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5" name="Text Box 12">
                <a:extLst>
                  <a:ext uri="{FF2B5EF4-FFF2-40B4-BE49-F238E27FC236}">
                    <a16:creationId xmlns:a16="http://schemas.microsoft.com/office/drawing/2014/main" id="{46934AA0-7706-3934-2B2E-E55B0BE25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4917" y="91659"/>
                <a:ext cx="5463177" cy="346249"/>
              </a:xfrm>
              <a:prstGeom prst="rect">
                <a:avLst/>
              </a:prstGeom>
              <a:blipFill>
                <a:blip r:embed="rId2"/>
                <a:stretch>
                  <a:fillRect t="-7143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5">
            <a:extLst>
              <a:ext uri="{FF2B5EF4-FFF2-40B4-BE49-F238E27FC236}">
                <a16:creationId xmlns:a16="http://schemas.microsoft.com/office/drawing/2014/main" id="{8A5AF52C-4C3F-A4BC-AB28-D6BA434BB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174" y="504805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DDB3F1F-EAA2-C937-0B8D-862B211B1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7" y="1075344"/>
            <a:ext cx="3119170" cy="886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1971C239-3B9D-1086-8398-311FD4C271F1}"/>
                  </a:ext>
                </a:extLst>
              </p:cNvPr>
              <p:cNvSpPr txBox="1"/>
              <p:nvPr/>
            </p:nvSpPr>
            <p:spPr bwMode="auto">
              <a:xfrm>
                <a:off x="217283" y="551935"/>
                <a:ext cx="7719680" cy="370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  <m:sup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𝟗𝟖𝟎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𝟗𝟖𝟎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𝟗𝟖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e>
                    </m:d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1971C239-3B9D-1086-8398-311FD4C27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283" y="551935"/>
                <a:ext cx="7719680" cy="370294"/>
              </a:xfrm>
              <a:prstGeom prst="rect">
                <a:avLst/>
              </a:prstGeom>
              <a:blipFill>
                <a:blip r:embed="rId4"/>
                <a:stretch>
                  <a:fillRect l="-493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7EB9A3FB-5451-136C-D4C2-DC9DA2E6E51A}"/>
              </a:ext>
            </a:extLst>
          </p:cNvPr>
          <p:cNvSpPr txBox="1"/>
          <p:nvPr/>
        </p:nvSpPr>
        <p:spPr bwMode="auto">
          <a:xfrm>
            <a:off x="7702989" y="575499"/>
            <a:ext cx="12342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400" dirty="0"/>
              <a:t>BESIII (’26)</a:t>
            </a:r>
            <a:endParaRPr kumimoji="1" lang="zh-TW" altLang="en-US" sz="1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0467657-9CF0-8118-C52B-C8B2864957A9}"/>
              </a:ext>
            </a:extLst>
          </p:cNvPr>
          <p:cNvSpPr txBox="1"/>
          <p:nvPr/>
        </p:nvSpPr>
        <p:spPr bwMode="auto">
          <a:xfrm>
            <a:off x="3793402" y="1267485"/>
            <a:ext cx="5350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0" dirty="0">
                <a:solidFill>
                  <a:srgbClr val="0000FF"/>
                </a:solidFill>
              </a:rPr>
              <a:t>p</a:t>
            </a:r>
            <a:r>
              <a:rPr kumimoji="1" lang="en-US" altLang="zh-TW" sz="1800" b="0" dirty="0">
                <a:solidFill>
                  <a:srgbClr val="0000FF"/>
                </a:solidFill>
              </a:rPr>
              <a:t>roceeds through W-annihilation in the </a:t>
            </a:r>
            <a:r>
              <a:rPr lang="en-US" altLang="zh-TW" sz="1800" b="0" dirty="0">
                <a:solidFill>
                  <a:srgbClr val="0000FF"/>
                </a:solidFill>
              </a:rPr>
              <a:t>quark-antiquark scheme</a:t>
            </a:r>
            <a:r>
              <a:rPr kumimoji="1" lang="en-US" altLang="zh-TW" sz="1800" b="0" dirty="0">
                <a:solidFill>
                  <a:srgbClr val="0000FF"/>
                </a:solidFill>
              </a:rPr>
              <a:t> for light scalars</a:t>
            </a:r>
            <a:endParaRPr kumimoji="1" lang="zh-TW" altLang="en-US" sz="1800" b="0" dirty="0">
              <a:solidFill>
                <a:srgbClr val="0000FF"/>
              </a:solidFill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D110805-695C-E481-5085-7B1C17286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6" y="2062406"/>
            <a:ext cx="2922698" cy="1103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0FC9C26-8C77-B53A-D3EC-7AE50FA1591D}"/>
                  </a:ext>
                </a:extLst>
              </p:cNvPr>
              <p:cNvSpPr txBox="1"/>
              <p:nvPr/>
            </p:nvSpPr>
            <p:spPr bwMode="auto">
              <a:xfrm>
                <a:off x="3793402" y="2259968"/>
                <a:ext cx="53505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800" b="0" dirty="0">
                    <a:solidFill>
                      <a:srgbClr val="0000FF"/>
                    </a:solidFill>
                  </a:rPr>
                  <a:t>receives T-like contribution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kumimoji="1" lang="en-US" altLang="zh-TW" sz="1800" b="0" dirty="0">
                    <a:solidFill>
                      <a:srgbClr val="0000FF"/>
                    </a:solidFill>
                  </a:rPr>
                  <a:t> in tetraquark scenario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  <m:r>
                      <a:rPr kumimoji="1" lang="en-US" altLang="zh-TW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&amp;  </m:t>
                    </m:r>
                    <m:sSub>
                      <m:sSubPr>
                        <m:ctrlPr>
                          <a:rPr kumimoji="1"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(500)</m:t>
                    </m:r>
                  </m:oMath>
                </a14:m>
                <a:r>
                  <a:rPr kumimoji="1" lang="en-US" altLang="zh-TW" sz="1800" b="0" dirty="0">
                    <a:solidFill>
                      <a:srgbClr val="0000FF"/>
                    </a:solidFill>
                  </a:rPr>
                  <a:t>   </a:t>
                </a:r>
                <a:endParaRPr kumimoji="1" lang="zh-TW" altLang="en-US" sz="18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0FC9C26-8C77-B53A-D3EC-7AE50FA15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3402" y="2259968"/>
                <a:ext cx="5350598" cy="646331"/>
              </a:xfrm>
              <a:prstGeom prst="rect">
                <a:avLst/>
              </a:prstGeom>
              <a:blipFill>
                <a:blip r:embed="rId6"/>
                <a:stretch>
                  <a:fillRect l="-948" t="-5882" r="-2370" b="-137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5A79922D-DD6F-D25F-E4FE-F69728FA0CC0}"/>
                  </a:ext>
                </a:extLst>
              </p:cNvPr>
              <p:cNvSpPr txBox="1"/>
              <p:nvPr/>
            </p:nvSpPr>
            <p:spPr bwMode="auto">
              <a:xfrm>
                <a:off x="327810" y="3290139"/>
                <a:ext cx="7846429" cy="348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𝟗𝟖𝟎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𝟗𝟖𝟎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5A79922D-DD6F-D25F-E4FE-F69728FA0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810" y="3290139"/>
                <a:ext cx="7846429" cy="348622"/>
              </a:xfrm>
              <a:prstGeom prst="rect">
                <a:avLst/>
              </a:prstGeom>
              <a:blipFill>
                <a:blip r:embed="rId7"/>
                <a:stretch>
                  <a:fillRect l="-162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50ED565C-DDF2-0D05-396C-36E3E81B226A}"/>
                  </a:ext>
                </a:extLst>
              </p:cNvPr>
              <p:cNvSpPr txBox="1"/>
              <p:nvPr/>
            </p:nvSpPr>
            <p:spPr bwMode="auto">
              <a:xfrm>
                <a:off x="217283" y="3686315"/>
                <a:ext cx="7846429" cy="379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d>
                        <m:dPr>
                          <m:ctrlP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6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𝟗𝟖𝟎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6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𝟗𝟖𝟎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  <m:r>
                        <a:rPr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sSup>
                        <m:sSupPr>
                          <m:ctrlP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50ED565C-DDF2-0D05-396C-36E3E81B2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283" y="3686315"/>
                <a:ext cx="7846429" cy="379399"/>
              </a:xfrm>
              <a:prstGeom prst="rect">
                <a:avLst/>
              </a:prstGeom>
              <a:blipFill>
                <a:blip r:embed="rId8"/>
                <a:stretch>
                  <a:fillRect b="-96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35918455-D8FA-10F6-2E39-9C00FDF3777F}"/>
              </a:ext>
            </a:extLst>
          </p:cNvPr>
          <p:cNvSpPr txBox="1"/>
          <p:nvPr/>
        </p:nvSpPr>
        <p:spPr bwMode="auto">
          <a:xfrm>
            <a:off x="7702989" y="4113268"/>
            <a:ext cx="1229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400" dirty="0"/>
              <a:t>2604.10444</a:t>
            </a:r>
            <a:endParaRPr kumimoji="1" lang="zh-TW" altLang="en-US" sz="1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0E018EA-A570-496F-8C86-8F82A6DE05D4}"/>
              </a:ext>
            </a:extLst>
          </p:cNvPr>
          <p:cNvSpPr txBox="1"/>
          <p:nvPr/>
        </p:nvSpPr>
        <p:spPr bwMode="auto">
          <a:xfrm>
            <a:off x="7620000" y="851781"/>
            <a:ext cx="1229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400" dirty="0"/>
              <a:t>2603.18521</a:t>
            </a:r>
            <a:endParaRPr kumimoji="1"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0896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3">
            <a:extLst>
              <a:ext uri="{FF2B5EF4-FFF2-40B4-BE49-F238E27FC236}">
                <a16:creationId xmlns:a16="http://schemas.microsoft.com/office/drawing/2014/main" id="{459CF83F-D721-D319-1F44-2D859022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557213" indent="-214313" eaLnBrk="0" hangingPunct="0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857250" indent="-171450" eaLnBrk="0" hangingPunct="0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200150" indent="-171450" eaLnBrk="0" hangingPunct="0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1543050" indent="-171450" eaLnBrk="0" hangingPunct="0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fld id="{354EF281-AE6E-D642-A290-C730380E4086}" type="slidenum">
              <a:rPr lang="en-US" altLang="zh-TW" sz="1050">
                <a:latin typeface="Arial" panose="020B0604020202020204" pitchFamily="34" charset="0"/>
              </a:rPr>
              <a:pPr eaLnBrk="1" hangingPunct="1"/>
              <a:t>2</a:t>
            </a:fld>
            <a:endParaRPr lang="en-US" altLang="zh-TW" sz="105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6" name="Text Box 6">
                <a:extLst>
                  <a:ext uri="{FF2B5EF4-FFF2-40B4-BE49-F238E27FC236}">
                    <a16:creationId xmlns:a16="http://schemas.microsoft.com/office/drawing/2014/main" id="{A8016E46-CF6A-7605-8313-92E47EA6B1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025" y="575490"/>
                <a:ext cx="8576259" cy="2484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5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Consider J</a:t>
                </a:r>
                <a:r>
                  <a:rPr lang="en-US" altLang="zh-TW" sz="1500" baseline="30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P</a:t>
                </a:r>
                <a:r>
                  <a:rPr lang="en-US" altLang="zh-TW" sz="15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=0</a:t>
                </a:r>
                <a:r>
                  <a:rPr lang="en-US" altLang="zh-TW" sz="1500" baseline="30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+</a:t>
                </a:r>
                <a:r>
                  <a:rPr lang="en-US" altLang="zh-TW" sz="15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scalar mesons </a:t>
                </a:r>
                <a:r>
                  <a:rPr lang="en-US" altLang="zh-TW" sz="1500" dirty="0">
                    <a:solidFill>
                      <a:srgbClr val="0000FF"/>
                    </a:solidFill>
                    <a:latin typeface="Arial" panose="020B0604020202020204" pitchFamily="34" charset="0"/>
                    <a:sym typeface="Symbol" pitchFamily="2" charset="2"/>
                  </a:rPr>
                  <a:t></a:t>
                </a:r>
                <a:r>
                  <a:rPr lang="en-US" altLang="zh-TW" sz="15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L=1 if they are made of </a:t>
                </a:r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en-US" altLang="zh-TW" sz="1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endParaRPr lang="en-US" altLang="zh-TW" sz="1500" u="sng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5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Three nonets (nonet = octet + singlet) below 2 GeV have been observed:</a:t>
                </a:r>
              </a:p>
              <a:p>
                <a:pPr eaLnBrk="1" hangingPunct="1">
                  <a:spcBef>
                    <a:spcPct val="50000"/>
                  </a:spcBef>
                  <a:buClr>
                    <a:srgbClr val="FF0000"/>
                  </a:buClr>
                  <a:buFont typeface="Wingdings" pitchFamily="2" charset="2"/>
                  <a:buChar char="n"/>
                </a:pPr>
                <a:r>
                  <a:rPr lang="en-US" altLang="zh-TW" sz="1500" dirty="0">
                    <a:solidFill>
                      <a:srgbClr val="000099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light nonet (</a:t>
                </a:r>
                <a14:m>
                  <m:oMath xmlns:m="http://schemas.openxmlformats.org/officeDocument/2006/math">
                    <m:r>
                      <a:rPr lang="en-US" altLang="zh-TW" sz="15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1 GeV ) </a:t>
                </a:r>
              </a:p>
              <a:p>
                <a:pPr eaLnBrk="1" hangingPunct="1">
                  <a:spcBef>
                    <a:spcPct val="50000"/>
                  </a:spcBef>
                  <a:buClr>
                    <a:srgbClr val="FF0000"/>
                  </a:buClr>
                  <a:buFont typeface="Wingdings" pitchFamily="2" charset="2"/>
                  <a:buNone/>
                </a:pP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   I=0: 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  <a:sym typeface="Symbol" pitchFamily="2" charset="2"/>
                  </a:rPr>
                  <a:t>/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2" charset="2"/>
                          </a:rPr>
                        </m:ctrlPr>
                      </m:sSubPr>
                      <m:e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2" charset="2"/>
                          </a:rPr>
                          <m:t>𝒇</m:t>
                        </m:r>
                      </m:e>
                      <m:sub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2" charset="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(500),  f</a:t>
                </a:r>
                <a:r>
                  <a:rPr lang="en-US" altLang="zh-TW" sz="1500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(980),   I=1/2: 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  <a:sym typeface="Symbol" pitchFamily="2" charset="2"/>
                  </a:rPr>
                  <a:t>/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2" charset="2"/>
                          </a:rPr>
                        </m:ctrlPr>
                      </m:sSubSupPr>
                      <m:e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2" charset="2"/>
                          </a:rPr>
                          <m:t>𝑲</m:t>
                        </m:r>
                      </m:e>
                      <m:sub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2" charset="2"/>
                          </a:rPr>
                          <m:t>𝟎</m:t>
                        </m:r>
                      </m:sub>
                      <m:sup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2" charset="2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(700),  I=1: a</a:t>
                </a:r>
                <a:r>
                  <a:rPr lang="en-US" altLang="zh-TW" sz="1500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(980), </a:t>
                </a:r>
              </a:p>
              <a:p>
                <a:pPr eaLnBrk="1" hangingPunct="1">
                  <a:spcBef>
                    <a:spcPct val="50000"/>
                  </a:spcBef>
                  <a:buFont typeface="Wingdings" pitchFamily="2" charset="2"/>
                  <a:buChar char="n"/>
                </a:pP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 heavy nonets (&gt; 1 GeV)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   I=0: f</a:t>
                </a:r>
                <a:r>
                  <a:rPr lang="en-US" altLang="zh-TW" sz="1500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(1370), f</a:t>
                </a:r>
                <a:r>
                  <a:rPr lang="en-US" altLang="zh-TW" sz="1500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(1500),   I=1/2: K</a:t>
                </a:r>
                <a:r>
                  <a:rPr lang="en-US" altLang="zh-TW" sz="1500" baseline="30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*</a:t>
                </a:r>
                <a:r>
                  <a:rPr lang="en-US" altLang="zh-TW" sz="1500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(1430),  I=1: a</a:t>
                </a:r>
                <a:r>
                  <a:rPr lang="en-US" altLang="zh-TW" sz="1500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(1450)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   I=0: f</a:t>
                </a:r>
                <a:r>
                  <a:rPr lang="en-US" altLang="zh-TW" sz="1500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(1710), f</a:t>
                </a:r>
                <a:r>
                  <a:rPr lang="en-US" altLang="zh-TW" sz="1500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(1770),   I=1/2: K</a:t>
                </a:r>
                <a:r>
                  <a:rPr lang="en-US" altLang="zh-TW" sz="1500" baseline="30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*</a:t>
                </a:r>
                <a:r>
                  <a:rPr lang="en-US" altLang="zh-TW" sz="1500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(1950),  I=1: a</a:t>
                </a:r>
                <a:r>
                  <a:rPr lang="en-US" altLang="zh-TW" sz="1500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(1710)</a:t>
                </a:r>
              </a:p>
            </p:txBody>
          </p:sp>
        </mc:Choice>
        <mc:Fallback xmlns="">
          <p:sp>
            <p:nvSpPr>
              <p:cNvPr id="81926" name="Text Box 6">
                <a:extLst>
                  <a:ext uri="{FF2B5EF4-FFF2-40B4-BE49-F238E27FC236}">
                    <a16:creationId xmlns:a16="http://schemas.microsoft.com/office/drawing/2014/main" id="{A8016E46-CF6A-7605-8313-92E47EA6B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025" y="575490"/>
                <a:ext cx="8576259" cy="2484142"/>
              </a:xfrm>
              <a:prstGeom prst="rect">
                <a:avLst/>
              </a:prstGeom>
              <a:blipFill>
                <a:blip r:embed="rId3"/>
                <a:stretch>
                  <a:fillRect l="-296" t="-5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9" name="Text Box 9">
            <a:extLst>
              <a:ext uri="{FF2B5EF4-FFF2-40B4-BE49-F238E27FC236}">
                <a16:creationId xmlns:a16="http://schemas.microsoft.com/office/drawing/2014/main" id="{FFC6A172-A093-6803-4F28-AFF1CE8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54" y="4162899"/>
            <a:ext cx="6953794" cy="7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altLang="zh-TW" sz="1650" dirty="0">
                <a:solidFill>
                  <a:srgbClr val="990099"/>
                </a:solidFill>
                <a:latin typeface="Arial" panose="020B0604020202020204" pitchFamily="34" charset="0"/>
                <a:sym typeface="Symbol" pitchFamily="2" charset="2"/>
              </a:rPr>
              <a:t>Why are </a:t>
            </a:r>
            <a:r>
              <a:rPr lang="en-US" altLang="zh-TW" sz="1650" dirty="0">
                <a:solidFill>
                  <a:srgbClr val="990099"/>
                </a:solidFill>
                <a:latin typeface="Arial" panose="020B0604020202020204" pitchFamily="34" charset="0"/>
              </a:rPr>
              <a:t>f</a:t>
            </a:r>
            <a:r>
              <a:rPr lang="en-US" altLang="zh-TW" sz="1650" baseline="-25000" dirty="0">
                <a:solidFill>
                  <a:srgbClr val="990099"/>
                </a:solidFill>
                <a:latin typeface="Arial" panose="020B0604020202020204" pitchFamily="34" charset="0"/>
              </a:rPr>
              <a:t>0</a:t>
            </a:r>
            <a:r>
              <a:rPr lang="en-US" altLang="zh-TW" sz="1650" dirty="0">
                <a:solidFill>
                  <a:srgbClr val="990099"/>
                </a:solidFill>
                <a:latin typeface="Arial" panose="020B0604020202020204" pitchFamily="34" charset="0"/>
              </a:rPr>
              <a:t> and a</a:t>
            </a:r>
            <a:r>
              <a:rPr lang="en-US" altLang="zh-TW" sz="1650" baseline="-25000" dirty="0">
                <a:solidFill>
                  <a:srgbClr val="990099"/>
                </a:solidFill>
                <a:latin typeface="Arial" panose="020B0604020202020204" pitchFamily="34" charset="0"/>
              </a:rPr>
              <a:t>0</a:t>
            </a:r>
            <a:r>
              <a:rPr lang="en-US" altLang="zh-TW" sz="1650" dirty="0">
                <a:solidFill>
                  <a:srgbClr val="990099"/>
                </a:solidFill>
                <a:latin typeface="Arial" panose="020B0604020202020204" pitchFamily="34" charset="0"/>
              </a:rPr>
              <a:t> degenerate in masses?</a:t>
            </a:r>
            <a:endParaRPr lang="en-US" altLang="zh-TW" sz="1650" dirty="0">
              <a:solidFill>
                <a:srgbClr val="990099"/>
              </a:solidFill>
              <a:latin typeface="Arial" panose="020B0604020202020204" pitchFamily="34" charset="0"/>
              <a:sym typeface="Symbol" pitchFamily="2" charset="2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altLang="zh-TW" sz="1650" dirty="0">
                <a:solidFill>
                  <a:srgbClr val="990099"/>
                </a:solidFill>
                <a:latin typeface="Arial" panose="020B0604020202020204" pitchFamily="34" charset="0"/>
                <a:sym typeface="Symbol" pitchFamily="2" charset="2"/>
              </a:rPr>
              <a:t>Why are /</a:t>
            </a:r>
            <a:r>
              <a:rPr lang="en-US" altLang="zh-TW" sz="1650" dirty="0">
                <a:solidFill>
                  <a:srgbClr val="990099"/>
                </a:solidFill>
                <a:latin typeface="Arial" panose="020B0604020202020204" pitchFamily="34" charset="0"/>
              </a:rPr>
              <a:t>f</a:t>
            </a:r>
            <a:r>
              <a:rPr lang="en-US" altLang="zh-TW" sz="1650" baseline="-25000" dirty="0">
                <a:solidFill>
                  <a:srgbClr val="990099"/>
                </a:solidFill>
                <a:latin typeface="Arial" panose="020B0604020202020204" pitchFamily="34" charset="0"/>
              </a:rPr>
              <a:t>0</a:t>
            </a:r>
            <a:r>
              <a:rPr lang="en-US" altLang="zh-TW" sz="1650" dirty="0">
                <a:solidFill>
                  <a:srgbClr val="990099"/>
                </a:solidFill>
                <a:latin typeface="Arial" panose="020B0604020202020204" pitchFamily="34" charset="0"/>
              </a:rPr>
              <a:t>(500) and </a:t>
            </a:r>
            <a:r>
              <a:rPr lang="en-US" altLang="zh-TW" sz="1650" dirty="0">
                <a:solidFill>
                  <a:srgbClr val="990099"/>
                </a:solidFill>
                <a:latin typeface="Arial" panose="020B0604020202020204" pitchFamily="34" charset="0"/>
                <a:sym typeface="Symbol" pitchFamily="2" charset="2"/>
              </a:rPr>
              <a:t>/</a:t>
            </a:r>
            <a:r>
              <a:rPr lang="en-US" altLang="zh-TW" sz="1650" dirty="0">
                <a:solidFill>
                  <a:srgbClr val="990099"/>
                </a:solidFill>
                <a:latin typeface="Arial" panose="020B0604020202020204" pitchFamily="34" charset="0"/>
              </a:rPr>
              <a:t>K</a:t>
            </a:r>
            <a:r>
              <a:rPr lang="en-US" altLang="zh-TW" sz="1650" baseline="-25000" dirty="0">
                <a:solidFill>
                  <a:srgbClr val="990099"/>
                </a:solidFill>
                <a:latin typeface="Arial" panose="020B0604020202020204" pitchFamily="34" charset="0"/>
              </a:rPr>
              <a:t>0</a:t>
            </a:r>
            <a:r>
              <a:rPr lang="en-US" altLang="zh-TW" sz="1650" baseline="15000" dirty="0">
                <a:solidFill>
                  <a:srgbClr val="990099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650" dirty="0">
                <a:solidFill>
                  <a:srgbClr val="990099"/>
                </a:solidFill>
                <a:latin typeface="Arial" panose="020B0604020202020204" pitchFamily="34" charset="0"/>
              </a:rPr>
              <a:t>(800) much broader than f</a:t>
            </a:r>
            <a:r>
              <a:rPr lang="en-US" altLang="zh-TW" sz="1650" baseline="-25000" dirty="0">
                <a:solidFill>
                  <a:srgbClr val="990099"/>
                </a:solidFill>
                <a:latin typeface="Arial" panose="020B0604020202020204" pitchFamily="34" charset="0"/>
              </a:rPr>
              <a:t>0</a:t>
            </a:r>
            <a:r>
              <a:rPr lang="en-US" altLang="zh-TW" sz="1650" dirty="0">
                <a:solidFill>
                  <a:srgbClr val="990099"/>
                </a:solidFill>
                <a:latin typeface="Arial" panose="020B0604020202020204" pitchFamily="34" charset="0"/>
              </a:rPr>
              <a:t> and a</a:t>
            </a:r>
            <a:r>
              <a:rPr lang="en-US" altLang="zh-TW" sz="1650" baseline="-25000" dirty="0">
                <a:solidFill>
                  <a:srgbClr val="990099"/>
                </a:solidFill>
                <a:latin typeface="Arial" panose="020B0604020202020204" pitchFamily="34" charset="0"/>
              </a:rPr>
              <a:t>0</a:t>
            </a:r>
            <a:r>
              <a:rPr lang="en-US" altLang="zh-TW" sz="1650" dirty="0">
                <a:solidFill>
                  <a:srgbClr val="990099"/>
                </a:solidFill>
                <a:latin typeface="Arial" panose="020B0604020202020204" pitchFamily="34" charset="0"/>
              </a:rPr>
              <a:t> ?</a:t>
            </a:r>
            <a:endParaRPr lang="en-US" altLang="zh-TW" sz="1650" baseline="-25000" dirty="0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AutoShape 27">
            <a:extLst>
              <a:ext uri="{FF2B5EF4-FFF2-40B4-BE49-F238E27FC236}">
                <a16:creationId xmlns:a16="http://schemas.microsoft.com/office/drawing/2014/main" id="{03CC3E6A-6229-26C2-7653-F9719945C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1436752"/>
            <a:ext cx="1290638" cy="1203722"/>
          </a:xfrm>
          <a:prstGeom prst="hexagon">
            <a:avLst>
              <a:gd name="adj" fmla="val 26805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endParaRPr lang="zh-TW" altLang="en-US" sz="1500"/>
          </a:p>
        </p:txBody>
      </p:sp>
      <p:sp>
        <p:nvSpPr>
          <p:cNvPr id="1031" name="Line 28">
            <a:extLst>
              <a:ext uri="{FF2B5EF4-FFF2-40B4-BE49-F238E27FC236}">
                <a16:creationId xmlns:a16="http://schemas.microsoft.com/office/drawing/2014/main" id="{368B0CE6-C7C4-22C8-86EE-FAD47FE9A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3675" y="2046353"/>
            <a:ext cx="1290638" cy="1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238"/>
          </a:p>
        </p:txBody>
      </p:sp>
      <p:sp>
        <p:nvSpPr>
          <p:cNvPr id="1032" name="Line 29">
            <a:extLst>
              <a:ext uri="{FF2B5EF4-FFF2-40B4-BE49-F238E27FC236}">
                <a16:creationId xmlns:a16="http://schemas.microsoft.com/office/drawing/2014/main" id="{D0A5B6AF-F5F8-E5C1-1EA9-C9FDB3935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2763" y="1436752"/>
            <a:ext cx="646510" cy="1214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238"/>
          </a:p>
        </p:txBody>
      </p:sp>
      <p:sp>
        <p:nvSpPr>
          <p:cNvPr id="1033" name="Line 30">
            <a:extLst>
              <a:ext uri="{FF2B5EF4-FFF2-40B4-BE49-F238E27FC236}">
                <a16:creationId xmlns:a16="http://schemas.microsoft.com/office/drawing/2014/main" id="{1F2F8106-08FD-D7F0-C179-85E5F15924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0382" y="1459374"/>
            <a:ext cx="622697" cy="1194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238"/>
          </a:p>
        </p:txBody>
      </p:sp>
      <p:graphicFrame>
        <p:nvGraphicFramePr>
          <p:cNvPr id="1026" name="Object 31">
            <a:extLst>
              <a:ext uri="{FF2B5EF4-FFF2-40B4-BE49-F238E27FC236}">
                <a16:creationId xmlns:a16="http://schemas.microsoft.com/office/drawing/2014/main" id="{4E31A116-D9C0-9394-53F8-FC6E557619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384603"/>
              </p:ext>
            </p:extLst>
          </p:nvPr>
        </p:nvGraphicFramePr>
        <p:xfrm>
          <a:off x="6282928" y="1370078"/>
          <a:ext cx="1756172" cy="1350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41833800" imgH="32181800" progId="Equation.3">
                  <p:embed/>
                </p:oleObj>
              </mc:Choice>
              <mc:Fallback>
                <p:oleObj name="方程式" r:id="rId4" imgW="41833800" imgH="32181800" progId="Equation.3">
                  <p:embed/>
                  <p:pic>
                    <p:nvPicPr>
                      <p:cNvPr id="1026" name="Object 31">
                        <a:extLst>
                          <a:ext uri="{FF2B5EF4-FFF2-40B4-BE49-F238E27FC236}">
                            <a16:creationId xmlns:a16="http://schemas.microsoft.com/office/drawing/2014/main" id="{4E31A116-D9C0-9394-53F8-FC6E557619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928" y="1370078"/>
                        <a:ext cx="1756172" cy="13501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 Box 33">
            <a:extLst>
              <a:ext uri="{FF2B5EF4-FFF2-40B4-BE49-F238E27FC236}">
                <a16:creationId xmlns:a16="http://schemas.microsoft.com/office/drawing/2014/main" id="{D35B459C-AB10-E790-5096-5B8804745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76200"/>
            <a:ext cx="53042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latin typeface="Arial" panose="020B0604020202020204" pitchFamily="34" charset="0"/>
              </a:rPr>
              <a:t>                     </a:t>
            </a: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BC3140DF-EE9F-02AB-73FA-D0CE90769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939005"/>
              </p:ext>
            </p:extLst>
          </p:nvPr>
        </p:nvGraphicFramePr>
        <p:xfrm>
          <a:off x="1885117" y="3188355"/>
          <a:ext cx="5344717" cy="845820"/>
        </p:xfrm>
        <a:graphic>
          <a:graphicData uri="http://schemas.openxmlformats.org/drawingml/2006/table">
            <a:tbl>
              <a:tblPr/>
              <a:tblGrid>
                <a:gridCol w="1081088">
                  <a:extLst>
                    <a:ext uri="{9D8B030D-6E8A-4147-A177-3AD203B41FA5}">
                      <a16:colId xmlns:a16="http://schemas.microsoft.com/office/drawing/2014/main" val="688188156"/>
                    </a:ext>
                  </a:extLst>
                </a:gridCol>
                <a:gridCol w="1008460">
                  <a:extLst>
                    <a:ext uri="{9D8B030D-6E8A-4147-A177-3AD203B41FA5}">
                      <a16:colId xmlns:a16="http://schemas.microsoft.com/office/drawing/2014/main" val="3128236871"/>
                    </a:ext>
                  </a:extLst>
                </a:gridCol>
                <a:gridCol w="1079897">
                  <a:extLst>
                    <a:ext uri="{9D8B030D-6E8A-4147-A177-3AD203B41FA5}">
                      <a16:colId xmlns:a16="http://schemas.microsoft.com/office/drawing/2014/main" val="33807248"/>
                    </a:ext>
                  </a:extLst>
                </a:gridCol>
                <a:gridCol w="1087041">
                  <a:extLst>
                    <a:ext uri="{9D8B030D-6E8A-4147-A177-3AD203B41FA5}">
                      <a16:colId xmlns:a16="http://schemas.microsoft.com/office/drawing/2014/main" val="3116404315"/>
                    </a:ext>
                  </a:extLst>
                </a:gridCol>
                <a:gridCol w="1088231">
                  <a:extLst>
                    <a:ext uri="{9D8B030D-6E8A-4147-A177-3AD203B41FA5}">
                      <a16:colId xmlns:a16="http://schemas.microsoft.com/office/drawing/2014/main" val="2859246344"/>
                    </a:ext>
                  </a:extLst>
                </a:gridCol>
              </a:tblGrid>
              <a:tr h="278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  f</a:t>
                      </a:r>
                      <a:r>
                        <a:rPr kumimoji="0" lang="en-US" altLang="zh-TW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0</a:t>
                      </a: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(500)</a:t>
                      </a: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  K</a:t>
                      </a:r>
                      <a:r>
                        <a:rPr kumimoji="0" lang="en-US" altLang="zh-TW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0</a:t>
                      </a:r>
                      <a:r>
                        <a:rPr kumimoji="0" lang="en-US" altLang="zh-TW" sz="1400" b="0" i="0" u="none" strike="noStrike" cap="none" normalizeH="0" baseline="1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*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(700)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   f</a:t>
                      </a:r>
                      <a:r>
                        <a:rPr kumimoji="0" lang="en-US" altLang="zh-TW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0</a:t>
                      </a: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(980)</a:t>
                      </a: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   a</a:t>
                      </a:r>
                      <a:r>
                        <a:rPr kumimoji="0" lang="en-US" altLang="zh-TW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0</a:t>
                      </a: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(980)</a:t>
                      </a: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852299"/>
                  </a:ext>
                </a:extLst>
              </a:tr>
              <a:tr h="278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mass (MeV)</a:t>
                      </a: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 400-550</a:t>
                      </a: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  630-730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  990</a:t>
                      </a: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Symbol" pitchFamily="2" charset="2"/>
                        </a:rPr>
                        <a:t>2</a:t>
                      </a: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  980</a:t>
                      </a: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Symbol" pitchFamily="2" charset="2"/>
                        </a:rPr>
                        <a:t>20</a:t>
                      </a: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2487"/>
                  </a:ext>
                </a:extLst>
              </a:tr>
              <a:tr h="278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width (MeV)</a:t>
                      </a: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 400-700</a:t>
                      </a: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  520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sym typeface="Symbol" pitchFamily="2" charset="2"/>
                        </a:rPr>
                        <a:t>-680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   10-100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   50-100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957523"/>
                  </a:ext>
                </a:extLst>
              </a:tr>
            </a:tbl>
          </a:graphicData>
        </a:graphic>
      </p:graphicFrame>
      <p:sp>
        <p:nvSpPr>
          <p:cNvPr id="2" name="Text Box 12">
            <a:extLst>
              <a:ext uri="{FF2B5EF4-FFF2-40B4-BE49-F238E27FC236}">
                <a16:creationId xmlns:a16="http://schemas.microsoft.com/office/drawing/2014/main" id="{42E18594-C0BB-C30D-A23A-AB7F95842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943" y="119982"/>
            <a:ext cx="599320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 dirty="0">
                <a:solidFill>
                  <a:srgbClr val="FF33CC"/>
                </a:solidFill>
              </a:rPr>
              <a:t>                                         Light Scalars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EFD40030-DFB6-E197-4AC3-59F990B30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174" y="504805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DA9960A-06F1-688D-D0D0-29A68F43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20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4E120AD9-B3AA-C2DE-7B8D-67B8A4965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359" y="119982"/>
            <a:ext cx="599320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 dirty="0">
                <a:solidFill>
                  <a:srgbClr val="FF33CC"/>
                </a:solidFill>
              </a:rPr>
              <a:t>            Two-quark or tetraquark nature in B decays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824434FC-7F33-8647-6DAB-0CBF94AA0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174" y="504805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4ED4F6F-6602-F77F-3ED4-8BCDE5946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7" y="676107"/>
            <a:ext cx="4386782" cy="49289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84C5038-1705-9D91-9C6E-45840BFCF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3" y="1169004"/>
            <a:ext cx="4241930" cy="512233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4A55226-F571-1638-5306-2477D220A03C}"/>
              </a:ext>
            </a:extLst>
          </p:cNvPr>
          <p:cNvSpPr txBox="1"/>
          <p:nvPr/>
        </p:nvSpPr>
        <p:spPr bwMode="auto">
          <a:xfrm>
            <a:off x="5415044" y="829665"/>
            <a:ext cx="1367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>
                <a:solidFill>
                  <a:srgbClr val="0000FF"/>
                </a:solidFill>
              </a:rPr>
              <a:t>1,  2-quark</a:t>
            </a:r>
            <a:br>
              <a:rPr lang="en-US" altLang="zh-TW" sz="1600" dirty="0">
                <a:solidFill>
                  <a:srgbClr val="0000FF"/>
                </a:solidFill>
              </a:rPr>
            </a:br>
            <a:r>
              <a:rPr lang="en-US" altLang="zh-TW" sz="1600" dirty="0">
                <a:solidFill>
                  <a:srgbClr val="0000FF"/>
                </a:solidFill>
              </a:rPr>
              <a:t>3,  4-quark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47D00E7-933D-F3DA-E5D9-541CD449946C}"/>
              </a:ext>
            </a:extLst>
          </p:cNvPr>
          <p:cNvSpPr txBox="1"/>
          <p:nvPr/>
        </p:nvSpPr>
        <p:spPr bwMode="auto">
          <a:xfrm>
            <a:off x="5043318" y="928979"/>
            <a:ext cx="59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000" dirty="0">
                <a:solidFill>
                  <a:srgbClr val="0000FF"/>
                </a:solidFill>
              </a:rPr>
              <a:t>= </a:t>
            </a:r>
            <a:endParaRPr kumimoji="1"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5" name="左大括弧 14">
            <a:extLst>
              <a:ext uri="{FF2B5EF4-FFF2-40B4-BE49-F238E27FC236}">
                <a16:creationId xmlns:a16="http://schemas.microsoft.com/office/drawing/2014/main" id="{6EE02E88-5237-A106-D51F-199701A99B7E}"/>
              </a:ext>
            </a:extLst>
          </p:cNvPr>
          <p:cNvSpPr/>
          <p:nvPr/>
        </p:nvSpPr>
        <p:spPr bwMode="auto">
          <a:xfrm>
            <a:off x="5342618" y="940681"/>
            <a:ext cx="144854" cy="399624"/>
          </a:xfrm>
          <a:prstGeom prst="leftBrace">
            <a:avLst>
              <a:gd name="adj1" fmla="val 13680"/>
              <a:gd name="adj2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21B1A72-91E1-235E-B709-6DCD9AC35CD2}"/>
                  </a:ext>
                </a:extLst>
              </p:cNvPr>
              <p:cNvSpPr txBox="1"/>
              <p:nvPr/>
            </p:nvSpPr>
            <p:spPr bwMode="auto">
              <a:xfrm>
                <a:off x="561315" y="1785602"/>
                <a:ext cx="8021370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ℓ</m:t>
                    </m:r>
                    <m:acc>
                      <m:accPr>
                        <m:chr m:val="̅"/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</m:acc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decays have not been observed. </a:t>
                </a:r>
                <a:endParaRPr kumimoji="1"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21B1A72-91E1-235E-B709-6DCD9AC35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315" y="1785602"/>
                <a:ext cx="8021370" cy="353943"/>
              </a:xfrm>
              <a:prstGeom prst="rect">
                <a:avLst/>
              </a:prstGeom>
              <a:blipFill>
                <a:blip r:embed="rId4"/>
                <a:stretch>
                  <a:fillRect l="-475" t="-6897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27FDA86-BC21-578B-1820-648845C47E15}"/>
                  </a:ext>
                </a:extLst>
              </p:cNvPr>
              <p:cNvSpPr txBox="1"/>
              <p:nvPr/>
            </p:nvSpPr>
            <p:spPr bwMode="auto">
              <a:xfrm>
                <a:off x="561315" y="2145505"/>
                <a:ext cx="7618869" cy="1205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itchFamily="2" charset="2"/>
                  <a:buChar char="n"/>
                </a:pPr>
                <a:r>
                  <a:rPr lang="en-US" altLang="zh-TW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TW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  <m:sSub>
                          <m:sSub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</m:e>
                        </m:d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𝝅𝝅</m:t>
                        </m:r>
                      </m:e>
                    </m:d>
                    <m:r>
                      <a:rPr kumimoji="1"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</m:e>
                          <m:sub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kumimoji="1"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kumimoji="1" lang="en-US" altLang="zh-TW" sz="1600" dirty="0">
                  <a:solidFill>
                    <a:schemeClr val="tx1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kumimoji="1" lang="en-US" altLang="zh-TW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TW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kumimoji="1" lang="en-US" altLang="zh-TW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  <m:sSub>
                          <m:sSub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𝟗𝟖𝟎</m:t>
                            </m:r>
                          </m:e>
                        </m:d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kumimoji="1"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kumimoji="1"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kumimoji="1"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kumimoji="1"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kumimoji="1" lang="en-US" altLang="zh-TW" sz="1600" dirty="0">
                  <a:solidFill>
                    <a:schemeClr val="tx1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kumimoji="1" lang="en-US" altLang="zh-TW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TW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kumimoji="1" lang="en-US" altLang="zh-TW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  <m:sSub>
                          <m:sSub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𝟗𝟖𝟎</m:t>
                            </m:r>
                          </m:e>
                        </m:d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kumimoji="1" lang="en-US" altLang="zh-TW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kumimoji="1"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kumimoji="1"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endParaRPr kumimoji="1"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27FDA86-BC21-578B-1820-648845C47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315" y="2145505"/>
                <a:ext cx="7618869" cy="1205458"/>
              </a:xfrm>
              <a:prstGeom prst="rect">
                <a:avLst/>
              </a:prstGeom>
              <a:blipFill>
                <a:blip r:embed="rId5"/>
                <a:stretch>
                  <a:fillRect l="-333" b="-31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75DA24C-8CE8-7762-2A72-A7DC7115D74C}"/>
                  </a:ext>
                </a:extLst>
              </p:cNvPr>
              <p:cNvSpPr txBox="1"/>
              <p:nvPr/>
            </p:nvSpPr>
            <p:spPr bwMode="auto">
              <a:xfrm>
                <a:off x="769544" y="3767724"/>
                <a:ext cx="7202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800" dirty="0">
                    <a:solidFill>
                      <a:srgbClr val="FF0000"/>
                    </a:solidFill>
                  </a:rPr>
                  <a:t>Production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𝟗𝟖𝟎</m:t>
                        </m:r>
                      </m:e>
                    </m:d>
                  </m:oMath>
                </a14:m>
                <a:r>
                  <a:rPr kumimoji="1" lang="en-US" altLang="zh-TW" sz="1800" dirty="0">
                    <a:solidFill>
                      <a:srgbClr val="FF0000"/>
                    </a:solidFill>
                  </a:rPr>
                  <a:t> in B decays has never been observed  </a:t>
                </a:r>
                <a:endParaRPr kumimoji="1"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75DA24C-8CE8-7762-2A72-A7DC7115D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544" y="3767724"/>
                <a:ext cx="7202410" cy="369332"/>
              </a:xfrm>
              <a:prstGeom prst="rect">
                <a:avLst/>
              </a:prstGeom>
              <a:blipFill>
                <a:blip r:embed="rId6"/>
                <a:stretch>
                  <a:fillRect l="-704" t="-6667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534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8F5624-2088-881A-65FF-5B2A7842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21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6A72B5E-5DA5-A4DF-95BA-5836687947DB}"/>
              </a:ext>
            </a:extLst>
          </p:cNvPr>
          <p:cNvSpPr txBox="1"/>
          <p:nvPr/>
        </p:nvSpPr>
        <p:spPr bwMode="auto">
          <a:xfrm>
            <a:off x="375718" y="606586"/>
            <a:ext cx="8392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" altLang="zh-TW" sz="1800" dirty="0">
                <a:solidFill>
                  <a:srgbClr val="0000FF"/>
                </a:solidFill>
                <a:effectLst/>
                <a:latin typeface="Times"/>
              </a:rPr>
              <a:t>Naively, one may wonder if the energetic </a:t>
            </a:r>
            <a:r>
              <a:rPr lang="en" altLang="zh-TW" sz="1800" dirty="0">
                <a:solidFill>
                  <a:srgbClr val="0000FF"/>
                </a:solidFill>
                <a:latin typeface="BG-Maths-Italic"/>
              </a:rPr>
              <a:t>light scalar</a:t>
            </a:r>
            <a:r>
              <a:rPr lang="en" altLang="zh-TW" sz="1800" dirty="0">
                <a:solidFill>
                  <a:srgbClr val="0000FF"/>
                </a:solidFill>
                <a:effectLst/>
                <a:latin typeface="BG-Maths-Symbol"/>
              </a:rPr>
              <a:t> </a:t>
            </a:r>
            <a:r>
              <a:rPr lang="en" altLang="zh-TW" sz="1800" dirty="0">
                <a:solidFill>
                  <a:srgbClr val="0000FF"/>
                </a:solidFill>
                <a:effectLst/>
                <a:latin typeface="Times"/>
              </a:rPr>
              <a:t>produced in </a:t>
            </a:r>
            <a:r>
              <a:rPr lang="en" altLang="zh-TW" sz="1800" dirty="0">
                <a:solidFill>
                  <a:srgbClr val="0000FF"/>
                </a:solidFill>
                <a:effectLst/>
                <a:latin typeface="BG-Maths-Italic"/>
              </a:rPr>
              <a:t>B </a:t>
            </a:r>
            <a:r>
              <a:rPr lang="en" altLang="zh-TW" sz="1800" dirty="0">
                <a:solidFill>
                  <a:srgbClr val="0000FF"/>
                </a:solidFill>
                <a:effectLst/>
                <a:latin typeface="Times"/>
              </a:rPr>
              <a:t>decays </a:t>
            </a:r>
            <a:r>
              <a:rPr lang="en" altLang="zh-TW" sz="1800" dirty="0">
                <a:solidFill>
                  <a:srgbClr val="0000FF"/>
                </a:solidFill>
                <a:effectLst/>
                <a:latin typeface="BG-Maths-Roman"/>
              </a:rPr>
              <a:t> </a:t>
            </a:r>
            <a:endParaRPr lang="en" altLang="zh-TW" sz="2000" dirty="0">
              <a:solidFill>
                <a:srgbClr val="0000FF"/>
              </a:solidFill>
            </a:endParaRPr>
          </a:p>
          <a:p>
            <a:r>
              <a:rPr lang="en" altLang="zh-TW" sz="1800" dirty="0">
                <a:solidFill>
                  <a:srgbClr val="0000FF"/>
                </a:solidFill>
                <a:effectLst/>
                <a:latin typeface="Times"/>
              </a:rPr>
              <a:t>is dominated by the tetraquark configuration as it requires to pick up an energetic quark-antiquark pair to form a fast-moving light </a:t>
            </a:r>
            <a:r>
              <a:rPr lang="en" altLang="zh-TW" sz="1800" dirty="0">
                <a:solidFill>
                  <a:srgbClr val="0000FF"/>
                </a:solidFill>
                <a:latin typeface="Times"/>
              </a:rPr>
              <a:t>tetra</a:t>
            </a:r>
            <a:r>
              <a:rPr lang="en" altLang="zh-TW" sz="1800" dirty="0">
                <a:solidFill>
                  <a:srgbClr val="0000FF"/>
                </a:solidFill>
                <a:effectLst/>
                <a:latin typeface="Times"/>
              </a:rPr>
              <a:t>quark scalar meson. </a:t>
            </a:r>
            <a:endParaRPr kumimoji="1" lang="zh-TW" alt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A110AB1-DBFE-566E-F64B-B99C654B163C}"/>
                  </a:ext>
                </a:extLst>
              </p:cNvPr>
              <p:cNvSpPr txBox="1"/>
              <p:nvPr/>
            </p:nvSpPr>
            <p:spPr bwMode="auto">
              <a:xfrm>
                <a:off x="1525509" y="185596"/>
                <a:ext cx="4839077" cy="42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kumimoji="1" lang="en-US" altLang="zh-TW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kumimoji="1" lang="en-US" altLang="zh-TW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altLang="zh-TW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acc>
                            <m:accPr>
                              <m:chr m:val="̅"/>
                              <m:ctrlP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altLang="zh-TW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  <m:sup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begChr m:val="|"/>
                          <m:endChr m:val="⟩"/>
                          <m:ctrlP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𝒎𝒐𝒍𝒆𝒄𝒖𝒍𝒂𝒓</m:t>
                          </m:r>
                        </m:e>
                      </m:d>
                      <m:r>
                        <a:rPr lang="en-US" altLang="zh-TW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altLang="zh-TW" sz="1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A110AB1-DBFE-566E-F64B-B99C654B1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5509" y="185596"/>
                <a:ext cx="4839077" cy="424668"/>
              </a:xfrm>
              <a:prstGeom prst="rect">
                <a:avLst/>
              </a:prstGeom>
              <a:blipFill>
                <a:blip r:embed="rId2"/>
                <a:stretch>
                  <a:fillRect r="-262" b="-58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4D7336F-9BF2-2699-7CC0-D7D6FD2058CB}"/>
                  </a:ext>
                </a:extLst>
              </p:cNvPr>
              <p:cNvSpPr txBox="1"/>
              <p:nvPr/>
            </p:nvSpPr>
            <p:spPr bwMode="auto">
              <a:xfrm>
                <a:off x="375718" y="1602396"/>
                <a:ext cx="8677748" cy="1160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𝟗𝟖𝟎</m:t>
                        </m:r>
                      </m:e>
                    </m:d>
                    <m:sSup>
                      <m:sSup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𝟗𝟖𝟎</m:t>
                        </m:r>
                      </m:e>
                    </m:d>
                    <m:sSup>
                      <m:s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were studied recently by Shan Cheng et al.  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decays,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is dominated by the </a:t>
                </a:r>
                <a14:m>
                  <m:oMath xmlns:m="http://schemas.openxmlformats.org/officeDocument/2006/math"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acc>
                      <m:accPr>
                        <m:chr m:val="̅"/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component, while the</a:t>
                </a:r>
                <a:r>
                  <a:rPr lang="en-US" altLang="zh-TW" sz="1700" dirty="0">
                    <a:solidFill>
                      <a:srgbClr val="0000FF"/>
                    </a:solidFill>
                  </a:rPr>
                  <a:t> </a:t>
                </a:r>
                <a:r>
                  <a:rPr lang="en" altLang="zh-TW" sz="1700" dirty="0">
                    <a:solidFill>
                      <a:srgbClr val="0000FF"/>
                    </a:solidFill>
                    <a:latin typeface="+mj-lt"/>
                  </a:rPr>
                  <a:t>tetraquark configuration is suppressed by the large momentum transfer and the strong coupling constant</a:t>
                </a:r>
                <a:r>
                  <a:rPr lang="en-US" altLang="zh-TW" sz="1700" dirty="0">
                    <a:solidFill>
                      <a:srgbClr val="0000FF"/>
                    </a:solidFill>
                    <a:latin typeface="+mj-lt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TW" sz="17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TW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TW" sz="17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sSubSup>
                      <m:sSubSupPr>
                        <m:ctrlPr>
                          <a:rPr lang="en-US" altLang="zh-TW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TW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kumimoji="1" lang="en-US" altLang="zh-TW" sz="1700" dirty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4D7336F-9BF2-2699-7CC0-D7D6FD205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718" y="1602396"/>
                <a:ext cx="8677748" cy="1160895"/>
              </a:xfrm>
              <a:prstGeom prst="rect">
                <a:avLst/>
              </a:prstGeom>
              <a:blipFill>
                <a:blip r:embed="rId3"/>
                <a:stretch>
                  <a:fillRect l="-439" t="-3261" b="-65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74411A79-D1D8-7CF9-2523-AC7C50C4DD8F}"/>
              </a:ext>
            </a:extLst>
          </p:cNvPr>
          <p:cNvSpPr txBox="1"/>
          <p:nvPr/>
        </p:nvSpPr>
        <p:spPr bwMode="auto">
          <a:xfrm>
            <a:off x="3183048" y="2975695"/>
            <a:ext cx="58704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" altLang="zh-TW" sz="1500" dirty="0">
                <a:effectLst/>
                <a:latin typeface="CMR10"/>
              </a:rPr>
              <a:t>Shan Cheng,</a:t>
            </a:r>
            <a:r>
              <a:rPr lang="en" altLang="zh-TW" sz="1500" dirty="0">
                <a:effectLst/>
                <a:latin typeface="CMSY7"/>
              </a:rPr>
              <a:t> </a:t>
            </a:r>
            <a:r>
              <a:rPr lang="en" altLang="zh-TW" sz="1500" dirty="0">
                <a:effectLst/>
                <a:latin typeface="CMR10"/>
              </a:rPr>
              <a:t>Ling-</a:t>
            </a:r>
            <a:r>
              <a:rPr lang="en" altLang="zh-TW" sz="1500" dirty="0" err="1">
                <a:effectLst/>
                <a:latin typeface="CMR10"/>
              </a:rPr>
              <a:t>yun</a:t>
            </a:r>
            <a:r>
              <a:rPr lang="en" altLang="zh-TW" sz="1500" dirty="0">
                <a:effectLst/>
                <a:latin typeface="CMR10"/>
              </a:rPr>
              <a:t> Dai, Jian-</a:t>
            </a:r>
            <a:r>
              <a:rPr lang="en" altLang="zh-TW" sz="1500" dirty="0" err="1">
                <a:effectLst/>
                <a:latin typeface="CMR10"/>
              </a:rPr>
              <a:t>ming</a:t>
            </a:r>
            <a:r>
              <a:rPr lang="en" altLang="zh-TW" sz="1500" dirty="0">
                <a:effectLst/>
                <a:latin typeface="CMR10"/>
              </a:rPr>
              <a:t> Shen, Shu-lei Zhang </a:t>
            </a:r>
            <a:endParaRPr lang="en" altLang="zh-TW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B2B20B2-5983-B413-CBAA-50901994AC12}"/>
                  </a:ext>
                </a:extLst>
              </p:cNvPr>
              <p:cNvSpPr txBox="1"/>
              <p:nvPr/>
            </p:nvSpPr>
            <p:spPr bwMode="auto">
              <a:xfrm>
                <a:off x="375718" y="3962202"/>
                <a:ext cx="8677748" cy="900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7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𝝅𝝅</m:t>
                    </m:r>
                    <m:sSup>
                      <m:sSup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decay, there is a significant cancellation between twist-2 and -3 </a:t>
                </a:r>
                <a14:m>
                  <m:oMath xmlns:m="http://schemas.openxmlformats.org/officeDocument/2006/math"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  <a:latin typeface="+mj-lt"/>
                  </a:rPr>
                  <a:t>DAs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17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𝝅𝝅</m:t>
                            </m:r>
                          </m:e>
                        </m:d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  <a:latin typeface="+mj-lt"/>
                  </a:rPr>
                  <a:t> form factors, implying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  <a:latin typeface="+mj-lt"/>
                  </a:rPr>
                  <a:t> at the charm mass scale is not dominated by the </a:t>
                </a:r>
                <a14:m>
                  <m:oMath xmlns:m="http://schemas.openxmlformats.org/officeDocument/2006/math"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  <a:latin typeface="+mj-lt"/>
                  </a:rPr>
                  <a:t> component. 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B2B20B2-5983-B413-CBAA-50901994A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718" y="3962202"/>
                <a:ext cx="8677748" cy="900311"/>
              </a:xfrm>
              <a:prstGeom prst="rect">
                <a:avLst/>
              </a:prstGeom>
              <a:blipFill>
                <a:blip r:embed="rId4"/>
                <a:stretch>
                  <a:fillRect l="-439" t="-4167" b="-4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66BFBEDA-C102-8F63-A282-12CEF8F53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32" y="2666419"/>
            <a:ext cx="1207192" cy="101180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EC340101-B391-58F4-3CCF-4913539EAB0C}"/>
              </a:ext>
            </a:extLst>
          </p:cNvPr>
          <p:cNvSpPr txBox="1"/>
          <p:nvPr/>
        </p:nvSpPr>
        <p:spPr bwMode="auto">
          <a:xfrm>
            <a:off x="5377759" y="3259670"/>
            <a:ext cx="3230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400" dirty="0"/>
              <a:t>Phys. Rev. D 113, 031901 (2026)</a:t>
            </a:r>
            <a:endParaRPr kumimoji="1"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7657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C3A96A4-FAC4-A372-AD43-C7F18C73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22</a:t>
            </a:fld>
            <a:endParaRPr lang="en-US" altLang="zh-TW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C0FC609E-0FE7-5837-4E29-ADFA61554606}"/>
                  </a:ext>
                </a:extLst>
              </p:cNvPr>
              <p:cNvSpPr txBox="1"/>
              <p:nvPr/>
            </p:nvSpPr>
            <p:spPr bwMode="auto">
              <a:xfrm>
                <a:off x="1335387" y="221810"/>
                <a:ext cx="4787508" cy="919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kumimoji="1" lang="en-US" altLang="zh-TW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kumimoji="1" lang="en-US" altLang="zh-TW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altLang="zh-TW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acc>
                            <m:accPr>
                              <m:chr m:val="̅"/>
                              <m:ctrlP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altLang="zh-TW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  <m:sup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begChr m:val="|"/>
                          <m:endChr m:val="⟩"/>
                          <m:ctrlP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𝒎𝒐𝒍𝒆𝒄𝒖𝒍𝒂𝒓</m:t>
                          </m:r>
                        </m:e>
                      </m:d>
                      <m:r>
                        <a:rPr lang="en-US" altLang="zh-TW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altLang="zh-TW" sz="1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TW" sz="1800" b="1" dirty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+  </m:t>
                        </m:r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+  </m:t>
                    </m:r>
                    <m:sSubSup>
                      <m:sSubSupPr>
                        <m:ctrlP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  <m:sup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+..   </m:t>
                    </m:r>
                  </m:oMath>
                </a14:m>
                <a:endParaRPr lang="en-US" altLang="zh-TW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C0FC609E-0FE7-5837-4E29-ADFA61554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5387" y="221810"/>
                <a:ext cx="4787508" cy="919675"/>
              </a:xfrm>
              <a:prstGeom prst="rect">
                <a:avLst/>
              </a:prstGeom>
              <a:blipFill>
                <a:blip r:embed="rId3"/>
                <a:stretch>
                  <a:fillRect l="-265" r="-1061" b="-123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A4DEF22A-CE5E-C367-1B18-F33FE0FF1473}"/>
              </a:ext>
            </a:extLst>
          </p:cNvPr>
          <p:cNvSpPr txBox="1"/>
          <p:nvPr/>
        </p:nvSpPr>
        <p:spPr bwMode="auto">
          <a:xfrm>
            <a:off x="629712" y="1374088"/>
            <a:ext cx="73514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n"/>
            </a:pPr>
            <a:r>
              <a:rPr lang="en-US" altLang="zh-TW" sz="1800" dirty="0">
                <a:solidFill>
                  <a:srgbClr val="0000FF"/>
                </a:solidFill>
              </a:rPr>
              <a:t>Spectroscopy and strong decays of light scalar mesons imply that they are dominated by tetraquark or molecular state  </a:t>
            </a:r>
            <a:endParaRPr kumimoji="1" lang="zh-TW" altLang="en-US" sz="1800" dirty="0">
              <a:solidFill>
                <a:srgbClr val="0000FF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8A03BAB-E677-E802-8EFE-E664A135C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03" y="833572"/>
            <a:ext cx="621683" cy="43039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B195EE3-87E3-9D3D-2C1F-6B2AA0C32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12" y="777579"/>
            <a:ext cx="573861" cy="43039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95251E8-2673-5724-1C9C-7DFBB491F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94" y="777579"/>
            <a:ext cx="573210" cy="406326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EA1214F-8BEE-A3AB-624C-C8580322AECA}"/>
              </a:ext>
            </a:extLst>
          </p:cNvPr>
          <p:cNvSpPr txBox="1"/>
          <p:nvPr/>
        </p:nvSpPr>
        <p:spPr bwMode="auto">
          <a:xfrm>
            <a:off x="629712" y="2730667"/>
            <a:ext cx="793083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800" dirty="0">
                <a:solidFill>
                  <a:srgbClr val="0000FF"/>
                </a:solidFill>
              </a:rPr>
              <a:t>Q: Are the light scalars produced in hadronic weak decays of heavy  </a:t>
            </a:r>
          </a:p>
          <a:p>
            <a:pPr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     </a:t>
            </a:r>
            <a:r>
              <a:rPr kumimoji="1" lang="en-US" altLang="zh-TW" sz="1800" dirty="0">
                <a:solidFill>
                  <a:srgbClr val="0000FF"/>
                </a:solidFill>
              </a:rPr>
              <a:t>hadrons</a:t>
            </a:r>
            <a:r>
              <a:rPr lang="en-US" altLang="zh-TW" sz="1800" dirty="0">
                <a:solidFill>
                  <a:srgbClr val="0000FF"/>
                </a:solidFill>
              </a:rPr>
              <a:t> </a:t>
            </a:r>
            <a:r>
              <a:rPr kumimoji="1" lang="en-US" altLang="zh-TW" sz="1800" dirty="0">
                <a:solidFill>
                  <a:srgbClr val="0000FF"/>
                </a:solidFill>
              </a:rPr>
              <a:t>tetraquark states?</a:t>
            </a:r>
            <a:endParaRPr kumimoji="1" lang="zh-TW" altLang="en-US" sz="1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FE23D83-5E9D-6749-96EF-8CE02904E8C3}"/>
                  </a:ext>
                </a:extLst>
              </p:cNvPr>
              <p:cNvSpPr txBox="1"/>
              <p:nvPr/>
            </p:nvSpPr>
            <p:spPr bwMode="auto">
              <a:xfrm>
                <a:off x="2655933" y="2122188"/>
                <a:ext cx="357933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|≪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𝒐𝒓</m:t>
                    </m:r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|</m:t>
                    </m:r>
                    <m:sSub>
                      <m:sSubPr>
                        <m:ctrlP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</m:sSub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kumimoji="1"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FE23D83-5E9D-6749-96EF-8CE02904E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5933" y="2122188"/>
                <a:ext cx="3579338" cy="400110"/>
              </a:xfrm>
              <a:prstGeom prst="rect">
                <a:avLst/>
              </a:prstGeom>
              <a:blipFill>
                <a:blip r:embed="rId7"/>
                <a:stretch>
                  <a:fillRect l="-1767" t="-9375" b="-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876946D3-FAB2-FD2E-B450-839552247212}"/>
              </a:ext>
            </a:extLst>
          </p:cNvPr>
          <p:cNvSpPr txBox="1"/>
          <p:nvPr/>
        </p:nvSpPr>
        <p:spPr bwMode="auto">
          <a:xfrm>
            <a:off x="629711" y="3690720"/>
            <a:ext cx="793083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>
                <a:solidFill>
                  <a:srgbClr val="9900CC"/>
                </a:solidFill>
              </a:rPr>
              <a:t>A</a:t>
            </a:r>
            <a:r>
              <a:rPr kumimoji="1" lang="en-US" altLang="zh-TW" sz="1800" dirty="0">
                <a:solidFill>
                  <a:srgbClr val="9900CC"/>
                </a:solidFill>
              </a:rPr>
              <a:t>: </a:t>
            </a:r>
            <a:r>
              <a:rPr lang="en-US" altLang="zh-TW" sz="1800" dirty="0">
                <a:solidFill>
                  <a:srgbClr val="9900CC"/>
                </a:solidFill>
              </a:rPr>
              <a:t>L</a:t>
            </a:r>
            <a:r>
              <a:rPr kumimoji="1" lang="en-US" altLang="zh-TW" sz="1800" dirty="0">
                <a:solidFill>
                  <a:srgbClr val="9900CC"/>
                </a:solidFill>
              </a:rPr>
              <a:t>ight scalars produced in hadronic D decays are</a:t>
            </a:r>
            <a:r>
              <a:rPr lang="en-US" altLang="zh-TW" sz="1800" dirty="0">
                <a:solidFill>
                  <a:srgbClr val="9900CC"/>
                </a:solidFill>
              </a:rPr>
              <a:t> mainly </a:t>
            </a:r>
            <a:r>
              <a:rPr kumimoji="1" lang="en-US" altLang="zh-TW" sz="1800" dirty="0">
                <a:solidFill>
                  <a:srgbClr val="9900CC"/>
                </a:solidFill>
              </a:rPr>
              <a:t>tetraquark </a:t>
            </a:r>
          </a:p>
          <a:p>
            <a:pPr>
              <a:spcBef>
                <a:spcPct val="50000"/>
              </a:spcBef>
            </a:pPr>
            <a:r>
              <a:rPr kumimoji="1" lang="en-US" altLang="zh-TW" sz="1800" dirty="0">
                <a:solidFill>
                  <a:srgbClr val="9900CC"/>
                </a:solidFill>
              </a:rPr>
              <a:t>     states, </a:t>
            </a:r>
            <a:r>
              <a:rPr lang="en-US" altLang="zh-TW" sz="1800" dirty="0">
                <a:solidFill>
                  <a:srgbClr val="9900CC"/>
                </a:solidFill>
              </a:rPr>
              <a:t>but they are most likely made of quark-antiquark in B decays</a:t>
            </a:r>
            <a:endParaRPr kumimoji="1" lang="zh-TW" altLang="en-US" sz="18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1">
            <a:extLst>
              <a:ext uri="{FF2B5EF4-FFF2-40B4-BE49-F238E27FC236}">
                <a16:creationId xmlns:a16="http://schemas.microsoft.com/office/drawing/2014/main" id="{B22DA474-3634-2C37-D303-29AED43A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411825-A607-174D-A999-C110BF52EA0A}" type="slidenum">
              <a:rPr lang="en-US" altLang="zh-TW" sz="105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文字方塊 3">
                <a:extLst>
                  <a:ext uri="{FF2B5EF4-FFF2-40B4-BE49-F238E27FC236}">
                    <a16:creationId xmlns:a16="http://schemas.microsoft.com/office/drawing/2014/main" id="{51B080C9-EE2A-4E5A-9569-8167282C6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118" y="888446"/>
                <a:ext cx="7655282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500" dirty="0">
                    <a:solidFill>
                      <a:srgbClr val="9900CC"/>
                    </a:solidFill>
                    <a:latin typeface="Times New Roman" panose="02020603050405020304" pitchFamily="18" charset="0"/>
                  </a:rPr>
                  <a:t>Composition of X(3872) depends on the distance: </a:t>
                </a:r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TW" sz="15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5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altLang="zh-TW" sz="1500" dirty="0">
                    <a:solidFill>
                      <a:srgbClr val="9900CC"/>
                    </a:solidFill>
                    <a:latin typeface="Times New Roman" panose="02020603050405020304" pitchFamily="18" charset="0"/>
                  </a:rPr>
                  <a:t> at SD and DD</a:t>
                </a:r>
                <a:r>
                  <a:rPr lang="en-US" altLang="zh-TW" sz="1500" baseline="30000" dirty="0">
                    <a:solidFill>
                      <a:srgbClr val="9900CC"/>
                    </a:solidFill>
                    <a:latin typeface="Times New Roman" panose="02020603050405020304" pitchFamily="18" charset="0"/>
                  </a:rPr>
                  <a:t>*</a:t>
                </a:r>
                <a:r>
                  <a:rPr lang="en-US" altLang="zh-TW" sz="1500" dirty="0">
                    <a:solidFill>
                      <a:srgbClr val="9900CC"/>
                    </a:solidFill>
                    <a:latin typeface="Times New Roman" panose="02020603050405020304" pitchFamily="18" charset="0"/>
                  </a:rPr>
                  <a:t> molecule at LD </a:t>
                </a:r>
                <a:endParaRPr lang="zh-TW" altLang="en-US" sz="1500" dirty="0">
                  <a:solidFill>
                    <a:srgbClr val="9900CC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459" name="文字方塊 3">
                <a:extLst>
                  <a:ext uri="{FF2B5EF4-FFF2-40B4-BE49-F238E27FC236}">
                    <a16:creationId xmlns:a16="http://schemas.microsoft.com/office/drawing/2014/main" id="{51B080C9-EE2A-4E5A-9569-8167282C6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118" y="888446"/>
                <a:ext cx="7655282" cy="323165"/>
              </a:xfrm>
              <a:prstGeom prst="rect">
                <a:avLst/>
              </a:prstGeom>
              <a:blipFill>
                <a:blip r:embed="rId3"/>
                <a:stretch>
                  <a:fillRect l="-331" t="-7692" b="-1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6" name="圖片 4" descr="screen.bmp">
            <a:extLst>
              <a:ext uri="{FF2B5EF4-FFF2-40B4-BE49-F238E27FC236}">
                <a16:creationId xmlns:a16="http://schemas.microsoft.com/office/drawing/2014/main" id="{39C70230-0853-3C27-9589-56C883695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16" y="1644237"/>
            <a:ext cx="1747838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圖片 5" descr="screen.bmp">
            <a:extLst>
              <a:ext uri="{FF2B5EF4-FFF2-40B4-BE49-F238E27FC236}">
                <a16:creationId xmlns:a16="http://schemas.microsoft.com/office/drawing/2014/main" id="{2A89CF4E-AD69-910F-4487-B93D8E6D4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43" y="1686132"/>
            <a:ext cx="1651397" cy="108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4EC6F63-B23B-C8F4-CCBE-5A46603A1E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316" y="2799974"/>
                <a:ext cx="8216597" cy="2169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9pPr>
              </a:lstStyle>
              <a:p>
                <a:pPr marL="285750" indent="-285750" eaLnBrk="1" hangingPunct="1">
                  <a:spcBef>
                    <a:spcPct val="0"/>
                  </a:spcBef>
                  <a:buFont typeface="Wingdings" pitchFamily="2" charset="2"/>
                  <a:buChar char="n"/>
                </a:pPr>
                <a:r>
                  <a:rPr lang="en-US" altLang="zh-TW" sz="1500" dirty="0">
                    <a:solidFill>
                      <a:srgbClr val="3333FF"/>
                    </a:solidFill>
                  </a:rPr>
                  <a:t>Radiative decay is dominated by </a:t>
                </a:r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TW" sz="15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5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altLang="zh-TW" sz="1500" dirty="0">
                    <a:solidFill>
                      <a:srgbClr val="3333FF"/>
                    </a:solidFill>
                  </a:rPr>
                  <a:t> component in </a:t>
                </a:r>
                <a:r>
                  <a:rPr lang="en-US" altLang="zh-TW" sz="1500" dirty="0">
                    <a:solidFill>
                      <a:srgbClr val="3333FF"/>
                    </a:solidFill>
                    <a:sym typeface="Symbol" pitchFamily="2" charset="2"/>
                  </a:rPr>
                  <a:t></a:t>
                </a:r>
                <a:r>
                  <a:rPr lang="en-US" altLang="zh-TW" sz="1500" baseline="-25000" dirty="0">
                    <a:solidFill>
                      <a:srgbClr val="3333FF"/>
                    </a:solidFill>
                    <a:sym typeface="Symbol" pitchFamily="2" charset="2"/>
                  </a:rPr>
                  <a:t>c1</a:t>
                </a:r>
                <a:r>
                  <a:rPr lang="en-US" altLang="zh-TW" sz="1500" dirty="0">
                    <a:solidFill>
                      <a:srgbClr val="3333FF"/>
                    </a:solidFill>
                  </a:rPr>
                  <a:t>(2</a:t>
                </a:r>
                <a:r>
                  <a:rPr lang="en-US" altLang="zh-TW" sz="1500" baseline="30000" dirty="0">
                    <a:solidFill>
                      <a:srgbClr val="3333FF"/>
                    </a:solidFill>
                  </a:rPr>
                  <a:t>3</a:t>
                </a:r>
                <a:r>
                  <a:rPr lang="en-US" altLang="zh-TW" sz="1500" dirty="0">
                    <a:solidFill>
                      <a:srgbClr val="3333FF"/>
                    </a:solidFill>
                  </a:rPr>
                  <a:t>P</a:t>
                </a:r>
                <a:r>
                  <a:rPr lang="en-US" altLang="zh-TW" sz="1500" baseline="-25000" dirty="0">
                    <a:solidFill>
                      <a:srgbClr val="3333FF"/>
                    </a:solidFill>
                  </a:rPr>
                  <a:t>1</a:t>
                </a:r>
                <a:r>
                  <a:rPr lang="en-US" altLang="zh-TW" sz="1500" dirty="0">
                    <a:solidFill>
                      <a:srgbClr val="3333FF"/>
                    </a:solidFill>
                  </a:rPr>
                  <a:t>) state as </a:t>
                </a:r>
                <a14:m>
                  <m:oMath xmlns:m="http://schemas.openxmlformats.org/officeDocument/2006/math">
                    <m:r>
                      <a:rPr lang="en-US" altLang="zh-TW" sz="15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TW" sz="15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5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altLang="zh-TW" sz="1500" dirty="0">
                    <a:solidFill>
                      <a:srgbClr val="3333FF"/>
                    </a:solidFill>
                  </a:rPr>
                  <a:t> pair forms J/</a:t>
                </a:r>
                <a:r>
                  <a:rPr lang="en-US" altLang="zh-TW" sz="1500" dirty="0">
                    <a:solidFill>
                      <a:srgbClr val="3333FF"/>
                    </a:solidFill>
                    <a:sym typeface="Symbol" pitchFamily="2" charset="2"/>
                  </a:rPr>
                  <a:t></a:t>
                </a:r>
                <a:r>
                  <a:rPr lang="en-US" altLang="zh-TW" sz="1500" dirty="0">
                    <a:solidFill>
                      <a:srgbClr val="3333FF"/>
                    </a:solidFill>
                  </a:rPr>
                  <a:t> or </a:t>
                </a:r>
                <a:r>
                  <a:rPr lang="en-US" altLang="zh-TW" sz="1500" dirty="0">
                    <a:solidFill>
                      <a:srgbClr val="3333FF"/>
                    </a:solidFill>
                    <a:sym typeface="Symbol" pitchFamily="2" charset="2"/>
                  </a:rPr>
                  <a:t></a:t>
                </a:r>
                <a:r>
                  <a:rPr lang="en-US" altLang="zh-TW" sz="1500" dirty="0">
                    <a:solidFill>
                      <a:srgbClr val="3333FF"/>
                    </a:solidFill>
                  </a:rPr>
                  <a:t>’ more easily than </a:t>
                </a:r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acc>
                      <m:accPr>
                        <m:chr m:val="̅"/>
                        <m:ctrlPr>
                          <a:rPr lang="en-US" altLang="zh-TW" sz="15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5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en-US" altLang="zh-TW" sz="1500" dirty="0">
                    <a:solidFill>
                      <a:srgbClr val="3333FF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5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5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TW" sz="15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sz="15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5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TW" sz="15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TW" sz="1500" dirty="0">
                    <a:solidFill>
                      <a:srgbClr val="3333FF"/>
                    </a:solidFill>
                  </a:rPr>
                  <a:t>. Also it is natural to expect  the rate of 2</a:t>
                </a:r>
                <a:r>
                  <a:rPr lang="en-US" altLang="zh-TW" sz="1500" baseline="30000" dirty="0">
                    <a:solidFill>
                      <a:srgbClr val="3333FF"/>
                    </a:solidFill>
                  </a:rPr>
                  <a:t>3</a:t>
                </a:r>
                <a:r>
                  <a:rPr lang="en-US" altLang="zh-TW" sz="1500" dirty="0">
                    <a:solidFill>
                      <a:srgbClr val="3333FF"/>
                    </a:solidFill>
                  </a:rPr>
                  <a:t>P</a:t>
                </a:r>
                <a:r>
                  <a:rPr lang="en-US" altLang="zh-TW" sz="1500" baseline="-25000" dirty="0">
                    <a:solidFill>
                      <a:srgbClr val="3333FF"/>
                    </a:solidFill>
                  </a:rPr>
                  <a:t>1</a:t>
                </a:r>
                <a:r>
                  <a:rPr lang="en-US" altLang="zh-TW" sz="1500" dirty="0">
                    <a:solidFill>
                      <a:srgbClr val="3333FF"/>
                    </a:solidFill>
                    <a:sym typeface="Symbol" pitchFamily="2" charset="2"/>
                  </a:rPr>
                  <a:t></a:t>
                </a:r>
                <a:r>
                  <a:rPr lang="en-US" altLang="zh-TW" sz="1500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zh-TW" sz="1500" dirty="0">
                    <a:solidFill>
                      <a:srgbClr val="3333FF"/>
                    </a:solidFill>
                    <a:sym typeface="Symbol" pitchFamily="2" charset="2"/>
                  </a:rPr>
                  <a:t></a:t>
                </a:r>
                <a:r>
                  <a:rPr lang="en-US" altLang="zh-TW" sz="1500" dirty="0">
                    <a:solidFill>
                      <a:srgbClr val="3333FF"/>
                    </a:solidFill>
                  </a:rPr>
                  <a:t>(2S)</a:t>
                </a:r>
                <a:r>
                  <a:rPr lang="en-US" altLang="zh-TW" sz="1500" dirty="0">
                    <a:solidFill>
                      <a:srgbClr val="3333FF"/>
                    </a:solidFill>
                    <a:sym typeface="Symbol" pitchFamily="2" charset="2"/>
                  </a:rPr>
                  <a:t></a:t>
                </a:r>
                <a:r>
                  <a:rPr lang="en-US" altLang="zh-TW" sz="1500" dirty="0">
                    <a:solidFill>
                      <a:srgbClr val="3333FF"/>
                    </a:solidFill>
                  </a:rPr>
                  <a:t>  is larger than 2</a:t>
                </a:r>
                <a:r>
                  <a:rPr lang="en-US" altLang="zh-TW" sz="1500" baseline="30000" dirty="0">
                    <a:solidFill>
                      <a:srgbClr val="3333FF"/>
                    </a:solidFill>
                  </a:rPr>
                  <a:t>3</a:t>
                </a:r>
                <a:r>
                  <a:rPr lang="en-US" altLang="zh-TW" sz="1500" dirty="0">
                    <a:solidFill>
                      <a:srgbClr val="3333FF"/>
                    </a:solidFill>
                  </a:rPr>
                  <a:t>P</a:t>
                </a:r>
                <a:r>
                  <a:rPr lang="en-US" altLang="zh-TW" sz="1500" baseline="-25000" dirty="0">
                    <a:solidFill>
                      <a:srgbClr val="3333FF"/>
                    </a:solidFill>
                  </a:rPr>
                  <a:t>1</a:t>
                </a:r>
                <a:r>
                  <a:rPr lang="en-US" altLang="zh-TW" sz="1500" dirty="0">
                    <a:solidFill>
                      <a:srgbClr val="3333FF"/>
                    </a:solidFill>
                    <a:sym typeface="Symbol" pitchFamily="2" charset="2"/>
                  </a:rPr>
                  <a:t></a:t>
                </a:r>
                <a:r>
                  <a:rPr lang="en-US" altLang="zh-TW" sz="1500" dirty="0">
                    <a:solidFill>
                      <a:srgbClr val="3333FF"/>
                    </a:solidFill>
                  </a:rPr>
                  <a:t> J/</a:t>
                </a:r>
                <a:r>
                  <a:rPr lang="en-US" altLang="zh-TW" sz="1500" dirty="0">
                    <a:solidFill>
                      <a:srgbClr val="3333FF"/>
                    </a:solidFill>
                    <a:sym typeface="Symbol" pitchFamily="2" charset="2"/>
                  </a:rPr>
                  <a:t></a:t>
                </a:r>
                <a:r>
                  <a:rPr lang="en-US" altLang="zh-TW" sz="1500" dirty="0">
                    <a:solidFill>
                      <a:srgbClr val="3333FF"/>
                    </a:solidFill>
                  </a:rPr>
                  <a:t>(1S)</a:t>
                </a:r>
                <a:r>
                  <a:rPr lang="en-US" altLang="zh-TW" sz="1500" dirty="0">
                    <a:solidFill>
                      <a:srgbClr val="3333FF"/>
                    </a:solidFill>
                    <a:sym typeface="Symbol" pitchFamily="2" charset="2"/>
                  </a:rPr>
                  <a:t>.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1500" dirty="0">
                  <a:solidFill>
                    <a:srgbClr val="3333FF"/>
                  </a:solidFill>
                  <a:sym typeface="Symbol" pitchFamily="2" charset="2"/>
                </a:endParaRPr>
              </a:p>
              <a:p>
                <a:pPr marL="285750" indent="-285750" eaLnBrk="1" hangingPunct="1">
                  <a:spcBef>
                    <a:spcPct val="0"/>
                  </a:spcBef>
                  <a:buFont typeface="Wingdings" pitchFamily="2" charset="2"/>
                  <a:buChar char="n"/>
                </a:pPr>
                <a:r>
                  <a:rPr lang="en-US" altLang="zh-TW" sz="1500" dirty="0">
                    <a:solidFill>
                      <a:srgbClr val="FF3399"/>
                    </a:solidFill>
                    <a:sym typeface="Symbol" pitchFamily="2" charset="2"/>
                  </a:rPr>
                  <a:t>Production of X(3872) in </a:t>
                </a:r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𝑩</m:t>
                    </m:r>
                  </m:oMath>
                </a14:m>
                <a:r>
                  <a:rPr lang="en-US" altLang="zh-TW" sz="1500" dirty="0">
                    <a:solidFill>
                      <a:srgbClr val="FF3399"/>
                    </a:solidFill>
                    <a:sym typeface="Symbol" pitchFamily="2" charset="2"/>
                  </a:rPr>
                  <a:t> decays &amp; in </a:t>
                </a:r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𝒑𝒑</m:t>
                    </m:r>
                  </m:oMath>
                </a14:m>
                <a:r>
                  <a:rPr lang="en-US" altLang="zh-TW" sz="1500" dirty="0">
                    <a:solidFill>
                      <a:srgbClr val="FF3399"/>
                    </a:solidFill>
                    <a:sym typeface="Symbol" pitchFamily="2" charset="2"/>
                  </a:rPr>
                  <a:t> or</a:t>
                </a:r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 </m:t>
                    </m:r>
                    <m:r>
                      <a:rPr lang="en-US" altLang="zh-TW" sz="1500" b="1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𝒑</m:t>
                    </m:r>
                    <m:acc>
                      <m:accPr>
                        <m:chr m:val="̅"/>
                        <m:ctrlPr>
                          <a:rPr lang="en-US" altLang="zh-TW" sz="1500" b="1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sym typeface="Symbol" pitchFamily="2" charset="2"/>
                          </a:rPr>
                        </m:ctrlPr>
                      </m:accPr>
                      <m:e>
                        <m:r>
                          <a:rPr lang="en-US" altLang="zh-TW" sz="1500" b="1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sym typeface="Symbol" pitchFamily="2" charset="2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altLang="zh-TW" sz="1500" dirty="0">
                    <a:solidFill>
                      <a:srgbClr val="FF3399"/>
                    </a:solidFill>
                    <a:sym typeface="Symbol" pitchFamily="2" charset="2"/>
                  </a:rPr>
                  <a:t> collisions is governed by SD and proceeds through </a:t>
                </a:r>
                <a14:m>
                  <m:oMath xmlns:m="http://schemas.openxmlformats.org/officeDocument/2006/math">
                    <m:r>
                      <a:rPr lang="en-US" altLang="zh-TW" sz="1500" i="1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TW" sz="1500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500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altLang="zh-TW" sz="1500" dirty="0">
                    <a:solidFill>
                      <a:srgbClr val="FF3399"/>
                    </a:solidFill>
                    <a:sym typeface="Symbol" pitchFamily="2" charset="2"/>
                  </a:rPr>
                  <a:t> core component</a:t>
                </a:r>
                <a:endParaRPr lang="en-US" altLang="zh-TW" sz="1500" dirty="0">
                  <a:solidFill>
                    <a:srgbClr val="3333FF"/>
                  </a:solidFill>
                  <a:sym typeface="Symbol" pitchFamily="2" charset="2"/>
                </a:endParaRPr>
              </a:p>
              <a:p>
                <a:pPr eaLnBrk="1" hangingPunct="1">
                  <a:spcBef>
                    <a:spcPct val="0"/>
                  </a:spcBef>
                  <a:buFont typeface="Wingdings" pitchFamily="2" charset="2"/>
                  <a:buChar char="n"/>
                </a:pPr>
                <a:endParaRPr lang="en-US" altLang="zh-TW" sz="1500" dirty="0">
                  <a:solidFill>
                    <a:srgbClr val="3333FF"/>
                  </a:solidFill>
                  <a:sym typeface="Symbol" pitchFamily="2" charset="2"/>
                </a:endParaRPr>
              </a:p>
              <a:p>
                <a:pPr marL="285750" indent="-285750" eaLnBrk="1" hangingPunct="1">
                  <a:spcBef>
                    <a:spcPct val="0"/>
                  </a:spcBef>
                  <a:buFont typeface="Wingdings" pitchFamily="2" charset="2"/>
                  <a:buChar char="n"/>
                </a:pPr>
                <a:r>
                  <a:rPr lang="en-US" altLang="zh-TW" sz="1500" dirty="0">
                    <a:solidFill>
                      <a:srgbClr val="3333FF"/>
                    </a:solidFill>
                    <a:sym typeface="Symbol" pitchFamily="2" charset="2"/>
                  </a:rPr>
                  <a:t>X(3872) decays into J/</a:t>
                </a:r>
                <a:r>
                  <a:rPr lang="en-US" altLang="zh-TW" sz="1500" dirty="0">
                    <a:solidFill>
                      <a:srgbClr val="3333FF"/>
                    </a:solidFill>
                    <a:latin typeface="Symbol" pitchFamily="2" charset="2"/>
                    <a:sym typeface="Symbol" pitchFamily="2" charset="2"/>
                  </a:rPr>
                  <a:t></a:t>
                </a:r>
                <a:r>
                  <a:rPr lang="en-US" altLang="zh-TW" sz="1500" dirty="0">
                    <a:solidFill>
                      <a:srgbClr val="3333FF"/>
                    </a:solidFill>
                    <a:sym typeface="Symbol" pitchFamily="2" charset="2"/>
                  </a:rPr>
                  <a:t> &amp; J/</a:t>
                </a:r>
                <a:r>
                  <a:rPr lang="en-US" altLang="zh-TW" sz="1500" dirty="0">
                    <a:solidFill>
                      <a:srgbClr val="3333FF"/>
                    </a:solidFill>
                    <a:latin typeface="Symbol" pitchFamily="2" charset="2"/>
                    <a:sym typeface="Symbol" pitchFamily="2" charset="2"/>
                  </a:rPr>
                  <a:t></a:t>
                </a:r>
                <a:r>
                  <a:rPr lang="en-US" altLang="zh-TW" sz="1500" dirty="0">
                    <a:solidFill>
                      <a:srgbClr val="3333FF"/>
                    </a:solidFill>
                    <a:sym typeface="Symbol" pitchFamily="2" charset="2"/>
                  </a:rPr>
                  <a:t> are accounted for by the D</a:t>
                </a:r>
                <a:r>
                  <a:rPr lang="en-US" altLang="zh-TW" sz="1500" u="sng" dirty="0">
                    <a:solidFill>
                      <a:srgbClr val="3333FF"/>
                    </a:solidFill>
                    <a:sym typeface="Symbol" pitchFamily="2" charset="2"/>
                  </a:rPr>
                  <a:t>D</a:t>
                </a:r>
                <a:r>
                  <a:rPr lang="en-US" altLang="zh-TW" sz="1500" baseline="30000" dirty="0">
                    <a:solidFill>
                      <a:srgbClr val="3333FF"/>
                    </a:solidFill>
                    <a:sym typeface="Symbol" pitchFamily="2" charset="2"/>
                  </a:rPr>
                  <a:t>*</a:t>
                </a:r>
                <a:r>
                  <a:rPr lang="en-US" altLang="zh-TW" sz="1500" dirty="0">
                    <a:solidFill>
                      <a:srgbClr val="3333FF"/>
                    </a:solidFill>
                    <a:sym typeface="Symbol" pitchFamily="2" charset="2"/>
                  </a:rPr>
                  <a:t> component which decays into those channels more easily than </a:t>
                </a:r>
                <a14:m>
                  <m:oMath xmlns:m="http://schemas.openxmlformats.org/officeDocument/2006/math">
                    <m:r>
                      <a:rPr lang="en-US" altLang="zh-TW" sz="15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TW" sz="15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5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altLang="zh-TW" sz="1500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zh-TW" sz="1500" dirty="0">
                    <a:solidFill>
                      <a:srgbClr val="3333FF"/>
                    </a:solidFill>
                    <a:sym typeface="Symbol" pitchFamily="2" charset="2"/>
                  </a:rPr>
                  <a:t>. </a:t>
                </a:r>
                <a:endParaRPr lang="zh-TW" altLang="en-US" sz="15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4EC6F63-B23B-C8F4-CCBE-5A46603A1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316" y="2799974"/>
                <a:ext cx="8216597" cy="2169825"/>
              </a:xfrm>
              <a:prstGeom prst="rect">
                <a:avLst/>
              </a:prstGeom>
              <a:blipFill>
                <a:blip r:embed="rId6"/>
                <a:stretch>
                  <a:fillRect l="-309" t="-581" b="-23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3" name="文字方塊 5">
                <a:extLst>
                  <a:ext uri="{FF2B5EF4-FFF2-40B4-BE49-F238E27FC236}">
                    <a16:creationId xmlns:a16="http://schemas.microsoft.com/office/drawing/2014/main" id="{5931C34A-5F0E-A488-69B4-65503C47A8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7560" y="123825"/>
                <a:ext cx="6419850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650" dirty="0">
                    <a:solidFill>
                      <a:srgbClr val="FF0000"/>
                    </a:solidFill>
                  </a:rPr>
                  <a:t>|X(3872)&gt; = c</a:t>
                </a:r>
                <a:r>
                  <a:rPr lang="en-US" altLang="zh-TW" sz="1650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altLang="zh-TW" sz="1650" dirty="0">
                    <a:solidFill>
                      <a:srgbClr val="FF00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zh-TW" sz="16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TW" sz="16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altLang="zh-TW" sz="1650" dirty="0">
                    <a:solidFill>
                      <a:srgbClr val="FF0000"/>
                    </a:solidFill>
                  </a:rPr>
                  <a:t>&gt; + c</a:t>
                </a:r>
                <a:r>
                  <a:rPr lang="en-US" altLang="zh-TW" sz="165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zh-TW" sz="1650" dirty="0">
                    <a:solidFill>
                      <a:srgbClr val="FF0000"/>
                    </a:solidFill>
                  </a:rPr>
                  <a:t>|D</a:t>
                </a:r>
                <a:r>
                  <a:rPr lang="en-US" altLang="zh-TW" sz="1650" baseline="30000" dirty="0">
                    <a:solidFill>
                      <a:srgbClr val="FF0000"/>
                    </a:solidFill>
                  </a:rPr>
                  <a:t>0</a:t>
                </a:r>
                <a:r>
                  <a:rPr lang="en-US" altLang="zh-TW" sz="1650" u="sng" dirty="0">
                    <a:solidFill>
                      <a:srgbClr val="FF0000"/>
                    </a:solidFill>
                  </a:rPr>
                  <a:t>D</a:t>
                </a:r>
                <a:r>
                  <a:rPr lang="en-US" altLang="zh-TW" sz="1650" baseline="30000" dirty="0">
                    <a:solidFill>
                      <a:srgbClr val="FF0000"/>
                    </a:solidFill>
                  </a:rPr>
                  <a:t>*0</a:t>
                </a:r>
                <a:r>
                  <a:rPr lang="en-US" altLang="zh-TW" sz="1650" dirty="0">
                    <a:solidFill>
                      <a:srgbClr val="FF0000"/>
                    </a:solidFill>
                  </a:rPr>
                  <a:t>&gt; + c</a:t>
                </a:r>
                <a:r>
                  <a:rPr lang="en-US" altLang="zh-TW" sz="165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zh-TW" sz="1650" dirty="0">
                    <a:solidFill>
                      <a:srgbClr val="FF0000"/>
                    </a:solidFill>
                  </a:rPr>
                  <a:t>|D</a:t>
                </a:r>
                <a:r>
                  <a:rPr lang="en-US" altLang="zh-TW" sz="1650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en-US" altLang="zh-TW" sz="1650" dirty="0">
                    <a:solidFill>
                      <a:srgbClr val="FF0000"/>
                    </a:solidFill>
                  </a:rPr>
                  <a:t>D</a:t>
                </a:r>
                <a:r>
                  <a:rPr lang="en-US" altLang="zh-TW" sz="1650" baseline="30000" dirty="0">
                    <a:solidFill>
                      <a:srgbClr val="FF0000"/>
                    </a:solidFill>
                  </a:rPr>
                  <a:t>*- </a:t>
                </a:r>
                <a:r>
                  <a:rPr lang="en-US" altLang="zh-TW" sz="1650" dirty="0">
                    <a:solidFill>
                      <a:srgbClr val="FF0000"/>
                    </a:solidFill>
                  </a:rPr>
                  <a:t>&gt; </a:t>
                </a:r>
                <a:r>
                  <a:rPr lang="en-US" altLang="zh-TW" sz="1650" dirty="0">
                    <a:solidFill>
                      <a:srgbClr val="FF0000"/>
                    </a:solidFill>
                    <a:sym typeface="Symbol" pitchFamily="2" charset="2"/>
                  </a:rPr>
                  <a:t>+…</a:t>
                </a:r>
                <a:endParaRPr lang="zh-TW" altLang="en-US" sz="16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463" name="文字方塊 5">
                <a:extLst>
                  <a:ext uri="{FF2B5EF4-FFF2-40B4-BE49-F238E27FC236}">
                    <a16:creationId xmlns:a16="http://schemas.microsoft.com/office/drawing/2014/main" id="{5931C34A-5F0E-A488-69B4-65503C47A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7560" y="123825"/>
                <a:ext cx="6419850" cy="346249"/>
              </a:xfrm>
              <a:prstGeom prst="rect">
                <a:avLst/>
              </a:prstGeom>
              <a:blipFill>
                <a:blip r:embed="rId7"/>
                <a:stretch>
                  <a:fillRect l="-593" t="-3571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4" name="Text Box 161">
            <a:extLst>
              <a:ext uri="{FF2B5EF4-FFF2-40B4-BE49-F238E27FC236}">
                <a16:creationId xmlns:a16="http://schemas.microsoft.com/office/drawing/2014/main" id="{B7903353-355E-65D1-E7A9-913D84F27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844" y="563166"/>
            <a:ext cx="4969669" cy="3231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500" dirty="0">
                <a:solidFill>
                  <a:srgbClr val="FF0000"/>
                </a:solidFill>
                <a:latin typeface="Times New Roman" panose="02020603050405020304" pitchFamily="18" charset="0"/>
              </a:rPr>
              <a:t> a mixture of  D</a:t>
            </a:r>
            <a:r>
              <a:rPr lang="en-US" altLang="zh-TW" sz="15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TW" sz="15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zh-TW" sz="1500" dirty="0">
                <a:solidFill>
                  <a:srgbClr val="FF0000"/>
                </a:solidFill>
                <a:latin typeface="Times New Roman" panose="02020603050405020304" pitchFamily="18" charset="0"/>
              </a:rPr>
              <a:t> (S-wave) and </a:t>
            </a:r>
            <a:r>
              <a:rPr lang="en-US" altLang="zh-TW" sz="1500" dirty="0">
                <a:solidFill>
                  <a:srgbClr val="FF0000"/>
                </a:solidFill>
                <a:latin typeface="Symbol" pitchFamily="2" charset="2"/>
                <a:sym typeface="Symbol" pitchFamily="2" charset="2"/>
              </a:rPr>
              <a:t></a:t>
            </a:r>
            <a:r>
              <a:rPr lang="en-US" altLang="zh-TW" sz="1500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c1</a:t>
            </a:r>
            <a:r>
              <a:rPr lang="en-US" altLang="zh-TW" sz="1500" dirty="0">
                <a:solidFill>
                  <a:srgbClr val="FF0000"/>
                </a:solidFill>
                <a:latin typeface="Times New Roman" panose="02020603050405020304" pitchFamily="18" charset="0"/>
              </a:rPr>
              <a:t> (P-wave) charmonium </a:t>
            </a:r>
            <a:endParaRPr lang="zh-TW" altLang="en-US" sz="15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5" name="文字方塊 9">
            <a:extLst>
              <a:ext uri="{FF2B5EF4-FFF2-40B4-BE49-F238E27FC236}">
                <a16:creationId xmlns:a16="http://schemas.microsoft.com/office/drawing/2014/main" id="{6D6E47B3-0B4F-2CC3-332B-6348B4797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30969"/>
            <a:ext cx="1625204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25">
                <a:solidFill>
                  <a:srgbClr val="FF0000"/>
                </a:solidFill>
              </a:rPr>
              <a:t>dominated by c</a:t>
            </a:r>
            <a:r>
              <a:rPr lang="en-US" altLang="zh-TW" sz="1425" baseline="-25000">
                <a:solidFill>
                  <a:srgbClr val="FF0000"/>
                </a:solidFill>
              </a:rPr>
              <a:t>1</a:t>
            </a:r>
            <a:endParaRPr lang="zh-TW" altLang="en-US" sz="1425" baseline="-25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77D368FF-650A-10D0-5582-6D61B5FB5519}"/>
                  </a:ext>
                </a:extLst>
              </p:cNvPr>
              <p:cNvSpPr txBox="1"/>
              <p:nvPr/>
            </p:nvSpPr>
            <p:spPr bwMode="auto">
              <a:xfrm>
                <a:off x="1294645" y="1191575"/>
                <a:ext cx="650275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600" dirty="0">
                    <a:solidFill>
                      <a:schemeClr val="tx1"/>
                    </a:solidFill>
                  </a:rPr>
                  <a:t>   (Brambilla et al. PRL (’25) ⇒ 8% </a:t>
                </a:r>
                <a14:m>
                  <m:oMath xmlns:m="http://schemas.openxmlformats.org/officeDocument/2006/math">
                    <m:r>
                      <a:rPr kumimoji="1" lang="en-US" altLang="zh-TW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𝐨𝐟</m:t>
                    </m:r>
                    <m:r>
                      <a:rPr kumimoji="1" lang="en-US" altLang="zh-TW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kumimoji="1" lang="en-US" altLang="zh-TW" sz="1600" dirty="0">
                    <a:solidFill>
                      <a:schemeClr val="tx1"/>
                    </a:solidFill>
                  </a:rPr>
                  <a:t>,  92% of tetraquark ) </a:t>
                </a:r>
                <a:endParaRPr kumimoji="1"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77D368FF-650A-10D0-5582-6D61B5FB5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4645" y="1191575"/>
                <a:ext cx="6502759" cy="338554"/>
              </a:xfrm>
              <a:prstGeom prst="rect">
                <a:avLst/>
              </a:prstGeom>
              <a:blipFill>
                <a:blip r:embed="rId9"/>
                <a:stretch>
                  <a:fillRect t="-7143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BC83896-7579-40E8-5D37-A64659EB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24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投影片編號版面配置區 1">
            <a:extLst>
              <a:ext uri="{FF2B5EF4-FFF2-40B4-BE49-F238E27FC236}">
                <a16:creationId xmlns:a16="http://schemas.microsoft.com/office/drawing/2014/main" id="{1CD1560C-64F1-E15B-7338-8B219D03D9E5}"/>
              </a:ext>
            </a:extLst>
          </p:cNvPr>
          <p:cNvSpPr txBox="1">
            <a:spLocks/>
          </p:cNvSpPr>
          <p:nvPr/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b="0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100" b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800" b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500" b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 b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5pPr>
            <a:lvl6pPr marL="1885950" indent="-171450" algn="l" defTabSz="6858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 b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6pPr>
            <a:lvl7pPr marL="2228850" indent="-171450" algn="l" defTabSz="6858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 b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7pPr>
            <a:lvl8pPr marL="2571750" indent="-171450" algn="l" defTabSz="6858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 b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8pPr>
            <a:lvl9pPr marL="2914650" indent="-171450" algn="l" defTabSz="6858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 b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411825-A607-174D-A999-C110BF52EA0A}" type="slidenum">
              <a:rPr lang="en-US" altLang="zh-TW" sz="105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EFA2CC8-E0EC-E2A0-40BF-955B4AF8BE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1518" y="584240"/>
                <a:ext cx="7655282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500" dirty="0">
                    <a:solidFill>
                      <a:srgbClr val="9900CC"/>
                    </a:solidFill>
                    <a:latin typeface="Times New Roman" panose="02020603050405020304" pitchFamily="18" charset="0"/>
                  </a:rPr>
                  <a:t>Composition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TW" sz="1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sz="16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6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𝟐𝟑𝟏𝟕</m:t>
                    </m:r>
                    <m:r>
                      <a:rPr lang="en-US" altLang="zh-TW" sz="16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600" dirty="0">
                    <a:solidFill>
                      <a:srgbClr val="9900CC"/>
                    </a:solidFill>
                  </a:rPr>
                  <a:t> </a:t>
                </a:r>
                <a:r>
                  <a:rPr lang="en-US" altLang="zh-TW" sz="1500" dirty="0">
                    <a:solidFill>
                      <a:srgbClr val="9900CC"/>
                    </a:solidFill>
                    <a:latin typeface="Times New Roman" panose="02020603050405020304" pitchFamily="18" charset="0"/>
                  </a:rPr>
                  <a:t>depends on the distance: </a:t>
                </a:r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TW" sz="15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5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altLang="zh-TW" sz="1500" dirty="0">
                    <a:solidFill>
                      <a:srgbClr val="9900CC"/>
                    </a:solidFill>
                    <a:latin typeface="Times New Roman" panose="02020603050405020304" pitchFamily="18" charset="0"/>
                  </a:rPr>
                  <a:t> at SD and DK molecule at LD </a:t>
                </a:r>
                <a:endParaRPr lang="zh-TW" altLang="en-US" sz="1500" dirty="0">
                  <a:solidFill>
                    <a:srgbClr val="9900CC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EFA2CC8-E0EC-E2A0-40BF-955B4AF8B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1518" y="584240"/>
                <a:ext cx="7655282" cy="346249"/>
              </a:xfrm>
              <a:prstGeom prst="rect">
                <a:avLst/>
              </a:prstGeom>
              <a:blipFill>
                <a:blip r:embed="rId2"/>
                <a:stretch>
                  <a:fillRect l="-332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AA35B7F-48AF-47FF-843B-190B2B3A8E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860" y="4190946"/>
                <a:ext cx="821659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9pPr>
              </a:lstStyle>
              <a:p>
                <a:pPr marL="285750" indent="-285750" eaLnBrk="1" hangingPunct="1">
                  <a:spcBef>
                    <a:spcPct val="0"/>
                  </a:spcBef>
                  <a:buFont typeface="Wingdings" pitchFamily="2" charset="2"/>
                  <a:buChar char="n"/>
                </a:pPr>
                <a:r>
                  <a:rPr lang="en-US" altLang="zh-TW" sz="1500" dirty="0">
                    <a:solidFill>
                      <a:srgbClr val="3333FF"/>
                    </a:solidFill>
                  </a:rPr>
                  <a:t>Radiative decay is dominated by </a:t>
                </a:r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TW" sz="15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5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altLang="zh-TW" sz="1500" dirty="0">
                    <a:solidFill>
                      <a:srgbClr val="3333FF"/>
                    </a:solidFill>
                  </a:rPr>
                  <a:t> component of </a:t>
                </a:r>
                <a:r>
                  <a:rPr lang="en-US" altLang="zh-TW" sz="1500" dirty="0">
                    <a:solidFill>
                      <a:srgbClr val="3333FF"/>
                    </a:solidFill>
                    <a:sym typeface="Symbol" pitchFamily="2" charset="2"/>
                  </a:rPr>
                  <a:t>D*</a:t>
                </a:r>
                <a:r>
                  <a:rPr lang="en-US" altLang="zh-TW" sz="1500" baseline="-25000" dirty="0">
                    <a:solidFill>
                      <a:srgbClr val="3333FF"/>
                    </a:solidFill>
                    <a:sym typeface="Symbol" pitchFamily="2" charset="2"/>
                  </a:rPr>
                  <a:t>s0</a:t>
                </a:r>
                <a:r>
                  <a:rPr lang="en-US" altLang="zh-TW" sz="1500" dirty="0">
                    <a:solidFill>
                      <a:srgbClr val="3333FF"/>
                    </a:solidFill>
                  </a:rPr>
                  <a:t>(2317) state. </a:t>
                </a:r>
                <a:endParaRPr lang="en-US" altLang="zh-TW" sz="1500" dirty="0">
                  <a:solidFill>
                    <a:srgbClr val="3333FF"/>
                  </a:solidFill>
                  <a:sym typeface="Symbol" pitchFamily="2" charset="2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AA35B7F-48AF-47FF-843B-190B2B3A8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860" y="4190946"/>
                <a:ext cx="8216597" cy="323165"/>
              </a:xfrm>
              <a:prstGeom prst="rect">
                <a:avLst/>
              </a:prstGeom>
              <a:blipFill>
                <a:blip r:embed="rId3"/>
                <a:stretch>
                  <a:fillRect l="-309" t="-3704" b="-185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5">
                <a:extLst>
                  <a:ext uri="{FF2B5EF4-FFF2-40B4-BE49-F238E27FC236}">
                    <a16:creationId xmlns:a16="http://schemas.microsoft.com/office/drawing/2014/main" id="{BF4857A9-F5EB-7027-3D9F-721AB3AF6F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7560" y="123825"/>
                <a:ext cx="6419850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650" dirty="0">
                    <a:solidFill>
                      <a:srgbClr val="FF0000"/>
                    </a:solidFill>
                  </a:rPr>
                  <a:t>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TW" sz="16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sz="16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6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𝟐𝟑𝟏𝟕</m:t>
                    </m:r>
                    <m:r>
                      <a:rPr lang="en-US" altLang="zh-TW" sz="16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650" dirty="0">
                    <a:solidFill>
                      <a:srgbClr val="FF0000"/>
                    </a:solidFill>
                  </a:rPr>
                  <a:t>&gt; = c</a:t>
                </a:r>
                <a:r>
                  <a:rPr lang="en-US" altLang="zh-TW" sz="1650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altLang="zh-TW" sz="1650" dirty="0">
                    <a:solidFill>
                      <a:srgbClr val="FF00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zh-TW" sz="16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TW" sz="16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altLang="zh-TW" sz="1650" dirty="0">
                    <a:solidFill>
                      <a:srgbClr val="FF0000"/>
                    </a:solidFill>
                  </a:rPr>
                  <a:t>&gt; + c</a:t>
                </a:r>
                <a:r>
                  <a:rPr lang="en-US" altLang="zh-TW" sz="165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zh-TW" sz="1650" dirty="0">
                    <a:solidFill>
                      <a:srgbClr val="FF0000"/>
                    </a:solidFill>
                  </a:rPr>
                  <a:t>|DK&gt;  </a:t>
                </a:r>
                <a:r>
                  <a:rPr lang="en-US" altLang="zh-TW" sz="1650" dirty="0">
                    <a:solidFill>
                      <a:srgbClr val="FF0000"/>
                    </a:solidFill>
                    <a:sym typeface="Symbol" pitchFamily="2" charset="2"/>
                  </a:rPr>
                  <a:t>+…</a:t>
                </a:r>
                <a:endParaRPr lang="zh-TW" altLang="en-US" sz="16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5">
                <a:extLst>
                  <a:ext uri="{FF2B5EF4-FFF2-40B4-BE49-F238E27FC236}">
                    <a16:creationId xmlns:a16="http://schemas.microsoft.com/office/drawing/2014/main" id="{BF4857A9-F5EB-7027-3D9F-721AB3AF6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7560" y="123825"/>
                <a:ext cx="6419850" cy="346249"/>
              </a:xfrm>
              <a:prstGeom prst="rect">
                <a:avLst/>
              </a:prstGeom>
              <a:blipFill>
                <a:blip r:embed="rId6"/>
                <a:stretch>
                  <a:fillRect l="-593" t="-3571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B30788A7-FFBB-F064-13E3-0AF93A2DE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616" y="152538"/>
            <a:ext cx="1625204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25">
                <a:solidFill>
                  <a:srgbClr val="FF0000"/>
                </a:solidFill>
              </a:rPr>
              <a:t>dominated by c</a:t>
            </a:r>
            <a:r>
              <a:rPr lang="en-US" altLang="zh-TW" sz="1425" baseline="-25000">
                <a:solidFill>
                  <a:srgbClr val="FF0000"/>
                </a:solidFill>
              </a:rPr>
              <a:t>1</a:t>
            </a:r>
            <a:endParaRPr lang="zh-TW" altLang="en-US" sz="1425" baseline="-25000">
              <a:solidFill>
                <a:srgbClr val="FF0000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7C9B418-E008-0985-0CEF-3B422D7A6B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6" y="2308321"/>
            <a:ext cx="2420210" cy="1570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2E553596-2C47-E946-5161-0E1CBEC1A7D2}"/>
                  </a:ext>
                </a:extLst>
              </p:cNvPr>
              <p:cNvSpPr txBox="1"/>
              <p:nvPr/>
            </p:nvSpPr>
            <p:spPr bwMode="auto">
              <a:xfrm>
                <a:off x="3486205" y="2468209"/>
                <a:ext cx="4361205" cy="635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sz="16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𝟐𝟑𝟏𝟕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kumimoji="1"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∗+</m:t>
                              </m:r>
                            </m:sup>
                          </m:sSub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  <m:r>
                            <a:rPr lang="en-US" altLang="zh-TW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𝟐𝟑𝟏𝟕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TW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altLang="zh-TW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altLang="zh-TW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kumimoji="1"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𝟕𝟒</m:t>
                          </m:r>
                        </m:e>
                      </m:d>
                      <m:r>
                        <a:rPr kumimoji="1"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kumimoji="1"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2E553596-2C47-E946-5161-0E1CBEC1A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6205" y="2468209"/>
                <a:ext cx="4361205" cy="63536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5F09F013-23D4-7B7A-2648-DA67E2B595B9}"/>
              </a:ext>
            </a:extLst>
          </p:cNvPr>
          <p:cNvSpPr txBox="1"/>
          <p:nvPr/>
        </p:nvSpPr>
        <p:spPr bwMode="auto">
          <a:xfrm>
            <a:off x="5721223" y="3145529"/>
            <a:ext cx="20551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500" dirty="0"/>
              <a:t>Belle &amp; Belle II (’25)</a:t>
            </a:r>
            <a:endParaRPr kumimoji="1" lang="zh-TW" altLang="en-US" sz="15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15FDF28-1B1C-CEFB-73A8-B3D2ECB49D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98" y="952554"/>
            <a:ext cx="3814024" cy="133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025063" y="4585036"/>
            <a:ext cx="762000" cy="1833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557213" indent="-214313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1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1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200150" indent="-1714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15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389CE5-8538-4BEA-8819-26D8BD8C17C7}" type="slidenum">
              <a:rPr lang="en-US" altLang="zh-TW" sz="900">
                <a:solidFill>
                  <a:srgbClr val="D38E27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zh-TW" sz="900">
              <a:solidFill>
                <a:srgbClr val="D38E27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1783556" y="123825"/>
            <a:ext cx="522565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50">
                <a:solidFill>
                  <a:srgbClr val="CC00CC"/>
                </a:solidFill>
                <a:latin typeface="Franklin Gothic Medium" panose="020B0603020102020204" pitchFamily="34" charset="0"/>
                <a:ea typeface="新細明體" panose="02020500000000000000" pitchFamily="18" charset="-120"/>
              </a:rPr>
              <a:t>                                 Conclusions</a:t>
            </a:r>
            <a:endParaRPr lang="en-US" altLang="zh-TW" sz="1650" baseline="-25000">
              <a:solidFill>
                <a:srgbClr val="CC00CC"/>
              </a:solidFill>
              <a:latin typeface="Franklin Gothic Medium" panose="020B06030201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1497806" y="479822"/>
            <a:ext cx="5968604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238"/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1276351" y="640434"/>
            <a:ext cx="649247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165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1650" b="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165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7">
                <a:extLst>
                  <a:ext uri="{FF2B5EF4-FFF2-40B4-BE49-F238E27FC236}">
                    <a16:creationId xmlns:a16="http://schemas.microsoft.com/office/drawing/2014/main" id="{1EC1B346-AA2A-BFF3-DE38-1A37E27003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9583" y="730509"/>
                <a:ext cx="7064833" cy="4540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微軟正黑體" panose="020B0604030504040204" pitchFamily="34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微軟正黑體" panose="020B0604030504040204" pitchFamily="34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微軟正黑體" panose="020B0604030504040204" pitchFamily="34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  <a:ea typeface="微軟正黑體" panose="020B0604030504040204" pitchFamily="34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  <a:ea typeface="微軟正黑體" panose="020B0604030504040204" pitchFamily="34" charset="-120"/>
                  </a:defRPr>
                </a:lvl9pPr>
              </a:lstStyle>
              <a:p>
                <a:pPr marL="285750" indent="-285750" eaLnBrk="1" hangingPunct="1">
                  <a:spcBef>
                    <a:spcPct val="50000"/>
                  </a:spcBef>
                  <a:buClrTx/>
                  <a:buSzTx/>
                  <a:buFont typeface="Wingdings" pitchFamily="2" charset="2"/>
                  <a:buChar char="n"/>
                </a:pPr>
                <a:r>
                  <a:rPr kumimoji="1" lang="en-US" altLang="zh-TW" sz="1600" dirty="0">
                    <a:solidFill>
                      <a:srgbClr val="0000FF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kumimoji="1"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kumimoji="1" lang="en-US" altLang="zh-TW" sz="1600" dirty="0">
                    <a:solidFill>
                      <a:srgbClr val="0000FF"/>
                    </a:solidFill>
                  </a:rPr>
                  <a:t> model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𝟗𝟖𝟎</m:t>
                    </m:r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1600" dirty="0">
                    <a:solidFill>
                      <a:srgbClr val="0000FF"/>
                    </a:solidFill>
                  </a:rPr>
                  <a:t> fails to explain the measured ratios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+/−</m:t>
                        </m:r>
                      </m:sub>
                    </m:sSub>
                    <m:r>
                      <a:rPr lang="en-US" altLang="zh-TW" sz="1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+/</m:t>
                        </m:r>
                        <m:r>
                          <a:rPr lang="en-US" altLang="zh-TW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altLang="zh-TW" sz="1550" dirty="0">
                  <a:solidFill>
                    <a:srgbClr val="0000FF"/>
                  </a:solidFill>
                  <a:latin typeface="Arial" panose="020B0604020202020204" pitchFamily="34" charset="0"/>
                  <a:ea typeface="Arial Unicode MS" pitchFamily="34" charset="-120"/>
                  <a:cs typeface="Arial" panose="020B0604020202020204" pitchFamily="34" charset="0"/>
                </a:endParaRPr>
              </a:p>
              <a:p>
                <a:pPr marL="285750" indent="-285750" eaLnBrk="1" hangingPunct="1">
                  <a:spcBef>
                    <a:spcPct val="50000"/>
                  </a:spcBef>
                  <a:buClrTx/>
                  <a:buSzTx/>
                  <a:buFont typeface="Wingdings" pitchFamily="2" charset="2"/>
                  <a:buChar char="n"/>
                </a:pPr>
                <a:r>
                  <a:rPr lang="en-US" altLang="zh-TW" sz="1550" dirty="0">
                    <a:solidFill>
                      <a:srgbClr val="0000FF"/>
                    </a:solidFill>
                    <a:latin typeface="Arial" panose="020B0604020202020204" pitchFamily="34" charset="0"/>
                    <a:ea typeface="Arial Unicode MS" pitchFamily="34" charset="-120"/>
                    <a:cs typeface="Arial" panose="020B0604020202020204" pitchFamily="34" charset="0"/>
                  </a:rPr>
                  <a:t>For tetraquark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1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𝟗𝟖𝟎</m:t>
                    </m:r>
                    <m:r>
                      <a:rPr lang="en-US" altLang="zh-TW" sz="1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TW" sz="1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sz="1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r>
                  <a:rPr lang="en-US" altLang="zh-TW" sz="1550" dirty="0">
                    <a:solidFill>
                      <a:srgbClr val="0000FF"/>
                    </a:solidFill>
                    <a:latin typeface="Arial" panose="020B0604020202020204" pitchFamily="34" charset="0"/>
                    <a:ea typeface="Arial Unicode MS" pitchFamily="34" charset="-120"/>
                    <a:cs typeface="Arial" panose="020B0604020202020204" pitchFamily="34" charset="0"/>
                  </a:rPr>
                  <a:t>here exist two additional T-like topologies 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Char char="n"/>
                </a:pPr>
                <a:r>
                  <a:rPr lang="en-US" altLang="zh-TW" sz="1500" dirty="0">
                    <a:solidFill>
                      <a:srgbClr val="0000FF"/>
                    </a:solidFill>
                    <a:latin typeface="Arial" panose="020B0604020202020204" pitchFamily="34" charset="0"/>
                    <a:ea typeface="Arial Unicode MS" pitchFamily="34" charset="-12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TW" sz="1600" dirty="0">
                    <a:solidFill>
                      <a:srgbClr val="0000FF"/>
                    </a:solidFill>
                  </a:rPr>
                  <a:t> is not a purely W-annihilation process. 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W-annihilation 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TW" sz="1600" dirty="0">
                    <a:solidFill>
                      <a:srgbClr val="0000FF"/>
                    </a:solidFill>
                  </a:rPr>
                  <a:t>     in </a:t>
                </a:r>
                <a14:m>
                  <m:oMath xmlns:m="http://schemas.openxmlformats.org/officeDocument/2006/math">
                    <m:r>
                      <a:rPr lang="en-US" altLang="zh-TW" sz="1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TW" sz="1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𝑺𝑷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</a:rPr>
                  <a:t> is not greatly enhanced relative to that in PP or VP sector</a:t>
                </a:r>
              </a:p>
              <a:p>
                <a:pPr marL="285750" indent="-285750" eaLnBrk="1" hangingPunct="1">
                  <a:spcBef>
                    <a:spcPct val="50000"/>
                  </a:spcBef>
                  <a:buClrTx/>
                  <a:buSzTx/>
                  <a:buFont typeface="Wingdings" pitchFamily="2" charset="2"/>
                  <a:buChar char="n"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N</a:t>
                </a:r>
                <a:r>
                  <a:rPr kumimoji="1" lang="en-US" altLang="zh-TW" sz="1500" dirty="0">
                    <a:solidFill>
                      <a:srgbClr val="0000FF"/>
                    </a:solidFill>
                  </a:rPr>
                  <a:t>onfactorizable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zh-TW" sz="1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  <m:r>
                      <a:rPr kumimoji="1" lang="en-US" altLang="zh-TW" sz="1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sz="15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𝐜𝐨𝐮𝐥𝐝</m:t>
                    </m:r>
                  </m:oMath>
                </a14:m>
                <a:r>
                  <a:rPr kumimoji="1" lang="en-US" altLang="zh-TW" sz="1500" dirty="0">
                    <a:solidFill>
                      <a:srgbClr val="0000FF"/>
                    </a:solidFill>
                    <a:latin typeface="+mn-lt"/>
                  </a:rPr>
                  <a:t> enhance  the rate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𝜦</m:t>
                    </m:r>
                    <m:sSubSup>
                      <m:sSub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5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𝟗𝟖𝟎</m:t>
                            </m:r>
                          </m:e>
                        </m:d>
                      </m:e>
                      <m:sup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𝜦</m:t>
                    </m:r>
                    <m:sSup>
                      <m:s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TW" sz="1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TW" sz="1500" dirty="0">
                    <a:solidFill>
                      <a:srgbClr val="0000FF"/>
                    </a:solidFill>
                    <a:latin typeface="+mn-lt"/>
                  </a:rPr>
                  <a:t> substantially</a:t>
                </a:r>
              </a:p>
              <a:p>
                <a:pPr marL="285750" indent="-285750" eaLnBrk="1" hangingPunct="1">
                  <a:spcBef>
                    <a:spcPct val="50000"/>
                  </a:spcBef>
                  <a:buClrTx/>
                  <a:buSzTx/>
                  <a:buFont typeface="Wingdings" pitchFamily="2" charset="2"/>
                  <a:buChar char="n"/>
                </a:pPr>
                <a:r>
                  <a:rPr lang="en-US" altLang="zh-TW" sz="1600" dirty="0">
                    <a:solidFill>
                      <a:srgbClr val="0000FF"/>
                    </a:solidFill>
                  </a:rPr>
                  <a:t>L</a:t>
                </a:r>
                <a:r>
                  <a:rPr kumimoji="1" lang="en-US" altLang="zh-TW" sz="1600" dirty="0">
                    <a:solidFill>
                      <a:srgbClr val="0000FF"/>
                    </a:solidFill>
                  </a:rPr>
                  <a:t>ight scalars produced in hadronic D decays are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 mainly </a:t>
                </a:r>
                <a:r>
                  <a:rPr kumimoji="1" lang="en-US" altLang="zh-TW" sz="1600" dirty="0">
                    <a:solidFill>
                      <a:srgbClr val="0000FF"/>
                    </a:solidFill>
                  </a:rPr>
                  <a:t>tetraquark  states, 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but most likely 2-quark ones in B decays</a:t>
                </a:r>
                <a:endParaRPr kumimoji="1" lang="zh-TW" altLang="en-US" sz="1600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endParaRPr lang="en-US" altLang="zh-TW" sz="1500" dirty="0">
                  <a:solidFill>
                    <a:srgbClr val="0000FF"/>
                  </a:solidFill>
                  <a:latin typeface="+mn-lt"/>
                  <a:ea typeface="Arial Unicode MS" pitchFamily="34" charset="-120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endParaRPr lang="en-US" altLang="zh-TW" sz="1500" dirty="0">
                  <a:solidFill>
                    <a:srgbClr val="0000FF"/>
                  </a:solidFill>
                  <a:latin typeface="Arial" panose="020B0604020202020204" pitchFamily="34" charset="0"/>
                  <a:ea typeface="Arial Unicode MS" pitchFamily="34" charset="-120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endParaRPr lang="en-US" altLang="zh-TW" sz="1500" dirty="0">
                  <a:solidFill>
                    <a:srgbClr val="0000FF"/>
                  </a:solidFill>
                  <a:latin typeface="Arial" panose="020B0604020202020204" pitchFamily="34" charset="0"/>
                  <a:ea typeface="Arial Unicode MS" pitchFamily="34" charset="-120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endParaRPr lang="en-US" altLang="zh-TW" sz="1500" dirty="0">
                  <a:solidFill>
                    <a:srgbClr val="0000FF"/>
                  </a:solidFill>
                  <a:latin typeface="Arial" panose="020B0604020202020204" pitchFamily="34" charset="0"/>
                  <a:ea typeface="Arial Unicode MS" pitchFamily="34" charset="-120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endParaRPr lang="en-US" altLang="zh-TW" sz="1500" dirty="0">
                  <a:solidFill>
                    <a:srgbClr val="0000FF"/>
                  </a:solidFill>
                  <a:latin typeface="Arial" panose="020B0604020202020204" pitchFamily="34" charset="0"/>
                  <a:ea typeface="Arial Unicode MS" pitchFamily="34" charset="-12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7">
                <a:extLst>
                  <a:ext uri="{FF2B5EF4-FFF2-40B4-BE49-F238E27FC236}">
                    <a16:creationId xmlns:a16="http://schemas.microsoft.com/office/drawing/2014/main" id="{1EC1B346-AA2A-BFF3-DE38-1A37E2700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9583" y="730509"/>
                <a:ext cx="7064833" cy="4540089"/>
              </a:xfrm>
              <a:prstGeom prst="rect">
                <a:avLst/>
              </a:prstGeom>
              <a:blipFill>
                <a:blip r:embed="rId2"/>
                <a:stretch>
                  <a:fillRect l="-540" t="-557" r="-12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投影片編號版面配置區 3">
            <a:extLst>
              <a:ext uri="{FF2B5EF4-FFF2-40B4-BE49-F238E27FC236}">
                <a16:creationId xmlns:a16="http://schemas.microsoft.com/office/drawing/2014/main" id="{0FAB75C2-B5AB-43C8-BE98-2828AD98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557213" indent="-214313" eaLnBrk="0" hangingPunct="0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857250" indent="-171450" eaLnBrk="0" hangingPunct="0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200150" indent="-171450" eaLnBrk="0" hangingPunct="0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1543050" indent="-171450" eaLnBrk="0" hangingPunct="0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fld id="{51CC1B51-682C-044A-AF01-D7BDF37D1407}" type="slidenum">
              <a:rPr lang="en-US" altLang="zh-TW" sz="1050">
                <a:latin typeface="Arial" panose="020B0604020202020204" pitchFamily="34" charset="0"/>
              </a:rPr>
              <a:pPr eaLnBrk="1" hangingPunct="1"/>
              <a:t>3</a:t>
            </a:fld>
            <a:endParaRPr lang="en-US" altLang="zh-TW" sz="1050">
              <a:latin typeface="Arial" panose="020B0604020202020204" pitchFamily="34" charset="0"/>
            </a:endParaRPr>
          </a:p>
        </p:txBody>
      </p:sp>
      <p:sp>
        <p:nvSpPr>
          <p:cNvPr id="2052" name="Text Box 5">
            <a:extLst>
              <a:ext uri="{FF2B5EF4-FFF2-40B4-BE49-F238E27FC236}">
                <a16:creationId xmlns:a16="http://schemas.microsoft.com/office/drawing/2014/main" id="{266CDB9D-9B64-DC9A-CE64-71C99C2D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27" y="531055"/>
            <a:ext cx="773149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500" dirty="0">
                <a:solidFill>
                  <a:srgbClr val="008000"/>
                </a:solidFill>
                <a:latin typeface="Arial" panose="020B0604020202020204" pitchFamily="34" charset="0"/>
              </a:rPr>
              <a:t>Major difficulties with a</a:t>
            </a:r>
            <a:r>
              <a:rPr lang="en-US" altLang="zh-TW" sz="1500" baseline="-25000" dirty="0">
                <a:solidFill>
                  <a:srgbClr val="008000"/>
                </a:solidFill>
                <a:latin typeface="Arial" panose="020B0604020202020204" pitchFamily="34" charset="0"/>
              </a:rPr>
              <a:t>0</a:t>
            </a:r>
            <a:r>
              <a:rPr lang="en-US" altLang="zh-TW" sz="1500" dirty="0">
                <a:solidFill>
                  <a:srgbClr val="008000"/>
                </a:solidFill>
                <a:latin typeface="Arial" panose="020B0604020202020204" pitchFamily="34" charset="0"/>
              </a:rPr>
              <a:t> and f</a:t>
            </a:r>
            <a:r>
              <a:rPr lang="en-US" altLang="zh-TW" sz="1500" baseline="-25000" dirty="0">
                <a:solidFill>
                  <a:srgbClr val="008000"/>
                </a:solidFill>
                <a:latin typeface="Arial" panose="020B0604020202020204" pitchFamily="34" charset="0"/>
              </a:rPr>
              <a:t>0</a:t>
            </a:r>
            <a:r>
              <a:rPr lang="en-US" altLang="zh-TW" sz="1500" dirty="0">
                <a:solidFill>
                  <a:srgbClr val="008000"/>
                </a:solidFill>
                <a:latin typeface="Arial" panose="020B0604020202020204" pitchFamily="34" charset="0"/>
              </a:rPr>
              <a:t> can be circumvented in the tetraquark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5" name="Text Box 7">
                <a:extLst>
                  <a:ext uri="{FF2B5EF4-FFF2-40B4-BE49-F238E27FC236}">
                    <a16:creationId xmlns:a16="http://schemas.microsoft.com/office/drawing/2014/main" id="{F90FB3D0-5C3A-E30A-5BE9-E3F3072108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379" y="1960966"/>
                <a:ext cx="7261621" cy="969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marL="285750" indent="-285750" eaLnBrk="1" hangingPunct="1">
                  <a:spcBef>
                    <a:spcPct val="50000"/>
                  </a:spcBef>
                  <a:buFont typeface="Wingdings" pitchFamily="2" charset="2"/>
                  <a:buChar char="n"/>
                </a:pP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Mass degeneracy of f</a:t>
                </a:r>
                <a:r>
                  <a:rPr lang="en-US" altLang="zh-TW" sz="1500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and a</a:t>
                </a:r>
                <a:r>
                  <a:rPr lang="en-US" altLang="zh-TW" sz="1500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is natural</a:t>
                </a:r>
              </a:p>
              <a:p>
                <a:pPr eaLnBrk="1" hangingPunct="1">
                  <a:lnSpc>
                    <a:spcPct val="70000"/>
                  </a:lnSpc>
                </a:pPr>
                <a:endParaRPr lang="en-US" altLang="zh-TW" sz="15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  <a:p>
                <a:pPr marL="285750" indent="-285750" eaLnBrk="1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𝜿</m:t>
                    </m:r>
                    <m:r>
                      <a:rPr lang="en-US" altLang="zh-TW" sz="1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zh-TW" sz="1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 &amp;  f</a:t>
                </a:r>
                <a:r>
                  <a:rPr lang="en-US" altLang="zh-TW" sz="1500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, a</a:t>
                </a:r>
                <a:r>
                  <a:rPr lang="en-US" altLang="zh-TW" sz="1500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acc>
                      <m:accPr>
                        <m:chr m:val="̅"/>
                        <m:ctrlP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</m:oMath>
                </a14:m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are OZI super-allowed (fall apart) , 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10000"/>
                  </a:spcAft>
                  <a:buFont typeface="Symbol" pitchFamily="2" charset="2"/>
                  <a:buNone/>
                </a:pP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    while  f</a:t>
                </a:r>
                <a:r>
                  <a:rPr lang="en-US" altLang="zh-TW" sz="1500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sz="1500" dirty="0">
                    <a:solidFill>
                      <a:srgbClr val="FF0000"/>
                    </a:solidFill>
                    <a:latin typeface="cmsy10" pitchFamily="34" charset="0"/>
                    <a:sym typeface="Symbol" pitchFamily="2" charset="2"/>
                  </a:rPr>
                  <a:t> 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 &amp;  a</a:t>
                </a:r>
                <a:r>
                  <a:rPr lang="en-US" altLang="zh-TW" sz="1500" baseline="-25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500" dirty="0">
                    <a:solidFill>
                      <a:srgbClr val="FF0000"/>
                    </a:solidFill>
                    <a:latin typeface="cmsy1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𝝅𝜼</m:t>
                    </m:r>
                  </m:oMath>
                </a14:m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are OZI allowed so that   </a:t>
                </a:r>
                <a:r>
                  <a:rPr lang="en-US" altLang="zh-TW" sz="1500" dirty="0">
                    <a:solidFill>
                      <a:srgbClr val="0000FF"/>
                    </a:solidFill>
                    <a:latin typeface="Symbol" pitchFamily="2" charset="2"/>
                    <a:sym typeface="Symbol" pitchFamily="2" charset="2"/>
                  </a:rPr>
                  <a:t></a:t>
                </a:r>
                <a:r>
                  <a:rPr lang="en-US" altLang="zh-TW" sz="15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(4-quark) &gt;&gt; </a:t>
                </a:r>
                <a:r>
                  <a:rPr lang="en-US" altLang="zh-TW" sz="1500" dirty="0">
                    <a:solidFill>
                      <a:srgbClr val="0000FF"/>
                    </a:solidFill>
                    <a:latin typeface="Symbol" pitchFamily="2" charset="2"/>
                    <a:sym typeface="Symbol" pitchFamily="2" charset="2"/>
                  </a:rPr>
                  <a:t></a:t>
                </a:r>
                <a:r>
                  <a:rPr lang="en-US" altLang="zh-TW" sz="15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(2-quark)</a:t>
                </a:r>
              </a:p>
            </p:txBody>
          </p:sp>
        </mc:Choice>
        <mc:Fallback xmlns="">
          <p:sp>
            <p:nvSpPr>
              <p:cNvPr id="83975" name="Text Box 7">
                <a:extLst>
                  <a:ext uri="{FF2B5EF4-FFF2-40B4-BE49-F238E27FC236}">
                    <a16:creationId xmlns:a16="http://schemas.microsoft.com/office/drawing/2014/main" id="{F90FB3D0-5C3A-E30A-5BE9-E3F307210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379" y="1960966"/>
                <a:ext cx="7261621" cy="969496"/>
              </a:xfrm>
              <a:prstGeom prst="rect">
                <a:avLst/>
              </a:prstGeom>
              <a:blipFill>
                <a:blip r:embed="rId3"/>
                <a:stretch>
                  <a:fillRect l="-349" t="-1299" b="-64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977" name="Text Box 9">
                <a:extLst>
                  <a:ext uri="{FF2B5EF4-FFF2-40B4-BE49-F238E27FC236}">
                    <a16:creationId xmlns:a16="http://schemas.microsoft.com/office/drawing/2014/main" id="{6CE333F2-B4C5-AB58-B298-F9EA07AE2D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379" y="3867510"/>
                <a:ext cx="8024375" cy="1275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marL="285750" indent="-285750" eaLnBrk="1" hangingPunct="1">
                  <a:buFont typeface="Wingdings" pitchFamily="2" charset="2"/>
                  <a:buChar char="n"/>
                </a:pPr>
                <a:r>
                  <a:rPr lang="en-US" altLang="zh-TW" sz="135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f</a:t>
                </a:r>
                <a:r>
                  <a:rPr lang="en-US" altLang="zh-TW" sz="1350" baseline="-2500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35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(980) and a</a:t>
                </a:r>
                <a:r>
                  <a:rPr lang="en-US" altLang="zh-TW" sz="1350" baseline="-2500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35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(980) are very close to </a:t>
                </a:r>
                <a14:m>
                  <m:oMath xmlns:m="http://schemas.openxmlformats.org/officeDocument/2006/math">
                    <m:r>
                      <a:rPr lang="en-US" altLang="zh-TW" sz="135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acc>
                      <m:accPr>
                        <m:chr m:val="̅"/>
                        <m:ctrlPr>
                          <a:rPr lang="en-US" altLang="zh-TW" sz="135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35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altLang="zh-TW" sz="135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altLang="zh-TW" sz="135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 threshold ⇒ very small phase space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35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35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35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135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135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35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35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135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35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acc>
                      <m:accPr>
                        <m:chr m:val="̅"/>
                        <m:ctrlPr>
                          <a:rPr lang="en-US" altLang="zh-TW" sz="135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35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</m:oMath>
                </a14:m>
                <a:r>
                  <a:rPr lang="en-US" altLang="zh-TW" sz="135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  </a:t>
                </a:r>
              </a:p>
              <a:p>
                <a:pPr marL="285750" indent="-285750" eaLnBrk="1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20000"/>
                  </a:spcAft>
                  <a:buFont typeface="Wingdings" pitchFamily="2" charset="2"/>
                  <a:buChar char="n"/>
                </a:pPr>
                <a:r>
                  <a:rPr lang="en-US" altLang="zh-TW" sz="140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f</a:t>
                </a:r>
                <a:r>
                  <a:rPr lang="en-US" altLang="zh-TW" sz="1400" baseline="-2500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40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(980) width is dominated by </a:t>
                </a:r>
                <a:r>
                  <a:rPr lang="en-US" altLang="zh-TW" sz="1400" dirty="0">
                    <a:solidFill>
                      <a:srgbClr val="9900CC"/>
                    </a:solidFill>
                    <a:latin typeface="Arial" panose="020B0604020202020204" pitchFamily="34" charset="0"/>
                    <a:sym typeface="Symbol" pitchFamily="2" charset="2"/>
                  </a:rPr>
                  <a:t></a:t>
                </a:r>
                <a:r>
                  <a:rPr lang="en-US" altLang="zh-TW" sz="140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, a</a:t>
                </a:r>
                <a:r>
                  <a:rPr lang="en-US" altLang="zh-TW" sz="1400" baseline="-2500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zh-TW" sz="140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 governed by </a:t>
                </a:r>
                <a:r>
                  <a:rPr lang="en-US" altLang="zh-TW" sz="1400" dirty="0">
                    <a:solidFill>
                      <a:srgbClr val="9900CC"/>
                    </a:solidFill>
                    <a:latin typeface="Arial" panose="020B0604020202020204" pitchFamily="34" charset="0"/>
                    <a:sym typeface="Symbol" pitchFamily="2" charset="2"/>
                  </a:rPr>
                  <a:t></a:t>
                </a:r>
                <a:r>
                  <a:rPr lang="en-US" altLang="zh-TW" sz="140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 state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US" altLang="zh-TW" sz="135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                    </a:t>
                </a:r>
                <a:r>
                  <a:rPr lang="en-US" altLang="zh-TW" sz="160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This explains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</m:sSub>
                    <m:r>
                      <a:rPr lang="en-US" altLang="zh-TW" sz="1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altLang="zh-TW" sz="1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𝜿</m:t>
                        </m:r>
                      </m:sub>
                    </m:sSub>
                  </m:oMath>
                </a14:m>
                <a:r>
                  <a:rPr lang="en-US" altLang="zh-TW" sz="160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  &gt;&gt;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sSub>
                          <m:sSubPr>
                            <m:ctrlPr>
                              <a:rPr lang="en-US" altLang="zh-TW" sz="1600" b="1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zh-TW" sz="1600" b="1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altLang="zh-TW" sz="1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~  </m:t>
                    </m:r>
                    <m:sSub>
                      <m:sSubPr>
                        <m:ctrlPr>
                          <a:rPr lang="en-US" altLang="zh-TW" sz="1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sSub>
                          <m:sSubPr>
                            <m:ctrlPr>
                              <a:rPr lang="en-US" altLang="zh-TW" sz="1600" b="1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600" b="1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sz="1600" dirty="0">
                  <a:solidFill>
                    <a:srgbClr val="9900CC"/>
                  </a:solidFill>
                  <a:latin typeface="Arial" panose="020B0604020202020204" pitchFamily="34" charset="0"/>
                </a:endParaRPr>
              </a:p>
              <a:p>
                <a:pPr eaLnBrk="1" hangingPunct="1"/>
                <a:r>
                  <a:rPr lang="en-US" altLang="zh-TW" sz="1600" dirty="0">
                    <a:solidFill>
                      <a:srgbClr val="9900CC"/>
                    </a:solidFill>
                    <a:latin typeface="Arial" panose="020B0604020202020204" pitchFamily="34" charset="0"/>
                  </a:rPr>
                  <a:t>     </a:t>
                </a:r>
              </a:p>
              <a:p>
                <a:pPr eaLnBrk="1" hangingPunct="1"/>
                <a:endParaRPr lang="en-US" altLang="zh-TW" sz="1350" baseline="-25000" dirty="0">
                  <a:solidFill>
                    <a:srgbClr val="9900CC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977" name="Text Box 9">
                <a:extLst>
                  <a:ext uri="{FF2B5EF4-FFF2-40B4-BE49-F238E27FC236}">
                    <a16:creationId xmlns:a16="http://schemas.microsoft.com/office/drawing/2014/main" id="{6CE333F2-B4C5-AB58-B298-F9EA07AE2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379" y="3867510"/>
                <a:ext cx="8024375" cy="1275990"/>
              </a:xfrm>
              <a:prstGeom prst="rect">
                <a:avLst/>
              </a:prstGeom>
              <a:blipFill>
                <a:blip r:embed="rId4"/>
                <a:stretch>
                  <a:fillRect l="-158" t="-9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1" name="Text Box 33">
            <a:extLst>
              <a:ext uri="{FF2B5EF4-FFF2-40B4-BE49-F238E27FC236}">
                <a16:creationId xmlns:a16="http://schemas.microsoft.com/office/drawing/2014/main" id="{C8E47596-2ABA-03EA-2362-F97FC08A3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-5277"/>
            <a:ext cx="53042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latin typeface="Arial" panose="020B0604020202020204" pitchFamily="34" charset="0"/>
              </a:rPr>
              <a:t>                     </a:t>
            </a:r>
          </a:p>
        </p:txBody>
      </p:sp>
      <p:sp>
        <p:nvSpPr>
          <p:cNvPr id="2062" name="Text Box 34">
            <a:extLst>
              <a:ext uri="{FF2B5EF4-FFF2-40B4-BE49-F238E27FC236}">
                <a16:creationId xmlns:a16="http://schemas.microsoft.com/office/drawing/2014/main" id="{E0A02C12-9596-6072-AE3C-F87CB6BC3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319" y="64003"/>
            <a:ext cx="409932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50" dirty="0">
                <a:solidFill>
                  <a:srgbClr val="FF3399"/>
                </a:solidFill>
                <a:latin typeface="Arial" panose="020B0604020202020204" pitchFamily="34" charset="0"/>
              </a:rPr>
              <a:t>                   Tetraquark picture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F81852B0-62A7-6121-9872-F31F88FB6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174" y="423328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DEF0C4F-B3AC-D63A-8AF3-910DA6CFB950}"/>
              </a:ext>
            </a:extLst>
          </p:cNvPr>
          <p:cNvSpPr txBox="1"/>
          <p:nvPr/>
        </p:nvSpPr>
        <p:spPr bwMode="auto">
          <a:xfrm>
            <a:off x="7165341" y="2137925"/>
            <a:ext cx="123104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500" dirty="0"/>
              <a:t>Jaffe (’77)</a:t>
            </a:r>
            <a:endParaRPr kumimoji="1" lang="zh-TW" altLang="en-US" sz="1500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FEBB926-099A-1313-3F2D-B1E218A92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13740"/>
              </p:ext>
            </p:extLst>
          </p:nvPr>
        </p:nvGraphicFramePr>
        <p:xfrm>
          <a:off x="1830055" y="924398"/>
          <a:ext cx="4418409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81038700" imgH="17259300" progId="Equation.3">
                  <p:embed/>
                </p:oleObj>
              </mc:Choice>
              <mc:Fallback>
                <p:oleObj name="方程式" r:id="rId5" imgW="81038700" imgH="17259300" progId="Equation.3">
                  <p:embed/>
                  <p:pic>
                    <p:nvPicPr>
                      <p:cNvPr id="20489" name="Object 13">
                        <a:extLst>
                          <a:ext uri="{FF2B5EF4-FFF2-40B4-BE49-F238E27FC236}">
                            <a16:creationId xmlns:a16="http://schemas.microsoft.com/office/drawing/2014/main" id="{F475284F-28C4-89E2-6118-ECC9AF8212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055" y="924398"/>
                        <a:ext cx="4418409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橢圓 15">
            <a:extLst>
              <a:ext uri="{FF2B5EF4-FFF2-40B4-BE49-F238E27FC236}">
                <a16:creationId xmlns:a16="http://schemas.microsoft.com/office/drawing/2014/main" id="{962E5DCC-04AD-9C2B-DE89-3FDECAF630E1}"/>
              </a:ext>
            </a:extLst>
          </p:cNvPr>
          <p:cNvSpPr/>
          <p:nvPr/>
        </p:nvSpPr>
        <p:spPr>
          <a:xfrm>
            <a:off x="4147012" y="948930"/>
            <a:ext cx="1221581" cy="2797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238">
              <a:solidFill>
                <a:srgbClr val="FFFFFF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FCDBAA6-E275-A4DE-CC38-8BBC46AF9E9D}"/>
              </a:ext>
            </a:extLst>
          </p:cNvPr>
          <p:cNvSpPr/>
          <p:nvPr/>
        </p:nvSpPr>
        <p:spPr>
          <a:xfrm>
            <a:off x="2222961" y="1299446"/>
            <a:ext cx="204788" cy="235744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238">
              <a:solidFill>
                <a:srgbClr val="FFFFFF"/>
              </a:solidFill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610F1A68-2CA9-3AF8-8946-34A8684EE447}"/>
              </a:ext>
            </a:extLst>
          </p:cNvPr>
          <p:cNvSpPr/>
          <p:nvPr/>
        </p:nvSpPr>
        <p:spPr>
          <a:xfrm>
            <a:off x="4592305" y="1303017"/>
            <a:ext cx="204788" cy="236935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238">
              <a:solidFill>
                <a:srgbClr val="FFFFFF"/>
              </a:solidFill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3AE75D8B-FA4A-BA78-05DD-6BA8525325C0}"/>
              </a:ext>
            </a:extLst>
          </p:cNvPr>
          <p:cNvSpPr/>
          <p:nvPr/>
        </p:nvSpPr>
        <p:spPr>
          <a:xfrm>
            <a:off x="5762689" y="1314924"/>
            <a:ext cx="204788" cy="236935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238">
              <a:solidFill>
                <a:srgbClr val="FFFFFF"/>
              </a:solidFill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AD7FF99B-567E-7897-E1B6-8FB5159E1F80}"/>
              </a:ext>
            </a:extLst>
          </p:cNvPr>
          <p:cNvSpPr/>
          <p:nvPr/>
        </p:nvSpPr>
        <p:spPr>
          <a:xfrm>
            <a:off x="2447989" y="1618533"/>
            <a:ext cx="204788" cy="23574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238">
              <a:solidFill>
                <a:srgbClr val="FFFFFF"/>
              </a:solidFill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2EE2430F-6F7B-AE9A-5D78-C9FF11BCD8CC}"/>
              </a:ext>
            </a:extLst>
          </p:cNvPr>
          <p:cNvSpPr/>
          <p:nvPr/>
        </p:nvSpPr>
        <p:spPr>
          <a:xfrm>
            <a:off x="3515980" y="1637583"/>
            <a:ext cx="204788" cy="23693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238">
              <a:solidFill>
                <a:srgbClr val="FFFFFF"/>
              </a:solidFill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C366265E-F25A-432B-19BD-4DE06714D20D}"/>
              </a:ext>
            </a:extLst>
          </p:cNvPr>
          <p:cNvSpPr/>
          <p:nvPr/>
        </p:nvSpPr>
        <p:spPr>
          <a:xfrm>
            <a:off x="4680657" y="1634011"/>
            <a:ext cx="204788" cy="2369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238">
              <a:solidFill>
                <a:srgbClr val="FFFFFF"/>
              </a:solidFill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02C1A880-CB66-8BA0-8808-5CA5BCDC3A2F}"/>
              </a:ext>
            </a:extLst>
          </p:cNvPr>
          <p:cNvSpPr/>
          <p:nvPr/>
        </p:nvSpPr>
        <p:spPr>
          <a:xfrm>
            <a:off x="5912707" y="1614961"/>
            <a:ext cx="204788" cy="23574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238">
              <a:solidFill>
                <a:srgbClr val="FFFFFF"/>
              </a:solidFill>
            </a:endParaRPr>
          </a:p>
        </p:txBody>
      </p:sp>
      <p:pic>
        <p:nvPicPr>
          <p:cNvPr id="24" name="圖片 23" descr="Scalar.jpg">
            <a:extLst>
              <a:ext uri="{FF2B5EF4-FFF2-40B4-BE49-F238E27FC236}">
                <a16:creationId xmlns:a16="http://schemas.microsoft.com/office/drawing/2014/main" id="{62724F48-37DF-BF3A-9DB4-2B8581A0C1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92" y="3016911"/>
            <a:ext cx="4380309" cy="74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F664BB9-E4D8-C30C-960B-6EA59BD02F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66" y="854219"/>
            <a:ext cx="987658" cy="1297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  <p:bldP spid="83977" grpId="0"/>
      <p:bldP spid="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3">
            <a:extLst>
              <a:ext uri="{FF2B5EF4-FFF2-40B4-BE49-F238E27FC236}">
                <a16:creationId xmlns:a16="http://schemas.microsoft.com/office/drawing/2014/main" id="{9BFB7803-164A-DEC4-0EEE-DBAE8F76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557213" indent="-214313" eaLnBrk="0" hangingPunct="0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857250" indent="-171450" eaLnBrk="0" hangingPunct="0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200150" indent="-171450" eaLnBrk="0" hangingPunct="0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1543050" indent="-171450" eaLnBrk="0" hangingPunct="0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fld id="{E74C81B0-0F67-8148-930C-4B05FF7E8EB7}" type="slidenum">
              <a:rPr lang="en-US" altLang="zh-TW" sz="1050">
                <a:latin typeface="Arial" panose="020B0604020202020204" pitchFamily="34" charset="0"/>
              </a:rPr>
              <a:pPr eaLnBrk="1" hangingPunct="1"/>
              <a:t>4</a:t>
            </a:fld>
            <a:endParaRPr lang="en-US" altLang="zh-TW" sz="1050">
              <a:latin typeface="Arial" panose="020B0604020202020204" pitchFamily="34" charset="0"/>
            </a:endParaRPr>
          </a:p>
        </p:txBody>
      </p:sp>
      <p:graphicFrame>
        <p:nvGraphicFramePr>
          <p:cNvPr id="4098" name="Object 6">
            <a:extLst>
              <a:ext uri="{FF2B5EF4-FFF2-40B4-BE49-F238E27FC236}">
                <a16:creationId xmlns:a16="http://schemas.microsoft.com/office/drawing/2014/main" id="{D3ECA257-0F53-3A73-38D3-0B0F6CBAB1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8794" y="570310"/>
          <a:ext cx="461367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73431400" imgH="5854700" progId="Equation.3">
                  <p:embed/>
                </p:oleObj>
              </mc:Choice>
              <mc:Fallback>
                <p:oleObj name="方程式" r:id="rId3" imgW="73431400" imgH="5854700" progId="Equation.3">
                  <p:embed/>
                  <p:pic>
                    <p:nvPicPr>
                      <p:cNvPr id="4098" name="Object 6">
                        <a:extLst>
                          <a:ext uri="{FF2B5EF4-FFF2-40B4-BE49-F238E27FC236}">
                            <a16:creationId xmlns:a16="http://schemas.microsoft.com/office/drawing/2014/main" id="{D3ECA257-0F53-3A73-38D3-0B0F6CBAB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794" y="570310"/>
                        <a:ext cx="4613672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7" name="Object 7">
            <a:extLst>
              <a:ext uri="{FF2B5EF4-FFF2-40B4-BE49-F238E27FC236}">
                <a16:creationId xmlns:a16="http://schemas.microsoft.com/office/drawing/2014/main" id="{A42130FB-3454-1810-F664-D4A01B684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322532"/>
              </p:ext>
            </p:extLst>
          </p:nvPr>
        </p:nvGraphicFramePr>
        <p:xfrm>
          <a:off x="1624013" y="1680496"/>
          <a:ext cx="5173265" cy="52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98894900" imgH="9944100" progId="Equation.3">
                  <p:embed/>
                </p:oleObj>
              </mc:Choice>
              <mc:Fallback>
                <p:oleObj name="方程式" r:id="rId5" imgW="98894900" imgH="9944100" progId="Equation.3">
                  <p:embed/>
                  <p:pic>
                    <p:nvPicPr>
                      <p:cNvPr id="158727" name="Object 7">
                        <a:extLst>
                          <a:ext uri="{FF2B5EF4-FFF2-40B4-BE49-F238E27FC236}">
                            <a16:creationId xmlns:a16="http://schemas.microsoft.com/office/drawing/2014/main" id="{A42130FB-3454-1810-F664-D4A01B684E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680496"/>
                        <a:ext cx="5173265" cy="520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0" name="Text Box 10">
            <a:extLst>
              <a:ext uri="{FF2B5EF4-FFF2-40B4-BE49-F238E27FC236}">
                <a16:creationId xmlns:a16="http://schemas.microsoft.com/office/drawing/2014/main" id="{2DCAF61B-6751-8D0B-A7F2-B0AE45AE8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1155466"/>
            <a:ext cx="56447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700" dirty="0">
                <a:solidFill>
                  <a:srgbClr val="FF0000"/>
                </a:solidFill>
                <a:latin typeface="Arial" panose="020B0604020202020204" pitchFamily="34" charset="0"/>
              </a:rPr>
              <a:t>For neutral f</a:t>
            </a:r>
            <a:r>
              <a:rPr lang="en-US" altLang="zh-TW" sz="17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zh-TW" sz="17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zh-TW" sz="1700" dirty="0">
                <a:solidFill>
                  <a:srgbClr val="FF0000"/>
                </a:solidFill>
                <a:latin typeface="Symbol" pitchFamily="2" charset="2"/>
                <a:sym typeface="Symbol" pitchFamily="2" charset="2"/>
              </a:rPr>
              <a:t></a:t>
            </a:r>
            <a:r>
              <a:rPr lang="en-US" altLang="zh-TW" sz="1700" dirty="0">
                <a:solidFill>
                  <a:srgbClr val="FF0000"/>
                </a:solidFill>
                <a:latin typeface="Arial" panose="020B0604020202020204" pitchFamily="34" charset="0"/>
              </a:rPr>
              <a:t>, a</a:t>
            </a:r>
            <a:r>
              <a:rPr lang="en-US" altLang="zh-TW" sz="17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zh-TW" sz="170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zh-TW" sz="1700" dirty="0">
                <a:solidFill>
                  <a:srgbClr val="FF0000"/>
                </a:solidFill>
                <a:latin typeface="Arial" panose="020B0604020202020204" pitchFamily="34" charset="0"/>
              </a:rPr>
              <a:t>,  </a:t>
            </a:r>
            <a:r>
              <a:rPr lang="en-US" altLang="zh-TW" sz="1700" dirty="0" err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r>
              <a:rPr lang="en-US" altLang="zh-TW" sz="17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700" dirty="0">
                <a:solidFill>
                  <a:srgbClr val="FF0000"/>
                </a:solidFill>
                <a:latin typeface="Arial" panose="020B0604020202020204" pitchFamily="34" charset="0"/>
              </a:rPr>
              <a:t>=0 due to C invariance</a:t>
            </a:r>
          </a:p>
        </p:txBody>
      </p:sp>
      <p:sp>
        <p:nvSpPr>
          <p:cNvPr id="158731" name="Text Box 11">
            <a:extLst>
              <a:ext uri="{FF2B5EF4-FFF2-40B4-BE49-F238E27FC236}">
                <a16:creationId xmlns:a16="http://schemas.microsoft.com/office/drawing/2014/main" id="{52D34C32-D27A-5563-CDF4-AE74B29B8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273" y="2843212"/>
            <a:ext cx="57507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7"/>
              </a:buBlip>
            </a:pPr>
            <a:r>
              <a:rPr lang="en-US" altLang="zh-TW" sz="1350">
                <a:solidFill>
                  <a:srgbClr val="0000CC"/>
                </a:solidFill>
                <a:latin typeface="Arial" panose="020B0604020202020204" pitchFamily="34" charset="0"/>
              </a:rPr>
              <a:t>  finite-energy sum rule, or NLJ model</a:t>
            </a:r>
            <a:r>
              <a:rPr lang="en-US" altLang="zh-TW" sz="1350">
                <a:solidFill>
                  <a:srgbClr val="0000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⇒</a:t>
            </a:r>
          </a:p>
        </p:txBody>
      </p:sp>
      <p:graphicFrame>
        <p:nvGraphicFramePr>
          <p:cNvPr id="158732" name="Object 12">
            <a:extLst>
              <a:ext uri="{FF2B5EF4-FFF2-40B4-BE49-F238E27FC236}">
                <a16:creationId xmlns:a16="http://schemas.microsoft.com/office/drawing/2014/main" id="{A66D49C7-B283-6A83-2C4E-3FC203CE8C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1491" y="3149204"/>
          <a:ext cx="4245769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8" imgW="76073000" imgH="6146800" progId="Equation.3">
                  <p:embed/>
                </p:oleObj>
              </mc:Choice>
              <mc:Fallback>
                <p:oleObj name="方程式" r:id="rId8" imgW="76073000" imgH="6146800" progId="Equation.3">
                  <p:embed/>
                  <p:pic>
                    <p:nvPicPr>
                      <p:cNvPr id="158732" name="Object 12">
                        <a:extLst>
                          <a:ext uri="{FF2B5EF4-FFF2-40B4-BE49-F238E27FC236}">
                            <a16:creationId xmlns:a16="http://schemas.microsoft.com/office/drawing/2014/main" id="{A66D49C7-B283-6A83-2C4E-3FC203CE8C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491" y="3149204"/>
                        <a:ext cx="4245769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8733" name="Text Box 13">
                <a:extLst>
                  <a:ext uri="{FF2B5EF4-FFF2-40B4-BE49-F238E27FC236}">
                    <a16:creationId xmlns:a16="http://schemas.microsoft.com/office/drawing/2014/main" id="{E296B686-FDAF-05A5-FACA-6AFD08C27C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8794" y="4466035"/>
                <a:ext cx="5253038" cy="328873"/>
              </a:xfrm>
              <a:prstGeom prst="rect">
                <a:avLst/>
              </a:prstGeom>
              <a:solidFill>
                <a:srgbClr val="FBFB1F"/>
              </a:solidFill>
              <a:ln w="3810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     Typical scalar decay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15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altLang="zh-TW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altLang="zh-TW" sz="15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is above 300 MeV ! </a:t>
                </a:r>
              </a:p>
            </p:txBody>
          </p:sp>
        </mc:Choice>
        <mc:Fallback xmlns="">
          <p:sp>
            <p:nvSpPr>
              <p:cNvPr id="158733" name="Text Box 13">
                <a:extLst>
                  <a:ext uri="{FF2B5EF4-FFF2-40B4-BE49-F238E27FC236}">
                    <a16:creationId xmlns:a16="http://schemas.microsoft.com/office/drawing/2014/main" id="{E296B686-FDAF-05A5-FACA-6AFD08C27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94" y="4466035"/>
                <a:ext cx="5253038" cy="328873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  <a:ln w="3810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735" name="Text Box 15">
            <a:extLst>
              <a:ext uri="{FF2B5EF4-FFF2-40B4-BE49-F238E27FC236}">
                <a16:creationId xmlns:a16="http://schemas.microsoft.com/office/drawing/2014/main" id="{BF1F508B-F23B-9064-22D3-28E57F477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3637360"/>
            <a:ext cx="5553075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7"/>
              </a:buBlip>
            </a:pPr>
            <a:r>
              <a:rPr lang="en-US" altLang="zh-TW" sz="1350">
                <a:solidFill>
                  <a:srgbClr val="0000CC"/>
                </a:solidFill>
                <a:latin typeface="Arial" panose="020B0604020202020204" pitchFamily="34" charset="0"/>
              </a:rPr>
              <a:t>  Du, Li, MZ Yang (QCD sum rule) </a:t>
            </a:r>
            <a:r>
              <a:rPr lang="en-US" altLang="zh-TW" sz="1350">
                <a:solidFill>
                  <a:srgbClr val="0000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⇒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7"/>
              </a:buBlip>
            </a:pPr>
            <a:r>
              <a:rPr lang="en-US" altLang="zh-TW" sz="1350">
                <a:solidFill>
                  <a:srgbClr val="0000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HYC, KC Yang (sum rule) ⇒  </a:t>
            </a:r>
          </a:p>
        </p:txBody>
      </p:sp>
      <p:graphicFrame>
        <p:nvGraphicFramePr>
          <p:cNvPr id="158736" name="Object 16">
            <a:extLst>
              <a:ext uri="{FF2B5EF4-FFF2-40B4-BE49-F238E27FC236}">
                <a16:creationId xmlns:a16="http://schemas.microsoft.com/office/drawing/2014/main" id="{626895E2-DFDF-8C0A-1929-D0B8D8C813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97101"/>
              </p:ext>
            </p:extLst>
          </p:nvPr>
        </p:nvGraphicFramePr>
        <p:xfrm>
          <a:off x="4492745" y="3642122"/>
          <a:ext cx="30003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3" imgW="61442600" imgH="6438900" progId="Equation.3">
                  <p:embed/>
                </p:oleObj>
              </mc:Choice>
              <mc:Fallback>
                <p:oleObj name="方程式" r:id="rId13" imgW="61442600" imgH="6438900" progId="Equation.3">
                  <p:embed/>
                  <p:pic>
                    <p:nvPicPr>
                      <p:cNvPr id="158736" name="Object 16">
                        <a:extLst>
                          <a:ext uri="{FF2B5EF4-FFF2-40B4-BE49-F238E27FC236}">
                            <a16:creationId xmlns:a16="http://schemas.microsoft.com/office/drawing/2014/main" id="{626895E2-DFDF-8C0A-1929-D0B8D8C813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745" y="3642122"/>
                        <a:ext cx="30003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37" name="Object 17">
            <a:extLst>
              <a:ext uri="{FF2B5EF4-FFF2-40B4-BE49-F238E27FC236}">
                <a16:creationId xmlns:a16="http://schemas.microsoft.com/office/drawing/2014/main" id="{7F090672-C0FB-F412-B005-DE02330F48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1216" y="3967163"/>
          <a:ext cx="2628900" cy="30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5" imgW="50609500" imgH="5854700" progId="Equation.3">
                  <p:embed/>
                </p:oleObj>
              </mc:Choice>
              <mc:Fallback>
                <p:oleObj name="方程式" r:id="rId15" imgW="50609500" imgH="5854700" progId="Equation.3">
                  <p:embed/>
                  <p:pic>
                    <p:nvPicPr>
                      <p:cNvPr id="158737" name="Object 17">
                        <a:extLst>
                          <a:ext uri="{FF2B5EF4-FFF2-40B4-BE49-F238E27FC236}">
                            <a16:creationId xmlns:a16="http://schemas.microsoft.com/office/drawing/2014/main" id="{7F090672-C0FB-F412-B005-DE02330F48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216" y="3967163"/>
                        <a:ext cx="2628900" cy="3036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Text Box 19">
            <a:extLst>
              <a:ext uri="{FF2B5EF4-FFF2-40B4-BE49-F238E27FC236}">
                <a16:creationId xmlns:a16="http://schemas.microsoft.com/office/drawing/2014/main" id="{9940B26D-0265-5789-8931-7A0E10DCA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235" y="1038084"/>
            <a:ext cx="1357188" cy="323165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500" dirty="0">
                <a:solidFill>
                  <a:schemeClr val="bg1"/>
                </a:solidFill>
                <a:latin typeface="Symbol" pitchFamily="2" charset="2"/>
                <a:sym typeface="Symbol" pitchFamily="2" charset="2"/>
              </a:rPr>
              <a:t></a:t>
            </a:r>
            <a:r>
              <a:rPr lang="en-US" altLang="zh-TW" sz="1500" dirty="0">
                <a:solidFill>
                  <a:schemeClr val="bg1"/>
                </a:solidFill>
                <a:latin typeface="Symbol" pitchFamily="2" charset="2"/>
              </a:rPr>
              <a:t> </a:t>
            </a:r>
            <a:r>
              <a:rPr lang="en-US" altLang="zh-TW" sz="1500" dirty="0">
                <a:solidFill>
                  <a:schemeClr val="bg1"/>
                </a:solidFill>
                <a:latin typeface="Arial" panose="020B0604020202020204" pitchFamily="34" charset="0"/>
              </a:rPr>
              <a:t>dependent</a:t>
            </a:r>
          </a:p>
        </p:txBody>
      </p:sp>
      <p:sp>
        <p:nvSpPr>
          <p:cNvPr id="4114" name="AutoShape 20">
            <a:extLst>
              <a:ext uri="{FF2B5EF4-FFF2-40B4-BE49-F238E27FC236}">
                <a16:creationId xmlns:a16="http://schemas.microsoft.com/office/drawing/2014/main" id="{9EF4E5B3-0904-19BB-272F-BA3595ADC149}"/>
              </a:ext>
            </a:extLst>
          </p:cNvPr>
          <p:cNvSpPr>
            <a:spLocks noChangeArrowheads="1"/>
          </p:cNvSpPr>
          <p:nvPr/>
        </p:nvSpPr>
        <p:spPr bwMode="auto">
          <a:xfrm rot="2465970">
            <a:off x="6276773" y="921544"/>
            <a:ext cx="264319" cy="146447"/>
          </a:xfrm>
          <a:prstGeom prst="leftArrow">
            <a:avLst>
              <a:gd name="adj1" fmla="val 50000"/>
              <a:gd name="adj2" fmla="val 451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endParaRPr lang="zh-TW" altLang="en-US" sz="1500"/>
          </a:p>
        </p:txBody>
      </p:sp>
      <p:sp>
        <p:nvSpPr>
          <p:cNvPr id="2" name="Line 5">
            <a:extLst>
              <a:ext uri="{FF2B5EF4-FFF2-40B4-BE49-F238E27FC236}">
                <a16:creationId xmlns:a16="http://schemas.microsoft.com/office/drawing/2014/main" id="{3D637F1B-D8B8-979E-B446-6E086ECED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174" y="450487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D8DD6B54-4343-13AC-5CD4-C37C1EEE3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319" y="64003"/>
            <a:ext cx="409932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50" dirty="0">
                <a:solidFill>
                  <a:srgbClr val="FF3399"/>
                </a:solidFill>
                <a:latin typeface="Arial" panose="020B0604020202020204" pitchFamily="34" charset="0"/>
              </a:rPr>
              <a:t>                      Decay constants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301238E8-42E7-E231-E399-A84E5029F483}"/>
              </a:ext>
            </a:extLst>
          </p:cNvPr>
          <p:cNvSpPr/>
          <p:nvPr/>
        </p:nvSpPr>
        <p:spPr>
          <a:xfrm>
            <a:off x="2401492" y="3031233"/>
            <a:ext cx="1437178" cy="5391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238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0" grpId="0"/>
      <p:bldP spid="158731" grpId="0"/>
      <p:bldP spid="158733" grpId="0" animBg="1"/>
      <p:bldP spid="158735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4700695-A093-B135-4CB1-4FCB43E9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B973FF17-6F07-9C64-DEA1-4328F7C9F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174" y="450487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5ED326DF-775F-BAA2-974C-178333AD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319" y="64003"/>
            <a:ext cx="409932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50" dirty="0">
                <a:solidFill>
                  <a:srgbClr val="FF3399"/>
                </a:solidFill>
                <a:latin typeface="Arial" panose="020B0604020202020204" pitchFamily="34" charset="0"/>
              </a:rPr>
              <a:t>                      Form factors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5C62D161-A4CE-ED40-2629-217E235AE6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8100223"/>
                  </p:ext>
                </p:extLst>
              </p:nvPr>
            </p:nvGraphicFramePr>
            <p:xfrm>
              <a:off x="795761" y="536820"/>
              <a:ext cx="7523430" cy="7103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7242">
                      <a:extLst>
                        <a:ext uri="{9D8B030D-6E8A-4147-A177-3AD203B41FA5}">
                          <a16:colId xmlns:a16="http://schemas.microsoft.com/office/drawing/2014/main" val="2675341176"/>
                        </a:ext>
                      </a:extLst>
                    </a:gridCol>
                    <a:gridCol w="1303699">
                      <a:extLst>
                        <a:ext uri="{9D8B030D-6E8A-4147-A177-3AD203B41FA5}">
                          <a16:colId xmlns:a16="http://schemas.microsoft.com/office/drawing/2014/main" val="1153064276"/>
                        </a:ext>
                      </a:extLst>
                    </a:gridCol>
                    <a:gridCol w="1195057">
                      <a:extLst>
                        <a:ext uri="{9D8B030D-6E8A-4147-A177-3AD203B41FA5}">
                          <a16:colId xmlns:a16="http://schemas.microsoft.com/office/drawing/2014/main" val="1352988422"/>
                        </a:ext>
                      </a:extLst>
                    </a:gridCol>
                    <a:gridCol w="1195058">
                      <a:extLst>
                        <a:ext uri="{9D8B030D-6E8A-4147-A177-3AD203B41FA5}">
                          <a16:colId xmlns:a16="http://schemas.microsoft.com/office/drawing/2014/main" val="2510986236"/>
                        </a:ext>
                      </a:extLst>
                    </a:gridCol>
                    <a:gridCol w="1041148">
                      <a:extLst>
                        <a:ext uri="{9D8B030D-6E8A-4147-A177-3AD203B41FA5}">
                          <a16:colId xmlns:a16="http://schemas.microsoft.com/office/drawing/2014/main" val="4108713157"/>
                        </a:ext>
                      </a:extLst>
                    </a:gridCol>
                    <a:gridCol w="1901226">
                      <a:extLst>
                        <a:ext uri="{9D8B030D-6E8A-4147-A177-3AD203B41FA5}">
                          <a16:colId xmlns:a16="http://schemas.microsoft.com/office/drawing/2014/main" val="14092500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C00000"/>
                              </a:solidFill>
                            </a:rPr>
                            <a:t>     CCQM</a:t>
                          </a:r>
                          <a:endParaRPr lang="zh-TW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C00000"/>
                              </a:solidFill>
                            </a:rPr>
                            <a:t>    LCSR (I)</a:t>
                          </a:r>
                          <a:endParaRPr lang="zh-TW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C00000"/>
                              </a:solidFill>
                            </a:rPr>
                            <a:t>   LCSR (II)</a:t>
                          </a:r>
                          <a:endParaRPr lang="zh-TW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C00000"/>
                              </a:solidFill>
                            </a:rPr>
                            <a:t>  QCDSR</a:t>
                          </a:r>
                          <a:endParaRPr lang="zh-TW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C00000"/>
                              </a:solidFill>
                            </a:rPr>
                            <a:t>         BESIII</a:t>
                          </a:r>
                          <a:endParaRPr lang="zh-TW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7856420"/>
                      </a:ext>
                    </a:extLst>
                  </a:tr>
                  <a:tr h="2301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b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0.55±0.02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0.88±0.13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0.85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−0.11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+0.10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1.058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−0.035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+0.068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0.559±0.056±0.013 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19376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5C62D161-A4CE-ED40-2629-217E235AE6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8100223"/>
                  </p:ext>
                </p:extLst>
              </p:nvPr>
            </p:nvGraphicFramePr>
            <p:xfrm>
              <a:off x="795761" y="536820"/>
              <a:ext cx="7523430" cy="7103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7242">
                      <a:extLst>
                        <a:ext uri="{9D8B030D-6E8A-4147-A177-3AD203B41FA5}">
                          <a16:colId xmlns:a16="http://schemas.microsoft.com/office/drawing/2014/main" val="2675341176"/>
                        </a:ext>
                      </a:extLst>
                    </a:gridCol>
                    <a:gridCol w="1303699">
                      <a:extLst>
                        <a:ext uri="{9D8B030D-6E8A-4147-A177-3AD203B41FA5}">
                          <a16:colId xmlns:a16="http://schemas.microsoft.com/office/drawing/2014/main" val="1153064276"/>
                        </a:ext>
                      </a:extLst>
                    </a:gridCol>
                    <a:gridCol w="1195057">
                      <a:extLst>
                        <a:ext uri="{9D8B030D-6E8A-4147-A177-3AD203B41FA5}">
                          <a16:colId xmlns:a16="http://schemas.microsoft.com/office/drawing/2014/main" val="1352988422"/>
                        </a:ext>
                      </a:extLst>
                    </a:gridCol>
                    <a:gridCol w="1195058">
                      <a:extLst>
                        <a:ext uri="{9D8B030D-6E8A-4147-A177-3AD203B41FA5}">
                          <a16:colId xmlns:a16="http://schemas.microsoft.com/office/drawing/2014/main" val="2510986236"/>
                        </a:ext>
                      </a:extLst>
                    </a:gridCol>
                    <a:gridCol w="1041148">
                      <a:extLst>
                        <a:ext uri="{9D8B030D-6E8A-4147-A177-3AD203B41FA5}">
                          <a16:colId xmlns:a16="http://schemas.microsoft.com/office/drawing/2014/main" val="4108713157"/>
                        </a:ext>
                      </a:extLst>
                    </a:gridCol>
                    <a:gridCol w="1901226">
                      <a:extLst>
                        <a:ext uri="{9D8B030D-6E8A-4147-A177-3AD203B41FA5}">
                          <a16:colId xmlns:a16="http://schemas.microsoft.com/office/drawing/2014/main" val="14092500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C00000"/>
                              </a:solidFill>
                            </a:rPr>
                            <a:t>     CCQM</a:t>
                          </a:r>
                          <a:endParaRPr lang="zh-TW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C00000"/>
                              </a:solidFill>
                            </a:rPr>
                            <a:t>    LCSR (I)</a:t>
                          </a:r>
                          <a:endParaRPr lang="zh-TW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C00000"/>
                              </a:solidFill>
                            </a:rPr>
                            <a:t>   LCSR (II)</a:t>
                          </a:r>
                          <a:endParaRPr lang="zh-TW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C00000"/>
                              </a:solidFill>
                            </a:rPr>
                            <a:t>  QCDSR</a:t>
                          </a:r>
                          <a:endParaRPr lang="zh-TW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C00000"/>
                              </a:solidFill>
                            </a:rPr>
                            <a:t>         BESIII</a:t>
                          </a:r>
                          <a:endParaRPr lang="zh-TW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7856420"/>
                      </a:ext>
                    </a:extLst>
                  </a:tr>
                  <a:tr h="339471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429" t="-114815" r="-751429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68932" t="-114815" r="-41068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85106" t="-114815" r="-35000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82105" t="-114815" r="-246316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442683" t="-114815" r="-185366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96667" t="-114815" r="-1333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19376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57F643F2-1EF2-792C-669F-BA62D5828DE5}"/>
              </a:ext>
            </a:extLst>
          </p:cNvPr>
          <p:cNvSpPr txBox="1"/>
          <p:nvPr/>
        </p:nvSpPr>
        <p:spPr bwMode="auto">
          <a:xfrm>
            <a:off x="606580" y="2119272"/>
            <a:ext cx="77497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 dirty="0">
                <a:solidFill>
                  <a:srgbClr val="0000FF"/>
                </a:solidFill>
              </a:rPr>
              <a:t>CCQM (’20): </a:t>
            </a:r>
            <a:r>
              <a:rPr lang="en-US" altLang="zh-TW" sz="1500" dirty="0" err="1">
                <a:solidFill>
                  <a:srgbClr val="0000FF"/>
                </a:solidFill>
              </a:rPr>
              <a:t>Soni</a:t>
            </a:r>
            <a:r>
              <a:rPr lang="en-US" altLang="zh-TW" sz="1500" dirty="0">
                <a:solidFill>
                  <a:srgbClr val="0000FF"/>
                </a:solidFill>
              </a:rPr>
              <a:t>, </a:t>
            </a:r>
            <a:r>
              <a:rPr lang="en-US" altLang="zh-TW" sz="1500" dirty="0" err="1">
                <a:solidFill>
                  <a:srgbClr val="0000FF"/>
                </a:solidFill>
              </a:rPr>
              <a:t>Gadaria</a:t>
            </a:r>
            <a:r>
              <a:rPr lang="en-US" altLang="zh-TW" sz="1500" dirty="0">
                <a:solidFill>
                  <a:srgbClr val="0000FF"/>
                </a:solidFill>
              </a:rPr>
              <a:t>, Patel, Pandya</a:t>
            </a:r>
            <a:endParaRPr kumimoji="1" lang="zh-TW" altLang="en-US" sz="1500" dirty="0">
              <a:solidFill>
                <a:srgbClr val="0000FF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1FB010C-D081-50C2-C04D-A029D0EC8676}"/>
              </a:ext>
            </a:extLst>
          </p:cNvPr>
          <p:cNvSpPr txBox="1"/>
          <p:nvPr/>
        </p:nvSpPr>
        <p:spPr bwMode="auto">
          <a:xfrm>
            <a:off x="606580" y="2451671"/>
            <a:ext cx="77497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 dirty="0">
                <a:solidFill>
                  <a:srgbClr val="0000FF"/>
                </a:solidFill>
              </a:rPr>
              <a:t>LCSR (I) (’17): X.D. Cheng, H.B. Li, B. Wei, Y.G. Xu, M.Z. Yang</a:t>
            </a:r>
            <a:endParaRPr kumimoji="1" lang="zh-TW" altLang="en-US" sz="1500" dirty="0">
              <a:solidFill>
                <a:srgbClr val="0000FF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9FD6440-C595-D9E6-2432-9BF734A39E77}"/>
              </a:ext>
            </a:extLst>
          </p:cNvPr>
          <p:cNvSpPr txBox="1"/>
          <p:nvPr/>
        </p:nvSpPr>
        <p:spPr bwMode="auto">
          <a:xfrm>
            <a:off x="606580" y="2777915"/>
            <a:ext cx="7749766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 dirty="0">
                <a:solidFill>
                  <a:srgbClr val="0000FF"/>
                </a:solidFill>
              </a:rPr>
              <a:t>LCSR (II) (’21): Q. Huang, Y.J. Sun, D. Gao, G.H. Zhao, B. Wang, W. Hong,</a:t>
            </a:r>
          </a:p>
          <a:p>
            <a:pPr>
              <a:spcBef>
                <a:spcPct val="50000"/>
              </a:spcBef>
            </a:pPr>
            <a:r>
              <a:rPr lang="en-US" altLang="zh-TW" sz="1500" dirty="0">
                <a:solidFill>
                  <a:srgbClr val="0000FF"/>
                </a:solidFill>
              </a:rPr>
              <a:t>QCDSR (’23): Z.H. Wu, H.B. Fu, T. Zhong, D. Huang, D.D. Hu, X.G. Wu</a:t>
            </a:r>
          </a:p>
          <a:p>
            <a:pPr>
              <a:spcBef>
                <a:spcPct val="50000"/>
              </a:spcBef>
            </a:pPr>
            <a:r>
              <a:rPr lang="en-US" altLang="zh-TW" sz="1500" dirty="0">
                <a:solidFill>
                  <a:srgbClr val="0000FF"/>
                </a:solidFill>
              </a:rPr>
              <a:t>BESIII (’24): </a:t>
            </a:r>
            <a:r>
              <a:rPr lang="en-US" altLang="zh-TW" sz="1500" dirty="0" err="1">
                <a:solidFill>
                  <a:srgbClr val="0000FF"/>
                </a:solidFill>
              </a:rPr>
              <a:t>arXiv</a:t>
            </a:r>
            <a:r>
              <a:rPr lang="en-US" altLang="zh-TW" sz="1500" dirty="0">
                <a:solidFill>
                  <a:srgbClr val="0000FF"/>
                </a:solidFill>
              </a:rPr>
              <a:t> 2411.07730</a:t>
            </a:r>
          </a:p>
          <a:p>
            <a:pPr>
              <a:spcBef>
                <a:spcPct val="50000"/>
              </a:spcBef>
            </a:pPr>
            <a:r>
              <a:rPr lang="en-US" altLang="zh-TW" sz="1500" dirty="0">
                <a:solidFill>
                  <a:srgbClr val="9900CC"/>
                </a:solidFill>
              </a:rPr>
              <a:t>LCSR (’26): D. Gao, J.S. Lan, D.J. Jia, X.B. Zhao, Y.J. Sun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35A9C8B-F335-52C4-7461-A154E0E2E0D5}"/>
                  </a:ext>
                </a:extLst>
              </p:cNvPr>
              <p:cNvSpPr txBox="1"/>
              <p:nvPr/>
            </p:nvSpPr>
            <p:spPr bwMode="auto">
              <a:xfrm>
                <a:off x="606580" y="4196539"/>
                <a:ext cx="7834766" cy="783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itchFamily="2" charset="2"/>
                  <a:buChar char="n"/>
                </a:pPr>
                <a:r>
                  <a:rPr kumimoji="1" lang="en-US" altLang="zh-TW" sz="1600" b="0" dirty="0">
                    <a:solidFill>
                      <a:schemeClr val="tx1"/>
                    </a:solidFill>
                  </a:rPr>
                  <a:t>LCSR (I) is often misquoted </a:t>
                </a:r>
                <a:r>
                  <a:rPr lang="en-US" altLang="zh-TW" sz="1600" b="0" dirty="0"/>
                  <a:t>as</a:t>
                </a:r>
                <a:r>
                  <a:rPr kumimoji="1" lang="en-US" altLang="zh-TW" sz="16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1.76±026</m:t>
                    </m:r>
                  </m:oMath>
                </a14:m>
                <a:r>
                  <a:rPr kumimoji="1" lang="en-US" altLang="zh-TW" sz="1600" b="0" dirty="0">
                    <a:solidFill>
                      <a:schemeClr val="tx1"/>
                    </a:solidFill>
                  </a:rPr>
                  <a:t>, too large by a factor of 2!</a:t>
                </a:r>
              </a:p>
              <a:p>
                <a:pPr marL="285750" indent="-285750">
                  <a:spcBef>
                    <a:spcPct val="50000"/>
                  </a:spcBef>
                  <a:buFont typeface="Wingdings" pitchFamily="2" charset="2"/>
                  <a:buChar char="n"/>
                </a:pPr>
                <a:r>
                  <a:rPr lang="en-US" altLang="zh-TW" sz="1600" b="0" dirty="0">
                    <a:solidFill>
                      <a:schemeClr val="tx1"/>
                    </a:solidFill>
                  </a:rPr>
                  <a:t>QCDSR (2409.15776) by W. Hong, D. Gao, Y.J. Sun ⇒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altLang="zh-TW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bSup>
                    <m:r>
                      <a:rPr lang="en-US" altLang="zh-TW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zh-TW" sz="1600" b="0" dirty="0">
                    <a:solidFill>
                      <a:schemeClr val="tx1"/>
                    </a:solidFill>
                  </a:rPr>
                  <a:t>=0.77 </a:t>
                </a:r>
                <a:endParaRPr kumimoji="1" lang="zh-TW" altLang="en-US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35A9C8B-F335-52C4-7461-A154E0E2E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580" y="4196539"/>
                <a:ext cx="7834766" cy="783484"/>
              </a:xfrm>
              <a:prstGeom prst="rect">
                <a:avLst/>
              </a:prstGeom>
              <a:blipFill>
                <a:blip r:embed="rId4"/>
                <a:stretch>
                  <a:fillRect l="-486" t="-1587" b="-63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ED859A7-0FE3-25FE-A608-49EBA22A8681}"/>
                  </a:ext>
                </a:extLst>
              </p:cNvPr>
              <p:cNvSpPr txBox="1"/>
              <p:nvPr/>
            </p:nvSpPr>
            <p:spPr bwMode="auto">
              <a:xfrm>
                <a:off x="1747320" y="1270003"/>
                <a:ext cx="3902042" cy="720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500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=0.350±0.027±0.015 </m:t>
                      </m:r>
                    </m:oMath>
                  </m:oMathPara>
                </a14:m>
                <a:endParaRPr kumimoji="1" lang="en-US" altLang="zh-TW" sz="2000" dirty="0">
                  <a:solidFill>
                    <a:srgbClr val="FF0000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980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=0.518±0.018±0.036</m:t>
                      </m:r>
                    </m:oMath>
                  </m:oMathPara>
                </a14:m>
                <a:endParaRPr kumimoji="1"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ED859A7-0FE3-25FE-A608-49EBA22A8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7320" y="1270003"/>
                <a:ext cx="3902042" cy="7200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C3E99DBF-D8E5-8DBC-02D6-6817FB55BB2E}"/>
              </a:ext>
            </a:extLst>
          </p:cNvPr>
          <p:cNvSpPr txBox="1"/>
          <p:nvPr/>
        </p:nvSpPr>
        <p:spPr bwMode="auto">
          <a:xfrm>
            <a:off x="640093" y="1378642"/>
            <a:ext cx="17925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600" dirty="0"/>
              <a:t>Recall that</a:t>
            </a:r>
            <a:endParaRPr kumimoji="1" lang="zh-TW" altLang="en-US" sz="16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E5DD5A9-84CD-1500-A442-7F69E8959171}"/>
              </a:ext>
            </a:extLst>
          </p:cNvPr>
          <p:cNvSpPr txBox="1"/>
          <p:nvPr/>
        </p:nvSpPr>
        <p:spPr bwMode="auto">
          <a:xfrm>
            <a:off x="5649361" y="1378642"/>
            <a:ext cx="28545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/>
              <a:t>m</a:t>
            </a:r>
            <a:r>
              <a:rPr kumimoji="1" lang="en-US" altLang="zh-TW" sz="1600" dirty="0"/>
              <a:t>easured by BESIII (’24)</a:t>
            </a:r>
            <a:endParaRPr kumimoji="1"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1211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708B6BB-0275-7F82-2126-26694D26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6</a:t>
            </a:fld>
            <a:endParaRPr lang="en-US" altLang="zh-TW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2">
                <a:extLst>
                  <a:ext uri="{FF2B5EF4-FFF2-40B4-BE49-F238E27FC236}">
                    <a16:creationId xmlns:a16="http://schemas.microsoft.com/office/drawing/2014/main" id="{1667E0C5-D87A-B82C-D89F-44FAE3FCE0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5943" y="119982"/>
                <a:ext cx="5993207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defTabSz="685800" eaLnBrk="1" hangingPunct="1">
                  <a:spcBef>
                    <a:spcPct val="50000"/>
                  </a:spcBef>
                  <a:buNone/>
                </a:pPr>
                <a:r>
                  <a:rPr lang="en-US" altLang="zh-TW" sz="1650" dirty="0">
                    <a:solidFill>
                      <a:srgbClr val="FF33CC"/>
                    </a:solidFill>
                  </a:rPr>
                  <a:t>                    Mixing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5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5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65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165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65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𝟗𝟖𝟎</m:t>
                    </m:r>
                    <m:r>
                      <a:rPr lang="en-US" altLang="zh-TW" sz="165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650" dirty="0">
                    <a:solidFill>
                      <a:srgbClr val="FF33CC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165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TW" sz="165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165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5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65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165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65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𝟓𝟎𝟎</m:t>
                    </m:r>
                    <m:r>
                      <a:rPr lang="en-US" altLang="zh-TW" sz="165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165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" name="Text Box 12">
                <a:extLst>
                  <a:ext uri="{FF2B5EF4-FFF2-40B4-BE49-F238E27FC236}">
                    <a16:creationId xmlns:a16="http://schemas.microsoft.com/office/drawing/2014/main" id="{1667E0C5-D87A-B82C-D89F-44FAE3FCE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5943" y="119982"/>
                <a:ext cx="5993207" cy="346249"/>
              </a:xfrm>
              <a:prstGeom prst="rect">
                <a:avLst/>
              </a:prstGeom>
              <a:blipFill>
                <a:blip r:embed="rId3"/>
                <a:stretch>
                  <a:fillRect t="-7143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5">
            <a:extLst>
              <a:ext uri="{FF2B5EF4-FFF2-40B4-BE49-F238E27FC236}">
                <a16:creationId xmlns:a16="http://schemas.microsoft.com/office/drawing/2014/main" id="{51A37793-A8AF-BAE6-F17B-F9942B913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174" y="504805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1390856-6552-9474-DCAD-B2BBBE6E1AA9}"/>
                  </a:ext>
                </a:extLst>
              </p:cNvPr>
              <p:cNvSpPr txBox="1"/>
              <p:nvPr/>
            </p:nvSpPr>
            <p:spPr bwMode="auto">
              <a:xfrm>
                <a:off x="208230" y="543380"/>
                <a:ext cx="8039477" cy="1205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700" dirty="0">
                    <a:solidFill>
                      <a:srgbClr val="0000FF"/>
                    </a:solidFill>
                  </a:rPr>
                  <a:t>In naïve 2-quark model,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𝟗𝟖𝟎</m:t>
                        </m:r>
                      </m:e>
                    </m:d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acc>
                      <m:accPr>
                        <m:chr m:val="̅"/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acc>
                      <m:accPr>
                        <m:chr m:val="̅"/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acc>
                      <m:accPr>
                        <m:chr m:val="̅"/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US" altLang="zh-TW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)/</m:t>
                    </m:r>
                    <m:rad>
                      <m:radPr>
                        <m:degHide m:val="on"/>
                        <m:ctrlPr>
                          <a:rPr lang="en-US" altLang="zh-TW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2" charset="2"/>
                          </a:rPr>
                        </m:ctrlPr>
                      </m:radPr>
                      <m:deg/>
                      <m:e>
                        <m:r>
                          <a:rPr lang="en-US" altLang="zh-TW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2" charset="2"/>
                          </a:rPr>
                          <m:t>𝟐</m:t>
                        </m:r>
                      </m:e>
                    </m:rad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.   </a:t>
                </a:r>
              </a:p>
              <a:p>
                <a:pPr marL="285750" indent="-285750">
                  <a:spcBef>
                    <a:spcPct val="50000"/>
                  </a:spcBef>
                  <a:buFont typeface="Wingdings" pitchFamily="2" charset="2"/>
                  <a:buChar char="n"/>
                </a:pPr>
                <a:r>
                  <a:rPr kumimoji="1" lang="en-US" altLang="zh-TW" sz="1700" dirty="0">
                    <a:solidFill>
                      <a:srgbClr val="0000FF"/>
                    </a:solidFill>
                  </a:rPr>
                  <a:t>Observation of </a:t>
                </a:r>
                <a14:m>
                  <m:oMath xmlns:m="http://schemas.openxmlformats.org/officeDocument/2006/math">
                    <m:r>
                      <a:rPr kumimoji="1" lang="en-US" altLang="zh-TW" sz="17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)≈</m:t>
                    </m:r>
                    <m:f>
                      <m:f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TW" sz="17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7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1700" dirty="0">
                    <a:solidFill>
                      <a:srgbClr val="0000FF"/>
                    </a:solidFill>
                  </a:rPr>
                  <a:t> implies                                 </a:t>
                </a:r>
                <a:r>
                  <a:rPr lang="en-US" altLang="zh-TW" sz="1700" dirty="0">
                    <a:solidFill>
                      <a:srgbClr val="0000FF"/>
                    </a:solidFill>
                  </a:rPr>
                  <a:t>the existence of </a:t>
                </a:r>
                <a:r>
                  <a:rPr lang="en-US" altLang="zh-TW" sz="1700" dirty="0" err="1">
                    <a:solidFill>
                      <a:srgbClr val="0000FF"/>
                    </a:solidFill>
                  </a:rPr>
                  <a:t>nonstrange</a:t>
                </a:r>
                <a:r>
                  <a:rPr lang="en-US" altLang="zh-TW" sz="1700" dirty="0">
                    <a:solidFill>
                      <a:srgbClr val="0000FF"/>
                    </a:solidFill>
                  </a:rPr>
                  <a:t> quark content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kumimoji="1" lang="en-US" altLang="zh-TW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1390856-6552-9474-DCAD-B2BBBE6E1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230" y="543380"/>
                <a:ext cx="8039477" cy="1205971"/>
              </a:xfrm>
              <a:prstGeom prst="rect">
                <a:avLst/>
              </a:prstGeom>
              <a:blipFill>
                <a:blip r:embed="rId4"/>
                <a:stretch>
                  <a:fillRect l="-473" b="-6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D0436ADA-C7BB-18D6-3EB9-EAC8399430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32" y="576992"/>
            <a:ext cx="1792335" cy="108147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8F8163F-A939-91E3-68E1-F42C2396EF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32" y="1820902"/>
            <a:ext cx="6230867" cy="267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BB48545-1B8C-B79B-83D8-1A4534243C24}"/>
                  </a:ext>
                </a:extLst>
              </p:cNvPr>
              <p:cNvSpPr txBox="1"/>
              <p:nvPr/>
            </p:nvSpPr>
            <p:spPr bwMode="auto">
              <a:xfrm>
                <a:off x="208230" y="2325643"/>
                <a:ext cx="803947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itchFamily="2" charset="2"/>
                  <a:buChar char="n"/>
                </a:pPr>
                <a:r>
                  <a:rPr kumimoji="1" lang="en-US" altLang="zh-TW" sz="1800" dirty="0">
                    <a:solidFill>
                      <a:srgbClr val="0000FF"/>
                    </a:solidFill>
                  </a:rPr>
                  <a:t>LHCb measurement of </a:t>
                </a:r>
                <a14:m>
                  <m:oMath xmlns:m="http://schemas.openxmlformats.org/officeDocument/2006/math">
                    <m:r>
                      <a:rPr kumimoji="1" lang="en-US" altLang="zh-TW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𝑱</m:t>
                    </m:r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  <m:sSub>
                      <m:sSubPr>
                        <m:ctrlP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1800" dirty="0">
                    <a:solidFill>
                      <a:srgbClr val="0000FF"/>
                    </a:solidFill>
                  </a:rPr>
                  <a:t> ⇒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sz="1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kumimoji="1" lang="en-US" altLang="zh-TW" sz="1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TW" sz="1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kumimoji="1" lang="en-US" altLang="zh-TW" sz="1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kumimoji="1"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BB48545-1B8C-B79B-83D8-1A4534243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230" y="2325643"/>
                <a:ext cx="8039477" cy="369332"/>
              </a:xfrm>
              <a:prstGeom prst="rect">
                <a:avLst/>
              </a:prstGeom>
              <a:blipFill>
                <a:blip r:embed="rId7"/>
                <a:stretch>
                  <a:fillRect l="-473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87DF2F44-FFF5-9D5F-E840-F708D0EE04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43" y="2849020"/>
            <a:ext cx="7118802" cy="273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EC88BF0-7E14-BE1E-9A24-ED4E8259976A}"/>
                  </a:ext>
                </a:extLst>
              </p:cNvPr>
              <p:cNvSpPr txBox="1"/>
              <p:nvPr/>
            </p:nvSpPr>
            <p:spPr bwMode="auto">
              <a:xfrm>
                <a:off x="537737" y="3327950"/>
                <a:ext cx="2323157" cy="356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>
                    <a:solidFill>
                      <a:srgbClr val="0000FF"/>
                    </a:solidFill>
                  </a:rPr>
                  <a:t>w</a:t>
                </a:r>
                <a:r>
                  <a:rPr kumimoji="1" lang="en-US" altLang="zh-TW" sz="1600" dirty="0">
                    <a:solidFill>
                      <a:srgbClr val="0000FF"/>
                    </a:solidFill>
                  </a:rPr>
                  <a:t>ith </a:t>
                </a:r>
                <a14:m>
                  <m:oMath xmlns:m="http://schemas.openxmlformats.org/officeDocument/2006/math"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𝟏𝟕𝟒</m:t>
                        </m:r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b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kumimoji="1"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kumimoji="1"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kumimoji="1" lang="en-US" altLang="zh-TW" sz="16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EC88BF0-7E14-BE1E-9A24-ED4E82599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737" y="3327950"/>
                <a:ext cx="2323157" cy="356829"/>
              </a:xfrm>
              <a:prstGeom prst="rect">
                <a:avLst/>
              </a:prstGeom>
              <a:blipFill>
                <a:blip r:embed="rId9"/>
                <a:stretch>
                  <a:fillRect l="-1630" t="-7143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>
            <a:extLst>
              <a:ext uri="{FF2B5EF4-FFF2-40B4-BE49-F238E27FC236}">
                <a16:creationId xmlns:a16="http://schemas.microsoft.com/office/drawing/2014/main" id="{406CC94B-5E78-3FFD-C6B7-6F6A686F54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11" y="3723315"/>
            <a:ext cx="2941834" cy="43986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971A4C6-FF9B-FA99-9716-F6FDCF98C0F7}"/>
              </a:ext>
            </a:extLst>
          </p:cNvPr>
          <p:cNvSpPr txBox="1"/>
          <p:nvPr/>
        </p:nvSpPr>
        <p:spPr bwMode="auto">
          <a:xfrm>
            <a:off x="2725093" y="3352475"/>
            <a:ext cx="33045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400" dirty="0" err="1"/>
              <a:t>Maiani</a:t>
            </a:r>
            <a:r>
              <a:rPr kumimoji="1" lang="en-US" altLang="zh-TW" sz="1400" dirty="0"/>
              <a:t> et al. (’04)</a:t>
            </a:r>
            <a:endParaRPr kumimoji="1"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4965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C3A96A4-FAC4-A372-AD43-C7F18C73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7</a:t>
            </a:fld>
            <a:endParaRPr lang="en-US" altLang="zh-TW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C0FC609E-0FE7-5837-4E29-ADFA61554606}"/>
                  </a:ext>
                </a:extLst>
              </p:cNvPr>
              <p:cNvSpPr txBox="1"/>
              <p:nvPr/>
            </p:nvSpPr>
            <p:spPr bwMode="auto">
              <a:xfrm>
                <a:off x="1335387" y="221810"/>
                <a:ext cx="4787508" cy="919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kumimoji="1" lang="en-US" altLang="zh-TW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kumimoji="1" lang="en-US" altLang="zh-TW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altLang="zh-TW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acc>
                            <m:accPr>
                              <m:chr m:val="̅"/>
                              <m:ctrlP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altLang="zh-TW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  <m:sup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begChr m:val="|"/>
                          <m:endChr m:val="⟩"/>
                          <m:ctrlP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𝒎𝒐𝒍𝒆𝒄𝒖𝒍𝒂𝒓</m:t>
                          </m:r>
                        </m:e>
                      </m:d>
                      <m:r>
                        <a:rPr lang="en-US" altLang="zh-TW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altLang="zh-TW" sz="1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TW" sz="1800" b="1" dirty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+  </m:t>
                        </m:r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+  </m:t>
                    </m:r>
                    <m:sSubSup>
                      <m:sSubSupPr>
                        <m:ctrlP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  <m:sup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+..   </m:t>
                    </m:r>
                  </m:oMath>
                </a14:m>
                <a:endParaRPr lang="en-US" altLang="zh-TW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C0FC609E-0FE7-5837-4E29-ADFA61554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5387" y="221810"/>
                <a:ext cx="4787508" cy="919675"/>
              </a:xfrm>
              <a:prstGeom prst="rect">
                <a:avLst/>
              </a:prstGeom>
              <a:blipFill>
                <a:blip r:embed="rId3"/>
                <a:stretch>
                  <a:fillRect l="-265" r="-1061" b="-123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A4DEF22A-CE5E-C367-1B18-F33FE0FF1473}"/>
              </a:ext>
            </a:extLst>
          </p:cNvPr>
          <p:cNvSpPr txBox="1"/>
          <p:nvPr/>
        </p:nvSpPr>
        <p:spPr bwMode="auto">
          <a:xfrm>
            <a:off x="629712" y="1374088"/>
            <a:ext cx="73514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n"/>
            </a:pPr>
            <a:r>
              <a:rPr lang="en-US" altLang="zh-TW" sz="1800" dirty="0">
                <a:solidFill>
                  <a:srgbClr val="0000FF"/>
                </a:solidFill>
              </a:rPr>
              <a:t>Spectroscopy and strong decays of light scalar mesons imply that they are dominated by tetraquark or molecular state  </a:t>
            </a:r>
            <a:endParaRPr kumimoji="1" lang="zh-TW" altLang="en-US" sz="1800" dirty="0">
              <a:solidFill>
                <a:srgbClr val="0000FF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8A03BAB-E677-E802-8EFE-E664A135C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03" y="833572"/>
            <a:ext cx="621683" cy="43039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B195EE3-87E3-9D3D-2C1F-6B2AA0C32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12" y="777579"/>
            <a:ext cx="573861" cy="43039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95251E8-2673-5724-1C9C-7DFBB491F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94" y="777579"/>
            <a:ext cx="573210" cy="406326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EA1214F-8BEE-A3AB-624C-C8580322AECA}"/>
              </a:ext>
            </a:extLst>
          </p:cNvPr>
          <p:cNvSpPr txBox="1"/>
          <p:nvPr/>
        </p:nvSpPr>
        <p:spPr bwMode="auto">
          <a:xfrm>
            <a:off x="629712" y="2730667"/>
            <a:ext cx="793083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800" dirty="0">
                <a:solidFill>
                  <a:srgbClr val="0000FF"/>
                </a:solidFill>
              </a:rPr>
              <a:t>Q: Are the light scalars produced in hadronic weak decays of heavy  </a:t>
            </a:r>
          </a:p>
          <a:p>
            <a:pPr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     </a:t>
            </a:r>
            <a:r>
              <a:rPr kumimoji="1" lang="en-US" altLang="zh-TW" sz="1800" dirty="0">
                <a:solidFill>
                  <a:srgbClr val="0000FF"/>
                </a:solidFill>
              </a:rPr>
              <a:t>hadrons</a:t>
            </a:r>
            <a:r>
              <a:rPr lang="en-US" altLang="zh-TW" sz="1800" dirty="0">
                <a:solidFill>
                  <a:srgbClr val="0000FF"/>
                </a:solidFill>
              </a:rPr>
              <a:t> </a:t>
            </a:r>
            <a:r>
              <a:rPr kumimoji="1" lang="en-US" altLang="zh-TW" sz="1800" dirty="0">
                <a:solidFill>
                  <a:srgbClr val="0000FF"/>
                </a:solidFill>
              </a:rPr>
              <a:t>tetraquark states?</a:t>
            </a:r>
            <a:endParaRPr kumimoji="1" lang="zh-TW" altLang="en-US" sz="1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FE23D83-5E9D-6749-96EF-8CE02904E8C3}"/>
                  </a:ext>
                </a:extLst>
              </p:cNvPr>
              <p:cNvSpPr txBox="1"/>
              <p:nvPr/>
            </p:nvSpPr>
            <p:spPr bwMode="auto">
              <a:xfrm>
                <a:off x="2655933" y="2122188"/>
                <a:ext cx="357933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|≪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𝒐𝒓</m:t>
                    </m:r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|</m:t>
                    </m:r>
                    <m:sSub>
                      <m:sSubPr>
                        <m:ctrlP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</m:sSub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kumimoji="1"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FE23D83-5E9D-6749-96EF-8CE02904E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5933" y="2122188"/>
                <a:ext cx="3579338" cy="400110"/>
              </a:xfrm>
              <a:prstGeom prst="rect">
                <a:avLst/>
              </a:prstGeom>
              <a:blipFill>
                <a:blip r:embed="rId7"/>
                <a:stretch>
                  <a:fillRect l="-1767" t="-9375" b="-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84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8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965943" y="119982"/>
            <a:ext cx="599320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en-US" altLang="zh-TW" sz="1650" dirty="0">
                <a:solidFill>
                  <a:srgbClr val="FF33CC"/>
                </a:solidFill>
              </a:rPr>
              <a:t>             Production of light scalars in </a:t>
            </a:r>
            <a:r>
              <a:rPr lang="en-US" altLang="zh-TW" sz="1650" dirty="0" err="1">
                <a:solidFill>
                  <a:srgbClr val="FF33CC"/>
                </a:solidFill>
              </a:rPr>
              <a:t>semileptonic</a:t>
            </a:r>
            <a:r>
              <a:rPr lang="en-US" altLang="zh-TW" sz="1650" dirty="0">
                <a:solidFill>
                  <a:srgbClr val="FF33CC"/>
                </a:solidFill>
              </a:rPr>
              <a:t> decays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73174" y="504805"/>
            <a:ext cx="596860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60" y="1212260"/>
            <a:ext cx="3168327" cy="504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601362" y="533773"/>
                <a:ext cx="817805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>
                    <a:solidFill>
                      <a:srgbClr val="0000FF"/>
                    </a:solidFill>
                  </a:rPr>
                  <a:t>The 2-quark or 4-quark descriptions of light scalars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𝟓𝟎𝟎</m:t>
                        </m:r>
                      </m:e>
                    </m:d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𝟗𝟖</m:t>
                        </m:r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𝟗𝟖</m:t>
                        </m:r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</a:rPr>
                  <a:t>   can be discriminated in </a:t>
                </a:r>
                <a:r>
                  <a:rPr lang="en-US" altLang="zh-TW" sz="1600" dirty="0" err="1">
                    <a:solidFill>
                      <a:srgbClr val="0000FF"/>
                    </a:solidFill>
                  </a:rPr>
                  <a:t>semileptonic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 charm decays   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362" y="533773"/>
                <a:ext cx="8178057" cy="584775"/>
              </a:xfrm>
              <a:prstGeom prst="rect">
                <a:avLst/>
              </a:prstGeom>
              <a:blipFill>
                <a:blip r:embed="rId3"/>
                <a:stretch>
                  <a:fillRect l="-465" t="-4348" b="-152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 bwMode="auto">
          <a:xfrm>
            <a:off x="4557476" y="1259378"/>
            <a:ext cx="4083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/>
              <a:t>=</a:t>
            </a:r>
            <a:endParaRPr lang="zh-TW" altLang="en-US" sz="1600" dirty="0"/>
          </a:p>
        </p:txBody>
      </p:sp>
      <p:sp>
        <p:nvSpPr>
          <p:cNvPr id="8" name="左大括弧 7"/>
          <p:cNvSpPr/>
          <p:nvPr/>
        </p:nvSpPr>
        <p:spPr bwMode="auto">
          <a:xfrm>
            <a:off x="4958541" y="1252164"/>
            <a:ext cx="191193" cy="399624"/>
          </a:xfrm>
          <a:prstGeom prst="leftBrace">
            <a:avLst>
              <a:gd name="adj1" fmla="val 13680"/>
              <a:gd name="adj2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 bwMode="auto">
          <a:xfrm>
            <a:off x="5149734" y="1150579"/>
            <a:ext cx="26850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>
                <a:solidFill>
                  <a:srgbClr val="0000FF"/>
                </a:solidFill>
              </a:rPr>
              <a:t>1.0</a:t>
            </a:r>
            <a:r>
              <a:rPr lang="en-US" altLang="zh-TW" sz="1600" dirty="0">
                <a:solidFill>
                  <a:srgbClr val="0000FF"/>
                </a:solidFill>
                <a:sym typeface="Symbol" panose="05050102010706020507" pitchFamily="18" charset="2"/>
              </a:rPr>
              <a:t>0.3</a:t>
            </a:r>
            <a:r>
              <a:rPr lang="en-US" altLang="zh-TW" sz="1600" dirty="0">
                <a:solidFill>
                  <a:srgbClr val="0000FF"/>
                </a:solidFill>
              </a:rPr>
              <a:t>,  2-quark</a:t>
            </a:r>
            <a:br>
              <a:rPr lang="en-US" altLang="zh-TW" sz="1600" dirty="0">
                <a:solidFill>
                  <a:srgbClr val="0000FF"/>
                </a:solidFill>
              </a:rPr>
            </a:br>
            <a:r>
              <a:rPr lang="en-US" altLang="zh-TW" sz="1600" dirty="0">
                <a:solidFill>
                  <a:srgbClr val="0000FF"/>
                </a:solidFill>
              </a:rPr>
              <a:t>3.0</a:t>
            </a:r>
            <a:r>
              <a:rPr lang="en-US" altLang="zh-TW" sz="1600" dirty="0">
                <a:solidFill>
                  <a:srgbClr val="0000FF"/>
                </a:solidFill>
                <a:sym typeface="Symbol" panose="05050102010706020507" pitchFamily="18" charset="2"/>
              </a:rPr>
              <a:t>0.9</a:t>
            </a:r>
            <a:r>
              <a:rPr lang="en-US" altLang="zh-TW" sz="1600" dirty="0">
                <a:solidFill>
                  <a:srgbClr val="0000FF"/>
                </a:solidFill>
              </a:rPr>
              <a:t>,  4-quark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7243849" y="1342400"/>
            <a:ext cx="20075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/>
              <a:t>Wang, Lu (’10)</a:t>
            </a:r>
            <a:endParaRPr lang="zh-TW" altLang="en-US" sz="14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23" y="1966075"/>
            <a:ext cx="5465472" cy="27260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2325699"/>
            <a:ext cx="4318463" cy="26774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24" y="2677700"/>
            <a:ext cx="6544606" cy="273084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 bwMode="auto">
          <a:xfrm>
            <a:off x="601362" y="2242680"/>
            <a:ext cx="1504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>
                <a:solidFill>
                  <a:srgbClr val="0000FF"/>
                </a:solidFill>
              </a:rPr>
              <a:t>BESIII (’18)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6" name="左大括弧 15"/>
          <p:cNvSpPr/>
          <p:nvPr/>
        </p:nvSpPr>
        <p:spPr bwMode="auto">
          <a:xfrm>
            <a:off x="1846602" y="1966075"/>
            <a:ext cx="170411" cy="930910"/>
          </a:xfrm>
          <a:prstGeom prst="leftBrac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 bwMode="auto">
          <a:xfrm>
            <a:off x="1410966" y="3290734"/>
            <a:ext cx="77516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US" altLang="zh-TW" sz="1600" dirty="0">
                <a:solidFill>
                  <a:srgbClr val="FF0000"/>
                </a:solidFill>
                <a:sym typeface="Symbol" panose="05050102010706020507" pitchFamily="18" charset="2"/>
              </a:rPr>
              <a:t>  R &gt; 2.7  in favor of tetraquark nature of light scalars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965943" y="3797328"/>
                <a:ext cx="761074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>
                    <a:solidFill>
                      <a:srgbClr val="0000FF"/>
                    </a:solidFill>
                  </a:rPr>
                  <a:t>Further support from the analysis of BESIII data 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TW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</a:rPr>
                  <a:t>and CLEO data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5943" y="3797328"/>
                <a:ext cx="7610746" cy="584775"/>
              </a:xfrm>
              <a:prstGeom prst="rect">
                <a:avLst/>
              </a:prstGeom>
              <a:blipFill>
                <a:blip r:embed="rId8"/>
                <a:stretch>
                  <a:fillRect l="-400" t="-3125"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 bwMode="auto">
          <a:xfrm>
            <a:off x="4544491" y="4154668"/>
            <a:ext cx="3428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err="1"/>
              <a:t>Achasov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Kiselev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Shestakov</a:t>
            </a:r>
            <a:r>
              <a:rPr lang="en-US" altLang="zh-TW" sz="1400" dirty="0"/>
              <a:t> (’20)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1950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99DA4CE-8DAF-456C-25B7-81AB5B73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C07A838-492B-4213-A14F-B0EB990CD472}" type="slidenum">
              <a:rPr lang="en-US" altLang="zh-TW" smtClean="0">
                <a:solidFill>
                  <a:prstClr val="black"/>
                </a:solidFill>
              </a:rPr>
              <a:pPr defTabSz="685800">
                <a:defRPr/>
              </a:pPr>
              <a:t>9</a:t>
            </a:fld>
            <a:endParaRPr lang="en-US" altLang="zh-TW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0322E55-8A6A-263B-DDF8-13EC46BEFE9A}"/>
                  </a:ext>
                </a:extLst>
              </p:cNvPr>
              <p:cNvSpPr txBox="1"/>
              <p:nvPr/>
            </p:nvSpPr>
            <p:spPr bwMode="auto">
              <a:xfrm>
                <a:off x="552261" y="172015"/>
                <a:ext cx="786746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800" dirty="0">
                    <a:solidFill>
                      <a:srgbClr val="0000FF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kumimoji="1" lang="en-US" altLang="zh-TW" sz="1800" dirty="0">
                    <a:solidFill>
                      <a:srgbClr val="0000FF"/>
                    </a:solidFill>
                  </a:rPr>
                  <a:t> model, </a:t>
                </a:r>
                <a14:m>
                  <m:oMath xmlns:m="http://schemas.openxmlformats.org/officeDocument/2006/math"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kumimoji="1" lang="en-US" altLang="zh-TW" sz="1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TW" sz="1800" dirty="0">
                    <a:solidFill>
                      <a:srgbClr val="0000FF"/>
                    </a:solidFill>
                  </a:rPr>
                  <a:t>quark content of </a:t>
                </a:r>
                <a14:m>
                  <m:oMath xmlns:m="http://schemas.openxmlformats.org/officeDocument/2006/math"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kumimoji="1" lang="en-US" altLang="zh-TW" sz="1800" dirty="0">
                    <a:solidFill>
                      <a:srgbClr val="0000FF"/>
                    </a:solidFill>
                  </a:rPr>
                  <a:t>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zh-TW" sz="1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kumimoji="1" lang="en-US" altLang="zh-TW" sz="1800" dirty="0">
                    <a:solidFill>
                      <a:srgbClr val="0000FF"/>
                    </a:solidFill>
                  </a:rPr>
                  <a:t> mixing angle, of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kumimoji="1"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kumimoji="1"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1" lang="en-US" altLang="zh-TW" sz="1800" dirty="0">
                    <a:solidFill>
                      <a:srgbClr val="0000FF"/>
                    </a:solidFill>
                  </a:rPr>
                  <a:t> In tetraquark model of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kumimoji="1" lang="en-US" altLang="zh-TW" sz="1800" dirty="0">
                    <a:solidFill>
                      <a:srgbClr val="0000FF"/>
                    </a:solidFill>
                  </a:rPr>
                  <a:t>, it is quite suppressed. </a:t>
                </a:r>
                <a:endParaRPr kumimoji="1"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0322E55-8A6A-263B-DDF8-13EC46BEF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261" y="172015"/>
                <a:ext cx="7867461" cy="646331"/>
              </a:xfrm>
              <a:prstGeom prst="rect">
                <a:avLst/>
              </a:prstGeom>
              <a:blipFill>
                <a:blip r:embed="rId2"/>
                <a:stretch>
                  <a:fillRect l="-645" t="-3846" b="-134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FA5D6C4-692D-BCFE-5CE4-A0A1CDFCA1EF}"/>
                  </a:ext>
                </a:extLst>
              </p:cNvPr>
              <p:cNvSpPr txBox="1"/>
              <p:nvPr/>
            </p:nvSpPr>
            <p:spPr bwMode="auto">
              <a:xfrm>
                <a:off x="624690" y="1041147"/>
                <a:ext cx="41012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d>
                        <m:dPr>
                          <m:ctrlPr>
                            <a:rPr kumimoji="1" lang="en-US" altLang="zh-TW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kumimoji="1" lang="en-US" altLang="zh-TW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𝟓𝟎𝟎</m:t>
                              </m:r>
                            </m:e>
                          </m:d>
                          <m:sSup>
                            <m:sSupPr>
                              <m:ctrlP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kumimoji="1" lang="en-US" altLang="zh-TW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kumimoji="1" lang="en-US" altLang="zh-TW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zh-TW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FA5D6C4-692D-BCFE-5CE4-A0A1CDFCA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690" y="1041147"/>
                <a:ext cx="4101220" cy="369332"/>
              </a:xfrm>
              <a:prstGeom prst="rect">
                <a:avLst/>
              </a:prstGeom>
              <a:blipFill>
                <a:blip r:embed="rId3"/>
                <a:stretch>
                  <a:fillRect b="-206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弧 4">
            <a:extLst>
              <a:ext uri="{FF2B5EF4-FFF2-40B4-BE49-F238E27FC236}">
                <a16:creationId xmlns:a16="http://schemas.microsoft.com/office/drawing/2014/main" id="{54E9B381-166C-247B-1DE0-C2B40C95A839}"/>
              </a:ext>
            </a:extLst>
          </p:cNvPr>
          <p:cNvSpPr/>
          <p:nvPr/>
        </p:nvSpPr>
        <p:spPr bwMode="auto">
          <a:xfrm>
            <a:off x="4677888" y="1043935"/>
            <a:ext cx="191193" cy="399624"/>
          </a:xfrm>
          <a:prstGeom prst="leftBrace">
            <a:avLst>
              <a:gd name="adj1" fmla="val 1368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effectLst/>
              <a:latin typeface="Arial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A264B3A-0E7A-062D-B54B-E33F37A92CB4}"/>
                  </a:ext>
                </a:extLst>
              </p:cNvPr>
              <p:cNvSpPr txBox="1"/>
              <p:nvPr/>
            </p:nvSpPr>
            <p:spPr bwMode="auto">
              <a:xfrm>
                <a:off x="4869081" y="942350"/>
                <a:ext cx="3550641" cy="607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TW" sz="1600" dirty="0">
                    <a:solidFill>
                      <a:schemeClr val="tx1"/>
                    </a:solidFill>
                  </a:rPr>
                  <a:t>,  2-quark</a:t>
                </a:r>
                <a:br>
                  <a:rPr lang="en-US" altLang="zh-TW" sz="16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𝟓𝟖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𝟓𝟕</m:t>
                        </m:r>
                      </m:sub>
                      <m:sup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𝟒𝟑</m:t>
                        </m:r>
                      </m:sup>
                    </m:sSubSup>
                    <m:r>
                      <a:rPr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𝟎𝟏</m:t>
                    </m:r>
                    <m:r>
                      <a:rPr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TW" sz="1600" dirty="0">
                    <a:solidFill>
                      <a:schemeClr val="tx1"/>
                    </a:solidFill>
                  </a:rPr>
                  <a:t>,    4-quark</a:t>
                </a:r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A264B3A-0E7A-062D-B54B-E33F37A92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9081" y="942350"/>
                <a:ext cx="3550641" cy="607987"/>
              </a:xfrm>
              <a:prstGeom prst="rect">
                <a:avLst/>
              </a:prstGeom>
              <a:blipFill>
                <a:blip r:embed="rId4"/>
                <a:stretch>
                  <a:fillRect t="-4167"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6AC439BE-BD13-3436-8B95-E3DB80CD116E}"/>
                  </a:ext>
                </a:extLst>
              </p:cNvPr>
              <p:cNvSpPr txBox="1"/>
              <p:nvPr/>
            </p:nvSpPr>
            <p:spPr bwMode="auto">
              <a:xfrm>
                <a:off x="881030" y="2094278"/>
                <a:ext cx="7976102" cy="374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800" dirty="0">
                    <a:solidFill>
                      <a:srgbClr val="0000FF"/>
                    </a:solidFill>
                  </a:rPr>
                  <a:t>BESIII (’24) ⇒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</m:e>
                        </m:d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  <m:r>
                      <a:rPr lang="en-US" altLang="zh-TW" sz="1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sz="1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altLang="zh-TW" sz="1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TW" sz="1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kumimoji="1"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6AC439BE-BD13-3436-8B95-E3DB80CD1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030" y="2094278"/>
                <a:ext cx="7976102" cy="374846"/>
              </a:xfrm>
              <a:prstGeom prst="rect">
                <a:avLst/>
              </a:prstGeom>
              <a:blipFill>
                <a:blip r:embed="rId5"/>
                <a:stretch>
                  <a:fillRect l="-636" t="-13333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F79BDF8-4AA4-5E97-E24A-4D0BC9422AA2}"/>
                  </a:ext>
                </a:extLst>
              </p:cNvPr>
              <p:cNvSpPr txBox="1"/>
              <p:nvPr/>
            </p:nvSpPr>
            <p:spPr bwMode="auto">
              <a:xfrm>
                <a:off x="1463557" y="2752102"/>
                <a:ext cx="65247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800" dirty="0">
                    <a:solidFill>
                      <a:srgbClr val="FF0000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kumimoji="1" lang="en-US" altLang="zh-TW" sz="1800" dirty="0">
                    <a:solidFill>
                      <a:srgbClr val="FF0000"/>
                    </a:solidFill>
                  </a:rPr>
                  <a:t> model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𝟓𝟎𝟎</m:t>
                    </m:r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1800" dirty="0">
                    <a:solidFill>
                      <a:srgbClr val="FF0000"/>
                    </a:solidFill>
                  </a:rPr>
                  <a:t> is most likely ruled out!</a:t>
                </a:r>
                <a:endParaRPr kumimoji="1"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F79BDF8-4AA4-5E97-E24A-4D0BC9422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3557" y="2752102"/>
                <a:ext cx="6524705" cy="369332"/>
              </a:xfrm>
              <a:prstGeom prst="rect">
                <a:avLst/>
              </a:prstGeom>
              <a:blipFill>
                <a:blip r:embed="rId6"/>
                <a:stretch>
                  <a:fillRect l="-778" t="-6667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BFE0586B-766B-4EAC-C58A-568C851F98AB}"/>
              </a:ext>
            </a:extLst>
          </p:cNvPr>
          <p:cNvSpPr txBox="1"/>
          <p:nvPr/>
        </p:nvSpPr>
        <p:spPr bwMode="auto">
          <a:xfrm>
            <a:off x="5785164" y="1594343"/>
            <a:ext cx="263455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500" dirty="0"/>
              <a:t>Hsiao, Yang, Wei, </a:t>
            </a:r>
            <a:r>
              <a:rPr kumimoji="1" lang="en-US" altLang="zh-TW" sz="1500" dirty="0" err="1"/>
              <a:t>Ke</a:t>
            </a:r>
            <a:r>
              <a:rPr kumimoji="1" lang="en-US" altLang="zh-TW" sz="1500" dirty="0"/>
              <a:t> (’23)</a:t>
            </a:r>
            <a:endParaRPr kumimoji="1"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4254457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2PSBATCH" val="latex --interaction=nonstopmode $(base).tex; dvips -D $(res) -E -o $(base).ps $(base).dvi"/>
  <p:tag name="USEAMSFONTS" val="False"/>
  <p:tag name="USEBOLDAMS" val="False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364"/>
  <p:tag name="FIRSTPHCHENG@8KFGPITW1D8ACMFP" val="2494"/>
  <p:tag name="PREAMBLE" val="\documentclass{article}&#10;\pagestyle{empty}&#10;\usepackage{xspace,amssymb,amsfonts,amsmath}&#10;\usepackage{color}&#10;\usepackage{TeX4PPT}&#10;"/>
  <p:tag name="MAGPC" val="200"/>
  <p:tag name="FONTSIZE" val="10"/>
  <p:tag name="DEFAULTDISPLAYSOURCE" val="\documentclass{slides}\pagestyle{empty}&#10;\begin{document}&#10;&#10;\end{document}&#10;"/>
  <p:tag name="EMBEDFONTS" val="0"/>
  <p:tag name="FIRSTPHCHENG@PCFYIIGQOSGQY5H8" val="4160"/>
  <p:tag name="FIRSTPHCHENG@PCFZWY04OWLOY5H8" val="451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龍騰四海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預設簡報設計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spcBef>
            <a:spcPct val="50000"/>
          </a:spcBef>
          <a:defRPr sz="2000">
            <a:solidFill>
              <a:srgbClr val="FF0000"/>
            </a:solidFill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預設簡報設計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spcBef>
            <a:spcPct val="50000"/>
          </a:spcBef>
          <a:defRPr sz="2000">
            <a:solidFill>
              <a:srgbClr val="FF0000"/>
            </a:solidFill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旅程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226246</TotalTime>
  <Words>2365</Words>
  <Application>Microsoft Macintosh PowerPoint</Application>
  <PresentationFormat>如螢幕大小 (16:9)</PresentationFormat>
  <Paragraphs>240</Paragraphs>
  <Slides>25</Slides>
  <Notes>12</Notes>
  <HiddenSlides>0</HiddenSlides>
  <MMClips>0</MMClips>
  <ScaleCrop>false</ScaleCrop>
  <HeadingPairs>
    <vt:vector size="8" baseType="variant">
      <vt:variant>
        <vt:lpstr>使用字型</vt:lpstr>
      </vt:variant>
      <vt:variant>
        <vt:i4>21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51" baseType="lpstr">
      <vt:lpstr>____</vt:lpstr>
      <vt:lpstr>Arial Unicode MS</vt:lpstr>
      <vt:lpstr>BG-Maths-Italic</vt:lpstr>
      <vt:lpstr>BG-Maths-Roman</vt:lpstr>
      <vt:lpstr>BG-Maths-Symbol</vt:lpstr>
      <vt:lpstr>CMR10</vt:lpstr>
      <vt:lpstr>cmsy10</vt:lpstr>
      <vt:lpstr>CMSY7</vt:lpstr>
      <vt:lpstr>Times</vt:lpstr>
      <vt:lpstr>Arial</vt:lpstr>
      <vt:lpstr>Arial Rounded MT Bold</vt:lpstr>
      <vt:lpstr>Cambria</vt:lpstr>
      <vt:lpstr>Cambria Math</vt:lpstr>
      <vt:lpstr>Franklin Gothic Book</vt:lpstr>
      <vt:lpstr>Franklin Gothic Medium</vt:lpstr>
      <vt:lpstr>Maiandra GD</vt:lpstr>
      <vt:lpstr>Monotype Corsiva</vt:lpstr>
      <vt:lpstr>Symbol</vt:lpstr>
      <vt:lpstr>Times New Roman</vt:lpstr>
      <vt:lpstr>Wingdings</vt:lpstr>
      <vt:lpstr>Wingdings 2</vt:lpstr>
      <vt:lpstr>龍騰四海</vt:lpstr>
      <vt:lpstr>旅程</vt:lpstr>
      <vt:lpstr>1_預設簡報設計</vt:lpstr>
      <vt:lpstr>4_預設簡報設計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Academia Sinica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Svetlana</dc:creator>
  <cp:lastModifiedBy>Microsoft Office User</cp:lastModifiedBy>
  <cp:revision>2439</cp:revision>
  <cp:lastPrinted>2026-01-16T01:34:32Z</cp:lastPrinted>
  <dcterms:created xsi:type="dcterms:W3CDTF">2003-12-08T15:21:47Z</dcterms:created>
  <dcterms:modified xsi:type="dcterms:W3CDTF">2026-04-26T01:25:05Z</dcterms:modified>
</cp:coreProperties>
</file>