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953" r:id="rId2"/>
    <p:sldId id="961" r:id="rId3"/>
    <p:sldId id="962" r:id="rId4"/>
    <p:sldId id="957" r:id="rId5"/>
    <p:sldId id="946" r:id="rId6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沙 鹏" initials="沙" lastIdx="1" clrIdx="0">
    <p:extLst>
      <p:ext uri="{19B8F6BF-5375-455C-9EA6-DF929625EA0E}">
        <p15:presenceInfo xmlns:p15="http://schemas.microsoft.com/office/powerpoint/2012/main" userId="b8608ec0e979a9e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FF"/>
    <a:srgbClr val="003399"/>
    <a:srgbClr val="E6E6E6"/>
    <a:srgbClr val="0070C0"/>
    <a:srgbClr val="4D8357"/>
    <a:srgbClr val="005800"/>
    <a:srgbClr val="008400"/>
    <a:srgbClr val="FDCC6D"/>
    <a:srgbClr val="00A2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中度样式 4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中度样式 4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7853C-536D-4A76-A0AE-DD22124D55A5}" styleName="主题样式 1 - 强调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33" autoAdjust="0"/>
    <p:restoredTop sz="54839" autoAdjust="0"/>
  </p:normalViewPr>
  <p:slideViewPr>
    <p:cSldViewPr>
      <p:cViewPr>
        <p:scale>
          <a:sx n="75" d="100"/>
          <a:sy n="75" d="100"/>
        </p:scale>
        <p:origin x="3288" y="3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9182"/>
    </p:cViewPr>
  </p:sorterViewPr>
  <p:notesViewPr>
    <p:cSldViewPr>
      <p:cViewPr varScale="1">
        <p:scale>
          <a:sx n="53" d="100"/>
          <a:sy n="53" d="100"/>
        </p:scale>
        <p:origin x="3312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E6D00-2C1C-47F1-8495-043F093F9ED6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5A05AE-EECD-457A-A033-312F4EB81B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8617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3E0D183-6031-4C32-B44B-14746A336CF0}" type="datetimeFigureOut">
              <a:rPr lang="zh-CN" altLang="en-US" smtClean="0"/>
              <a:pPr/>
              <a:t>2025/12/26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03A1DF17-A28C-4D46-829F-D8D110C093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9462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6756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999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毅伟：</a:t>
            </a:r>
            <a:endParaRPr lang="en-US" altLang="zh-CN" dirty="0"/>
          </a:p>
          <a:p>
            <a:r>
              <a:rPr lang="zh-CN" altLang="en-US" dirty="0"/>
              <a:t>改到注入点开始。</a:t>
            </a:r>
            <a:endParaRPr lang="en-US" altLang="zh-CN" dirty="0"/>
          </a:p>
          <a:p>
            <a:r>
              <a:rPr lang="zh-CN" altLang="en-US" dirty="0"/>
              <a:t>含</a:t>
            </a:r>
            <a:r>
              <a:rPr lang="en-US" altLang="zh-CN" dirty="0"/>
              <a:t>sol</a:t>
            </a:r>
            <a:r>
              <a:rPr lang="zh-CN" altLang="en-US" dirty="0"/>
              <a:t>的差别是有边缘处，多一个</a:t>
            </a:r>
            <a:r>
              <a:rPr lang="en-US" altLang="zh-CN" dirty="0"/>
              <a:t>bx</a:t>
            </a:r>
            <a:r>
              <a:rPr lang="zh-CN" altLang="en-US" dirty="0"/>
              <a:t>，在垂直方向会有一个</a:t>
            </a:r>
            <a:r>
              <a:rPr lang="en-US" altLang="zh-CN" dirty="0"/>
              <a:t>kick</a:t>
            </a:r>
            <a:r>
              <a:rPr lang="zh-CN" altLang="en-US" dirty="0"/>
              <a:t>，在对撞点的会很快左右</a:t>
            </a:r>
            <a:r>
              <a:rPr lang="en-US" altLang="zh-CN" dirty="0"/>
              <a:t>kick</a:t>
            </a:r>
            <a:r>
              <a:rPr lang="zh-CN" altLang="en-US" dirty="0"/>
              <a:t>一下，轨道直接跑没了。</a:t>
            </a:r>
            <a:endParaRPr lang="en-US" altLang="zh-CN" dirty="0"/>
          </a:p>
          <a:p>
            <a:r>
              <a:rPr lang="zh-CN" altLang="en-US" dirty="0"/>
              <a:t>在一个小区域内的轨道变化，从注入点到对撞点这样的情况是如何的变化的，目前的总图是看不出那个小区间的轨道变化。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魏源源：</a:t>
            </a:r>
            <a:endParaRPr lang="en-US" altLang="zh-CN" dirty="0"/>
          </a:p>
          <a:p>
            <a:r>
              <a:rPr lang="zh-CN" altLang="en-US" dirty="0"/>
              <a:t>把第一块</a:t>
            </a:r>
            <a:r>
              <a:rPr lang="en-US" altLang="zh-CN" dirty="0"/>
              <a:t>Q</a:t>
            </a:r>
            <a:r>
              <a:rPr lang="zh-CN" altLang="en-US" dirty="0"/>
              <a:t>铁的误差去掉试试？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徐刚：</a:t>
            </a:r>
            <a:endParaRPr lang="en-US" altLang="zh-CN" dirty="0"/>
          </a:p>
          <a:p>
            <a:r>
              <a:rPr lang="zh-CN" altLang="en-US" dirty="0"/>
              <a:t>这里没有六极铁，可能有一些共振。</a:t>
            </a:r>
            <a:endParaRPr lang="en-US" altLang="zh-CN" dirty="0"/>
          </a:p>
          <a:p>
            <a:r>
              <a:rPr lang="zh-CN" altLang="en-US" dirty="0"/>
              <a:t>此外还可以</a:t>
            </a:r>
            <a:r>
              <a:rPr lang="en-US" altLang="zh-CN" dirty="0"/>
              <a:t>check</a:t>
            </a:r>
            <a:r>
              <a:rPr lang="zh-CN" altLang="en-US" dirty="0"/>
              <a:t>一下相位的情况。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下一步：</a:t>
            </a:r>
            <a:endParaRPr lang="en-US" altLang="zh-CN" dirty="0"/>
          </a:p>
          <a:p>
            <a:r>
              <a:rPr lang="zh-CN" altLang="en-US" dirty="0"/>
              <a:t>把局部的轨道放大，可以看到具体元件的结果。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3387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2778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21308" y="1718148"/>
            <a:ext cx="10363200" cy="1470025"/>
          </a:xfrm>
        </p:spPr>
        <p:txBody>
          <a:bodyPr>
            <a:noAutofit/>
          </a:bodyPr>
          <a:lstStyle>
            <a:lvl1pPr>
              <a:defRPr lang="zh-CN" altLang="en-US" sz="6600" b="1" kern="1200" dirty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25400" stA="30000" endPos="30000" dist="50800" dir="5400000" sy="-100000" algn="bl" rotWithShape="0"/>
                </a:effectLst>
                <a:latin typeface="微软雅黑" pitchFamily="34" charset="-122"/>
                <a:ea typeface="微软雅黑" pitchFamily="34" charset="-122"/>
                <a:cs typeface="+mn-cs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0B2B-8DAF-4635-9F01-0B9C458933E3}" type="datetime1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9" name="矩形 8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0" name="矩形 9"/>
          <p:cNvSpPr/>
          <p:nvPr userDrawn="1"/>
        </p:nvSpPr>
        <p:spPr>
          <a:xfrm>
            <a:off x="-1" y="0"/>
            <a:ext cx="12192000" cy="216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1" name="矩形 10"/>
          <p:cNvSpPr/>
          <p:nvPr userDrawn="1"/>
        </p:nvSpPr>
        <p:spPr>
          <a:xfrm>
            <a:off x="9239272" y="-2"/>
            <a:ext cx="2952728" cy="216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733552" y="6356351"/>
            <a:ext cx="473871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altLang="zh-CN"/>
              <a:t>CEPC Accelerator TDR International Review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9179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285861"/>
            <a:ext cx="10972800" cy="4840303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itchFamily="2" charset="2"/>
              <a:buChar char="n"/>
              <a:defRPr sz="2800" b="0" baseline="0">
                <a:latin typeface="Arial" panose="020B0604020202020204" pitchFamily="34" charset="0"/>
                <a:ea typeface="微软雅黑" pitchFamily="34" charset="-122"/>
              </a:defRPr>
            </a:lvl1pPr>
            <a:lvl2pPr>
              <a:defRPr sz="2400" baseline="0">
                <a:latin typeface="Arial" panose="020B0604020202020204" pitchFamily="34" charset="0"/>
                <a:ea typeface="微软雅黑" pitchFamily="34" charset="-122"/>
              </a:defRPr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315D-5845-4E10-96EE-900B6420E4E9}" type="datetime1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2"/>
            <a:ext cx="10763325" cy="725470"/>
          </a:xfrm>
        </p:spPr>
        <p:txBody>
          <a:bodyPr>
            <a:normAutofit/>
          </a:bodyPr>
          <a:lstStyle>
            <a:lvl1pPr algn="l">
              <a:defRPr sz="3000" b="1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微软雅黑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5" name="矩形 14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6" name="矩形 15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8" name="矩形 17"/>
          <p:cNvSpPr/>
          <p:nvPr userDrawn="1"/>
        </p:nvSpPr>
        <p:spPr>
          <a:xfrm>
            <a:off x="-1" y="937526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23" name="矩形 22"/>
          <p:cNvSpPr/>
          <p:nvPr userDrawn="1"/>
        </p:nvSpPr>
        <p:spPr>
          <a:xfrm>
            <a:off x="0" y="0"/>
            <a:ext cx="285709" cy="91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586586" y="6386391"/>
            <a:ext cx="5040560" cy="354977"/>
          </a:xfrm>
        </p:spPr>
        <p:txBody>
          <a:bodyPr/>
          <a:lstStyle/>
          <a:p>
            <a:r>
              <a:rPr lang="en-US" altLang="zh-CN"/>
              <a:t>CEPC Accelerator TDR International Review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D2C3-E4EE-4507-8B92-8AE7B7B616F4}" type="datetime1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586586" y="6386391"/>
            <a:ext cx="5040560" cy="354977"/>
          </a:xfrm>
        </p:spPr>
        <p:txBody>
          <a:bodyPr/>
          <a:lstStyle/>
          <a:p>
            <a:r>
              <a:rPr lang="en-US" altLang="zh-CN"/>
              <a:t>CEPC Accelerator TDR International Review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92942-8651-4956-B7C0-A7B74FFC6096}" type="datetime1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CEPC Accelerator TDR International Review</a:t>
            </a: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552FA-C358-4F70-9CE8-3E41459FCE3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9675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CE2C9-0858-40D0-852F-2215466EB8FC}" type="datetime1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 dirty="0"/>
              <a:t>CEPC Accelerator TDR International Review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50" r:id="rId2"/>
    <p:sldLayoutId id="2147483655" r:id="rId3"/>
    <p:sldLayoutId id="2147483674" r:id="rId4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3"/>
          <p:cNvSpPr txBox="1">
            <a:spLocks/>
          </p:cNvSpPr>
          <p:nvPr/>
        </p:nvSpPr>
        <p:spPr>
          <a:xfrm>
            <a:off x="587387" y="2099948"/>
            <a:ext cx="11017224" cy="238859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>
                <a:solidFill>
                  <a:srgbClr val="C00000"/>
                </a:solidFill>
              </a:rPr>
              <a:t>Status of the error correction to the Higgs lattice with local solenoid compensation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7">
            <a:extLst>
              <a:ext uri="{FF2B5EF4-FFF2-40B4-BE49-F238E27FC236}">
                <a16:creationId xmlns:a16="http://schemas.microsoft.com/office/drawing/2014/main" id="{785816F2-AEF2-4FFE-A0DA-84B4490709A4}"/>
              </a:ext>
            </a:extLst>
          </p:cNvPr>
          <p:cNvSpPr txBox="1"/>
          <p:nvPr/>
        </p:nvSpPr>
        <p:spPr>
          <a:xfrm>
            <a:off x="2306640" y="4250875"/>
            <a:ext cx="7578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dirty="0">
                <a:latin typeface="Times New Roman" panose="02020603050405020304" pitchFamily="18" charset="0"/>
                <a:ea typeface="微软雅黑" panose="020B0503020204020204" pitchFamily="34" charset="-122"/>
              </a:rPr>
              <a:t>Bin Wang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5" y="6457890"/>
            <a:ext cx="12191365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>
                <a:solidFill>
                  <a:schemeClr val="bg1"/>
                </a:solidFill>
              </a:rPr>
              <a:t>2025.12.26</a:t>
            </a:r>
            <a:endParaRPr lang="en-US" altLang="zh-CN" sz="1800" b="0" i="0" dirty="0">
              <a:solidFill>
                <a:srgbClr val="F9F9F9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10" name="Picture 2" descr="C:\Users\Administrator\Desktop\1111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2" y="35979"/>
            <a:ext cx="1548428" cy="91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2391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556"/>
    </mc:Choice>
    <mc:Fallback xmlns="">
      <p:transition spd="slow" advTm="8556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05D4D49-176B-4D81-B661-D8C170081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412775"/>
            <a:ext cx="11834668" cy="492584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Software: SAD and </a:t>
            </a:r>
            <a:r>
              <a:rPr lang="en-US" sz="2000" dirty="0" err="1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Matlab</a:t>
            </a:r>
            <a:r>
              <a:rPr lang="en-US" sz="20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-based accelerator toolbox (AT)</a:t>
            </a:r>
          </a:p>
          <a:p>
            <a:pPr marL="457200" indent="-4572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+mj-lt"/>
              <a:buAutoNum type="alphaUcPeriod"/>
            </a:pPr>
            <a:r>
              <a:rPr lang="en-US" sz="2000" b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Closed-orbit distortion (COD) correction </a:t>
            </a:r>
            <a:r>
              <a:rPr lang="en-US" sz="2000" b="1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is</a:t>
            </a:r>
            <a:r>
              <a:rPr lang="en-US" sz="2000" b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performed  with sextupoles off, then the sextupoles were turned on and the COD correction repeated.</a:t>
            </a:r>
          </a:p>
          <a:p>
            <a:pPr marL="457200" indent="-4572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+mj-lt"/>
              <a:buAutoNum type="alphaUcPeriod"/>
            </a:pPr>
            <a:r>
              <a:rPr lang="en-US" sz="20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The dispersion correction  using dispersion fre</a:t>
            </a:r>
            <a:r>
              <a:rPr lang="en-US" sz="2000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e steering principle (DFS).</a:t>
            </a:r>
          </a:p>
          <a:p>
            <a:pPr marL="457200" indent="-4572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+mj-lt"/>
              <a:buAutoNum type="alphaUcPeriod"/>
            </a:pPr>
            <a:r>
              <a:rPr lang="en-US" altLang="zh-CN" sz="20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beta-beating correction (LOCO),  </a:t>
            </a:r>
            <a:r>
              <a:rPr lang="en-US" sz="20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coupling and vertical dispersion correction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The vertical emittance is calculated in each step of correction, and </a:t>
            </a:r>
            <a:r>
              <a:rPr lang="en-US" sz="2000" b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‌only auto-corrected seeds were included in the performance evaluation</a:t>
            </a:r>
            <a:r>
              <a:rPr lang="en-US" sz="20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‌.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‌Taking the Higgs mode correction as an example‌.</a:t>
            </a:r>
          </a:p>
          <a:p>
            <a:pPr>
              <a:lnSpc>
                <a:spcPct val="150000"/>
              </a:lnSpc>
            </a:pPr>
            <a:endParaRPr lang="en-US" sz="2000" dirty="0"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2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zh-CN" b="1" dirty="0">
                <a:solidFill>
                  <a:srgbClr val="C00000"/>
                </a:solidFill>
              </a:rPr>
              <a:t>Correction scheme and error settings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F171BF83-C2AE-4C69-938C-2C13480E58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281434"/>
              </p:ext>
            </p:extLst>
          </p:nvPr>
        </p:nvGraphicFramePr>
        <p:xfrm>
          <a:off x="5767103" y="5042902"/>
          <a:ext cx="6330917" cy="12815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443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98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98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59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810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20399">
                <a:tc>
                  <a:txBody>
                    <a:bodyPr/>
                    <a:lstStyle/>
                    <a:p>
                      <a:pPr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Component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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 (mm)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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 (mm)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</a:t>
                      </a:r>
                      <a:r>
                        <a:rPr lang="en-GB" sz="1600" b="0" baseline="-25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(mrad)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Field error 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399">
                <a:tc>
                  <a:txBody>
                    <a:bodyPr/>
                    <a:lstStyle/>
                    <a:p>
                      <a:pPr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Dipole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0.01%</a:t>
                      </a:r>
                      <a:endParaRPr lang="zh-CN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399">
                <a:tc>
                  <a:txBody>
                    <a:bodyPr/>
                    <a:lstStyle/>
                    <a:p>
                      <a:pPr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Quadrupole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0.02%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3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"/>
                        </a:spcBef>
                        <a:spcAft>
                          <a:spcPts val="1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Sextupole</a:t>
                      </a:r>
                      <a:endParaRPr lang="zh-CN" alt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0.10*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0.10*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0.02%</a:t>
                      </a:r>
                      <a:endParaRPr lang="zh-CN" alt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2404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3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zh-CN" b="1" dirty="0">
                <a:solidFill>
                  <a:srgbClr val="C00000"/>
                </a:solidFill>
              </a:rPr>
              <a:t>Closed orbit correction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6249337-E5E9-4371-B29C-59D463FEA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3696520"/>
            <a:ext cx="11089232" cy="187220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Closed orbit correction to lattice without solenoid</a:t>
            </a:r>
          </a:p>
          <a:p>
            <a:pPr lvl="1">
              <a:lnSpc>
                <a:spcPct val="150000"/>
              </a:lnSpc>
            </a:pPr>
            <a:r>
              <a:rPr lang="en-US" altLang="zh-CN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Adjust the iteration step and update the response matrix upon non-convergence.</a:t>
            </a:r>
          </a:p>
          <a:p>
            <a:pPr lvl="1">
              <a:lnSpc>
                <a:spcPct val="150000"/>
              </a:lnSpc>
            </a:pPr>
            <a:r>
              <a:rPr lang="en-US" altLang="zh-CN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lattice without solenoid can obtain an orbit distortion value of less than 50mm after reducing the misalignment errors, which allows subsequent matrix operations. However, the lattice with solenoid cannot.​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047D6AE9-3997-4EF9-8A95-834A64BE7B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6160" y="1196752"/>
            <a:ext cx="3672408" cy="2296291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E8109F49-3C13-43D6-8748-542BA13811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66" y="1314243"/>
            <a:ext cx="6832122" cy="1924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096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23">
            <a:extLst>
              <a:ext uri="{FF2B5EF4-FFF2-40B4-BE49-F238E27FC236}">
                <a16:creationId xmlns:a16="http://schemas.microsoft.com/office/drawing/2014/main" id="{F73EB0E8-65BB-4262-9936-8C2CC76CEA22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zh-CN" b="1" dirty="0">
                <a:solidFill>
                  <a:srgbClr val="C00000"/>
                </a:solidFill>
              </a:rPr>
              <a:t>Result of the COD correction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A8E242C2-9AD5-44B6-8ACE-32AC26CE6D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68" y="1094382"/>
            <a:ext cx="5617499" cy="216000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11A537C6-5968-483D-93A1-2ECCA413C76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2024" y="1094382"/>
            <a:ext cx="5617499" cy="2160000"/>
          </a:xfrm>
          <a:prstGeom prst="rect">
            <a:avLst/>
          </a:prstGeom>
        </p:spPr>
      </p:pic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BC9069B8-F981-4D1A-BD2C-194DE1737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3254382"/>
            <a:ext cx="7632848" cy="34251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Residual Orbit Distortion at 100× Reduced Misalignment Errors</a:t>
            </a:r>
          </a:p>
          <a:p>
            <a:pPr lvl="1">
              <a:lnSpc>
                <a:spcPct val="150000"/>
              </a:lnSpc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Lattice without solenoid: Achieves residual orbit distortion &lt;10 mm, enabling subsequent matrix operations (see blue curve).</a:t>
            </a:r>
          </a:p>
          <a:p>
            <a:pPr lvl="1">
              <a:lnSpc>
                <a:spcPct val="150000"/>
              </a:lnSpc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Lattice with solenoid: Residual orbit remains significantly larger than 50 mm​ (see red curves).</a:t>
            </a:r>
          </a:p>
          <a:p>
            <a:pPr lvl="1">
              <a:lnSpc>
                <a:spcPct val="150000"/>
              </a:lnSpc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Conclusion: The conventional approach of error scaling followed by orbit correction fails for solenoid-integrated lattices.</a:t>
            </a:r>
          </a:p>
        </p:txBody>
      </p:sp>
      <p:pic>
        <p:nvPicPr>
          <p:cNvPr id="17" name="图片 16">
            <a:extLst>
              <a:ext uri="{FF2B5EF4-FFF2-40B4-BE49-F238E27FC236}">
                <a16:creationId xmlns:a16="http://schemas.microsoft.com/office/drawing/2014/main" id="{883826F7-42CC-4831-88F5-D045F54D37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84232" y="3333504"/>
            <a:ext cx="3550516" cy="2246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180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5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zh-CN" b="1" dirty="0">
                <a:solidFill>
                  <a:srgbClr val="C00000"/>
                </a:solidFill>
              </a:rPr>
              <a:t>Challenges of existing correction scheme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6249337-E5E9-4371-B29C-59D463FEA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412775"/>
            <a:ext cx="11089232" cy="51125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Repeat the error sensitivity analysis</a:t>
            </a:r>
          </a:p>
          <a:p>
            <a:pPr lvl="1">
              <a:lnSpc>
                <a:spcPct val="15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Focus on Quadrupole magnets in the interaction region (IR) and FF-quadrupoles near the IP.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Develop Closed-Orbit correction​</a:t>
            </a:r>
          </a:p>
          <a:p>
            <a:pPr lvl="1">
              <a:lnSpc>
                <a:spcPct val="15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Implement single-turn trajectory approximation​ for closed-orbit estimation.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977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33288</TotalTime>
  <Words>459</Words>
  <Application>Microsoft Office PowerPoint</Application>
  <PresentationFormat>宽屏</PresentationFormat>
  <Paragraphs>65</Paragraphs>
  <Slides>5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等线</vt:lpstr>
      <vt:lpstr>微软雅黑</vt:lpstr>
      <vt:lpstr>Arial</vt:lpstr>
      <vt:lpstr>Arial Black</vt:lpstr>
      <vt:lpstr>Calibri</vt:lpstr>
      <vt:lpstr>Calibri Light</vt:lpstr>
      <vt:lpstr>Roboto</vt:lpstr>
      <vt:lpstr>Times New Roman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vivi</dc:creator>
  <cp:lastModifiedBy>Bin Wang</cp:lastModifiedBy>
  <cp:revision>2334</cp:revision>
  <cp:lastPrinted>2022-11-06T05:19:21Z</cp:lastPrinted>
  <dcterms:created xsi:type="dcterms:W3CDTF">2012-09-04T11:33:36Z</dcterms:created>
  <dcterms:modified xsi:type="dcterms:W3CDTF">2025-12-26T06:15:49Z</dcterms:modified>
</cp:coreProperties>
</file>