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834A3-E296-49F5-BB5E-8E3A97F62F54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5B6B-516E-46EC-AA79-0AACA3D92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3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8A62-05D4-47C7-BBF3-97D48364CF51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9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CAF6-8B89-4474-8995-3E8FF62F402B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7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A08E-A055-41EB-AE4A-B1334A99F80D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48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B1A6-7B2B-48A5-8543-FE09CF86D19C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5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74CC-005C-41AA-B6E4-8F9FE612C39F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31E3-3002-4CAF-80A1-ED6C268DE0A6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1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4210-2C1F-4577-87F3-CD8E9795E7FE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4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5983-D1E4-4EAE-A324-D0E66DA48F20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D3E4-03DF-4912-B64A-FA34CE00FDE7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92F9-8079-4D9C-8B75-4D03F276BDA8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4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0CAB-2605-4167-BCB2-1B8F6FC0D8D3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CF55-521C-4EE7-9BCB-0E82C2C6A4CB}" type="datetime1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1F97-5FA8-48FC-98C4-ACD84528F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b.2024.07.0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abs/2512.1896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atu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12.1896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12.1896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512.1896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medc.dicp.ac.cn/Resources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arxiv.org/abs/2512.189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1D48DA4-8B7C-7CB7-402B-66D83B13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74" y="2906660"/>
            <a:ext cx="3585512" cy="33066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0F5648F-AE36-3AEF-3320-DAB93886B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783" y="1140065"/>
            <a:ext cx="7772400" cy="1232598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静态核共振精密探测：暗物质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7AAC18-4EC0-C33C-6015-FBFAD0362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983" y="2607338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高宇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B61623-B5EE-1B1A-54D1-E6131C3FD5F1}"/>
              </a:ext>
            </a:extLst>
          </p:cNvPr>
          <p:cNvSpPr txBox="1"/>
          <p:nvPr/>
        </p:nvSpPr>
        <p:spPr>
          <a:xfrm>
            <a:off x="741783" y="569522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高能所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2026/01/28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2FACDF-4CEA-E115-9D99-46B4C9BED1C6}"/>
              </a:ext>
            </a:extLst>
          </p:cNvPr>
          <p:cNvSpPr txBox="1"/>
          <p:nvPr/>
        </p:nvSpPr>
        <p:spPr>
          <a:xfrm>
            <a:off x="741783" y="3297200"/>
            <a:ext cx="3938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基于以下论文：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AutoNum type="arabicParenBoth"/>
            </a:pP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  <a:hlinkClick r:id="rId3"/>
              </a:rPr>
              <a:t>Sci.Bull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hlinkClick r:id="rId3"/>
              </a:rPr>
              <a:t>. 69 (2024) 18, 2795-2798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hlinkClick r:id="rId4"/>
              </a:rPr>
              <a:t>2512.18960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Peng-Long Zhang(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张朋龙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),Yu-Ming Yang(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杨玉明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 Xiao-Jun Bi(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毕效军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 Qin Chang(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常钦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 Yu Gao(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高宇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 Hai-Bo Li(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李海波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 Wei Xu(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徐伟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), and Peng-Fei Yin(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殷鹏飞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278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示&#10;&#10;描述已自动生成">
            <a:extLst>
              <a:ext uri="{FF2B5EF4-FFF2-40B4-BE49-F238E27FC236}">
                <a16:creationId xmlns:a16="http://schemas.microsoft.com/office/drawing/2014/main" id="{0BB7C147-099C-C06F-3F09-DDED7169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7" y="2503860"/>
            <a:ext cx="4908622" cy="378790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CBA602-BDEA-48D4-D2E6-950BE33D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83C7A3-2BC1-28C3-66BC-9C25E115ED39}"/>
              </a:ext>
            </a:extLst>
          </p:cNvPr>
          <p:cNvSpPr txBox="1"/>
          <p:nvPr/>
        </p:nvSpPr>
        <p:spPr>
          <a:xfrm>
            <a:off x="566058" y="1374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E03485D-C07E-FC11-8985-EDAD78712D72}"/>
              </a:ext>
            </a:extLst>
          </p:cNvPr>
          <p:cNvGrpSpPr/>
          <p:nvPr/>
        </p:nvGrpSpPr>
        <p:grpSpPr>
          <a:xfrm>
            <a:off x="1953209" y="808291"/>
            <a:ext cx="4891458" cy="486195"/>
            <a:chOff x="2264229" y="540812"/>
            <a:chExt cx="4891458" cy="48619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58B83DF-F65B-D70A-CA25-F83D83DD3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4229" y="540812"/>
              <a:ext cx="4279641" cy="48619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13DF7ED-3921-4D9B-FA9F-A1337E33E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3870" y="612807"/>
              <a:ext cx="611817" cy="342203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9273F39-9E05-D051-41C8-4DF966FEF528}"/>
              </a:ext>
            </a:extLst>
          </p:cNvPr>
          <p:cNvSpPr txBox="1"/>
          <p:nvPr/>
        </p:nvSpPr>
        <p:spPr>
          <a:xfrm>
            <a:off x="1953209" y="122248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光子到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达数量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6B06BC-0749-0B69-94BF-C93B3AAB7E3D}"/>
              </a:ext>
            </a:extLst>
          </p:cNvPr>
          <p:cNvSpPr txBox="1"/>
          <p:nvPr/>
        </p:nvSpPr>
        <p:spPr>
          <a:xfrm>
            <a:off x="2846385" y="1222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源辐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射率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CB19A9-20DD-9997-B91F-0360C559D768}"/>
              </a:ext>
            </a:extLst>
          </p:cNvPr>
          <p:cNvSpPr txBox="1"/>
          <p:nvPr/>
        </p:nvSpPr>
        <p:spPr>
          <a:xfrm>
            <a:off x="3423065" y="12224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光子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占比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1A7C00-7966-3D47-E5C7-31C0F00FC0A9}"/>
              </a:ext>
            </a:extLst>
          </p:cNvPr>
          <p:cNvSpPr txBox="1"/>
          <p:nvPr/>
        </p:nvSpPr>
        <p:spPr>
          <a:xfrm>
            <a:off x="4093029" y="122248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分支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8F9BA87-A268-4B13-F3CC-11C2E3D5CBB0}"/>
              </a:ext>
            </a:extLst>
          </p:cNvPr>
          <p:cNvSpPr txBox="1"/>
          <p:nvPr/>
        </p:nvSpPr>
        <p:spPr>
          <a:xfrm>
            <a:off x="4827959" y="1222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曝光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时间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8800ED-3D17-994D-44F1-A4AD8F916991}"/>
              </a:ext>
            </a:extLst>
          </p:cNvPr>
          <p:cNvSpPr txBox="1"/>
          <p:nvPr/>
        </p:nvSpPr>
        <p:spPr>
          <a:xfrm>
            <a:off x="5469013" y="122248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相干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重复率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E8CAF1-2275-7D52-8A2D-CF7EDECE0A73}"/>
              </a:ext>
            </a:extLst>
          </p:cNvPr>
          <p:cNvSpPr txBox="1"/>
          <p:nvPr/>
        </p:nvSpPr>
        <p:spPr>
          <a:xfrm>
            <a:off x="6401656" y="12224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角覆</a:t>
            </a:r>
            <a:b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盖率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DE7620-C9A2-0F77-B28B-ED35F37EDA34}"/>
                  </a:ext>
                </a:extLst>
              </p:cNvPr>
              <p:cNvSpPr txBox="1"/>
              <p:nvPr/>
            </p:nvSpPr>
            <p:spPr>
              <a:xfrm>
                <a:off x="960761" y="1982306"/>
                <a:ext cx="73260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各向同性衰变源的角覆盖率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(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共振峰宽对应高度差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)/(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间距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</a:t>
                </a:r>
                <a:endPara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DE7620-C9A2-0F77-B28B-ED35F37E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61" y="1982306"/>
                <a:ext cx="7326044" cy="400110"/>
              </a:xfrm>
              <a:prstGeom prst="rect">
                <a:avLst/>
              </a:prstGeom>
              <a:blipFill>
                <a:blip r:embed="rId5"/>
                <a:stretch>
                  <a:fillRect l="-91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9652E221-4202-3559-0348-A35DE42FB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994" y="2695588"/>
            <a:ext cx="3002683" cy="110625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4DDEB3-2877-466E-662F-E74D92724142}"/>
              </a:ext>
            </a:extLst>
          </p:cNvPr>
          <p:cNvSpPr txBox="1"/>
          <p:nvPr/>
        </p:nvSpPr>
        <p:spPr>
          <a:xfrm>
            <a:off x="2019168" y="403399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无反冲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6F9147-4783-81D7-EF81-40E1816DBC06}"/>
              </a:ext>
            </a:extLst>
          </p:cNvPr>
          <p:cNvSpPr txBox="1"/>
          <p:nvPr/>
        </p:nvSpPr>
        <p:spPr>
          <a:xfrm>
            <a:off x="2123110" y="52189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有反冲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B9BFFCC-B2B8-C264-5596-A37D964B58A5}"/>
              </a:ext>
            </a:extLst>
          </p:cNvPr>
          <p:cNvSpPr txBox="1"/>
          <p:nvPr/>
        </p:nvSpPr>
        <p:spPr>
          <a:xfrm>
            <a:off x="4390546" y="3364364"/>
            <a:ext cx="1153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衰减后</a:t>
            </a:r>
            <a:br>
              <a:rPr lang="en-US" altLang="zh-CN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吸收部分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2C2E7BD-CF43-A873-155C-B26DB9F5F006}"/>
              </a:ext>
            </a:extLst>
          </p:cNvPr>
          <p:cNvSpPr txBox="1"/>
          <p:nvPr/>
        </p:nvSpPr>
        <p:spPr>
          <a:xfrm>
            <a:off x="5422994" y="3921882"/>
            <a:ext cx="320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几种元素的内转化率、对应光子占比、光子分支比以及无反冲率的比较。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69E4F86-281B-3D21-93C7-F59828089666}"/>
              </a:ext>
            </a:extLst>
          </p:cNvPr>
          <p:cNvSpPr txBox="1"/>
          <p:nvPr/>
        </p:nvSpPr>
        <p:spPr>
          <a:xfrm>
            <a:off x="5392462" y="5112366"/>
            <a:ext cx="320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波动型暗物质一般具有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较高的相干周期数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en-US" altLang="zh-CN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exp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~10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8915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36BEB-AC53-C5FE-8FD7-EB46295A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以及：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射线光源情况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44AD72-FF32-074A-0CF8-DA2A51DA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888056-7BDB-17DD-4AF1-B31A8816D298}"/>
              </a:ext>
            </a:extLst>
          </p:cNvPr>
          <p:cNvSpPr txBox="1"/>
          <p:nvPr/>
        </p:nvSpPr>
        <p:spPr>
          <a:xfrm>
            <a:off x="5580096" y="1535696"/>
            <a:ext cx="268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参见 </a:t>
            </a:r>
            <a:r>
              <a:rPr lang="fr-FR" altLang="zh-CN" dirty="0">
                <a:solidFill>
                  <a:srgbClr val="006699"/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2"/>
              </a:rPr>
              <a:t>Nature</a:t>
            </a:r>
            <a:r>
              <a:rPr lang="fr-FR" altLang="zh-CN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r>
              <a:rPr lang="en-US" altLang="zh-CN" b="1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V</a:t>
            </a:r>
            <a:r>
              <a:rPr lang="fr-FR" altLang="zh-CN" b="1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ol 622</a:t>
            </a:r>
            <a:r>
              <a:rPr lang="fr-FR" altLang="zh-CN" dirty="0">
                <a:solidFill>
                  <a:srgbClr val="22222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pages 471–475 (2023)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AA6B9F-0FE1-7492-6012-4C1F17ACC22E}"/>
              </a:ext>
            </a:extLst>
          </p:cNvPr>
          <p:cNvSpPr txBox="1"/>
          <p:nvPr/>
        </p:nvSpPr>
        <p:spPr>
          <a:xfrm>
            <a:off x="628650" y="1725839"/>
            <a:ext cx="416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近期</a:t>
            </a:r>
            <a:r>
              <a:rPr lang="en-US" altLang="zh-CN" sz="2000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Sc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成功实现了激发与共振吸收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064F3B-70A1-82CB-F858-EDC35C7C0A4F}"/>
              </a:ext>
            </a:extLst>
          </p:cNvPr>
          <p:cNvSpPr txBox="1"/>
          <p:nvPr/>
        </p:nvSpPr>
        <p:spPr>
          <a:xfrm>
            <a:off x="628650" y="2404138"/>
            <a:ext cx="7197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光源直接激发原子核，向基态跃迁过程可发生穆斯堡尔共振。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36F99E-5E94-A2F3-DB90-3A9350270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65" y="3485479"/>
            <a:ext cx="1952976" cy="562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1EDE937-7A4B-F429-B3AD-373C4B223836}"/>
                  </a:ext>
                </a:extLst>
              </p:cNvPr>
              <p:cNvSpPr txBox="1"/>
              <p:nvPr/>
            </p:nvSpPr>
            <p:spPr>
              <a:xfrm>
                <a:off x="4227896" y="3582174"/>
                <a:ext cx="3398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XFEL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的特征频宽取</a:t>
                </a:r>
                <a14:m>
                  <m:oMath xmlns:m="http://schemas.openxmlformats.org/officeDocument/2006/math">
                    <m:r>
                      <a:rPr lang="zh-CN" altLang="en-US" i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~ 0.1 MeV</a:t>
                </a:r>
                <a:endPara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1EDE937-7A4B-F429-B3AD-373C4B22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96" y="3582174"/>
                <a:ext cx="3398687" cy="369332"/>
              </a:xfrm>
              <a:prstGeom prst="rect">
                <a:avLst/>
              </a:prstGeom>
              <a:blipFill>
                <a:blip r:embed="rId4"/>
                <a:stretch>
                  <a:fillRect l="-1616" t="-8333" r="-898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68D60E4-E23D-F2DE-C509-90BA1EED67E3}"/>
              </a:ext>
            </a:extLst>
          </p:cNvPr>
          <p:cNvSpPr txBox="1"/>
          <p:nvPr/>
        </p:nvSpPr>
        <p:spPr>
          <a:xfrm>
            <a:off x="628650" y="300319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定性的穆斯堡尔光子数估算：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E9758A6-069B-0DDF-1041-59B5ADF20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248" y="4826127"/>
            <a:ext cx="3187991" cy="38564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391AF32-69CB-A036-CA32-9E5360F51302}"/>
              </a:ext>
            </a:extLst>
          </p:cNvPr>
          <p:cNvSpPr txBox="1"/>
          <p:nvPr/>
        </p:nvSpPr>
        <p:spPr>
          <a:xfrm>
            <a:off x="628650" y="42923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到达探测器的穆斯堡尔光子光子数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576CC8-5FDE-ED7E-E734-8C5E643FB8F2}"/>
              </a:ext>
            </a:extLst>
          </p:cNvPr>
          <p:cNvSpPr txBox="1"/>
          <p:nvPr/>
        </p:nvSpPr>
        <p:spPr>
          <a:xfrm>
            <a:off x="628650" y="5351653"/>
            <a:ext cx="737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定向性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：激发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辐射的穆斯堡尔光子倾向于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前向辐射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假设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O(1)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角覆盖</a:t>
            </a:r>
          </a:p>
        </p:txBody>
      </p:sp>
    </p:spTree>
    <p:extLst>
      <p:ext uri="{BB962C8B-B14F-4D97-AF65-F5344CB8AC3E}">
        <p14:creationId xmlns:p14="http://schemas.microsoft.com/office/powerpoint/2010/main" val="168161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67BABB-45E5-0F75-4BD8-AA249D53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A67C48-A5B9-A675-26D9-E21D8B9A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2" y="385128"/>
            <a:ext cx="7364963" cy="52614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6B931A1-1526-9D73-A068-3CAC0DDCCCE6}"/>
              </a:ext>
            </a:extLst>
          </p:cNvPr>
          <p:cNvSpPr txBox="1"/>
          <p:nvPr/>
        </p:nvSpPr>
        <p:spPr>
          <a:xfrm>
            <a:off x="1088572" y="5655144"/>
            <a:ext cx="7348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高频截断：源强度（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0.1Ci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放射源或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meV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光源）对应的统计量限制</a:t>
            </a:r>
            <a:b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低频阶段：暗物质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周期不超过放射源寿命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合理观测时间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曝光时间：一倍的暗物质的相干时间（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周期）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1/3)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AD6365-078E-B34B-71CA-C97C5349CB58}"/>
              </a:ext>
            </a:extLst>
          </p:cNvPr>
          <p:cNvSpPr txBox="1"/>
          <p:nvPr/>
        </p:nvSpPr>
        <p:spPr>
          <a:xfrm>
            <a:off x="6288833" y="4498044"/>
            <a:ext cx="170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hlinkClick r:id="rId3"/>
              </a:rPr>
              <a:t>2512.18960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C27EDC-E686-4EF3-A235-5017E52E6C61}"/>
              </a:ext>
            </a:extLst>
          </p:cNvPr>
          <p:cNvSpPr txBox="1"/>
          <p:nvPr/>
        </p:nvSpPr>
        <p:spPr>
          <a:xfrm>
            <a:off x="4883612" y="29661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</a:rPr>
              <a:t>引力波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0D7F82-E1D8-8150-8FD8-232AEFFD274C}"/>
              </a:ext>
            </a:extLst>
          </p:cNvPr>
          <p:cNvSpPr txBox="1"/>
          <p:nvPr/>
        </p:nvSpPr>
        <p:spPr>
          <a:xfrm>
            <a:off x="2809106" y="114919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030A0"/>
                </a:solidFill>
              </a:rPr>
              <a:t>共振腔</a:t>
            </a:r>
            <a:br>
              <a:rPr lang="en-US" altLang="zh-CN" sz="1400" b="1" dirty="0">
                <a:solidFill>
                  <a:srgbClr val="7030A0"/>
                </a:solidFill>
              </a:rPr>
            </a:br>
            <a:r>
              <a:rPr lang="zh-CN" altLang="en-US" sz="1400" b="1" dirty="0">
                <a:solidFill>
                  <a:srgbClr val="7030A0"/>
                </a:solidFill>
              </a:rPr>
              <a:t>退耦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DA3087-40E0-09F7-9976-7B750EE3031C}"/>
              </a:ext>
            </a:extLst>
          </p:cNvPr>
          <p:cNvSpPr txBox="1"/>
          <p:nvPr/>
        </p:nvSpPr>
        <p:spPr>
          <a:xfrm>
            <a:off x="5683492" y="199405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070C0"/>
                </a:solidFill>
              </a:rPr>
              <a:t>光学共振腔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CF5EE4-9DED-F116-566F-CBE262EDAA7E}"/>
              </a:ext>
            </a:extLst>
          </p:cNvPr>
          <p:cNvSpPr txBox="1"/>
          <p:nvPr/>
        </p:nvSpPr>
        <p:spPr>
          <a:xfrm>
            <a:off x="6457951" y="121139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2">
                    <a:lumMod val="50000"/>
                  </a:schemeClr>
                </a:solidFill>
              </a:rPr>
              <a:t>共址干涉仪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F2274B-2DFF-1C60-72DB-7D651E4FA7D1}"/>
              </a:ext>
            </a:extLst>
          </p:cNvPr>
          <p:cNvSpPr txBox="1"/>
          <p:nvPr/>
        </p:nvSpPr>
        <p:spPr>
          <a:xfrm rot="21205520">
            <a:off x="4896989" y="362738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等效原理破坏测量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A23CF9-0681-271D-A9F2-79C51D1E3731}"/>
              </a:ext>
            </a:extLst>
          </p:cNvPr>
          <p:cNvSpPr txBox="1"/>
          <p:nvPr/>
        </p:nvSpPr>
        <p:spPr>
          <a:xfrm>
            <a:off x="2937346" y="22672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光源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E021B01-729D-04C2-A445-7BC3253DD618}"/>
              </a:ext>
            </a:extLst>
          </p:cNvPr>
          <p:cNvSpPr txBox="1"/>
          <p:nvPr/>
        </p:nvSpPr>
        <p:spPr>
          <a:xfrm>
            <a:off x="1931014" y="426469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第五种力测量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02C3A7A-286E-61E4-70EE-E85B7DF44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12" y="3952626"/>
            <a:ext cx="797520" cy="481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0DE27C7-DC18-915E-836A-7D3FC4082E41}"/>
              </a:ext>
            </a:extLst>
          </p:cNvPr>
          <p:cNvSpPr txBox="1"/>
          <p:nvPr/>
        </p:nvSpPr>
        <p:spPr>
          <a:xfrm rot="16200000">
            <a:off x="-209021" y="28519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电磁耦合系数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EC0604-6A36-1D07-4163-5F38281318D2}"/>
              </a:ext>
            </a:extLst>
          </p:cNvPr>
          <p:cNvSpPr txBox="1"/>
          <p:nvPr/>
        </p:nvSpPr>
        <p:spPr>
          <a:xfrm>
            <a:off x="1088572" y="5348770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地面（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1g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L=1,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50m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22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225B98-6321-2D08-8F50-921B054D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87E6BC-5E46-3487-95AA-478BC1B8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15" y="653142"/>
            <a:ext cx="6747807" cy="49545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DFB699-5441-FD94-9BFF-E50CE5B95EE9}"/>
              </a:ext>
            </a:extLst>
          </p:cNvPr>
          <p:cNvSpPr txBox="1"/>
          <p:nvPr/>
        </p:nvSpPr>
        <p:spPr>
          <a:xfrm>
            <a:off x="1088572" y="5655144"/>
            <a:ext cx="7348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高频截断：源强度（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0.1Ci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放射源或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meV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光源）对应的统计量限制</a:t>
            </a:r>
            <a:b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低频阶段：暗物质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周期不超过放射源寿命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合理观测时间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曝光时间：一倍的暗物质的相干时间（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周期）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1/3)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8DE61B-D09D-0B4F-77DD-1EEE238282C7}"/>
              </a:ext>
            </a:extLst>
          </p:cNvPr>
          <p:cNvSpPr txBox="1"/>
          <p:nvPr/>
        </p:nvSpPr>
        <p:spPr>
          <a:xfrm rot="16200000">
            <a:off x="-211389" y="2789775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胶子耦合系数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7B8CA1-0196-728D-9062-48BF2AFE2349}"/>
              </a:ext>
            </a:extLst>
          </p:cNvPr>
          <p:cNvSpPr txBox="1"/>
          <p:nvPr/>
        </p:nvSpPr>
        <p:spPr>
          <a:xfrm>
            <a:off x="6288833" y="4498044"/>
            <a:ext cx="170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hlinkClick r:id="rId3"/>
              </a:rPr>
              <a:t>2512.18960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A9BACC-5B18-F08A-F40F-8E8F039B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819" y="4422971"/>
            <a:ext cx="832279" cy="42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2E1E137-B734-E53D-3B55-7AAFAC3D500A}"/>
              </a:ext>
            </a:extLst>
          </p:cNvPr>
          <p:cNvSpPr txBox="1"/>
          <p:nvPr/>
        </p:nvSpPr>
        <p:spPr>
          <a:xfrm rot="20433403">
            <a:off x="5257772" y="358846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等效原理破坏测量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814947-4719-EDBB-D12F-F1FC89229667}"/>
              </a:ext>
            </a:extLst>
          </p:cNvPr>
          <p:cNvSpPr txBox="1"/>
          <p:nvPr/>
        </p:nvSpPr>
        <p:spPr>
          <a:xfrm>
            <a:off x="1968336" y="452882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第五种力测量</a:t>
            </a:r>
          </a:p>
        </p:txBody>
      </p:sp>
    </p:spTree>
    <p:extLst>
      <p:ext uri="{BB962C8B-B14F-4D97-AF65-F5344CB8AC3E}">
        <p14:creationId xmlns:p14="http://schemas.microsoft.com/office/powerpoint/2010/main" val="144873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7369D3-1200-23CF-E429-44CEDC6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BEDB08-D4B8-72A2-A3D1-A0585EDC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27" y="557428"/>
            <a:ext cx="6560145" cy="49079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82C9503-2511-B684-FC94-313673E9C826}"/>
              </a:ext>
            </a:extLst>
          </p:cNvPr>
          <p:cNvSpPr txBox="1"/>
          <p:nvPr/>
        </p:nvSpPr>
        <p:spPr>
          <a:xfrm>
            <a:off x="1017861" y="5555617"/>
            <a:ext cx="7348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高频截断：源强度（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0.1Ci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放射源或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12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meV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光源）对应的统计量限制</a:t>
            </a:r>
            <a:b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低频阶段：暗物质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周期不超过放射源寿命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合理观测时间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曝光时间：一倍的暗物质的相干时间（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周期）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1/3)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D40F97-CF8B-10FD-CC5B-186A4A1C4FAB}"/>
              </a:ext>
            </a:extLst>
          </p:cNvPr>
          <p:cNvSpPr txBox="1"/>
          <p:nvPr/>
        </p:nvSpPr>
        <p:spPr>
          <a:xfrm rot="16200000">
            <a:off x="-69363" y="2746234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Yukawa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耦合系数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572DC1-4F16-ED16-02C7-7EB148AB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30" y="4403122"/>
            <a:ext cx="907009" cy="348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FD9EA67-DFEF-5A70-960D-8646B5E26FC6}"/>
              </a:ext>
            </a:extLst>
          </p:cNvPr>
          <p:cNvSpPr txBox="1"/>
          <p:nvPr/>
        </p:nvSpPr>
        <p:spPr>
          <a:xfrm>
            <a:off x="6251042" y="4403122"/>
            <a:ext cx="170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hlinkClick r:id="rId4"/>
              </a:rPr>
              <a:t>2512.18960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0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C89EA-673A-8C90-C67F-14BDC999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93" y="622121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FFD6CA-E2CF-3641-EB80-B8A43D86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93" y="1798394"/>
            <a:ext cx="7886700" cy="42043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波动性暗物质场可调制核能级，产生可观测的光子频率差。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核共振的高灵敏度提供一个绝佳的探测方法。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在很宽的质量范围（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-15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-10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-8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eV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）内对波动性暗物质场与电磁、胶子、夸克的多种有效耦合系数有很强的灵敏度预期。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相较偶发或随机的引力波，波动暗物质具有典型的单色性，有利于统计量累积。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信号形态上可与引力波信号区分开。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Ag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之外更多的可候选同位素：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Zn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Ge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Sc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等，与高亮度光源有更多结合的可能性。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00361E-9A7A-748B-A057-DB5E20CE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46C44-71D1-1DD9-926D-BCE728FA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“波动”型冷暗物质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E0200-5890-9C56-C9D8-1D8E28BE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13" y="1690689"/>
            <a:ext cx="7886700" cy="4351338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早期宇宙产生，占现宇宙总能量密度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27%</a:t>
            </a: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极低质量玻色子具有宏观粒子波长、宏观波动性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典型代表：轴子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(Peccei &amp; Quinn, 77’)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类轴子场、低质量标量场等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实验室本地可视为经典场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7A7243-6434-ADED-884E-7F24C06A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81" y="4078141"/>
            <a:ext cx="4394350" cy="763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46B8E1-7388-A220-68D3-C204E55DB7EC}"/>
                  </a:ext>
                </a:extLst>
              </p:cNvPr>
              <p:cNvSpPr txBox="1"/>
              <p:nvPr/>
            </p:nvSpPr>
            <p:spPr>
              <a:xfrm>
                <a:off x="912033" y="5024177"/>
                <a:ext cx="75535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多模式叠加后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仍具有良好的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单色性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𝜎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𝜔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−6</m:t>
                        </m:r>
                      </m:sup>
                    </m:sSup>
                    <m:r>
                      <a:rPr lang="zh-CN" altLang="en-US" sz="2400" i="1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𝜔</m:t>
                    </m:r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、在相干时标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~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𝑓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内可视为良好的低速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相干平面波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、通过</a:t>
                </a:r>
                <a:r>
                  <a:rPr lang="zh-CN" alt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与标准模型耦合产生可观测效应</a:t>
                </a:r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46B8E1-7388-A220-68D3-C204E55D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" y="5024177"/>
                <a:ext cx="7553554" cy="1200329"/>
              </a:xfrm>
              <a:prstGeom prst="rect">
                <a:avLst/>
              </a:prstGeom>
              <a:blipFill>
                <a:blip r:embed="rId3"/>
                <a:stretch>
                  <a:fillRect l="-1372" t="-4061" b="-13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38444C3-5F15-9091-C181-9E3821E9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8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D0590-F5FE-179F-FAE8-1900C7B4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358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原子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核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能级受标量暗物质场的调制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1A0146-A562-FD03-7293-EE8A14AE0443}"/>
              </a:ext>
            </a:extLst>
          </p:cNvPr>
          <p:cNvSpPr txBox="1"/>
          <p:nvPr/>
        </p:nvSpPr>
        <p:spPr>
          <a:xfrm>
            <a:off x="560224" y="1467032"/>
            <a:ext cx="65870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“原子钟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之间的频率比可参数化为精细耦合常数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(α)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、电子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质子质量比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(m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e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r>
              <a:rPr lang="en-US" altLang="zh-CN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p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) 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、夸克质量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r>
              <a:rPr lang="en-US" altLang="zh-CN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q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比以及色动力学能标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(Λ</a:t>
            </a:r>
            <a:r>
              <a:rPr lang="en-US" altLang="zh-CN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QCD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) 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暗物质场可通过调制核能级的关键参数，周期性调制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两处的能级差。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对于标量场，低能有效拉式量可采用与电磁场、夸克、胶子场耦合的形式：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190B39-71D2-D155-6562-BF86F22BF00F}"/>
              </a:ext>
            </a:extLst>
          </p:cNvPr>
          <p:cNvSpPr txBox="1"/>
          <p:nvPr/>
        </p:nvSpPr>
        <p:spPr>
          <a:xfrm>
            <a:off x="7066385" y="1486308"/>
            <a:ext cx="192832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参见早期理论研究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b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nucl-th/0601050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1604.08514,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以及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2205.12988,</a:t>
            </a:r>
          </a:p>
          <a:p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2302.04565, 2402.09643等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79A413-B786-8A41-904A-7086926073A9}"/>
              </a:ext>
            </a:extLst>
          </p:cNvPr>
          <p:cNvSpPr txBox="1"/>
          <p:nvPr/>
        </p:nvSpPr>
        <p:spPr>
          <a:xfrm>
            <a:off x="5894425" y="4428614"/>
            <a:ext cx="2943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近期研究见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Gratta, Kaplan, </a:t>
            </a:r>
            <a:br>
              <a:rPr lang="en-US" altLang="zh-CN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Rajendran，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’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及相关引用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0CA0632-E7FA-E429-8C94-F5F0E3FD70A6}"/>
              </a:ext>
            </a:extLst>
          </p:cNvPr>
          <p:cNvSpPr txBox="1"/>
          <p:nvPr/>
        </p:nvSpPr>
        <p:spPr>
          <a:xfrm>
            <a:off x="560224" y="5096175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有效能级差取决于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两点之间的暗物质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场强差*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5527E7-198C-2949-495F-BDCF492A0359}"/>
              </a:ext>
            </a:extLst>
          </p:cNvPr>
          <p:cNvGrpSpPr/>
          <p:nvPr/>
        </p:nvGrpSpPr>
        <p:grpSpPr>
          <a:xfrm>
            <a:off x="560224" y="5575795"/>
            <a:ext cx="5660182" cy="681296"/>
            <a:chOff x="765500" y="5782894"/>
            <a:chExt cx="5660182" cy="68129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A381A6E-1F6E-2BF6-3477-E679C15F5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500" y="5782894"/>
              <a:ext cx="1732606" cy="68129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804CB1D-EAD3-9523-F86C-C8256B787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0970" y="5904370"/>
              <a:ext cx="1544180" cy="43470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96E033A-2741-12EF-EF95-FDC547DB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2929" y="5837341"/>
              <a:ext cx="1782753" cy="598407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C7E4439E-5BDC-EDEA-EA13-FF1B9AD1D542}"/>
              </a:ext>
            </a:extLst>
          </p:cNvPr>
          <p:cNvSpPr txBox="1"/>
          <p:nvPr/>
        </p:nvSpPr>
        <p:spPr>
          <a:xfrm>
            <a:off x="6767805" y="5504028"/>
            <a:ext cx="1318727" cy="75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*受对称性影响，赝标量场的耦合为二阶。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069B378E-9D92-F30A-EEF5-87930F07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9EE823-AFD5-DE4B-88B6-47A75406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155" y="4331156"/>
            <a:ext cx="2943349" cy="6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0E7D7A9-9956-6A8B-E6D4-EE505B5D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03" y="1767257"/>
            <a:ext cx="5542384" cy="23413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C17B0A4-7D38-F366-5AE0-05039E5C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静态共振方案中的暗物质能级修正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8370A1-7312-5586-DC8F-C51DE864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027483-D0BE-F144-272B-25FB4366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76" y="4623902"/>
            <a:ext cx="7290370" cy="15909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7819EE6-3514-27CF-DC65-E7426985CA70}"/>
              </a:ext>
            </a:extLst>
          </p:cNvPr>
          <p:cNvSpPr txBox="1"/>
          <p:nvPr/>
        </p:nvSpPr>
        <p:spPr>
          <a:xfrm>
            <a:off x="584718" y="4185208"/>
            <a:ext cx="721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能极修正差取决于光子发射、吸收处时空点的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暗物质场强差异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CAE4FF-F734-52E6-6927-963D2B2B46FA}"/>
              </a:ext>
            </a:extLst>
          </p:cNvPr>
          <p:cNvSpPr txBox="1"/>
          <p:nvPr/>
        </p:nvSpPr>
        <p:spPr>
          <a:xfrm>
            <a:off x="7200124" y="3102821"/>
            <a:ext cx="1732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参见：现代物理知识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2025, 37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卷，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期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43-48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40A08B9-EB41-303E-66B0-9DCCCB809DFF}"/>
                  </a:ext>
                </a:extLst>
              </p:cNvPr>
              <p:cNvSpPr txBox="1"/>
              <p:nvPr/>
            </p:nvSpPr>
            <p:spPr>
              <a:xfrm>
                <a:off x="711653" y="1594356"/>
                <a:ext cx="42646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aseline="30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109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Ag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穆斯堡尔共振的放射源、吸收体之间存在空间间隔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(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示意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</a:t>
                </a:r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。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40A08B9-EB41-303E-66B0-9DCCCB80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3" y="1594356"/>
                <a:ext cx="4264673" cy="707886"/>
              </a:xfrm>
              <a:prstGeom prst="rect">
                <a:avLst/>
              </a:prstGeom>
              <a:blipFill>
                <a:blip r:embed="rId4"/>
                <a:stretch>
                  <a:fillRect l="-1574" t="-5172" r="-1574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60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A61A9B-6780-4A7E-807F-25CF024E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1D82205-A175-8ED8-1A86-64FC08F43A6E}"/>
              </a:ext>
            </a:extLst>
          </p:cNvPr>
          <p:cNvGrpSpPr/>
          <p:nvPr/>
        </p:nvGrpSpPr>
        <p:grpSpPr>
          <a:xfrm>
            <a:off x="1194319" y="1524422"/>
            <a:ext cx="6207967" cy="1529505"/>
            <a:chOff x="1408715" y="1229985"/>
            <a:chExt cx="5931367" cy="136943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91063D6-084B-F83F-1DB5-D78BE876B4D8}"/>
                </a:ext>
              </a:extLst>
            </p:cNvPr>
            <p:cNvGrpSpPr/>
            <p:nvPr/>
          </p:nvGrpSpPr>
          <p:grpSpPr>
            <a:xfrm>
              <a:off x="1408715" y="1229985"/>
              <a:ext cx="5931367" cy="625188"/>
              <a:chOff x="1869025" y="1198882"/>
              <a:chExt cx="5931367" cy="625188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0139545A-5FE3-854C-8F01-F7B97E05A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44620" y="1198882"/>
                <a:ext cx="5355772" cy="625188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7DADF3CA-F947-2A40-E65C-F891087D8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9025" y="1339265"/>
                <a:ext cx="476893" cy="344422"/>
              </a:xfrm>
              <a:prstGeom prst="rect">
                <a:avLst/>
              </a:prstGeom>
            </p:spPr>
          </p:pic>
        </p:grpSp>
        <p:sp>
          <p:nvSpPr>
            <p:cNvPr id="10" name="右大括号 9">
              <a:extLst>
                <a:ext uri="{FF2B5EF4-FFF2-40B4-BE49-F238E27FC236}">
                  <a16:creationId xmlns:a16="http://schemas.microsoft.com/office/drawing/2014/main" id="{D6B930C9-42A1-802E-9E03-623CF66516C0}"/>
                </a:ext>
              </a:extLst>
            </p:cNvPr>
            <p:cNvSpPr/>
            <p:nvPr/>
          </p:nvSpPr>
          <p:spPr>
            <a:xfrm rot="5400000">
              <a:off x="3519197" y="819540"/>
              <a:ext cx="269032" cy="244617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9C04379-7E11-D519-A9B4-C2343D868058}"/>
                </a:ext>
              </a:extLst>
            </p:cNvPr>
            <p:cNvSpPr txBox="1"/>
            <p:nvPr/>
          </p:nvSpPr>
          <p:spPr>
            <a:xfrm>
              <a:off x="3099715" y="223008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信号振幅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07A736D-CFA6-A357-C7E9-4CF5DCBADD18}"/>
                </a:ext>
              </a:extLst>
            </p:cNvPr>
            <p:cNvSpPr txBox="1"/>
            <p:nvPr/>
          </p:nvSpPr>
          <p:spPr>
            <a:xfrm>
              <a:off x="5393094" y="223008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频率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7C83A19-9926-0D74-F727-1EE3D4DD8BFE}"/>
                </a:ext>
              </a:extLst>
            </p:cNvPr>
            <p:cNvSpPr txBox="1"/>
            <p:nvPr/>
          </p:nvSpPr>
          <p:spPr>
            <a:xfrm>
              <a:off x="6451730" y="223008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相位</a:t>
              </a: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EA0CD63E-83D9-BA45-4148-B9B37A477A28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5716259" y="1791478"/>
              <a:ext cx="1" cy="4386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F10AD4D5-F5E0-8316-2B6D-AB8CDDBA33A8}"/>
                </a:ext>
              </a:extLst>
            </p:cNvPr>
            <p:cNvCxnSpPr/>
            <p:nvPr/>
          </p:nvCxnSpPr>
          <p:spPr>
            <a:xfrm flipH="1" flipV="1">
              <a:off x="6774895" y="1823326"/>
              <a:ext cx="1" cy="4386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223095-4C7B-7D8B-7BD9-CD70DDFF9693}"/>
                  </a:ext>
                </a:extLst>
              </p:cNvPr>
              <p:cNvSpPr txBox="1"/>
              <p:nvPr/>
            </p:nvSpPr>
            <p:spPr>
              <a:xfrm>
                <a:off x="453701" y="3053927"/>
                <a:ext cx="80616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时间项主导：</a:t>
                </a:r>
                <a:endPara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endPara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地球附近的暗物质处于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非相对论速度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≪1)</m:t>
                    </m:r>
                  </m:oMath>
                </a14:m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：光子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飞行时间差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产生的暗物质场相位差远大于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空间间隔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相较暗物质场波长的相位差。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7223095-4C7B-7D8B-7BD9-CD70DDFF9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01" y="3053927"/>
                <a:ext cx="8061649" cy="1200329"/>
              </a:xfrm>
              <a:prstGeom prst="rect">
                <a:avLst/>
              </a:prstGeom>
              <a:blipFill>
                <a:blip r:embed="rId4"/>
                <a:stretch>
                  <a:fillRect l="-680" t="-2538" b="-9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3CD30D3-DA36-10A4-D5D2-36E036BF5263}"/>
                  </a:ext>
                </a:extLst>
              </p:cNvPr>
              <p:cNvSpPr txBox="1"/>
              <p:nvPr/>
            </p:nvSpPr>
            <p:spPr>
              <a:xfrm>
                <a:off x="1984310" y="4704685"/>
                <a:ext cx="49167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与放射源等距离时，环带上各方向修正相同</a:t>
                </a:r>
                <a:b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</a:br>
                <a:endPara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342900" indent="-342900">
                  <a:buAutoNum type="arabicPeriod"/>
                </a:pP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长波极限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下，信号大小正比於间距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3CD30D3-DA36-10A4-D5D2-36E036BF5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310" y="4704685"/>
                <a:ext cx="4916731" cy="923330"/>
              </a:xfrm>
              <a:prstGeom prst="rect">
                <a:avLst/>
              </a:prstGeom>
              <a:blipFill>
                <a:blip r:embed="rId5"/>
                <a:stretch>
                  <a:fillRect l="-868" t="-3311" r="-372" b="-10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6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B326BB-CDB5-C9C6-1C89-A15AEA97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6" y="581912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与引力波信号振幅在空间形态上有显著区别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BE1471-EDFF-559C-3245-C23B8143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24E3C7-F1E7-AB8A-B452-7601896B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64" y="2615838"/>
            <a:ext cx="3585512" cy="33829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CB61413-80A9-EE2C-C50C-7EDC50E0AF41}"/>
              </a:ext>
            </a:extLst>
          </p:cNvPr>
          <p:cNvSpPr txBox="1"/>
          <p:nvPr/>
        </p:nvSpPr>
        <p:spPr>
          <a:xfrm>
            <a:off x="4951445" y="1953209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暗物质信号每处强度几乎相同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A05B4CA-5801-1382-7254-D46BE9992916}"/>
              </a:ext>
            </a:extLst>
          </p:cNvPr>
          <p:cNvSpPr txBox="1"/>
          <p:nvPr/>
        </p:nvSpPr>
        <p:spPr>
          <a:xfrm>
            <a:off x="628650" y="1984537"/>
            <a:ext cx="350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引力波信号有明显的方向分布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E80211-E030-C9C0-9628-A1C5E1D72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77" y="2692130"/>
            <a:ext cx="3134033" cy="33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7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3BAF3-689E-1171-F1DA-A3074EA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B93D99-C998-AEA6-2D19-FBCD6AC2FB46}"/>
              </a:ext>
            </a:extLst>
          </p:cNvPr>
          <p:cNvSpPr txBox="1"/>
          <p:nvPr/>
        </p:nvSpPr>
        <p:spPr>
          <a:xfrm>
            <a:off x="556728" y="849869"/>
            <a:ext cx="5285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暗物质信号各方向上同起同落（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GIF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026B0A-A9CC-E2CC-6394-3CDEE2810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66" y="1450685"/>
            <a:ext cx="5285014" cy="51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1FB7CF5-2670-69E0-A586-0D9B13F7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51" y="3838054"/>
            <a:ext cx="3912637" cy="231659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1DCFA2-F22B-F297-2179-4EF8A078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能量分辨取决于引力红移下吸收峰空间测量精度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07A98D-92BE-0D47-AB90-7865C362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D5A3E4-0843-C5C8-FB35-C2D9A068CDDC}"/>
              </a:ext>
            </a:extLst>
          </p:cNvPr>
          <p:cNvSpPr txBox="1"/>
          <p:nvPr/>
        </p:nvSpPr>
        <p:spPr>
          <a:xfrm>
            <a:off x="689553" y="1805107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静态测量方案中，引力场频移代替多普勒频移，高度差代替速度差。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A883C4-09E5-24BE-62A8-168A09C0D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7" y="4996350"/>
            <a:ext cx="3253274" cy="6650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755931-7CF4-286E-1B75-EE72EBA8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19" y="2504276"/>
            <a:ext cx="7458269" cy="12624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06A29B0-A093-93A4-6C7C-1B1603EBF6D5}"/>
              </a:ext>
            </a:extLst>
          </p:cNvPr>
          <p:cNvSpPr txBox="1"/>
          <p:nvPr/>
        </p:nvSpPr>
        <p:spPr>
          <a:xfrm>
            <a:off x="6772093" y="2169648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Gao, Xu, Zhang, 24’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C93B54-1F09-EE33-E3AA-319A1357A4C5}"/>
                  </a:ext>
                </a:extLst>
              </p:cNvPr>
              <p:cNvSpPr txBox="1"/>
              <p:nvPr/>
            </p:nvSpPr>
            <p:spPr>
              <a:xfrm>
                <a:off x="880576" y="4073020"/>
                <a:ext cx="36202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探测器上吸收峰中心位置随能量调整产生漂移，空间分辨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取决于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共振峰形态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和</a:t>
                </a:r>
                <a:r>
                  <a:rPr lang="zh-CN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统计量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C93B54-1F09-EE33-E3AA-319A1357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76" y="4073020"/>
                <a:ext cx="3620277" cy="923330"/>
              </a:xfrm>
              <a:prstGeom prst="rect">
                <a:avLst/>
              </a:prstGeom>
              <a:blipFill>
                <a:blip r:embed="rId5"/>
                <a:stretch>
                  <a:fillRect l="-1515" t="-2632" r="-151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F889793-82CD-C273-D1B5-13841F6AB9B0}"/>
              </a:ext>
            </a:extLst>
          </p:cNvPr>
          <p:cNvCxnSpPr/>
          <p:nvPr/>
        </p:nvCxnSpPr>
        <p:spPr>
          <a:xfrm>
            <a:off x="6782969" y="4977688"/>
            <a:ext cx="199053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BC1B48-6CB4-5D74-D085-8263C8F22483}"/>
                  </a:ext>
                </a:extLst>
              </p:cNvPr>
              <p:cNvSpPr txBox="1"/>
              <p:nvPr/>
            </p:nvSpPr>
            <p:spPr>
              <a:xfrm>
                <a:off x="6661120" y="4997904"/>
                <a:ext cx="442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altLang="zh-CN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BC1B48-6CB4-5D74-D085-8263C8F2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20" y="4997904"/>
                <a:ext cx="4427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B5D6EC67-602F-63B1-E88E-3DB46DC5B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9907" y="5510878"/>
            <a:ext cx="1407517" cy="66509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C9A5C73-C0A3-55F4-60FB-C0507792C2AE}"/>
              </a:ext>
            </a:extLst>
          </p:cNvPr>
          <p:cNvSpPr txBox="1"/>
          <p:nvPr/>
        </p:nvSpPr>
        <p:spPr>
          <a:xfrm>
            <a:off x="880464" y="57340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光子数要求：</a:t>
            </a:r>
          </a:p>
        </p:txBody>
      </p:sp>
    </p:spTree>
    <p:extLst>
      <p:ext uri="{BB962C8B-B14F-4D97-AF65-F5344CB8AC3E}">
        <p14:creationId xmlns:p14="http://schemas.microsoft.com/office/powerpoint/2010/main" val="4464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8C6396-7A86-D125-C267-3B96BF37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1F97-5FA8-48FC-98C4-ACD84528F0FD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11B89E-D3DF-B0E5-BFD1-13417E1E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" y="2102138"/>
            <a:ext cx="9144000" cy="1404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656A0B-67F9-B04F-F32B-4A5F0909457C}"/>
                  </a:ext>
                </a:extLst>
              </p:cNvPr>
              <p:cNvSpPr txBox="1"/>
              <p:nvPr/>
            </p:nvSpPr>
            <p:spPr>
              <a:xfrm>
                <a:off x="364959" y="542149"/>
                <a:ext cx="4442178" cy="1500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同位素选取的关键属性：</a:t>
                </a:r>
                <a:endPara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		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*极窄的穆斯堡尔共振峰宽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b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</a:br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		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*较长的母粒子寿命</a:t>
                </a:r>
                <a:endPara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		*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良好的分支比</a:t>
                </a:r>
                <a:endPara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		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*易於获取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656A0B-67F9-B04F-F32B-4A5F09094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9" y="542149"/>
                <a:ext cx="4442178" cy="1500988"/>
              </a:xfrm>
              <a:prstGeom prst="rect">
                <a:avLst/>
              </a:prstGeom>
              <a:blipFill>
                <a:blip r:embed="rId3"/>
                <a:stretch>
                  <a:fillRect l="-1235" t="-2033" b="-4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C4E9EBF-17C7-6C30-6EF6-2E1C3210A5BB}"/>
              </a:ext>
            </a:extLst>
          </p:cNvPr>
          <p:cNvSpPr txBox="1"/>
          <p:nvPr/>
        </p:nvSpPr>
        <p:spPr>
          <a:xfrm>
            <a:off x="7588898" y="1883601"/>
            <a:ext cx="170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hlinkClick r:id="rId4"/>
              </a:rPr>
              <a:t>2512.18960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AE8A38-9B75-09B5-A90D-8B9FBE1F7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70" y="3588869"/>
            <a:ext cx="4091935" cy="24425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0ACF8A7-3757-CEBA-6A58-CBA9A877D103}"/>
              </a:ext>
            </a:extLst>
          </p:cNvPr>
          <p:cNvSpPr txBox="1"/>
          <p:nvPr/>
        </p:nvSpPr>
        <p:spPr>
          <a:xfrm>
            <a:off x="5753763" y="4458574"/>
            <a:ext cx="2146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-22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极窄线宽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100%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分支比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109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Ag~51%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自然丰度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8F40C3A-24EA-F16C-25B4-FB2D4A070866}"/>
                  </a:ext>
                </a:extLst>
              </p:cNvPr>
              <p:cNvSpPr txBox="1"/>
              <p:nvPr/>
            </p:nvSpPr>
            <p:spPr>
              <a:xfrm>
                <a:off x="-12439" y="6031386"/>
                <a:ext cx="4646644" cy="699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Cd</m:t>
                          </m:r>
                        </m:e>
                      </m:sPre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109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Ag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109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Ag</m:t>
                          </m:r>
                        </m:e>
                      </m:sPre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8F40C3A-24EA-F16C-25B4-FB2D4A070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39" y="6031386"/>
                <a:ext cx="4646644" cy="6992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BDD47E75-AAC5-940F-145D-0B50D07B10FD}"/>
              </a:ext>
            </a:extLst>
          </p:cNvPr>
          <p:cNvSpPr txBox="1"/>
          <p:nvPr/>
        </p:nvSpPr>
        <p:spPr>
          <a:xfrm>
            <a:off x="4986152" y="3948621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109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Ag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 “百里挑一”的严选核素：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90041E-CCEA-41CA-A072-6EC40664623C}"/>
              </a:ext>
            </a:extLst>
          </p:cNvPr>
          <p:cNvSpPr txBox="1"/>
          <p:nvPr/>
        </p:nvSpPr>
        <p:spPr>
          <a:xfrm>
            <a:off x="4986152" y="5522525"/>
            <a:ext cx="38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Sc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的线宽、母粒子寿命皆优于</a:t>
            </a:r>
            <a:r>
              <a:rPr lang="en-US" altLang="zh-CN" baseline="30000" dirty="0">
                <a:latin typeface="华文楷体" panose="02010600040101010101" pitchFamily="2" charset="-122"/>
                <a:ea typeface="华文楷体" panose="02010600040101010101" pitchFamily="2" charset="-122"/>
              </a:rPr>
              <a:t>67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Zn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，但母粒子向激发态的衰变分支比低。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F068F8-F279-B3B1-E7DA-1F4EBA1097CB}"/>
              </a:ext>
            </a:extLst>
          </p:cNvPr>
          <p:cNvSpPr txBox="1"/>
          <p:nvPr/>
        </p:nvSpPr>
        <p:spPr>
          <a:xfrm>
            <a:off x="128119" y="5381904"/>
            <a:ext cx="1499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大连化物所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穆谱数据中心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en-US" altLang="zh-CN" sz="1200" i="0" dirty="0">
                <a:solidFill>
                  <a:srgbClr val="006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DICP</a:t>
            </a:r>
            <a:r>
              <a:rPr lang="en-US" altLang="zh-CN" sz="1200" dirty="0">
                <a:solidFill>
                  <a:srgbClr val="006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, CAS</a:t>
            </a:r>
            <a:r>
              <a:rPr lang="en-US" altLang="zh-C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27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679</TotalTime>
  <Words>1157</Words>
  <Application>Microsoft Office PowerPoint</Application>
  <PresentationFormat>全屏显示(4:3)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华文楷体</vt:lpstr>
      <vt:lpstr>楷体</vt:lpstr>
      <vt:lpstr>Arial</vt:lpstr>
      <vt:lpstr>Calibri</vt:lpstr>
      <vt:lpstr>Calibri Light</vt:lpstr>
      <vt:lpstr>Cambria Math</vt:lpstr>
      <vt:lpstr>Office 主题​​</vt:lpstr>
      <vt:lpstr>静态核共振精密探测：暗物质</vt:lpstr>
      <vt:lpstr>“波动”型冷暗物质</vt:lpstr>
      <vt:lpstr>原子(核)能级受标量暗物质场的调制</vt:lpstr>
      <vt:lpstr>静态共振方案中的暗物质能级修正</vt:lpstr>
      <vt:lpstr>PowerPoint 演示文稿</vt:lpstr>
      <vt:lpstr>与引力波信号振幅在空间形态上有显著区别</vt:lpstr>
      <vt:lpstr>PowerPoint 演示文稿</vt:lpstr>
      <vt:lpstr>能量分辨取决于引力红移下吸收峰空间测量精度</vt:lpstr>
      <vt:lpstr>PowerPoint 演示文稿</vt:lpstr>
      <vt:lpstr>PowerPoint 演示文稿</vt:lpstr>
      <vt:lpstr>以及：X射线光源情况</vt:lpstr>
      <vt:lpstr>PowerPoint 演示文稿</vt:lpstr>
      <vt:lpstr>PowerPoint 演示文稿</vt:lpstr>
      <vt:lpstr>PowerPoint 演示文稿</vt:lpstr>
      <vt:lpstr>小结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Gao</dc:creator>
  <cp:lastModifiedBy>Yu Gao</cp:lastModifiedBy>
  <cp:revision>8</cp:revision>
  <dcterms:created xsi:type="dcterms:W3CDTF">2026-01-25T09:23:21Z</dcterms:created>
  <dcterms:modified xsi:type="dcterms:W3CDTF">2026-01-27T08:07:12Z</dcterms:modified>
</cp:coreProperties>
</file>