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81150" y="2324735"/>
            <a:ext cx="9144000" cy="1017270"/>
          </a:xfrm>
        </p:spPr>
        <p:txBody>
          <a:bodyPr>
            <a:norm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9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低温</a:t>
            </a:r>
            <a:r>
              <a:rPr lang="zh-CN" altLang="en-US" sz="49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环境下接头</a:t>
            </a:r>
            <a:r>
              <a:rPr lang="zh-CN" altLang="en-US" sz="49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密封试验</a:t>
            </a:r>
            <a:endParaRPr lang="zh-CN" altLang="en-US" sz="49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313873"/>
            <a:ext cx="9144000" cy="1655762"/>
          </a:xfrm>
        </p:spPr>
        <p:txBody>
          <a:bodyPr/>
          <a:p>
            <a:endParaRPr lang="zh-CN" altLang="en-US"/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荆小平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2026-01-04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030" y="451485"/>
            <a:ext cx="11417300" cy="5955665"/>
          </a:xfrm>
        </p:spPr>
        <p:txBody>
          <a:bodyPr>
            <a:normAutofit fontScale="80000"/>
          </a:bodyPr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试验背景：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ITK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OTK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的二氧化碳冷却系统管材为钛，接头初步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拟采用不锈钢卡套接头或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PEEK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（聚醚醚酮）接头，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由于钛（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8.6</a:t>
            </a:r>
            <a:r>
              <a:rPr lang="en-US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×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10^-6/</a:t>
            </a:r>
            <a:r>
              <a:rPr lang="en-US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℃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）、不锈钢（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16.0</a:t>
            </a:r>
            <a:r>
              <a:rPr lang="en-US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×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10^-6/</a:t>
            </a:r>
            <a:r>
              <a:rPr lang="en-US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℃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）、PEEK （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30</a:t>
            </a:r>
            <a:r>
              <a:rPr lang="en-US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×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10^-6/</a:t>
            </a:r>
            <a:r>
              <a:rPr lang="en-US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℃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）三种材料的热膨胀系数存在差异，在常温下完成组装的冷却管路，投入低温工况后，各部件会因收缩量不一致导致接头间隙变化，有可能引发泄漏。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  <a:buClrTx/>
              <a:buSzTx/>
            </a:pP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试验目的：验证不锈钢卡套接头、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PEEK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接头在低温环境下的密封性能与承压能力，排查因材料热胀冷缩差异导致的泄漏隐患，为后续管路接头的选型提供数据支持。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试验条件：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  <a:buSzPct val="50000"/>
              <a:buFont typeface="Wingdings" panose="05000000000000000000" charset="0"/>
              <a:buChar char="Ø"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介质：汽车防冻液（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-30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℃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），且防冻液为蓝色，便于后续泄漏痕迹的观察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  <a:buSzPct val="50000"/>
              <a:buFont typeface="Wingdings" panose="05000000000000000000" charset="0"/>
              <a:buChar char="Ø"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冷冻设备：三号厅卧式冰柜，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温度可调，最低到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-38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℃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  <a:buSzPct val="50000"/>
              <a:buFont typeface="Wingdings" panose="05000000000000000000" charset="0"/>
              <a:buChar char="Ø"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打压设备：合作单位的打压泵，自带压力表（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&gt;2.5MPa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  <a:buSzPct val="50000"/>
              <a:buFont typeface="Wingdings" panose="05000000000000000000" charset="0"/>
              <a:buChar char="Ø"/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试验管路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22065" y="6108700"/>
            <a:ext cx="1452245" cy="462280"/>
          </a:xfrm>
        </p:spPr>
        <p:txBody>
          <a:bodyPr>
            <a:normAutofit fontScale="80000"/>
          </a:bodyPr>
          <a:p>
            <a:pPr marL="0" indent="0" algn="ctr">
              <a:buNone/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试验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管路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7480" y="562610"/>
            <a:ext cx="8110855" cy="5331460"/>
            <a:chOff x="1246" y="886"/>
            <a:chExt cx="12773" cy="8396"/>
          </a:xfrm>
        </p:grpSpPr>
        <p:pic>
          <p:nvPicPr>
            <p:cNvPr id="8" name="图片 7" descr="d010ecd6020c99f943f0c32f759d69d"/>
            <p:cNvPicPr>
              <a:picLocks noChangeAspect="1"/>
            </p:cNvPicPr>
            <p:nvPr/>
          </p:nvPicPr>
          <p:blipFill>
            <a:blip r:embed="rId1"/>
            <a:srcRect l="12286" t="15375" r="6635" b="13544"/>
            <a:stretch>
              <a:fillRect/>
            </a:stretch>
          </p:blipFill>
          <p:spPr>
            <a:xfrm>
              <a:off x="1246" y="886"/>
              <a:ext cx="12773" cy="839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022" y="3637"/>
              <a:ext cx="111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阀门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83" y="6274"/>
              <a:ext cx="111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三通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436" y="6274"/>
              <a:ext cx="31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变径</a:t>
              </a:r>
              <a:r>
                <a:rPr lang="en-US" altLang="zh-CN">
                  <a:solidFill>
                    <a:srgbClr val="FF0000"/>
                  </a:solidFill>
                </a:rPr>
                <a:t> 1/4</a:t>
              </a:r>
              <a:r>
                <a:rPr lang="zh-CN" altLang="en-US">
                  <a:solidFill>
                    <a:srgbClr val="FF0000"/>
                  </a:solidFill>
                </a:rPr>
                <a:t>转</a:t>
              </a:r>
              <a:r>
                <a:rPr lang="en-US" altLang="zh-CN">
                  <a:solidFill>
                    <a:srgbClr val="FF0000"/>
                  </a:solidFill>
                </a:rPr>
                <a:t>1/16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334" y="6274"/>
              <a:ext cx="12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弯头</a:t>
              </a:r>
              <a:r>
                <a:rPr lang="en-US" altLang="zh-CN">
                  <a:solidFill>
                    <a:schemeClr val="tx1"/>
                  </a:solidFill>
                </a:rPr>
                <a:t>X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160" y="8343"/>
              <a:ext cx="20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rgbClr val="FF0000"/>
                  </a:solidFill>
                </a:rPr>
                <a:t>钛管</a:t>
              </a:r>
              <a:r>
                <a:rPr lang="en-US" altLang="zh-CN">
                  <a:solidFill>
                    <a:srgbClr val="FF0000"/>
                  </a:solidFill>
                </a:rPr>
                <a:t> Φ</a:t>
              </a:r>
              <a:r>
                <a:rPr lang="en-US" altLang="zh-CN">
                  <a:solidFill>
                    <a:srgbClr val="FF0000"/>
                  </a:solidFill>
                </a:rPr>
                <a:t>1.6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69" y="8606"/>
              <a:ext cx="234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>
                  <a:solidFill>
                    <a:srgbClr val="FF0000"/>
                  </a:solidFill>
                </a:rPr>
                <a:t>PEEK</a:t>
              </a:r>
              <a:r>
                <a:rPr lang="zh-CN" altLang="en-US">
                  <a:solidFill>
                    <a:srgbClr val="FF0000"/>
                  </a:solidFill>
                </a:rPr>
                <a:t>直通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022" y="1805"/>
              <a:ext cx="19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打压</a:t>
              </a:r>
              <a:r>
                <a:rPr lang="zh-CN" altLang="en-US">
                  <a:solidFill>
                    <a:srgbClr val="FF0000"/>
                  </a:solidFill>
                </a:rPr>
                <a:t>接头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07" y="3542"/>
              <a:ext cx="3745" cy="10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增加卡套转</a:t>
              </a:r>
              <a:r>
                <a:rPr lang="en-US" altLang="zh-CN">
                  <a:solidFill>
                    <a:srgbClr val="FF0000"/>
                  </a:solidFill>
                </a:rPr>
                <a:t>NPT</a:t>
              </a:r>
              <a:r>
                <a:rPr lang="zh-CN" altLang="en-US">
                  <a:solidFill>
                    <a:srgbClr val="FF0000"/>
                  </a:solidFill>
                </a:rPr>
                <a:t>螺纹三通和</a:t>
              </a:r>
              <a:r>
                <a:rPr lang="en-US" altLang="zh-CN">
                  <a:solidFill>
                    <a:srgbClr val="FF0000"/>
                  </a:solidFill>
                </a:rPr>
                <a:t>NPT</a:t>
              </a:r>
              <a:r>
                <a:rPr lang="zh-CN" altLang="en-US">
                  <a:solidFill>
                    <a:srgbClr val="FF0000"/>
                  </a:solidFill>
                </a:rPr>
                <a:t>压力表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直接箭头连接符 16"/>
          <p:cNvCxnSpPr/>
          <p:nvPr/>
        </p:nvCxnSpPr>
        <p:spPr>
          <a:xfrm flipH="1" flipV="1">
            <a:off x="3060065" y="2886710"/>
            <a:ext cx="762000" cy="370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内容占位符 2"/>
          <p:cNvSpPr>
            <a:spLocks noGrp="1"/>
          </p:cNvSpPr>
          <p:nvPr/>
        </p:nvSpPr>
        <p:spPr>
          <a:xfrm>
            <a:off x="8331200" y="264160"/>
            <a:ext cx="3822700" cy="6306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buNone/>
            </a:pP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无螺纹压力表</a:t>
            </a:r>
            <a:endParaRPr lang="zh-CN" altLang="en-US" sz="2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常温下组装并打压到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2.5MPa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，维持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分钟，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保压通过后关闭阀门，整个试验管路放入冰柜内，第二天拿出管路重新打压，如果再次打压能通过则大概率低温下接头没问题。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缺点：不能完全排除低温下泄漏，常温下恢复密封的可能性。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：（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选用）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在方案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基础上增加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螺纹压力表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，常温打压通过后，放入冰柜，第二天拿出复温后查看压力数值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缺点：螺纹接口在低温下泄漏的概率较高，如果压力掉了，不能确认卡套和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peek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接头是否泄漏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接头包裹纸巾，因为防冻液是蓝色的，拿出后可以查看纸巾颜色变化，从而判断泄漏接头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061df8891af5e133891c38de9777d1a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165" y="3589020"/>
            <a:ext cx="2400659" cy="1800000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370840" y="908685"/>
          <a:ext cx="11677650" cy="201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70"/>
                <a:gridCol w="1945005"/>
                <a:gridCol w="1995805"/>
                <a:gridCol w="6960757"/>
              </a:tblGrid>
              <a:tr h="408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序号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时间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压力（</a:t>
                      </a:r>
                      <a:r>
                        <a:rPr lang="en-US" altLang="zh-CN" sz="1600"/>
                        <a:t>MPa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原因分析</a:t>
                      </a:r>
                      <a:endParaRPr lang="zh-CN" altLang="en-US" sz="1600"/>
                    </a:p>
                  </a:txBody>
                  <a:tcPr/>
                </a:tc>
              </a:tr>
              <a:tr h="4095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1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2025.12.16 16:00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2.8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/>
                    </a:p>
                  </a:txBody>
                  <a:tcPr/>
                </a:tc>
              </a:tr>
              <a:tr h="3740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2025.12.17 08:06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管路中气泡溶解到乙二醇溶液中导致压力降低，气温降低压力进一步下降</a:t>
                      </a:r>
                      <a:endParaRPr lang="zh-CN" altLang="en-US" sz="1600"/>
                    </a:p>
                  </a:txBody>
                  <a:tcPr/>
                </a:tc>
              </a:tr>
              <a:tr h="408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3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2025.12.17 14:43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2.2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下午气温升高，管路封闭压力升高，管路应该没有</a:t>
                      </a:r>
                      <a:r>
                        <a:rPr lang="zh-CN" altLang="en-US" sz="1600"/>
                        <a:t>泄露</a:t>
                      </a:r>
                      <a:endParaRPr lang="zh-CN" altLang="en-US" sz="1600"/>
                    </a:p>
                  </a:txBody>
                  <a:tcPr/>
                </a:tc>
              </a:tr>
              <a:tr h="408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4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2025.12.17 16:53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从低温回收厅拿到三号厅，管路温度又降低导致压力</a:t>
                      </a:r>
                      <a:r>
                        <a:rPr lang="zh-CN" altLang="en-US" sz="1600"/>
                        <a:t>下降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图片 6" descr="f3aa42ab78ba8f1d4545d216b0ac1c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20" y="3589020"/>
            <a:ext cx="2400674" cy="1800000"/>
          </a:xfrm>
          <a:prstGeom prst="rect">
            <a:avLst/>
          </a:prstGeom>
        </p:spPr>
      </p:pic>
      <p:pic>
        <p:nvPicPr>
          <p:cNvPr id="9" name="图片 8" descr="2a94715c8a8c811f97af3043e81247d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260" y="3589020"/>
            <a:ext cx="2400438" cy="1800000"/>
          </a:xfrm>
          <a:prstGeom prst="rect">
            <a:avLst/>
          </a:prstGeom>
        </p:spPr>
      </p:pic>
      <p:pic>
        <p:nvPicPr>
          <p:cNvPr id="11" name="图片 10" descr="19ec282e2e67d1b0c185a3c691cbda3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815" y="3589020"/>
            <a:ext cx="2400858" cy="1800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95755" y="556958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4195445" y="556958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6859905" y="556958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9634220" y="556958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351155" y="928370"/>
          <a:ext cx="11677650" cy="201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70"/>
                <a:gridCol w="1945005"/>
                <a:gridCol w="1995805"/>
                <a:gridCol w="6960757"/>
              </a:tblGrid>
              <a:tr h="408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序号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时间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压力（</a:t>
                      </a:r>
                      <a:r>
                        <a:rPr lang="en-US" altLang="zh-CN" sz="1600"/>
                        <a:t>MPa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原因分析</a:t>
                      </a:r>
                      <a:endParaRPr lang="zh-CN" altLang="en-US" sz="1600"/>
                    </a:p>
                  </a:txBody>
                  <a:tcPr/>
                </a:tc>
              </a:tr>
              <a:tr h="4095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1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2025.12.19 07:42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1.7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刚从-30℃环境拿出来乙二醇溶液结冰</a:t>
                      </a:r>
                      <a:r>
                        <a:rPr lang="zh-CN" altLang="en-US" sz="1600"/>
                        <a:t>状态，体积膨胀导致压力先降低后升高</a:t>
                      </a:r>
                      <a:endParaRPr lang="zh-CN" altLang="en-US" sz="1600"/>
                    </a:p>
                  </a:txBody>
                  <a:tcPr/>
                </a:tc>
              </a:tr>
              <a:tr h="3740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2025.12.19 07:47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随着温度升高，固态乙二醇融化导致体积缩小，压力</a:t>
                      </a:r>
                      <a:r>
                        <a:rPr lang="zh-CN" altLang="en-US" sz="1600"/>
                        <a:t>降低</a:t>
                      </a:r>
                      <a:endParaRPr lang="zh-CN" altLang="en-US" sz="1600"/>
                    </a:p>
                  </a:txBody>
                  <a:tcPr/>
                </a:tc>
              </a:tr>
              <a:tr h="408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3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2025.12.19 08:01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随着温度升高，液态乙二醇体积膨胀，压力</a:t>
                      </a:r>
                      <a:r>
                        <a:rPr lang="zh-CN" altLang="en-US" sz="1600">
                          <a:sym typeface="+mn-ea"/>
                        </a:rPr>
                        <a:t>升高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/>
                </a:tc>
              </a:tr>
              <a:tr h="408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4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2025.12.19 08:08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2.2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恢复室温后，压力达到最高值</a:t>
                      </a:r>
                      <a:r>
                        <a:rPr lang="en-US" altLang="zh-CN" sz="1600"/>
                        <a:t>2.2</a:t>
                      </a:r>
                      <a:r>
                        <a:rPr lang="en-US" altLang="zh-CN" sz="1600"/>
                        <a:t>MPa</a:t>
                      </a:r>
                      <a:endParaRPr lang="en-US" altLang="zh-CN" sz="16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 descr="d1756961812d98665e9edabf0f5f56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" y="3830320"/>
            <a:ext cx="1214066" cy="1620000"/>
          </a:xfrm>
          <a:prstGeom prst="rect">
            <a:avLst/>
          </a:prstGeom>
        </p:spPr>
      </p:pic>
      <p:pic>
        <p:nvPicPr>
          <p:cNvPr id="3" name="图片 2" descr="1c2e8dfb2e027aedc1575bc14dbfd5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45" y="3830320"/>
            <a:ext cx="2160380" cy="1620000"/>
          </a:xfrm>
          <a:prstGeom prst="rect">
            <a:avLst/>
          </a:prstGeom>
        </p:spPr>
      </p:pic>
      <p:pic>
        <p:nvPicPr>
          <p:cNvPr id="4" name="图片 3" descr="3745574289b3948981dcb3522e13aaf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410" y="3830320"/>
            <a:ext cx="2160761" cy="1620000"/>
          </a:xfrm>
          <a:prstGeom prst="rect">
            <a:avLst/>
          </a:prstGeom>
        </p:spPr>
      </p:pic>
      <p:pic>
        <p:nvPicPr>
          <p:cNvPr id="8" name="图片 7" descr="80deb9990ddf578712633f5fd197b2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510" y="3830320"/>
            <a:ext cx="2160750" cy="1620000"/>
          </a:xfrm>
          <a:prstGeom prst="rect">
            <a:avLst/>
          </a:prstGeom>
        </p:spPr>
      </p:pic>
      <p:pic>
        <p:nvPicPr>
          <p:cNvPr id="10" name="图片 9" descr="aba89eaca1ab979b1d38c180c6e0eb9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8610" y="3830320"/>
            <a:ext cx="2160750" cy="162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53970" y="550291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5021580" y="550291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7489190" y="550291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9669780" y="550291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916305" y="550291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-30</a:t>
            </a:r>
            <a:r>
              <a:rPr lang="en-US" altLang="zh-CN"/>
              <a:t>℃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351155" y="928370"/>
          <a:ext cx="11677650" cy="201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70"/>
                <a:gridCol w="1945005"/>
                <a:gridCol w="1995805"/>
                <a:gridCol w="6960757"/>
              </a:tblGrid>
              <a:tr h="408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序号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时间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压力（</a:t>
                      </a:r>
                      <a:r>
                        <a:rPr lang="en-US" altLang="zh-CN" sz="1600"/>
                        <a:t>MPa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原因分析</a:t>
                      </a:r>
                      <a:endParaRPr lang="zh-CN" altLang="en-US" sz="1600"/>
                    </a:p>
                  </a:txBody>
                  <a:tcPr/>
                </a:tc>
              </a:tr>
              <a:tr h="4095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1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2025.12.24 09:43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-20℃</a:t>
                      </a:r>
                      <a:r>
                        <a:rPr lang="zh-CN" altLang="en-US" sz="1600"/>
                        <a:t>乙二醇没有结冰，体积缩小，压力</a:t>
                      </a:r>
                      <a:r>
                        <a:rPr lang="zh-CN" altLang="en-US" sz="1600"/>
                        <a:t>降低</a:t>
                      </a:r>
                      <a:endParaRPr lang="zh-CN" altLang="en-US" sz="1600"/>
                    </a:p>
                  </a:txBody>
                  <a:tcPr/>
                </a:tc>
              </a:tr>
              <a:tr h="3740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2025.12.24 10:00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随着温度升高，液态乙二醇容易体积膨胀，压力升高</a:t>
                      </a:r>
                      <a:endParaRPr lang="zh-CN" altLang="en-US" sz="1600"/>
                    </a:p>
                  </a:txBody>
                  <a:tcPr/>
                </a:tc>
              </a:tr>
              <a:tr h="408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3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2025.12.24 10:11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恢复室温后，压力达到</a:t>
                      </a:r>
                      <a:r>
                        <a:rPr lang="en-US" altLang="zh-CN" sz="1600">
                          <a:sym typeface="+mn-ea"/>
                        </a:rPr>
                        <a:t>2.0MPa</a:t>
                      </a:r>
                      <a:r>
                        <a:rPr lang="zh-CN" altLang="en-US" sz="1600">
                          <a:sym typeface="+mn-ea"/>
                        </a:rPr>
                        <a:t>（</a:t>
                      </a:r>
                      <a:r>
                        <a:rPr lang="en-US" altLang="zh-CN" sz="1600">
                          <a:sym typeface="+mn-ea"/>
                        </a:rPr>
                        <a:t>24</a:t>
                      </a:r>
                      <a:r>
                        <a:rPr lang="zh-CN" altLang="en-US" sz="1600">
                          <a:sym typeface="+mn-ea"/>
                        </a:rPr>
                        <a:t>日上午室温可能比</a:t>
                      </a:r>
                      <a:r>
                        <a:rPr lang="en-US" altLang="zh-CN" sz="1600">
                          <a:sym typeface="+mn-ea"/>
                        </a:rPr>
                        <a:t>19</a:t>
                      </a:r>
                      <a:r>
                        <a:rPr lang="zh-CN" altLang="en-US" sz="1600">
                          <a:sym typeface="+mn-ea"/>
                        </a:rPr>
                        <a:t>日</a:t>
                      </a:r>
                      <a:r>
                        <a:rPr lang="zh-CN" altLang="en-US" sz="1600">
                          <a:sym typeface="+mn-ea"/>
                        </a:rPr>
                        <a:t>下午偏低）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/>
                </a:tc>
              </a:tr>
              <a:tr h="408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4</a:t>
                      </a:r>
                      <a:endParaRPr lang="en-US" altLang="zh-CN" sz="160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  <a:sym typeface="+mn-ea"/>
                        </a:rPr>
                        <a:t>2025.12.24 10:15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US" altLang="zh-CN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用手抓着管路，温度继续升高，可以达到</a:t>
                      </a:r>
                      <a:r>
                        <a:rPr lang="en-US" altLang="zh-CN" sz="1600">
                          <a:sym typeface="+mn-ea"/>
                        </a:rPr>
                        <a:t>2.2</a:t>
                      </a:r>
                      <a:r>
                        <a:rPr lang="en-US" altLang="zh-CN" sz="1600">
                          <a:sym typeface="+mn-ea"/>
                        </a:rPr>
                        <a:t>MPa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 descr="0e4ca250c9835763b6e6883a7d8ef41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3653155"/>
            <a:ext cx="2160471" cy="1620000"/>
          </a:xfrm>
          <a:prstGeom prst="rect">
            <a:avLst/>
          </a:prstGeom>
        </p:spPr>
      </p:pic>
      <p:pic>
        <p:nvPicPr>
          <p:cNvPr id="7" name="图片 6" descr="242363973892a9c79b9e050107c931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165" y="3653155"/>
            <a:ext cx="2160332" cy="1620000"/>
          </a:xfrm>
          <a:prstGeom prst="rect">
            <a:avLst/>
          </a:prstGeom>
        </p:spPr>
      </p:pic>
      <p:pic>
        <p:nvPicPr>
          <p:cNvPr id="9" name="图片 8" descr="492816c4d46a92bb80509332c22e8aa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475" y="3653155"/>
            <a:ext cx="2161087" cy="1620000"/>
          </a:xfrm>
          <a:prstGeom prst="rect">
            <a:avLst/>
          </a:prstGeom>
        </p:spPr>
      </p:pic>
      <p:pic>
        <p:nvPicPr>
          <p:cNvPr id="11" name="图片 10" descr="65f00c3c8b0fcd7c35cb536a7fd236c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7730" y="3653155"/>
            <a:ext cx="2160713" cy="1620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88335" y="542671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5471795" y="542671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7755255" y="542671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904875" y="542671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-20</a:t>
            </a:r>
            <a:r>
              <a:rPr lang="en-US" altLang="zh-CN"/>
              <a:t>℃</a:t>
            </a:r>
            <a:endParaRPr lang="en-US" altLang="zh-CN"/>
          </a:p>
        </p:txBody>
      </p:sp>
      <p:pic>
        <p:nvPicPr>
          <p:cNvPr id="21" name="图片 20" descr="5a2ecd837c40879785b68b9497d7da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420" y="3653155"/>
            <a:ext cx="2160675" cy="1620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172065" y="5369560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030" y="451485"/>
            <a:ext cx="11417300" cy="5955665"/>
          </a:xfrm>
        </p:spPr>
        <p:txBody>
          <a:bodyPr>
            <a:normAutofit/>
          </a:bodyPr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初步结论</a:t>
            </a:r>
            <a:endParaRPr lang="zh-CN" altLang="en-US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管路细长，压力随温度变化比较敏感，下次试验需要减少细长管路长度。</a:t>
            </a:r>
            <a:endParaRPr lang="zh-CN" altLang="en-US" sz="2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根据不锈钢、钛、</a:t>
            </a:r>
            <a:r>
              <a:rPr lang="en-US" altLang="zh-CN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PEEK</a:t>
            </a:r>
            <a:r>
              <a:rPr lang="zh-CN" altLang="en-US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三种材料，常温下连接管路，温度下降后间隙变小，管路泄漏概率小；当温度上升后间隙变大，管路有可能泄漏；当温度再次下降后，泄漏点可能由于间隙变小再次密封</a:t>
            </a:r>
            <a:r>
              <a:rPr lang="zh-CN" altLang="en-US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住。</a:t>
            </a:r>
            <a:endParaRPr lang="zh-CN" altLang="en-US" sz="2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多次降温升温后，管路恢复常温后，压力恢复到</a:t>
            </a:r>
            <a:r>
              <a:rPr lang="en-US" altLang="zh-CN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2.2MPa</a:t>
            </a:r>
            <a:r>
              <a:rPr lang="zh-CN" altLang="en-US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（下午）或</a:t>
            </a:r>
            <a:r>
              <a:rPr lang="en-US" altLang="zh-CN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2.0MPa</a:t>
            </a:r>
            <a:r>
              <a:rPr lang="zh-CN" altLang="en-US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（上午），一种可能是泄漏，但泄漏量极其微小；另一种可能是两次室温不一样导致，下一次试验需要明确相同的室温</a:t>
            </a:r>
            <a:r>
              <a:rPr lang="zh-CN" altLang="en-US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环境。</a:t>
            </a:r>
            <a:endParaRPr lang="zh-CN" altLang="en-US" sz="2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en-US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还需要做进一步试验，排除各种干扰因素，另外需要提高试验</a:t>
            </a:r>
            <a:r>
              <a:rPr lang="zh-CN" altLang="en-US" sz="2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压力。</a:t>
            </a:r>
            <a:endParaRPr lang="zh-CN" altLang="en-US" sz="2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zh-CN" altLang="en-US" sz="2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902*148"/>
  <p:tag name="TABLE_ENDDRAG_RECT" val="34*36*902*148"/>
</p:tagLst>
</file>

<file path=ppt/tags/tag2.xml><?xml version="1.0" encoding="utf-8"?>
<p:tagLst xmlns:p="http://schemas.openxmlformats.org/presentationml/2006/main">
  <p:tag name="TABLE_ENDDRAG_ORIGIN_RECT" val="902*148"/>
  <p:tag name="TABLE_ENDDRAG_RECT" val="34*36*902*148"/>
</p:tagLst>
</file>

<file path=ppt/tags/tag3.xml><?xml version="1.0" encoding="utf-8"?>
<p:tagLst xmlns:p="http://schemas.openxmlformats.org/presentationml/2006/main">
  <p:tag name="TABLE_ENDDRAG_ORIGIN_RECT" val="902*148"/>
  <p:tag name="TABLE_ENDDRAG_RECT" val="34*36*902*148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1512</Words>
  <Application>WPS 演示</Application>
  <PresentationFormat>宽屏</PresentationFormat>
  <Paragraphs>193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Times New Roman</vt:lpstr>
      <vt:lpstr>Wingdings</vt:lpstr>
      <vt:lpstr>Calibri</vt:lpstr>
      <vt:lpstr>微软雅黑</vt:lpstr>
      <vt:lpstr>Arial Unicode MS</vt:lpstr>
      <vt:lpstr>WPS</vt:lpstr>
      <vt:lpstr>低温环境下接头密封 试验方案讨论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无言</cp:lastModifiedBy>
  <cp:revision>72</cp:revision>
  <dcterms:created xsi:type="dcterms:W3CDTF">2023-08-09T12:44:00Z</dcterms:created>
  <dcterms:modified xsi:type="dcterms:W3CDTF">2026-01-04T02:41:24Z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D94EBEC12C1D48E88F2642237F66E658_12</vt:lpwstr>
  </property>
</Properties>
</file>