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80" r:id="rId3"/>
    <p:sldId id="272" r:id="rId4"/>
    <p:sldId id="282" r:id="rId5"/>
    <p:sldId id="284" r:id="rId6"/>
    <p:sldId id="283" r:id="rId7"/>
    <p:sldId id="294" r:id="rId8"/>
    <p:sldId id="273" r:id="rId9"/>
    <p:sldId id="277" r:id="rId10"/>
    <p:sldId id="285" r:id="rId11"/>
    <p:sldId id="290" r:id="rId12"/>
    <p:sldId id="291" r:id="rId13"/>
    <p:sldId id="292" r:id="rId14"/>
    <p:sldId id="293" r:id="rId15"/>
    <p:sldId id="26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AFA"/>
    <a:srgbClr val="D8E7EA"/>
    <a:srgbClr val="C1E5F5"/>
    <a:srgbClr val="BFBFBF"/>
    <a:srgbClr val="215F9A"/>
    <a:srgbClr val="33CCCC"/>
    <a:srgbClr val="0D92A2"/>
    <a:srgbClr val="33A3B1"/>
    <a:srgbClr val="9191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28089A-BCA8-42F2-8381-BB08427DB261}" v="13" dt="2025-11-11T14:05:51.9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88425" autoAdjust="0"/>
  </p:normalViewPr>
  <p:slideViewPr>
    <p:cSldViewPr snapToGrid="0">
      <p:cViewPr varScale="1">
        <p:scale>
          <a:sx n="112" d="100"/>
          <a:sy n="112" d="100"/>
        </p:scale>
        <p:origin x="11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060A9-7191-4D4A-88AF-4753ADE55653}" type="datetimeFigureOut">
              <a:rPr lang="it-IT" smtClean="0"/>
              <a:t>05/01/26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9EBE2-BF01-46F1-9EEB-6CE0998FE9E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08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EBE2-BF01-46F1-9EEB-6CE0998FE9E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8902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EBE2-BF01-46F1-9EEB-6CE0998FE9E2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096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5F2B5-FA39-DB12-31A3-8D5979F90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751AC8D-3130-C54B-1C87-8EA9412E47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86109C1-FB74-25A0-41A0-6A785B5B18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1F6AA8-C4FA-302D-44F6-378978BA75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EBE2-BF01-46F1-9EEB-6CE0998FE9E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9423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063F2-77E6-AECC-B99A-F569C48A2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A1AB4F2-D8B3-39F1-AC8C-41F73822E0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5D9B689-34BC-EB74-CB83-4BA8766C29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D11BE27-2BDC-0AEE-25F7-6AA22931C3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EBE2-BF01-46F1-9EEB-6CE0998FE9E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09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EA872-ACDE-B2AB-F8AA-6A9E112F6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00B39C0-2AA3-AE83-B387-ACCB089853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3511804-04D2-6759-AF7A-D30B22CA48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33222CA-AA64-B057-AF70-AEBF80F87C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EBE2-BF01-46F1-9EEB-6CE0998FE9E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6708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1FB53-FA4B-A935-330E-922057054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E51246B-95D4-09BE-ADB4-E9B6680BE0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C0456E5-E687-F52C-F056-E8B36B4F55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AF5BA1E-C52C-382B-6385-1AD356CCA9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EBE2-BF01-46F1-9EEB-6CE0998FE9E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562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732E0-BBFD-9CEE-4892-3BFB806F1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01E4F04-086A-6BC8-AADB-B002637957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2BEFE4D-0CA4-BEA7-0ED4-97145EB1B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81C3DE-241F-F9DC-CB1B-D9187DD6F6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EBE2-BF01-46F1-9EEB-6CE0998FE9E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4343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DA958-120F-BD93-7B1C-381D95369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AA0F339-4023-5CA9-9491-656C67117F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89FFFC1-0426-5BC9-A56C-F0289E0D72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CA6741E-7536-89C0-008C-49F0E3660E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EBE2-BF01-46F1-9EEB-6CE0998FE9E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4281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80EB3-A278-668A-C0AC-1E7E87645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268782E-61C6-ED67-D88B-1A33D0BBB0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39A758A-DC0F-2DA7-7406-CE38A2DF48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1E27A7-805A-815F-F62A-426833F64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EBE2-BF01-46F1-9EEB-6CE0998FE9E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574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EBE2-BF01-46F1-9EEB-6CE0998FE9E2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42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4929-8BCE-420D-805D-FC233EC953CD}" type="datetimeFigureOut">
              <a:rPr lang="it-IT" smtClean="0"/>
              <a:t>05/01/26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C970-3F34-456C-886E-73845D2261A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994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4929-8BCE-420D-805D-FC233EC953CD}" type="datetimeFigureOut">
              <a:rPr lang="it-IT" smtClean="0"/>
              <a:t>05/01/26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C970-3F34-456C-886E-73845D2261A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533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4929-8BCE-420D-805D-FC233EC953CD}" type="datetimeFigureOut">
              <a:rPr lang="it-IT" smtClean="0"/>
              <a:t>05/01/26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C970-3F34-456C-886E-73845D2261A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755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4929-8BCE-420D-805D-FC233EC953CD}" type="datetimeFigureOut">
              <a:rPr lang="it-IT" smtClean="0"/>
              <a:t>05/01/26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C970-3F34-456C-886E-73845D2261A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35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4929-8BCE-420D-805D-FC233EC953CD}" type="datetimeFigureOut">
              <a:rPr lang="it-IT" smtClean="0"/>
              <a:t>05/01/26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C970-3F34-456C-886E-73845D2261A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26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4929-8BCE-420D-805D-FC233EC953CD}" type="datetimeFigureOut">
              <a:rPr lang="it-IT" smtClean="0"/>
              <a:t>05/01/26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C970-3F34-456C-886E-73845D2261A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811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4929-8BCE-420D-805D-FC233EC953CD}" type="datetimeFigureOut">
              <a:rPr lang="it-IT" smtClean="0"/>
              <a:t>05/01/26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C970-3F34-456C-886E-73845D2261A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33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4929-8BCE-420D-805D-FC233EC953CD}" type="datetimeFigureOut">
              <a:rPr lang="it-IT" smtClean="0"/>
              <a:t>05/01/26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C970-3F34-456C-886E-73845D2261A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687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4929-8BCE-420D-805D-FC233EC953CD}" type="datetimeFigureOut">
              <a:rPr lang="it-IT" smtClean="0"/>
              <a:t>05/01/26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C970-3F34-456C-886E-73845D2261A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64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4929-8BCE-420D-805D-FC233EC953CD}" type="datetimeFigureOut">
              <a:rPr lang="it-IT" smtClean="0"/>
              <a:t>05/01/26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C970-3F34-456C-886E-73845D2261A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858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4929-8BCE-420D-805D-FC233EC953CD}" type="datetimeFigureOut">
              <a:rPr lang="it-IT" smtClean="0"/>
              <a:t>05/01/26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C970-3F34-456C-886E-73845D2261A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12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84929-8BCE-420D-805D-FC233EC953CD}" type="datetimeFigureOut">
              <a:rPr lang="it-IT" smtClean="0"/>
              <a:t>05/01/26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9C970-3F34-456C-886E-73845D2261A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463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4CDC9C5-BFCC-26F2-4EAE-0FD7B59DCAAB}"/>
              </a:ext>
            </a:extLst>
          </p:cNvPr>
          <p:cNvSpPr/>
          <p:nvPr/>
        </p:nvSpPr>
        <p:spPr>
          <a:xfrm>
            <a:off x="0" y="0"/>
            <a:ext cx="12192000" cy="4025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4F64D02A-233B-052A-F3BE-F4072AA80701}"/>
              </a:ext>
            </a:extLst>
          </p:cNvPr>
          <p:cNvCxnSpPr>
            <a:cxnSpLocks/>
          </p:cNvCxnSpPr>
          <p:nvPr/>
        </p:nvCxnSpPr>
        <p:spPr>
          <a:xfrm flipV="1">
            <a:off x="-1" y="6286499"/>
            <a:ext cx="121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794E37A-2742-ADA1-7318-6E744944B00E}"/>
              </a:ext>
            </a:extLst>
          </p:cNvPr>
          <p:cNvSpPr txBox="1"/>
          <p:nvPr/>
        </p:nvSpPr>
        <p:spPr>
          <a:xfrm>
            <a:off x="607938" y="1911707"/>
            <a:ext cx="884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12DC41A-8FA4-0A46-D179-12814C894AFC}"/>
              </a:ext>
            </a:extLst>
          </p:cNvPr>
          <p:cNvSpPr txBox="1"/>
          <p:nvPr/>
        </p:nvSpPr>
        <p:spPr>
          <a:xfrm>
            <a:off x="-1" y="1622568"/>
            <a:ext cx="11796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Hyperparameter</a:t>
            </a:r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 For Deep Learning Models</a:t>
            </a:r>
          </a:p>
        </p:txBody>
      </p:sp>
      <p:sp>
        <p:nvSpPr>
          <p:cNvPr id="14" name="Sottotitolo 2">
            <a:extLst>
              <a:ext uri="{FF2B5EF4-FFF2-40B4-BE49-F238E27FC236}">
                <a16:creationId xmlns:a16="http://schemas.microsoft.com/office/drawing/2014/main" id="{620E8A52-2596-AE3A-913C-91E1F8613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8887" y="2589044"/>
            <a:ext cx="2975370" cy="1133469"/>
          </a:xfrm>
        </p:spPr>
        <p:txBody>
          <a:bodyPr/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Ph.D candidate</a:t>
            </a:r>
          </a:p>
          <a:p>
            <a:pPr algn="l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Asif Ali</a:t>
            </a:r>
          </a:p>
        </p:txBody>
      </p:sp>
      <p:sp>
        <p:nvSpPr>
          <p:cNvPr id="15" name="Segnaposto testo 4">
            <a:extLst>
              <a:ext uri="{FF2B5EF4-FFF2-40B4-BE49-F238E27FC236}">
                <a16:creationId xmlns:a16="http://schemas.microsoft.com/office/drawing/2014/main" id="{C9ECF313-1C28-1D6B-C4F5-107E69D52637}"/>
              </a:ext>
            </a:extLst>
          </p:cNvPr>
          <p:cNvSpPr txBox="1">
            <a:spLocks/>
          </p:cNvSpPr>
          <p:nvPr/>
        </p:nvSpPr>
        <p:spPr>
          <a:xfrm>
            <a:off x="3140410" y="3500105"/>
            <a:ext cx="5192111" cy="1963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/>
              <a:t>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800" b="1" dirty="0">
                <a:solidFill>
                  <a:schemeClr val="tx1"/>
                </a:solidFill>
              </a:rPr>
              <a:t>Tutors</a:t>
            </a:r>
          </a:p>
          <a:p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Prof. Nicola De Filippis</a:t>
            </a:r>
          </a:p>
          <a:p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Guang Zhao</a:t>
            </a:r>
          </a:p>
          <a:p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4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4" descr="Politecnico di Bari | Almalaurea">
            <a:extLst>
              <a:ext uri="{FF2B5EF4-FFF2-40B4-BE49-F238E27FC236}">
                <a16:creationId xmlns:a16="http://schemas.microsoft.com/office/drawing/2014/main" id="{B6D8A2D2-CF93-3F12-AA08-231757E6C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330" y="5999217"/>
            <a:ext cx="118302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14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587557C-5B4A-C204-2484-F8E57B6ACA61}"/>
              </a:ext>
            </a:extLst>
          </p:cNvPr>
          <p:cNvSpPr txBox="1"/>
          <p:nvPr/>
        </p:nvSpPr>
        <p:spPr>
          <a:xfrm>
            <a:off x="2319485" y="743099"/>
            <a:ext cx="7553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Reconstruction Results for 10 GeV Momentum of Muons</a:t>
            </a:r>
            <a:endParaRPr lang="en-US" sz="2400" b="1" dirty="0"/>
          </a:p>
          <a:p>
            <a:endParaRPr lang="en-US" sz="2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C1495F-6B36-E9D5-99A9-A9E5271A1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140" y="2406650"/>
            <a:ext cx="3403600" cy="2044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291C59-D9CB-0213-11CF-531590A3F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10" y="2406650"/>
            <a:ext cx="3403600" cy="2044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D97280-0589-9EE3-F5F8-46866C0F3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0330" y="2406650"/>
            <a:ext cx="3403600" cy="2044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9A26A8-FCF4-DBB3-C522-FED711F1A278}"/>
              </a:ext>
            </a:extLst>
          </p:cNvPr>
          <p:cNvSpPr txBox="1"/>
          <p:nvPr/>
        </p:nvSpPr>
        <p:spPr>
          <a:xfrm>
            <a:off x="245110" y="5030539"/>
            <a:ext cx="3296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Primary Clusters(MC) 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79F34E-7A73-3D55-733F-68988DE5B9FD}"/>
              </a:ext>
            </a:extLst>
          </p:cNvPr>
          <p:cNvSpPr txBox="1"/>
          <p:nvPr/>
        </p:nvSpPr>
        <p:spPr>
          <a:xfrm>
            <a:off x="3799840" y="4892040"/>
            <a:ext cx="3806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-webkit-standard"/>
              </a:rPr>
              <a:t>Number of Primary Clusters from Peak Finding (CNN + Transformer) — Target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71FED7-FF15-2965-FB08-EA885FB42409}"/>
              </a:ext>
            </a:extLst>
          </p:cNvPr>
          <p:cNvSpPr txBox="1"/>
          <p:nvPr/>
        </p:nvSpPr>
        <p:spPr>
          <a:xfrm>
            <a:off x="7606029" y="4892040"/>
            <a:ext cx="3806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Predicted Number of Primary Clusters from Regression (CNN + Transformer)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772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CE3847-9ACB-8ADE-1A19-5CFA86BF9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956" y="2160270"/>
            <a:ext cx="3451655" cy="23524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33B9AC-7F4A-2D54-DD59-807DE1735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991" y="2160270"/>
            <a:ext cx="3451656" cy="23524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2DD9A8-B0FD-F2A7-8AE5-23A19F984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52" y="2160270"/>
            <a:ext cx="3553724" cy="23524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852439-B335-C348-848D-3C45A7E2DCA5}"/>
              </a:ext>
            </a:extLst>
          </p:cNvPr>
          <p:cNvSpPr txBox="1"/>
          <p:nvPr/>
        </p:nvSpPr>
        <p:spPr>
          <a:xfrm>
            <a:off x="2353950" y="850209"/>
            <a:ext cx="7484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Reconstruction Results for 180 GeV Momentum of Muons</a:t>
            </a:r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0F4E6F-A096-B6C0-3E61-5549C1BA2345}"/>
              </a:ext>
            </a:extLst>
          </p:cNvPr>
          <p:cNvSpPr txBox="1"/>
          <p:nvPr/>
        </p:nvSpPr>
        <p:spPr>
          <a:xfrm>
            <a:off x="436602" y="5176794"/>
            <a:ext cx="329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Primary Clusters(MC)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0BFD5C-8071-279F-3266-A45419A0413F}"/>
              </a:ext>
            </a:extLst>
          </p:cNvPr>
          <p:cNvSpPr txBox="1"/>
          <p:nvPr/>
        </p:nvSpPr>
        <p:spPr>
          <a:xfrm>
            <a:off x="7932075" y="5038294"/>
            <a:ext cx="380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Predicted Number of Primary Clusters from Regression (CNN + Transformer)</a:t>
            </a:r>
            <a:endParaRPr lang="en-US" dirty="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F3F4744-0C23-D964-3D3A-D1AA2BF10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664" y="5038294"/>
            <a:ext cx="38074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Number of Primary Clusters from Peak Finding (CNN + Transformer) — Target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80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86F425-7792-E4BC-48DF-7F2BBFE3C0BC}"/>
              </a:ext>
            </a:extLst>
          </p:cNvPr>
          <p:cNvSpPr txBox="1"/>
          <p:nvPr/>
        </p:nvSpPr>
        <p:spPr>
          <a:xfrm>
            <a:off x="2561744" y="730043"/>
            <a:ext cx="75799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Reconstruction Results for 6 GeV Momentum of Muons</a:t>
            </a:r>
            <a:endParaRPr lang="en-US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55BB0E-0A79-6DDA-7333-E6582CE01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045" y="1863123"/>
            <a:ext cx="3089877" cy="2044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39A5C4-0BF9-2689-B582-E54502D31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3870" y="1863122"/>
            <a:ext cx="3089876" cy="20447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756D37-1674-32E1-EF0F-166F3AFE64D3}"/>
              </a:ext>
            </a:extLst>
          </p:cNvPr>
          <p:cNvSpPr txBox="1"/>
          <p:nvPr/>
        </p:nvSpPr>
        <p:spPr>
          <a:xfrm>
            <a:off x="4349922" y="4402430"/>
            <a:ext cx="4003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-webkit-standard"/>
              </a:rPr>
              <a:t>Number of Primary Clusters from Peak Finding (CNN + Transformer) — Target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277A85-7C10-8914-D21B-803484A25A9F}"/>
              </a:ext>
            </a:extLst>
          </p:cNvPr>
          <p:cNvSpPr txBox="1"/>
          <p:nvPr/>
        </p:nvSpPr>
        <p:spPr>
          <a:xfrm>
            <a:off x="8353511" y="4402430"/>
            <a:ext cx="3731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Predicted Number of Primary Clusters from Regression (CNN + Transformer)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5DD15B-0FC3-D009-540A-1B622F0D1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90" y="1863123"/>
            <a:ext cx="3403600" cy="2044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DE500A-D0E1-8BB8-3A58-BB74E35A6E9F}"/>
              </a:ext>
            </a:extLst>
          </p:cNvPr>
          <p:cNvSpPr txBox="1"/>
          <p:nvPr/>
        </p:nvSpPr>
        <p:spPr>
          <a:xfrm>
            <a:off x="542290" y="4540929"/>
            <a:ext cx="3296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Primary Clusters(MC)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859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CC2CD5-A80F-1948-9470-4E5FCA70D0E9}"/>
              </a:ext>
            </a:extLst>
          </p:cNvPr>
          <p:cNvSpPr txBox="1"/>
          <p:nvPr/>
        </p:nvSpPr>
        <p:spPr>
          <a:xfrm>
            <a:off x="2961915" y="807609"/>
            <a:ext cx="60980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Reconstruction Results for 4 GeV Momentum of Muons</a:t>
            </a:r>
            <a:endParaRPr lang="en-US" sz="2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8DAD77-E399-D7D3-B718-3945CF4E0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191" y="1989543"/>
            <a:ext cx="3175686" cy="20447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DFD1EB-E29F-3C85-B0DC-98602DD4A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456" y="1954375"/>
            <a:ext cx="3175687" cy="2044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5E8F24-5390-23B9-A381-CD9B9046BB9C}"/>
              </a:ext>
            </a:extLst>
          </p:cNvPr>
          <p:cNvSpPr txBox="1"/>
          <p:nvPr/>
        </p:nvSpPr>
        <p:spPr>
          <a:xfrm>
            <a:off x="8279712" y="4388397"/>
            <a:ext cx="3670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Predicted Number of Primary Clusters from Regression (CNN + Transformer)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BE2810-37AA-A6A6-755E-B768F323E01C}"/>
              </a:ext>
            </a:extLst>
          </p:cNvPr>
          <p:cNvSpPr txBox="1"/>
          <p:nvPr/>
        </p:nvSpPr>
        <p:spPr>
          <a:xfrm>
            <a:off x="4689455" y="4388397"/>
            <a:ext cx="31756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dirty="0">
                <a:solidFill>
                  <a:srgbClr val="000000"/>
                </a:solidFill>
                <a:latin typeface="-webkit-standard"/>
              </a:rPr>
              <a:t>Number of Primary Clusters from Peak Finding (CNN + Transformer) — Target</a:t>
            </a:r>
            <a:endParaRPr lang="en-US" altLang="en-US" dirty="0">
              <a:latin typeface="Arial" panose="020B0604020202020204" pitchFamily="34" charset="0"/>
            </a:endParaRP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C6690E-9A5B-BA7A-5E90-1CDD0A14E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10" y="1954376"/>
            <a:ext cx="3403600" cy="2044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215456-F90A-ABCB-34F4-B2F216FCB0F5}"/>
              </a:ext>
            </a:extLst>
          </p:cNvPr>
          <p:cNvSpPr txBox="1"/>
          <p:nvPr/>
        </p:nvSpPr>
        <p:spPr>
          <a:xfrm>
            <a:off x="702310" y="4665395"/>
            <a:ext cx="3296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Primary Clusters(MC)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19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4370D5-9AD0-C523-AD1D-3C2CC786C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968342"/>
              </p:ext>
            </p:extLst>
          </p:nvPr>
        </p:nvGraphicFramePr>
        <p:xfrm>
          <a:off x="269788" y="713857"/>
          <a:ext cx="11652424" cy="5951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632">
                  <a:extLst>
                    <a:ext uri="{9D8B030D-6E8A-4147-A177-3AD203B41FA5}">
                      <a16:colId xmlns:a16="http://schemas.microsoft.com/office/drawing/2014/main" val="1750889045"/>
                    </a:ext>
                  </a:extLst>
                </a:gridCol>
                <a:gridCol w="1664632">
                  <a:extLst>
                    <a:ext uri="{9D8B030D-6E8A-4147-A177-3AD203B41FA5}">
                      <a16:colId xmlns:a16="http://schemas.microsoft.com/office/drawing/2014/main" val="4271822128"/>
                    </a:ext>
                  </a:extLst>
                </a:gridCol>
                <a:gridCol w="1664632">
                  <a:extLst>
                    <a:ext uri="{9D8B030D-6E8A-4147-A177-3AD203B41FA5}">
                      <a16:colId xmlns:a16="http://schemas.microsoft.com/office/drawing/2014/main" val="1009603544"/>
                    </a:ext>
                  </a:extLst>
                </a:gridCol>
                <a:gridCol w="1664632">
                  <a:extLst>
                    <a:ext uri="{9D8B030D-6E8A-4147-A177-3AD203B41FA5}">
                      <a16:colId xmlns:a16="http://schemas.microsoft.com/office/drawing/2014/main" val="3438862511"/>
                    </a:ext>
                  </a:extLst>
                </a:gridCol>
                <a:gridCol w="1664632">
                  <a:extLst>
                    <a:ext uri="{9D8B030D-6E8A-4147-A177-3AD203B41FA5}">
                      <a16:colId xmlns:a16="http://schemas.microsoft.com/office/drawing/2014/main" val="136506019"/>
                    </a:ext>
                  </a:extLst>
                </a:gridCol>
                <a:gridCol w="1664632">
                  <a:extLst>
                    <a:ext uri="{9D8B030D-6E8A-4147-A177-3AD203B41FA5}">
                      <a16:colId xmlns:a16="http://schemas.microsoft.com/office/drawing/2014/main" val="1566474219"/>
                    </a:ext>
                  </a:extLst>
                </a:gridCol>
                <a:gridCol w="1664632">
                  <a:extLst>
                    <a:ext uri="{9D8B030D-6E8A-4147-A177-3AD203B41FA5}">
                      <a16:colId xmlns:a16="http://schemas.microsoft.com/office/drawing/2014/main" val="3393303746"/>
                    </a:ext>
                  </a:extLst>
                </a:gridCol>
              </a:tblGrid>
              <a:tr h="1851406">
                <a:tc>
                  <a:txBody>
                    <a:bodyPr/>
                    <a:lstStyle/>
                    <a:p>
                      <a:r>
                        <a:rPr lang="en-US" dirty="0"/>
                        <a:t>Different Momenta of Muon(GeV)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/>
                        <a:t>Primary Clusters (MC)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Standard Deviation(MC)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Primary Clusters(1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Step – CNN + Transformer - Classification)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Standard Deviation(1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Step – CNN + Transformer - Classification)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Primary Clusters(2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Step – CNN + Transformer - Regression)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Standard Deviation(2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Step – CNN + Transformer - Regression)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004923"/>
                  </a:ext>
                </a:extLst>
              </a:tr>
              <a:tr h="1025074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   4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dirty="0"/>
                    </a:p>
                    <a:p>
                      <a:pPr algn="just"/>
                      <a:r>
                        <a:rPr lang="en-US" dirty="0"/>
                        <a:t>     16.99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 4.10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 16.75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 3.98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 16.59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3.62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656782"/>
                  </a:ext>
                </a:extLst>
              </a:tr>
              <a:tr h="1025074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   6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dirty="0"/>
                    </a:p>
                    <a:p>
                      <a:pPr algn="just"/>
                      <a:r>
                        <a:rPr lang="en-US" dirty="0"/>
                        <a:t>     17.81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  4.17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  17.50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 4.09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  17.33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3.58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516492"/>
                  </a:ext>
                </a:extLst>
              </a:tr>
              <a:tr h="1025074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  10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dirty="0"/>
                    </a:p>
                    <a:p>
                      <a:pPr algn="just"/>
                      <a:r>
                        <a:rPr lang="en-US" dirty="0"/>
                        <a:t>     18.61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 4.28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  15.14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 3.72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   14.78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3.39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277562"/>
                  </a:ext>
                </a:extLst>
              </a:tr>
              <a:tr h="1025074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  180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dirty="0"/>
                    </a:p>
                    <a:p>
                      <a:pPr algn="just"/>
                      <a:r>
                        <a:rPr lang="en-US" dirty="0"/>
                        <a:t>     19.19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4.38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 16.86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 3.87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    16.71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3.33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6402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CDA5437-F693-1D7F-D25A-0C6F07908188}"/>
              </a:ext>
            </a:extLst>
          </p:cNvPr>
          <p:cNvSpPr txBox="1"/>
          <p:nvPr/>
        </p:nvSpPr>
        <p:spPr>
          <a:xfrm>
            <a:off x="2718486" y="197708"/>
            <a:ext cx="6148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Final Table of the Reconstruction for Different Momenta</a:t>
            </a:r>
          </a:p>
        </p:txBody>
      </p:sp>
    </p:spTree>
    <p:extLst>
      <p:ext uri="{BB962C8B-B14F-4D97-AF65-F5344CB8AC3E}">
        <p14:creationId xmlns:p14="http://schemas.microsoft.com/office/powerpoint/2010/main" val="1167547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4F64D02A-233B-052A-F3BE-F4072AA80701}"/>
              </a:ext>
            </a:extLst>
          </p:cNvPr>
          <p:cNvCxnSpPr>
            <a:cxnSpLocks/>
          </p:cNvCxnSpPr>
          <p:nvPr/>
        </p:nvCxnSpPr>
        <p:spPr>
          <a:xfrm flipV="1">
            <a:off x="-1" y="6286499"/>
            <a:ext cx="1216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794E37A-2742-ADA1-7318-6E744944B00E}"/>
              </a:ext>
            </a:extLst>
          </p:cNvPr>
          <p:cNvSpPr txBox="1"/>
          <p:nvPr/>
        </p:nvSpPr>
        <p:spPr>
          <a:xfrm>
            <a:off x="1663570" y="2782669"/>
            <a:ext cx="8840857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/>
              <a:t>Thank you for your attention!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8DA6914-6F2C-6772-30DE-2E41E732EA50}"/>
              </a:ext>
            </a:extLst>
          </p:cNvPr>
          <p:cNvSpPr/>
          <p:nvPr/>
        </p:nvSpPr>
        <p:spPr>
          <a:xfrm>
            <a:off x="0" y="0"/>
            <a:ext cx="12192000" cy="4025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994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E670FF-0E1C-7353-368C-814446049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1235B6ED-EE7C-3B56-495A-CF46203DA170}"/>
              </a:ext>
            </a:extLst>
          </p:cNvPr>
          <p:cNvCxnSpPr>
            <a:cxnSpLocks/>
          </p:cNvCxnSpPr>
          <p:nvPr/>
        </p:nvCxnSpPr>
        <p:spPr>
          <a:xfrm flipV="1">
            <a:off x="-1" y="6286499"/>
            <a:ext cx="1216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Politecnico di Bari | Almalaurea">
            <a:extLst>
              <a:ext uri="{FF2B5EF4-FFF2-40B4-BE49-F238E27FC236}">
                <a16:creationId xmlns:a16="http://schemas.microsoft.com/office/drawing/2014/main" id="{44DB4AF9-0BA0-93A4-A47F-4639DF52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449" y="5959647"/>
            <a:ext cx="118302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F9D5F103-23D5-28A0-5B0D-D3CA7FEDC4C8}"/>
              </a:ext>
            </a:extLst>
          </p:cNvPr>
          <p:cNvCxnSpPr>
            <a:cxnSpLocks/>
          </p:cNvCxnSpPr>
          <p:nvPr/>
        </p:nvCxnSpPr>
        <p:spPr>
          <a:xfrm flipV="1">
            <a:off x="-1" y="654325"/>
            <a:ext cx="121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8">
            <a:extLst>
              <a:ext uri="{FF2B5EF4-FFF2-40B4-BE49-F238E27FC236}">
                <a16:creationId xmlns:a16="http://schemas.microsoft.com/office/drawing/2014/main" id="{FD81AB0F-6192-3CEC-9F06-193AC57C8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94" y="149401"/>
            <a:ext cx="119286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lvl="0" indent="-285750" algn="just">
              <a:buFont typeface="Wingdings" pitchFamily="2" charset="2"/>
              <a:buChar char="q"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001929-2BA0-1690-2744-092A7981798B}"/>
              </a:ext>
            </a:extLst>
          </p:cNvPr>
          <p:cNvSpPr txBox="1"/>
          <p:nvPr/>
        </p:nvSpPr>
        <p:spPr>
          <a:xfrm>
            <a:off x="1753296" y="149401"/>
            <a:ext cx="7297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Future Circular Collider (FCC), the IDEA Detector and Drift Chamber</a:t>
            </a:r>
            <a:endParaRPr lang="en-US" sz="20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F8C447-EE79-AA31-6219-CB093860E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11" y="759140"/>
            <a:ext cx="3050969" cy="20397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54D6C0-1F61-B4CF-B96A-E2B4579899D2}"/>
              </a:ext>
            </a:extLst>
          </p:cNvPr>
          <p:cNvSpPr txBox="1"/>
          <p:nvPr/>
        </p:nvSpPr>
        <p:spPr>
          <a:xfrm>
            <a:off x="47254" y="3305282"/>
            <a:ext cx="3219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dirty="0"/>
              <a:t>Future high-precision collider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D18265-9A5F-92FA-F1D2-96DCBF5B3B16}"/>
              </a:ext>
            </a:extLst>
          </p:cNvPr>
          <p:cNvSpPr txBox="1"/>
          <p:nvPr/>
        </p:nvSpPr>
        <p:spPr>
          <a:xfrm>
            <a:off x="47254" y="3810207"/>
            <a:ext cx="257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100 km circular tunnel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1896B6-9C1E-F074-CE28-C66672F4BD30}"/>
              </a:ext>
            </a:extLst>
          </p:cNvPr>
          <p:cNvSpPr txBox="1"/>
          <p:nvPr/>
        </p:nvSpPr>
        <p:spPr>
          <a:xfrm>
            <a:off x="47254" y="4355394"/>
            <a:ext cx="3147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dirty="0"/>
              <a:t>Two main operation modes: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b="1" dirty="0"/>
              <a:t>FCC-ee: </a:t>
            </a:r>
            <a:r>
              <a:rPr lang="en-US" altLang="en-US" dirty="0">
                <a:solidFill>
                  <a:srgbClr val="000000"/>
                </a:solidFill>
              </a:rPr>
              <a:t>electron–positron collisions (very clean)</a:t>
            </a:r>
            <a:endParaRPr lang="en-US" dirty="0"/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1D5F751D-D9BC-CCFD-CDF9-680A65B85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4" y="5353091"/>
            <a:ext cx="32315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FCC-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hh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proton–proton collisions (very high energy)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A800CB-4A50-3B65-B41A-EA19266E6FDA}"/>
              </a:ext>
            </a:extLst>
          </p:cNvPr>
          <p:cNvSpPr txBox="1"/>
          <p:nvPr/>
        </p:nvSpPr>
        <p:spPr>
          <a:xfrm>
            <a:off x="3498143" y="3633565"/>
            <a:ext cx="417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Main sub-detectors from inner to outer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A15B60-C7F1-A8D0-5FC3-32A1915B7AEE}"/>
              </a:ext>
            </a:extLst>
          </p:cNvPr>
          <p:cNvSpPr txBox="1"/>
          <p:nvPr/>
        </p:nvSpPr>
        <p:spPr>
          <a:xfrm>
            <a:off x="3797875" y="3940434"/>
            <a:ext cx="260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dirty="0"/>
              <a:t>Silicon Vertex Detector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6383A0-E42B-545C-C142-03DB5FFF1002}"/>
              </a:ext>
            </a:extLst>
          </p:cNvPr>
          <p:cNvSpPr txBox="1"/>
          <p:nvPr/>
        </p:nvSpPr>
        <p:spPr>
          <a:xfrm>
            <a:off x="3797875" y="4236782"/>
            <a:ext cx="268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dirty="0"/>
              <a:t>Silicon Tracker Wrapper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A0FE4E-4844-FE20-3F84-E42AB6172C8A}"/>
              </a:ext>
            </a:extLst>
          </p:cNvPr>
          <p:cNvSpPr txBox="1"/>
          <p:nvPr/>
        </p:nvSpPr>
        <p:spPr>
          <a:xfrm>
            <a:off x="3797875" y="4561871"/>
            <a:ext cx="24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dirty="0">
                <a:solidFill>
                  <a:srgbClr val="C00000"/>
                </a:solidFill>
              </a:rPr>
              <a:t>Drift Chamber (DCH)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AFDBF8-8E0B-E6ED-BA35-A959FA00B53E}"/>
              </a:ext>
            </a:extLst>
          </p:cNvPr>
          <p:cNvSpPr txBox="1"/>
          <p:nvPr/>
        </p:nvSpPr>
        <p:spPr>
          <a:xfrm>
            <a:off x="3797875" y="4885341"/>
            <a:ext cx="234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dirty="0"/>
              <a:t>Preshower Detector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3B2132-C29C-D661-ED47-7E4DFBEE047C}"/>
              </a:ext>
            </a:extLst>
          </p:cNvPr>
          <p:cNvSpPr txBox="1"/>
          <p:nvPr/>
        </p:nvSpPr>
        <p:spPr>
          <a:xfrm>
            <a:off x="3792120" y="5204540"/>
            <a:ext cx="2924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dirty="0"/>
              <a:t>Dual-Readout Calorimeter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D328BF-164B-96A6-9749-C024FE849B99}"/>
              </a:ext>
            </a:extLst>
          </p:cNvPr>
          <p:cNvSpPr txBox="1"/>
          <p:nvPr/>
        </p:nvSpPr>
        <p:spPr>
          <a:xfrm>
            <a:off x="3792120" y="5511316"/>
            <a:ext cx="370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dirty="0"/>
              <a:t>Superconducting Solenoid Magnet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529140-A527-7708-E300-9FEF593B0531}"/>
              </a:ext>
            </a:extLst>
          </p:cNvPr>
          <p:cNvSpPr txBox="1"/>
          <p:nvPr/>
        </p:nvSpPr>
        <p:spPr>
          <a:xfrm>
            <a:off x="3792120" y="5832617"/>
            <a:ext cx="2726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dirty="0"/>
              <a:t>Muon Detection System</a:t>
            </a:r>
            <a:endParaRPr lang="en-US" dirty="0"/>
          </a:p>
        </p:txBody>
      </p:sp>
      <p:pic>
        <p:nvPicPr>
          <p:cNvPr id="4104" name="Picture 8" descr="The IDEA drift chamber">
            <a:extLst>
              <a:ext uri="{FF2B5EF4-FFF2-40B4-BE49-F238E27FC236}">
                <a16:creationId xmlns:a16="http://schemas.microsoft.com/office/drawing/2014/main" id="{A6490BBE-DAF3-8C7B-478C-ECC26C140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143" y="765334"/>
            <a:ext cx="4050719" cy="172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296EECF-0C78-7F57-2A6C-6E1FEADCA2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2120" y="754344"/>
            <a:ext cx="3586550" cy="203979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EB24892-5E81-EE41-B9E6-027E54274D07}"/>
              </a:ext>
            </a:extLst>
          </p:cNvPr>
          <p:cNvSpPr txBox="1"/>
          <p:nvPr/>
        </p:nvSpPr>
        <p:spPr>
          <a:xfrm>
            <a:off x="7892010" y="2699649"/>
            <a:ext cx="3623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The IDEA Drift Chamber provides: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4BA035-F154-7539-95B2-8D4186D01396}"/>
              </a:ext>
            </a:extLst>
          </p:cNvPr>
          <p:cNvSpPr txBox="1"/>
          <p:nvPr/>
        </p:nvSpPr>
        <p:spPr>
          <a:xfrm>
            <a:off x="8034874" y="3092974"/>
            <a:ext cx="2668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dirty="0"/>
              <a:t>High-efficiency tracking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F37ADC-5C9B-878D-192C-6BA2B0DEB68D}"/>
              </a:ext>
            </a:extLst>
          </p:cNvPr>
          <p:cNvSpPr txBox="1"/>
          <p:nvPr/>
        </p:nvSpPr>
        <p:spPr>
          <a:xfrm>
            <a:off x="8034874" y="3505427"/>
            <a:ext cx="3665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dirty="0"/>
              <a:t>Precise momentum measurement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BA3FD6B-B034-3449-9CAC-DBC5A7955F2F}"/>
              </a:ext>
            </a:extLst>
          </p:cNvPr>
          <p:cNvSpPr txBox="1"/>
          <p:nvPr/>
        </p:nvSpPr>
        <p:spPr>
          <a:xfrm>
            <a:off x="8034874" y="3922381"/>
            <a:ext cx="366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dirty="0"/>
              <a:t>Excellent particle identification and separation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8695254-0674-AF4B-04D9-BEA4671DB6D9}"/>
              </a:ext>
            </a:extLst>
          </p:cNvPr>
          <p:cNvSpPr txBox="1"/>
          <p:nvPr/>
        </p:nvSpPr>
        <p:spPr>
          <a:xfrm>
            <a:off x="8034874" y="4524718"/>
            <a:ext cx="426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Gas mixture: 90% Helium &amp; 10% Isobutane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8EE6C4-E2E6-DB4D-906D-97A9E29F51F9}"/>
              </a:ext>
            </a:extLst>
          </p:cNvPr>
          <p:cNvSpPr txBox="1"/>
          <p:nvPr/>
        </p:nvSpPr>
        <p:spPr>
          <a:xfrm>
            <a:off x="8034874" y="5127813"/>
            <a:ext cx="240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Inner Radius: 0.35 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4A1BA45-0ECA-E582-CA99-D858CC7350DB}"/>
              </a:ext>
            </a:extLst>
          </p:cNvPr>
          <p:cNvSpPr txBox="1"/>
          <p:nvPr/>
        </p:nvSpPr>
        <p:spPr>
          <a:xfrm>
            <a:off x="8054904" y="5541504"/>
            <a:ext cx="3730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Outer Radius: 2.0 m, Length: 4.0 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743DD8-628D-4BFF-E8BD-3503918F74E0}"/>
              </a:ext>
            </a:extLst>
          </p:cNvPr>
          <p:cNvSpPr txBox="1"/>
          <p:nvPr/>
        </p:nvSpPr>
        <p:spPr>
          <a:xfrm>
            <a:off x="3556116" y="3052880"/>
            <a:ext cx="4179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IDEA is a general-purpose detector designed for FCC </a:t>
            </a:r>
          </a:p>
        </p:txBody>
      </p:sp>
    </p:spTree>
    <p:extLst>
      <p:ext uri="{BB962C8B-B14F-4D97-AF65-F5344CB8AC3E}">
        <p14:creationId xmlns:p14="http://schemas.microsoft.com/office/powerpoint/2010/main" val="361226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865BFA-A9B0-DDEE-9433-E78D3C37B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8A4FDA8C-20DC-9B47-A7FD-2DDE8974D7A7}"/>
              </a:ext>
            </a:extLst>
          </p:cNvPr>
          <p:cNvCxnSpPr>
            <a:cxnSpLocks/>
          </p:cNvCxnSpPr>
          <p:nvPr/>
        </p:nvCxnSpPr>
        <p:spPr>
          <a:xfrm flipV="1">
            <a:off x="-1" y="6286499"/>
            <a:ext cx="121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Politecnico di Bari | Almalaurea">
            <a:extLst>
              <a:ext uri="{FF2B5EF4-FFF2-40B4-BE49-F238E27FC236}">
                <a16:creationId xmlns:a16="http://schemas.microsoft.com/office/drawing/2014/main" id="{252579AC-1878-CEC0-5317-372853476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110" y="5970392"/>
            <a:ext cx="118302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1B8F6509-7ACF-BAC4-BA28-6B72B8E17543}"/>
              </a:ext>
            </a:extLst>
          </p:cNvPr>
          <p:cNvCxnSpPr>
            <a:cxnSpLocks/>
          </p:cNvCxnSpPr>
          <p:nvPr/>
        </p:nvCxnSpPr>
        <p:spPr>
          <a:xfrm flipV="1">
            <a:off x="24000" y="571500"/>
            <a:ext cx="121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DA20389-F670-3FAB-0FD9-09BE244DF42D}"/>
              </a:ext>
            </a:extLst>
          </p:cNvPr>
          <p:cNvSpPr txBox="1"/>
          <p:nvPr/>
        </p:nvSpPr>
        <p:spPr>
          <a:xfrm>
            <a:off x="593767" y="3260710"/>
            <a:ext cx="10933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GB" dirty="0"/>
              <a:t>Determine the number of primary ionization clusters (</a:t>
            </a:r>
            <a:r>
              <a:rPr lang="en-GB" dirty="0" err="1"/>
              <a:t>dN</a:t>
            </a:r>
            <a:r>
              <a:rPr lang="en-GB" dirty="0"/>
              <a:t>/dx) in digitized drift-tube waveforms using a two-step Transformer-based reconstruction.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ECEE91-5696-E030-9541-789B5CA14A44}"/>
              </a:ext>
            </a:extLst>
          </p:cNvPr>
          <p:cNvSpPr txBox="1"/>
          <p:nvPr/>
        </p:nvSpPr>
        <p:spPr>
          <a:xfrm>
            <a:off x="3634740" y="171390"/>
            <a:ext cx="1942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Cluster Counting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7DCB21-AFC7-36EF-5553-528C0EAEBED5}"/>
              </a:ext>
            </a:extLst>
          </p:cNvPr>
          <p:cNvSpPr txBox="1"/>
          <p:nvPr/>
        </p:nvSpPr>
        <p:spPr>
          <a:xfrm>
            <a:off x="2693200" y="4042303"/>
            <a:ext cx="63457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</a:rPr>
              <a:t>1. Peak finding: </a:t>
            </a:r>
            <a:r>
              <a:rPr lang="en-GB" dirty="0"/>
              <a:t>Find all peaks (primary and secondary) in the waveform.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AF8AFBA7-1A96-14B6-A28C-9A663FCD9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776" y="4900915"/>
            <a:ext cx="70751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        2.  Clusterization: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From the detected peaks, identify only the 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true                primary ionization clusters.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ube 1">
            <a:extLst>
              <a:ext uri="{FF2B5EF4-FFF2-40B4-BE49-F238E27FC236}">
                <a16:creationId xmlns:a16="http://schemas.microsoft.com/office/drawing/2014/main" id="{1D208ABB-89F8-B651-5B6D-36173199ACAB}"/>
              </a:ext>
            </a:extLst>
          </p:cNvPr>
          <p:cNvSpPr/>
          <p:nvPr/>
        </p:nvSpPr>
        <p:spPr>
          <a:xfrm>
            <a:off x="676894" y="1294410"/>
            <a:ext cx="3348841" cy="674421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69F789-8C67-10A8-9091-0F6B61EB0A5A}"/>
              </a:ext>
            </a:extLst>
          </p:cNvPr>
          <p:cNvCxnSpPr>
            <a:cxnSpLocks/>
          </p:cNvCxnSpPr>
          <p:nvPr/>
        </p:nvCxnSpPr>
        <p:spPr>
          <a:xfrm flipH="1">
            <a:off x="676894" y="1649822"/>
            <a:ext cx="32191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EEFC3081-CA33-EB59-84F5-C180AB08C4C8}"/>
              </a:ext>
            </a:extLst>
          </p:cNvPr>
          <p:cNvSpPr/>
          <p:nvPr/>
        </p:nvSpPr>
        <p:spPr>
          <a:xfrm>
            <a:off x="3883232" y="1596383"/>
            <a:ext cx="118753" cy="10687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94666268-A0E7-5C0B-B69B-D762DB47E42A}"/>
              </a:ext>
            </a:extLst>
          </p:cNvPr>
          <p:cNvSpPr/>
          <p:nvPr/>
        </p:nvSpPr>
        <p:spPr>
          <a:xfrm rot="17092977">
            <a:off x="1395292" y="1626958"/>
            <a:ext cx="3016332" cy="1985081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3814DC-3C60-377C-CDEB-E893FCFFBF11}"/>
              </a:ext>
            </a:extLst>
          </p:cNvPr>
          <p:cNvSpPr txBox="1"/>
          <p:nvPr/>
        </p:nvSpPr>
        <p:spPr>
          <a:xfrm>
            <a:off x="1360015" y="2290722"/>
            <a:ext cx="95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Muon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B7D941B-198B-A674-7CFA-6540D2DD7000}"/>
              </a:ext>
            </a:extLst>
          </p:cNvPr>
          <p:cNvCxnSpPr/>
          <p:nvPr/>
        </p:nvCxnSpPr>
        <p:spPr>
          <a:xfrm flipV="1">
            <a:off x="3301340" y="997527"/>
            <a:ext cx="700645" cy="634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CBC0C95-DD21-DF10-3E3E-22A8F2373FFF}"/>
              </a:ext>
            </a:extLst>
          </p:cNvPr>
          <p:cNvSpPr txBox="1"/>
          <p:nvPr/>
        </p:nvSpPr>
        <p:spPr>
          <a:xfrm>
            <a:off x="3543744" y="653453"/>
            <a:ext cx="1236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Sense Wire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3EC182D-6BA0-5121-7044-F7E96342A7C8}"/>
              </a:ext>
            </a:extLst>
          </p:cNvPr>
          <p:cNvCxnSpPr/>
          <p:nvPr/>
        </p:nvCxnSpPr>
        <p:spPr>
          <a:xfrm flipH="1" flipV="1">
            <a:off x="997527" y="997527"/>
            <a:ext cx="212783" cy="2968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A0AB562-1C99-601A-4D9B-9349FD042825}"/>
              </a:ext>
            </a:extLst>
          </p:cNvPr>
          <p:cNvSpPr txBox="1"/>
          <p:nvPr/>
        </p:nvSpPr>
        <p:spPr>
          <a:xfrm>
            <a:off x="414019" y="558027"/>
            <a:ext cx="1117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Drift Tube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6985EF2-11B6-CB77-1873-33B38F296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118" y="653453"/>
            <a:ext cx="4071029" cy="2369965"/>
          </a:xfrm>
          <a:prstGeom prst="rect">
            <a:avLst/>
          </a:prstGeom>
        </p:spPr>
      </p:pic>
      <p:sp>
        <p:nvSpPr>
          <p:cNvPr id="27" name="Right Arrow 26">
            <a:extLst>
              <a:ext uri="{FF2B5EF4-FFF2-40B4-BE49-F238E27FC236}">
                <a16:creationId xmlns:a16="http://schemas.microsoft.com/office/drawing/2014/main" id="{2F3520C7-C5EC-C5E1-A7EF-FA7E2869E7BF}"/>
              </a:ext>
            </a:extLst>
          </p:cNvPr>
          <p:cNvSpPr/>
          <p:nvPr/>
        </p:nvSpPr>
        <p:spPr>
          <a:xfrm>
            <a:off x="4775953" y="1494397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35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0D53A3-D7DA-6C66-BA27-4605C2E60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6297E6F2-E4DD-6065-D397-279D4076A42F}"/>
              </a:ext>
            </a:extLst>
          </p:cNvPr>
          <p:cNvCxnSpPr>
            <a:cxnSpLocks/>
          </p:cNvCxnSpPr>
          <p:nvPr/>
        </p:nvCxnSpPr>
        <p:spPr>
          <a:xfrm flipV="1">
            <a:off x="-1" y="6286499"/>
            <a:ext cx="121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78C78FC-D9FD-55CF-E267-2C477D9E7A1E}"/>
              </a:ext>
            </a:extLst>
          </p:cNvPr>
          <p:cNvSpPr txBox="1"/>
          <p:nvPr/>
        </p:nvSpPr>
        <p:spPr>
          <a:xfrm>
            <a:off x="263387" y="89555"/>
            <a:ext cx="11362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                                                      Peak Finding using  CNN + Transformer Model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5AAC154B-8B97-610C-9D13-8A97F8ADE8A1}"/>
              </a:ext>
            </a:extLst>
          </p:cNvPr>
          <p:cNvCxnSpPr>
            <a:cxnSpLocks/>
          </p:cNvCxnSpPr>
          <p:nvPr/>
        </p:nvCxnSpPr>
        <p:spPr>
          <a:xfrm flipV="1">
            <a:off x="24000" y="571500"/>
            <a:ext cx="121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eft Arrow 26">
            <a:extLst>
              <a:ext uri="{FF2B5EF4-FFF2-40B4-BE49-F238E27FC236}">
                <a16:creationId xmlns:a16="http://schemas.microsoft.com/office/drawing/2014/main" id="{2649EF1F-C2F5-A9A9-C6A1-543DE5A289A5}"/>
              </a:ext>
            </a:extLst>
          </p:cNvPr>
          <p:cNvSpPr/>
          <p:nvPr/>
        </p:nvSpPr>
        <p:spPr>
          <a:xfrm rot="10800000">
            <a:off x="3309135" y="452349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D4BD41D-1BA6-1D98-D48C-CB47DA0B0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6" y="3804217"/>
            <a:ext cx="3166121" cy="19518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638771E-0D67-D2BC-978A-82CFFB116C51}"/>
                  </a:ext>
                </a:extLst>
              </p:cNvPr>
              <p:cNvSpPr txBox="1"/>
              <p:nvPr/>
            </p:nvSpPr>
            <p:spPr>
              <a:xfrm>
                <a:off x="189208" y="692403"/>
                <a:ext cx="11824687" cy="298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itchFamily="2" charset="2"/>
                  <a:buChar char="q"/>
                </a:pPr>
                <a:r>
                  <a:rPr lang="en-US" sz="2000" b="1" dirty="0"/>
                  <a:t>Goal:</a:t>
                </a:r>
                <a:r>
                  <a:rPr lang="en-US" dirty="0"/>
                  <a:t> Detect peaks in Drift Chamber Waveforms (electron-arrival signatures) and separate signal peaks from noise/background.</a:t>
                </a:r>
              </a:p>
              <a:p>
                <a:pPr marL="285750" indent="-285750" algn="just">
                  <a:buFont typeface="Wingdings" pitchFamily="2" charset="2"/>
                  <a:buChar char="q"/>
                </a:pPr>
                <a:r>
                  <a:rPr lang="en-US" sz="2000" b="1" dirty="0"/>
                  <a:t>Task type:</a:t>
                </a:r>
                <a:r>
                  <a:rPr lang="en-US" dirty="0"/>
                  <a:t> Binary Classification(peaks vs non-peaks) using a CNN + TRANSFORMER model.</a:t>
                </a:r>
              </a:p>
              <a:p>
                <a:pPr marL="285750" indent="-285750" algn="just">
                  <a:buFont typeface="Wingdings" pitchFamily="2" charset="2"/>
                  <a:buChar char="q"/>
                </a:pPr>
                <a:r>
                  <a:rPr lang="en-US" sz="2000" b="1" dirty="0"/>
                  <a:t>Inputs/Features</a:t>
                </a:r>
                <a:r>
                  <a:rPr lang="en-US" dirty="0"/>
                  <a:t>: A fixed waveform window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algn="just"/>
                <a:r>
                  <a:rPr lang="en-US" dirty="0"/>
                  <a:t>Where 64 = time steps(samples) and 1 = amplitude channel.</a:t>
                </a:r>
              </a:p>
              <a:p>
                <a:pPr marL="285750" indent="-285750" algn="just">
                  <a:buFont typeface="Wingdings" pitchFamily="2" charset="2"/>
                  <a:buChar char="q"/>
                </a:pPr>
                <a:r>
                  <a:rPr lang="en-US" sz="2000" b="1" dirty="0"/>
                  <a:t>Target Label:</a:t>
                </a:r>
              </a:p>
              <a:p>
                <a:pPr algn="just"/>
                <a:r>
                  <a:rPr lang="en-US" dirty="0"/>
                  <a:t>                           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=1 →</m:t>
                    </m:r>
                  </m:oMath>
                </a14:m>
                <a:r>
                  <a:rPr lang="it-IT" b="0" dirty="0">
                    <a:ea typeface="Cambria Math" panose="02040503050406030204" pitchFamily="18" charset="0"/>
                  </a:rPr>
                  <a:t> </a:t>
                </a:r>
                <a:r>
                  <a:rPr lang="it-IT" b="0" dirty="0" err="1">
                    <a:ea typeface="Cambria Math" panose="02040503050406030204" pitchFamily="18" charset="0"/>
                  </a:rPr>
                  <a:t>peak</a:t>
                </a:r>
                <a:r>
                  <a:rPr lang="it-IT" b="0" dirty="0">
                    <a:ea typeface="Cambria Math" panose="02040503050406030204" pitchFamily="18" charset="0"/>
                  </a:rPr>
                  <a:t> (</a:t>
                </a:r>
                <a:r>
                  <a:rPr lang="it-IT" b="0" dirty="0" err="1">
                    <a:ea typeface="Cambria Math" panose="02040503050406030204" pitchFamily="18" charset="0"/>
                  </a:rPr>
                  <a:t>signal</a:t>
                </a:r>
                <a:r>
                  <a:rPr lang="it-IT" b="0" dirty="0">
                    <a:ea typeface="Cambria Math" panose="02040503050406030204" pitchFamily="18" charset="0"/>
                  </a:rPr>
                  <a:t>),</a:t>
                </a:r>
              </a:p>
              <a:p>
                <a:pPr algn="just"/>
                <a:r>
                  <a:rPr lang="en-US" dirty="0"/>
                  <a:t>                           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=0→</m:t>
                    </m:r>
                  </m:oMath>
                </a14:m>
                <a:r>
                  <a:rPr lang="en-US" dirty="0"/>
                  <a:t> non-peak (noise/background)</a:t>
                </a:r>
              </a:p>
              <a:p>
                <a:pPr marL="285750" indent="-285750" algn="just">
                  <a:buFont typeface="Wingdings" pitchFamily="2" charset="2"/>
                  <a:buChar char="q"/>
                </a:pPr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638771E-0D67-D2BC-978A-82CFFB116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08" y="692403"/>
                <a:ext cx="11824687" cy="2985433"/>
              </a:xfrm>
              <a:prstGeom prst="rect">
                <a:avLst/>
              </a:prstGeom>
              <a:blipFill>
                <a:blip r:embed="rId4"/>
                <a:stretch>
                  <a:fillRect l="-322" t="-1271" r="-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>
            <a:extLst>
              <a:ext uri="{FF2B5EF4-FFF2-40B4-BE49-F238E27FC236}">
                <a16:creationId xmlns:a16="http://schemas.microsoft.com/office/drawing/2014/main" id="{90CFFE39-DC2F-59C5-AC27-CFAA369AB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06" y="3804217"/>
            <a:ext cx="2866965" cy="1990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2EB302-521E-8407-FB01-D84425BEA0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2576" y="3738921"/>
            <a:ext cx="3611319" cy="1842447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3CA4B5BD-F5DC-62AC-A723-35E5AF0B25A0}"/>
              </a:ext>
            </a:extLst>
          </p:cNvPr>
          <p:cNvSpPr/>
          <p:nvPr/>
        </p:nvSpPr>
        <p:spPr>
          <a:xfrm>
            <a:off x="7341271" y="42580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35235A-E6EE-1900-9390-59EB2C992A23}"/>
              </a:ext>
            </a:extLst>
          </p:cNvPr>
          <p:cNvSpPr txBox="1"/>
          <p:nvPr/>
        </p:nvSpPr>
        <p:spPr>
          <a:xfrm>
            <a:off x="8332750" y="5531828"/>
            <a:ext cx="3611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/>
              <a:t>Detected peaks corresponding to both primary and secondary electrons as identified by the CNN + Transformer model.</a:t>
            </a:r>
            <a:endParaRPr lang="en-US" sz="1400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6A6377-EFDE-9334-70CC-22F8120E1ACD}"/>
              </a:ext>
            </a:extLst>
          </p:cNvPr>
          <p:cNvSpPr txBox="1"/>
          <p:nvPr/>
        </p:nvSpPr>
        <p:spPr>
          <a:xfrm>
            <a:off x="4636640" y="5794526"/>
            <a:ext cx="2542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400" dirty="0"/>
              <a:t>Transformer-Model Architecture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DC60E2-996E-82B5-1DD3-8BA46E060EEE}"/>
              </a:ext>
            </a:extLst>
          </p:cNvPr>
          <p:cNvSpPr txBox="1"/>
          <p:nvPr/>
        </p:nvSpPr>
        <p:spPr>
          <a:xfrm>
            <a:off x="545218" y="5896886"/>
            <a:ext cx="941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400" dirty="0"/>
              <a:t>Waveform</a:t>
            </a:r>
          </a:p>
        </p:txBody>
      </p:sp>
    </p:spTree>
    <p:extLst>
      <p:ext uri="{BB962C8B-B14F-4D97-AF65-F5344CB8AC3E}">
        <p14:creationId xmlns:p14="http://schemas.microsoft.com/office/powerpoint/2010/main" val="359900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ECC318-4A7A-A03C-84F7-6379399F0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66B53761-C1FB-6445-8A9E-F11CC3F9F762}"/>
              </a:ext>
            </a:extLst>
          </p:cNvPr>
          <p:cNvCxnSpPr>
            <a:cxnSpLocks/>
          </p:cNvCxnSpPr>
          <p:nvPr/>
        </p:nvCxnSpPr>
        <p:spPr>
          <a:xfrm flipV="1">
            <a:off x="-1" y="6286499"/>
            <a:ext cx="121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Politecnico di Bari | Almalaurea">
            <a:extLst>
              <a:ext uri="{FF2B5EF4-FFF2-40B4-BE49-F238E27FC236}">
                <a16:creationId xmlns:a16="http://schemas.microsoft.com/office/drawing/2014/main" id="{97CF4C5F-6072-304D-8B2F-E9A6AC51E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156" y="5983397"/>
            <a:ext cx="118302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F6B2C0D5-2A5F-9DB8-A183-DB654D83DE52}"/>
              </a:ext>
            </a:extLst>
          </p:cNvPr>
          <p:cNvCxnSpPr>
            <a:cxnSpLocks/>
          </p:cNvCxnSpPr>
          <p:nvPr/>
        </p:nvCxnSpPr>
        <p:spPr>
          <a:xfrm flipV="1">
            <a:off x="24000" y="661074"/>
            <a:ext cx="121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BF7E489-E441-2A28-8509-15A1E01AB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13489"/>
              </p:ext>
            </p:extLst>
          </p:nvPr>
        </p:nvGraphicFramePr>
        <p:xfrm>
          <a:off x="811530" y="1151906"/>
          <a:ext cx="10790660" cy="3580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7665">
                  <a:extLst>
                    <a:ext uri="{9D8B030D-6E8A-4147-A177-3AD203B41FA5}">
                      <a16:colId xmlns:a16="http://schemas.microsoft.com/office/drawing/2014/main" val="1856384663"/>
                    </a:ext>
                  </a:extLst>
                </a:gridCol>
                <a:gridCol w="1968652">
                  <a:extLst>
                    <a:ext uri="{9D8B030D-6E8A-4147-A177-3AD203B41FA5}">
                      <a16:colId xmlns:a16="http://schemas.microsoft.com/office/drawing/2014/main" val="1451585624"/>
                    </a:ext>
                  </a:extLst>
                </a:gridCol>
                <a:gridCol w="3565528">
                  <a:extLst>
                    <a:ext uri="{9D8B030D-6E8A-4147-A177-3AD203B41FA5}">
                      <a16:colId xmlns:a16="http://schemas.microsoft.com/office/drawing/2014/main" val="766296562"/>
                    </a:ext>
                  </a:extLst>
                </a:gridCol>
                <a:gridCol w="2558815">
                  <a:extLst>
                    <a:ext uri="{9D8B030D-6E8A-4147-A177-3AD203B41FA5}">
                      <a16:colId xmlns:a16="http://schemas.microsoft.com/office/drawing/2014/main" val="1327830559"/>
                    </a:ext>
                  </a:extLst>
                </a:gridCol>
              </a:tblGrid>
              <a:tr h="93453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Test_size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Hidden Activation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GeLu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0361257"/>
                  </a:ext>
                </a:extLst>
              </a:tr>
              <a:tr h="661394">
                <a:tc>
                  <a:txBody>
                    <a:bodyPr/>
                    <a:lstStyle/>
                    <a:p>
                      <a:r>
                        <a:rPr lang="en-US" dirty="0"/>
                        <a:t>No. of Heads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Output_activation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Sigmoid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0382244"/>
                  </a:ext>
                </a:extLst>
              </a:tr>
              <a:tr h="661394">
                <a:tc>
                  <a:txBody>
                    <a:bodyPr/>
                    <a:lstStyle/>
                    <a:p>
                      <a:r>
                        <a:rPr lang="en-US" dirty="0" err="1"/>
                        <a:t>Key_Dim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Optimizer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AdamW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7427931"/>
                  </a:ext>
                </a:extLst>
              </a:tr>
              <a:tr h="661394">
                <a:tc>
                  <a:txBody>
                    <a:bodyPr/>
                    <a:lstStyle/>
                    <a:p>
                      <a:r>
                        <a:rPr lang="en-US" dirty="0"/>
                        <a:t>Learning_rate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2e-5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Batch_Size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913083"/>
                  </a:ext>
                </a:extLst>
              </a:tr>
              <a:tr h="661394">
                <a:tc>
                  <a:txBody>
                    <a:bodyPr/>
                    <a:lstStyle/>
                    <a:p>
                      <a:r>
                        <a:rPr lang="en-US" dirty="0"/>
                        <a:t>Epochs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Fixed_threshold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51676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2D4222-D967-26C9-7E9E-C366E02F4691}"/>
              </a:ext>
            </a:extLst>
          </p:cNvPr>
          <p:cNvSpPr txBox="1"/>
          <p:nvPr/>
        </p:nvSpPr>
        <p:spPr>
          <a:xfrm>
            <a:off x="2892671" y="180005"/>
            <a:ext cx="3402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Hyperparameters Configurations  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87F1DC-8A36-447E-01C4-58EFC0854C84}"/>
              </a:ext>
            </a:extLst>
          </p:cNvPr>
          <p:cNvSpPr txBox="1"/>
          <p:nvPr/>
        </p:nvSpPr>
        <p:spPr>
          <a:xfrm>
            <a:off x="3160840" y="4899682"/>
            <a:ext cx="701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The above table shows us different hyperparameters </a:t>
            </a:r>
            <a:r>
              <a:rPr lang="en-US" dirty="0"/>
              <a:t>configurations.</a:t>
            </a:r>
          </a:p>
        </p:txBody>
      </p:sp>
    </p:spTree>
    <p:extLst>
      <p:ext uri="{BB962C8B-B14F-4D97-AF65-F5344CB8AC3E}">
        <p14:creationId xmlns:p14="http://schemas.microsoft.com/office/powerpoint/2010/main" val="803093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44883D-49FB-F2F6-D580-204783388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6932FB3F-C25D-AD03-A3BA-6F0FD6A7E851}"/>
              </a:ext>
            </a:extLst>
          </p:cNvPr>
          <p:cNvCxnSpPr>
            <a:cxnSpLocks/>
          </p:cNvCxnSpPr>
          <p:nvPr/>
        </p:nvCxnSpPr>
        <p:spPr>
          <a:xfrm flipV="1">
            <a:off x="-1" y="6286499"/>
            <a:ext cx="121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Politecnico di Bari | Almalaurea">
            <a:extLst>
              <a:ext uri="{FF2B5EF4-FFF2-40B4-BE49-F238E27FC236}">
                <a16:creationId xmlns:a16="http://schemas.microsoft.com/office/drawing/2014/main" id="{DBFBE0A1-412B-5030-5C30-3A4D329CE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149" y="5926926"/>
            <a:ext cx="118302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0877F6A3-1896-343E-9C3D-5A1F440EF567}"/>
              </a:ext>
            </a:extLst>
          </p:cNvPr>
          <p:cNvCxnSpPr>
            <a:cxnSpLocks/>
          </p:cNvCxnSpPr>
          <p:nvPr/>
        </p:nvCxnSpPr>
        <p:spPr>
          <a:xfrm flipV="1">
            <a:off x="24000" y="661074"/>
            <a:ext cx="121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DFA70EC-63BE-B24C-B18F-996C059C4525}"/>
              </a:ext>
            </a:extLst>
          </p:cNvPr>
          <p:cNvSpPr txBox="1"/>
          <p:nvPr/>
        </p:nvSpPr>
        <p:spPr>
          <a:xfrm>
            <a:off x="1977390" y="308610"/>
            <a:ext cx="4948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Performance Of The Best Transformer Model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E96802-AD56-21D4-D261-50058A29B4C4}"/>
              </a:ext>
            </a:extLst>
          </p:cNvPr>
          <p:cNvSpPr txBox="1"/>
          <p:nvPr/>
        </p:nvSpPr>
        <p:spPr>
          <a:xfrm>
            <a:off x="1463865" y="3976056"/>
            <a:ext cx="27231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solidFill>
                  <a:schemeClr val="tx2"/>
                </a:solidFill>
              </a:rPr>
              <a:t>The above plot shows ROC curve for the best Transformer model with Area under the curve value 0.9961 which show a best classification to discriminate signal from background.</a:t>
            </a:r>
          </a:p>
          <a:p>
            <a:pPr algn="just"/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756167C-8800-2A37-ACC8-2F2A3AAB8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743" y="1102036"/>
            <a:ext cx="3070525" cy="26242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DE70F34-CEAB-9672-7B92-373C4EF4BE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4601" y="1102036"/>
            <a:ext cx="3070525" cy="26242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A4339E9-368F-DB9E-BA24-B1B6931AB50B}"/>
              </a:ext>
            </a:extLst>
          </p:cNvPr>
          <p:cNvSpPr txBox="1"/>
          <p:nvPr/>
        </p:nvSpPr>
        <p:spPr>
          <a:xfrm>
            <a:off x="5121010" y="3976616"/>
            <a:ext cx="3138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solidFill>
                  <a:srgbClr val="7030A0"/>
                </a:solidFill>
              </a:rPr>
              <a:t>The above plot Accuracy VS Epoch shows us that the training and validation accuracy increases over the epochs and then it become approximately constant which shows a best trained model.</a:t>
            </a:r>
          </a:p>
          <a:p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66DB1D-A017-4C9B-9672-82720F527289}"/>
              </a:ext>
            </a:extLst>
          </p:cNvPr>
          <p:cNvSpPr txBox="1"/>
          <p:nvPr/>
        </p:nvSpPr>
        <p:spPr>
          <a:xfrm>
            <a:off x="8929132" y="3989630"/>
            <a:ext cx="3093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The above plot loss VS epoch show us that the training and validation loss decreases over the epochs and then it become approximately constant which shows a best trained model.</a:t>
            </a:r>
          </a:p>
          <a:p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2D8D5F-6355-8748-12A0-3870D4E8F6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2885" y="1102036"/>
            <a:ext cx="3070525" cy="2624225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7851CA08-F628-D09D-C122-CD9B70786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912" y="5466109"/>
            <a:ext cx="96251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Youden threshold = 0.5421 (optimal probability cut that maximizes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TPR−</a:t>
            </a:r>
            <a:r>
              <a:rPr lang="en-US" altLang="en-US" dirty="0">
                <a:solidFill>
                  <a:srgbClr val="000000"/>
                </a:solidFill>
              </a:rPr>
              <a:t>FPR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 on the ROC curve)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542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25A140-A13A-D451-E06B-9D4632B4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0" y="1101380"/>
            <a:ext cx="3606910" cy="2489099"/>
          </a:xfrm>
          <a:prstGeom prst="rect">
            <a:avLst/>
          </a:prstGeom>
        </p:spPr>
      </p:pic>
      <p:sp>
        <p:nvSpPr>
          <p:cNvPr id="5" name="Left Arrow 4">
            <a:extLst>
              <a:ext uri="{FF2B5EF4-FFF2-40B4-BE49-F238E27FC236}">
                <a16:creationId xmlns:a16="http://schemas.microsoft.com/office/drawing/2014/main" id="{2DAE0F28-7AD1-3F9A-AC95-87E42D64D936}"/>
              </a:ext>
            </a:extLst>
          </p:cNvPr>
          <p:cNvSpPr/>
          <p:nvPr/>
        </p:nvSpPr>
        <p:spPr>
          <a:xfrm rot="10800000">
            <a:off x="3664616" y="224559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832CE4-0A61-2B8F-E29A-0ACCC18C5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024" y="1305963"/>
            <a:ext cx="2866965" cy="25882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7A6C2C-A4AD-AC7D-0D73-C7C78BCBF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093" y="1320172"/>
            <a:ext cx="3886200" cy="2489100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BE527AC8-3D52-B924-EE99-707D2F67D446}"/>
              </a:ext>
            </a:extLst>
          </p:cNvPr>
          <p:cNvSpPr/>
          <p:nvPr/>
        </p:nvSpPr>
        <p:spPr>
          <a:xfrm>
            <a:off x="7269685" y="2345929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B6F923-CEF2-B215-0AB3-A36952D02A87}"/>
              </a:ext>
            </a:extLst>
          </p:cNvPr>
          <p:cNvSpPr txBox="1"/>
          <p:nvPr/>
        </p:nvSpPr>
        <p:spPr>
          <a:xfrm>
            <a:off x="7924758" y="4027440"/>
            <a:ext cx="4209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dirty="0"/>
              <a:t>A regression problem to detect number of primary clusters based on detected peaks by using (CNN + TRANSFORMER) model.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A0B77A-5769-F3D9-B5DA-9CB328CC3A38}"/>
              </a:ext>
            </a:extLst>
          </p:cNvPr>
          <p:cNvSpPr txBox="1"/>
          <p:nvPr/>
        </p:nvSpPr>
        <p:spPr>
          <a:xfrm>
            <a:off x="39030" y="3894210"/>
            <a:ext cx="3606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GB" dirty="0"/>
              <a:t>Detected peaks from both primary and secondary electrons are shown above using the CNN + Transformer model.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E2F95D-2603-CB53-1075-88914AF11D0B}"/>
              </a:ext>
            </a:extLst>
          </p:cNvPr>
          <p:cNvSpPr txBox="1"/>
          <p:nvPr/>
        </p:nvSpPr>
        <p:spPr>
          <a:xfrm>
            <a:off x="2914650" y="5433454"/>
            <a:ext cx="664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b="1" dirty="0"/>
              <a:t>Labels: </a:t>
            </a:r>
            <a:r>
              <a:rPr lang="en-US" dirty="0"/>
              <a:t>Number of clusters from MC truth.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/>
              <a:t>Features: </a:t>
            </a:r>
            <a:r>
              <a:rPr lang="en-US" dirty="0"/>
              <a:t>Time list of the detected times in the previous step.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62EE70-B0F3-B9D7-F868-E782424E6580}"/>
              </a:ext>
            </a:extLst>
          </p:cNvPr>
          <p:cNvSpPr txBox="1"/>
          <p:nvPr/>
        </p:nvSpPr>
        <p:spPr>
          <a:xfrm>
            <a:off x="4572000" y="506627"/>
            <a:ext cx="4173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CNN + Transformer For Clusterization </a:t>
            </a:r>
          </a:p>
        </p:txBody>
      </p:sp>
    </p:spTree>
    <p:extLst>
      <p:ext uri="{BB962C8B-B14F-4D97-AF65-F5344CB8AC3E}">
        <p14:creationId xmlns:p14="http://schemas.microsoft.com/office/powerpoint/2010/main" val="1615470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D529E3-7360-22E1-423D-866FA3711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565BF20-A9E0-B9EB-5EFA-90C390FD96E1}"/>
              </a:ext>
            </a:extLst>
          </p:cNvPr>
          <p:cNvCxnSpPr>
            <a:cxnSpLocks/>
          </p:cNvCxnSpPr>
          <p:nvPr/>
        </p:nvCxnSpPr>
        <p:spPr>
          <a:xfrm flipV="1">
            <a:off x="-1" y="6286499"/>
            <a:ext cx="121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Politecnico di Bari | Almalaurea">
            <a:extLst>
              <a:ext uri="{FF2B5EF4-FFF2-40B4-BE49-F238E27FC236}">
                <a16:creationId xmlns:a16="http://schemas.microsoft.com/office/drawing/2014/main" id="{14D8847A-C455-8366-B48D-D39C24480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646" y="6016499"/>
            <a:ext cx="118302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7D458E83-DB49-8F53-136D-FC7C26AF8644}"/>
              </a:ext>
            </a:extLst>
          </p:cNvPr>
          <p:cNvCxnSpPr>
            <a:cxnSpLocks/>
          </p:cNvCxnSpPr>
          <p:nvPr/>
        </p:nvCxnSpPr>
        <p:spPr>
          <a:xfrm flipV="1">
            <a:off x="24000" y="661074"/>
            <a:ext cx="121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62A3424-2407-47E8-CAC5-99350E0EC659}"/>
              </a:ext>
            </a:extLst>
          </p:cNvPr>
          <p:cNvSpPr txBox="1"/>
          <p:nvPr/>
        </p:nvSpPr>
        <p:spPr>
          <a:xfrm>
            <a:off x="2989354" y="248334"/>
            <a:ext cx="5968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                      Best Hyperparameters Configurations  </a:t>
            </a:r>
          </a:p>
          <a:p>
            <a:endParaRPr lang="en-US" sz="2000" b="1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B79575A-F9C5-5190-27EE-3C88F4CA1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562884"/>
              </p:ext>
            </p:extLst>
          </p:nvPr>
        </p:nvGraphicFramePr>
        <p:xfrm>
          <a:off x="628650" y="1270660"/>
          <a:ext cx="10689775" cy="3848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350">
                  <a:extLst>
                    <a:ext uri="{9D8B030D-6E8A-4147-A177-3AD203B41FA5}">
                      <a16:colId xmlns:a16="http://schemas.microsoft.com/office/drawing/2014/main" val="3156699962"/>
                    </a:ext>
                  </a:extLst>
                </a:gridCol>
                <a:gridCol w="2220002">
                  <a:extLst>
                    <a:ext uri="{9D8B030D-6E8A-4147-A177-3AD203B41FA5}">
                      <a16:colId xmlns:a16="http://schemas.microsoft.com/office/drawing/2014/main" val="220860689"/>
                    </a:ext>
                  </a:extLst>
                </a:gridCol>
                <a:gridCol w="3700804">
                  <a:extLst>
                    <a:ext uri="{9D8B030D-6E8A-4147-A177-3AD203B41FA5}">
                      <a16:colId xmlns:a16="http://schemas.microsoft.com/office/drawing/2014/main" val="4276483145"/>
                    </a:ext>
                  </a:extLst>
                </a:gridCol>
                <a:gridCol w="2395619">
                  <a:extLst>
                    <a:ext uri="{9D8B030D-6E8A-4147-A177-3AD203B41FA5}">
                      <a16:colId xmlns:a16="http://schemas.microsoft.com/office/drawing/2014/main" val="1207070756"/>
                    </a:ext>
                  </a:extLst>
                </a:gridCol>
              </a:tblGrid>
              <a:tr h="8064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Test_size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0.4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Hidden neuron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487997"/>
                  </a:ext>
                </a:extLst>
              </a:tr>
              <a:tr h="1013876">
                <a:tc>
                  <a:txBody>
                    <a:bodyPr/>
                    <a:lstStyle/>
                    <a:p>
                      <a:r>
                        <a:rPr lang="en-US" dirty="0"/>
                        <a:t>Optimizer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Learning_rate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882241"/>
                  </a:ext>
                </a:extLst>
              </a:tr>
              <a:tr h="1013876">
                <a:tc>
                  <a:txBody>
                    <a:bodyPr/>
                    <a:lstStyle/>
                    <a:p>
                      <a:r>
                        <a:rPr lang="en-US" dirty="0"/>
                        <a:t>epochs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Transformer_blocks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906616"/>
                  </a:ext>
                </a:extLst>
              </a:tr>
              <a:tr h="10138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Patience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Attention_Head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54282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37DC673-EE5F-C130-DB51-8A2F461AA715}"/>
              </a:ext>
            </a:extLst>
          </p:cNvPr>
          <p:cNvSpPr txBox="1"/>
          <p:nvPr/>
        </p:nvSpPr>
        <p:spPr>
          <a:xfrm>
            <a:off x="2762646" y="5279563"/>
            <a:ext cx="587346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The above table shows us different hyperparameters </a:t>
            </a:r>
            <a:r>
              <a:rPr lang="en-US" sz="1600" dirty="0"/>
              <a:t>Configurations.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44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944548-6251-BD30-C4A2-FC706B5D5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4BA71E22-AFCF-78B7-65EA-5C713BFC1E76}"/>
              </a:ext>
            </a:extLst>
          </p:cNvPr>
          <p:cNvCxnSpPr>
            <a:cxnSpLocks/>
          </p:cNvCxnSpPr>
          <p:nvPr/>
        </p:nvCxnSpPr>
        <p:spPr>
          <a:xfrm flipV="1">
            <a:off x="-1" y="6057899"/>
            <a:ext cx="121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Politecnico di Bari | Almalaurea">
            <a:extLst>
              <a:ext uri="{FF2B5EF4-FFF2-40B4-BE49-F238E27FC236}">
                <a16:creationId xmlns:a16="http://schemas.microsoft.com/office/drawing/2014/main" id="{3B92799C-6117-47FE-5CD0-A6EE2DB9E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819" y="5730458"/>
            <a:ext cx="118302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C2ECFE60-3254-8167-755F-F627660029D1}"/>
              </a:ext>
            </a:extLst>
          </p:cNvPr>
          <p:cNvCxnSpPr>
            <a:cxnSpLocks/>
          </p:cNvCxnSpPr>
          <p:nvPr/>
        </p:nvCxnSpPr>
        <p:spPr>
          <a:xfrm flipV="1">
            <a:off x="24000" y="432474"/>
            <a:ext cx="121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B7C9222-8635-3182-A18B-3BE45B974D5F}"/>
              </a:ext>
            </a:extLst>
          </p:cNvPr>
          <p:cNvSpPr txBox="1"/>
          <p:nvPr/>
        </p:nvSpPr>
        <p:spPr>
          <a:xfrm>
            <a:off x="403586" y="4456390"/>
            <a:ext cx="4048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dirty="0"/>
              <a:t>Fast convergence in the first 5 epochs.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1DF073-3301-5550-2BD8-6F8F1BC4BA87}"/>
              </a:ext>
            </a:extLst>
          </p:cNvPr>
          <p:cNvSpPr txBox="1"/>
          <p:nvPr/>
        </p:nvSpPr>
        <p:spPr>
          <a:xfrm>
            <a:off x="403586" y="4889890"/>
            <a:ext cx="5598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dirty="0"/>
              <a:t>Training and validation curves overlap ⇒no overfitting.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03EB2C-8938-7011-F70C-1D9FF4E21BEF}"/>
              </a:ext>
            </a:extLst>
          </p:cNvPr>
          <p:cNvSpPr txBox="1"/>
          <p:nvPr/>
        </p:nvSpPr>
        <p:spPr>
          <a:xfrm>
            <a:off x="403586" y="5323390"/>
            <a:ext cx="4562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dirty="0"/>
              <a:t>Stable MSE  indicate strong generalisation.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81F7D6-0683-2EF3-DA38-72DFCD847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543" y="4478379"/>
            <a:ext cx="4361822" cy="879121"/>
          </a:xfrm>
          <a:prstGeom prst="rect">
            <a:avLst/>
          </a:prstGeom>
        </p:spPr>
      </p:pic>
      <p:sp>
        <p:nvSpPr>
          <p:cNvPr id="18" name="Rectangle 1">
            <a:extLst>
              <a:ext uri="{FF2B5EF4-FFF2-40B4-BE49-F238E27FC236}">
                <a16:creationId xmlns:a16="http://schemas.microsoft.com/office/drawing/2014/main" id="{85434FF3-C7F1-9C7B-D8BB-69AB4C000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96" y="35994"/>
            <a:ext cx="131635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Model Performance Overview for </a:t>
            </a:r>
            <a:r>
              <a:rPr lang="en-GB" b="1" dirty="0"/>
              <a:t>Clusterization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5C75E5-76B8-5EE9-49AE-4CCB5AADEC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310" y="818793"/>
            <a:ext cx="5274815" cy="34330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7AC51B-E8F0-E429-9178-1C11E1C093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586" y="818794"/>
            <a:ext cx="4968514" cy="336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64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6191</TotalTime>
  <Words>933</Words>
  <Application>Microsoft Macintosh PowerPoint</Application>
  <PresentationFormat>Widescreen</PresentationFormat>
  <Paragraphs>209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-webkit-standard</vt:lpstr>
      <vt:lpstr>Arial</vt:lpstr>
      <vt:lpstr>Calibri</vt:lpstr>
      <vt:lpstr>Calibri Light</vt:lpstr>
      <vt:lpstr>Cambria Math</vt:lpstr>
      <vt:lpstr>Wingdings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 Brunetti</dc:creator>
  <cp:lastModifiedBy>ALI ASIF</cp:lastModifiedBy>
  <cp:revision>94</cp:revision>
  <dcterms:created xsi:type="dcterms:W3CDTF">2022-12-12T19:25:47Z</dcterms:created>
  <dcterms:modified xsi:type="dcterms:W3CDTF">2026-01-05T07:47:42Z</dcterms:modified>
</cp:coreProperties>
</file>