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9.jpg" ContentType="image/png"/>
  <Override PartName="/ppt/media/image71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1358" r:id="rId2"/>
    <p:sldId id="261" r:id="rId3"/>
    <p:sldId id="1360" r:id="rId4"/>
    <p:sldId id="1361" r:id="rId5"/>
    <p:sldId id="1362" r:id="rId6"/>
    <p:sldId id="1363" r:id="rId7"/>
    <p:sldId id="1364" r:id="rId8"/>
    <p:sldId id="1365" r:id="rId9"/>
    <p:sldId id="1366" r:id="rId10"/>
    <p:sldId id="1368" r:id="rId11"/>
    <p:sldId id="1370" r:id="rId12"/>
    <p:sldId id="1369" r:id="rId13"/>
    <p:sldId id="1371" r:id="rId14"/>
    <p:sldId id="1373" r:id="rId15"/>
    <p:sldId id="269" r:id="rId1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D8E"/>
    <a:srgbClr val="0432FF"/>
    <a:srgbClr val="001F60"/>
    <a:srgbClr val="FFFFFF"/>
    <a:srgbClr val="0F6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92723" autoAdjust="0"/>
  </p:normalViewPr>
  <p:slideViewPr>
    <p:cSldViewPr snapToGrid="0" showGuides="1">
      <p:cViewPr varScale="1">
        <p:scale>
          <a:sx n="69" d="100"/>
          <a:sy n="69" d="100"/>
        </p:scale>
        <p:origin x="216" y="10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A6DD8-4AF1-914A-8693-19EF6281B560}" type="datetimeFigureOut">
              <a:rPr lang="en-CN" smtClean="0"/>
              <a:t>1/17/26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1E1CF-2B93-7E4D-9272-663F30A6CB9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0720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各位老师下午好，我是散裂中子源数据分析组的博士后，钟佳君，今天代替数据分析组的杜蓉老师，汇报一下中子数据规约软件</a:t>
            </a:r>
            <a:r>
              <a:rPr lang="en-US" altLang="zh-CN" dirty="0"/>
              <a:t>RZera3.0</a:t>
            </a:r>
            <a:r>
              <a:rPr lang="zh-CN" altLang="en-US" dirty="0"/>
              <a:t>和蓉仔智能体的进展。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1E1CF-2B93-7E4D-9272-663F30A6CB99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92361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zh-CN" altLang="en-US" dirty="0"/>
          </a:p>
          <a:p>
            <a:pPr marL="0" indent="0">
              <a:lnSpc>
                <a:spcPct val="125000"/>
              </a:lnSpc>
              <a:buFont typeface="Wingdings" pitchFamily="2" charset="2"/>
              <a:buNone/>
            </a:pP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1E1CF-2B93-7E4D-9272-663F30A6CB99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2656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反卷积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1E1CF-2B93-7E4D-9272-663F30A6CB99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4498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1E1CF-2B93-7E4D-9272-663F30A6CB99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1003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3">
            <a:extLst>
              <a:ext uri="{FF2B5EF4-FFF2-40B4-BE49-F238E27FC236}">
                <a16:creationId xmlns:a16="http://schemas.microsoft.com/office/drawing/2014/main" id="{A06576DC-3B37-3BA6-43C1-3C2A08ACB44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0320" y="1424304"/>
            <a:ext cx="12240000" cy="1548000"/>
          </a:xfrm>
          <a:prstGeom prst="roundRect">
            <a:avLst>
              <a:gd name="adj" fmla="val 1476"/>
            </a:avLst>
          </a:prstGeom>
          <a:solidFill>
            <a:srgbClr val="99CCFF">
              <a:alpha val="25000"/>
            </a:srgbClr>
          </a:solidFill>
          <a:ln w="9525" algn="ctr">
            <a:solidFill>
              <a:schemeClr val="bg1"/>
            </a:solidFill>
            <a:round/>
          </a:ln>
        </p:spPr>
        <p:txBody>
          <a:bodyPr wrap="none" lIns="162000" anchor="ctr"/>
          <a:lstStyle/>
          <a:p>
            <a:endParaRPr lang="en-US" altLang="zh-CN" sz="1000" b="1" noProof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D709C-8F2A-1EF9-95EA-17CD2A50C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8180"/>
            <a:ext cx="9144000" cy="1366520"/>
          </a:xfrm>
        </p:spPr>
        <p:txBody>
          <a:bodyPr>
            <a:normAutofit/>
          </a:bodyPr>
          <a:lstStyle>
            <a:lvl1pPr marL="0" indent="0" algn="ctr">
              <a:buNone/>
              <a:defRPr sz="3200" spc="100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32F91-0CB8-1F98-C35C-641AFE9AF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40" y="1485900"/>
            <a:ext cx="10485120" cy="1460500"/>
          </a:xfrm>
        </p:spPr>
        <p:txBody>
          <a:bodyPr anchor="ctr">
            <a:normAutofit/>
          </a:bodyPr>
          <a:lstStyle>
            <a:lvl1pPr algn="ctr">
              <a:lnSpc>
                <a:spcPct val="114000"/>
              </a:lnSpc>
              <a:defRPr sz="5400" spc="1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D32DB9-B4CE-29B9-F36F-32AA3D510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969" y="5710341"/>
            <a:ext cx="4668456" cy="8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2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D692-94B3-1A04-4104-9056F6E3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E21F8-5B64-3220-6310-59B494547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3CC3D-51F9-6352-ECC2-5390BBA1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13B59-FE24-F953-232F-F4621703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CDBD-638B-B64F-9C6F-CD41ADE36594}" type="datetime1">
              <a:rPr lang="en-US" smtClean="0"/>
              <a:t>1/17/26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0F10-3B6A-0B16-517A-E33A29A0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0923D-9C55-84EA-CAF3-4FD670C4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3597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49B2-79C2-1A79-3E3D-F0E6D02F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8F6E3-7174-1501-4CD7-E1BC78E01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C105B-3CE2-82E2-AA14-63165C30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04E7-CB3E-C94C-ACB4-DB9A7108836E}" type="datetime1">
              <a:rPr lang="en-US" smtClean="0"/>
              <a:t>1/17/26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AEA5-09B2-8292-32BF-DEFD13A0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21DD0-C37F-F27F-2BD9-780F1160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846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68EF5E-C980-B4A7-F1D9-275F78034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47026-2F02-0844-8842-1D48FFBD3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AFBD6-2225-2CB9-732A-8C46C4E3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B3F9-C787-314F-9BFA-242FCA9AABE1}" type="datetime1">
              <a:rPr lang="en-US" smtClean="0"/>
              <a:t>1/17/26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A8B5-D9F1-2EDE-3646-C886FE9D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1E692-8D04-E08B-7B15-C5803129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319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7B1F44-9E27-E832-D210-29BFCDC9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9F5A0E-B648-C84E-BF2E-A56C896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E32-7699-D649-87AD-AB65F73AAF53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39BFEC-CC19-0151-5F15-151B2F41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8C174-A7B4-C482-0127-1C629AF9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8951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1EDE-22AA-8F2A-993A-1ACEBE61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3FA87-A7FA-CE46-4424-9940A056C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5375E-2C74-66E7-BF3B-2110F048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0E2A-D8F9-7D47-BAFB-DC20631D5A24}" type="datetime1">
              <a:rPr lang="en-US" smtClean="0"/>
              <a:t>1/17/26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D6A6F-EC19-1863-2D21-F05CD3E5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86668-5D69-2A6B-D67B-F56DDB5C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4751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B1FA2C2E-A768-F136-A359-02F325D31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120039" y="818147"/>
            <a:ext cx="9910513" cy="5611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DA9A0E-F756-CA3F-75FE-3DDD2E65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46D47-6EA7-3AA7-6B59-EFEF9BF45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83A91-463A-23DE-A848-F3B02126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9133-0A45-434C-999F-08B78FF0E5DF}" type="datetime1">
              <a:rPr lang="en-US" smtClean="0"/>
              <a:t>1/17/26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C8490-66D1-A620-B792-1A5916F8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8C0D7-6B59-8478-6B7F-C057F88B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3553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B712-C576-3BE5-6047-4B7505EA0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D07E-557D-46FC-2F61-CD8F2543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F75BD-B286-E5CC-B462-26C135F22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ED23E-CEBF-ADF9-DAFD-95C0DBA2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F86F-6E96-1847-BB0E-DD237376F1E9}" type="datetime1">
              <a:rPr lang="en-US" smtClean="0"/>
              <a:t>1/17/26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8CBFC-7057-AD49-F616-04DF7F96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8EF80-87DA-D842-FFE8-F85B79EB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7351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965E-8DAD-9BB6-A899-E98CEA69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FF74D-854C-2D8E-4520-9447BE4E0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7F94F-0BC4-F6AB-4934-9896875D6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AB4E5-FBB8-4B4D-5F5E-1D3FA462F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45371-B071-E596-1F70-2EC12A558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9C121-55D6-F344-73EA-6AEAAD1D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F7AE-AAF9-2946-B5EE-09D05841E0FF}" type="datetime1">
              <a:rPr lang="en-US" smtClean="0"/>
              <a:t>1/17/26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FC00E-AA47-2B79-D153-33301E42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C340C-633A-A11B-3D94-2C658029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2111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FD43-878E-1ECC-6BB5-6CDF45D7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D5E42-7621-B983-1BE4-897549B7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21312-3BC2-5182-87AE-B8121905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A1F05-5D86-3CD2-2AF4-C0F0A2A6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75566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65344-6857-2224-958F-F29A23D5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73B5-EB13-394B-8E53-5A4C21666CEA}" type="datetime1">
              <a:rPr lang="en-US" smtClean="0"/>
              <a:t>1/17/26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10A5E-6BE5-E075-7936-CBA4E4E0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C8052-6CEB-5AAB-2D1B-AC3CFF46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8465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8FAF-E88C-FBD8-B6B8-0F5C311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C83C6-DA4C-CE65-3859-9C587576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21E74-E470-C4F9-3D4E-D4B0029B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14FBD-48A0-0BDE-2387-3E340BF5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9D9D-FF76-DD4A-A662-3C77E8C8071A}" type="datetime1">
              <a:rPr lang="en-US" smtClean="0"/>
              <a:t>1/17/26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D7DF-EED2-1CF6-380C-9C111207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01760-22C9-9BCA-6DE1-E960F578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5623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E211F-70CD-285F-DD87-A1403BA8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535" y="80462"/>
            <a:ext cx="8344766" cy="68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F8C0E-227C-429F-51A7-FC35F2FE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FE7EB-4C1B-AD15-0956-D623406F1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26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5AE32-7699-D649-87AD-AB65F73AAF53}" type="datetime1">
              <a:rPr lang="en-US" smtClean="0"/>
              <a:t>1/17/26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F566F-9016-7A2E-192F-62616C7AF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260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CCA89-8FF3-2206-8E8B-A55285D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260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61FF-63F4-6842-BBC7-932B4C5F4135}" type="slidenum">
              <a:rPr lang="en-CN" smtClean="0"/>
              <a:t>‹#›</a:t>
            </a:fld>
            <a:endParaRPr lang="en-CN"/>
          </a:p>
        </p:txBody>
      </p:sp>
      <p:pic>
        <p:nvPicPr>
          <p:cNvPr id="7" name="图片 18" descr="图片1副本">
            <a:extLst>
              <a:ext uri="{FF2B5EF4-FFF2-40B4-BE49-F238E27FC236}">
                <a16:creationId xmlns:a16="http://schemas.microsoft.com/office/drawing/2014/main" id="{9BE7C6AD-18F6-7845-7F3F-B4756CFB95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363" y="29417"/>
            <a:ext cx="1227498" cy="6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6BF88F-E929-DEEE-CC22-21E253979FB1}"/>
              </a:ext>
            </a:extLst>
          </p:cNvPr>
          <p:cNvCxnSpPr>
            <a:cxnSpLocks/>
          </p:cNvCxnSpPr>
          <p:nvPr userDrawn="1"/>
        </p:nvCxnSpPr>
        <p:spPr>
          <a:xfrm>
            <a:off x="0" y="6559493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92614D-59B3-D16E-81B5-8F667F150ECA}"/>
              </a:ext>
            </a:extLst>
          </p:cNvPr>
          <p:cNvCxnSpPr>
            <a:cxnSpLocks/>
          </p:cNvCxnSpPr>
          <p:nvPr userDrawn="1"/>
        </p:nvCxnSpPr>
        <p:spPr>
          <a:xfrm>
            <a:off x="0" y="737687"/>
            <a:ext cx="12192000" cy="0"/>
          </a:xfrm>
          <a:prstGeom prst="line">
            <a:avLst/>
          </a:prstGeom>
          <a:ln w="4445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100" baseline="0">
          <a:solidFill>
            <a:srgbClr val="002060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spc="1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spc="1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spc="100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80A9F3F7-B37D-12DB-245E-801B5F7F7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 dirty="0"/>
              <a:t>报告人：杜蓉</a:t>
            </a:r>
            <a:endParaRPr kumimoji="1" lang="en-US" altLang="zh-CN" dirty="0"/>
          </a:p>
          <a:p>
            <a:r>
              <a:rPr kumimoji="1" lang="en-US" altLang="zh-CN" dirty="0"/>
              <a:t>2026</a:t>
            </a:r>
            <a:r>
              <a:rPr kumimoji="1" lang="zh-CN" altLang="en-US" dirty="0"/>
              <a:t>年</a:t>
            </a:r>
            <a:r>
              <a:rPr kumimoji="1" lang="en-US" altLang="zh-CN" dirty="0"/>
              <a:t>1</a:t>
            </a:r>
            <a:r>
              <a:rPr kumimoji="1" lang="zh-CN" altLang="en-US" dirty="0"/>
              <a:t>月</a:t>
            </a:r>
            <a:r>
              <a:rPr kumimoji="1" lang="en-US" altLang="zh-CN" dirty="0"/>
              <a:t>21</a:t>
            </a:r>
            <a:r>
              <a:rPr kumimoji="1" lang="zh-CN" altLang="en-US" dirty="0"/>
              <a:t>日</a:t>
            </a:r>
            <a:endParaRPr kumimoji="1"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B2233E2-18C0-4D1D-24BD-0DAD49250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40" y="1455562"/>
            <a:ext cx="10485120" cy="1460500"/>
          </a:xfrm>
        </p:spPr>
        <p:txBody>
          <a:bodyPr>
            <a:normAutofit/>
          </a:bodyPr>
          <a:lstStyle/>
          <a:p>
            <a:r>
              <a:rPr lang="zh-CN" altLang="en-US" dirty="0"/>
              <a:t>中子数据规约软件</a:t>
            </a:r>
            <a:r>
              <a:rPr lang="en-US" altLang="zh-CN" dirty="0" err="1"/>
              <a:t>RZera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338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8C180-F6BB-8337-CED2-4E6C5C79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3.0</a:t>
            </a:r>
            <a:r>
              <a:rPr kumimoji="1" lang="zh-CN" altLang="en-US" dirty="0"/>
              <a:t>： 小角与微小角谱仪的系统集成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460682-37EF-BE41-6CEF-8F732F557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691407-7053-9DB4-0CB0-D72F5F9C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10</a:t>
            </a:fld>
            <a:endParaRPr lang="en-CN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7B123E9-83E0-8472-E5BE-7A954E545389}"/>
              </a:ext>
            </a:extLst>
          </p:cNvPr>
          <p:cNvSpPr txBox="1"/>
          <p:nvPr/>
        </p:nvSpPr>
        <p:spPr>
          <a:xfrm>
            <a:off x="474709" y="978355"/>
            <a:ext cx="10683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软件流程完全继承谱仪操作习惯，无需重新学习，实现一键规约与输入参数的智能诊断。 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169B6A9-96F4-6FE2-303F-33CA7DE37CD9}"/>
              </a:ext>
            </a:extLst>
          </p:cNvPr>
          <p:cNvGrpSpPr/>
          <p:nvPr/>
        </p:nvGrpSpPr>
        <p:grpSpPr>
          <a:xfrm>
            <a:off x="584308" y="1686241"/>
            <a:ext cx="6319217" cy="4767498"/>
            <a:chOff x="584308" y="1686241"/>
            <a:chExt cx="6319217" cy="47674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07A193F-5102-A63E-174F-F38782D17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583" y="2113143"/>
              <a:ext cx="2873439" cy="186578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52ECA26-4E4C-FE89-A269-6BCF5878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729" y="2113143"/>
              <a:ext cx="2873439" cy="188412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B1C4365-E6E3-06CB-A656-A4159B66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008" y="4241977"/>
              <a:ext cx="2873439" cy="21689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1928E35-1CFF-6F14-1E35-1F33D540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8467" y="4263776"/>
              <a:ext cx="2873439" cy="2147101"/>
            </a:xfrm>
            <a:prstGeom prst="rect">
              <a:avLst/>
            </a:prstGeom>
          </p:spPr>
        </p:pic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B0FDC2FB-CB64-7559-6DE2-F1D4426730E6}"/>
                </a:ext>
              </a:extLst>
            </p:cNvPr>
            <p:cNvSpPr/>
            <p:nvPr/>
          </p:nvSpPr>
          <p:spPr>
            <a:xfrm>
              <a:off x="584308" y="1686241"/>
              <a:ext cx="6319217" cy="4767498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4853EED-4DA2-C636-8D1D-20B881B45A03}"/>
                </a:ext>
              </a:extLst>
            </p:cNvPr>
            <p:cNvSpPr txBox="1"/>
            <p:nvPr/>
          </p:nvSpPr>
          <p:spPr>
            <a:xfrm>
              <a:off x="3304359" y="171305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SANS</a:t>
              </a:r>
              <a:endParaRPr kumimoji="1" lang="zh-CN" altLang="en-US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0978652-A2D5-8E7F-CEB6-233D69EA6C9A}"/>
              </a:ext>
            </a:extLst>
          </p:cNvPr>
          <p:cNvGrpSpPr/>
          <p:nvPr/>
        </p:nvGrpSpPr>
        <p:grpSpPr>
          <a:xfrm>
            <a:off x="7039801" y="1680095"/>
            <a:ext cx="4656204" cy="4773644"/>
            <a:chOff x="7039801" y="1680095"/>
            <a:chExt cx="4656204" cy="47736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65D5DFE-FF27-A423-A5C9-E6191494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0565" y="2125818"/>
              <a:ext cx="3965040" cy="1901084"/>
            </a:xfrm>
            <a:prstGeom prst="rect">
              <a:avLst/>
            </a:prstGeom>
          </p:spPr>
        </p:pic>
        <p:pic>
          <p:nvPicPr>
            <p:cNvPr id="12" name="内容占位符 4">
              <a:extLst>
                <a:ext uri="{FF2B5EF4-FFF2-40B4-BE49-F238E27FC236}">
                  <a16:creationId xmlns:a16="http://schemas.microsoft.com/office/drawing/2014/main" id="{59C3BA5B-7802-B969-A5C0-94C47271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565" y="4341314"/>
              <a:ext cx="1786177" cy="2112425"/>
            </a:xfrm>
            <a:prstGeom prst="rect">
              <a:avLst/>
            </a:prstGeom>
          </p:spPr>
        </p:pic>
        <p:pic>
          <p:nvPicPr>
            <p:cNvPr id="13" name="内容占位符 53">
              <a:extLst>
                <a:ext uri="{FF2B5EF4-FFF2-40B4-BE49-F238E27FC236}">
                  <a16:creationId xmlns:a16="http://schemas.microsoft.com/office/drawing/2014/main" id="{D1EF2F9F-743D-6DB2-18E6-4BFBFAEC7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9478675" y="4341314"/>
              <a:ext cx="1916930" cy="205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10E3A2C8-959F-9B62-1AA5-ABCDF73C630A}"/>
                </a:ext>
              </a:extLst>
            </p:cNvPr>
            <p:cNvSpPr/>
            <p:nvPr/>
          </p:nvSpPr>
          <p:spPr>
            <a:xfrm>
              <a:off x="7039801" y="1680095"/>
              <a:ext cx="4656204" cy="4767498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1002DAD-38E1-BF5F-DD69-5154FA6773FE}"/>
                </a:ext>
              </a:extLst>
            </p:cNvPr>
            <p:cNvSpPr txBox="1"/>
            <p:nvPr/>
          </p:nvSpPr>
          <p:spPr>
            <a:xfrm>
              <a:off x="8961381" y="1713051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VSANS</a:t>
              </a:r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72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7FC7EF-78A6-76C6-5ADA-CD29F8A6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535" y="80462"/>
            <a:ext cx="10061194" cy="686435"/>
          </a:xfrm>
        </p:spPr>
        <p:txBody>
          <a:bodyPr>
            <a:normAutofit/>
          </a:bodyPr>
          <a:lstStyle/>
          <a:p>
            <a:r>
              <a:rPr kumimoji="1" lang="en-US" altLang="zh-CN" sz="2800" dirty="0" err="1"/>
              <a:t>RZera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3.0</a:t>
            </a:r>
            <a:r>
              <a:rPr kumimoji="1" lang="zh-CN" altLang="en-US" sz="2800" dirty="0"/>
              <a:t>： 小角谱仪的智能升级：经验自动检测与</a:t>
            </a:r>
            <a:r>
              <a:rPr kumimoji="1" lang="en-US" altLang="zh-CN" sz="2800" dirty="0"/>
              <a:t>AI</a:t>
            </a:r>
            <a:r>
              <a:rPr kumimoji="1" lang="zh-CN" altLang="en-US" sz="2800" dirty="0"/>
              <a:t>预测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10BA70-827D-603E-2635-4DA06227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1F261-8230-02ED-A650-20B274BC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11</a:t>
            </a:fld>
            <a:endParaRPr lang="en-CN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DB92F9-8FEC-F158-E530-6D50CBB76756}"/>
              </a:ext>
            </a:extLst>
          </p:cNvPr>
          <p:cNvSpPr txBox="1"/>
          <p:nvPr/>
        </p:nvSpPr>
        <p:spPr>
          <a:xfrm>
            <a:off x="405114" y="1027874"/>
            <a:ext cx="9711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集成谱仪专家经验的自动检测与</a:t>
            </a:r>
            <a:r>
              <a:rPr lang="en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预测功能，提升小角数据分析的智能化与便捷性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5865F8D-E228-0CFE-6024-3B39811C0238}"/>
              </a:ext>
            </a:extLst>
          </p:cNvPr>
          <p:cNvGrpSpPr/>
          <p:nvPr/>
        </p:nvGrpSpPr>
        <p:grpSpPr>
          <a:xfrm>
            <a:off x="489779" y="1686241"/>
            <a:ext cx="5487026" cy="4610387"/>
            <a:chOff x="489779" y="1686241"/>
            <a:chExt cx="5487026" cy="461038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2EA23B0-B2A2-CB22-0E06-1D12BDD82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7571" y="3429000"/>
              <a:ext cx="1820945" cy="109948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C0F55EB-A041-D879-F27F-F6961392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7571" y="4657834"/>
              <a:ext cx="1813642" cy="107315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1F292DD-30DF-D0BF-B2B2-44B6722D8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644" y="3335216"/>
              <a:ext cx="2982740" cy="2395772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EE02697-4A5F-82DE-FBE7-AE1ACE2DC674}"/>
                </a:ext>
              </a:extLst>
            </p:cNvPr>
            <p:cNvSpPr txBox="1"/>
            <p:nvPr/>
          </p:nvSpPr>
          <p:spPr>
            <a:xfrm>
              <a:off x="597031" y="1782342"/>
              <a:ext cx="53180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itchFamily="2" charset="2"/>
                <a:buChar char="ü"/>
              </a:pPr>
              <a:r>
                <a:rPr lang="zh-CN" altLang="en-US" b="0" i="0" dirty="0">
                  <a:effectLst/>
                  <a:latin typeface="-apple-system"/>
                </a:rPr>
                <a:t>与谱仪团队深度合作，将多年运行中积累的检查经验和判据自动化嵌入程序。</a:t>
              </a:r>
              <a:endParaRPr lang="en-US" altLang="zh-CN" b="0" i="0" dirty="0">
                <a:effectLst/>
                <a:latin typeface="-apple-system"/>
              </a:endParaRPr>
            </a:p>
            <a:p>
              <a:pPr marL="285750" indent="-285750" algn="l">
                <a:buFont typeface="Wingdings" pitchFamily="2" charset="2"/>
                <a:buChar char="ü"/>
              </a:pPr>
              <a:r>
                <a:rPr lang="zh-CN" altLang="en-US" b="0" i="0" dirty="0">
                  <a:effectLst/>
                  <a:latin typeface="-apple-system"/>
                </a:rPr>
                <a:t>程序自动检测关键数据特征，及时预警潜在问题。</a:t>
              </a:r>
            </a:p>
            <a:p>
              <a:pPr marL="285750" indent="-285750" algn="l">
                <a:buFont typeface="Wingdings" pitchFamily="2" charset="2"/>
                <a:buChar char="ü"/>
              </a:pPr>
              <a:r>
                <a:rPr lang="zh-CN" altLang="en-US" b="0" i="0" dirty="0">
                  <a:effectLst/>
                  <a:latin typeface="-apple-system"/>
                </a:rPr>
                <a:t>充分响应谱仪实际需求，检测方案灵活可扩展。</a:t>
              </a:r>
            </a:p>
          </p:txBody>
        </p:sp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9F9CA56C-A197-7F27-D5B3-2DCC00FFC96F}"/>
                </a:ext>
              </a:extLst>
            </p:cNvPr>
            <p:cNvSpPr/>
            <p:nvPr/>
          </p:nvSpPr>
          <p:spPr>
            <a:xfrm>
              <a:off x="489779" y="1686241"/>
              <a:ext cx="5487026" cy="461038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A89501B-4A88-0EF8-A391-144D1EC574B7}"/>
              </a:ext>
            </a:extLst>
          </p:cNvPr>
          <p:cNvGrpSpPr/>
          <p:nvPr/>
        </p:nvGrpSpPr>
        <p:grpSpPr>
          <a:xfrm>
            <a:off x="6057106" y="1686241"/>
            <a:ext cx="5538579" cy="4610387"/>
            <a:chOff x="6057106" y="1686241"/>
            <a:chExt cx="5538579" cy="461038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FBA0407-DEB5-2A01-A45A-B14F5BB35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4527" y="2982671"/>
              <a:ext cx="4621475" cy="3092311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1D9E4CF-B449-4841-9211-1EED8B7E9100}"/>
                </a:ext>
              </a:extLst>
            </p:cNvPr>
            <p:cNvSpPr txBox="1"/>
            <p:nvPr/>
          </p:nvSpPr>
          <p:spPr>
            <a:xfrm>
              <a:off x="6122849" y="1780529"/>
              <a:ext cx="5197997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dirty="0">
                  <a:latin typeface="+mn-ea"/>
                  <a:cs typeface="Times New Roman" panose="02020603050405020304" pitchFamily="18" charset="0"/>
                </a:rPr>
                <a:t>帮助用户快速筛选小角散射曲线的拟合模型。</a:t>
              </a:r>
              <a:endParaRPr lang="en-US" altLang="zh-CN" dirty="0">
                <a:latin typeface="+mn-ea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zh-CN" altLang="en-US" dirty="0">
                  <a:latin typeface="+mn-ea"/>
                  <a:cs typeface="Times New Roman" panose="02020603050405020304" pitchFamily="18" charset="0"/>
                </a:rPr>
                <a:t>提供模型初始拟合参数，加快拟合收敛速度</a:t>
              </a:r>
              <a:endParaRPr lang="zh-CN" altLang="en-US" i="0" dirty="0">
                <a:effectLst/>
                <a:latin typeface="+mn-ea"/>
              </a:endParaRPr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BA147A43-3EB0-72BC-287B-796D324D2B0B}"/>
                </a:ext>
              </a:extLst>
            </p:cNvPr>
            <p:cNvSpPr/>
            <p:nvPr/>
          </p:nvSpPr>
          <p:spPr>
            <a:xfrm>
              <a:off x="6057106" y="1686241"/>
              <a:ext cx="5538579" cy="461038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95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1091C9-0DAE-13BB-EF0D-F5F19438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3.0</a:t>
            </a:r>
            <a:r>
              <a:rPr kumimoji="1" lang="zh-CN" altLang="en-US" dirty="0"/>
              <a:t>：模块化与脚本模式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CE3783-1729-3FC9-4093-3E95CBF5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E1B5EE-2195-73F5-F8BC-1B79B4B9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12</a:t>
            </a:fld>
            <a:endParaRPr lang="en-CN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DBA7F1-5B3E-7664-93EC-895DD8707ED5}"/>
              </a:ext>
            </a:extLst>
          </p:cNvPr>
          <p:cNvSpPr txBox="1"/>
          <p:nvPr/>
        </p:nvSpPr>
        <p:spPr>
          <a:xfrm>
            <a:off x="711558" y="1118085"/>
            <a:ext cx="10642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我们将核心分析流程全面模块化，并支持内嵌</a:t>
            </a:r>
            <a:r>
              <a:rPr lang="en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Python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Mantid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脚本，实现国产创新与国际工具的高度融合。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35A866-5B45-AD50-C973-4033FFDC68C9}"/>
              </a:ext>
            </a:extLst>
          </p:cNvPr>
          <p:cNvGrpSpPr/>
          <p:nvPr/>
        </p:nvGrpSpPr>
        <p:grpSpPr>
          <a:xfrm>
            <a:off x="628602" y="1963710"/>
            <a:ext cx="5218406" cy="4346937"/>
            <a:chOff x="628602" y="1963710"/>
            <a:chExt cx="5218406" cy="4346937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099A52D-6620-CEA1-93C3-22BC6A39CC45}"/>
                </a:ext>
              </a:extLst>
            </p:cNvPr>
            <p:cNvSpPr txBox="1"/>
            <p:nvPr/>
          </p:nvSpPr>
          <p:spPr>
            <a:xfrm>
              <a:off x="941231" y="2043377"/>
              <a:ext cx="46645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kern="100" dirty="0">
                  <a:effectLst/>
                  <a:latin typeface="SimHei" panose="02010609060101010101" pitchFamily="49" charset="-122"/>
                  <a:ea typeface="SimHei" panose="02010609060101010101" pitchFamily="49" charset="-122"/>
                  <a:cs typeface="Times New Roman" panose="02020603050405020304" pitchFamily="18" charset="0"/>
                </a:rPr>
                <a:t>从</a:t>
              </a:r>
              <a:r>
                <a:rPr lang="zh-CN" altLang="zh-CN" kern="100" dirty="0">
                  <a:effectLst/>
                  <a:latin typeface="SimHei" panose="02010609060101010101" pitchFamily="49" charset="-122"/>
                  <a:ea typeface="SimHei" panose="02010609060101010101" pitchFamily="49" charset="-122"/>
                  <a:cs typeface="Times New Roman" panose="02020603050405020304" pitchFamily="18" charset="0"/>
                </a:rPr>
                <a:t>“参数配置</a:t>
              </a:r>
              <a:r>
                <a:rPr lang="en-US" altLang="zh-CN" kern="100" dirty="0">
                  <a:effectLst/>
                  <a:latin typeface="SimHei" panose="02010609060101010101" pitchFamily="49" charset="-122"/>
                  <a:ea typeface="SimHei" panose="02010609060101010101" pitchFamily="49" charset="-122"/>
                </a:rPr>
                <a:t>+</a:t>
              </a:r>
              <a:r>
                <a:rPr lang="zh-CN" altLang="zh-CN" kern="100" dirty="0">
                  <a:effectLst/>
                  <a:latin typeface="SimHei" panose="02010609060101010101" pitchFamily="49" charset="-122"/>
                  <a:ea typeface="SimHei" panose="02010609060101010101" pitchFamily="49" charset="-122"/>
                  <a:cs typeface="Times New Roman" panose="02020603050405020304" pitchFamily="18" charset="0"/>
                </a:rPr>
                <a:t>一键规约”</a:t>
              </a:r>
              <a:r>
                <a:rPr lang="zh-CN" altLang="en-US" kern="100" dirty="0">
                  <a:effectLst/>
                  <a:latin typeface="SimHei" panose="02010609060101010101" pitchFamily="49" charset="-122"/>
                  <a:ea typeface="SimHei" panose="02010609060101010101" pitchFamily="49" charset="-122"/>
                  <a:cs typeface="Times New Roman" panose="02020603050405020304" pitchFamily="18" charset="0"/>
                </a:rPr>
                <a:t>升级为</a:t>
              </a:r>
              <a:r>
                <a:rPr lang="zh-CN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“模块化</a:t>
              </a:r>
              <a:r>
                <a:rPr lang="en-US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+</a:t>
              </a:r>
              <a:r>
                <a:rPr lang="zh-CN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数据流”模式</a:t>
              </a:r>
              <a:r>
                <a:rPr lang="en-US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:</a:t>
              </a:r>
              <a:r>
                <a:rPr lang="zh-CN" altLang="en-US" dirty="0">
                  <a:latin typeface="SimHei" panose="02010609060101010101" pitchFamily="49" charset="-122"/>
                  <a:ea typeface="SimHei" panose="02010609060101010101" pitchFamily="49" charset="-122"/>
                </a:rPr>
                <a:t>每一步可单独调用、灵活组合，支持谱仪与算法自由拼接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76ACC8-743A-CD4B-440B-F74D12E8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1230" y="3184113"/>
              <a:ext cx="2743199" cy="29681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B97647-5090-D178-7603-F378E56F2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4865" y="3184112"/>
              <a:ext cx="1830922" cy="13581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6EBFDD3-BC16-4013-81E9-7892D5D4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4865" y="4794075"/>
              <a:ext cx="1830922" cy="1358142"/>
            </a:xfrm>
            <a:prstGeom prst="rect">
              <a:avLst/>
            </a:prstGeom>
          </p:spPr>
        </p:pic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124662E8-1B07-05E7-1F67-C1C814B87CDF}"/>
                </a:ext>
              </a:extLst>
            </p:cNvPr>
            <p:cNvSpPr/>
            <p:nvPr/>
          </p:nvSpPr>
          <p:spPr>
            <a:xfrm>
              <a:off x="628602" y="1963710"/>
              <a:ext cx="5218406" cy="434693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BF64A0B-3B8C-BFB6-C956-59C5256E8BA0}"/>
              </a:ext>
            </a:extLst>
          </p:cNvPr>
          <p:cNvGrpSpPr/>
          <p:nvPr/>
        </p:nvGrpSpPr>
        <p:grpSpPr>
          <a:xfrm>
            <a:off x="6477259" y="1963709"/>
            <a:ext cx="5218406" cy="4346937"/>
            <a:chOff x="6477259" y="1963709"/>
            <a:chExt cx="5218406" cy="434693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5F93E5F-D8FB-5F60-6FA7-1D24768E1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8481" y="3354252"/>
              <a:ext cx="4712594" cy="27850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E6B0C13-44E9-059A-9C3E-8DE64E93DCB4}"/>
                </a:ext>
              </a:extLst>
            </p:cNvPr>
            <p:cNvSpPr txBox="1"/>
            <p:nvPr/>
          </p:nvSpPr>
          <p:spPr>
            <a:xfrm>
              <a:off x="6612768" y="2000984"/>
              <a:ext cx="492402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Python</a:t>
              </a:r>
              <a:r>
                <a:rPr lang="zh-CN" altLang="en-US" dirty="0">
                  <a:latin typeface="SimHei" panose="02010609060101010101" pitchFamily="49" charset="-122"/>
                  <a:ea typeface="SimHei" panose="02010609060101010101" pitchFamily="49" charset="-122"/>
                </a:rPr>
                <a:t>解释器和脚本模式支持，让习惯命令行操作的谱仪团队操作更便捷。平台可无缝调用</a:t>
              </a:r>
              <a:r>
                <a:rPr lang="en-US" altLang="zh-CN" dirty="0" err="1">
                  <a:latin typeface="SimHei" panose="02010609060101010101" pitchFamily="49" charset="-122"/>
                  <a:ea typeface="SimHei" panose="02010609060101010101" pitchFamily="49" charset="-122"/>
                </a:rPr>
                <a:t>rongzai</a:t>
              </a:r>
              <a:r>
                <a:rPr lang="zh-CN" altLang="en-US" dirty="0">
                  <a:latin typeface="SimHei" panose="02010609060101010101" pitchFamily="49" charset="-122"/>
                  <a:ea typeface="SimHei" panose="02010609060101010101" pitchFamily="49" charset="-122"/>
                </a:rPr>
                <a:t>与</a:t>
              </a:r>
              <a:r>
                <a:rPr lang="en" altLang="zh-CN" dirty="0">
                  <a:latin typeface="SimHei" panose="02010609060101010101" pitchFamily="49" charset="-122"/>
                  <a:ea typeface="SimHei" panose="02010609060101010101" pitchFamily="49" charset="-122"/>
                </a:rPr>
                <a:t>Mantid</a:t>
              </a:r>
              <a:r>
                <a:rPr lang="zh-CN" altLang="en-US" dirty="0">
                  <a:latin typeface="SimHei" panose="02010609060101010101" pitchFamily="49" charset="-122"/>
                  <a:ea typeface="SimHei" panose="02010609060101010101" pitchFamily="49" charset="-122"/>
                </a:rPr>
                <a:t>双工具，各取所长</a:t>
              </a:r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B20E5662-3B58-310B-8E78-66BEE03C5F12}"/>
                </a:ext>
              </a:extLst>
            </p:cNvPr>
            <p:cNvSpPr/>
            <p:nvPr/>
          </p:nvSpPr>
          <p:spPr>
            <a:xfrm>
              <a:off x="6477259" y="1963709"/>
              <a:ext cx="5218406" cy="434693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91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18726E-468E-6AB3-E284-13830730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3.0:</a:t>
            </a:r>
            <a:r>
              <a:rPr kumimoji="1" lang="zh-CN" altLang="en-US" dirty="0"/>
              <a:t> 更多类型谱仪在线集成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06D5B67-F755-9DC8-565D-A87A9B1F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1FE90E-2BEE-D2F5-8BC7-9F484B89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13</a:t>
            </a:fld>
            <a:endParaRPr lang="en-CN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83D0A8-231B-D1EB-C1E5-F4125A8786DD}"/>
              </a:ext>
            </a:extLst>
          </p:cNvPr>
          <p:cNvSpPr txBox="1"/>
          <p:nvPr/>
        </p:nvSpPr>
        <p:spPr>
          <a:xfrm>
            <a:off x="822699" y="1160054"/>
            <a:ext cx="5124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新增高能非弹与成像谱仪在线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软件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983E0A5-3AA0-0717-A105-736B80025A40}"/>
              </a:ext>
            </a:extLst>
          </p:cNvPr>
          <p:cNvGrpSpPr/>
          <p:nvPr/>
        </p:nvGrpSpPr>
        <p:grpSpPr>
          <a:xfrm>
            <a:off x="628602" y="1712890"/>
            <a:ext cx="3840367" cy="4662152"/>
            <a:chOff x="628602" y="1712890"/>
            <a:chExt cx="3840367" cy="466215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C90D802-CABC-2689-1156-80ED253A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699" y="2239979"/>
              <a:ext cx="3432005" cy="185259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53241D-661E-0E9E-298A-8284C7A17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166848"/>
              <a:ext cx="3416504" cy="2117091"/>
            </a:xfrm>
            <a:prstGeom prst="rect">
              <a:avLst/>
            </a:prstGeom>
          </p:spPr>
        </p:pic>
        <p:sp>
          <p:nvSpPr>
            <p:cNvPr id="20" name="圆角矩形 19">
              <a:extLst>
                <a:ext uri="{FF2B5EF4-FFF2-40B4-BE49-F238E27FC236}">
                  <a16:creationId xmlns:a16="http://schemas.microsoft.com/office/drawing/2014/main" id="{F80DF0E7-84E3-8E7D-ACDE-344AFC6A6C93}"/>
                </a:ext>
              </a:extLst>
            </p:cNvPr>
            <p:cNvSpPr/>
            <p:nvPr/>
          </p:nvSpPr>
          <p:spPr>
            <a:xfrm>
              <a:off x="628602" y="1712890"/>
              <a:ext cx="3840367" cy="466215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B03B4BF-6E5C-EF35-A098-73F7CD5FA595}"/>
                </a:ext>
              </a:extLst>
            </p:cNvPr>
            <p:cNvSpPr txBox="1"/>
            <p:nvPr/>
          </p:nvSpPr>
          <p:spPr>
            <a:xfrm>
              <a:off x="1990049" y="1796372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成像谱仪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1D8AD85-D158-7F23-D98D-FB16D001B71F}"/>
              </a:ext>
            </a:extLst>
          </p:cNvPr>
          <p:cNvGrpSpPr/>
          <p:nvPr/>
        </p:nvGrpSpPr>
        <p:grpSpPr>
          <a:xfrm>
            <a:off x="4708086" y="1719861"/>
            <a:ext cx="6855312" cy="4662152"/>
            <a:chOff x="4708086" y="1719861"/>
            <a:chExt cx="6855312" cy="466215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E1F2BEA-CBFA-5F1F-2857-256D9C92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7682" y="2240934"/>
              <a:ext cx="3026118" cy="197773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FC84F4-3442-7E39-F8FD-DAFC30CE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3183" y="4228930"/>
              <a:ext cx="3010617" cy="197773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2B0D36C-0D4C-DEC3-4044-09ED884D9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3449" y="4254688"/>
              <a:ext cx="3010617" cy="197773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361F3BB-C3B1-B74B-39E1-58733D4C7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3449" y="2250901"/>
              <a:ext cx="3010617" cy="1977736"/>
            </a:xfrm>
            <a:prstGeom prst="rect">
              <a:avLst/>
            </a:prstGeom>
          </p:spPr>
        </p:pic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7102E62B-D212-F946-76A0-54B1E436E818}"/>
                </a:ext>
              </a:extLst>
            </p:cNvPr>
            <p:cNvSpPr/>
            <p:nvPr/>
          </p:nvSpPr>
          <p:spPr>
            <a:xfrm>
              <a:off x="4708086" y="1719861"/>
              <a:ext cx="6855312" cy="466215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77B817A-DDA4-47A6-2E6E-CE6742D8EDFB}"/>
                </a:ext>
              </a:extLst>
            </p:cNvPr>
            <p:cNvSpPr txBox="1"/>
            <p:nvPr/>
          </p:nvSpPr>
          <p:spPr>
            <a:xfrm>
              <a:off x="7542852" y="179074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高能非弹谱仪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3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AE00F-63BA-226A-234F-AF6CB06C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致谢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B737EF-3708-4F8E-E8CE-D0FE0DF8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1/19/26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8C1B0F-618E-A1DE-B8CB-7094EB25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14</a:t>
            </a:fld>
            <a:endParaRPr lang="en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124088-E059-EC2A-83D6-783A5B6FB768}"/>
              </a:ext>
            </a:extLst>
          </p:cNvPr>
          <p:cNvSpPr txBox="1"/>
          <p:nvPr/>
        </p:nvSpPr>
        <p:spPr>
          <a:xfrm>
            <a:off x="1015045" y="1265392"/>
            <a:ext cx="891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感谢多物理谱仪团队的大力支持，才有了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1.0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，一个好的开始。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A94721-1303-FBF3-97C6-BCB3D10663A7}"/>
              </a:ext>
            </a:extLst>
          </p:cNvPr>
          <p:cNvSpPr txBox="1"/>
          <p:nvPr/>
        </p:nvSpPr>
        <p:spPr>
          <a:xfrm>
            <a:off x="1015043" y="1880805"/>
            <a:ext cx="9829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zh-CN" altLang="en-US" sz="2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感谢高分辨和高压谱仪团队在调试阶段不断“找茬”并提出宝贵建议，推动我们快速成长和完善。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7472D2-73B3-3B7D-A582-B8B1EEAF5763}"/>
              </a:ext>
            </a:extLst>
          </p:cNvPr>
          <p:cNvSpPr txBox="1"/>
          <p:nvPr/>
        </p:nvSpPr>
        <p:spPr>
          <a:xfrm>
            <a:off x="1015043" y="2822550"/>
            <a:ext cx="9622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感谢小角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zh-CN" altLang="en-US" sz="2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微小角谱仪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团队提供多年的经验，让软件更加智能高效。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440A7C-39E5-3665-C01C-FA87654EB7E0}"/>
              </a:ext>
            </a:extLst>
          </p:cNvPr>
          <p:cNvSpPr txBox="1"/>
          <p:nvPr/>
        </p:nvSpPr>
        <p:spPr>
          <a:xfrm>
            <a:off x="1015044" y="3351599"/>
            <a:ext cx="10338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感谢工程材料、成像和</a:t>
            </a:r>
            <a:r>
              <a:rPr lang="zh-CN" altLang="en-US" sz="2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高能非弹谱仪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zh-CN" altLang="en-US" sz="24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软件调试与使用中的支持与帮助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442C7FC-8248-8CCB-74D9-FBAE3B9FBC66}"/>
              </a:ext>
            </a:extLst>
          </p:cNvPr>
          <p:cNvGrpSpPr/>
          <p:nvPr/>
        </p:nvGrpSpPr>
        <p:grpSpPr>
          <a:xfrm>
            <a:off x="1015043" y="3999286"/>
            <a:ext cx="11176957" cy="2549317"/>
            <a:chOff x="1015043" y="3999286"/>
            <a:chExt cx="11176957" cy="254931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7B2C30C-EDA1-F29F-016A-B16FC8DC77DF}"/>
                </a:ext>
              </a:extLst>
            </p:cNvPr>
            <p:cNvSpPr txBox="1"/>
            <p:nvPr/>
          </p:nvSpPr>
          <p:spPr>
            <a:xfrm>
              <a:off x="1015043" y="3999286"/>
              <a:ext cx="89114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itchFamily="2" charset="2"/>
                <a:buChar char="Ø"/>
              </a:pPr>
              <a:r>
                <a:rPr lang="zh-CN" altLang="en-US" sz="2400" b="0" i="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特别致谢“蓉仔”</a:t>
              </a:r>
              <a:r>
                <a:rPr lang="en-US" altLang="zh-CN" sz="2400" b="0" i="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——</a:t>
              </a:r>
              <a:r>
                <a:rPr lang="zh-CN" altLang="en-US" sz="2400" b="0" i="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感谢她带来的灵感、鼓励与精神支持！</a:t>
              </a:r>
              <a:endPara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3E597DA-6B92-29BA-0170-A2E39D17AE5B}"/>
                </a:ext>
              </a:extLst>
            </p:cNvPr>
            <p:cNvGrpSpPr/>
            <p:nvPr/>
          </p:nvGrpSpPr>
          <p:grpSpPr>
            <a:xfrm>
              <a:off x="1934475" y="4514459"/>
              <a:ext cx="10257525" cy="2034144"/>
              <a:chOff x="1934475" y="4514459"/>
              <a:chExt cx="10257525" cy="2034144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1DE2CA0-6910-E77C-CE4C-21455B952655}"/>
                  </a:ext>
                </a:extLst>
              </p:cNvPr>
              <p:cNvSpPr txBox="1"/>
              <p:nvPr/>
            </p:nvSpPr>
            <p:spPr>
              <a:xfrm>
                <a:off x="6599415" y="5902272"/>
                <a:ext cx="55925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" altLang="zh-CN" sz="1200" dirty="0">
                    <a:effectLst/>
                  </a:rPr>
                  <a:t>Nuclear Instruments and Methods in Physics Research A, 1066, 2024, 169607</a:t>
                </a:r>
              </a:p>
              <a:p>
                <a:r>
                  <a:rPr lang="en" altLang="zh-CN" sz="1200" dirty="0"/>
                  <a:t>Nuclear Instruments and Methods in Physics Research A, 1082, 2026, 170928</a:t>
                </a:r>
              </a:p>
              <a:p>
                <a:r>
                  <a:rPr lang="en" altLang="zh-CN" sz="1200" dirty="0"/>
                  <a:t>Nuclear Instruments and Methods in Physics Research A, 1085, 2026, 171283</a:t>
                </a:r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4AE098F5-237F-0A4D-3D28-9C0831FC0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2951" t="5266" b="13754"/>
              <a:stretch/>
            </p:blipFill>
            <p:spPr>
              <a:xfrm>
                <a:off x="1934475" y="4582275"/>
                <a:ext cx="2080867" cy="1868059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CADEE03-17CE-08D4-D214-BC1BAA3AD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9485" y="4514459"/>
                <a:ext cx="1949734" cy="1868059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B3B7ADE-8C6C-2031-197E-4816D5C3D008}"/>
                  </a:ext>
                </a:extLst>
              </p:cNvPr>
              <p:cNvSpPr txBox="1"/>
              <p:nvPr/>
            </p:nvSpPr>
            <p:spPr>
              <a:xfrm>
                <a:off x="4015342" y="5976916"/>
                <a:ext cx="2460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err="1"/>
                  <a:t>RAera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=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Zai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Era</a:t>
                </a:r>
                <a:endParaRPr kumimoji="1"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95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US" smtClean="0"/>
              <a:t>15</a:t>
            </a:fld>
            <a:endParaRPr lang="en-US"/>
          </a:p>
        </p:txBody>
      </p:sp>
      <p:sp>
        <p:nvSpPr>
          <p:cNvPr id="25" name="文本框 24"/>
          <p:cNvSpPr txBox="1"/>
          <p:nvPr/>
        </p:nvSpPr>
        <p:spPr>
          <a:xfrm>
            <a:off x="2784475" y="2707094"/>
            <a:ext cx="6623050" cy="155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7200" b="1" dirty="0">
                <a:solidFill>
                  <a:srgbClr val="2D2D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谢谢大家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A60E9F-F794-80AF-ACC7-ECC2DBF9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中子散射数据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BB6FA8-F8C0-D680-34F6-E2C5E462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E477EB-9BEB-FDB9-1C43-60BAF7D9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2</a:t>
            </a:fld>
            <a:endParaRPr lang="en-CN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D65C899-EE7A-5596-DCCC-E025B8BF1473}"/>
              </a:ext>
            </a:extLst>
          </p:cNvPr>
          <p:cNvGrpSpPr/>
          <p:nvPr/>
        </p:nvGrpSpPr>
        <p:grpSpPr>
          <a:xfrm>
            <a:off x="270691" y="5100018"/>
            <a:ext cx="2349501" cy="1198901"/>
            <a:chOff x="450571" y="5174968"/>
            <a:chExt cx="2349501" cy="1198901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50A8A3C-209A-2182-79C8-72B170652343}"/>
                </a:ext>
              </a:extLst>
            </p:cNvPr>
            <p:cNvSpPr txBox="1"/>
            <p:nvPr/>
          </p:nvSpPr>
          <p:spPr>
            <a:xfrm>
              <a:off x="454492" y="5199876"/>
              <a:ext cx="2276842" cy="1137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中子散射实验特点：</a:t>
              </a:r>
              <a:endPara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实验类型多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应用场景多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圆角矩形 35">
              <a:extLst>
                <a:ext uri="{FF2B5EF4-FFF2-40B4-BE49-F238E27FC236}">
                  <a16:creationId xmlns:a16="http://schemas.microsoft.com/office/drawing/2014/main" id="{1D5BD2B4-35D1-9167-8206-08FC0D331540}"/>
                </a:ext>
              </a:extLst>
            </p:cNvPr>
            <p:cNvSpPr/>
            <p:nvPr/>
          </p:nvSpPr>
          <p:spPr>
            <a:xfrm>
              <a:off x="450571" y="5174968"/>
              <a:ext cx="2349501" cy="1198901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D6F8CEF-18B5-0E79-BF7E-0D159969E791}"/>
              </a:ext>
            </a:extLst>
          </p:cNvPr>
          <p:cNvGrpSpPr/>
          <p:nvPr/>
        </p:nvGrpSpPr>
        <p:grpSpPr>
          <a:xfrm>
            <a:off x="3969533" y="5124926"/>
            <a:ext cx="3983998" cy="1174067"/>
            <a:chOff x="3864603" y="5199876"/>
            <a:chExt cx="3983998" cy="117406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284ADFB-EDBE-5B31-CBA0-39F62664A3FD}"/>
                </a:ext>
              </a:extLst>
            </p:cNvPr>
            <p:cNvSpPr txBox="1"/>
            <p:nvPr/>
          </p:nvSpPr>
          <p:spPr>
            <a:xfrm>
              <a:off x="3924301" y="5199876"/>
              <a:ext cx="2882900" cy="113794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中子散射数据特点：</a:t>
              </a:r>
              <a:endPara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来源种类繁杂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维度高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" name="圆角矩形 36">
              <a:extLst>
                <a:ext uri="{FF2B5EF4-FFF2-40B4-BE49-F238E27FC236}">
                  <a16:creationId xmlns:a16="http://schemas.microsoft.com/office/drawing/2014/main" id="{B8D1C424-36B3-1360-115C-625FFAF37CAE}"/>
                </a:ext>
              </a:extLst>
            </p:cNvPr>
            <p:cNvSpPr/>
            <p:nvPr/>
          </p:nvSpPr>
          <p:spPr>
            <a:xfrm>
              <a:off x="3864603" y="5206040"/>
              <a:ext cx="3819452" cy="1167903"/>
            </a:xfrm>
            <a:prstGeom prst="roundRect">
              <a:avLst>
                <a:gd name="adj" fmla="val 574"/>
              </a:avLst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436A1FF-22B7-EFA1-C4D4-F8768F6A58AE}"/>
                </a:ext>
              </a:extLst>
            </p:cNvPr>
            <p:cNvSpPr txBox="1"/>
            <p:nvPr/>
          </p:nvSpPr>
          <p:spPr>
            <a:xfrm>
              <a:off x="5966412" y="5558493"/>
              <a:ext cx="1882189" cy="75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不直观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数据规模大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A7E45861-1EF9-FB43-D0D1-73E65FD1F61A}"/>
              </a:ext>
            </a:extLst>
          </p:cNvPr>
          <p:cNvSpPr txBox="1"/>
          <p:nvPr/>
        </p:nvSpPr>
        <p:spPr>
          <a:xfrm>
            <a:off x="245982" y="872510"/>
            <a:ext cx="11679295" cy="43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buFont typeface="Wingdings" pitchFamily="2" charset="2"/>
              <a:buChar char="Ø"/>
              <a:defRPr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中子散射实验产生海量、高维度数据，其分析流程复杂、对软件的可靠性与灵活性提出极高要求</a:t>
            </a:r>
            <a:r>
              <a:rPr lang="zh-CN" altLang="en-US" sz="2000" dirty="0"/>
              <a:t>。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083F131-D9B3-D056-7720-A7E88D8D402C}"/>
              </a:ext>
            </a:extLst>
          </p:cNvPr>
          <p:cNvGrpSpPr/>
          <p:nvPr/>
        </p:nvGrpSpPr>
        <p:grpSpPr>
          <a:xfrm>
            <a:off x="266723" y="1508893"/>
            <a:ext cx="3819452" cy="3446703"/>
            <a:chOff x="266723" y="1433943"/>
            <a:chExt cx="3819452" cy="344670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D5D1857-7A74-A3C8-D0F5-51632494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2272" y="2584072"/>
              <a:ext cx="1877872" cy="1423555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E699B3C-98E8-BDC5-AE58-56D76FE6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47" y="1919453"/>
              <a:ext cx="1690152" cy="110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E:\photo\2：20170215-20171230\张玮\201708精选\DJI_0030_副本BEST.jpg">
              <a:extLst>
                <a:ext uri="{FF2B5EF4-FFF2-40B4-BE49-F238E27FC236}">
                  <a16:creationId xmlns:a16="http://schemas.microsoft.com/office/drawing/2014/main" id="{78ABF694-5C79-49E5-77D1-A7F2E3304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812" r="14155" b="10026"/>
            <a:stretch/>
          </p:blipFill>
          <p:spPr bwMode="auto">
            <a:xfrm>
              <a:off x="329147" y="3313396"/>
              <a:ext cx="1690153" cy="1140514"/>
            </a:xfrm>
            <a:prstGeom prst="rect">
              <a:avLst/>
            </a:prstGeom>
            <a:noFill/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717090E-867E-FD66-595B-B06F644D1AA8}"/>
                </a:ext>
              </a:extLst>
            </p:cNvPr>
            <p:cNvSpPr txBox="1"/>
            <p:nvPr/>
          </p:nvSpPr>
          <p:spPr>
            <a:xfrm>
              <a:off x="735641" y="297211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反应堆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A64ECBF-DE81-1364-70FE-1EFB6FA45D21}"/>
                </a:ext>
              </a:extLst>
            </p:cNvPr>
            <p:cNvSpPr txBox="1"/>
            <p:nvPr/>
          </p:nvSpPr>
          <p:spPr>
            <a:xfrm>
              <a:off x="735640" y="447660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散裂源</a:t>
              </a:r>
            </a:p>
          </p:txBody>
        </p:sp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246AA5BB-FBF2-C3B9-58A8-BAD5194940D5}"/>
                </a:ext>
              </a:extLst>
            </p:cNvPr>
            <p:cNvSpPr/>
            <p:nvPr/>
          </p:nvSpPr>
          <p:spPr>
            <a:xfrm>
              <a:off x="266723" y="1433943"/>
              <a:ext cx="3819452" cy="344670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B9B061AA-D4B1-9A96-D6A5-D46644A0C70F}"/>
                </a:ext>
              </a:extLst>
            </p:cNvPr>
            <p:cNvSpPr txBox="1"/>
            <p:nvPr/>
          </p:nvSpPr>
          <p:spPr>
            <a:xfrm>
              <a:off x="266723" y="1467970"/>
              <a:ext cx="36481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中子散射实验</a:t>
              </a:r>
              <a:endParaRPr lang="en-US" altLang="zh-CN" sz="2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右箭头 43">
            <a:extLst>
              <a:ext uri="{FF2B5EF4-FFF2-40B4-BE49-F238E27FC236}">
                <a16:creationId xmlns:a16="http://schemas.microsoft.com/office/drawing/2014/main" id="{53A92F6E-9831-E6C6-42EA-FF3818127C45}"/>
              </a:ext>
            </a:extLst>
          </p:cNvPr>
          <p:cNvSpPr/>
          <p:nvPr/>
        </p:nvSpPr>
        <p:spPr>
          <a:xfrm>
            <a:off x="3003970" y="5434726"/>
            <a:ext cx="649543" cy="5594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右箭头 44">
            <a:extLst>
              <a:ext uri="{FF2B5EF4-FFF2-40B4-BE49-F238E27FC236}">
                <a16:creationId xmlns:a16="http://schemas.microsoft.com/office/drawing/2014/main" id="{6C641565-A0D8-7AD2-17D5-F4902CFA624A}"/>
              </a:ext>
            </a:extLst>
          </p:cNvPr>
          <p:cNvSpPr/>
          <p:nvPr/>
        </p:nvSpPr>
        <p:spPr>
          <a:xfrm>
            <a:off x="8219503" y="5434726"/>
            <a:ext cx="649543" cy="55946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E2FB475-8C52-1EB4-74B9-5F25CDB3CBF6}"/>
              </a:ext>
            </a:extLst>
          </p:cNvPr>
          <p:cNvGrpSpPr/>
          <p:nvPr/>
        </p:nvGrpSpPr>
        <p:grpSpPr>
          <a:xfrm>
            <a:off x="9291582" y="5094445"/>
            <a:ext cx="2677293" cy="1198901"/>
            <a:chOff x="9081722" y="5169395"/>
            <a:chExt cx="2677293" cy="1198901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51E6569-FB20-5242-C9BE-3186B445E51A}"/>
                </a:ext>
              </a:extLst>
            </p:cNvPr>
            <p:cNvSpPr txBox="1"/>
            <p:nvPr/>
          </p:nvSpPr>
          <p:spPr>
            <a:xfrm>
              <a:off x="9266025" y="5199876"/>
              <a:ext cx="2492990" cy="1137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数据分析软件需求：</a:t>
              </a:r>
              <a:endPara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复杂场景处理能力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lnSpc>
                  <a:spcPct val="125000"/>
                </a:lnSpc>
                <a:buFont typeface="Wingdings" pitchFamily="2" charset="2"/>
                <a:buChar char="Ø"/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快速处理能力</a:t>
              </a:r>
              <a:endPara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圆角矩形 50">
              <a:extLst>
                <a:ext uri="{FF2B5EF4-FFF2-40B4-BE49-F238E27FC236}">
                  <a16:creationId xmlns:a16="http://schemas.microsoft.com/office/drawing/2014/main" id="{5B4D07F9-1497-7121-E717-2A74499808F0}"/>
                </a:ext>
              </a:extLst>
            </p:cNvPr>
            <p:cNvSpPr/>
            <p:nvPr/>
          </p:nvSpPr>
          <p:spPr>
            <a:xfrm>
              <a:off x="9081722" y="5169395"/>
              <a:ext cx="2621176" cy="1198901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616C1D7-70D0-52C7-77E0-4BE682FFD847}"/>
              </a:ext>
            </a:extLst>
          </p:cNvPr>
          <p:cNvGrpSpPr/>
          <p:nvPr/>
        </p:nvGrpSpPr>
        <p:grpSpPr>
          <a:xfrm>
            <a:off x="6731508" y="1488300"/>
            <a:ext cx="5193770" cy="3454585"/>
            <a:chOff x="6731508" y="1413350"/>
            <a:chExt cx="5193770" cy="345458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8AE5B80-2EA8-7E88-183E-84F6EF6D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8684"/>
            <a:stretch/>
          </p:blipFill>
          <p:spPr>
            <a:xfrm>
              <a:off x="7653830" y="1841837"/>
              <a:ext cx="1747789" cy="254152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0850C80-58EC-96A4-4D9A-B4C162FC7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909"/>
            <a:stretch/>
          </p:blipFill>
          <p:spPr>
            <a:xfrm>
              <a:off x="10323941" y="1851927"/>
              <a:ext cx="1495294" cy="2565407"/>
            </a:xfrm>
            <a:prstGeom prst="rect">
              <a:avLst/>
            </a:prstGeom>
          </p:spPr>
        </p:pic>
        <p:sp>
          <p:nvSpPr>
            <p:cNvPr id="23" name="右箭头 22">
              <a:extLst>
                <a:ext uri="{FF2B5EF4-FFF2-40B4-BE49-F238E27FC236}">
                  <a16:creationId xmlns:a16="http://schemas.microsoft.com/office/drawing/2014/main" id="{24225DA2-5D39-A1BC-932E-EF3BCCCA5EFD}"/>
                </a:ext>
              </a:extLst>
            </p:cNvPr>
            <p:cNvSpPr/>
            <p:nvPr/>
          </p:nvSpPr>
          <p:spPr>
            <a:xfrm>
              <a:off x="7024906" y="2878547"/>
              <a:ext cx="514369" cy="8012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E91E220-B952-C5B9-6AA5-7AA8B0A1DA4A}"/>
                </a:ext>
              </a:extLst>
            </p:cNvPr>
            <p:cNvSpPr txBox="1"/>
            <p:nvPr/>
          </p:nvSpPr>
          <p:spPr>
            <a:xfrm>
              <a:off x="6817542" y="2068323"/>
              <a:ext cx="803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数据规约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72F432C-C2BE-DD72-94CF-87C0E4AAF992}"/>
                </a:ext>
              </a:extLst>
            </p:cNvPr>
            <p:cNvSpPr txBox="1"/>
            <p:nvPr/>
          </p:nvSpPr>
          <p:spPr>
            <a:xfrm>
              <a:off x="9620914" y="2126953"/>
              <a:ext cx="889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数据拟合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241DB7E-BBF9-FA30-71C1-2C4433758CC7}"/>
                </a:ext>
              </a:extLst>
            </p:cNvPr>
            <p:cNvSpPr txBox="1"/>
            <p:nvPr/>
          </p:nvSpPr>
          <p:spPr>
            <a:xfrm>
              <a:off x="7973726" y="441100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用户数据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F926DE9-C540-209A-339C-0A4F6D65DC27}"/>
                </a:ext>
              </a:extLst>
            </p:cNvPr>
            <p:cNvSpPr txBox="1"/>
            <p:nvPr/>
          </p:nvSpPr>
          <p:spPr>
            <a:xfrm>
              <a:off x="10572692" y="4395159"/>
              <a:ext cx="1172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材料物性</a:t>
              </a:r>
              <a:endParaRPr kumimoji="1" lang="en-US" altLang="zh-CN" dirty="0">
                <a:latin typeface="+mn-ea"/>
              </a:endParaRPr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FD4F9E76-ABE4-442D-FA5F-5F15F3EA0957}"/>
                </a:ext>
              </a:extLst>
            </p:cNvPr>
            <p:cNvSpPr/>
            <p:nvPr/>
          </p:nvSpPr>
          <p:spPr>
            <a:xfrm>
              <a:off x="6731508" y="1421232"/>
              <a:ext cx="5193770" cy="344670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右箭头 13">
              <a:extLst>
                <a:ext uri="{FF2B5EF4-FFF2-40B4-BE49-F238E27FC236}">
                  <a16:creationId xmlns:a16="http://schemas.microsoft.com/office/drawing/2014/main" id="{F83C1A54-5927-D675-D44A-5C4AE45CBB16}"/>
                </a:ext>
              </a:extLst>
            </p:cNvPr>
            <p:cNvSpPr/>
            <p:nvPr/>
          </p:nvSpPr>
          <p:spPr>
            <a:xfrm>
              <a:off x="9725015" y="2878547"/>
              <a:ext cx="514369" cy="80125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E77D6A7-D32B-0930-5945-EE32706B523C}"/>
                </a:ext>
              </a:extLst>
            </p:cNvPr>
            <p:cNvSpPr txBox="1"/>
            <p:nvPr/>
          </p:nvSpPr>
          <p:spPr>
            <a:xfrm>
              <a:off x="6780351" y="1413350"/>
              <a:ext cx="36481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数据分析</a:t>
              </a:r>
              <a:endParaRPr lang="en-US" altLang="zh-CN" sz="2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215BAED-3007-3C96-F5C3-6C999C105C72}"/>
              </a:ext>
            </a:extLst>
          </p:cNvPr>
          <p:cNvGrpSpPr/>
          <p:nvPr/>
        </p:nvGrpSpPr>
        <p:grpSpPr>
          <a:xfrm>
            <a:off x="4211933" y="1502118"/>
            <a:ext cx="2386314" cy="3446703"/>
            <a:chOff x="4211933" y="1427168"/>
            <a:chExt cx="2386314" cy="3446703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7FDE91CA-0BAB-BC88-BF39-0247E02A778B}"/>
                </a:ext>
              </a:extLst>
            </p:cNvPr>
            <p:cNvGrpSpPr/>
            <p:nvPr/>
          </p:nvGrpSpPr>
          <p:grpSpPr>
            <a:xfrm>
              <a:off x="4762500" y="1923255"/>
              <a:ext cx="1597101" cy="1184319"/>
              <a:chOff x="4762500" y="947567"/>
              <a:chExt cx="2182900" cy="155365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7F44BC8-AD7D-8D26-FC54-BA816B74F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lumMod val="75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762500" y="947567"/>
                <a:ext cx="1332000" cy="989843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E66E92D-8E0D-64B2-0ED8-A84C01A06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020859" y="1102601"/>
                <a:ext cx="1332000" cy="98984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0D1A4BED-1827-19AC-E711-2585317A2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334001" y="1296740"/>
                <a:ext cx="1332000" cy="989843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506F5C5A-DE3D-1ADA-6829-E0FD57C63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13400" y="1511375"/>
                <a:ext cx="1332000" cy="989843"/>
              </a:xfrm>
              <a:prstGeom prst="rect">
                <a:avLst/>
              </a:prstGeom>
            </p:spPr>
          </p:pic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F266EC9-7FFC-E4A1-3DCB-1B85F3A86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"/>
            <a:stretch>
              <a:fillRect/>
            </a:stretch>
          </p:blipFill>
          <p:spPr bwMode="auto">
            <a:xfrm>
              <a:off x="4788154" y="3454079"/>
              <a:ext cx="1546691" cy="104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CC1237A-4331-0373-3219-7F0168D44E7D}"/>
                </a:ext>
              </a:extLst>
            </p:cNvPr>
            <p:cNvSpPr txBox="1"/>
            <p:nvPr/>
          </p:nvSpPr>
          <p:spPr>
            <a:xfrm>
              <a:off x="4891610" y="306886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探测器数据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A45266C-48E7-1BEF-1642-2FD4D956B120}"/>
                </a:ext>
              </a:extLst>
            </p:cNvPr>
            <p:cNvSpPr txBox="1"/>
            <p:nvPr/>
          </p:nvSpPr>
          <p:spPr>
            <a:xfrm>
              <a:off x="4753467" y="441100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+mn-ea"/>
                </a:rPr>
                <a:t>实验信息数据</a:t>
              </a: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4F4D30D7-A611-1E68-19D7-05DCE05AB09D}"/>
                </a:ext>
              </a:extLst>
            </p:cNvPr>
            <p:cNvSpPr/>
            <p:nvPr/>
          </p:nvSpPr>
          <p:spPr>
            <a:xfrm>
              <a:off x="4211933" y="1427168"/>
              <a:ext cx="2386314" cy="344670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737FBA0-86F0-62D6-FF47-28D904351E9D}"/>
                </a:ext>
              </a:extLst>
            </p:cNvPr>
            <p:cNvSpPr txBox="1"/>
            <p:nvPr/>
          </p:nvSpPr>
          <p:spPr>
            <a:xfrm>
              <a:off x="4219436" y="1448332"/>
              <a:ext cx="16385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数据预处理</a:t>
              </a:r>
              <a:endParaRPr lang="en-US" altLang="zh-CN" sz="2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4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1B8C3-F693-412E-BA26-30F3AB19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各中子源软件框架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576FEC-F3DF-039A-3920-571C8628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81ADED-B662-EC2B-2EC3-C19998DA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3</a:t>
            </a:fld>
            <a:endParaRPr lang="en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62763F-EA0A-63B6-8004-B30298398E05}"/>
              </a:ext>
            </a:extLst>
          </p:cNvPr>
          <p:cNvSpPr txBox="1"/>
          <p:nvPr/>
        </p:nvSpPr>
        <p:spPr>
          <a:xfrm>
            <a:off x="838200" y="1109272"/>
            <a:ext cx="566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全球主要中子科学装置均拥有独立的软件体系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1DB9DE-03DB-77D1-847B-3583A0928236}"/>
              </a:ext>
            </a:extLst>
          </p:cNvPr>
          <p:cNvGrpSpPr/>
          <p:nvPr/>
        </p:nvGrpSpPr>
        <p:grpSpPr>
          <a:xfrm>
            <a:off x="820215" y="1656994"/>
            <a:ext cx="4814791" cy="2334516"/>
            <a:chOff x="820215" y="1656994"/>
            <a:chExt cx="4814791" cy="23345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5F3D5BE-312D-2437-E294-A9A21F53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474" y="2262435"/>
              <a:ext cx="2026963" cy="165016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12BA2A0-4607-8D53-D0FE-E064CA37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3553" y="2443656"/>
              <a:ext cx="2349080" cy="125167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77C6276-6BC5-A6ED-5596-97757FD167C9}"/>
                </a:ext>
              </a:extLst>
            </p:cNvPr>
            <p:cNvSpPr txBox="1"/>
            <p:nvPr/>
          </p:nvSpPr>
          <p:spPr>
            <a:xfrm>
              <a:off x="1932200" y="1674508"/>
              <a:ext cx="2616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日本</a:t>
              </a:r>
              <a:r>
                <a:rPr kumimoji="1" lang="en-US" altLang="zh-CN" dirty="0"/>
                <a:t>J-PARC</a:t>
              </a:r>
              <a:r>
                <a:rPr kumimoji="1" lang="zh-CN" altLang="en-US" dirty="0"/>
                <a:t>的</a:t>
              </a:r>
              <a:r>
                <a:rPr kumimoji="1" lang="en-US" altLang="zh-CN" dirty="0" err="1"/>
                <a:t>manyolib</a:t>
              </a:r>
              <a:endParaRPr kumimoji="1" lang="en-US" altLang="zh-CN" dirty="0"/>
            </a:p>
          </p:txBody>
        </p:sp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4D9A1B2C-C32E-896E-C57D-E92F4DCC8EA5}"/>
                </a:ext>
              </a:extLst>
            </p:cNvPr>
            <p:cNvSpPr/>
            <p:nvPr/>
          </p:nvSpPr>
          <p:spPr>
            <a:xfrm>
              <a:off x="820215" y="1656994"/>
              <a:ext cx="4814791" cy="2334516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7B5F970-C7A1-430D-4122-3A88488ABEC9}"/>
              </a:ext>
            </a:extLst>
          </p:cNvPr>
          <p:cNvGrpSpPr/>
          <p:nvPr/>
        </p:nvGrpSpPr>
        <p:grpSpPr>
          <a:xfrm>
            <a:off x="820214" y="4181972"/>
            <a:ext cx="4814791" cy="2194365"/>
            <a:chOff x="820214" y="4181972"/>
            <a:chExt cx="4814791" cy="219436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0C12D12-3CA0-6E12-6E9A-453AE2DE688A}"/>
                </a:ext>
              </a:extLst>
            </p:cNvPr>
            <p:cNvSpPr txBox="1"/>
            <p:nvPr/>
          </p:nvSpPr>
          <p:spPr>
            <a:xfrm>
              <a:off x="2159761" y="4181972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欧洲</a:t>
              </a:r>
              <a:r>
                <a:rPr kumimoji="1" lang="en-US" altLang="zh-CN" dirty="0"/>
                <a:t>ESS</a:t>
              </a:r>
              <a:r>
                <a:rPr kumimoji="1" lang="zh-CN" altLang="en-US" dirty="0"/>
                <a:t>的</a:t>
              </a:r>
              <a:r>
                <a:rPr kumimoji="1" lang="en-US" altLang="zh-CN" dirty="0"/>
                <a:t>toolkit</a:t>
              </a:r>
            </a:p>
          </p:txBody>
        </p:sp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CEC50E91-A790-0841-23F3-A8728EE600EC}"/>
                </a:ext>
              </a:extLst>
            </p:cNvPr>
            <p:cNvSpPr/>
            <p:nvPr/>
          </p:nvSpPr>
          <p:spPr>
            <a:xfrm>
              <a:off x="820214" y="4181972"/>
              <a:ext cx="4814791" cy="2194365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01B4F12-3321-FB29-EB15-E22ECC802C79}"/>
                </a:ext>
              </a:extLst>
            </p:cNvPr>
            <p:cNvGrpSpPr/>
            <p:nvPr/>
          </p:nvGrpSpPr>
          <p:grpSpPr>
            <a:xfrm>
              <a:off x="838200" y="4664230"/>
              <a:ext cx="4695482" cy="1669565"/>
              <a:chOff x="838200" y="4664230"/>
              <a:chExt cx="4695482" cy="1669565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6E030DB3-EA4A-DE81-1AF1-DB8F331FF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4664230"/>
                <a:ext cx="3553918" cy="16695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7CAD866D-FCC9-F98F-B9E5-A1EC54B29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5469" y="4943423"/>
                <a:ext cx="1988213" cy="964991"/>
              </a:xfrm>
              <a:prstGeom prst="rect">
                <a:avLst/>
              </a:prstGeom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B082FD8-B9F6-B751-810F-6166CBB8DDA7}"/>
                  </a:ext>
                </a:extLst>
              </p:cNvPr>
              <p:cNvSpPr/>
              <p:nvPr/>
            </p:nvSpPr>
            <p:spPr>
              <a:xfrm>
                <a:off x="3566410" y="6056026"/>
                <a:ext cx="492931" cy="277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7648BA6-0A78-1319-E1C8-C30C797341D2}"/>
              </a:ext>
            </a:extLst>
          </p:cNvPr>
          <p:cNvGrpSpPr/>
          <p:nvPr/>
        </p:nvGrpSpPr>
        <p:grpSpPr>
          <a:xfrm>
            <a:off x="6416154" y="1656995"/>
            <a:ext cx="4814791" cy="2334516"/>
            <a:chOff x="6416154" y="1656995"/>
            <a:chExt cx="4814791" cy="23345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6306EB0-BBB3-E4CF-24FF-BBED1635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26578" y="2261553"/>
              <a:ext cx="1255255" cy="721977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7C17144-6338-E4C2-E090-46095FC1FF27}"/>
                </a:ext>
              </a:extLst>
            </p:cNvPr>
            <p:cNvGrpSpPr/>
            <p:nvPr/>
          </p:nvGrpSpPr>
          <p:grpSpPr>
            <a:xfrm>
              <a:off x="6416154" y="1656995"/>
              <a:ext cx="4814791" cy="2334516"/>
              <a:chOff x="6416154" y="1656995"/>
              <a:chExt cx="4814791" cy="2334516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C914CB3-29E7-0546-3A57-5F7ADD970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05915" y="3028680"/>
                <a:ext cx="1565632" cy="827920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4C691BE-1180-F679-0152-DE6136746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46826" y="2337838"/>
                <a:ext cx="2349080" cy="1570731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3FA3381-F8D8-BC8B-6B5F-BA0D4A4D4D28}"/>
                  </a:ext>
                </a:extLst>
              </p:cNvPr>
              <p:cNvSpPr txBox="1"/>
              <p:nvPr/>
            </p:nvSpPr>
            <p:spPr>
              <a:xfrm>
                <a:off x="6775554" y="1674508"/>
                <a:ext cx="409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英国</a:t>
                </a:r>
                <a:r>
                  <a:rPr kumimoji="1" lang="en-US" altLang="zh-CN" dirty="0"/>
                  <a:t>ISIS</a:t>
                </a:r>
                <a:r>
                  <a:rPr kumimoji="1" lang="zh-CN" altLang="en-US" dirty="0"/>
                  <a:t>和美国</a:t>
                </a:r>
                <a:r>
                  <a:rPr kumimoji="1" lang="en-US" altLang="zh-CN" dirty="0"/>
                  <a:t>SNS</a:t>
                </a:r>
                <a:r>
                  <a:rPr kumimoji="1" lang="zh-CN" altLang="en-US" dirty="0"/>
                  <a:t>联合开发的</a:t>
                </a:r>
                <a:r>
                  <a:rPr kumimoji="1" lang="en-US" altLang="zh-CN" dirty="0"/>
                  <a:t>Mantid</a:t>
                </a:r>
                <a:endParaRPr kumimoji="1" lang="zh-CN" altLang="en-US" dirty="0"/>
              </a:p>
            </p:txBody>
          </p:sp>
          <p:sp>
            <p:nvSpPr>
              <p:cNvPr id="27" name="圆角矩形 26">
                <a:extLst>
                  <a:ext uri="{FF2B5EF4-FFF2-40B4-BE49-F238E27FC236}">
                    <a16:creationId xmlns:a16="http://schemas.microsoft.com/office/drawing/2014/main" id="{68EDDB78-6202-D79B-7771-E85FD6189E4C}"/>
                  </a:ext>
                </a:extLst>
              </p:cNvPr>
              <p:cNvSpPr/>
              <p:nvPr/>
            </p:nvSpPr>
            <p:spPr>
              <a:xfrm>
                <a:off x="6416154" y="1656995"/>
                <a:ext cx="4814791" cy="2334516"/>
              </a:xfrm>
              <a:prstGeom prst="roundRect">
                <a:avLst>
                  <a:gd name="adj" fmla="val 0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AC10BCC-B9E8-1CFA-18AC-1105FEA259E2}"/>
              </a:ext>
            </a:extLst>
          </p:cNvPr>
          <p:cNvGrpSpPr/>
          <p:nvPr/>
        </p:nvGrpSpPr>
        <p:grpSpPr>
          <a:xfrm>
            <a:off x="6416154" y="4150946"/>
            <a:ext cx="4814791" cy="2215641"/>
            <a:chOff x="6416154" y="4150946"/>
            <a:chExt cx="4814791" cy="2215641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65DA8E6-D93B-050C-626C-252E2093CC3B}"/>
                </a:ext>
              </a:extLst>
            </p:cNvPr>
            <p:cNvSpPr txBox="1"/>
            <p:nvPr/>
          </p:nvSpPr>
          <p:spPr>
            <a:xfrm>
              <a:off x="6884556" y="4171570"/>
              <a:ext cx="3877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CSNS</a:t>
              </a:r>
              <a:r>
                <a:rPr kumimoji="1" lang="zh-CN" altLang="en-US" dirty="0"/>
                <a:t>于</a:t>
              </a:r>
              <a:r>
                <a:rPr kumimoji="1" lang="en-US" altLang="zh-CN" dirty="0"/>
                <a:t>2019</a:t>
              </a:r>
              <a:r>
                <a:rPr kumimoji="1" lang="zh-CN" altLang="en-US" dirty="0"/>
                <a:t>年加入</a:t>
              </a:r>
              <a:r>
                <a:rPr kumimoji="1" lang="en-US" altLang="zh-CN" dirty="0"/>
                <a:t>mantid</a:t>
              </a:r>
              <a:r>
                <a:rPr kumimoji="1" lang="zh-CN" altLang="en-US" dirty="0"/>
                <a:t>开发团队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70AC0FD-8E24-F993-40B5-DC109717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25456" y="4631436"/>
              <a:ext cx="3582650" cy="1735151"/>
            </a:xfrm>
            <a:prstGeom prst="rect">
              <a:avLst/>
            </a:prstGeom>
          </p:spPr>
        </p:pic>
        <p:sp>
          <p:nvSpPr>
            <p:cNvPr id="28" name="圆角矩形 27">
              <a:extLst>
                <a:ext uri="{FF2B5EF4-FFF2-40B4-BE49-F238E27FC236}">
                  <a16:creationId xmlns:a16="http://schemas.microsoft.com/office/drawing/2014/main" id="{DF311824-284A-616A-D67A-EDC7D61008FD}"/>
                </a:ext>
              </a:extLst>
            </p:cNvPr>
            <p:cNvSpPr/>
            <p:nvPr/>
          </p:nvSpPr>
          <p:spPr>
            <a:xfrm>
              <a:off x="6416154" y="4150946"/>
              <a:ext cx="4814791" cy="2215641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18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9C1E1-442D-2558-5C3A-EFC325C7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从</a:t>
            </a:r>
            <a:r>
              <a:rPr kumimoji="1" lang="en-US" altLang="zh-CN" dirty="0"/>
              <a:t>Mantid</a:t>
            </a:r>
            <a:r>
              <a:rPr kumimoji="1" lang="zh-CN" altLang="en-US" dirty="0"/>
              <a:t>到</a:t>
            </a:r>
            <a:r>
              <a:rPr kumimoji="1" lang="en-US" altLang="zh-CN" dirty="0" err="1"/>
              <a:t>RZera</a:t>
            </a:r>
            <a:endParaRPr kumimoji="1"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0B6EE-25A5-5EE8-D978-77185D09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CA1D65-E5E1-6D08-65CF-B80B6C9E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4</a:t>
            </a:fld>
            <a:endParaRPr lang="en-CN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34B3E4B-4456-2D26-190D-A4CE72A52DCE}"/>
              </a:ext>
            </a:extLst>
          </p:cNvPr>
          <p:cNvSpPr txBox="1"/>
          <p:nvPr/>
        </p:nvSpPr>
        <p:spPr>
          <a:xfrm>
            <a:off x="596215" y="1041903"/>
            <a:ext cx="10999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长期依赖国外软件，不仅存在技术“卡脖子”风险，也难以满足我国中子谱仪快速发展的个性化需求。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9FA9FB-ACB8-CD55-8F75-985D55B03C26}"/>
              </a:ext>
            </a:extLst>
          </p:cNvPr>
          <p:cNvGrpSpPr/>
          <p:nvPr/>
        </p:nvGrpSpPr>
        <p:grpSpPr>
          <a:xfrm>
            <a:off x="610355" y="1770304"/>
            <a:ext cx="5839225" cy="2371106"/>
            <a:chOff x="610355" y="1770304"/>
            <a:chExt cx="5839225" cy="2371106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B82E83F-252F-CB94-354C-C620CCE3FD7A}"/>
                </a:ext>
              </a:extLst>
            </p:cNvPr>
            <p:cNvSpPr txBox="1"/>
            <p:nvPr/>
          </p:nvSpPr>
          <p:spPr>
            <a:xfrm>
              <a:off x="633345" y="1832755"/>
              <a:ext cx="578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0" i="0" dirty="0">
                  <a:effectLst/>
                  <a:latin typeface="-apple-system"/>
                </a:rPr>
                <a:t>自</a:t>
              </a:r>
              <a:r>
                <a:rPr lang="en-US" altLang="zh-CN" b="0" i="0" dirty="0">
                  <a:effectLst/>
                  <a:latin typeface="-apple-system"/>
                </a:rPr>
                <a:t>2019</a:t>
              </a:r>
              <a:r>
                <a:rPr lang="zh-CN" altLang="en-US" b="0" i="0" dirty="0">
                  <a:effectLst/>
                  <a:latin typeface="-apple-system"/>
                </a:rPr>
                <a:t>年加入</a:t>
              </a:r>
              <a:r>
                <a:rPr lang="en" altLang="zh-CN" b="0" i="0" dirty="0">
                  <a:effectLst/>
                  <a:latin typeface="-apple-system"/>
                </a:rPr>
                <a:t>Mantid</a:t>
              </a:r>
              <a:r>
                <a:rPr lang="zh-CN" altLang="en-US" b="0" i="0" dirty="0">
                  <a:effectLst/>
                  <a:latin typeface="-apple-system"/>
                </a:rPr>
                <a:t>项目以来</a:t>
              </a:r>
              <a:r>
                <a:rPr lang="zh-CN" altLang="en-US" dirty="0">
                  <a:latin typeface="-apple-system"/>
                </a:rPr>
                <a:t>，</a:t>
              </a:r>
              <a:r>
                <a:rPr lang="zh-CN" altLang="en-US" b="0" i="0" dirty="0">
                  <a:effectLst/>
                  <a:latin typeface="-apple-system"/>
                </a:rPr>
                <a:t>我们持续投入算法研发与功能优化，积累了扎实的技术经验与工程能力。</a:t>
              </a:r>
              <a:endParaRPr lang="zh-CN" altLang="en-US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E771543-15BD-A11E-C8E3-128152C7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66" y="2671892"/>
              <a:ext cx="1724162" cy="1262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69BA5F2-7305-1F76-D5C6-78B071D41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207" y="2671633"/>
              <a:ext cx="1653571" cy="127723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AE2D48-E6C3-47A8-1667-7F8EEE0EE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2952" y="2686229"/>
              <a:ext cx="2062265" cy="1323431"/>
            </a:xfrm>
            <a:prstGeom prst="rect">
              <a:avLst/>
            </a:prstGeom>
          </p:spPr>
        </p:pic>
        <p:sp>
          <p:nvSpPr>
            <p:cNvPr id="33" name="圆角矩形 32">
              <a:extLst>
                <a:ext uri="{FF2B5EF4-FFF2-40B4-BE49-F238E27FC236}">
                  <a16:creationId xmlns:a16="http://schemas.microsoft.com/office/drawing/2014/main" id="{873FAB82-5587-9031-85D1-A6544953D030}"/>
                </a:ext>
              </a:extLst>
            </p:cNvPr>
            <p:cNvSpPr/>
            <p:nvPr/>
          </p:nvSpPr>
          <p:spPr>
            <a:xfrm>
              <a:off x="610355" y="1770304"/>
              <a:ext cx="5839225" cy="2371106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4E7ACB3-9696-7629-E417-4248CBA95202}"/>
              </a:ext>
            </a:extLst>
          </p:cNvPr>
          <p:cNvGrpSpPr/>
          <p:nvPr/>
        </p:nvGrpSpPr>
        <p:grpSpPr>
          <a:xfrm>
            <a:off x="596215" y="4240442"/>
            <a:ext cx="5839225" cy="2061517"/>
            <a:chOff x="596215" y="4240442"/>
            <a:chExt cx="5839225" cy="206151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0A30F9C-E1D4-F27C-5997-46EDAD27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7222" y="4895188"/>
              <a:ext cx="1491267" cy="132343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C908E53-6ED1-939D-8B54-8A3742211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019" y="5108134"/>
              <a:ext cx="1530923" cy="76074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601739F-4EC4-4BC8-92B9-6CC051F4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0621" y="5120089"/>
              <a:ext cx="1502651" cy="748788"/>
            </a:xfrm>
            <a:prstGeom prst="rect">
              <a:avLst/>
            </a:prstGeom>
          </p:spPr>
        </p:pic>
        <p:sp>
          <p:nvSpPr>
            <p:cNvPr id="31" name="右箭头 30">
              <a:extLst>
                <a:ext uri="{FF2B5EF4-FFF2-40B4-BE49-F238E27FC236}">
                  <a16:creationId xmlns:a16="http://schemas.microsoft.com/office/drawing/2014/main" id="{A754AB45-42B2-9F03-6B96-D75BC1800ABB}"/>
                </a:ext>
              </a:extLst>
            </p:cNvPr>
            <p:cNvSpPr/>
            <p:nvPr/>
          </p:nvSpPr>
          <p:spPr>
            <a:xfrm>
              <a:off x="2499754" y="5316318"/>
              <a:ext cx="277439" cy="46313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D0F0D2F-32E4-D3A0-4608-90C0A02380A0}"/>
                </a:ext>
              </a:extLst>
            </p:cNvPr>
            <p:cNvSpPr txBox="1"/>
            <p:nvPr/>
          </p:nvSpPr>
          <p:spPr>
            <a:xfrm>
              <a:off x="644544" y="4303244"/>
              <a:ext cx="5570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这是别人的工具，我们无法选择发展方向，只能去让自己适应工具</a:t>
              </a:r>
            </a:p>
          </p:txBody>
        </p:sp>
        <p:sp>
          <p:nvSpPr>
            <p:cNvPr id="34" name="圆角矩形 33">
              <a:extLst>
                <a:ext uri="{FF2B5EF4-FFF2-40B4-BE49-F238E27FC236}">
                  <a16:creationId xmlns:a16="http://schemas.microsoft.com/office/drawing/2014/main" id="{28C1A8F7-31DD-9839-91F6-C5204BAAED19}"/>
                </a:ext>
              </a:extLst>
            </p:cNvPr>
            <p:cNvSpPr/>
            <p:nvPr/>
          </p:nvSpPr>
          <p:spPr>
            <a:xfrm>
              <a:off x="596215" y="4240442"/>
              <a:ext cx="5839225" cy="2061517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0B7E8A7-E934-5761-9C4E-8FCCB976288C}"/>
              </a:ext>
            </a:extLst>
          </p:cNvPr>
          <p:cNvGrpSpPr/>
          <p:nvPr/>
        </p:nvGrpSpPr>
        <p:grpSpPr>
          <a:xfrm>
            <a:off x="6639551" y="1753431"/>
            <a:ext cx="4956234" cy="4548528"/>
            <a:chOff x="6639551" y="1753431"/>
            <a:chExt cx="4956234" cy="4548528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C9D0B0-552D-470F-30E5-413C93A6F70F}"/>
                </a:ext>
              </a:extLst>
            </p:cNvPr>
            <p:cNvSpPr txBox="1"/>
            <p:nvPr/>
          </p:nvSpPr>
          <p:spPr>
            <a:xfrm>
              <a:off x="6886574" y="5585868"/>
              <a:ext cx="46121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zh-CN" altLang="en-US" dirty="0"/>
                <a:t>以现有的研究基础，</a:t>
              </a:r>
              <a:r>
                <a:rPr lang="zh-CN" altLang="en-US" dirty="0">
                  <a:solidFill>
                    <a:srgbClr val="FF0000"/>
                  </a:solidFill>
                </a:rPr>
                <a:t>自主研发</a:t>
              </a:r>
              <a:r>
                <a:rPr lang="zh-CN" altLang="zh-CN" dirty="0">
                  <a:solidFill>
                    <a:srgbClr val="FF0000"/>
                  </a:solidFill>
                </a:rPr>
                <a:t>核心软件，</a:t>
              </a:r>
              <a:r>
                <a:rPr lang="zh-CN" altLang="en-US" dirty="0"/>
                <a:t>推动国产化中子数据分析软件平台的建立。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1BE7517-2C35-5FCB-8988-19496FC4F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8810" y="2998952"/>
              <a:ext cx="2723573" cy="2517155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FE4C56A-2BFB-DDF3-2B29-543AD378B8F2}"/>
                </a:ext>
              </a:extLst>
            </p:cNvPr>
            <p:cNvSpPr txBox="1"/>
            <p:nvPr/>
          </p:nvSpPr>
          <p:spPr>
            <a:xfrm>
              <a:off x="6724051" y="1815554"/>
              <a:ext cx="47746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CN" altLang="en-US" dirty="0"/>
                <a:t>中子数据分析涉及多个学科领域、众多实验技术，且对算法和系统长期迭代要求极高。全面依赖</a:t>
              </a:r>
              <a:r>
                <a:rPr lang="en" altLang="zh-CN" dirty="0"/>
                <a:t>Mantid</a:t>
              </a:r>
              <a:r>
                <a:rPr lang="zh-CN" altLang="en-US" dirty="0"/>
                <a:t>难以支撑我国谱仪的持续创新和定制需求。</a:t>
              </a:r>
              <a:endParaRPr lang="en-US" altLang="zh-CN" sz="1600" b="1" dirty="0">
                <a:solidFill>
                  <a:srgbClr val="24292F"/>
                </a:solidFill>
                <a:latin typeface="Noto Sans SC"/>
              </a:endParaRPr>
            </a:p>
          </p:txBody>
        </p:sp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7CC5146F-E687-8295-30FD-D1FCC8F26130}"/>
                </a:ext>
              </a:extLst>
            </p:cNvPr>
            <p:cNvSpPr/>
            <p:nvPr/>
          </p:nvSpPr>
          <p:spPr>
            <a:xfrm>
              <a:off x="6639551" y="1753431"/>
              <a:ext cx="4956234" cy="4548528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83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81A1E-E076-CAED-D403-E4A6FF80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：从</a:t>
            </a:r>
            <a:r>
              <a:rPr kumimoji="1" lang="en-US" altLang="zh-CN" dirty="0"/>
              <a:t>1.0</a:t>
            </a:r>
            <a:r>
              <a:rPr kumimoji="1" lang="zh-CN" altLang="en-US" dirty="0"/>
              <a:t>到</a:t>
            </a:r>
            <a:r>
              <a:rPr kumimoji="1" lang="en-US" altLang="zh-CN" dirty="0"/>
              <a:t>3.0</a:t>
            </a:r>
            <a:endParaRPr kumimoji="1"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7FB4D-CEA0-7DAF-17EB-29963821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1/19/26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008645-E5B7-5190-DB87-CC04AF8A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5</a:t>
            </a:fld>
            <a:endParaRPr lang="en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D31CEC-72B9-C39E-E494-EEEDBCC479B6}"/>
              </a:ext>
            </a:extLst>
          </p:cNvPr>
          <p:cNvSpPr txBox="1"/>
          <p:nvPr/>
        </p:nvSpPr>
        <p:spPr>
          <a:xfrm>
            <a:off x="561818" y="1070920"/>
            <a:ext cx="11068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覆盖所有类型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谱仪、倡导开放协作，致力于打造用户友好、可持续发展的自主软件体系。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CF74ECF6-DEBC-B150-3CBC-8D717DA0F761}"/>
              </a:ext>
            </a:extLst>
          </p:cNvPr>
          <p:cNvGrpSpPr/>
          <p:nvPr/>
        </p:nvGrpSpPr>
        <p:grpSpPr>
          <a:xfrm>
            <a:off x="4116856" y="1883732"/>
            <a:ext cx="3321381" cy="3987175"/>
            <a:chOff x="4116856" y="1883732"/>
            <a:chExt cx="3321381" cy="3987175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9083D266-FE3C-7D09-C649-46DE6BE6CBE5}"/>
                </a:ext>
              </a:extLst>
            </p:cNvPr>
            <p:cNvGrpSpPr/>
            <p:nvPr/>
          </p:nvGrpSpPr>
          <p:grpSpPr>
            <a:xfrm>
              <a:off x="4197352" y="3162200"/>
              <a:ext cx="3184902" cy="2708707"/>
              <a:chOff x="6300076" y="1766370"/>
              <a:chExt cx="3974432" cy="3349035"/>
            </a:xfrm>
          </p:grpSpPr>
          <p:sp>
            <p:nvSpPr>
              <p:cNvPr id="18" name="矩形: 圆角 87">
                <a:extLst>
                  <a:ext uri="{FF2B5EF4-FFF2-40B4-BE49-F238E27FC236}">
                    <a16:creationId xmlns:a16="http://schemas.microsoft.com/office/drawing/2014/main" id="{D3366788-9E5B-1C63-4CDD-7F137CBA0842}"/>
                  </a:ext>
                </a:extLst>
              </p:cNvPr>
              <p:cNvSpPr/>
              <p:nvPr/>
            </p:nvSpPr>
            <p:spPr>
              <a:xfrm>
                <a:off x="7782387" y="1766370"/>
                <a:ext cx="1107996" cy="461663"/>
              </a:xfrm>
              <a:prstGeom prst="roundRect">
                <a:avLst/>
              </a:prstGeom>
              <a:solidFill>
                <a:srgbClr val="2B7AB2"/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启动界面</a:t>
                </a:r>
                <a:endPara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: 圆角 88">
                <a:extLst>
                  <a:ext uri="{FF2B5EF4-FFF2-40B4-BE49-F238E27FC236}">
                    <a16:creationId xmlns:a16="http://schemas.microsoft.com/office/drawing/2014/main" id="{DE8A9FB2-1BB6-DE3A-D3CC-8D33F51CBE61}"/>
                  </a:ext>
                </a:extLst>
              </p:cNvPr>
              <p:cNvSpPr/>
              <p:nvPr/>
            </p:nvSpPr>
            <p:spPr>
              <a:xfrm>
                <a:off x="6300076" y="2940614"/>
                <a:ext cx="3974432" cy="684804"/>
              </a:xfrm>
              <a:prstGeom prst="roundRect">
                <a:avLst/>
              </a:prstGeom>
              <a:gradFill>
                <a:gsLst>
                  <a:gs pos="49000">
                    <a:srgbClr val="0070C0">
                      <a:alpha val="70000"/>
                    </a:srgbClr>
                  </a:gs>
                  <a:gs pos="100000">
                    <a:srgbClr val="0070C0">
                      <a:alpha val="70000"/>
                    </a:srgbClr>
                  </a:gs>
                </a:gsLst>
                <a:lin ang="5400000" scaled="0"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solidFill>
                    <a:schemeClr val="tx1"/>
                  </a:solidFill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0" name="矩形: 圆角 89">
                <a:extLst>
                  <a:ext uri="{FF2B5EF4-FFF2-40B4-BE49-F238E27FC236}">
                    <a16:creationId xmlns:a16="http://schemas.microsoft.com/office/drawing/2014/main" id="{1A3F761D-61CB-0D61-80B9-066F1F31CB90}"/>
                  </a:ext>
                </a:extLst>
              </p:cNvPr>
              <p:cNvSpPr/>
              <p:nvPr/>
            </p:nvSpPr>
            <p:spPr>
              <a:xfrm>
                <a:off x="6417182" y="3093232"/>
                <a:ext cx="990000" cy="363600"/>
              </a:xfrm>
              <a:prstGeom prst="roundRect">
                <a:avLst/>
              </a:prstGeom>
              <a:solidFill>
                <a:srgbClr val="99C9F1">
                  <a:alpha val="80000"/>
                </a:srgbClr>
              </a:solidFill>
              <a:ln w="381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谱仪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  <p:sp>
            <p:nvSpPr>
              <p:cNvPr id="21" name="矩形: 圆角 90">
                <a:extLst>
                  <a:ext uri="{FF2B5EF4-FFF2-40B4-BE49-F238E27FC236}">
                    <a16:creationId xmlns:a16="http://schemas.microsoft.com/office/drawing/2014/main" id="{2CB2DDC0-689B-6D88-478A-A3086B4C0E69}"/>
                  </a:ext>
                </a:extLst>
              </p:cNvPr>
              <p:cNvSpPr/>
              <p:nvPr/>
            </p:nvSpPr>
            <p:spPr>
              <a:xfrm>
                <a:off x="7491524" y="3093232"/>
                <a:ext cx="990000" cy="363600"/>
              </a:xfrm>
              <a:prstGeom prst="roundRect">
                <a:avLst/>
              </a:prstGeom>
              <a:solidFill>
                <a:srgbClr val="99C9F1">
                  <a:alpha val="80000"/>
                </a:srgbClr>
              </a:solidFill>
              <a:ln w="381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谱仪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  <p:sp>
            <p:nvSpPr>
              <p:cNvPr id="22" name="矩形: 圆角 91">
                <a:extLst>
                  <a:ext uri="{FF2B5EF4-FFF2-40B4-BE49-F238E27FC236}">
                    <a16:creationId xmlns:a16="http://schemas.microsoft.com/office/drawing/2014/main" id="{6AB1C495-2275-C3AD-1364-4FEFAAEFE95F}"/>
                  </a:ext>
                </a:extLst>
              </p:cNvPr>
              <p:cNvSpPr/>
              <p:nvPr/>
            </p:nvSpPr>
            <p:spPr>
              <a:xfrm>
                <a:off x="9170751" y="3093232"/>
                <a:ext cx="990000" cy="363600"/>
              </a:xfrm>
              <a:prstGeom prst="roundRect">
                <a:avLst/>
              </a:prstGeom>
              <a:solidFill>
                <a:srgbClr val="99C9F1">
                  <a:alpha val="80000"/>
                </a:srgbClr>
              </a:solidFill>
              <a:ln w="381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谱仪</a:t>
                </a:r>
                <a:r>
                  <a:rPr lang="en-US" altLang="zh-CN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</a:t>
                </a:r>
              </a:p>
            </p:txBody>
          </p:sp>
          <p:cxnSp>
            <p:nvCxnSpPr>
              <p:cNvPr id="23" name="直接箭头连接符 92">
                <a:extLst>
                  <a:ext uri="{FF2B5EF4-FFF2-40B4-BE49-F238E27FC236}">
                    <a16:creationId xmlns:a16="http://schemas.microsoft.com/office/drawing/2014/main" id="{21069D58-5B3F-026E-FE32-91389771E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6385" y="2317802"/>
                <a:ext cx="0" cy="558966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D509A9A-987F-4630-DB51-4469351836DC}"/>
                  </a:ext>
                </a:extLst>
              </p:cNvPr>
              <p:cNvSpPr txBox="1"/>
              <p:nvPr/>
            </p:nvSpPr>
            <p:spPr>
              <a:xfrm>
                <a:off x="8584217" y="3114013"/>
                <a:ext cx="503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• •</a:t>
                </a:r>
                <a:endParaRPr lang="zh-CN" altLang="en-US" sz="16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矩形: 圆角 94">
                <a:extLst>
                  <a:ext uri="{FF2B5EF4-FFF2-40B4-BE49-F238E27FC236}">
                    <a16:creationId xmlns:a16="http://schemas.microsoft.com/office/drawing/2014/main" id="{C6893123-7599-6246-0D8B-FE3638FB6A13}"/>
                  </a:ext>
                </a:extLst>
              </p:cNvPr>
              <p:cNvSpPr/>
              <p:nvPr/>
            </p:nvSpPr>
            <p:spPr>
              <a:xfrm>
                <a:off x="6416021" y="4439549"/>
                <a:ext cx="3761509" cy="675856"/>
              </a:xfrm>
              <a:prstGeom prst="roundRect">
                <a:avLst/>
              </a:prstGeom>
              <a:gradFill>
                <a:gsLst>
                  <a:gs pos="49000">
                    <a:srgbClr val="0070C0">
                      <a:alpha val="70000"/>
                    </a:srgbClr>
                  </a:gs>
                  <a:gs pos="100000">
                    <a:srgbClr val="0070C0">
                      <a:alpha val="70000"/>
                    </a:srgbClr>
                  </a:gs>
                </a:gsLst>
                <a:lin ang="5400000" scaled="0"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solidFill>
                    <a:schemeClr val="tx1"/>
                  </a:solidFill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6" name="矩形: 圆角 95">
                <a:extLst>
                  <a:ext uri="{FF2B5EF4-FFF2-40B4-BE49-F238E27FC236}">
                    <a16:creationId xmlns:a16="http://schemas.microsoft.com/office/drawing/2014/main" id="{4038DB50-F36E-1109-FCF5-115B587F3133}"/>
                  </a:ext>
                </a:extLst>
              </p:cNvPr>
              <p:cNvSpPr/>
              <p:nvPr/>
            </p:nvSpPr>
            <p:spPr>
              <a:xfrm>
                <a:off x="6519930" y="4508812"/>
                <a:ext cx="1683327" cy="537330"/>
              </a:xfrm>
              <a:prstGeom prst="roundRect">
                <a:avLst/>
              </a:prstGeom>
              <a:solidFill>
                <a:srgbClr val="99C9F1">
                  <a:alpha val="80000"/>
                </a:srgbClr>
              </a:solidFill>
              <a:ln w="381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底层核心算法（</a:t>
                </a:r>
                <a:r>
                  <a:rPr lang="en-US" altLang="zh-CN" sz="1400" b="1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rongzai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: 圆角 96">
                <a:extLst>
                  <a:ext uri="{FF2B5EF4-FFF2-40B4-BE49-F238E27FC236}">
                    <a16:creationId xmlns:a16="http://schemas.microsoft.com/office/drawing/2014/main" id="{D0A8E626-CB7F-36AA-785D-6F908E6E5E2B}"/>
                  </a:ext>
                </a:extLst>
              </p:cNvPr>
              <p:cNvSpPr/>
              <p:nvPr/>
            </p:nvSpPr>
            <p:spPr>
              <a:xfrm>
                <a:off x="8348189" y="4597892"/>
                <a:ext cx="1683327" cy="363600"/>
              </a:xfrm>
              <a:prstGeom prst="roundRect">
                <a:avLst/>
              </a:prstGeom>
              <a:solidFill>
                <a:srgbClr val="99C9F1">
                  <a:alpha val="80000"/>
                </a:srgbClr>
              </a:solidFill>
              <a:ln w="381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其他通用代码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8" name="直接箭头连接符 97">
                <a:extLst>
                  <a:ext uri="{FF2B5EF4-FFF2-40B4-BE49-F238E27FC236}">
                    <a16:creationId xmlns:a16="http://schemas.microsoft.com/office/drawing/2014/main" id="{4C5DF2CB-9660-2387-FAA7-D3833E350E21}"/>
                  </a:ext>
                </a:extLst>
              </p:cNvPr>
              <p:cNvCxnSpPr>
                <a:cxnSpLocks/>
                <a:stCxn id="27" idx="0"/>
                <a:endCxn id="22" idx="2"/>
              </p:cNvCxnSpPr>
              <p:nvPr/>
            </p:nvCxnSpPr>
            <p:spPr>
              <a:xfrm flipV="1">
                <a:off x="9189853" y="3456832"/>
                <a:ext cx="475898" cy="1141060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98">
                <a:extLst>
                  <a:ext uri="{FF2B5EF4-FFF2-40B4-BE49-F238E27FC236}">
                    <a16:creationId xmlns:a16="http://schemas.microsoft.com/office/drawing/2014/main" id="{6A1A62DD-43DF-E996-CCA6-84A59E24E674}"/>
                  </a:ext>
                </a:extLst>
              </p:cNvPr>
              <p:cNvCxnSpPr>
                <a:cxnSpLocks/>
                <a:stCxn id="27" idx="0"/>
                <a:endCxn id="21" idx="2"/>
              </p:cNvCxnSpPr>
              <p:nvPr/>
            </p:nvCxnSpPr>
            <p:spPr>
              <a:xfrm flipH="1" flipV="1">
                <a:off x="7986524" y="3456832"/>
                <a:ext cx="1203329" cy="1141060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99">
                <a:extLst>
                  <a:ext uri="{FF2B5EF4-FFF2-40B4-BE49-F238E27FC236}">
                    <a16:creationId xmlns:a16="http://schemas.microsoft.com/office/drawing/2014/main" id="{EB1C8C66-491D-FEA7-888D-3D81CED6AF62}"/>
                  </a:ext>
                </a:extLst>
              </p:cNvPr>
              <p:cNvCxnSpPr>
                <a:cxnSpLocks/>
                <a:stCxn id="27" idx="0"/>
                <a:endCxn id="20" idx="2"/>
              </p:cNvCxnSpPr>
              <p:nvPr/>
            </p:nvCxnSpPr>
            <p:spPr>
              <a:xfrm flipH="1" flipV="1">
                <a:off x="6912182" y="3456832"/>
                <a:ext cx="2277671" cy="1141060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100">
                <a:extLst>
                  <a:ext uri="{FF2B5EF4-FFF2-40B4-BE49-F238E27FC236}">
                    <a16:creationId xmlns:a16="http://schemas.microsoft.com/office/drawing/2014/main" id="{7BCB0833-1498-B725-8400-47BADFD96070}"/>
                  </a:ext>
                </a:extLst>
              </p:cNvPr>
              <p:cNvCxnSpPr>
                <a:cxnSpLocks/>
                <a:stCxn id="26" idx="0"/>
                <a:endCxn id="22" idx="2"/>
              </p:cNvCxnSpPr>
              <p:nvPr/>
            </p:nvCxnSpPr>
            <p:spPr>
              <a:xfrm flipV="1">
                <a:off x="7361594" y="3456832"/>
                <a:ext cx="2304157" cy="10519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101">
                <a:extLst>
                  <a:ext uri="{FF2B5EF4-FFF2-40B4-BE49-F238E27FC236}">
                    <a16:creationId xmlns:a16="http://schemas.microsoft.com/office/drawing/2014/main" id="{4F8310F5-F5EE-8974-80EE-EC1C4BDA4B63}"/>
                  </a:ext>
                </a:extLst>
              </p:cNvPr>
              <p:cNvCxnSpPr>
                <a:cxnSpLocks/>
                <a:stCxn id="26" idx="0"/>
                <a:endCxn id="21" idx="2"/>
              </p:cNvCxnSpPr>
              <p:nvPr/>
            </p:nvCxnSpPr>
            <p:spPr>
              <a:xfrm flipV="1">
                <a:off x="7361594" y="3456832"/>
                <a:ext cx="624930" cy="10519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102">
                <a:extLst>
                  <a:ext uri="{FF2B5EF4-FFF2-40B4-BE49-F238E27FC236}">
                    <a16:creationId xmlns:a16="http://schemas.microsoft.com/office/drawing/2014/main" id="{BC359927-6311-8385-54FB-2992CEE741B5}"/>
                  </a:ext>
                </a:extLst>
              </p:cNvPr>
              <p:cNvCxnSpPr>
                <a:cxnSpLocks/>
                <a:stCxn id="26" idx="0"/>
                <a:endCxn id="20" idx="2"/>
              </p:cNvCxnSpPr>
              <p:nvPr/>
            </p:nvCxnSpPr>
            <p:spPr>
              <a:xfrm flipH="1" flipV="1">
                <a:off x="6912182" y="3456832"/>
                <a:ext cx="449412" cy="105198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D745983-CB98-0BA9-0ABA-492828C8800B}"/>
                </a:ext>
              </a:extLst>
            </p:cNvPr>
            <p:cNvSpPr txBox="1"/>
            <p:nvPr/>
          </p:nvSpPr>
          <p:spPr>
            <a:xfrm>
              <a:off x="4116856" y="1883732"/>
              <a:ext cx="332138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0" i="0" dirty="0">
                  <a:effectLst/>
                  <a:latin typeface="-apple-system"/>
                </a:rPr>
                <a:t>核心架构具备可扩展，支持多种实验类型，便于快速</a:t>
              </a:r>
              <a:r>
                <a:rPr lang="zh-CN" altLang="en-US" dirty="0">
                  <a:latin typeface="-apple-system"/>
                </a:rPr>
                <a:t>适配</a:t>
              </a:r>
              <a:r>
                <a:rPr lang="zh-CN" altLang="en-US" b="0" i="0" dirty="0">
                  <a:effectLst/>
                  <a:latin typeface="-apple-system"/>
                </a:rPr>
                <a:t>新类型谱仪和算法集成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035ACFA-4E4F-6011-801A-549FB3BE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168"/>
          <a:stretch>
            <a:fillRect/>
          </a:stretch>
        </p:blipFill>
        <p:spPr>
          <a:xfrm>
            <a:off x="524748" y="2745349"/>
            <a:ext cx="3438671" cy="32741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D5782EF-7C8D-EB40-C4FB-606FE0E62E0E}"/>
              </a:ext>
            </a:extLst>
          </p:cNvPr>
          <p:cNvSpPr txBox="1"/>
          <p:nvPr/>
        </p:nvSpPr>
        <p:spPr>
          <a:xfrm>
            <a:off x="838200" y="1927111"/>
            <a:ext cx="300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latin typeface="+mn-ea"/>
              </a:rPr>
              <a:t>全面适配所有中子谱仪类型</a:t>
            </a:r>
            <a:endParaRPr lang="zh-CN" altLang="en-US" dirty="0">
              <a:latin typeface="+mn-ea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27E6F27D-465B-C40C-7014-5C75C63839E6}"/>
              </a:ext>
            </a:extLst>
          </p:cNvPr>
          <p:cNvSpPr/>
          <p:nvPr/>
        </p:nvSpPr>
        <p:spPr>
          <a:xfrm>
            <a:off x="542104" y="1638310"/>
            <a:ext cx="10979645" cy="4635490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A3DC2161-A203-BAE2-8BDC-5E5B88F72B83}"/>
              </a:ext>
            </a:extLst>
          </p:cNvPr>
          <p:cNvCxnSpPr/>
          <p:nvPr/>
        </p:nvCxnSpPr>
        <p:spPr>
          <a:xfrm>
            <a:off x="4030403" y="1775053"/>
            <a:ext cx="0" cy="432517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35B90D91-C213-35C4-C5C8-17351275173C}"/>
              </a:ext>
            </a:extLst>
          </p:cNvPr>
          <p:cNvCxnSpPr/>
          <p:nvPr/>
        </p:nvCxnSpPr>
        <p:spPr>
          <a:xfrm>
            <a:off x="7496543" y="1775053"/>
            <a:ext cx="0" cy="432517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9167DA0-FB50-CCB5-8D81-79CA0291B288}"/>
              </a:ext>
            </a:extLst>
          </p:cNvPr>
          <p:cNvGrpSpPr/>
          <p:nvPr/>
        </p:nvGrpSpPr>
        <p:grpSpPr>
          <a:xfrm>
            <a:off x="7666904" y="1927111"/>
            <a:ext cx="3700569" cy="4016896"/>
            <a:chOff x="7666904" y="1927111"/>
            <a:chExt cx="3700569" cy="4016896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18B1F2F8-8250-A216-AD5D-50F1E5410ADE}"/>
                </a:ext>
              </a:extLst>
            </p:cNvPr>
            <p:cNvGrpSpPr/>
            <p:nvPr/>
          </p:nvGrpSpPr>
          <p:grpSpPr>
            <a:xfrm>
              <a:off x="7666904" y="3104192"/>
              <a:ext cx="3700569" cy="764397"/>
              <a:chOff x="7723960" y="1883731"/>
              <a:chExt cx="3700569" cy="764397"/>
            </a:xfrm>
          </p:grpSpPr>
          <p:cxnSp>
            <p:nvCxnSpPr>
              <p:cNvPr id="50" name="直线箭头连接符 49">
                <a:extLst>
                  <a:ext uri="{FF2B5EF4-FFF2-40B4-BE49-F238E27FC236}">
                    <a16:creationId xmlns:a16="http://schemas.microsoft.com/office/drawing/2014/main" id="{84FF1264-B3A4-151D-FAE8-658C25C30D0F}"/>
                  </a:ext>
                </a:extLst>
              </p:cNvPr>
              <p:cNvCxnSpPr>
                <a:stCxn id="17" idx="3"/>
                <a:endCxn id="37" idx="1"/>
              </p:cNvCxnSpPr>
              <p:nvPr/>
            </p:nvCxnSpPr>
            <p:spPr>
              <a:xfrm>
                <a:off x="8610598" y="2260175"/>
                <a:ext cx="1775785" cy="11511"/>
              </a:xfrm>
              <a:prstGeom prst="straightConnector1">
                <a:avLst/>
              </a:prstGeom>
              <a:ln w="25400"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圆角矩形 16">
                <a:extLst>
                  <a:ext uri="{FF2B5EF4-FFF2-40B4-BE49-F238E27FC236}">
                    <a16:creationId xmlns:a16="http://schemas.microsoft.com/office/drawing/2014/main" id="{D568E326-9DC4-FF1F-4B4E-79258F7FFE35}"/>
                  </a:ext>
                </a:extLst>
              </p:cNvPr>
              <p:cNvSpPr/>
              <p:nvPr/>
            </p:nvSpPr>
            <p:spPr>
              <a:xfrm>
                <a:off x="7723960" y="1883732"/>
                <a:ext cx="886638" cy="7528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dirty="0"/>
                  <a:t>V1.0</a:t>
                </a:r>
              </a:p>
              <a:p>
                <a:pPr algn="ctr"/>
                <a:r>
                  <a:rPr kumimoji="1" lang="en-US" altLang="zh-CN" sz="1600" dirty="0"/>
                  <a:t>2024.6</a:t>
                </a:r>
                <a:endParaRPr kumimoji="1" lang="zh-CN" altLang="en-US" sz="1600" dirty="0"/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D3BE483B-8755-B198-E4ED-07CA053006FE}"/>
                  </a:ext>
                </a:extLst>
              </p:cNvPr>
              <p:cNvSpPr/>
              <p:nvPr/>
            </p:nvSpPr>
            <p:spPr>
              <a:xfrm>
                <a:off x="9015863" y="1883731"/>
                <a:ext cx="1050310" cy="7528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dirty="0"/>
                  <a:t>V2.0</a:t>
                </a:r>
              </a:p>
              <a:p>
                <a:pPr algn="ctr"/>
                <a:r>
                  <a:rPr kumimoji="1" lang="en-US" altLang="zh-CN" sz="1600" dirty="0"/>
                  <a:t>2024.12</a:t>
                </a:r>
                <a:endParaRPr kumimoji="1" lang="zh-CN" altLang="en-US" sz="1600" dirty="0"/>
              </a:p>
            </p:txBody>
          </p:sp>
          <p:sp>
            <p:nvSpPr>
              <p:cNvPr id="37" name="圆角矩形 36">
                <a:extLst>
                  <a:ext uri="{FF2B5EF4-FFF2-40B4-BE49-F238E27FC236}">
                    <a16:creationId xmlns:a16="http://schemas.microsoft.com/office/drawing/2014/main" id="{C87C6E42-8E8F-5227-172A-0801D0CA5584}"/>
                  </a:ext>
                </a:extLst>
              </p:cNvPr>
              <p:cNvSpPr/>
              <p:nvPr/>
            </p:nvSpPr>
            <p:spPr>
              <a:xfrm>
                <a:off x="10386383" y="1895243"/>
                <a:ext cx="1038146" cy="7528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600" dirty="0"/>
                  <a:t>V3.0</a:t>
                </a:r>
              </a:p>
              <a:p>
                <a:pPr algn="ctr"/>
                <a:r>
                  <a:rPr kumimoji="1" lang="en-US" altLang="zh-CN" sz="1600" dirty="0"/>
                  <a:t>2025.12</a:t>
                </a:r>
                <a:endParaRPr kumimoji="1" lang="zh-CN" altLang="en-US" sz="1600" dirty="0"/>
              </a:p>
            </p:txBody>
          </p:sp>
        </p:grp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2A6B910-BC67-3FEC-17AF-B64C2DBD3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1865" y="4252177"/>
              <a:ext cx="3645608" cy="1691830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81007B0-D2EA-580F-1072-1EAEFE3B3DD0}"/>
                </a:ext>
              </a:extLst>
            </p:cNvPr>
            <p:cNvSpPr txBox="1"/>
            <p:nvPr/>
          </p:nvSpPr>
          <p:spPr>
            <a:xfrm>
              <a:off x="7750763" y="1927111"/>
              <a:ext cx="3400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从聚焦多物理开始</a:t>
              </a:r>
              <a:r>
                <a:rPr kumimoji="1" lang="en-US" altLang="zh-CN" dirty="0"/>
                <a:t>V1.0</a:t>
              </a:r>
              <a:r>
                <a:rPr kumimoji="1" lang="zh-CN" altLang="en-US" dirty="0"/>
                <a:t>，逐步扩展到多台谱仪的在线与离线，并加入</a:t>
              </a:r>
              <a:r>
                <a:rPr kumimoji="1" lang="en-US" altLang="zh-CN" dirty="0"/>
                <a:t>AI</a:t>
              </a:r>
              <a:r>
                <a:rPr kumimoji="1" lang="zh-CN" altLang="en-US" dirty="0"/>
                <a:t>工具。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3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33F821-43C5-F8A7-A305-FACC88A3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1.0</a:t>
            </a:r>
            <a:r>
              <a:rPr kumimoji="1" lang="zh-CN" altLang="en-US" dirty="0"/>
              <a:t>：离线与在线的统一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5170D1-117B-84C7-28D4-CC889CD6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DD6D91-B27C-BAA7-09A4-67208E82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6</a:t>
            </a:fld>
            <a:endParaRPr lang="en-CN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A704B31-2BCC-BA9C-4670-A3F200024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155996"/>
              </p:ext>
            </p:extLst>
          </p:nvPr>
        </p:nvGraphicFramePr>
        <p:xfrm>
          <a:off x="1103378" y="5011894"/>
          <a:ext cx="405065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471">
                  <a:extLst>
                    <a:ext uri="{9D8B030D-6E8A-4147-A177-3AD203B41FA5}">
                      <a16:colId xmlns:a16="http://schemas.microsoft.com/office/drawing/2014/main" val="3313084023"/>
                    </a:ext>
                  </a:extLst>
                </a:gridCol>
                <a:gridCol w="1143306">
                  <a:extLst>
                    <a:ext uri="{9D8B030D-6E8A-4147-A177-3AD203B41FA5}">
                      <a16:colId xmlns:a16="http://schemas.microsoft.com/office/drawing/2014/main" val="3431702712"/>
                    </a:ext>
                  </a:extLst>
                </a:gridCol>
                <a:gridCol w="1000875">
                  <a:extLst>
                    <a:ext uri="{9D8B030D-6E8A-4147-A177-3AD203B41FA5}">
                      <a16:colId xmlns:a16="http://schemas.microsoft.com/office/drawing/2014/main" val="485458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RZera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Mantid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66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处理时间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r>
                        <a:rPr lang="zh-CN" altLang="en-US" dirty="0"/>
                        <a:t> 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120</a:t>
                      </a:r>
                      <a:r>
                        <a:rPr lang="zh-CN" altLang="en-US" dirty="0"/>
                        <a:t> 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43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CPU</a:t>
                      </a:r>
                      <a:r>
                        <a:rPr lang="zh-CN" altLang="en-US" dirty="0"/>
                        <a:t>消耗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91.4%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1086%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847209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6B749532-B326-637E-0623-43D652C85616}"/>
              </a:ext>
            </a:extLst>
          </p:cNvPr>
          <p:cNvSpPr txBox="1"/>
          <p:nvPr/>
        </p:nvSpPr>
        <p:spPr>
          <a:xfrm>
            <a:off x="413658" y="981663"/>
            <a:ext cx="11308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Rzera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1.0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聚焦多物理谱仪，实现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了从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离线到在线的统一处理，性能显著优于传统软件，为国产中子分析软件迈出坚实第一步。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4B9587-DA86-B2BB-B0CD-080D3E21AB46}"/>
              </a:ext>
            </a:extLst>
          </p:cNvPr>
          <p:cNvSpPr txBox="1"/>
          <p:nvPr/>
        </p:nvSpPr>
        <p:spPr>
          <a:xfrm>
            <a:off x="791951" y="1839971"/>
            <a:ext cx="4797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latin typeface="-apple-system"/>
              </a:rPr>
              <a:t>用户只需界面配置，支持一键规约，极大降低操作门槛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87BCB0C-F198-5283-320A-A59169B8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59" y="2564745"/>
            <a:ext cx="4568167" cy="2350016"/>
          </a:xfrm>
          <a:prstGeom prst="rect">
            <a:avLst/>
          </a:prstGeom>
        </p:spPr>
      </p:pic>
      <p:sp>
        <p:nvSpPr>
          <p:cNvPr id="20" name="圆角矩形 19">
            <a:extLst>
              <a:ext uri="{FF2B5EF4-FFF2-40B4-BE49-F238E27FC236}">
                <a16:creationId xmlns:a16="http://schemas.microsoft.com/office/drawing/2014/main" id="{9A3FA01C-2969-72C0-DA59-A19FB9967909}"/>
              </a:ext>
            </a:extLst>
          </p:cNvPr>
          <p:cNvSpPr/>
          <p:nvPr/>
        </p:nvSpPr>
        <p:spPr>
          <a:xfrm>
            <a:off x="673967" y="1824847"/>
            <a:ext cx="5082256" cy="4501002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021FC5B-99CE-3343-3BB9-83A77087DA3D}"/>
              </a:ext>
            </a:extLst>
          </p:cNvPr>
          <p:cNvGrpSpPr/>
          <p:nvPr/>
        </p:nvGrpSpPr>
        <p:grpSpPr>
          <a:xfrm>
            <a:off x="6044552" y="1824847"/>
            <a:ext cx="5677756" cy="4501002"/>
            <a:chOff x="6044552" y="1824847"/>
            <a:chExt cx="5677756" cy="450100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6177D41-7AFC-0451-854E-505C89F9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156" y="4438707"/>
              <a:ext cx="2516877" cy="1507523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E87B611-6A24-58E4-75C9-D1FA535E7BE5}"/>
                </a:ext>
              </a:extLst>
            </p:cNvPr>
            <p:cNvSpPr txBox="1"/>
            <p:nvPr/>
          </p:nvSpPr>
          <p:spPr>
            <a:xfrm>
              <a:off x="6160957" y="1875151"/>
              <a:ext cx="55613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0" i="0" dirty="0">
                  <a:effectLst/>
                  <a:latin typeface="-apple-system"/>
                </a:rPr>
                <a:t>支持在线处理，运算资源消耗低，分析速度大幅领先</a:t>
              </a:r>
              <a:endParaRPr lang="zh-CN" altLang="en-US" dirty="0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D0D46A8-5E69-2FA6-C902-5F1A20EC2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849" y="2522350"/>
              <a:ext cx="2516877" cy="150753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774A05A-D7CA-7213-74FA-475295CE2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157" y="2507943"/>
              <a:ext cx="2516876" cy="155114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C172153-FAE3-9E3F-BBE7-90F2400F3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849" y="4438697"/>
              <a:ext cx="2516877" cy="1507533"/>
            </a:xfrm>
            <a:prstGeom prst="rect">
              <a:avLst/>
            </a:prstGeom>
          </p:spPr>
        </p:pic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A400F271-3CF0-F572-E85C-96EEB3F95B49}"/>
                </a:ext>
              </a:extLst>
            </p:cNvPr>
            <p:cNvSpPr/>
            <p:nvPr/>
          </p:nvSpPr>
          <p:spPr>
            <a:xfrm>
              <a:off x="6044552" y="1824847"/>
              <a:ext cx="5677756" cy="450100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10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F0673-60D2-6FA1-1E30-5000707D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2.0:</a:t>
            </a:r>
            <a:r>
              <a:rPr kumimoji="1" lang="zh-CN" altLang="en-US" dirty="0"/>
              <a:t> 推动谱仪新方法协同开发 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70A642-5055-8DB9-81B7-CC7E0E29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FD5C40-5E13-07F5-079C-6B91D2BA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7</a:t>
            </a:fld>
            <a:endParaRPr lang="en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E63B22-392C-0800-09F7-4752E4B34CBF}"/>
              </a:ext>
            </a:extLst>
          </p:cNvPr>
          <p:cNvSpPr txBox="1"/>
          <p:nvPr/>
        </p:nvSpPr>
        <p:spPr>
          <a:xfrm>
            <a:off x="730769" y="1100900"/>
            <a:ext cx="8518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我们与高分辨谱仪团队共同创新，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联合开发新一代时间聚焦算法。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1094436-42A8-8F0D-D60C-C262CAF6DFFE}"/>
              </a:ext>
            </a:extLst>
          </p:cNvPr>
          <p:cNvGrpSpPr/>
          <p:nvPr/>
        </p:nvGrpSpPr>
        <p:grpSpPr>
          <a:xfrm>
            <a:off x="628602" y="1728595"/>
            <a:ext cx="5422143" cy="4501002"/>
            <a:chOff x="628602" y="1728595"/>
            <a:chExt cx="5422143" cy="450100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EAE750-88EA-253C-BFF8-A3BFB70A611F}"/>
                </a:ext>
              </a:extLst>
            </p:cNvPr>
            <p:cNvSpPr txBox="1"/>
            <p:nvPr/>
          </p:nvSpPr>
          <p:spPr>
            <a:xfrm>
              <a:off x="747690" y="1811446"/>
              <a:ext cx="5303055" cy="642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为了获得低角探测器（</a:t>
              </a:r>
              <a:r>
                <a:rPr lang="en-US" altLang="zh-CN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  <a:r>
                <a:rPr lang="zh-CN" altLang="en-US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）的时间聚焦校正函数，</a:t>
              </a:r>
              <a:endParaRPr lang="en-US" altLang="zh-CN" sz="17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zh-CN" altLang="en-US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使用</a:t>
              </a:r>
              <a:r>
                <a:rPr lang="en-US" altLang="zh-CN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FAU</a:t>
              </a:r>
              <a:r>
                <a:rPr lang="zh-CN" altLang="en-US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型沸石和</a:t>
              </a:r>
              <a:r>
                <a:rPr lang="en-US" altLang="zh-CN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zh-CN" altLang="en-US" sz="178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标准样品共同校正。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78749E-6E5E-C934-9C34-FA558BB2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762" y="2533986"/>
              <a:ext cx="4987156" cy="179002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CFB1539-FBBE-E5A4-C6AA-727ED1363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540" y="4380631"/>
              <a:ext cx="4673600" cy="1644650"/>
            </a:xfrm>
            <a:prstGeom prst="rect">
              <a:avLst/>
            </a:prstGeom>
          </p:spPr>
        </p:pic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0665B933-570D-2AED-6C0B-4963CA1C6D99}"/>
                </a:ext>
              </a:extLst>
            </p:cNvPr>
            <p:cNvSpPr/>
            <p:nvPr/>
          </p:nvSpPr>
          <p:spPr>
            <a:xfrm>
              <a:off x="628602" y="1728595"/>
              <a:ext cx="5351317" cy="450100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89F2BA6-D4C0-73A3-FD69-DF8D31D0DCA8}"/>
              </a:ext>
            </a:extLst>
          </p:cNvPr>
          <p:cNvGrpSpPr/>
          <p:nvPr/>
        </p:nvGrpSpPr>
        <p:grpSpPr>
          <a:xfrm>
            <a:off x="6092992" y="1728595"/>
            <a:ext cx="5351318" cy="4501002"/>
            <a:chOff x="6092992" y="1728595"/>
            <a:chExt cx="5351318" cy="450100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57C8A35-798F-DCD5-E6CD-F010EBC1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417" y="2732220"/>
              <a:ext cx="2718828" cy="318358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1D3663-39B2-4577-4918-5B1F5E5B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6023" y="4222170"/>
              <a:ext cx="2217777" cy="169363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4898C7B-ABC8-2827-49E5-F9153AEC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52307" y="2559477"/>
              <a:ext cx="2278931" cy="176453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EDFE8F0-64FA-AA31-B1C7-576F8E59B779}"/>
                </a:ext>
              </a:extLst>
            </p:cNvPr>
            <p:cNvSpPr txBox="1"/>
            <p:nvPr/>
          </p:nvSpPr>
          <p:spPr>
            <a:xfrm>
              <a:off x="6254327" y="1813535"/>
              <a:ext cx="5189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提供分步可视化的算法流程，用户可直接审查中间结果、聚焦于核心参数验证</a:t>
              </a:r>
              <a:endParaRPr lang="zh-CN" altLang="en-US" sz="178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301EE2B1-D27F-783B-7B75-F8DCD42D8A0E}"/>
                </a:ext>
              </a:extLst>
            </p:cNvPr>
            <p:cNvSpPr/>
            <p:nvPr/>
          </p:nvSpPr>
          <p:spPr>
            <a:xfrm>
              <a:off x="6092992" y="1728595"/>
              <a:ext cx="5351318" cy="450100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84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C7DDA7-E46B-DA30-FC2A-99352128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2.0:</a:t>
            </a:r>
            <a:r>
              <a:rPr kumimoji="1" lang="zh-CN" altLang="en-US" dirty="0"/>
              <a:t> 接入</a:t>
            </a:r>
            <a:r>
              <a:rPr kumimoji="1" lang="en-US" altLang="zh-CN" dirty="0"/>
              <a:t>AI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401A68-2657-32B1-0D44-1279A825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344C1D-CF50-8125-989F-E74B90C8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8</a:t>
            </a:fld>
            <a:endParaRPr lang="en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48B8C9-39A3-4B28-401A-66D086EED6D9}"/>
              </a:ext>
            </a:extLst>
          </p:cNvPr>
          <p:cNvSpPr txBox="1"/>
          <p:nvPr/>
        </p:nvSpPr>
        <p:spPr>
          <a:xfrm>
            <a:off x="628602" y="1106460"/>
            <a:ext cx="10993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altLang="zh-CN" sz="2000" b="0" i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RZera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2.0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实现多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谱仪在线与离线分析系统融合，并率先接入</a:t>
            </a:r>
            <a:r>
              <a:rPr lang="en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模块，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实现在线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空间群智能预测。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D7CAE4-1AFD-A7CC-3F29-3CB4C4B98A7E}"/>
              </a:ext>
            </a:extLst>
          </p:cNvPr>
          <p:cNvGrpSpPr/>
          <p:nvPr/>
        </p:nvGrpSpPr>
        <p:grpSpPr>
          <a:xfrm>
            <a:off x="628602" y="1963711"/>
            <a:ext cx="6037856" cy="4265886"/>
            <a:chOff x="628602" y="1963711"/>
            <a:chExt cx="6037856" cy="426588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F0E8BD5-8244-B58D-E92B-165B3D84D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06" t="1" b="1000"/>
            <a:stretch/>
          </p:blipFill>
          <p:spPr>
            <a:xfrm>
              <a:off x="838200" y="4565848"/>
              <a:ext cx="2116981" cy="15689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FD4E58C-8D14-85CF-3E5E-4CDF06783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07" t="1299" r="709" b="1273"/>
            <a:stretch/>
          </p:blipFill>
          <p:spPr>
            <a:xfrm>
              <a:off x="838200" y="2669078"/>
              <a:ext cx="2995542" cy="172562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3DFED26-BE9C-6BCE-F0D8-2D3D00A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6746" y="2669078"/>
              <a:ext cx="2424034" cy="170925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75C05C0-63FF-5409-9962-946AB90B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0837" y="4544070"/>
              <a:ext cx="3319943" cy="1585183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03B30FD-700D-7F04-5C13-56A141FB523D}"/>
                </a:ext>
              </a:extLst>
            </p:cNvPr>
            <p:cNvSpPr txBox="1"/>
            <p:nvPr/>
          </p:nvSpPr>
          <p:spPr>
            <a:xfrm>
              <a:off x="1200108" y="2069057"/>
              <a:ext cx="4895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高压与高分辨粉末衍射谱仪的离线与在线软件</a:t>
              </a:r>
            </a:p>
          </p:txBody>
        </p:sp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856F1C17-1495-3490-E6B1-810BBE6EC2A2}"/>
                </a:ext>
              </a:extLst>
            </p:cNvPr>
            <p:cNvSpPr/>
            <p:nvPr/>
          </p:nvSpPr>
          <p:spPr>
            <a:xfrm>
              <a:off x="628602" y="1963711"/>
              <a:ext cx="6037856" cy="4265886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431BBF-EBEE-73FB-5729-49C6D7307D54}"/>
              </a:ext>
            </a:extLst>
          </p:cNvPr>
          <p:cNvGrpSpPr/>
          <p:nvPr/>
        </p:nvGrpSpPr>
        <p:grpSpPr>
          <a:xfrm>
            <a:off x="6833467" y="1963711"/>
            <a:ext cx="4788490" cy="4265886"/>
            <a:chOff x="6833467" y="1963711"/>
            <a:chExt cx="4788490" cy="426588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1631AF7-1EA6-727A-DD99-FCFB3968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940" y="4023450"/>
              <a:ext cx="3975544" cy="207235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F9322C6-F86A-5F08-3830-4F7EFB28C345}"/>
                </a:ext>
              </a:extLst>
            </p:cNvPr>
            <p:cNvSpPr txBox="1"/>
            <p:nvPr/>
          </p:nvSpPr>
          <p:spPr>
            <a:xfrm>
              <a:off x="6833467" y="2069057"/>
              <a:ext cx="4788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接入</a:t>
              </a:r>
              <a:r>
                <a:rPr kumimoji="1" lang="en-US" altLang="zh-CN" dirty="0"/>
                <a:t>AI</a:t>
              </a:r>
              <a:r>
                <a:rPr kumimoji="1" lang="zh-CN" altLang="en-US" dirty="0"/>
                <a:t>模块，从“离线模型”到“在线服务”</a:t>
              </a:r>
            </a:p>
          </p:txBody>
        </p:sp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4A613CF4-5EA0-D6EB-159E-EAE4DF29A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940" y="2669078"/>
              <a:ext cx="3808535" cy="1354372"/>
            </a:xfrm>
            <a:prstGeom prst="rect">
              <a:avLst/>
            </a:prstGeom>
          </p:spPr>
        </p:pic>
        <p:sp>
          <p:nvSpPr>
            <p:cNvPr id="19" name="圆角矩形 18">
              <a:extLst>
                <a:ext uri="{FF2B5EF4-FFF2-40B4-BE49-F238E27FC236}">
                  <a16:creationId xmlns:a16="http://schemas.microsoft.com/office/drawing/2014/main" id="{504F901C-C067-5935-9311-51B90A119676}"/>
                </a:ext>
              </a:extLst>
            </p:cNvPr>
            <p:cNvSpPr/>
            <p:nvPr/>
          </p:nvSpPr>
          <p:spPr>
            <a:xfrm>
              <a:off x="6833467" y="1963711"/>
              <a:ext cx="4729931" cy="4265886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7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FED10-A2FD-2E8E-0CF0-DC17DCD9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err="1"/>
              <a:t>RZera</a:t>
            </a:r>
            <a:r>
              <a:rPr kumimoji="1" lang="zh-CN" altLang="en-US" dirty="0"/>
              <a:t> </a:t>
            </a:r>
            <a:r>
              <a:rPr kumimoji="1" lang="en-US" altLang="zh-CN" dirty="0"/>
              <a:t>3.0</a:t>
            </a:r>
            <a:r>
              <a:rPr kumimoji="1" lang="zh-CN" altLang="en-US" dirty="0"/>
              <a:t>：</a:t>
            </a:r>
            <a:r>
              <a:rPr lang="zh-CN" altLang="en-US" dirty="0"/>
              <a:t>粉末衍射谱仪创新方法的系统集成</a:t>
            </a:r>
            <a:endParaRPr kumimoji="1"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B4DFA3-5E11-C0F2-C7EE-D4DE3652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B30-46A8-544D-B9FC-4F75FA3F2532}" type="datetime1">
              <a:rPr lang="en-US" smtClean="0"/>
              <a:t>1/17/26</a:t>
            </a:fld>
            <a:endParaRPr lang="en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A5CE9C-1798-E3D7-7E85-4A75BDB4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861FF-63F4-6842-BBC7-932B4C5F4135}" type="slidenum">
              <a:rPr lang="en-CN" smtClean="0"/>
              <a:t>9</a:t>
            </a:fld>
            <a:endParaRPr lang="en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CBFD88-F513-1A7A-D245-EEF4EAE3C2A8}"/>
              </a:ext>
            </a:extLst>
          </p:cNvPr>
          <p:cNvSpPr txBox="1"/>
          <p:nvPr/>
        </p:nvSpPr>
        <p:spPr>
          <a:xfrm>
            <a:off x="927381" y="1088903"/>
            <a:ext cx="8877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与各方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团队深度合作，实现了</a:t>
            </a:r>
            <a:r>
              <a:rPr lang="en" altLang="zh-CN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Hermite</a:t>
            </a:r>
            <a:r>
              <a:rPr lang="zh-CN" altLang="en-US" sz="20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方法集成与定制化的吸收修正新算法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1F0DD05-D57A-D545-6D4B-3CB6A88E007A}"/>
              </a:ext>
            </a:extLst>
          </p:cNvPr>
          <p:cNvGrpSpPr/>
          <p:nvPr/>
        </p:nvGrpSpPr>
        <p:grpSpPr>
          <a:xfrm>
            <a:off x="628602" y="1728595"/>
            <a:ext cx="5351317" cy="4537878"/>
            <a:chOff x="628602" y="1728595"/>
            <a:chExt cx="5351317" cy="4537878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21A627C-6A9B-81E3-BD87-D465C9E5A847}"/>
                </a:ext>
              </a:extLst>
            </p:cNvPr>
            <p:cNvGrpSpPr/>
            <p:nvPr/>
          </p:nvGrpSpPr>
          <p:grpSpPr>
            <a:xfrm>
              <a:off x="723992" y="1777285"/>
              <a:ext cx="5200290" cy="4489188"/>
              <a:chOff x="723992" y="1777285"/>
              <a:chExt cx="5200290" cy="4489188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D5B08E2F-11DC-CB74-DE35-21D48C25B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2644" y="2856849"/>
                <a:ext cx="2228120" cy="161495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8D8D36A3-9644-6C47-E176-76F8D9CBD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992" y="4542406"/>
                <a:ext cx="2456536" cy="1724067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22378FF-E892-4D1C-6D19-634D2AAB6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110" t="14517" r="28781" b="12933"/>
              <a:stretch/>
            </p:blipFill>
            <p:spPr>
              <a:xfrm>
                <a:off x="2344693" y="4443278"/>
                <a:ext cx="810808" cy="546159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E037A77-F8AA-88A0-3D5E-5494C41FB6F8}"/>
                  </a:ext>
                </a:extLst>
              </p:cNvPr>
              <p:cNvSpPr txBox="1"/>
              <p:nvPr/>
            </p:nvSpPr>
            <p:spPr>
              <a:xfrm>
                <a:off x="838200" y="1777285"/>
                <a:ext cx="4851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与</a:t>
                </a:r>
                <a:r>
                  <a:rPr kumimoji="1" lang="en-US" altLang="zh-CN" dirty="0"/>
                  <a:t>Martin</a:t>
                </a:r>
                <a:r>
                  <a:rPr kumimoji="1" lang="zh-CN" altLang="en-US" dirty="0"/>
                  <a:t>合作，将</a:t>
                </a:r>
                <a:r>
                  <a:rPr kumimoji="1" lang="en-US" altLang="zh-CN" dirty="0"/>
                  <a:t>Hermite</a:t>
                </a:r>
                <a:r>
                  <a:rPr kumimoji="1" lang="zh-CN" altLang="en-US" dirty="0"/>
                  <a:t>方法集成到软件中，新方法实现了所有探测器数据的有效利用，自动获取获得不受分辨率影响的</a:t>
                </a:r>
                <a:r>
                  <a:rPr kumimoji="1" lang="en-US" altLang="zh-CN" dirty="0"/>
                  <a:t>PDF</a:t>
                </a:r>
                <a:r>
                  <a:rPr kumimoji="1" lang="zh-CN" altLang="en-US" dirty="0"/>
                  <a:t>结果</a:t>
                </a:r>
              </a:p>
              <a:p>
                <a:endParaRPr kumimoji="1" lang="zh-CN" altLang="en-US" dirty="0"/>
              </a:p>
            </p:txBody>
          </p:sp>
          <p:pic>
            <p:nvPicPr>
              <p:cNvPr id="15" name="图片 14" descr="图片33">
                <a:extLst>
                  <a:ext uri="{FF2B5EF4-FFF2-40B4-BE49-F238E27FC236}">
                    <a16:creationId xmlns:a16="http://schemas.microsoft.com/office/drawing/2014/main" id="{646815D5-7C2B-C775-E935-2BED0406D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9082" y="3426449"/>
                <a:ext cx="2685200" cy="2352503"/>
              </a:xfrm>
              <a:prstGeom prst="rect">
                <a:avLst/>
              </a:prstGeom>
            </p:spPr>
          </p:pic>
        </p:grpSp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13C76087-A321-CC03-A5D1-156884552BD0}"/>
                </a:ext>
              </a:extLst>
            </p:cNvPr>
            <p:cNvSpPr/>
            <p:nvPr/>
          </p:nvSpPr>
          <p:spPr>
            <a:xfrm>
              <a:off x="628602" y="1728595"/>
              <a:ext cx="5351317" cy="450100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F11723F-4646-6192-913D-3B0032EB414B}"/>
              </a:ext>
            </a:extLst>
          </p:cNvPr>
          <p:cNvGrpSpPr/>
          <p:nvPr/>
        </p:nvGrpSpPr>
        <p:grpSpPr>
          <a:xfrm>
            <a:off x="6245033" y="1728595"/>
            <a:ext cx="5222975" cy="4501002"/>
            <a:chOff x="6245033" y="1728595"/>
            <a:chExt cx="5222975" cy="4501002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4216FF8-FF5C-FF8B-8C45-80AA13F4E4B5}"/>
                </a:ext>
              </a:extLst>
            </p:cNvPr>
            <p:cNvSpPr txBox="1"/>
            <p:nvPr/>
          </p:nvSpPr>
          <p:spPr>
            <a:xfrm>
              <a:off x="6526896" y="1841603"/>
              <a:ext cx="48269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-apple-system"/>
                </a:rPr>
                <a:t>与谱仪合作，</a:t>
              </a:r>
              <a:r>
                <a:rPr lang="zh-CN" altLang="en-US" dirty="0"/>
                <a:t>定制专属的吸收修正解决方案。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125916C-839A-7B10-4055-987770AFB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8101" y="3574723"/>
              <a:ext cx="2832099" cy="69366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E5EB842-B8C6-19E2-1469-92BB4A2E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3435" y="2445078"/>
              <a:ext cx="2557257" cy="8382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D166E71-9359-D32D-886C-5D0436BF2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3643" y="2314739"/>
              <a:ext cx="2113610" cy="118174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47AD999-E995-E67D-92CC-4355F0AF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0996" y="4268392"/>
              <a:ext cx="4875420" cy="1787232"/>
            </a:xfrm>
            <a:prstGeom prst="rect">
              <a:avLst/>
            </a:prstGeom>
          </p:spPr>
        </p:pic>
        <p:sp>
          <p:nvSpPr>
            <p:cNvPr id="17" name="圆角矩形 16">
              <a:extLst>
                <a:ext uri="{FF2B5EF4-FFF2-40B4-BE49-F238E27FC236}">
                  <a16:creationId xmlns:a16="http://schemas.microsoft.com/office/drawing/2014/main" id="{B664D8F6-B351-6D9A-8D04-53F80CAED20D}"/>
                </a:ext>
              </a:extLst>
            </p:cNvPr>
            <p:cNvSpPr/>
            <p:nvPr/>
          </p:nvSpPr>
          <p:spPr>
            <a:xfrm>
              <a:off x="6245033" y="1728595"/>
              <a:ext cx="5222975" cy="450100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51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38767</TotalTime>
  <Words>1180</Words>
  <Application>Microsoft Macintosh PowerPoint</Application>
  <PresentationFormat>宽屏</PresentationFormat>
  <Paragraphs>146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-apple-system</vt:lpstr>
      <vt:lpstr>SimHei</vt:lpstr>
      <vt:lpstr>微软雅黑</vt:lpstr>
      <vt:lpstr>微软雅黑</vt:lpstr>
      <vt:lpstr>Microsoft YaHei UI</vt:lpstr>
      <vt:lpstr>Noto Sans SC</vt:lpstr>
      <vt:lpstr>Arial</vt:lpstr>
      <vt:lpstr>Calibri</vt:lpstr>
      <vt:lpstr>Times New Roman</vt:lpstr>
      <vt:lpstr>Wingdings</vt:lpstr>
      <vt:lpstr>Office Theme</vt:lpstr>
      <vt:lpstr>中子数据规约软件RZera</vt:lpstr>
      <vt:lpstr>中子散射数据</vt:lpstr>
      <vt:lpstr>各中子源软件框架</vt:lpstr>
      <vt:lpstr>从Mantid到RZera</vt:lpstr>
      <vt:lpstr>RZera：从1.0到3.0</vt:lpstr>
      <vt:lpstr>RZera 1.0：离线与在线的统一</vt:lpstr>
      <vt:lpstr>RZera 2.0: 推动谱仪新方法协同开发 </vt:lpstr>
      <vt:lpstr>RZera 2.0: 接入AI </vt:lpstr>
      <vt:lpstr>RZera 3.0：粉末衍射谱仪创新方法的系统集成</vt:lpstr>
      <vt:lpstr>RZera 3.0： 小角与微小角谱仪的系统集成</vt:lpstr>
      <vt:lpstr>RZera 3.0： 小角谱仪的智能升级：经验自动检测与AI预测</vt:lpstr>
      <vt:lpstr>RZera 3.0：模块化与脚本模式</vt:lpstr>
      <vt:lpstr>RZera 3.0: 更多类型谱仪在线集成</vt:lpstr>
      <vt:lpstr>致谢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Office User</cp:lastModifiedBy>
  <cp:revision>1340</cp:revision>
  <dcterms:created xsi:type="dcterms:W3CDTF">2023-07-19T04:34:52Z</dcterms:created>
  <dcterms:modified xsi:type="dcterms:W3CDTF">2026-01-19T12:14:49Z</dcterms:modified>
</cp:coreProperties>
</file>