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300" r:id="rId4"/>
    <p:sldId id="2146448404" r:id="rId5"/>
    <p:sldId id="2146448407" r:id="rId6"/>
    <p:sldId id="2146448405" r:id="rId7"/>
    <p:sldId id="2146448409" r:id="rId8"/>
    <p:sldId id="2146448410" r:id="rId9"/>
    <p:sldId id="3128" r:id="rId10"/>
    <p:sldId id="2146448071" r:id="rId11"/>
    <p:sldId id="2146448061" r:id="rId12"/>
    <p:sldId id="2146448412" r:id="rId13"/>
    <p:sldId id="2146448403" r:id="rId14"/>
    <p:sldId id="2146448400" r:id="rId15"/>
    <p:sldId id="264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5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1" name="xi zuoxin" initials="xz" lastIdx="1" clrIdx="0"/>
  <p:cmAuthor id="8" name="yifei" initials="y" lastIdx="1" clrIdx="7"/>
  <p:cmAuthor id="2" name="zhao bing" initials="z" lastIdx="1" clrIdx="1"/>
  <p:cmAuthor id="9" name="ADMIN" initials="A" lastIdx="1" clrIdx="8"/>
  <p:cmAuthor id="3" name="912" initials="9" lastIdx="1" clrIdx="2"/>
  <p:cmAuthor id="4" name="Lihui Dong" initials="Dong" lastIdx="1" clrIdx="3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020"/>
    <a:srgbClr val="F8CECC"/>
    <a:srgbClr val="DAE8FC"/>
    <a:srgbClr val="B2B2B2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>
        <p:scale>
          <a:sx n="82" d="100"/>
          <a:sy n="82" d="100"/>
        </p:scale>
        <p:origin x="336" y="64"/>
      </p:cViewPr>
      <p:guideLst>
        <p:guide orient="horz" pos="2225"/>
        <p:guide pos="3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95808-E104-D5A1-6783-39EAAEADA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48388F-1E8D-411C-81A1-D83A701AF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F851AE-F5C6-EE4A-B295-AF02491FE98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B4330-5B2E-6616-A932-6476CE210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46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95808-E104-D5A1-6783-39EAAEADA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48388F-1E8D-411C-81A1-D83A701AF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F851AE-F5C6-EE4A-B295-AF02491FE98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B4330-5B2E-6616-A932-6476CE210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523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1A665-2F99-AC90-B6E9-8CDC4C43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5C2537-F236-2F58-7574-CBC863108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83A1A6-4812-4743-D89B-D24432F2323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E4BC25-8709-89BA-4FF2-4E20E54B4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0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E7B06-B6EC-3003-E534-DFDB30D25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5D84FB-B548-B406-D55A-1DAEB0F83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386481-D435-54AA-B3E2-FBE4B22659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7419D-A0EF-248A-50F0-DB9F36BAB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60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6C8A-0345-A12C-EFFA-A1D2423C5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0F8A953-4AEA-1EA0-A15F-4016E65DF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4F3C92-CE22-883D-F1F8-446DD54D53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B9ED8-A1FA-EDE3-D4F6-F70206A21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9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3F95A-7E87-6A7F-B4A4-F7A52EDB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F5F904-793C-76A3-AF7C-941242332B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F1FDE-7975-396A-A7E0-DF918457B0A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95AA89-5355-5D81-CCBF-74B07E71B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6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8777-8EC1-3C3C-C9B6-D5E7F5D01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893B93-5893-B39E-4DB8-D39346711F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CD9C49-5D93-CED0-71DC-CAFCA87F74C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24DFB6-150A-102A-2EC1-7ED15312D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26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EB0BA-8E99-51E3-DAD5-3BDD2E4B9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29B4A8-7F37-01C9-CD1F-D680D8F618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E4E46F-8E61-5C9B-668E-089BFC7C0E1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4FAC3-87A9-5D7A-5C7D-315537EEF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13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F8316-9C10-D07A-BE91-952D3246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E3F8DE-C7CD-1CE5-26E0-F5AB386147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37E071-87E1-108B-9588-55FA1F7D177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BF380E-4B01-D9E7-3336-F287738A1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61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A06D-6047-A7D9-1E4A-D9798E80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113946-09BB-DDED-AF07-8220169DC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035DB6-8C7D-8F92-31D7-EB5DE0903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35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xrd-mapping-ai.ihep.ac.cn/" TargetMode="External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4"/><Relationship Id="rId7" Type="http://schemas.openxmlformats.org/officeDocument/2006/relationships/hyperlink" Target="https://xrd-subtraction-ai.ihep.ac.cn/" TargetMode="External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4"/><Relationship Id="rId7" Type="http://schemas.openxmlformats.org/officeDocument/2006/relationships/image" Target="../media/image20.png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991360"/>
            <a:ext cx="12192000" cy="2406015"/>
          </a:xfrm>
          <a:solidFill>
            <a:schemeClr val="accent1">
              <a:lumMod val="5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+mn-lt"/>
                <a:sym typeface="+mn-ea"/>
              </a:rPr>
              <a:t>光源中子源联合分析智能体：</a:t>
            </a:r>
            <a:r>
              <a:rPr lang="en-US" altLang="zh-CN" sz="4000">
                <a:solidFill>
                  <a:schemeClr val="bg1"/>
                </a:solidFill>
                <a:latin typeface="+mn-lt"/>
                <a:sym typeface="+mn-ea"/>
              </a:rPr>
              <a:t>DORA-</a:t>
            </a:r>
            <a:r>
              <a:rPr lang="zh-CN" altLang="en-US" sz="4000">
                <a:solidFill>
                  <a:schemeClr val="bg1"/>
                </a:solidFill>
                <a:latin typeface="+mn-lt"/>
                <a:sym typeface="+mn-ea"/>
              </a:rPr>
              <a:t>源源</a:t>
            </a:r>
            <a:endParaRPr lang="zh-CN" altLang="en-US" sz="2800">
              <a:solidFill>
                <a:schemeClr val="bg1"/>
              </a:solidFill>
              <a:latin typeface="+mn-lt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191250" cy="1171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6146" y="4616945"/>
            <a:ext cx="5669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李庆梦 </a:t>
            </a:r>
            <a:endParaRPr lang="en-US" altLang="zh-CN" sz="2800"/>
          </a:p>
          <a:p>
            <a:pPr algn="ctr"/>
            <a:r>
              <a:rPr lang="zh-CN" altLang="en-US" sz="2800"/>
              <a:t>计算中心</a:t>
            </a:r>
            <a:r>
              <a:rPr lang="en-US" altLang="zh-CN" sz="2800"/>
              <a:t>HepAI</a:t>
            </a:r>
            <a:r>
              <a:rPr lang="zh-CN" altLang="en-US" sz="2800"/>
              <a:t>团队</a:t>
            </a:r>
            <a:endParaRPr lang="en-US" altLang="zh-CN" sz="2800"/>
          </a:p>
          <a:p>
            <a:pPr algn="ctr"/>
            <a:r>
              <a:rPr lang="en-US" altLang="zh-CN" sz="2800"/>
              <a:t>2026</a:t>
            </a:r>
            <a:r>
              <a:rPr lang="zh-CN" altLang="en-US" sz="2800"/>
              <a:t>年</a:t>
            </a:r>
            <a:r>
              <a:rPr lang="en-US" altLang="zh-CN" sz="2800"/>
              <a:t>01</a:t>
            </a:r>
            <a:r>
              <a:rPr lang="zh-CN" altLang="en-US" sz="2800"/>
              <a:t>月</a:t>
            </a:r>
            <a:r>
              <a:rPr lang="en-US" altLang="zh-CN" sz="2800"/>
              <a:t>21</a:t>
            </a:r>
            <a:r>
              <a:rPr lang="zh-CN" altLang="en-US" sz="2800"/>
              <a:t>日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D369C-6BE7-E421-B43A-289980B5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E41CAC7-8125-4387-47E1-1CB1A7B3A70A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chemeClr val="tx1"/>
                </a:solidFill>
                <a:sym typeface="+mn-ea"/>
              </a:rPr>
              <a:t>3.5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数据执行器工具：</a:t>
            </a:r>
            <a:r>
              <a:rPr lang="en-US" sz="3200" b="1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XRD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强度二维映射应用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A7F360-95F8-4169-8102-804EE70E20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D5C7A97-F1A3-031D-7B16-B9E70594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64E0AD-4E3C-ADAC-C937-76013B6F605A}"/>
              </a:ext>
            </a:extLst>
          </p:cNvPr>
          <p:cNvSpPr txBox="1"/>
          <p:nvPr/>
        </p:nvSpPr>
        <p:spPr>
          <a:xfrm>
            <a:off x="7934077" y="1321095"/>
            <a:ext cx="416235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ym typeface="+mn-ea"/>
              </a:rPr>
              <a:t>XRD</a:t>
            </a:r>
            <a:r>
              <a:rPr lang="zh-CN" altLang="en-US" sz="2000" b="1">
                <a:sym typeface="+mn-ea"/>
              </a:rPr>
              <a:t>强度二维映射应用：</a:t>
            </a:r>
            <a:endParaRPr lang="en-US" altLang="zh-CN" sz="2000" b="1" dirty="0">
              <a:sym typeface="+mn-ea"/>
            </a:endParaRPr>
          </a:p>
          <a:p>
            <a:endParaRPr lang="en-US" altLang="zh-CN" sz="2000" b="1" dirty="0">
              <a:sym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/>
              <a:t>批量自动处理</a:t>
            </a:r>
            <a:r>
              <a:rPr lang="zh-CN" altLang="en-US" dirty="0"/>
              <a:t>：能够自动接收并处理批量</a:t>
            </a:r>
            <a:r>
              <a:rPr lang="en-US" altLang="zh-CN" dirty="0"/>
              <a:t>XRD</a:t>
            </a:r>
            <a:r>
              <a:rPr lang="zh-CN" altLang="en-US" dirty="0"/>
              <a:t>原始图像，完成背景扣除、数据积分等流程，生成一维衍射谱。</a:t>
            </a:r>
            <a:endParaRPr lang="en-US" altLang="zh-CN" dirty="0"/>
          </a:p>
          <a:p>
            <a:pPr marL="342900" indent="-342900">
              <a:buFont typeface="+mj-ea"/>
              <a:buAutoNum type="circleNumDbPlain"/>
            </a:pPr>
            <a:endParaRPr lang="zh-CN" altLang="en-US" dirty="0"/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/>
              <a:t>智能强度分析</a:t>
            </a:r>
            <a:r>
              <a:rPr lang="zh-CN" altLang="en-US" dirty="0"/>
              <a:t>：允许用户自定义衍射角度区间，并自动计算各区间内的衍射峰强度及强度比值。</a:t>
            </a:r>
            <a:endParaRPr lang="en-US" altLang="zh-CN" dirty="0"/>
          </a:p>
          <a:p>
            <a:pPr marL="342900" indent="-342900">
              <a:buFont typeface="+mj-ea"/>
              <a:buAutoNum type="circleNumDbPlain"/>
            </a:pPr>
            <a:endParaRPr lang="zh-CN" altLang="en-US" dirty="0"/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/>
              <a:t>生成分布图谱</a:t>
            </a:r>
            <a:r>
              <a:rPr lang="zh-CN" altLang="en-US" dirty="0"/>
              <a:t>：根据样品排布，将计算出的强度值或比值自动映射成二维彩色分布图，实现可视化。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b="1" dirty="0"/>
              <a:t>优势：高效精准</a:t>
            </a:r>
            <a:r>
              <a:rPr lang="zh-CN" altLang="en-US" dirty="0"/>
              <a:t>，全流程自动化。</a:t>
            </a:r>
          </a:p>
        </p:txBody>
      </p:sp>
      <p:pic>
        <p:nvPicPr>
          <p:cNvPr id="7" name="xrd-mapping界面演示视频">
            <a:hlinkClick r:id="" action="ppaction://media"/>
            <a:extLst>
              <a:ext uri="{FF2B5EF4-FFF2-40B4-BE49-F238E27FC236}">
                <a16:creationId xmlns:a16="http://schemas.microsoft.com/office/drawing/2014/main" id="{255CB495-4693-A4BE-6015-D7BA6918E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3389" end="12596.2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965" y="1321095"/>
            <a:ext cx="7435881" cy="46474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2250BCA-6AF6-C493-C2F5-ADEE6C2D231C}"/>
              </a:ext>
            </a:extLst>
          </p:cNvPr>
          <p:cNvSpPr txBox="1"/>
          <p:nvPr/>
        </p:nvSpPr>
        <p:spPr>
          <a:xfrm>
            <a:off x="350965" y="814705"/>
            <a:ext cx="743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域名：</a:t>
            </a:r>
            <a:r>
              <a:rPr lang="zh-CN" altLang="en-US" dirty="0">
                <a:hlinkClick r:id="rId8"/>
              </a:rPr>
              <a:t>https://xrd-mapping-ai.ihep.ac.cn</a:t>
            </a:r>
            <a:r>
              <a:rPr lang="zh-CN" altLang="en-US" dirty="0"/>
              <a:t>，</a:t>
            </a:r>
            <a:r>
              <a:rPr lang="zh-CN" altLang="en-US" b="1" dirty="0"/>
              <a:t>将部署到</a:t>
            </a:r>
            <a:r>
              <a:rPr lang="en-US" altLang="zh-CN" b="1" dirty="0" err="1"/>
              <a:t>HepAI</a:t>
            </a:r>
            <a:r>
              <a:rPr lang="zh-CN" altLang="en-US" b="1" dirty="0"/>
              <a:t>与源源智能体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16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D369C-6BE7-E421-B43A-289980B5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E41CAC7-8125-4387-47E1-1CB1A7B3A70A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chemeClr val="tx1"/>
                </a:solidFill>
                <a:sym typeface="+mn-ea"/>
              </a:rPr>
              <a:t>3.6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数据执行器工具： 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XRD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寻峰扣背底应用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A7F360-95F8-4169-8102-804EE70E20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D5C7A97-F1A3-031D-7B16-B9E70594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3CEB45-EC26-352C-CB7B-EE9DB46FF088}"/>
              </a:ext>
            </a:extLst>
          </p:cNvPr>
          <p:cNvSpPr txBox="1"/>
          <p:nvPr/>
        </p:nvSpPr>
        <p:spPr>
          <a:xfrm>
            <a:off x="224624" y="896711"/>
            <a:ext cx="8517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域名：</a:t>
            </a:r>
            <a:r>
              <a:rPr lang="zh-CN" altLang="en-US" dirty="0">
                <a:hlinkClick r:id="rId7"/>
              </a:rPr>
              <a:t>https://xrd-subtraction-ai.ihep.ac.cn</a:t>
            </a:r>
            <a:r>
              <a:rPr lang="zh-CN" altLang="en-US" dirty="0"/>
              <a:t>，</a:t>
            </a:r>
            <a:r>
              <a:rPr lang="zh-CN" altLang="en-US" b="1" dirty="0"/>
              <a:t>将部署到</a:t>
            </a:r>
            <a:r>
              <a:rPr lang="en-US" altLang="zh-CN" b="1" dirty="0" err="1"/>
              <a:t>HepAI</a:t>
            </a:r>
            <a:r>
              <a:rPr lang="zh-CN" altLang="en-US" b="1" dirty="0"/>
              <a:t>与源源智能体</a:t>
            </a:r>
            <a:endParaRPr lang="zh-CN" altLang="en-US" dirty="0"/>
          </a:p>
        </p:txBody>
      </p:sp>
      <p:pic>
        <p:nvPicPr>
          <p:cNvPr id="7" name="xrd扣背底界面演示视频">
            <a:hlinkClick r:id="" action="ppaction://media"/>
            <a:extLst>
              <a:ext uri="{FF2B5EF4-FFF2-40B4-BE49-F238E27FC236}">
                <a16:creationId xmlns:a16="http://schemas.microsoft.com/office/drawing/2014/main" id="{FF89C8A4-50C6-424F-6A81-107AEE4C4D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677" end="3578.29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955" y="1348049"/>
            <a:ext cx="7563659" cy="472728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B5E83F8-A733-B325-349F-8F7A46D0B04A}"/>
              </a:ext>
            </a:extLst>
          </p:cNvPr>
          <p:cNvSpPr txBox="1"/>
          <p:nvPr/>
        </p:nvSpPr>
        <p:spPr>
          <a:xfrm>
            <a:off x="8138453" y="1488177"/>
            <a:ext cx="3719592" cy="4190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>
                <a:latin typeface="Times New Roman" panose="02020603050405020304"/>
                <a:ea typeface="Times New Roman" panose="02020603050405020304"/>
              </a:rPr>
              <a:t>XRD</a:t>
            </a:r>
            <a:r>
              <a:rPr lang="zh-CN" altLang="en-US">
                <a:latin typeface="Times New Roman" panose="02020603050405020304"/>
                <a:ea typeface="Times New Roman" panose="02020603050405020304"/>
              </a:rPr>
              <a:t>寻峰扣背底应用：</a:t>
            </a:r>
            <a:endParaRPr lang="en-US" altLang="zh-CN" b="0" i="0" dirty="0">
              <a:solidFill>
                <a:srgbClr val="0F1115"/>
              </a:solidFill>
              <a:effectLst/>
              <a:latin typeface="quote-cjk-patch"/>
            </a:endParaRPr>
          </a:p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+mj-ea"/>
              <a:buAutoNum type="circleNumDbPlain"/>
            </a:pP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支持用户</a:t>
            </a:r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交互式定义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多个衍射峰的搜索区间。</a:t>
            </a:r>
          </a:p>
          <a:p>
            <a:pPr marL="342900" indent="-342900" algn="l">
              <a:spcBef>
                <a:spcPts val="450"/>
              </a:spcBef>
              <a:spcAft>
                <a:spcPts val="1200"/>
              </a:spcAft>
              <a:buFont typeface="+mj-ea"/>
              <a:buAutoNum type="circleNumDbPlain"/>
            </a:pP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在</a:t>
            </a:r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指定区间内自动识别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峰值与鞍点，并智能拟合线性背景进行扣除。</a:t>
            </a:r>
          </a:p>
          <a:p>
            <a:pPr marL="342900" indent="-342900" algn="l">
              <a:spcBef>
                <a:spcPts val="450"/>
              </a:spcBef>
              <a:spcAft>
                <a:spcPts val="1200"/>
              </a:spcAft>
              <a:buFont typeface="+mj-ea"/>
              <a:buAutoNum type="circleNumDbPlain"/>
            </a:pPr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全自动生成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处理图谱、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3D</a:t>
            </a:r>
            <a:r>
              <a:rPr lang="zh-CN" altLang="en-US" b="0" i="0" dirty="0">
                <a:solidFill>
                  <a:srgbClr val="0F1115"/>
                </a:solidFill>
                <a:effectLst/>
                <a:latin typeface="quote-cjk-patch"/>
              </a:rPr>
              <a:t>分布图及数据报告，实现可视化分析。</a:t>
            </a:r>
          </a:p>
          <a:p>
            <a:pPr algn="l">
              <a:spcBef>
                <a:spcPts val="1200"/>
              </a:spcBef>
              <a:buNone/>
            </a:pPr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优势：</a:t>
            </a:r>
            <a:r>
              <a:rPr lang="zh-CN" altLang="en-US" i="0" dirty="0">
                <a:solidFill>
                  <a:srgbClr val="0F1115"/>
                </a:solidFill>
                <a:effectLst/>
                <a:latin typeface="quote-cjk-patch"/>
              </a:rPr>
              <a:t>减少人工误差，交互式校准，批量处理高效率。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311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FBD0-39DC-33CD-8E0C-A90FF30C6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6549C48-162E-33C6-A947-9BDA8E7AE5A7}"/>
              </a:ext>
            </a:extLst>
          </p:cNvPr>
          <p:cNvSpPr/>
          <p:nvPr/>
        </p:nvSpPr>
        <p:spPr>
          <a:xfrm>
            <a:off x="0" y="13970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4.1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跨装置数据集：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XRD-NPD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模拟数据集案例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86C4E1-6370-787E-A674-3E90EBE0E5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EF2929A-A532-BD75-F489-1C827FF1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982EFCA-97A7-101A-7263-E8B2B8964CED}"/>
              </a:ext>
            </a:extLst>
          </p:cNvPr>
          <p:cNvSpPr txBox="1"/>
          <p:nvPr/>
        </p:nvSpPr>
        <p:spPr>
          <a:xfrm>
            <a:off x="237966" y="5762886"/>
            <a:ext cx="4845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计划：共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</a:t>
            </a:r>
            <a:r>
              <a:rPr lang="en-US" altLang="zh-CN" sz="12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cif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文件，进行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XRD/NPD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数据模拟，之后</a:t>
            </a:r>
            <a:r>
              <a:rPr lang="zh-CN" altLang="en-US" sz="1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预估速度</a:t>
            </a:r>
            <a:endParaRPr lang="en-US" altLang="zh-CN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A6A98E-13D6-6CF0-10E9-B32EDC6FE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880540"/>
            <a:ext cx="3021449" cy="57792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37E16E-B336-A667-2AE7-C6D3D0331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" y="987530"/>
            <a:ext cx="4160983" cy="23876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F1F21A-8ED7-D5D4-BCB4-13D46DB91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65" y="1905454"/>
            <a:ext cx="4074565" cy="29395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BC4267-E412-F6B2-EC7D-74EE600BA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79" y="2772695"/>
            <a:ext cx="4700704" cy="2674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D9C885-DC3C-3A79-624E-D1478F7429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39" y="3988011"/>
            <a:ext cx="3430252" cy="2674780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89E9DFB6-6C39-D367-99BB-227DE7F8C71A}"/>
              </a:ext>
            </a:extLst>
          </p:cNvPr>
          <p:cNvSpPr/>
          <p:nvPr/>
        </p:nvSpPr>
        <p:spPr>
          <a:xfrm>
            <a:off x="1056132" y="1956816"/>
            <a:ext cx="731520" cy="14630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90BA90F-08D1-8091-ACE1-B5F5C434FA37}"/>
              </a:ext>
            </a:extLst>
          </p:cNvPr>
          <p:cNvSpPr/>
          <p:nvPr/>
        </p:nvSpPr>
        <p:spPr>
          <a:xfrm>
            <a:off x="2191512" y="2772695"/>
            <a:ext cx="731520" cy="14630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圆角右 12">
            <a:extLst>
              <a:ext uri="{FF2B5EF4-FFF2-40B4-BE49-F238E27FC236}">
                <a16:creationId xmlns:a16="http://schemas.microsoft.com/office/drawing/2014/main" id="{95C55E5B-EE63-84AA-D027-AE43D0439F8F}"/>
              </a:ext>
            </a:extLst>
          </p:cNvPr>
          <p:cNvSpPr/>
          <p:nvPr/>
        </p:nvSpPr>
        <p:spPr>
          <a:xfrm rot="5400000">
            <a:off x="5138928" y="3736855"/>
            <a:ext cx="450953" cy="295507"/>
          </a:xfrm>
          <a:prstGeom prst="ben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箭头: 圆角右 13">
            <a:extLst>
              <a:ext uri="{FF2B5EF4-FFF2-40B4-BE49-F238E27FC236}">
                <a16:creationId xmlns:a16="http://schemas.microsoft.com/office/drawing/2014/main" id="{0E5616BD-0B71-8B6F-B781-8841B91D31D1}"/>
              </a:ext>
            </a:extLst>
          </p:cNvPr>
          <p:cNvSpPr/>
          <p:nvPr/>
        </p:nvSpPr>
        <p:spPr>
          <a:xfrm>
            <a:off x="7861168" y="959712"/>
            <a:ext cx="1071416" cy="806450"/>
          </a:xfrm>
          <a:prstGeom prst="bentArrow">
            <a:avLst>
              <a:gd name="adj1" fmla="val 11394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847EB0BC-ED22-0237-C55B-4F63888EFD56}"/>
              </a:ext>
            </a:extLst>
          </p:cNvPr>
          <p:cNvSpPr/>
          <p:nvPr/>
        </p:nvSpPr>
        <p:spPr>
          <a:xfrm rot="16200000">
            <a:off x="7460448" y="3892068"/>
            <a:ext cx="998222" cy="19678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0222029-C68A-9E4E-5AFB-2C4DE1CE06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92" y="1766162"/>
            <a:ext cx="2925664" cy="1663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93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8B3A-3F2B-9B5C-2030-CDC62FF94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EBD1CC40-1D35-3B9B-5186-27E3FA2E2A84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4.2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跨装置数据集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:XRD-NPD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理实融合数据集案例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F4A7DBC-28DD-D6C5-8C1A-EF9A3E31FB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pic>
        <p:nvPicPr>
          <p:cNvPr id="24" name="图片 23" descr="_cgi-bin_mmwebwx-bin_webwxgetmsgimg??&amp;MsgID=6578321094301411084&amp;skey=@crypt_7dffa71a_b654ca3aa5afdc6be0877715b1f06c01&amp;mmweb_appid=wx_webfilehelper">
            <a:extLst>
              <a:ext uri="{FF2B5EF4-FFF2-40B4-BE49-F238E27FC236}">
                <a16:creationId xmlns:a16="http://schemas.microsoft.com/office/drawing/2014/main" id="{032CE08F-B089-375A-6033-50ACC986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05" y="1235861"/>
            <a:ext cx="3959204" cy="487333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FE91FE5D-6B6A-2C83-9EE0-46AC372737AF}"/>
              </a:ext>
            </a:extLst>
          </p:cNvPr>
          <p:cNvSpPr txBox="1"/>
          <p:nvPr/>
        </p:nvSpPr>
        <p:spPr>
          <a:xfrm>
            <a:off x="10565724" y="1558310"/>
            <a:ext cx="156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XRD</a:t>
            </a:r>
            <a:r>
              <a:rPr lang="zh-CN" altLang="en-US">
                <a:solidFill>
                  <a:schemeClr val="accent1"/>
                </a:solidFill>
              </a:rPr>
              <a:t>实验</a:t>
            </a:r>
            <a:r>
              <a:rPr lang="zh-CN" altLang="en-US" dirty="0">
                <a:solidFill>
                  <a:schemeClr val="accent1"/>
                </a:solidFill>
              </a:rPr>
              <a:t>数据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DB06780E-143F-C039-283C-803A9B7B3B52}"/>
              </a:ext>
            </a:extLst>
          </p:cNvPr>
          <p:cNvCxnSpPr>
            <a:cxnSpLocks/>
          </p:cNvCxnSpPr>
          <p:nvPr/>
        </p:nvCxnSpPr>
        <p:spPr>
          <a:xfrm>
            <a:off x="10205627" y="1746649"/>
            <a:ext cx="254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9133AAF9-85D5-6FBA-10DC-AA6171D9263D}"/>
              </a:ext>
            </a:extLst>
          </p:cNvPr>
          <p:cNvSpPr txBox="1"/>
          <p:nvPr/>
        </p:nvSpPr>
        <p:spPr>
          <a:xfrm>
            <a:off x="10570892" y="1896695"/>
            <a:ext cx="157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XRD</a:t>
            </a:r>
            <a:r>
              <a:rPr lang="zh-CN" altLang="en-US">
                <a:solidFill>
                  <a:srgbClr val="FF0000"/>
                </a:solidFill>
              </a:rPr>
              <a:t>理论</a:t>
            </a:r>
            <a:r>
              <a:rPr lang="zh-CN" altLang="en-US" dirty="0">
                <a:solidFill>
                  <a:srgbClr val="FF0000"/>
                </a:solidFill>
              </a:rPr>
              <a:t>数据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C94F2E-5BC3-DA8C-8635-CFD6325F0B70}"/>
              </a:ext>
            </a:extLst>
          </p:cNvPr>
          <p:cNvCxnSpPr>
            <a:cxnSpLocks/>
          </p:cNvCxnSpPr>
          <p:nvPr/>
        </p:nvCxnSpPr>
        <p:spPr>
          <a:xfrm>
            <a:off x="10210795" y="2085034"/>
            <a:ext cx="254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9B13FCB7-4ECE-9E4A-22F0-9EE354A4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800" y="997696"/>
            <a:ext cx="1897489" cy="14775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4E2FFEE-4066-656A-7810-30C478DB6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" y="921532"/>
            <a:ext cx="4112550" cy="3107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12C6CF-E1A9-E0E8-B2BC-619194F30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" y="3672526"/>
            <a:ext cx="4112551" cy="31074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E4F0412-FBB5-B94B-28E1-CB5E078B9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38193" r="35202" b="14350"/>
          <a:stretch>
            <a:fillRect/>
          </a:stretch>
        </p:blipFill>
        <p:spPr>
          <a:xfrm>
            <a:off x="3915275" y="2586188"/>
            <a:ext cx="4123553" cy="35931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F4CE44C-005B-1732-10FC-F63FD67E52F5}"/>
              </a:ext>
            </a:extLst>
          </p:cNvPr>
          <p:cNvSpPr txBox="1"/>
          <p:nvPr/>
        </p:nvSpPr>
        <p:spPr>
          <a:xfrm>
            <a:off x="10568809" y="4028967"/>
            <a:ext cx="156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XRD</a:t>
            </a:r>
            <a:r>
              <a:rPr lang="zh-CN" altLang="en-US">
                <a:solidFill>
                  <a:schemeClr val="accent1"/>
                </a:solidFill>
              </a:rPr>
              <a:t>实验</a:t>
            </a:r>
            <a:r>
              <a:rPr lang="zh-CN" altLang="en-US" dirty="0">
                <a:solidFill>
                  <a:schemeClr val="accent1"/>
                </a:solidFill>
              </a:rPr>
              <a:t>数据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10142F9-5CF1-FCD2-0CC7-D3E14B8F1F1A}"/>
              </a:ext>
            </a:extLst>
          </p:cNvPr>
          <p:cNvCxnSpPr>
            <a:cxnSpLocks/>
          </p:cNvCxnSpPr>
          <p:nvPr/>
        </p:nvCxnSpPr>
        <p:spPr>
          <a:xfrm>
            <a:off x="10208712" y="4217306"/>
            <a:ext cx="254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7C326AD-7205-8F52-2A6E-282B788BF490}"/>
              </a:ext>
            </a:extLst>
          </p:cNvPr>
          <p:cNvSpPr txBox="1"/>
          <p:nvPr/>
        </p:nvSpPr>
        <p:spPr>
          <a:xfrm>
            <a:off x="10573977" y="4367352"/>
            <a:ext cx="157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XRD</a:t>
            </a:r>
            <a:r>
              <a:rPr lang="zh-CN" altLang="en-US">
                <a:solidFill>
                  <a:srgbClr val="FF0000"/>
                </a:solidFill>
              </a:rPr>
              <a:t>理论</a:t>
            </a:r>
            <a:r>
              <a:rPr lang="zh-CN" altLang="en-US" dirty="0">
                <a:solidFill>
                  <a:srgbClr val="FF0000"/>
                </a:solidFill>
              </a:rPr>
              <a:t>数据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C6C22D2-011A-99EC-F2E9-8CC465030C57}"/>
              </a:ext>
            </a:extLst>
          </p:cNvPr>
          <p:cNvCxnSpPr>
            <a:cxnSpLocks/>
          </p:cNvCxnSpPr>
          <p:nvPr/>
        </p:nvCxnSpPr>
        <p:spPr>
          <a:xfrm>
            <a:off x="10213880" y="4555691"/>
            <a:ext cx="254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019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D7C79-C918-889B-700A-42CBBAB9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1FBA859-DED0-18CF-5351-F8CEAA32F85A}"/>
              </a:ext>
            </a:extLst>
          </p:cNvPr>
          <p:cNvSpPr/>
          <p:nvPr/>
        </p:nvSpPr>
        <p:spPr>
          <a:xfrm>
            <a:off x="9525" y="8255"/>
            <a:ext cx="12193270" cy="1057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chemeClr val="tx1"/>
                </a:solidFill>
                <a:sym typeface="+mn-ea"/>
              </a:rPr>
              <a:t>5.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展望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跨装置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XRD-NPD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理实融合数据集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-AI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模型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53A43F-DCFD-70D8-CBD5-015B1137758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845" y="13970"/>
            <a:ext cx="1494155" cy="982980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8351AD9-A6CF-2FB6-ECA9-E45BB0B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DBC551-D5EC-FA6E-D5DA-7CCF55B8ED0F}"/>
              </a:ext>
            </a:extLst>
          </p:cNvPr>
          <p:cNvSpPr txBox="1"/>
          <p:nvPr/>
        </p:nvSpPr>
        <p:spPr>
          <a:xfrm>
            <a:off x="281448" y="1362271"/>
            <a:ext cx="4221117" cy="51526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核心目标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：构建</a:t>
            </a:r>
            <a:r>
              <a:rPr lang="en-US" altLang="zh-CN" b="0" i="0">
                <a:solidFill>
                  <a:srgbClr val="0F1115"/>
                </a:solidFill>
                <a:effectLst/>
                <a:latin typeface="quote-cjk-patch"/>
              </a:rPr>
              <a:t>1-2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个材料的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跨装置、多方法学、理实融合数据库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，并训练解决领域科学问题的</a:t>
            </a:r>
            <a:r>
              <a:rPr lang="en-US" altLang="zh-CN" b="0" i="0">
                <a:solidFill>
                  <a:srgbClr val="0F1115"/>
                </a:solidFill>
                <a:effectLst/>
                <a:latin typeface="quote-cjk-patch"/>
              </a:rPr>
              <a:t>AI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模型，形成“数据驱动”的研发闭环。</a:t>
            </a:r>
          </a:p>
          <a:p>
            <a:pPr marL="742950" lvl="1" indent="-285750" algn="l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针对锂电池正极材料结构</a:t>
            </a:r>
            <a:r>
              <a:rPr lang="zh-CN" altLang="en-US">
                <a:solidFill>
                  <a:srgbClr val="0F1115"/>
                </a:solidFill>
                <a:latin typeface="quote-cjk-patch"/>
              </a:rPr>
              <a:t>，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建立其在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HEPS</a:t>
            </a:r>
            <a:r>
              <a:rPr lang="zh-CN" altLang="en-US" b="1">
                <a:solidFill>
                  <a:srgbClr val="0F1115"/>
                </a:solidFill>
                <a:latin typeface="quote-cjk-patch"/>
              </a:rPr>
              <a:t> （</a:t>
            </a:r>
            <a:r>
              <a:rPr lang="en-US" altLang="zh-CN" b="1">
                <a:solidFill>
                  <a:srgbClr val="0F1115"/>
                </a:solidFill>
                <a:latin typeface="quote-cjk-patch"/>
              </a:rPr>
              <a:t>XRD</a:t>
            </a:r>
            <a:r>
              <a:rPr lang="zh-CN" altLang="en-US" b="1">
                <a:solidFill>
                  <a:srgbClr val="0F1115"/>
                </a:solidFill>
                <a:latin typeface="quote-cjk-patch"/>
              </a:rPr>
              <a:t>） 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、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BSRF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（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XAS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）、散裂中子源（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NPD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）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 等装置上的表征实验数据库。</a:t>
            </a:r>
          </a:p>
          <a:p>
            <a:pPr marL="742950" lvl="1" indent="-285750"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开发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数据智能体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，集成模拟</a:t>
            </a:r>
            <a:r>
              <a:rPr lang="zh-CN" altLang="en-US">
                <a:solidFill>
                  <a:srgbClr val="0F1115"/>
                </a:solidFill>
                <a:latin typeface="quote-cjk-patch"/>
              </a:rPr>
              <a:t>生成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与实验数据预处理流程，构建理实融合数据库。</a:t>
            </a:r>
          </a:p>
          <a:p>
            <a:pPr marL="742950" lvl="1" indent="-285750"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构建“</a:t>
            </a:r>
            <a:r>
              <a:rPr lang="zh-CN" altLang="en-US" b="1">
                <a:solidFill>
                  <a:srgbClr val="0F1115"/>
                </a:solidFill>
                <a:latin typeface="quote-cjk-patch"/>
              </a:rPr>
              <a:t>数据库构建</a:t>
            </a:r>
            <a:r>
              <a:rPr lang="en-US" altLang="zh-CN" b="1">
                <a:solidFill>
                  <a:srgbClr val="0F1115"/>
                </a:solidFill>
                <a:latin typeface="quote-cjk-patch"/>
              </a:rPr>
              <a:t>-</a:t>
            </a:r>
            <a:r>
              <a:rPr lang="zh-CN" altLang="en-US" b="1">
                <a:solidFill>
                  <a:srgbClr val="0F1115"/>
                </a:solidFill>
                <a:latin typeface="quote-cjk-patch"/>
              </a:rPr>
              <a:t>模型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筛选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-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材料合成</a:t>
            </a:r>
            <a:r>
              <a:rPr lang="en-US" altLang="zh-CN" b="1" i="0">
                <a:solidFill>
                  <a:srgbClr val="0F1115"/>
                </a:solidFill>
                <a:effectLst/>
                <a:latin typeface="quote-cjk-patch"/>
              </a:rPr>
              <a:t>-</a:t>
            </a:r>
            <a:r>
              <a:rPr lang="zh-CN" altLang="en-US" b="1" i="0">
                <a:solidFill>
                  <a:srgbClr val="0F1115"/>
                </a:solidFill>
                <a:effectLst/>
                <a:latin typeface="quote-cjk-patch"/>
              </a:rPr>
              <a:t>实验验证</a:t>
            </a:r>
            <a:r>
              <a:rPr lang="zh-CN" altLang="en-US" b="0" i="0">
                <a:solidFill>
                  <a:srgbClr val="0F1115"/>
                </a:solidFill>
                <a:effectLst/>
                <a:latin typeface="quote-cjk-patch"/>
              </a:rPr>
              <a:t>”的智能闭环研发体系，实现材料的精准高效研发。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9CEC79-D1A3-8E8E-BBE8-1CEF67BE9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1641656"/>
            <a:ext cx="6896928" cy="4593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840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153670" y="161290"/>
            <a:ext cx="5057140" cy="88392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019300"/>
            <a:ext cx="12193270" cy="19672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5200" b="1" dirty="0">
                <a:latin typeface="Arial" panose="020B0604020202090204" pitchFamily="34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谢谢！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845" y="13970"/>
            <a:ext cx="1494155" cy="982980"/>
          </a:xfrm>
          <a:prstGeom prst="rect">
            <a:avLst/>
          </a:prstGeom>
        </p:spPr>
      </p:pic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632905" y="1684244"/>
            <a:ext cx="7814310" cy="2575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光源中子源联合分析智能体任务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数据感知器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数据执行器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跨装置数据集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展望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7" name="任意形状 16"/>
          <p:cNvSpPr/>
          <p:nvPr>
            <p:custDataLst>
              <p:tags r:id="rId2"/>
            </p:custDataLst>
          </p:nvPr>
        </p:nvSpPr>
        <p:spPr>
          <a:xfrm rot="21077489">
            <a:off x="-503555" y="-221615"/>
            <a:ext cx="4768215" cy="7412355"/>
          </a:xfrm>
          <a:custGeom>
            <a:avLst/>
            <a:gdLst>
              <a:gd name="connsiteX0" fmla="*/ 3576156 w 3576156"/>
              <a:gd name="connsiteY0" fmla="*/ 425720 h 5719721"/>
              <a:gd name="connsiteX1" fmla="*/ 3471379 w 3576156"/>
              <a:gd name="connsiteY1" fmla="*/ 595235 h 5719721"/>
              <a:gd name="connsiteX2" fmla="*/ 3358568 w 3576156"/>
              <a:gd name="connsiteY2" fmla="*/ 5682151 h 5719721"/>
              <a:gd name="connsiteX3" fmla="*/ 3379336 w 3576156"/>
              <a:gd name="connsiteY3" fmla="*/ 5719721 h 5719721"/>
              <a:gd name="connsiteX4" fmla="*/ 0 w 3576156"/>
              <a:gd name="connsiteY4" fmla="*/ 5202095 h 5719721"/>
              <a:gd name="connsiteX5" fmla="*/ 796824 w 3576156"/>
              <a:gd name="connsiteY5" fmla="*/ 0 h 57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6156" h="5719721">
                <a:moveTo>
                  <a:pt x="3576156" y="425720"/>
                </a:moveTo>
                <a:lnTo>
                  <a:pt x="3471379" y="595235"/>
                </a:lnTo>
                <a:cubicBezTo>
                  <a:pt x="2558517" y="2157331"/>
                  <a:pt x="2520914" y="4089561"/>
                  <a:pt x="3358568" y="5682151"/>
                </a:cubicBezTo>
                <a:lnTo>
                  <a:pt x="3379336" y="5719721"/>
                </a:lnTo>
                <a:lnTo>
                  <a:pt x="0" y="5202095"/>
                </a:lnTo>
                <a:lnTo>
                  <a:pt x="796824" y="0"/>
                </a:lnTo>
                <a:close/>
              </a:path>
            </a:pathLst>
          </a:cu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endParaRPr lang="zh-CN" altLang="en-US" kern="0">
              <a:solidFill>
                <a:prstClr val="white"/>
              </a:solidFill>
              <a:latin typeface="OPPOSans R"/>
              <a:ea typeface="OPPOSans R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28193" y="1073853"/>
            <a:ext cx="2153919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7335" b="1" spc="800" dirty="0">
                <a:solidFill>
                  <a:schemeClr val="bg1"/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目</a:t>
            </a: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373959" y="1976673"/>
            <a:ext cx="13131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8000" b="1" spc="800" dirty="0">
                <a:solidFill>
                  <a:schemeClr val="bg1"/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录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 rot="5400000">
            <a:off x="-320641" y="3820832"/>
            <a:ext cx="3519564" cy="37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1600" dirty="0">
                <a:solidFill>
                  <a:schemeClr val="bg1"/>
                </a:solidFill>
                <a:latin typeface="Avenir Light" panose="02000503020000020003" pitchFamily="34" charset="0"/>
                <a:ea typeface="Source Han Sans CN Heavy" panose="020B0500000000000000" pitchFamily="34" charset="-128"/>
                <a:cs typeface="Gautami" panose="020B0502040204020203" pitchFamily="34" charset="0"/>
              </a:rPr>
              <a:t>CONTENTS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1.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光源中子源联合分析智能体任务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30538" y="896924"/>
            <a:ext cx="8445284" cy="5698915"/>
            <a:chOff x="2275" y="1493"/>
            <a:chExt cx="13667" cy="8864"/>
          </a:xfrm>
        </p:grpSpPr>
        <p:pic>
          <p:nvPicPr>
            <p:cNvPr id="5" name="图片 4" descr="MCP-7-4-第 2 页.drawio-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456" y="1493"/>
              <a:ext cx="13486" cy="8865"/>
            </a:xfrm>
            <a:prstGeom prst="rect">
              <a:avLst/>
            </a:prstGeom>
          </p:spPr>
        </p:pic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2275" y="2752"/>
              <a:ext cx="5964" cy="73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B158D70B-526C-424F-226E-50D2AD44BDDD}"/>
              </a:ext>
            </a:extLst>
          </p:cNvPr>
          <p:cNvSpPr txBox="1"/>
          <p:nvPr/>
        </p:nvSpPr>
        <p:spPr>
          <a:xfrm>
            <a:off x="8741042" y="1084552"/>
            <a:ext cx="333213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DORA-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源源智能体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:</a:t>
            </a:r>
            <a:endParaRPr lang="en-US" altLang="zh-CN" sz="2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数据感知器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开发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包括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X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射线衍射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XRD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、中子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粉末衍射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NPD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、对分布函数</a:t>
            </a:r>
            <a:r>
              <a:rPr lang="en-US" altLang="zh-CN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(PDF)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数据等。</a:t>
            </a:r>
            <a:endParaRPr lang="en-US" altLang="zh-CN" sz="1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1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数据执行器</a:t>
            </a:r>
            <a:r>
              <a:rPr lang="zh-CN" altLang="en-US" sz="1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开发：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包括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XRD/NPD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数据模拟工具、基于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GSAS-II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的衍射数据联合精修工具、基于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Diffpy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PDF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数据精修工具等。</a:t>
            </a:r>
            <a:endParaRPr lang="en-US" altLang="zh-CN"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对批量下载晶体结构文件，构建跨装置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XRD-NPD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模拟数据集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；对实验数据，构建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跨装置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XRD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NPD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理实融合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数据集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基于数据集训练的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AI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模型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作为执行器加入智能体。</a:t>
            </a:r>
            <a:endParaRPr lang="en-US" altLang="zh-CN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D39C9-2EDB-729D-5A47-CE9651246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84E40E6-3A6A-4D59-C7D9-2AB9A678CB96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2.1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数据感知器：对分布函数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(PDF)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4E92B2-F823-195C-2BD7-B888B09843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FBA3B73-133C-AC8D-2867-3451E971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FE7493-6F4B-A403-D341-2C161BFC2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00" y="1751550"/>
            <a:ext cx="6830090" cy="4723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410ACD-E543-CA5A-1F7D-F3E3E46D8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32" y="4274736"/>
            <a:ext cx="3306016" cy="2446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E237D87-53A0-391D-EFD7-A45F8B9C87F6}"/>
              </a:ext>
            </a:extLst>
          </p:cNvPr>
          <p:cNvSpPr txBox="1"/>
          <p:nvPr/>
        </p:nvSpPr>
        <p:spPr>
          <a:xfrm>
            <a:off x="9525" y="918169"/>
            <a:ext cx="11439716" cy="73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SzPts val="1100"/>
              <a:buFont typeface="Arial" panose="020B0604020202020204" pitchFamily="34" charset="0"/>
              <a:buChar char="•"/>
            </a:pP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功能描述：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该感知器是一款专门读取和处理标样对分布函数</a:t>
            </a:r>
            <a:r>
              <a:rPr lang="en-US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PDF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数据文件的分析工具。它能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自动进行数据可视化、统计特征提取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，并通过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批量处理和多格式输出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提供分析结果。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FCC547-614D-77C9-D213-FBC0B17A67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190" r="37582"/>
          <a:stretch>
            <a:fillRect/>
          </a:stretch>
        </p:blipFill>
        <p:spPr>
          <a:xfrm>
            <a:off x="8471209" y="1270861"/>
            <a:ext cx="3109286" cy="534509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4FB318F-01CA-40EE-F319-DF93C6728BAE}"/>
              </a:ext>
            </a:extLst>
          </p:cNvPr>
          <p:cNvSpPr/>
          <p:nvPr/>
        </p:nvSpPr>
        <p:spPr>
          <a:xfrm>
            <a:off x="2316997" y="3223647"/>
            <a:ext cx="2440983" cy="976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10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D754-2021-09A4-DE24-F1A1E1DB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7337B8B-7499-E692-CD92-93CD7ED3B715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2.2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数据感知器：中子粉末衍射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(NPD)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F708B8-A490-C070-A02A-9C8338BB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2FCFB669-6F76-62A2-CA49-A94AB62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526A06-8145-6721-C341-B129FCC63083}"/>
              </a:ext>
            </a:extLst>
          </p:cNvPr>
          <p:cNvSpPr txBox="1"/>
          <p:nvPr/>
        </p:nvSpPr>
        <p:spPr>
          <a:xfrm>
            <a:off x="-10795" y="945195"/>
            <a:ext cx="12202795" cy="73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SzPts val="1100"/>
              <a:buFont typeface="Arial" panose="020B0604020202020204" pitchFamily="34" charset="0"/>
              <a:buChar char="•"/>
            </a:pP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功能描述：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该感知器专用于加载和处理多种格式的中子粉末衍射数据，并通过</a:t>
            </a:r>
            <a:r>
              <a:rPr lang="en-US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GSAS-II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后端自动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提取仪器参数与检测衍射峰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，具有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生成衍射谱图和分析峰位强度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的功能，并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输出包含详细仪器参数和统计信息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的报告。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7C5E504-27C6-A1C1-DB30-35BF55A84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73" y="1678921"/>
            <a:ext cx="7158733" cy="49515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40ACF2-0555-0FFE-9C79-926BC5DF6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68" y="4457506"/>
            <a:ext cx="5133975" cy="2172970"/>
          </a:xfrm>
          <a:prstGeom prst="rect">
            <a:avLst/>
          </a:prstGeom>
          <a:ln>
            <a:solidFill>
              <a:srgbClr val="20202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65B763A-B2CC-7058-8C40-87BC438058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1913"/>
          <a:stretch>
            <a:fillRect/>
          </a:stretch>
        </p:blipFill>
        <p:spPr>
          <a:xfrm>
            <a:off x="8504724" y="1611823"/>
            <a:ext cx="2764541" cy="50186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138D6A2-DB8F-7D99-2CB4-01DF24D77D85}"/>
              </a:ext>
            </a:extLst>
          </p:cNvPr>
          <p:cNvSpPr/>
          <p:nvPr/>
        </p:nvSpPr>
        <p:spPr>
          <a:xfrm>
            <a:off x="2286000" y="3060915"/>
            <a:ext cx="1216617" cy="11158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1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2C285-9353-B057-43D7-B9367C3B2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FF10D2F-4360-0CC0-696B-BCE9D9A3FC19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3.1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数据执行器：基于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Diffpy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的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PDF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数据精修工具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20E55E-E1ED-7424-F3FC-A22B587490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0A76579-8720-CBB1-00B5-110F16F9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0A39F2-CD67-BDF6-F4D0-95A56DB10D19}"/>
              </a:ext>
            </a:extLst>
          </p:cNvPr>
          <p:cNvSpPr txBox="1"/>
          <p:nvPr/>
        </p:nvSpPr>
        <p:spPr>
          <a:xfrm>
            <a:off x="9525" y="982303"/>
            <a:ext cx="11639228" cy="73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SzPts val="1100"/>
              <a:buFont typeface="Arial" panose="020B0604020202020204" pitchFamily="34" charset="0"/>
              <a:buChar char="•"/>
            </a:pP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功能描述：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该执行器是一个用于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对分布函数</a:t>
            </a:r>
            <a:r>
              <a:rPr lang="en-US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PDF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数据进行结构精修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的工具。它通过</a:t>
            </a:r>
            <a:r>
              <a:rPr lang="en-US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Rietveld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精修方法，使用实验</a:t>
            </a:r>
            <a:r>
              <a:rPr lang="en-US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PDF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数据和初始结构模型来优化晶体结构参数，包括晶格常数、温度因子和比例因子等。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6B05B6-6807-EC5E-3A34-97384A6DC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80" y="1779587"/>
            <a:ext cx="6617359" cy="45767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38A41E-2180-A8F5-6F80-0571E969D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635" y="1776877"/>
            <a:ext cx="3117145" cy="2498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56E6F9-B382-16B9-FF91-064EF3345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053" y="4398474"/>
            <a:ext cx="5727700" cy="183451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608103-EFD9-6FFD-A51A-C2B1BCF27D72}"/>
              </a:ext>
            </a:extLst>
          </p:cNvPr>
          <p:cNvSpPr/>
          <p:nvPr/>
        </p:nvSpPr>
        <p:spPr>
          <a:xfrm>
            <a:off x="2007031" y="3138407"/>
            <a:ext cx="2363491" cy="1007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27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142AB-59CA-2633-4D89-0E76A1398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8B3E237-AE75-9A18-223B-410CD0E3D571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3.2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数据执行器：基于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GSAS-II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的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NPD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数据精修执行器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E58FCC-6962-55D8-1075-8F7CB7BFC3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9A3C5B7-CBFE-F405-403E-348FAF6C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79466F-F86B-337A-CE14-21D70E0D06EA}"/>
              </a:ext>
            </a:extLst>
          </p:cNvPr>
          <p:cNvSpPr txBox="1"/>
          <p:nvPr/>
        </p:nvSpPr>
        <p:spPr>
          <a:xfrm>
            <a:off x="65254" y="861786"/>
            <a:ext cx="11515241" cy="73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3370FF"/>
              </a:buClr>
              <a:buSzPts val="1100"/>
              <a:buFont typeface="Arial" panose="020B0604020202020204" pitchFamily="34" charset="0"/>
              <a:buChar char="•"/>
            </a:pP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功能描述：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该执行器是基于</a:t>
            </a:r>
            <a:r>
              <a:rPr lang="en-US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GSAS-II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sz="1800" b="1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中子粉末衍射数据精修</a:t>
            </a:r>
            <a:r>
              <a:rPr lang="zh-CN" altLang="zh-CN" sz="1800">
                <a:effectLst/>
                <a:latin typeface="Arial" panose="020B060402020202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工具，提供完整的精修流程和灵活的配置选项，支持多参数优化、异步处理和多种输出格式。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8A2405-86DD-7664-790D-7260FF8EA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99" y="1539446"/>
            <a:ext cx="6459486" cy="51820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AE7478-942D-5842-8F3E-FAA07DF46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671" y="1489045"/>
            <a:ext cx="3460062" cy="27594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054D73-ABBA-8644-BABD-A3F8F16DBB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226" r="17316"/>
          <a:stretch>
            <a:fillRect/>
          </a:stretch>
        </p:blipFill>
        <p:spPr>
          <a:xfrm>
            <a:off x="7247427" y="4358777"/>
            <a:ext cx="4122549" cy="2234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30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F5DFB-E74B-4F95-87A7-5EA171C3B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D7A42FC-B79E-F08E-6E5E-F5F8CD1A8F74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3.3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数据执行器：基于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GSAS-II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的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XRD-NPD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数据联合精修工具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00EB2C-A30C-2CA9-3D9C-EB0C8642A6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1C1731D-8B15-DFD5-E846-D5688970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D7E8360-344A-4D4F-D3EB-608223F1FE6B}"/>
              </a:ext>
            </a:extLst>
          </p:cNvPr>
          <p:cNvSpPr txBox="1"/>
          <p:nvPr/>
        </p:nvSpPr>
        <p:spPr>
          <a:xfrm>
            <a:off x="185653" y="993567"/>
            <a:ext cx="4432542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射线和中子粉末衍射实验数据精修实例：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E2EFA0-E9E8-4668-4103-82F4CCBBD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46" y="2123960"/>
            <a:ext cx="5743349" cy="403428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FA42E27-8F74-379D-A6DC-EFDE41A8FAFB}"/>
              </a:ext>
            </a:extLst>
          </p:cNvPr>
          <p:cNvGrpSpPr/>
          <p:nvPr/>
        </p:nvGrpSpPr>
        <p:grpSpPr>
          <a:xfrm>
            <a:off x="7715170" y="1341556"/>
            <a:ext cx="4062093" cy="4541119"/>
            <a:chOff x="1426" y="5639"/>
            <a:chExt cx="3820" cy="4586"/>
          </a:xfrm>
        </p:grpSpPr>
        <p:pic>
          <p:nvPicPr>
            <p:cNvPr id="7" name="图片 6" descr="_cgi-bin_mmwebwx-bin_webwxgetmsgimg??&amp;MsgID=6578321094301411084&amp;skey=@crypt_7dffa71a_b654ca3aa5afdc6be0877715b1f06c01&amp;mmweb_appid=wx_webfilehelper">
              <a:extLst>
                <a:ext uri="{FF2B5EF4-FFF2-40B4-BE49-F238E27FC236}">
                  <a16:creationId xmlns:a16="http://schemas.microsoft.com/office/drawing/2014/main" id="{8CCC2BF2-D36B-4616-8958-9FE57367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6" y="5639"/>
              <a:ext cx="3820" cy="4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64A4CA0-0C17-77CB-B06B-F1627691A0F9}"/>
                </a:ext>
              </a:extLst>
            </p:cNvPr>
            <p:cNvSpPr txBox="1"/>
            <p:nvPr/>
          </p:nvSpPr>
          <p:spPr>
            <a:xfrm>
              <a:off x="4174" y="6111"/>
              <a:ext cx="619" cy="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XRD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8EB25CA-BF3E-0079-B2E4-A914248D82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174" y="8190"/>
              <a:ext cx="686" cy="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NPD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DA90F7-2ADF-9736-2075-66D661A9F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921" y="2204032"/>
            <a:ext cx="1897489" cy="14775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005B7B-AF28-E694-650D-7AA2489A3A74}"/>
              </a:ext>
            </a:extLst>
          </p:cNvPr>
          <p:cNvSpPr txBox="1"/>
          <p:nvPr/>
        </p:nvSpPr>
        <p:spPr>
          <a:xfrm>
            <a:off x="554337" y="1449995"/>
            <a:ext cx="5199000" cy="646331"/>
          </a:xfrm>
          <a:prstGeom prst="rect">
            <a:avLst/>
          </a:prstGeom>
          <a:noFill/>
          <a:ln>
            <a:solidFill>
              <a:srgbClr val="2B528B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2B528B"/>
                </a:solidFill>
              </a:rPr>
              <a:t>输入：</a:t>
            </a:r>
            <a:r>
              <a:rPr lang="en-US" altLang="zh-CN" dirty="0">
                <a:solidFill>
                  <a:srgbClr val="2B528B"/>
                </a:solidFill>
              </a:rPr>
              <a:t>X</a:t>
            </a:r>
            <a:r>
              <a:rPr lang="zh-CN" altLang="en-US" dirty="0">
                <a:solidFill>
                  <a:srgbClr val="2B528B"/>
                </a:solidFill>
              </a:rPr>
              <a:t>射线、中子粉末衍射实验数据和仪器参数、晶体结构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134681-4308-970F-9B7B-22C5B50B4306}"/>
              </a:ext>
            </a:extLst>
          </p:cNvPr>
          <p:cNvSpPr txBox="1"/>
          <p:nvPr/>
        </p:nvSpPr>
        <p:spPr>
          <a:xfrm>
            <a:off x="3679571" y="5407751"/>
            <a:ext cx="360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输出：</a:t>
            </a:r>
            <a:r>
              <a:rPr lang="en-US" altLang="zh-CN" dirty="0">
                <a:solidFill>
                  <a:srgbClr val="FF0000"/>
                </a:solidFill>
              </a:rPr>
              <a:t>X</a:t>
            </a:r>
            <a:r>
              <a:rPr lang="zh-CN" altLang="en-US" dirty="0">
                <a:solidFill>
                  <a:srgbClr val="FF0000"/>
                </a:solidFill>
              </a:rPr>
              <a:t>射线、中子粉末衍射模拟数据、精修后晶体结构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7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18D28-A9CC-646F-F912-29E2F05E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4F9355B-7814-05E6-B1EB-D9267B5A3322}"/>
              </a:ext>
            </a:extLst>
          </p:cNvPr>
          <p:cNvSpPr/>
          <p:nvPr/>
        </p:nvSpPr>
        <p:spPr>
          <a:xfrm>
            <a:off x="3394063" y="1959615"/>
            <a:ext cx="8334391" cy="4502346"/>
          </a:xfrm>
          <a:prstGeom prst="roundRect">
            <a:avLst/>
          </a:prstGeom>
          <a:solidFill>
            <a:srgbClr val="2B528B"/>
          </a:solidFill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b="1" dirty="0"/>
          </a:p>
        </p:txBody>
      </p:sp>
      <p:pic>
        <p:nvPicPr>
          <p:cNvPr id="65" name="9月18日 (1)">
            <a:hlinkClick r:id="" action="ppaction://media"/>
            <a:extLst>
              <a:ext uri="{FF2B5EF4-FFF2-40B4-BE49-F238E27FC236}">
                <a16:creationId xmlns:a16="http://schemas.microsoft.com/office/drawing/2014/main" id="{AA898658-048C-1F81-5199-58FBB6BC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4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802" y="2128196"/>
            <a:ext cx="7557217" cy="4154502"/>
          </a:xfrm>
          <a:prstGeom prst="rect">
            <a:avLst/>
          </a:prstGeom>
        </p:spPr>
      </p:pic>
      <p:sp>
        <p:nvSpPr>
          <p:cNvPr id="51" name="灯片编号占位符 1">
            <a:extLst>
              <a:ext uri="{FF2B5EF4-FFF2-40B4-BE49-F238E27FC236}">
                <a16:creationId xmlns:a16="http://schemas.microsoft.com/office/drawing/2014/main" id="{1CBFE2FB-B6CD-3940-FC08-DF883171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016" y="63563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9E6440-FDC1-417A-99B1-CCB78AB1F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4009FD7-7D17-F4AC-0144-7CE30DA1BE42}"/>
              </a:ext>
            </a:extLst>
          </p:cNvPr>
          <p:cNvSpPr/>
          <p:nvPr/>
        </p:nvSpPr>
        <p:spPr>
          <a:xfrm>
            <a:off x="130302" y="843964"/>
            <a:ext cx="1920657" cy="1097213"/>
          </a:xfrm>
          <a:prstGeom prst="roundRect">
            <a:avLst/>
          </a:prstGeom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/>
              <a:t>衍射</a:t>
            </a:r>
            <a:r>
              <a:rPr lang="zh-CN" altLang="en-US" b="1" dirty="0"/>
              <a:t>谱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endParaRPr lang="zh-CN" altLang="en-US" b="1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D7BAEDB-EB8A-2EB9-C5DF-F8AF125748E6}"/>
              </a:ext>
            </a:extLst>
          </p:cNvPr>
          <p:cNvSpPr/>
          <p:nvPr/>
        </p:nvSpPr>
        <p:spPr>
          <a:xfrm>
            <a:off x="130301" y="2235227"/>
            <a:ext cx="1762605" cy="1357891"/>
          </a:xfrm>
          <a:prstGeom prst="roundRect">
            <a:avLst/>
          </a:prstGeom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仪器参数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endParaRPr lang="zh-CN" altLang="en-US" b="1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0270272-9E99-E07C-B5D3-33F1F6A43C96}"/>
              </a:ext>
            </a:extLst>
          </p:cNvPr>
          <p:cNvSpPr/>
          <p:nvPr/>
        </p:nvSpPr>
        <p:spPr>
          <a:xfrm>
            <a:off x="2974150" y="939403"/>
            <a:ext cx="1883878" cy="884689"/>
          </a:xfrm>
          <a:prstGeom prst="roundRect">
            <a:avLst/>
          </a:prstGeom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/>
              <a:t>衍射</a:t>
            </a:r>
            <a:r>
              <a:rPr lang="zh-CN" altLang="en-US" b="1" dirty="0"/>
              <a:t>谱多相精修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A60887-7605-7980-7CD7-53265592AD73}"/>
              </a:ext>
            </a:extLst>
          </p:cNvPr>
          <p:cNvSpPr txBox="1"/>
          <p:nvPr/>
        </p:nvSpPr>
        <p:spPr>
          <a:xfrm>
            <a:off x="2088164" y="998015"/>
            <a:ext cx="88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GSAS-II</a:t>
            </a:r>
            <a:endParaRPr lang="zh-CN" altLang="en-US" b="1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69EFAEB-B20A-7831-3BC2-1C99363593E9}"/>
              </a:ext>
            </a:extLst>
          </p:cNvPr>
          <p:cNvSpPr/>
          <p:nvPr/>
        </p:nvSpPr>
        <p:spPr>
          <a:xfrm>
            <a:off x="130303" y="3869114"/>
            <a:ext cx="1920656" cy="554898"/>
          </a:xfrm>
          <a:prstGeom prst="roundRect">
            <a:avLst/>
          </a:prstGeom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/>
              <a:t>晶体结构</a:t>
            </a:r>
            <a:endParaRPr lang="en-US" altLang="zh-CN" b="1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9578D84-C7D9-9B20-21CC-CC8A47CFE6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6" r="28647" b="14254"/>
          <a:stretch>
            <a:fillRect/>
          </a:stretch>
        </p:blipFill>
        <p:spPr>
          <a:xfrm>
            <a:off x="391749" y="2745067"/>
            <a:ext cx="1239710" cy="8252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30D3A21-4D41-2B09-5E08-89AEF185B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3" b="36535"/>
          <a:stretch>
            <a:fillRect/>
          </a:stretch>
        </p:blipFill>
        <p:spPr>
          <a:xfrm>
            <a:off x="288773" y="1314124"/>
            <a:ext cx="1604133" cy="596840"/>
          </a:xfrm>
          <a:prstGeom prst="rect">
            <a:avLst/>
          </a:prstGeom>
        </p:spPr>
      </p:pic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7263D55A-DC55-722E-4B81-052038BC9E8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892906" y="1381748"/>
            <a:ext cx="1081244" cy="1532425"/>
          </a:xfrm>
          <a:prstGeom prst="bentConnector3">
            <a:avLst>
              <a:gd name="adj1" fmla="val 50000"/>
            </a:avLst>
          </a:prstGeom>
          <a:ln>
            <a:solidFill>
              <a:srgbClr val="2B52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43CE89E1-CDF9-9CC2-3178-222A67B59E4B}"/>
              </a:ext>
            </a:extLst>
          </p:cNvPr>
          <p:cNvCxnSpPr>
            <a:cxnSpLocks/>
            <a:stCxn id="13" idx="3"/>
            <a:endCxn id="8" idx="1"/>
          </p:cNvCxnSpPr>
          <p:nvPr/>
        </p:nvCxnSpPr>
        <p:spPr>
          <a:xfrm flipV="1">
            <a:off x="2050959" y="1381748"/>
            <a:ext cx="923191" cy="2764815"/>
          </a:xfrm>
          <a:prstGeom prst="bentConnector3">
            <a:avLst>
              <a:gd name="adj1" fmla="val 50000"/>
            </a:avLst>
          </a:prstGeom>
          <a:ln>
            <a:solidFill>
              <a:srgbClr val="2B52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A74E31D-F161-5685-3EA9-CED93C402525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 flipV="1">
            <a:off x="2050959" y="1381748"/>
            <a:ext cx="923191" cy="10823"/>
          </a:xfrm>
          <a:prstGeom prst="straightConnector1">
            <a:avLst/>
          </a:prstGeom>
          <a:ln>
            <a:solidFill>
              <a:srgbClr val="2B52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6ADEF93-6A75-3A64-BB9C-395FACA09D64}"/>
              </a:ext>
            </a:extLst>
          </p:cNvPr>
          <p:cNvSpPr txBox="1"/>
          <p:nvPr/>
        </p:nvSpPr>
        <p:spPr>
          <a:xfrm>
            <a:off x="8933688" y="1151999"/>
            <a:ext cx="250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实验报告、结构可视化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EEC134B-AB44-8D38-7A69-7BC11B49A768}"/>
              </a:ext>
            </a:extLst>
          </p:cNvPr>
          <p:cNvSpPr/>
          <p:nvPr/>
        </p:nvSpPr>
        <p:spPr>
          <a:xfrm>
            <a:off x="9525" y="8255"/>
            <a:ext cx="12193270" cy="806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sym typeface="+mn-ea"/>
              </a:rPr>
              <a:t>3.4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数据执行器被智能体调用执行过程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40F34B0A-F7AF-A4F4-E810-C94F69CEC6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8990" y="13970"/>
            <a:ext cx="1223010" cy="804545"/>
          </a:xfrm>
          <a:prstGeom prst="rect">
            <a:avLst/>
          </a:prstGeom>
        </p:spPr>
      </p:pic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025D0AEE-E194-7D88-22FD-AC597B9C0CA1}"/>
              </a:ext>
            </a:extLst>
          </p:cNvPr>
          <p:cNvSpPr/>
          <p:nvPr/>
        </p:nvSpPr>
        <p:spPr>
          <a:xfrm>
            <a:off x="5967292" y="939403"/>
            <a:ext cx="2164081" cy="884689"/>
          </a:xfrm>
          <a:prstGeom prst="roundRect">
            <a:avLst/>
          </a:prstGeom>
          <a:ln>
            <a:solidFill>
              <a:srgbClr val="2B52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PDF</a:t>
            </a:r>
            <a:r>
              <a:rPr lang="zh-CN" altLang="en-US" b="1" dirty="0"/>
              <a:t>多相精修</a:t>
            </a:r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8F41722A-1734-9395-262A-A91C12752F6E}"/>
              </a:ext>
            </a:extLst>
          </p:cNvPr>
          <p:cNvCxnSpPr>
            <a:cxnSpLocks/>
            <a:stCxn id="8" idx="3"/>
            <a:endCxn id="53" idx="1"/>
          </p:cNvCxnSpPr>
          <p:nvPr/>
        </p:nvCxnSpPr>
        <p:spPr>
          <a:xfrm>
            <a:off x="4858028" y="1381748"/>
            <a:ext cx="1109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F32F40F5-9286-46EC-A81B-073CE8C7FCE1}"/>
              </a:ext>
            </a:extLst>
          </p:cNvPr>
          <p:cNvSpPr txBox="1"/>
          <p:nvPr/>
        </p:nvSpPr>
        <p:spPr>
          <a:xfrm>
            <a:off x="3796691" y="5300070"/>
            <a:ext cx="2268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>
                <a:sym typeface="+mn-ea"/>
              </a:rPr>
              <a:t>Dr.sai-</a:t>
            </a:r>
            <a:r>
              <a:rPr lang="en-US" altLang="zh-CN" sz="1800" b="1">
                <a:solidFill>
                  <a:schemeClr val="tx1"/>
                </a:solidFill>
                <a:sym typeface="+mn-ea"/>
              </a:rPr>
              <a:t>Rongzai</a:t>
            </a:r>
            <a:r>
              <a:rPr lang="zh-CN" altLang="en-US" sz="1800" b="1" dirty="0">
                <a:solidFill>
                  <a:schemeClr val="tx1"/>
                </a:solidFill>
                <a:sym typeface="+mn-ea"/>
              </a:rPr>
              <a:t>智能体</a:t>
            </a:r>
            <a:endParaRPr lang="en-US" altLang="zh-CN" sz="1800" b="1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b="1">
                <a:sym typeface="+mn-ea"/>
              </a:rPr>
              <a:t>基于</a:t>
            </a:r>
            <a:r>
              <a:rPr lang="en-US" altLang="zh-CN" b="1">
                <a:sym typeface="+mn-ea"/>
              </a:rPr>
              <a:t>Open Dr</a:t>
            </a:r>
            <a:r>
              <a:rPr lang="en-US" altLang="zh-CN" b="1" dirty="0" err="1">
                <a:sym typeface="+mn-ea"/>
              </a:rPr>
              <a:t>.sai</a:t>
            </a:r>
            <a:r>
              <a:rPr lang="zh-CN" altLang="en-US" b="1" dirty="0">
                <a:sym typeface="+mn-ea"/>
              </a:rPr>
              <a:t>实现</a:t>
            </a:r>
            <a:endParaRPr lang="en-US" altLang="zh-CN" sz="18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F98EC77-4E93-A9F7-B06F-8BD5239D111D}"/>
              </a:ext>
            </a:extLst>
          </p:cNvPr>
          <p:cNvSpPr txBox="1"/>
          <p:nvPr/>
        </p:nvSpPr>
        <p:spPr>
          <a:xfrm>
            <a:off x="4969667" y="1023239"/>
            <a:ext cx="88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/>
              <a:t>Diffpy</a:t>
            </a:r>
            <a:endParaRPr lang="zh-CN" altLang="en-US" b="1" dirty="0"/>
          </a:p>
        </p:txBody>
      </p:sp>
      <p:cxnSp>
        <p:nvCxnSpPr>
          <p:cNvPr id="49" name="连接符: 肘形 48">
            <a:extLst>
              <a:ext uri="{FF2B5EF4-FFF2-40B4-BE49-F238E27FC236}">
                <a16:creationId xmlns:a16="http://schemas.microsoft.com/office/drawing/2014/main" id="{48B2B0D1-7390-81C9-65DA-0D8C234C198B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8131373" y="1381748"/>
            <a:ext cx="802315" cy="559429"/>
          </a:xfrm>
          <a:prstGeom prst="bentConnector3">
            <a:avLst>
              <a:gd name="adj1" fmla="val 1001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2ED7AE5-1330-EAFC-D498-8AA129230607}"/>
              </a:ext>
            </a:extLst>
          </p:cNvPr>
          <p:cNvSpPr txBox="1"/>
          <p:nvPr/>
        </p:nvSpPr>
        <p:spPr>
          <a:xfrm>
            <a:off x="259859" y="4778788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/>
            <a:r>
              <a:rPr lang="zh-CN" altLang="en-US" b="1"/>
              <a:t>数据分析组：</a:t>
            </a:r>
            <a:r>
              <a:rPr lang="zh-CN" altLang="en-US"/>
              <a:t>智能体架构、专家知识</a:t>
            </a:r>
            <a:endParaRPr lang="en-US" altLang="zh-CN"/>
          </a:p>
          <a:p>
            <a:pPr indent="-457200"/>
            <a:r>
              <a:rPr lang="en-US" altLang="zh-CN" b="1"/>
              <a:t>HepAI</a:t>
            </a:r>
            <a:r>
              <a:rPr lang="zh-CN" altLang="en-US" b="1"/>
              <a:t>课题组：</a:t>
            </a:r>
            <a:r>
              <a:rPr lang="en-US" altLang="zh-CN"/>
              <a:t>GSASII</a:t>
            </a:r>
            <a:r>
              <a:rPr lang="zh-CN" altLang="en-US"/>
              <a:t>精修工具、智能体开发工具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3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55352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16626</TotalTime>
  <Words>954</Words>
  <Application>Microsoft Office PowerPoint</Application>
  <PresentationFormat>宽屏</PresentationFormat>
  <Paragraphs>102</Paragraphs>
  <Slides>15</Slides>
  <Notes>14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Avenir Light</vt:lpstr>
      <vt:lpstr>OPPOSans R</vt:lpstr>
      <vt:lpstr>quote-cjk-patch</vt:lpstr>
      <vt:lpstr>Source Han Serif CN Heavy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WPS</vt:lpstr>
      <vt:lpstr>光源中子源联合分析智能体：DORA-源源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庆梦 李</cp:lastModifiedBy>
  <cp:revision>67</cp:revision>
  <dcterms:created xsi:type="dcterms:W3CDTF">2025-06-05T14:41:27Z</dcterms:created>
  <dcterms:modified xsi:type="dcterms:W3CDTF">2026-01-20T16:43:40Z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167B2073288EEBE44978E7670BB720B0_43</vt:lpwstr>
  </property>
</Properties>
</file>