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5" r:id="rId3"/>
    <p:sldId id="284" r:id="rId4"/>
    <p:sldId id="294" r:id="rId5"/>
    <p:sldId id="295" r:id="rId6"/>
    <p:sldId id="287" r:id="rId7"/>
    <p:sldId id="274" r:id="rId8"/>
    <p:sldId id="292" r:id="rId9"/>
    <p:sldId id="285" r:id="rId10"/>
    <p:sldId id="289" r:id="rId11"/>
    <p:sldId id="290" r:id="rId12"/>
    <p:sldId id="291" r:id="rId13"/>
    <p:sldId id="293" r:id="rId14"/>
    <p:sldId id="296" r:id="rId15"/>
    <p:sldId id="29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1"/>
    <p:restoredTop sz="94635"/>
  </p:normalViewPr>
  <p:slideViewPr>
    <p:cSldViewPr snapToGrid="0">
      <p:cViewPr varScale="1">
        <p:scale>
          <a:sx n="101" d="100"/>
          <a:sy n="101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92177-8757-013E-3922-BCD58492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691B5A-0E14-29F3-951E-E02FE4682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3ED3FC-C971-E669-A766-AB0B25D9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FE0D65-9EBE-D8D2-F3B7-83FF86C3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883274-063D-6198-4266-C378515D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121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D24FF-ABAA-873D-A10E-2502B7FB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086C4-DCC1-6567-EA9D-CE4E3EA2B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204F2-3DE7-19B3-3B30-3812F117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0AF5A-5E9C-7F4E-3D6C-67F54E00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C9823C-AE9A-AD6B-FE7F-5F694819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055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D94BA1-5626-DBA7-FE82-57569D674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9AC814-1910-589E-4C15-84043E229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7212F7-FC89-7367-76B7-BA39DA5C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7E506-7419-AD8C-7085-CBB1E636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B358BC-95BD-C352-D793-7A87183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98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452FD-83A8-EF04-7910-EB5F1421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9321F-1E95-6C26-B3E8-7371A161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FD08EC-0CF4-E6C9-F603-59849D29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DCECD5-A211-83E4-F767-020F0326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396A1-0D0D-7BE0-0F79-86C2B973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61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3AF27-92B2-E5D0-F96A-C90A4650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C6BC01-2B80-3A7B-9B6A-DC80FCF3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440E2D-10B8-EB65-7C31-21A46629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65A77-561F-9D4E-9AC2-0417D5CA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890B21-8651-B946-13C4-3B5E4C66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803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23EAE-2A85-A01A-5C08-2A7DE66F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F2D6D6-9DCD-5B69-42BF-1A6291BA6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77C567-1279-8931-3890-250C76968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101E64-7FE9-E004-4E03-FE420D94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51CE96-A8A0-BEA3-8BDB-80DBF405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C2EAD7-1DC5-E126-0CC3-6B2B4CB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16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15974-2BA8-C316-18E2-30BC4102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604A6C-16F1-B1AC-2B10-0D2BB50A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27BD0F-2787-C9E0-7424-7E0B8AF4C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C268AC-65CE-5135-07CC-C1A0C19C6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71005E-2934-488E-C07D-E5A248B35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2E8E77-6A4C-C973-21B9-B5B2C503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D83605-709D-042B-FCFB-204AFC87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4D8210-4DAA-374F-8521-E32C1E1E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828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28540-EC8F-028F-4202-9C880940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48E492-5C59-598E-3E8B-940141CE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E92ACC-C9F1-AAB0-FD10-B0E5FBD6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897D46-9750-B3A2-E66A-E10B5A09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79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23D2E4-E781-6E64-C702-1189A3FE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B0B1EE-78FD-74BF-4492-AD6C69DC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996A39-3E51-0094-0953-F59AFB3B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029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04B80-B921-3796-0087-DA75FD7D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A8A11-3865-5BAD-D063-0A4AE883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81C149-C248-49DD-7120-5F16B7DF4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871BA6-02E7-729B-D913-D2ABBE77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BDCB79-5F4D-B4CA-6716-3D0661F9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16BF9B-9C1D-D90D-E08C-4F27862B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512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2015C-8FDB-E1AC-84E9-BA05AB25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ADABC9-5126-1FF0-8E86-C548C68AE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983A8D-90FA-32C6-7C37-B8C4E627D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1C9DE1-6B69-6996-0989-EFD43705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8C7BD0-6285-0998-087E-695E6050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61DE91-6A45-AF4D-FE02-36298D35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522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CD32B4-7C3D-EC3D-E56B-2EE12173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E50182-7095-21A4-5A1F-BA13C640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7D98EB-858C-6596-A629-1454054FD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1F82F-3094-D94B-9A1D-C749995BCD5A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C0B0C1-B800-2EC7-2F01-2C404C35B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191044-F267-96FD-0DC8-197EFDA59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CADCB-8F50-0A43-82FF-6EAB757E2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408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160F09-413E-E134-8692-0316CF0372CA}"/>
                  </a:ext>
                </a:extLst>
              </p:cNvPr>
              <p:cNvSpPr/>
              <p:nvPr/>
            </p:nvSpPr>
            <p:spPr>
              <a:xfrm>
                <a:off x="2862613" y="203955"/>
                <a:ext cx="6466773" cy="11171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→(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altLang="zh-CN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 i="1" cap="none" spc="50" dirty="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32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/</a:t>
                </a:r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160F09-413E-E134-8692-0316CF037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13" y="203955"/>
                <a:ext cx="6466773" cy="1117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196B25-4927-2DE4-3BCF-32CFD9656FEC}"/>
                  </a:ext>
                </a:extLst>
              </p:cNvPr>
              <p:cNvSpPr txBox="1"/>
              <p:nvPr/>
            </p:nvSpPr>
            <p:spPr>
              <a:xfrm>
                <a:off x="211247" y="1321056"/>
                <a:ext cx="7847400" cy="4990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Selections for candidates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dr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&lt;1.0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dz</m:t>
                        </m:r>
                      </m:e>
                    </m:d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&lt;3.0 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&gt;0.1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−0.8660&lt;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cosθ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&lt;0.9563</m:t>
                    </m:r>
                  </m:oMath>
                </a14:m>
                <a:r>
                  <a:rPr kumimoji="1" lang="en-US" altLang="zh-CN" sz="1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nGoodTracks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clusterNHits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&gt;1.5, |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clusterTiming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|&lt;200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−0.8660&lt; 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&lt;0.9563, </m:t>
                      </m:r>
                      <m:r>
                        <a:rPr kumimoji="1" lang="en-US" altLang="zh-CN" sz="1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beamBackgroundSuppression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0.9,  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fakePhotonSuppression</m:t>
                      </m:r>
                      <m: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0.80</m:t>
                      </m:r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kaonIDNN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0.90,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&lt;0.1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&lt;0.1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b="0" i="0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pionIDNN</m:t>
                      </m:r>
                      <m:r>
                        <a:rPr kumimoji="1" lang="en-US" altLang="zh-CN" sz="1400" b="0" i="0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&gt;0.1</m:t>
                      </m:r>
                    </m:oMath>
                  </m:oMathPara>
                </a14:m>
                <a:endParaRPr kumimoji="1" lang="en-US" altLang="zh-CN" sz="1400" strike="sngStrike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0.90&lt;</m:t>
                      </m:r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&lt;0.10 </m:t>
                      </m:r>
                      <m:r>
                        <m:rPr>
                          <m:sty m:val="p"/>
                        </m:rPr>
                        <a:rPr kumimoji="1" lang="en-US" altLang="zh-CN" sz="1400" b="0" i="0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trike="sngStrik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trike="sngStrik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strike="sngStrik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4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14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sub>
                      </m:sSub>
                      <m:r>
                        <a:rPr kumimoji="1" lang="en-US" altLang="zh-CN" sz="1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&lt;0.04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photons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𝐵𝑎𝑟𝑟𝑒𝑙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𝑏𝑎𝑟𝑘𝑤𝑎𝑟𝑑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&gt;180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CN" sz="1400" b="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photons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&gt;160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zh-CN" sz="1400" dirty="0"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𝐵𝑎𝑟𝑟𝑒𝑙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m:rPr>
                        <m:nor/>
                      </m:rPr>
                      <a:rPr kumimoji="1"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zh-CN" sz="1400" dirty="0"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𝑏𝑎𝑟𝑘𝑤𝑎𝑟𝑑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&gt;140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196B25-4927-2DE4-3BCF-32CFD965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7" y="1321056"/>
                <a:ext cx="7847400" cy="4990212"/>
              </a:xfrm>
              <a:prstGeom prst="rect">
                <a:avLst/>
              </a:prstGeom>
              <a:blipFill>
                <a:blip r:embed="rId3"/>
                <a:stretch>
                  <a:fillRect l="-323" t="-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5E6475-0D66-885D-56EF-AC71B5D9AD05}"/>
                  </a:ext>
                </a:extLst>
              </p:cNvPr>
              <p:cNvSpPr txBox="1"/>
              <p:nvPr/>
            </p:nvSpPr>
            <p:spPr>
              <a:xfrm>
                <a:off x="7350491" y="1417650"/>
                <a:ext cx="4651281" cy="779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𝑡𝑎𝑔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pair of track or cluster in one event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5E6475-0D66-885D-56EF-AC71B5D9A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491" y="1417650"/>
                <a:ext cx="4651281" cy="779509"/>
              </a:xfrm>
              <a:prstGeom prst="rect">
                <a:avLst/>
              </a:prstGeom>
              <a:blipFill>
                <a:blip r:embed="rId4"/>
                <a:stretch>
                  <a:fillRect l="-272" t="-1613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CCB86C-424C-F243-A6AD-C857BF4B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522"/>
            <a:ext cx="6011491" cy="39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918AE9-A034-6068-C6E2-58CCE2A96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95" y="1296522"/>
            <a:ext cx="601060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2FED90-B6FD-B244-21AC-EC5E1680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649" y="1358335"/>
            <a:ext cx="5764630" cy="360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20780FF-4812-4964-E2E5-F180730BDB2D}"/>
              </a:ext>
            </a:extLst>
          </p:cNvPr>
          <p:cNvSpPr txBox="1"/>
          <p:nvPr/>
        </p:nvSpPr>
        <p:spPr>
          <a:xfrm>
            <a:off x="6778907" y="5154084"/>
            <a:ext cx="4369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FOM=0.02159199 +/- 0.00163585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B199B8-3C62-CEC2-FD92-A971CBCC6FB2}"/>
              </a:ext>
            </a:extLst>
          </p:cNvPr>
          <p:cNvSpPr txBox="1"/>
          <p:nvPr/>
        </p:nvSpPr>
        <p:spPr>
          <a:xfrm>
            <a:off x="6778907" y="5695414"/>
            <a:ext cx="3708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eff=0.077708 +/- 0.000655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186793-9E91-9F7B-14B5-B9000224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8" y="1358335"/>
            <a:ext cx="50097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0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4FB5-8D2B-F853-FB57-49BA29B5E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52E326-E093-A760-F300-6CA5D8D50109}"/>
                  </a:ext>
                </a:extLst>
              </p:cNvPr>
              <p:cNvSpPr txBox="1"/>
              <p:nvPr/>
            </p:nvSpPr>
            <p:spPr>
              <a:xfrm>
                <a:off x="425099" y="792366"/>
                <a:ext cx="11022227" cy="352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𝜏𝜏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=17.39%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=17.82%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42.5±0.5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39.36±0.18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𝜏𝜏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=0.919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=428 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(run1 all data)</a:t>
                </a:r>
              </a:p>
              <a:p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=7.73%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2.12+2.18</m:t>
                    </m:r>
                  </m:oMath>
                </a14:m>
                <a:r>
                  <a:rPr kumimoji="1"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 mode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 mode)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52E326-E093-A760-F300-6CA5D8D50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9" y="792366"/>
                <a:ext cx="11022227" cy="3523272"/>
              </a:xfrm>
              <a:prstGeom prst="rect">
                <a:avLst/>
              </a:prstGeom>
              <a:blipFill>
                <a:blip r:embed="rId2"/>
                <a:stretch>
                  <a:fillRect l="-460" b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EFF46E-92C3-743B-D425-64CC88D07097}"/>
                  </a:ext>
                </a:extLst>
              </p:cNvPr>
              <p:cNvSpPr txBox="1"/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E</a:t>
                </a:r>
                <a:r>
                  <a:rPr lang="en-US" altLang="zh-CN" sz="28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valuation of signal yield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3E5767-2403-E865-4D24-A7D67EE79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blipFill>
                <a:blip r:embed="rId3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F0C7D24-2FD5-8D5E-EB2F-84B585DEA6E8}"/>
                  </a:ext>
                </a:extLst>
              </p:cNvPr>
              <p:cNvSpPr txBox="1"/>
              <p:nvPr/>
            </p:nvSpPr>
            <p:spPr>
              <a:xfrm>
                <a:off x="425099" y="4831982"/>
                <a:ext cx="8647111" cy="495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=0.0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216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±0.0016</m:t>
                    </m:r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=0.077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±0.0007⟹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4.4±1.2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F0C7D24-2FD5-8D5E-EB2F-84B585DEA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9" y="4831982"/>
                <a:ext cx="8647111" cy="495585"/>
              </a:xfrm>
              <a:prstGeom prst="rect">
                <a:avLst/>
              </a:prstGeom>
              <a:blipFill>
                <a:blip r:embed="rId4"/>
                <a:stretch>
                  <a:fillRect l="-1466" t="-5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08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7340A4-3625-2498-0686-BD362D7D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36404"/>
            <a:ext cx="7772400" cy="5585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59275FB-8525-9882-67D0-D51BE0CFE395}"/>
                  </a:ext>
                </a:extLst>
              </p:cNvPr>
              <p:cNvSpPr txBox="1"/>
              <p:nvPr/>
            </p:nvSpPr>
            <p:spPr>
              <a:xfrm>
                <a:off x="5410200" y="6221596"/>
                <a:ext cx="191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Significance=2.1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59275FB-8525-9882-67D0-D51BE0CFE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221596"/>
                <a:ext cx="1917700" cy="369332"/>
              </a:xfrm>
              <a:prstGeom prst="rect">
                <a:avLst/>
              </a:prstGeom>
              <a:blipFill>
                <a:blip r:embed="rId3"/>
                <a:stretch>
                  <a:fillRect l="-3311" t="-10345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29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1CAA28-6B2F-CEE9-C1DB-84FD4672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9" y="990221"/>
            <a:ext cx="375608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31F897-80DE-B803-711A-9106C265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837" y="990221"/>
            <a:ext cx="3756084" cy="288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8AFB7EF-76BF-4734-5E78-488785C2698D}"/>
              </a:ext>
            </a:extLst>
          </p:cNvPr>
          <p:cNvSpPr txBox="1"/>
          <p:nvPr/>
        </p:nvSpPr>
        <p:spPr>
          <a:xfrm>
            <a:off x="2328768" y="620889"/>
            <a:ext cx="750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rgbClr val="FF0000"/>
                </a:solidFill>
              </a:rPr>
              <a:t>大部分的</a:t>
            </a:r>
            <a:r>
              <a:rPr kumimoji="1" lang="en-US" altLang="zh-CN" dirty="0">
                <a:solidFill>
                  <a:srgbClr val="FF0000"/>
                </a:solidFill>
              </a:rPr>
              <a:t>mu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tag</a:t>
            </a:r>
            <a:r>
              <a:rPr kumimoji="1" lang="zh-CN" altLang="en-US" dirty="0">
                <a:solidFill>
                  <a:srgbClr val="FF0000"/>
                </a:solidFill>
              </a:rPr>
              <a:t>的</a:t>
            </a:r>
            <a:r>
              <a:rPr kumimoji="1" lang="en-US" altLang="zh-CN" dirty="0">
                <a:solidFill>
                  <a:srgbClr val="FF0000"/>
                </a:solidFill>
              </a:rPr>
              <a:t>continuum</a:t>
            </a:r>
            <a:r>
              <a:rPr kumimoji="1" lang="zh-CN" altLang="en-US" dirty="0">
                <a:solidFill>
                  <a:srgbClr val="FF0000"/>
                </a:solidFill>
              </a:rPr>
              <a:t>是由于</a:t>
            </a:r>
            <a:r>
              <a:rPr kumimoji="1" lang="en-US" altLang="zh-CN" dirty="0">
                <a:solidFill>
                  <a:srgbClr val="FF0000"/>
                </a:solidFill>
              </a:rPr>
              <a:t>pi</a:t>
            </a:r>
            <a:r>
              <a:rPr kumimoji="1" lang="zh-CN" altLang="en-US" dirty="0">
                <a:solidFill>
                  <a:srgbClr val="FF0000"/>
                </a:solidFill>
              </a:rPr>
              <a:t>被误判为</a:t>
            </a:r>
            <a:r>
              <a:rPr kumimoji="1" lang="en-US" altLang="zh-CN" dirty="0">
                <a:solidFill>
                  <a:srgbClr val="FF0000"/>
                </a:solidFill>
              </a:rPr>
              <a:t>mu</a:t>
            </a:r>
            <a:r>
              <a:rPr kumimoji="1" lang="zh-CN" altLang="en-US" dirty="0">
                <a:solidFill>
                  <a:srgbClr val="FF0000"/>
                </a:solidFill>
              </a:rPr>
              <a:t>导致的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EDE6BE-D6FB-969F-EB39-B985098B3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3870221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FA76F5-0D14-71BD-F51F-5D400EF9E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753" y="3870221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18CFE1-89D1-ACD1-23A1-1C0A24A6C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780" y="3870221"/>
            <a:ext cx="3756084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052341-E18A-E2CB-2D1B-60A0821D2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639" y="990221"/>
            <a:ext cx="37560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327227D-9EA8-EAB7-568B-C573E170B224}"/>
              </a:ext>
            </a:extLst>
          </p:cNvPr>
          <p:cNvSpPr txBox="1"/>
          <p:nvPr/>
        </p:nvSpPr>
        <p:spPr>
          <a:xfrm>
            <a:off x="1106310" y="395111"/>
            <a:ext cx="636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加入</a:t>
            </a:r>
            <a:r>
              <a:rPr kumimoji="1" lang="en-US" altLang="zh-CN" dirty="0"/>
              <a:t>KLM</a:t>
            </a:r>
            <a:r>
              <a:rPr kumimoji="1" lang="zh-CN" altLang="en-US" dirty="0"/>
              <a:t>相关的变量去除</a:t>
            </a:r>
            <a:r>
              <a:rPr kumimoji="1" lang="en-US" altLang="zh-CN" dirty="0"/>
              <a:t>mu/pi</a:t>
            </a:r>
            <a:r>
              <a:rPr kumimoji="1" lang="zh-CN" altLang="en-US" dirty="0"/>
              <a:t>误判，专门给</a:t>
            </a:r>
            <a:r>
              <a:rPr kumimoji="1" lang="en-US" altLang="zh-CN" dirty="0"/>
              <a:t>mu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</a:t>
            </a:r>
            <a:r>
              <a:rPr kumimoji="1" lang="zh-CN" altLang="en-US" dirty="0"/>
              <a:t>训练</a:t>
            </a:r>
            <a:r>
              <a:rPr kumimoji="1" lang="en-US" altLang="zh-CN" dirty="0" err="1"/>
              <a:t>bdt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565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1CFB77-3A60-CDB4-A79D-B063801F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91" y="536962"/>
            <a:ext cx="6079525" cy="10919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F44173-6E8D-B822-14B3-4EFE8FFF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01" y="1952367"/>
            <a:ext cx="6353792" cy="49056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BF0686-3793-BBFC-BC1F-90CCBFD6F2F7}"/>
              </a:ext>
            </a:extLst>
          </p:cNvPr>
          <p:cNvSpPr txBox="1"/>
          <p:nvPr/>
        </p:nvSpPr>
        <p:spPr>
          <a:xfrm>
            <a:off x="0" y="0"/>
            <a:ext cx="733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Comparison our selections with previous BARBAR’s</a:t>
            </a:r>
            <a:endParaRPr kumimoji="1" lang="zh-CN" altLang="en-US" sz="2000" b="1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C4BAD48-1163-8DD0-183F-75D38D76C071}"/>
              </a:ext>
            </a:extLst>
          </p:cNvPr>
          <p:cNvCxnSpPr/>
          <p:nvPr/>
        </p:nvCxnSpPr>
        <p:spPr>
          <a:xfrm>
            <a:off x="-1200" y="1736703"/>
            <a:ext cx="12193200" cy="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9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E14188B-AADB-173F-3B35-7D612DCABB3B}"/>
                  </a:ext>
                </a:extLst>
              </p:cNvPr>
              <p:cNvSpPr txBox="1"/>
              <p:nvPr/>
            </p:nvSpPr>
            <p:spPr>
              <a:xfrm>
                <a:off x="308758" y="213755"/>
                <a:ext cx="4453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/>
                  <a:t>Perform a mass constrain on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E14188B-AADB-173F-3B35-7D612DC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58" y="213755"/>
                <a:ext cx="4453248" cy="461665"/>
              </a:xfrm>
              <a:prstGeom prst="rect">
                <a:avLst/>
              </a:prstGeom>
              <a:blipFill>
                <a:blip r:embed="rId2"/>
                <a:stretch>
                  <a:fillRect l="-2279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2A44736-F6B1-A3D9-B81F-1678F9A5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48" y="1681843"/>
            <a:ext cx="5280000" cy="39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516CC5-3673-21E7-F031-9F8808E04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" y="1681843"/>
            <a:ext cx="5280000" cy="3960000"/>
          </a:xfrm>
          <a:prstGeom prst="rect">
            <a:avLst/>
          </a:prstGeom>
        </p:spPr>
      </p:pic>
      <p:sp>
        <p:nvSpPr>
          <p:cNvPr id="5" name="右箭头 4">
            <a:extLst>
              <a:ext uri="{FF2B5EF4-FFF2-40B4-BE49-F238E27FC236}">
                <a16:creationId xmlns:a16="http://schemas.microsoft.com/office/drawing/2014/main" id="{60AEA9EC-CB68-3D2B-2C16-E86977C63385}"/>
              </a:ext>
            </a:extLst>
          </p:cNvPr>
          <p:cNvSpPr/>
          <p:nvPr/>
        </p:nvSpPr>
        <p:spPr>
          <a:xfrm>
            <a:off x="5628904" y="3277590"/>
            <a:ext cx="914400" cy="38425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389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8BC9B8-A7A9-48C2-CDE0-CEC8CAC4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339"/>
            <a:ext cx="3756084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01B66ED-F61E-0C18-34DB-F0317BA9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5878"/>
            <a:ext cx="375608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19C3BBC-6DC9-8507-3037-C9CEC64E8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84" y="422339"/>
            <a:ext cx="3756084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1DB000-DEDA-2B36-7DF7-C85F3E2CC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84" y="3302339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225F0-B5C6-795C-F0E4-5B260BBF4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168" y="422339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2FEDDE-13FE-6DAB-0FC8-32EDAD650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168" y="3335878"/>
            <a:ext cx="3756084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8B53641-6E89-24C6-5F33-1EB6B31B6947}"/>
              </a:ext>
            </a:extLst>
          </p:cNvPr>
          <p:cNvSpPr txBox="1"/>
          <p:nvPr/>
        </p:nvSpPr>
        <p:spPr>
          <a:xfrm>
            <a:off x="914400" y="1210235"/>
            <a:ext cx="44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e</a:t>
            </a:r>
            <a:endParaRPr kumimoji="1" lang="zh-CN" altLang="en-US" sz="20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76AA7F-40EC-A3FE-3DDD-6F66877E2104}"/>
              </a:ext>
            </a:extLst>
          </p:cNvPr>
          <p:cNvSpPr txBox="1"/>
          <p:nvPr/>
        </p:nvSpPr>
        <p:spPr>
          <a:xfrm>
            <a:off x="914400" y="4342229"/>
            <a:ext cx="44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e</a:t>
            </a:r>
            <a:endParaRPr kumimoji="1" lang="zh-CN" altLang="en-US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10DE0D-4717-0570-E1DD-E7A01DAA34DD}"/>
              </a:ext>
            </a:extLst>
          </p:cNvPr>
          <p:cNvSpPr txBox="1"/>
          <p:nvPr/>
        </p:nvSpPr>
        <p:spPr>
          <a:xfrm>
            <a:off x="4733173" y="4342229"/>
            <a:ext cx="61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mu</a:t>
            </a:r>
            <a:endParaRPr kumimoji="1"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4DC7CF-6B1D-35BE-5BE2-3AF64BAE246B}"/>
              </a:ext>
            </a:extLst>
          </p:cNvPr>
          <p:cNvSpPr txBox="1"/>
          <p:nvPr/>
        </p:nvSpPr>
        <p:spPr>
          <a:xfrm>
            <a:off x="4670484" y="1210235"/>
            <a:ext cx="61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mu</a:t>
            </a:r>
            <a:endParaRPr kumimoji="1"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59F741-A38C-A90F-67A9-2344191CD397}"/>
              </a:ext>
            </a:extLst>
          </p:cNvPr>
          <p:cNvSpPr txBox="1"/>
          <p:nvPr/>
        </p:nvSpPr>
        <p:spPr>
          <a:xfrm>
            <a:off x="8426568" y="1210235"/>
            <a:ext cx="102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both</a:t>
            </a:r>
            <a:endParaRPr kumimoji="1" lang="zh-CN" altLang="en-US" sz="20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E787789-207F-4F9D-4BFC-0276AE68C1D8}"/>
              </a:ext>
            </a:extLst>
          </p:cNvPr>
          <p:cNvSpPr txBox="1"/>
          <p:nvPr/>
        </p:nvSpPr>
        <p:spPr>
          <a:xfrm>
            <a:off x="8426568" y="4342229"/>
            <a:ext cx="102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both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6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9D44AD-ADC3-0628-67A0-EB71D412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103"/>
            <a:ext cx="3756084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8610DAA-3884-FFDA-18AC-F7F5A2CB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5103"/>
            <a:ext cx="3756084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187023-8ABE-B229-C8EF-90C41AD4A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84" y="355103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CB048E-B208-39BB-D5BE-43A3C8F32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84" y="3235103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01B145-F3B2-219A-875D-168B35275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168" y="355103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43F454-DB83-2332-C48A-B654B922A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168" y="3235103"/>
            <a:ext cx="3756084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64F57F-ECD6-38D8-1C40-9DE66AC7BBF0}"/>
              </a:ext>
            </a:extLst>
          </p:cNvPr>
          <p:cNvSpPr txBox="1"/>
          <p:nvPr/>
        </p:nvSpPr>
        <p:spPr>
          <a:xfrm>
            <a:off x="914400" y="1210235"/>
            <a:ext cx="44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e</a:t>
            </a:r>
            <a:endParaRPr kumimoji="1" lang="zh-CN" altLang="en-US" sz="20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66BE38-243E-1265-8AAE-27440CFB9B33}"/>
              </a:ext>
            </a:extLst>
          </p:cNvPr>
          <p:cNvSpPr txBox="1"/>
          <p:nvPr/>
        </p:nvSpPr>
        <p:spPr>
          <a:xfrm>
            <a:off x="914400" y="4342229"/>
            <a:ext cx="44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e</a:t>
            </a:r>
            <a:endParaRPr kumimoji="1" lang="zh-CN" altLang="en-US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07BEC1-555F-A83B-A9D6-BF5DC82C0E4E}"/>
              </a:ext>
            </a:extLst>
          </p:cNvPr>
          <p:cNvSpPr txBox="1"/>
          <p:nvPr/>
        </p:nvSpPr>
        <p:spPr>
          <a:xfrm>
            <a:off x="4733173" y="4342229"/>
            <a:ext cx="61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mu</a:t>
            </a:r>
            <a:endParaRPr kumimoji="1"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8328C8-08F8-D8DC-2623-01249DED4E08}"/>
              </a:ext>
            </a:extLst>
          </p:cNvPr>
          <p:cNvSpPr txBox="1"/>
          <p:nvPr/>
        </p:nvSpPr>
        <p:spPr>
          <a:xfrm>
            <a:off x="4670484" y="1210235"/>
            <a:ext cx="61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mu</a:t>
            </a:r>
            <a:endParaRPr kumimoji="1"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6EB201-5B43-2FA1-805B-E68CFD3223A4}"/>
              </a:ext>
            </a:extLst>
          </p:cNvPr>
          <p:cNvSpPr txBox="1"/>
          <p:nvPr/>
        </p:nvSpPr>
        <p:spPr>
          <a:xfrm>
            <a:off x="8426568" y="1210235"/>
            <a:ext cx="102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both</a:t>
            </a:r>
            <a:endParaRPr kumimoji="1" lang="zh-CN" altLang="en-US" sz="20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0C5D551-8C00-E599-FBAE-126B662499C5}"/>
              </a:ext>
            </a:extLst>
          </p:cNvPr>
          <p:cNvSpPr txBox="1"/>
          <p:nvPr/>
        </p:nvSpPr>
        <p:spPr>
          <a:xfrm>
            <a:off x="8426568" y="4342229"/>
            <a:ext cx="102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both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4526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CBE3AA-3941-A0B9-33B9-0B15880A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0" y="1629000"/>
            <a:ext cx="5009790" cy="360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79DEBE7-6E02-1613-8945-3345B1AF1B5F}"/>
              </a:ext>
            </a:extLst>
          </p:cNvPr>
          <p:cNvSpPr txBox="1"/>
          <p:nvPr/>
        </p:nvSpPr>
        <p:spPr>
          <a:xfrm>
            <a:off x="135924" y="160852"/>
            <a:ext cx="733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Comparison our selections with previous BARBAR’s</a:t>
            </a:r>
            <a:endParaRPr kumimoji="1" lang="zh-CN" altLang="en-US" sz="2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C0C376-FCFA-C492-FA61-64F96C42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28" y="911459"/>
            <a:ext cx="5222789" cy="7551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D19A11-6698-C8E0-6DC9-4F73AF79D56F}"/>
              </a:ext>
            </a:extLst>
          </p:cNvPr>
          <p:cNvSpPr txBox="1"/>
          <p:nvPr/>
        </p:nvSpPr>
        <p:spPr>
          <a:xfrm>
            <a:off x="6576828" y="545159"/>
            <a:ext cx="420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previous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BarBar’s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E8C2CB-81B8-376A-1178-8C8265AC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62" y="1629000"/>
            <a:ext cx="5764630" cy="360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98F28F8-6318-068F-C373-CD3177A9DB89}"/>
              </a:ext>
            </a:extLst>
          </p:cNvPr>
          <p:cNvSpPr txBox="1"/>
          <p:nvPr/>
        </p:nvSpPr>
        <p:spPr>
          <a:xfrm>
            <a:off x="6437654" y="5349235"/>
            <a:ext cx="447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FOM=0.01770263 +/- 0.00110840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0994DD-7105-F90A-F5C2-A100101B6F54}"/>
              </a:ext>
            </a:extLst>
          </p:cNvPr>
          <p:cNvSpPr txBox="1"/>
          <p:nvPr/>
        </p:nvSpPr>
        <p:spPr>
          <a:xfrm>
            <a:off x="6437654" y="5838802"/>
            <a:ext cx="442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eff=0.077319 +/- 0.000653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3D20C6-733E-0146-E673-F13DD99BBE6A}"/>
              </a:ext>
            </a:extLst>
          </p:cNvPr>
          <p:cNvSpPr txBox="1"/>
          <p:nvPr/>
        </p:nvSpPr>
        <p:spPr>
          <a:xfrm>
            <a:off x="855349" y="5349235"/>
            <a:ext cx="4346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FOM=0.01585067 +/- 0.00085996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0A6CD7-D4EB-EF7F-1D9A-E23ADDBD69E3}"/>
              </a:ext>
            </a:extLst>
          </p:cNvPr>
          <p:cNvSpPr txBox="1"/>
          <p:nvPr/>
        </p:nvSpPr>
        <p:spPr>
          <a:xfrm>
            <a:off x="855349" y="5838802"/>
            <a:ext cx="385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eff=0.080105 +/- 0.000664</a:t>
            </a:r>
          </a:p>
        </p:txBody>
      </p:sp>
    </p:spTree>
    <p:extLst>
      <p:ext uri="{BB962C8B-B14F-4D97-AF65-F5344CB8AC3E}">
        <p14:creationId xmlns:p14="http://schemas.microsoft.com/office/powerpoint/2010/main" val="321861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A9F8941-EB8B-E78E-E7C0-87F06093BE2E}"/>
                  </a:ext>
                </a:extLst>
              </p:cNvPr>
              <p:cNvSpPr txBox="1"/>
              <p:nvPr/>
            </p:nvSpPr>
            <p:spPr>
              <a:xfrm>
                <a:off x="425099" y="792366"/>
                <a:ext cx="11022227" cy="352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zh-CN" altLang="en-US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𝜏𝜏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=17.39%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=17.82%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42.5±0.5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39.36±0.18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𝜏𝜏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=0.919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=428 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(run1 all data)</a:t>
                </a:r>
              </a:p>
              <a:p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=7.73%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2.4×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2.12+2.18</m:t>
                    </m:r>
                  </m:oMath>
                </a14:m>
                <a:r>
                  <a:rPr kumimoji="1"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 mode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 mode)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A9F8941-EB8B-E78E-E7C0-87F06093B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9" y="792366"/>
                <a:ext cx="11022227" cy="3523272"/>
              </a:xfrm>
              <a:prstGeom prst="rect">
                <a:avLst/>
              </a:prstGeom>
              <a:blipFill>
                <a:blip r:embed="rId2"/>
                <a:stretch>
                  <a:fillRect l="-460" b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3E5767-2403-E865-4D24-A7D67EE79125}"/>
                  </a:ext>
                </a:extLst>
              </p:cNvPr>
              <p:cNvSpPr txBox="1"/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E</a:t>
                </a:r>
                <a:r>
                  <a:rPr lang="en-US" altLang="zh-CN" sz="28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valuation of signal yield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3E5767-2403-E865-4D24-A7D67EE79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068961" cy="523220"/>
              </a:xfrm>
              <a:prstGeom prst="rect">
                <a:avLst/>
              </a:prstGeom>
              <a:blipFill>
                <a:blip r:embed="rId3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378D6-716E-F82E-8B8A-DFEF2B585026}"/>
                  </a:ext>
                </a:extLst>
              </p:cNvPr>
              <p:cNvSpPr txBox="1"/>
              <p:nvPr/>
            </p:nvSpPr>
            <p:spPr>
              <a:xfrm>
                <a:off x="425099" y="4831982"/>
                <a:ext cx="9342814" cy="495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=0.0149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±0.0009</m:t>
                    </m:r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=0.06636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±0.0006⟹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8.22±1.58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378D6-716E-F82E-8B8A-DFEF2B585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9" y="4831982"/>
                <a:ext cx="9342814" cy="495585"/>
              </a:xfrm>
              <a:prstGeom prst="rect">
                <a:avLst/>
              </a:prstGeom>
              <a:blipFill>
                <a:blip r:embed="rId4"/>
                <a:stretch>
                  <a:fillRect l="-1359" t="-5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81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D88A4C-C156-9080-D7B2-6A0AB128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84164"/>
            <a:ext cx="5280000" cy="39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5776C41-EE11-6219-C85D-F2C2E9EA0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0" y="1184164"/>
            <a:ext cx="5510769" cy="396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9B63768-BF76-BE61-5BAA-82EB92A788B9}"/>
              </a:ext>
            </a:extLst>
          </p:cNvPr>
          <p:cNvSpPr txBox="1"/>
          <p:nvPr/>
        </p:nvSpPr>
        <p:spPr>
          <a:xfrm>
            <a:off x="1726923" y="714704"/>
            <a:ext cx="265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Fit to background</a:t>
            </a:r>
            <a:endParaRPr kumimoji="1"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82ECC7-5FD1-56DA-EAD8-4612D3EC6DDF}"/>
              </a:ext>
            </a:extLst>
          </p:cNvPr>
          <p:cNvSpPr txBox="1"/>
          <p:nvPr/>
        </p:nvSpPr>
        <p:spPr>
          <a:xfrm>
            <a:off x="7933282" y="814832"/>
            <a:ext cx="265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Fit to signal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3779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9CA5AC7-E6E5-7D63-F12C-6485D7114353}"/>
                  </a:ext>
                </a:extLst>
              </p:cNvPr>
              <p:cNvSpPr txBox="1"/>
              <p:nvPr/>
            </p:nvSpPr>
            <p:spPr>
              <a:xfrm>
                <a:off x="5422900" y="6138261"/>
                <a:ext cx="191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Significance=1.1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9CA5AC7-E6E5-7D63-F12C-6485D7114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00" y="6138261"/>
                <a:ext cx="1917700" cy="369332"/>
              </a:xfrm>
              <a:prstGeom prst="rect">
                <a:avLst/>
              </a:prstGeom>
              <a:blipFill>
                <a:blip r:embed="rId2"/>
                <a:stretch>
                  <a:fillRect l="-3311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0D21319-C004-B5C9-223F-D5D96F43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553069"/>
            <a:ext cx="7772400" cy="55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2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548</Words>
  <Application>Microsoft Macintosh PowerPoint</Application>
  <PresentationFormat>宽屏</PresentationFormat>
  <Paragraphs>81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Menlo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wyzhuang23@m.fudan.edu.cn</dc:creator>
  <cp:lastModifiedBy>wyzhuang23@m.fudan.edu.cn</cp:lastModifiedBy>
  <cp:revision>12</cp:revision>
  <dcterms:created xsi:type="dcterms:W3CDTF">2025-12-10T04:01:56Z</dcterms:created>
  <dcterms:modified xsi:type="dcterms:W3CDTF">2026-01-08T06:13:36Z</dcterms:modified>
</cp:coreProperties>
</file>