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3" r:id="rId1"/>
  </p:sldMasterIdLst>
  <p:notesMasterIdLst>
    <p:notesMasterId r:id="rId29"/>
  </p:notesMasterIdLst>
  <p:sldIdLst>
    <p:sldId id="3673" r:id="rId2"/>
    <p:sldId id="3742" r:id="rId3"/>
    <p:sldId id="3743" r:id="rId4"/>
    <p:sldId id="3744" r:id="rId5"/>
    <p:sldId id="3746" r:id="rId6"/>
    <p:sldId id="3682" r:id="rId7"/>
    <p:sldId id="3750" r:id="rId8"/>
    <p:sldId id="3751" r:id="rId9"/>
    <p:sldId id="3752" r:id="rId10"/>
    <p:sldId id="3753" r:id="rId11"/>
    <p:sldId id="3699" r:id="rId12"/>
    <p:sldId id="3706" r:id="rId13"/>
    <p:sldId id="3754" r:id="rId14"/>
    <p:sldId id="3756" r:id="rId15"/>
    <p:sldId id="3760" r:id="rId16"/>
    <p:sldId id="3761" r:id="rId17"/>
    <p:sldId id="3762" r:id="rId18"/>
    <p:sldId id="3763" r:id="rId19"/>
    <p:sldId id="3710" r:id="rId20"/>
    <p:sldId id="3711" r:id="rId21"/>
    <p:sldId id="3714" r:id="rId22"/>
    <p:sldId id="3713" r:id="rId23"/>
    <p:sldId id="3716" r:id="rId24"/>
    <p:sldId id="3557" r:id="rId25"/>
    <p:sldId id="3606" r:id="rId26"/>
    <p:sldId id="3600" r:id="rId27"/>
    <p:sldId id="371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C2AF"/>
    <a:srgbClr val="AB7942"/>
    <a:srgbClr val="3A3A3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6"/>
    <p:restoredTop sz="96327"/>
  </p:normalViewPr>
  <p:slideViewPr>
    <p:cSldViewPr snapToGrid="0" snapToObjects="1">
      <p:cViewPr varScale="1">
        <p:scale>
          <a:sx n="94" d="100"/>
          <a:sy n="94" d="100"/>
        </p:scale>
        <p:origin x="20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C4EAE-9A6F-5B40-A49C-10FBA00D256D}" type="datetimeFigureOut">
              <a:rPr lang="en-IT" smtClean="0"/>
              <a:t>12/09/2026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EF00F-0276-6C42-B662-30E5F8125AA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074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8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2D7EF-ECBC-CB40-8ADF-75CD8A17F66D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583" y="6488965"/>
            <a:ext cx="6327648" cy="365125"/>
          </a:xfrm>
        </p:spPr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62038" y="595274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293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A5D8-C6C6-164F-9C60-3B859B960AD2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971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C62B5-A163-294C-AB55-086EC7A01D72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974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9600" y="5993081"/>
            <a:ext cx="10972800" cy="302896"/>
          </a:xfrm>
          <a:prstGeom prst="rect">
            <a:avLst/>
          </a:prstGeom>
        </p:spPr>
        <p:txBody>
          <a:bodyPr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1500" spc="-14"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Autore e data</a:t>
            </a:r>
          </a:p>
        </p:txBody>
      </p:sp>
      <p:sp>
        <p:nvSpPr>
          <p:cNvPr id="151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609600" y="1771650"/>
            <a:ext cx="10972800" cy="2133600"/>
          </a:xfrm>
          <a:prstGeom prst="rect">
            <a:avLst/>
          </a:prstGeom>
        </p:spPr>
        <p:txBody>
          <a:bodyPr anchor="b"/>
          <a:lstStyle>
            <a:lvl1pPr>
              <a:defRPr sz="6400" spc="-64"/>
            </a:lvl1pPr>
          </a:lstStyle>
          <a:p>
            <a:r>
              <a:t>Titolo presentazione</a:t>
            </a:r>
          </a:p>
        </p:txBody>
      </p:sp>
      <p:sp>
        <p:nvSpPr>
          <p:cNvPr id="15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9600" y="3783790"/>
            <a:ext cx="10972800" cy="1125297"/>
          </a:xfrm>
          <a:prstGeom prst="rect">
            <a:avLst/>
          </a:prstGeom>
        </p:spPr>
        <p:txBody>
          <a:bodyPr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3000" spc="-30"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  <a:lvl2pPr marL="0" indent="22860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3000" spc="-30">
                <a:latin typeface="Graphik-SemiboldItalic"/>
                <a:ea typeface="Graphik-SemiboldItalic"/>
                <a:cs typeface="Graphik-SemiboldItalic"/>
                <a:sym typeface="Graphik Semibold"/>
              </a:defRPr>
            </a:lvl2pPr>
            <a:lvl3pPr marL="0" indent="45720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3000" spc="-30">
                <a:latin typeface="Graphik-SemiboldItalic"/>
                <a:ea typeface="Graphik-SemiboldItalic"/>
                <a:cs typeface="Graphik-SemiboldItalic"/>
                <a:sym typeface="Graphik Semibold"/>
              </a:defRPr>
            </a:lvl3pPr>
            <a:lvl4pPr marL="0" indent="68580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3000" spc="-30">
                <a:latin typeface="Graphik-SemiboldItalic"/>
                <a:ea typeface="Graphik-SemiboldItalic"/>
                <a:cs typeface="Graphik-SemiboldItalic"/>
                <a:sym typeface="Graphik Semibold"/>
              </a:defRPr>
            </a:lvl4pPr>
            <a:lvl5pPr marL="0" indent="91440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3000" spc="-30">
                <a:latin typeface="Graphik-SemiboldItalic"/>
                <a:ea typeface="Graphik-SemiboldItalic"/>
                <a:cs typeface="Graphik-SemiboldItalic"/>
                <a:sym typeface="Graphik Semibold"/>
              </a:defRPr>
            </a:lvl5pPr>
          </a:lstStyle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06464" y="6477443"/>
            <a:ext cx="194311" cy="21463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731528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olo sezione"/>
          <p:cNvSpPr txBox="1">
            <a:spLocks noGrp="1"/>
          </p:cNvSpPr>
          <p:nvPr>
            <p:ph type="title" hasCustomPrompt="1"/>
          </p:nvPr>
        </p:nvSpPr>
        <p:spPr>
          <a:xfrm>
            <a:off x="609600" y="1621135"/>
            <a:ext cx="10972800" cy="3302001"/>
          </a:xfrm>
          <a:prstGeom prst="rect">
            <a:avLst/>
          </a:prstGeom>
        </p:spPr>
        <p:txBody>
          <a:bodyPr anchor="ctr"/>
          <a:lstStyle>
            <a:lvl1pPr>
              <a:defRPr sz="6400" spc="0"/>
            </a:lvl1pPr>
          </a:lstStyle>
          <a:p>
            <a:r>
              <a:t>Titolo sezione</a:t>
            </a:r>
          </a:p>
        </p:txBody>
      </p:sp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350000"/>
            <a:ext cx="194311" cy="21463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299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chiar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9600" y="1625600"/>
            <a:ext cx="10972800" cy="3302000"/>
          </a:xfrm>
          <a:prstGeom prst="rect">
            <a:avLst/>
          </a:prstGeom>
        </p:spPr>
        <p:txBody>
          <a:bodyPr anchor="ctr"/>
          <a:lstStyle>
            <a:lvl1pPr marL="0" indent="0" algn="ctr" defTabSz="1219200">
              <a:lnSpc>
                <a:spcPct val="80000"/>
              </a:lnSpc>
              <a:spcBef>
                <a:spcPts val="0"/>
              </a:spcBef>
              <a:buSzTx/>
              <a:buNone/>
              <a:defRPr sz="64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228600" algn="ctr" defTabSz="1219200">
              <a:lnSpc>
                <a:spcPct val="80000"/>
              </a:lnSpc>
              <a:spcBef>
                <a:spcPts val="0"/>
              </a:spcBef>
              <a:buSzTx/>
              <a:buNone/>
              <a:defRPr sz="64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457200" algn="ctr" defTabSz="1219200">
              <a:lnSpc>
                <a:spcPct val="80000"/>
              </a:lnSpc>
              <a:spcBef>
                <a:spcPts val="0"/>
              </a:spcBef>
              <a:buSzTx/>
              <a:buNone/>
              <a:defRPr sz="64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685800" algn="ctr" defTabSz="1219200">
              <a:lnSpc>
                <a:spcPct val="80000"/>
              </a:lnSpc>
              <a:spcBef>
                <a:spcPts val="0"/>
              </a:spcBef>
              <a:buSzTx/>
              <a:buNone/>
              <a:defRPr sz="64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914400" algn="ctr" defTabSz="1219200">
              <a:lnSpc>
                <a:spcPct val="80000"/>
              </a:lnSpc>
              <a:spcBef>
                <a:spcPts val="0"/>
              </a:spcBef>
              <a:buSzTx/>
              <a:buNone/>
              <a:defRPr sz="64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Dichiarazione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438588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ACD756EF-58BF-4AF3-8A4B-7055B454011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9883" y="1610383"/>
            <a:ext cx="11736418" cy="4745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sz="2800" b="0" i="0" baseline="0">
                <a:solidFill>
                  <a:srgbClr val="00004A"/>
                </a:solidFill>
                <a:latin typeface="Candara" panose="020E0502030303020204" pitchFamily="34" charset="0"/>
                <a:ea typeface="Inter" panose="02000503000000020004" pitchFamily="2" charset="0"/>
              </a:defRPr>
            </a:lvl1pPr>
            <a:lvl2pPr marL="457200" indent="0">
              <a:buFont typeface="Arial" panose="020B0604020202020204" pitchFamily="34" charset="0"/>
              <a:buNone/>
              <a:defRPr sz="2400" baseline="0">
                <a:solidFill>
                  <a:srgbClr val="00004A"/>
                </a:solidFill>
                <a:latin typeface="Candara" panose="020E0502030303020204" pitchFamily="34" charset="0"/>
              </a:defRPr>
            </a:lvl2pPr>
            <a:lvl3pPr marL="914400" indent="0">
              <a:buNone/>
              <a:defRPr sz="3600" baseline="0">
                <a:solidFill>
                  <a:schemeClr val="bg1"/>
                </a:solidFill>
                <a:latin typeface="Candara" panose="020E0502030303020204" pitchFamily="34" charset="0"/>
              </a:defRPr>
            </a:lvl3pPr>
            <a:lvl4pPr marL="1371600" indent="0">
              <a:buNone/>
              <a:defRPr sz="3600" baseline="0">
                <a:solidFill>
                  <a:schemeClr val="bg1"/>
                </a:solidFill>
                <a:latin typeface="Candara" panose="020E0502030303020204" pitchFamily="34" charset="0"/>
              </a:defRPr>
            </a:lvl4pPr>
            <a:lvl5pPr marL="1828800" indent="0">
              <a:buNone/>
              <a:defRPr sz="3600" baseline="0">
                <a:solidFill>
                  <a:schemeClr val="bg1"/>
                </a:solidFill>
                <a:latin typeface="Candara" panose="020E0502030303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Click to modify pattern text style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Fifth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4A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4A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4A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 dirty="0"/>
          </a:p>
          <a:p>
            <a:pPr lvl="0"/>
            <a:endParaRPr lang="en-GB" noProof="0" dirty="0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3B008C18-3C77-BDB5-762E-35211D8E6B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1895" y="927364"/>
            <a:ext cx="10728406" cy="548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 baseline="0">
                <a:solidFill>
                  <a:srgbClr val="00E4D8"/>
                </a:solidFill>
                <a:latin typeface="Candara" panose="020E0502030303020204" pitchFamily="34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Paragraph title </a:t>
            </a:r>
          </a:p>
        </p:txBody>
      </p:sp>
      <p:sp>
        <p:nvSpPr>
          <p:cNvPr id="10" name="Marcador de título 1">
            <a:extLst>
              <a:ext uri="{FF2B5EF4-FFF2-40B4-BE49-F238E27FC236}">
                <a16:creationId xmlns:a16="http://schemas.microsoft.com/office/drawing/2014/main" id="{D58F536F-7709-0C86-12A2-EEB035C87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9883" y="154473"/>
            <a:ext cx="6406210" cy="638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 b="0" i="0" baseline="0">
                <a:solidFill>
                  <a:srgbClr val="00004A"/>
                </a:solidFill>
                <a:latin typeface="Candara" panose="020E0502030303020204" pitchFamily="34" charset="0"/>
                <a:cs typeface="Space Grotesk Light" pitchFamily="2" charset="77"/>
              </a:defRPr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2794BAAB-144A-3198-93F4-E912DC0D5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1599" y="6491233"/>
            <a:ext cx="504701" cy="230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2" name="Imagen 2">
            <a:extLst>
              <a:ext uri="{FF2B5EF4-FFF2-40B4-BE49-F238E27FC236}">
                <a16:creationId xmlns:a16="http://schemas.microsoft.com/office/drawing/2014/main" id="{85EBFAB4-3A4E-C894-C849-3C1417DF8F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49721" y="-559352"/>
            <a:ext cx="4300767" cy="17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62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913" y="220091"/>
            <a:ext cx="9764487" cy="745454"/>
          </a:xfrm>
        </p:spPr>
        <p:txBody>
          <a:bodyPr>
            <a:noAutofit/>
          </a:bodyPr>
          <a:lstStyle>
            <a:lvl1pPr>
              <a:defRPr sz="48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371" y="1208314"/>
            <a:ext cx="11234057" cy="4963886"/>
          </a:xfrm>
        </p:spPr>
        <p:txBody>
          <a:bodyPr>
            <a:normAutofit/>
          </a:bodyPr>
          <a:lstStyle>
            <a:lvl1pPr marL="320675" indent="-307975">
              <a:lnSpc>
                <a:spcPct val="100000"/>
              </a:lnSpc>
              <a:buClr>
                <a:srgbClr val="C00000"/>
              </a:buClr>
              <a:buFont typeface="Courier New" panose="02070309020205020404" pitchFamily="49" charset="0"/>
              <a:buChar char="o"/>
              <a:tabLst/>
              <a:defRPr sz="3200">
                <a:solidFill>
                  <a:schemeClr val="tx1"/>
                </a:solidFill>
              </a:defRPr>
            </a:lvl1pPr>
            <a:lvl2pPr marL="627063" indent="-349250">
              <a:lnSpc>
                <a:spcPct val="100000"/>
              </a:lnSpc>
              <a:buClr>
                <a:srgbClr val="C00000"/>
              </a:buClr>
              <a:buFont typeface="Courier New" panose="02070309020205020404" pitchFamily="49" charset="0"/>
              <a:buChar char="o"/>
              <a:tabLst/>
              <a:defRPr sz="2800">
                <a:solidFill>
                  <a:schemeClr val="tx1"/>
                </a:solidFill>
              </a:defRPr>
            </a:lvl2pPr>
            <a:lvl3pPr marL="808038" indent="-306388">
              <a:lnSpc>
                <a:spcPct val="100000"/>
              </a:lnSpc>
              <a:buClr>
                <a:srgbClr val="C00000"/>
              </a:buClr>
              <a:buFont typeface="Courier New" panose="02070309020205020404" pitchFamily="49" charset="0"/>
              <a:buChar char="o"/>
              <a:tabLst/>
              <a:defRPr sz="2400">
                <a:solidFill>
                  <a:schemeClr val="tx1"/>
                </a:solidFill>
              </a:defRPr>
            </a:lvl3pPr>
            <a:lvl4pPr marL="1005840" indent="-182880">
              <a:lnSpc>
                <a:spcPct val="100000"/>
              </a:lnSpc>
              <a:buClr>
                <a:srgbClr val="C00000"/>
              </a:buClr>
              <a:buFont typeface="Courier New" panose="02070309020205020404" pitchFamily="49" charset="0"/>
              <a:buChar char="o"/>
              <a:defRPr sz="2400">
                <a:solidFill>
                  <a:schemeClr val="tx1"/>
                </a:solidFill>
              </a:defRPr>
            </a:lvl4pPr>
            <a:lvl5pPr marL="1280160" indent="-182880">
              <a:lnSpc>
                <a:spcPct val="100000"/>
              </a:lnSpc>
              <a:buClr>
                <a:srgbClr val="C00000"/>
              </a:buClr>
              <a:buFont typeface="Courier New" panose="02070309020205020404" pitchFamily="49" charset="0"/>
              <a:buChar char="o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7458075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5416" y="6310312"/>
            <a:ext cx="640080" cy="365125"/>
          </a:xfrm>
          <a:noFill/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7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600" b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75E1EE-9414-474B-9826-C477D86918F9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92944" y="6501384"/>
            <a:ext cx="6327648" cy="365125"/>
          </a:xfrm>
        </p:spPr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18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C8DAC-A9C7-704B-B1A5-8394BAF1A3F1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8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F5C06-E838-1248-8419-C9C2E853FCCF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64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BA7B-68F4-AB43-9C26-A7F38FBFB19E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1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809D8-7009-D94C-BCF3-8DC1F4FFF69A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8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6D290-0A60-C14B-8E22-76CED21A5BC6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5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894E-597B-C44F-86B3-203EF59AA155}" type="datetime1">
              <a:rPr lang="it-IT" smtClean="0"/>
              <a:t>12/09/26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32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9060D4F-B96B-9E4D-8C7B-641E9C0CFCF3}" type="datetime1">
              <a:rPr lang="it-IT" smtClean="0"/>
              <a:t>12/09/26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2089" y="6504318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M. Doro - MM acceleration - Bejing 2026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9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Magnetic Monopoles in Cosmic Magnetic Fields: Acceleration and Constraints"/>
          <p:cNvSpPr txBox="1">
            <a:spLocks noGrp="1"/>
          </p:cNvSpPr>
          <p:nvPr>
            <p:ph type="ctrTitle"/>
          </p:nvPr>
        </p:nvSpPr>
        <p:spPr>
          <a:xfrm>
            <a:off x="1069847" y="1353312"/>
            <a:ext cx="9892191" cy="3035808"/>
          </a:xfrm>
          <a:prstGeom prst="rect">
            <a:avLst/>
          </a:prstGeom>
        </p:spPr>
        <p:txBody>
          <a:bodyPr/>
          <a:lstStyle>
            <a:lvl1pPr defTabSz="2267711">
              <a:defRPr sz="10416" spc="-104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lvl1pPr>
          </a:lstStyle>
          <a:p>
            <a:r>
              <a:rPr lang="en-GB" sz="5400" dirty="0">
                <a:solidFill>
                  <a:srgbClr val="C00000"/>
                </a:solidFill>
              </a:rPr>
              <a:t>magnetic monopole bounds updated by acceleration in cosmic magnetic fields</a:t>
            </a:r>
            <a:endParaRPr sz="5400" dirty="0">
              <a:solidFill>
                <a:srgbClr val="C00000"/>
              </a:solidFill>
            </a:endParaRPr>
          </a:p>
        </p:txBody>
      </p:sp>
      <p:sp>
        <p:nvSpPr>
          <p:cNvPr id="187" name="DP, K. Bondarenko, M. Doro,…"/>
          <p:cNvSpPr txBox="1"/>
          <p:nvPr/>
        </p:nvSpPr>
        <p:spPr>
          <a:xfrm>
            <a:off x="954028" y="477492"/>
            <a:ext cx="5141972" cy="636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3800" b="1">
                <a:solidFill>
                  <a:srgbClr val="190908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rPr sz="1900" dirty="0">
                <a:latin typeface="Candara" panose="020E0502030303020204" pitchFamily="34" charset="0"/>
              </a:rPr>
              <a:t>D</a:t>
            </a:r>
            <a:r>
              <a:rPr lang="en-US" sz="1900" dirty="0">
                <a:latin typeface="Candara" panose="020E0502030303020204" pitchFamily="34" charset="0"/>
              </a:rPr>
              <a:t>. </a:t>
            </a:r>
            <a:r>
              <a:rPr sz="1900" dirty="0">
                <a:latin typeface="Candara" panose="020E0502030303020204" pitchFamily="34" charset="0"/>
              </a:rPr>
              <a:t>P</a:t>
            </a:r>
            <a:r>
              <a:rPr lang="en-US" sz="1900" dirty="0">
                <a:latin typeface="Candara" panose="020E0502030303020204" pitchFamily="34" charset="0"/>
              </a:rPr>
              <a:t>erri</a:t>
            </a:r>
            <a:r>
              <a:rPr sz="1900" dirty="0">
                <a:latin typeface="Candara" panose="020E0502030303020204" pitchFamily="34" charset="0"/>
              </a:rPr>
              <a:t>, K. Bondarenko, M</a:t>
            </a:r>
            <a:r>
              <a:rPr lang="en-US" sz="1900" dirty="0">
                <a:latin typeface="Candara" panose="020E0502030303020204" pitchFamily="34" charset="0"/>
              </a:rPr>
              <a:t>D</a:t>
            </a:r>
            <a:r>
              <a:rPr sz="1900" dirty="0">
                <a:latin typeface="Candara" panose="020E0502030303020204" pitchFamily="34" charset="0"/>
              </a:rPr>
              <a:t>, T. Kobayashi </a:t>
            </a:r>
          </a:p>
          <a:p>
            <a:pPr>
              <a:defRPr sz="3800" b="1">
                <a:solidFill>
                  <a:srgbClr val="190908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rPr sz="1900" i="1" u="sng" dirty="0">
                <a:latin typeface="Candara" panose="020E0502030303020204" pitchFamily="34" charset="0"/>
              </a:rPr>
              <a:t>Phys. Dark Univ.</a:t>
            </a:r>
            <a:r>
              <a:rPr sz="1900" u="sng" dirty="0">
                <a:latin typeface="Candara" panose="020E0502030303020204" pitchFamily="34" charset="0"/>
              </a:rPr>
              <a:t> 46 (2024), 101704</a:t>
            </a:r>
          </a:p>
        </p:txBody>
      </p:sp>
      <p:pic>
        <p:nvPicPr>
          <p:cNvPr id="1026" name="Picture 2" descr="University of Padua Logo (UNIPD) - PNG Logo Vector Brand Downloads (SVG,  EPS)">
            <a:extLst>
              <a:ext uri="{FF2B5EF4-FFF2-40B4-BE49-F238E27FC236}">
                <a16:creationId xmlns:a16="http://schemas.microsoft.com/office/drawing/2014/main" id="{2626D1B1-25B6-010C-C150-A03479881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12" y="5504688"/>
            <a:ext cx="2444878" cy="10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98323A59-120C-9713-A494-390FAC752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10052304" cy="10698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u="sng" dirty="0">
                <a:solidFill>
                  <a:srgbClr val="C00000"/>
                </a:solidFill>
              </a:rPr>
              <a:t>Michele Doro </a:t>
            </a:r>
            <a:r>
              <a:rPr lang="it-IT" dirty="0">
                <a:solidFill>
                  <a:srgbClr val="C00000"/>
                </a:solidFill>
              </a:rPr>
              <a:t>(Associate professor University of Padova</a:t>
            </a:r>
            <a:r>
              <a:rPr lang="it-IT" dirty="0"/>
              <a:t>), </a:t>
            </a:r>
            <a:br>
              <a:rPr lang="it-IT" dirty="0"/>
            </a:br>
            <a:r>
              <a:rPr lang="it-IT" dirty="0"/>
              <a:t>Daniele Perri (SISSA, U. Warsaw), Takeshi Kobayashi (SISSA) </a:t>
            </a:r>
          </a:p>
          <a:p>
            <a:pPr>
              <a:lnSpc>
                <a:spcPct val="100000"/>
              </a:lnSpc>
            </a:pPr>
            <a:endParaRPr lang="it-IT" dirty="0"/>
          </a:p>
        </p:txBody>
      </p:sp>
      <p:sp>
        <p:nvSpPr>
          <p:cNvPr id="2" name="DP, K. Bondarenko, M. Doro,…">
            <a:extLst>
              <a:ext uri="{FF2B5EF4-FFF2-40B4-BE49-F238E27FC236}">
                <a16:creationId xmlns:a16="http://schemas.microsoft.com/office/drawing/2014/main" id="{6D467E78-E12C-776F-C9AE-78BF2D63F84B}"/>
              </a:ext>
            </a:extLst>
          </p:cNvPr>
          <p:cNvSpPr txBox="1"/>
          <p:nvPr/>
        </p:nvSpPr>
        <p:spPr>
          <a:xfrm>
            <a:off x="7747231" y="554934"/>
            <a:ext cx="4129208" cy="636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3800" b="1">
                <a:solidFill>
                  <a:srgbClr val="190908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rPr sz="1900" dirty="0">
                <a:latin typeface="Candara" panose="020E0502030303020204" pitchFamily="34" charset="0"/>
              </a:rPr>
              <a:t>D</a:t>
            </a:r>
            <a:r>
              <a:rPr lang="en-US" sz="1900" dirty="0">
                <a:latin typeface="Candara" panose="020E0502030303020204" pitchFamily="34" charset="0"/>
              </a:rPr>
              <a:t>. </a:t>
            </a:r>
            <a:r>
              <a:rPr sz="1900" dirty="0">
                <a:latin typeface="Candara" panose="020E0502030303020204" pitchFamily="34" charset="0"/>
              </a:rPr>
              <a:t>P</a:t>
            </a:r>
            <a:r>
              <a:rPr lang="en-US" sz="1900" dirty="0">
                <a:latin typeface="Candara" panose="020E0502030303020204" pitchFamily="34" charset="0"/>
              </a:rPr>
              <a:t>erri</a:t>
            </a:r>
            <a:r>
              <a:rPr sz="1900" dirty="0">
                <a:latin typeface="Candara" panose="020E0502030303020204" pitchFamily="34" charset="0"/>
              </a:rPr>
              <a:t>, M</a:t>
            </a:r>
            <a:r>
              <a:rPr lang="en-US" sz="1900" dirty="0">
                <a:latin typeface="Candara" panose="020E0502030303020204" pitchFamily="34" charset="0"/>
              </a:rPr>
              <a:t>D</a:t>
            </a:r>
            <a:r>
              <a:rPr sz="1900" dirty="0">
                <a:latin typeface="Candara" panose="020E0502030303020204" pitchFamily="34" charset="0"/>
              </a:rPr>
              <a:t>,</a:t>
            </a:r>
            <a:r>
              <a:rPr lang="en-US" sz="1900" dirty="0">
                <a:latin typeface="Candara" panose="020E0502030303020204" pitchFamily="34" charset="0"/>
              </a:rPr>
              <a:t> </a:t>
            </a:r>
            <a:r>
              <a:rPr sz="1900" dirty="0">
                <a:latin typeface="Candara" panose="020E0502030303020204" pitchFamily="34" charset="0"/>
              </a:rPr>
              <a:t>T. Kobayashi </a:t>
            </a:r>
          </a:p>
          <a:p>
            <a:pPr>
              <a:defRPr sz="3800" b="1">
                <a:solidFill>
                  <a:srgbClr val="190908"/>
                </a:solid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rPr sz="1900" i="1" u="sng" dirty="0">
                <a:latin typeface="Candara" panose="020E0502030303020204" pitchFamily="34" charset="0"/>
              </a:rPr>
              <a:t>Phys. Dark Univ.</a:t>
            </a:r>
            <a:r>
              <a:rPr sz="1900" u="sng" dirty="0">
                <a:latin typeface="Candara" panose="020E0502030303020204" pitchFamily="34" charset="0"/>
              </a:rPr>
              <a:t> </a:t>
            </a:r>
            <a:r>
              <a:rPr lang="en-IT" sz="1900" u="sng" dirty="0">
                <a:latin typeface="Candara" panose="020E0502030303020204" pitchFamily="34" charset="0"/>
              </a:rPr>
              <a:t>50 (2025) 102134</a:t>
            </a:r>
            <a:endParaRPr sz="1900" u="sng" dirty="0">
              <a:latin typeface="Candara" panose="020E05020303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4CC6F-AA61-522F-B095-779E5BE55094}"/>
              </a:ext>
            </a:extLst>
          </p:cNvPr>
          <p:cNvSpPr txBox="1"/>
          <p:nvPr/>
        </p:nvSpPr>
        <p:spPr>
          <a:xfrm rot="21219755">
            <a:off x="5865388" y="5482972"/>
            <a:ext cx="5587942" cy="7982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dirty="0" err="1"/>
              <a:t>Experiments</a:t>
            </a:r>
            <a:r>
              <a:rPr lang="it-IT" sz="2000" dirty="0"/>
              <a:t>:  MAGIC, CTAO/LST1, SWGO, Trinity </a:t>
            </a:r>
            <a:r>
              <a:rPr lang="it-IT" sz="2000" dirty="0">
                <a:sym typeface="Wingdings" pitchFamily="2" charset="2"/>
              </a:rPr>
              <a:t> </a:t>
            </a:r>
            <a:r>
              <a:rPr lang="it-IT" sz="2000" dirty="0" err="1">
                <a:sym typeface="Wingdings" pitchFamily="2" charset="2"/>
              </a:rPr>
              <a:t>ask</a:t>
            </a:r>
            <a:r>
              <a:rPr lang="it-IT" sz="2000" dirty="0">
                <a:sym typeface="Wingdings" pitchFamily="2" charset="2"/>
              </a:rPr>
              <a:t> me </a:t>
            </a:r>
            <a:r>
              <a:rPr lang="it-IT" sz="2000" dirty="0" err="1">
                <a:sym typeface="Wingdings" pitchFamily="2" charset="2"/>
              </a:rPr>
              <a:t>if</a:t>
            </a:r>
            <a:r>
              <a:rPr lang="it-IT" sz="2000" dirty="0">
                <a:sym typeface="Wingdings" pitchFamily="2" charset="2"/>
              </a:rPr>
              <a:t> </a:t>
            </a:r>
            <a:r>
              <a:rPr lang="it-IT" sz="2000" dirty="0" err="1">
                <a:sym typeface="Wingdings" pitchFamily="2" charset="2"/>
              </a:rPr>
              <a:t>curious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/>
      <p:bldP spid="2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26B20-F1AB-D173-6633-83A8B9980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88D0-A502-FE60-E65C-9E919B4C2C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7200" dirty="0"/>
              <a:t>#2 MM speed-mass relation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6F96781-337A-C4CF-F279-CBD036F085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CC79A1-3357-8D0E-8E4C-216E2C847A9B}"/>
              </a:ext>
            </a:extLst>
          </p:cNvPr>
          <p:cNvGrpSpPr/>
          <p:nvPr/>
        </p:nvGrpSpPr>
        <p:grpSpPr>
          <a:xfrm>
            <a:off x="7753328" y="3631578"/>
            <a:ext cx="3208710" cy="2882101"/>
            <a:chOff x="7753328" y="3631578"/>
            <a:chExt cx="3208710" cy="2882101"/>
          </a:xfrm>
        </p:grpSpPr>
        <p:pic>
          <p:nvPicPr>
            <p:cNvPr id="3" name="Picture 2" descr="Muon">
              <a:extLst>
                <a:ext uri="{FF2B5EF4-FFF2-40B4-BE49-F238E27FC236}">
                  <a16:creationId xmlns:a16="http://schemas.microsoft.com/office/drawing/2014/main" id="{5C1C5745-4F9B-A1AC-C262-137B18693D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84" b="89784" l="9125" r="95375">
                          <a14:foregroundMark x1="9500" y1="39424" x2="9125" y2="61151"/>
                          <a14:foregroundMark x1="70125" y1="40000" x2="90625" y2="35252"/>
                          <a14:foregroundMark x1="90625" y1="35252" x2="95375" y2="39712"/>
                          <a14:foregroundMark x1="95375" y1="39712" x2="70625" y2="48489"/>
                        </a14:backgroundRemoval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3328" y="3631578"/>
              <a:ext cx="3208710" cy="2882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AC0A32E-2905-9F9B-CDD5-90CA14C8E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18573" y="4690946"/>
              <a:ext cx="1127521" cy="76336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49C77DD-7F19-4757-03C0-B5F9BEE08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35112" y="4752467"/>
              <a:ext cx="1127521" cy="76336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E34EAD-5A4C-A98D-2149-C185F2D02208}"/>
                </a:ext>
              </a:extLst>
            </p:cNvPr>
            <p:cNvSpPr txBox="1"/>
            <p:nvPr/>
          </p:nvSpPr>
          <p:spPr>
            <a:xfrm rot="20756274">
              <a:off x="10138659" y="4610020"/>
              <a:ext cx="6335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en-IT" sz="2000" dirty="0"/>
                <a:t>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352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90B19-EFF6-1360-41FE-33A7A63CB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3" y="220091"/>
            <a:ext cx="11121800" cy="745454"/>
          </a:xfrm>
        </p:spPr>
        <p:txBody>
          <a:bodyPr>
            <a:normAutofit fontScale="90000"/>
          </a:bodyPr>
          <a:lstStyle/>
          <a:p>
            <a:r>
              <a:rPr lang="it-IT" dirty="0"/>
              <a:t>A Speed-mass relation (</a:t>
            </a:r>
            <a:r>
              <a:rPr lang="it-IT" dirty="0" err="1"/>
              <a:t>dep</a:t>
            </a:r>
            <a:r>
              <a:rPr lang="it-IT" dirty="0"/>
              <a:t>. </a:t>
            </a:r>
            <a:r>
              <a:rPr lang="it-IT" dirty="0" err="1"/>
              <a:t>Flux</a:t>
            </a:r>
            <a:r>
              <a:rPr lang="it-IT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6C138-4786-B83F-BB4C-A39929B8C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3" y="992982"/>
            <a:ext cx="11571515" cy="667170"/>
          </a:xfrm>
        </p:spPr>
        <p:txBody>
          <a:bodyPr>
            <a:normAutofit/>
          </a:bodyPr>
          <a:lstStyle/>
          <a:p>
            <a:r>
              <a:rPr lang="it-IT" sz="2400" dirty="0"/>
              <a:t>One can compute the </a:t>
            </a:r>
            <a:r>
              <a:rPr lang="it-IT" sz="2400" dirty="0">
                <a:highlight>
                  <a:srgbClr val="CDC2AF"/>
                </a:highlight>
              </a:rPr>
              <a:t>speed-mass relation </a:t>
            </a:r>
            <a:r>
              <a:rPr lang="it-IT" sz="2400" dirty="0"/>
              <a:t>for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scenarios</a:t>
            </a:r>
            <a:r>
              <a:rPr lang="it-IT" sz="2400" dirty="0"/>
              <a:t> of IGMF (and </a:t>
            </a:r>
            <a:r>
              <a:rPr lang="it-IT" sz="2400" dirty="0" err="1"/>
              <a:t>flux</a:t>
            </a:r>
            <a:r>
              <a:rPr lang="it-IT" sz="2400" dirty="0"/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4C44D-203B-2A56-356D-670BA01D2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9E094B-987E-232E-E609-037FFDB3F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588"/>
          <a:stretch>
            <a:fillRect/>
          </a:stretch>
        </p:blipFill>
        <p:spPr>
          <a:xfrm>
            <a:off x="121213" y="1934860"/>
            <a:ext cx="4230904" cy="4100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639C55-A4E9-A08F-B205-879F5CED0B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098"/>
          <a:stretch>
            <a:fillRect/>
          </a:stretch>
        </p:blipFill>
        <p:spPr>
          <a:xfrm>
            <a:off x="7772407" y="2172040"/>
            <a:ext cx="4011562" cy="41007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79F92C-FAC7-3B05-CE6B-3157929B26B8}"/>
              </a:ext>
            </a:extLst>
          </p:cNvPr>
          <p:cNvSpPr txBox="1"/>
          <p:nvPr/>
        </p:nvSpPr>
        <p:spPr>
          <a:xfrm>
            <a:off x="4490704" y="2172040"/>
            <a:ext cx="20249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Wingdings" pitchFamily="2" charset="2"/>
              <a:buChar char="ß"/>
            </a:pPr>
            <a:r>
              <a:rPr lang="en-IT" sz="2000" dirty="0">
                <a:highlight>
                  <a:srgbClr val="CDC2AF"/>
                </a:highlight>
                <a:sym typeface="Wingdings" pitchFamily="2" charset="2"/>
              </a:rPr>
              <a:t>Weak IGFM</a:t>
            </a:r>
          </a:p>
          <a:p>
            <a:pPr algn="l"/>
            <a:r>
              <a:rPr lang="en-IT" sz="2000" dirty="0">
                <a:sym typeface="Wingdings" pitchFamily="2" charset="2"/>
              </a:rPr>
              <a:t>GMF dominates</a:t>
            </a:r>
          </a:p>
          <a:p>
            <a:pPr algn="l"/>
            <a:r>
              <a:rPr lang="en-IT" sz="2000" dirty="0">
                <a:sym typeface="Wingdings" pitchFamily="2" charset="2"/>
              </a:rPr>
              <a:t>No back-reaction</a:t>
            </a:r>
            <a:endParaRPr lang="en-IT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AEE595-1184-C2E6-3956-983F3529A7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1484" r="48933" b="-1"/>
          <a:stretch>
            <a:fillRect/>
          </a:stretch>
        </p:blipFill>
        <p:spPr>
          <a:xfrm>
            <a:off x="1550133" y="1529058"/>
            <a:ext cx="1702522" cy="6284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68D646-07AF-03A6-D8F3-16B8AE01A40C}"/>
              </a:ext>
            </a:extLst>
          </p:cNvPr>
          <p:cNvSpPr txBox="1"/>
          <p:nvPr/>
        </p:nvSpPr>
        <p:spPr>
          <a:xfrm>
            <a:off x="5608907" y="4782605"/>
            <a:ext cx="24593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T" sz="2000" dirty="0">
                <a:highlight>
                  <a:srgbClr val="CDC2AF"/>
                </a:highlight>
                <a:sym typeface="Wingdings" pitchFamily="2" charset="2"/>
              </a:rPr>
              <a:t>Strong IGMF </a:t>
            </a:r>
            <a:r>
              <a:rPr lang="en-IT" sz="2000" dirty="0">
                <a:sym typeface="Wingdings" pitchFamily="2" charset="2"/>
              </a:rPr>
              <a:t></a:t>
            </a:r>
          </a:p>
          <a:p>
            <a:pPr algn="r"/>
            <a:r>
              <a:rPr lang="en-IT" sz="2000" dirty="0">
                <a:sym typeface="Wingdings" pitchFamily="2" charset="2"/>
              </a:rPr>
              <a:t>IGMF contributes</a:t>
            </a:r>
          </a:p>
          <a:p>
            <a:pPr algn="r"/>
            <a:r>
              <a:rPr lang="en-IT" sz="2000" dirty="0">
                <a:sym typeface="Wingdings" pitchFamily="2" charset="2"/>
              </a:rPr>
              <a:t>Back-reaction matter</a:t>
            </a:r>
            <a:endParaRPr lang="en-IT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02D89F-4A55-FE67-3FCD-AF1E8D0BD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8361" r="39556"/>
          <a:stretch>
            <a:fillRect/>
          </a:stretch>
        </p:blipFill>
        <p:spPr>
          <a:xfrm>
            <a:off x="8939346" y="1657568"/>
            <a:ext cx="1801442" cy="71767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D53308-40C7-AAB3-C35F-244873CAD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2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973D7-AF77-EAB1-EC1B-7E2ABA742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D60F6-C007-BC1C-27CC-2F16BC1979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7200" dirty="0"/>
              <a:t>#3 </a:t>
            </a:r>
            <a:r>
              <a:rPr lang="it-IT" sz="7200" dirty="0" err="1"/>
              <a:t>experimental</a:t>
            </a:r>
            <a:r>
              <a:rPr lang="it-IT" sz="7200" dirty="0"/>
              <a:t> </a:t>
            </a:r>
            <a:r>
              <a:rPr lang="it-IT" sz="7200" dirty="0" err="1"/>
              <a:t>limits</a:t>
            </a:r>
            <a:endParaRPr lang="it-IT" sz="72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D5CA015-C678-58B2-C681-7F0DFF0726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9C8AE7-0FAA-01E6-AB73-7C4D29F8EDA1}"/>
              </a:ext>
            </a:extLst>
          </p:cNvPr>
          <p:cNvGrpSpPr/>
          <p:nvPr/>
        </p:nvGrpSpPr>
        <p:grpSpPr>
          <a:xfrm>
            <a:off x="7753328" y="3631578"/>
            <a:ext cx="3208710" cy="2882101"/>
            <a:chOff x="7753328" y="3631578"/>
            <a:chExt cx="3208710" cy="2882101"/>
          </a:xfrm>
        </p:grpSpPr>
        <p:pic>
          <p:nvPicPr>
            <p:cNvPr id="3" name="Picture 2" descr="Muon">
              <a:extLst>
                <a:ext uri="{FF2B5EF4-FFF2-40B4-BE49-F238E27FC236}">
                  <a16:creationId xmlns:a16="http://schemas.microsoft.com/office/drawing/2014/main" id="{B8EC4899-AC54-65D1-9C34-EBAB2B95F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84" b="89784" l="9125" r="95375">
                          <a14:foregroundMark x1="9500" y1="39424" x2="9125" y2="61151"/>
                          <a14:foregroundMark x1="70125" y1="40000" x2="90625" y2="35252"/>
                          <a14:foregroundMark x1="90625" y1="35252" x2="95375" y2="39712"/>
                          <a14:foregroundMark x1="95375" y1="39712" x2="70625" y2="48489"/>
                        </a14:backgroundRemoval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3328" y="3631578"/>
              <a:ext cx="3208710" cy="2882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D519C3B-6113-431F-9CF0-B20F825C8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18573" y="4690946"/>
              <a:ext cx="1127521" cy="76336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7FF9776-86D5-F958-D805-375496A8C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35112" y="4752467"/>
              <a:ext cx="1127521" cy="76336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CCA6B7-F4D1-8BBA-501F-A505D71EC2ED}"/>
                </a:ext>
              </a:extLst>
            </p:cNvPr>
            <p:cNvSpPr txBox="1"/>
            <p:nvPr/>
          </p:nvSpPr>
          <p:spPr>
            <a:xfrm rot="20756274">
              <a:off x="10138659" y="4610020"/>
              <a:ext cx="6335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en-IT" sz="2000" dirty="0"/>
                <a:t>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000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07B68-0629-3B04-1BE1-FC9CB66E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Current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8402A-3A17-E1FE-0CF7-3158EA9E0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4791" y="1326843"/>
            <a:ext cx="7028510" cy="1552836"/>
          </a:xfrm>
        </p:spPr>
        <p:txBody>
          <a:bodyPr>
            <a:normAutofit fontScale="85000" lnSpcReduction="10000"/>
          </a:bodyPr>
          <a:lstStyle/>
          <a:p>
            <a:pPr marL="12700" indent="0">
              <a:buNone/>
            </a:pPr>
            <a:r>
              <a:rPr lang="it-IT" dirty="0"/>
              <a:t>A </a:t>
            </a:r>
            <a:r>
              <a:rPr lang="it-IT" dirty="0" err="1"/>
              <a:t>lot</a:t>
            </a:r>
            <a:r>
              <a:rPr lang="it-IT" dirty="0"/>
              <a:t> of </a:t>
            </a:r>
            <a:r>
              <a:rPr lang="it-IT" dirty="0" err="1"/>
              <a:t>direction</a:t>
            </a:r>
            <a:r>
              <a:rPr lang="it-IT" dirty="0"/>
              <a:t> </a:t>
            </a:r>
            <a:r>
              <a:rPr lang="it-IT" dirty="0" err="1"/>
              <a:t>detection</a:t>
            </a:r>
            <a:r>
              <a:rPr lang="it-IT" dirty="0"/>
              <a:t> </a:t>
            </a:r>
            <a:r>
              <a:rPr lang="it-IT" dirty="0" err="1"/>
              <a:t>experiments</a:t>
            </a:r>
            <a:r>
              <a:rPr lang="it-IT" dirty="0"/>
              <a:t> and </a:t>
            </a:r>
            <a:r>
              <a:rPr lang="it-IT" dirty="0" err="1"/>
              <a:t>indirect</a:t>
            </a:r>
            <a:r>
              <a:rPr lang="it-IT" dirty="0"/>
              <a:t> detectors (over the </a:t>
            </a:r>
            <a:r>
              <a:rPr lang="it-IT" dirty="0" err="1"/>
              <a:t>years</a:t>
            </a:r>
            <a:r>
              <a:rPr lang="it-IT" dirty="0"/>
              <a:t>), </a:t>
            </a:r>
            <a:r>
              <a:rPr lang="it-IT" dirty="0" err="1">
                <a:highlight>
                  <a:srgbClr val="CDC2AF"/>
                </a:highlight>
              </a:rPr>
              <a:t>see</a:t>
            </a:r>
            <a:r>
              <a:rPr lang="it-IT" dirty="0">
                <a:highlight>
                  <a:srgbClr val="CDC2AF"/>
                </a:highlight>
              </a:rPr>
              <a:t> PDG</a:t>
            </a:r>
          </a:p>
          <a:p>
            <a:pPr marL="12700" indent="0">
              <a:buNone/>
            </a:pPr>
            <a:r>
              <a:rPr lang="it-IT" dirty="0"/>
              <a:t>Here after </a:t>
            </a:r>
            <a:r>
              <a:rPr lang="it-IT" dirty="0" err="1"/>
              <a:t>we</a:t>
            </a:r>
            <a:r>
              <a:rPr lang="it-IT" dirty="0"/>
              <a:t> report just </a:t>
            </a:r>
            <a:r>
              <a:rPr lang="it-IT" dirty="0">
                <a:highlight>
                  <a:srgbClr val="CDC2AF"/>
                </a:highlight>
              </a:rPr>
              <a:t>the </a:t>
            </a:r>
            <a:r>
              <a:rPr lang="it-IT" dirty="0" err="1">
                <a:highlight>
                  <a:srgbClr val="CDC2AF"/>
                </a:highlight>
              </a:rPr>
              <a:t>strongest</a:t>
            </a:r>
            <a:r>
              <a:rPr lang="it-IT" dirty="0">
                <a:highlight>
                  <a:srgbClr val="CDC2AF"/>
                </a:highlight>
              </a:rPr>
              <a:t> </a:t>
            </a:r>
            <a:r>
              <a:rPr lang="it-IT" dirty="0" err="1">
                <a:highlight>
                  <a:srgbClr val="CDC2AF"/>
                </a:highlight>
              </a:rPr>
              <a:t>limits</a:t>
            </a:r>
            <a:endParaRPr lang="it-IT" dirty="0">
              <a:highlight>
                <a:srgbClr val="CDC2AF"/>
              </a:highlight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F5F85D-6FF7-9345-0F99-6D1975B8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2E8450-7BE6-93A4-5A59-12CCBAA71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2" y="1208315"/>
            <a:ext cx="3911162" cy="296073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81DEF-4B54-4AC3-FBA1-47C74FC1D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D1BB1-DCC4-FC6C-6081-CDF7A668F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537" y="2879679"/>
            <a:ext cx="4121537" cy="103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54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57C49-7C75-679A-B95F-8B9392F68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40D7A8-8248-7852-44A4-205F80938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09" y="1061084"/>
            <a:ext cx="6116820" cy="53362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DD4F42-0357-81AA-FD83-E7B43EDC3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Current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9FDA89-E761-C3C4-CC6F-5E511C19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8B5F8-BC4A-D736-7996-B91BBF97C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30" y="1084967"/>
            <a:ext cx="1290558" cy="976946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0F0A2BC-C0E4-B62A-E6AA-E20E7EC6A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8901F2-E533-6F14-A972-C63E4F5993C7}"/>
              </a:ext>
            </a:extLst>
          </p:cNvPr>
          <p:cNvSpPr txBox="1"/>
          <p:nvPr/>
        </p:nvSpPr>
        <p:spPr>
          <a:xfrm>
            <a:off x="6969029" y="1250274"/>
            <a:ext cx="3393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/>
              <a:t>D. Perri, MD, T. Kobayashi </a:t>
            </a:r>
          </a:p>
          <a:p>
            <a:pPr algn="l"/>
            <a:r>
              <a:rPr lang="it-IT" dirty="0" err="1"/>
              <a:t>Phys</a:t>
            </a:r>
            <a:r>
              <a:rPr lang="it-IT" dirty="0"/>
              <a:t>. Dark Univ. 50 (2025) 102134</a:t>
            </a:r>
          </a:p>
        </p:txBody>
      </p:sp>
    </p:spTree>
    <p:extLst>
      <p:ext uri="{BB962C8B-B14F-4D97-AF65-F5344CB8AC3E}">
        <p14:creationId xmlns:p14="http://schemas.microsoft.com/office/powerpoint/2010/main" val="2673849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EA635-5F47-6AAC-F09A-CE0535F37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568C31-A1B4-14C7-90FF-CB0EA048E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09" y="1061084"/>
            <a:ext cx="3821108" cy="3333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28697D-CC91-1A5B-61DF-68756C844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Current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1020B9-2C8A-5DA1-4344-6E09EEC64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E22223-4FF6-F8B9-734C-1387E5B41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30" y="1084967"/>
            <a:ext cx="1290558" cy="976946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01E4BD9-2420-9E13-25EF-4B285566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 descr="Monopole, Astrophysics and Cosmic Ray Observatory - Wikipedia">
            <a:extLst>
              <a:ext uri="{FF2B5EF4-FFF2-40B4-BE49-F238E27FC236}">
                <a16:creationId xmlns:a16="http://schemas.microsoft.com/office/drawing/2014/main" id="{8444379F-F0AC-DB92-0A70-750BE01C6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156" y="273586"/>
            <a:ext cx="3255943" cy="259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C29442-C5EE-3A2C-C72B-4A3933110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2" y="3161654"/>
            <a:ext cx="6819379" cy="333122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it-IT" sz="2300" dirty="0" err="1"/>
              <a:t>Dedicated</a:t>
            </a:r>
            <a:r>
              <a:rPr lang="it-IT" sz="2300" dirty="0"/>
              <a:t> </a:t>
            </a:r>
            <a:r>
              <a:rPr lang="it-IT" sz="2300" dirty="0" err="1"/>
              <a:t>instrument</a:t>
            </a:r>
            <a:r>
              <a:rPr lang="it-IT" sz="2300" dirty="0"/>
              <a:t> for </a:t>
            </a:r>
            <a:r>
              <a:rPr lang="it-IT" sz="2300" dirty="0" err="1"/>
              <a:t>MMs</a:t>
            </a:r>
            <a:r>
              <a:rPr lang="it-IT" sz="2300" dirty="0"/>
              <a:t> </a:t>
            </a:r>
            <a:r>
              <a:rPr lang="it-IT" sz="2300" dirty="0" err="1"/>
              <a:t>at</a:t>
            </a:r>
            <a:r>
              <a:rPr lang="it-IT" sz="2300" dirty="0"/>
              <a:t> LNGS </a:t>
            </a:r>
            <a:r>
              <a:rPr lang="it-IT" sz="2300" dirty="0" err="1"/>
              <a:t>operating</a:t>
            </a:r>
            <a:r>
              <a:rPr lang="it-IT" sz="2300" dirty="0"/>
              <a:t> </a:t>
            </a:r>
            <a:r>
              <a:rPr lang="it-IT" sz="2300" dirty="0" err="1"/>
              <a:t>until</a:t>
            </a:r>
            <a:r>
              <a:rPr lang="it-IT" sz="2300" dirty="0"/>
              <a:t> 2000. </a:t>
            </a:r>
          </a:p>
          <a:p>
            <a:pPr>
              <a:lnSpc>
                <a:spcPct val="120000"/>
              </a:lnSpc>
            </a:pPr>
            <a:r>
              <a:rPr lang="it-IT" sz="2300" dirty="0"/>
              <a:t>MACRO </a:t>
            </a:r>
            <a:r>
              <a:rPr lang="it-IT" sz="2300" dirty="0" err="1"/>
              <a:t>was</a:t>
            </a:r>
            <a:r>
              <a:rPr lang="it-IT" sz="2300" dirty="0"/>
              <a:t> </a:t>
            </a:r>
            <a:r>
              <a:rPr lang="it-IT" sz="2300" dirty="0" err="1"/>
              <a:t>composed</a:t>
            </a:r>
            <a:r>
              <a:rPr lang="it-IT" sz="2300" dirty="0"/>
              <a:t> of </a:t>
            </a:r>
            <a:r>
              <a:rPr lang="it-IT" sz="2300" dirty="0" err="1"/>
              <a:t>three</a:t>
            </a:r>
            <a:r>
              <a:rPr lang="it-IT" sz="2300" dirty="0"/>
              <a:t> sub-detectors, sensitive to </a:t>
            </a:r>
            <a:r>
              <a:rPr lang="it-IT" sz="2300" dirty="0" err="1"/>
              <a:t>different</a:t>
            </a:r>
            <a:r>
              <a:rPr lang="it-IT" sz="2300" dirty="0"/>
              <a:t> MM speeds, </a:t>
            </a:r>
            <a:r>
              <a:rPr lang="it-IT" sz="2300" dirty="0" err="1"/>
              <a:t>operated</a:t>
            </a:r>
            <a:r>
              <a:rPr lang="it-IT" sz="2300" dirty="0"/>
              <a:t> in </a:t>
            </a:r>
            <a:r>
              <a:rPr lang="it-IT" sz="2300" dirty="0" err="1"/>
              <a:t>combination</a:t>
            </a:r>
            <a:r>
              <a:rPr lang="it-IT" sz="2300" dirty="0"/>
              <a:t>:  </a:t>
            </a:r>
          </a:p>
          <a:p>
            <a:pPr lvl="1">
              <a:lnSpc>
                <a:spcPct val="120000"/>
              </a:lnSpc>
            </a:pPr>
            <a:r>
              <a:rPr lang="it-IT" sz="1900" dirty="0" err="1"/>
              <a:t>scintillation</a:t>
            </a:r>
            <a:r>
              <a:rPr lang="it-IT" sz="1900" dirty="0"/>
              <a:t> counters, </a:t>
            </a:r>
          </a:p>
          <a:p>
            <a:pPr lvl="1">
              <a:lnSpc>
                <a:spcPct val="120000"/>
              </a:lnSpc>
            </a:pPr>
            <a:r>
              <a:rPr lang="it-IT" sz="1900" dirty="0"/>
              <a:t>limited streamer </a:t>
            </a:r>
            <a:r>
              <a:rPr lang="it-IT" sz="1900" dirty="0" err="1"/>
              <a:t>tubes</a:t>
            </a:r>
            <a:r>
              <a:rPr lang="it-IT" sz="1900" dirty="0"/>
              <a:t>, </a:t>
            </a:r>
          </a:p>
          <a:p>
            <a:pPr lvl="1">
              <a:lnSpc>
                <a:spcPct val="120000"/>
              </a:lnSpc>
            </a:pPr>
            <a:r>
              <a:rPr lang="it-IT" sz="1900" dirty="0" err="1"/>
              <a:t>nuclear</a:t>
            </a:r>
            <a:r>
              <a:rPr lang="it-IT" sz="1900" dirty="0"/>
              <a:t> track detectors</a:t>
            </a:r>
            <a:endParaRPr lang="en-US" sz="2300" dirty="0"/>
          </a:p>
          <a:p>
            <a:pPr>
              <a:lnSpc>
                <a:spcPct val="120000"/>
              </a:lnSpc>
            </a:pPr>
            <a:r>
              <a:rPr lang="en-US" sz="2300" dirty="0"/>
              <a:t>M. </a:t>
            </a:r>
            <a:r>
              <a:rPr lang="en-US" sz="2300" dirty="0" err="1"/>
              <a:t>Spurio</a:t>
            </a:r>
            <a:r>
              <a:rPr lang="en-US" sz="2300" dirty="0"/>
              <a:t>, (this conference) was member</a:t>
            </a:r>
            <a:endParaRPr lang="it-IT" sz="2300" dirty="0"/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FDADDC43-2ABF-BFFC-7816-224D9E441DFD}"/>
              </a:ext>
            </a:extLst>
          </p:cNvPr>
          <p:cNvSpPr/>
          <p:nvPr/>
        </p:nvSpPr>
        <p:spPr>
          <a:xfrm rot="20857301">
            <a:off x="2375974" y="1507518"/>
            <a:ext cx="2622747" cy="250464"/>
          </a:xfrm>
          <a:prstGeom prst="lef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8600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CDBB9-F00E-F3BD-32C8-210ACD537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E53372-E30C-6B99-12A6-7F9EAD3F3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09" y="1061084"/>
            <a:ext cx="3821108" cy="3333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7BA0B0-4307-F4A3-1430-872948469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Current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FB6A10-51C2-1CED-F17D-7928097A5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418FC-CED4-1905-7B83-6B381B4B1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30" y="1084967"/>
            <a:ext cx="1290558" cy="976946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DE42E45-7C47-600B-69A6-535165CDC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496E9E-3B9F-6B6C-A974-3C21ABCD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0179" y="4490118"/>
            <a:ext cx="8611736" cy="2147791"/>
          </a:xfrm>
        </p:spPr>
        <p:txBody>
          <a:bodyPr>
            <a:normAutofit fontScale="92500" lnSpcReduction="20000"/>
          </a:bodyPr>
          <a:lstStyle/>
          <a:p>
            <a:pPr marL="12700" indent="0">
              <a:lnSpc>
                <a:spcPct val="120000"/>
              </a:lnSpc>
              <a:buNone/>
            </a:pPr>
            <a:r>
              <a:rPr lang="it-IT" sz="2000" dirty="0" err="1">
                <a:highlight>
                  <a:srgbClr val="CDC2AF"/>
                </a:highlight>
              </a:rPr>
              <a:t>IceCube</a:t>
            </a:r>
            <a:r>
              <a:rPr lang="it-IT" sz="2000" dirty="0"/>
              <a:t>. An array of </a:t>
            </a:r>
            <a:r>
              <a:rPr lang="it-IT" sz="2000" dirty="0" err="1"/>
              <a:t>thousands</a:t>
            </a:r>
            <a:r>
              <a:rPr lang="it-IT" sz="2000" dirty="0"/>
              <a:t> of optical </a:t>
            </a:r>
            <a:r>
              <a:rPr lang="it-IT" sz="2000" dirty="0" err="1"/>
              <a:t>sensors</a:t>
            </a:r>
            <a:r>
              <a:rPr lang="it-IT" sz="2000" dirty="0"/>
              <a:t> in the South Pole. </a:t>
            </a:r>
            <a:r>
              <a:rPr lang="it-IT" sz="2000" dirty="0" err="1"/>
              <a:t>They</a:t>
            </a:r>
            <a:r>
              <a:rPr lang="it-IT" sz="2000" dirty="0"/>
              <a:t>  </a:t>
            </a:r>
            <a:r>
              <a:rPr lang="it-IT" sz="2000" dirty="0" err="1"/>
              <a:t>detect</a:t>
            </a:r>
            <a:r>
              <a:rPr lang="it-IT" sz="2000" dirty="0"/>
              <a:t> </a:t>
            </a:r>
            <a:r>
              <a:rPr lang="it-IT" sz="2000" dirty="0" err="1"/>
              <a:t>Cherenkov</a:t>
            </a:r>
            <a:r>
              <a:rPr lang="it-IT" sz="2000" dirty="0"/>
              <a:t> light from </a:t>
            </a:r>
            <a:r>
              <a:rPr lang="it-IT" sz="2000" dirty="0" err="1"/>
              <a:t>passage</a:t>
            </a:r>
            <a:r>
              <a:rPr lang="it-IT" sz="2000" dirty="0"/>
              <a:t> of </a:t>
            </a:r>
            <a:r>
              <a:rPr lang="it-IT" sz="2000" dirty="0" err="1"/>
              <a:t>charged</a:t>
            </a:r>
            <a:r>
              <a:rPr lang="it-IT" sz="2000" dirty="0"/>
              <a:t> </a:t>
            </a:r>
            <a:r>
              <a:rPr lang="it-IT" sz="2000" dirty="0" err="1"/>
              <a:t>leptons</a:t>
            </a:r>
            <a:r>
              <a:rPr lang="it-IT" sz="2000" dirty="0"/>
              <a:t>, </a:t>
            </a:r>
            <a:r>
              <a:rPr lang="it-IT" sz="2000" dirty="0">
                <a:highlight>
                  <a:srgbClr val="CDC2AF"/>
                </a:highlight>
              </a:rPr>
              <a:t>in </a:t>
            </a:r>
            <a:r>
              <a:rPr lang="it-IT" sz="2000" dirty="0" err="1">
                <a:highlight>
                  <a:srgbClr val="CDC2AF"/>
                </a:highlight>
              </a:rPr>
              <a:t>search</a:t>
            </a:r>
            <a:r>
              <a:rPr lang="it-IT" sz="2000" dirty="0">
                <a:highlight>
                  <a:srgbClr val="CDC2AF"/>
                </a:highlight>
              </a:rPr>
              <a:t> of </a:t>
            </a:r>
            <a:r>
              <a:rPr lang="it-IT" sz="2000" dirty="0" err="1">
                <a:highlight>
                  <a:srgbClr val="CDC2AF"/>
                </a:highlight>
              </a:rPr>
              <a:t>cosmic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>
                <a:highlight>
                  <a:srgbClr val="CDC2AF"/>
                </a:highlight>
              </a:rPr>
              <a:t>neutrinos</a:t>
            </a:r>
            <a:r>
              <a:rPr lang="it-IT" sz="2000" dirty="0"/>
              <a:t>.</a:t>
            </a:r>
          </a:p>
          <a:p>
            <a:pPr marL="12700" indent="0">
              <a:lnSpc>
                <a:spcPct val="120000"/>
              </a:lnSpc>
              <a:buNone/>
            </a:pPr>
            <a:r>
              <a:rPr lang="it-IT" sz="2000" dirty="0" err="1">
                <a:highlight>
                  <a:srgbClr val="CDC2AF"/>
                </a:highlight>
              </a:rPr>
              <a:t>MMs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>
                <a:highlight>
                  <a:srgbClr val="CDC2AF"/>
                </a:highlight>
              </a:rPr>
              <a:t>give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>
                <a:highlight>
                  <a:srgbClr val="CDC2AF"/>
                </a:highlight>
              </a:rPr>
              <a:t>similar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>
                <a:highlight>
                  <a:srgbClr val="CDC2AF"/>
                </a:highlight>
              </a:rPr>
              <a:t>signals</a:t>
            </a:r>
            <a:r>
              <a:rPr lang="it-IT" sz="2000" dirty="0">
                <a:highlight>
                  <a:srgbClr val="CDC2AF"/>
                </a:highlight>
              </a:rPr>
              <a:t> (</a:t>
            </a:r>
            <a:r>
              <a:rPr lang="it-IT" sz="2000" dirty="0" err="1">
                <a:highlight>
                  <a:srgbClr val="CDC2AF"/>
                </a:highlight>
              </a:rPr>
              <a:t>actually</a:t>
            </a:r>
            <a:r>
              <a:rPr lang="it-IT" sz="2000" dirty="0">
                <a:highlight>
                  <a:srgbClr val="CDC2AF"/>
                </a:highlight>
              </a:rPr>
              <a:t>, </a:t>
            </a:r>
            <a:r>
              <a:rPr lang="it-IT" sz="2000" dirty="0" err="1">
                <a:highlight>
                  <a:srgbClr val="CDC2AF"/>
                </a:highlight>
              </a:rPr>
              <a:t>much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>
                <a:highlight>
                  <a:srgbClr val="CDC2AF"/>
                </a:highlight>
              </a:rPr>
              <a:t>brighter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/>
              <a:t>than</a:t>
            </a:r>
            <a:r>
              <a:rPr lang="it-IT" sz="2000" dirty="0"/>
              <a:t> an </a:t>
            </a:r>
            <a:r>
              <a:rPr lang="it-IT" sz="2000" dirty="0" err="1"/>
              <a:t>average</a:t>
            </a:r>
            <a:r>
              <a:rPr lang="it-IT" sz="2000" dirty="0"/>
              <a:t> </a:t>
            </a:r>
            <a:r>
              <a:rPr lang="it-IT" sz="2000" dirty="0" err="1"/>
              <a:t>muon</a:t>
            </a:r>
            <a:r>
              <a:rPr lang="it-IT" sz="2000" dirty="0"/>
              <a:t>) and can be </a:t>
            </a:r>
            <a:r>
              <a:rPr lang="it-IT" sz="2000" dirty="0" err="1"/>
              <a:t>detected</a:t>
            </a:r>
            <a:r>
              <a:rPr lang="it-IT" sz="2000" dirty="0"/>
              <a:t>. </a:t>
            </a:r>
          </a:p>
          <a:p>
            <a:pPr marL="12700" indent="0">
              <a:lnSpc>
                <a:spcPct val="120000"/>
              </a:lnSpc>
              <a:buNone/>
            </a:pPr>
            <a:r>
              <a:rPr lang="it-IT" sz="2000" dirty="0"/>
              <a:t>Three </a:t>
            </a:r>
            <a:r>
              <a:rPr lang="it-IT" sz="2000" dirty="0" err="1"/>
              <a:t>curves</a:t>
            </a:r>
            <a:r>
              <a:rPr lang="it-IT" sz="2000" dirty="0"/>
              <a:t>: </a:t>
            </a:r>
            <a:r>
              <a:rPr lang="it-IT" sz="2000" dirty="0" err="1"/>
              <a:t>Indirect</a:t>
            </a:r>
            <a:r>
              <a:rPr lang="it-IT" sz="2000" dirty="0"/>
              <a:t> (beta &lt;0.7, </a:t>
            </a:r>
            <a:r>
              <a:rPr lang="it-IT" sz="2000" dirty="0" err="1"/>
              <a:t>Cherenkov</a:t>
            </a:r>
            <a:r>
              <a:rPr lang="it-IT" sz="2000" dirty="0"/>
              <a:t> </a:t>
            </a:r>
            <a:r>
              <a:rPr lang="it-IT" sz="2000" dirty="0" err="1"/>
              <a:t>threshold</a:t>
            </a:r>
            <a:r>
              <a:rPr lang="it-IT" sz="2000" dirty="0"/>
              <a:t>), Direct (beta&gt; 0.7, with MC </a:t>
            </a:r>
            <a:r>
              <a:rPr lang="it-IT" sz="2000" dirty="0" err="1"/>
              <a:t>simulations</a:t>
            </a:r>
            <a:r>
              <a:rPr lang="it-IT" sz="2000" dirty="0"/>
              <a:t>) </a:t>
            </a:r>
            <a:r>
              <a:rPr lang="it-IT" sz="2000" dirty="0" err="1"/>
              <a:t>Extrapolated</a:t>
            </a:r>
            <a:r>
              <a:rPr lang="it-IT" sz="2000" dirty="0"/>
              <a:t> (</a:t>
            </a:r>
            <a:r>
              <a:rPr lang="it-IT" sz="2000" dirty="0" err="1"/>
              <a:t>without</a:t>
            </a:r>
            <a:r>
              <a:rPr lang="it-IT" sz="2000" dirty="0"/>
              <a:t> MC)</a:t>
            </a:r>
          </a:p>
        </p:txBody>
      </p:sp>
      <p:pic>
        <p:nvPicPr>
          <p:cNvPr id="12" name="Picture 2" descr="IceCube – IceCube">
            <a:extLst>
              <a:ext uri="{FF2B5EF4-FFF2-40B4-BE49-F238E27FC236}">
                <a16:creationId xmlns:a16="http://schemas.microsoft.com/office/drawing/2014/main" id="{DC10A4D2-520F-2E14-7979-116819E78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421" y="322402"/>
            <a:ext cx="4965672" cy="372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Left Arrow 12">
            <a:extLst>
              <a:ext uri="{FF2B5EF4-FFF2-40B4-BE49-F238E27FC236}">
                <a16:creationId xmlns:a16="http://schemas.microsoft.com/office/drawing/2014/main" id="{C3E85932-04A2-F1D8-0B04-A9B02728FFC6}"/>
              </a:ext>
            </a:extLst>
          </p:cNvPr>
          <p:cNvSpPr/>
          <p:nvPr/>
        </p:nvSpPr>
        <p:spPr>
          <a:xfrm rot="20857301">
            <a:off x="2781055" y="1986058"/>
            <a:ext cx="2098932" cy="398260"/>
          </a:xfrm>
          <a:prstGeom prst="lef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DC3805-64A7-7850-5BC7-269B7B6D6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13" y="5099212"/>
            <a:ext cx="2810920" cy="7283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E3B1DB-5862-2B13-A5A7-DB960CA21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209" y="4915973"/>
            <a:ext cx="5334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8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FACE3-479C-DC46-450D-9F14B9AF4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00FA04-1289-DC8D-B90D-71CD4708B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09" y="1061084"/>
            <a:ext cx="3821108" cy="3333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9A716C-0C98-B5F9-C3A0-B38F01B95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Current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453550-7BE6-9C7E-49EA-CA4FFDF40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FDD128-F5E2-6761-F384-2C3981FCD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30" y="1084967"/>
            <a:ext cx="1290558" cy="976946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CEEABD8-ECDA-02B6-2C3A-2D0420D5F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806FEB-F56F-0BC0-2F5E-D4D35C39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423" y="3684895"/>
            <a:ext cx="6719047" cy="299054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it-IT" dirty="0">
                <a:highlight>
                  <a:srgbClr val="CDC2AF"/>
                </a:highlight>
              </a:rPr>
              <a:t>Pierre Auger </a:t>
            </a:r>
            <a:r>
              <a:rPr lang="it-IT" dirty="0" err="1">
                <a:highlight>
                  <a:srgbClr val="CDC2AF"/>
                </a:highlight>
              </a:rPr>
              <a:t>Observatory</a:t>
            </a:r>
            <a:r>
              <a:rPr lang="it-IT" dirty="0">
                <a:highlight>
                  <a:srgbClr val="CDC2AF"/>
                </a:highlight>
              </a:rPr>
              <a:t> (PAO</a:t>
            </a:r>
            <a:r>
              <a:rPr lang="it-IT" dirty="0"/>
              <a:t>) 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largest</a:t>
            </a:r>
            <a:r>
              <a:rPr lang="it-IT" dirty="0"/>
              <a:t> (3, 000 km2, Argentina ) </a:t>
            </a:r>
            <a:r>
              <a:rPr lang="it-IT" dirty="0">
                <a:solidFill>
                  <a:srgbClr val="C00000"/>
                </a:solidFill>
              </a:rPr>
              <a:t>ultra-high-energy </a:t>
            </a:r>
            <a:r>
              <a:rPr lang="it-IT" dirty="0" err="1">
                <a:solidFill>
                  <a:srgbClr val="C00000"/>
                </a:solidFill>
              </a:rPr>
              <a:t>cosmic</a:t>
            </a:r>
            <a:r>
              <a:rPr lang="it-IT" dirty="0">
                <a:solidFill>
                  <a:srgbClr val="C00000"/>
                </a:solidFill>
              </a:rPr>
              <a:t>-ray </a:t>
            </a:r>
            <a:r>
              <a:rPr lang="it-IT" dirty="0"/>
              <a:t>detector </a:t>
            </a:r>
            <a:r>
              <a:rPr lang="it-IT" dirty="0" err="1"/>
              <a:t>currently</a:t>
            </a:r>
            <a:r>
              <a:rPr lang="it-IT" dirty="0"/>
              <a:t> in </a:t>
            </a:r>
            <a:r>
              <a:rPr lang="it-IT" dirty="0" err="1"/>
              <a:t>operation</a:t>
            </a:r>
            <a:r>
              <a:rPr lang="it-IT" dirty="0"/>
              <a:t>. </a:t>
            </a:r>
          </a:p>
          <a:p>
            <a:pPr>
              <a:lnSpc>
                <a:spcPct val="120000"/>
              </a:lnSpc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detects</a:t>
            </a:r>
            <a:r>
              <a:rPr lang="it-IT" dirty="0"/>
              <a:t> </a:t>
            </a:r>
            <a:r>
              <a:rPr lang="it-IT" dirty="0" err="1">
                <a:highlight>
                  <a:srgbClr val="CDC2AF"/>
                </a:highlight>
              </a:rPr>
              <a:t>fluorescence</a:t>
            </a:r>
            <a:r>
              <a:rPr lang="it-IT" dirty="0">
                <a:highlight>
                  <a:srgbClr val="CDC2AF"/>
                </a:highlight>
              </a:rPr>
              <a:t> </a:t>
            </a:r>
            <a:r>
              <a:rPr lang="it-IT" dirty="0" err="1">
                <a:highlight>
                  <a:srgbClr val="CDC2AF"/>
                </a:highlight>
              </a:rPr>
              <a:t>lights</a:t>
            </a:r>
            <a:r>
              <a:rPr lang="it-IT" dirty="0">
                <a:highlight>
                  <a:srgbClr val="CDC2AF"/>
                </a:highlight>
              </a:rPr>
              <a:t> (</a:t>
            </a:r>
            <a:r>
              <a:rPr lang="it-IT" dirty="0" err="1">
                <a:highlight>
                  <a:srgbClr val="CDC2AF"/>
                </a:highlight>
              </a:rPr>
              <a:t>telescopes</a:t>
            </a:r>
            <a:r>
              <a:rPr lang="it-IT" dirty="0">
                <a:highlight>
                  <a:srgbClr val="CDC2AF"/>
                </a:highlight>
              </a:rPr>
              <a:t>)</a:t>
            </a:r>
            <a:r>
              <a:rPr lang="it-IT" dirty="0"/>
              <a:t>, and </a:t>
            </a:r>
            <a:r>
              <a:rPr lang="it-IT" dirty="0" err="1"/>
              <a:t>particles</a:t>
            </a:r>
            <a:r>
              <a:rPr lang="it-IT" dirty="0"/>
              <a:t> from </a:t>
            </a:r>
            <a:r>
              <a:rPr lang="it-IT" dirty="0" err="1"/>
              <a:t>atmospheric</a:t>
            </a:r>
            <a:r>
              <a:rPr lang="it-IT" dirty="0"/>
              <a:t> </a:t>
            </a:r>
            <a:r>
              <a:rPr lang="it-IT" dirty="0" err="1"/>
              <a:t>showers</a:t>
            </a:r>
            <a:r>
              <a:rPr lang="it-IT" dirty="0"/>
              <a:t> (with water tanks)</a:t>
            </a:r>
          </a:p>
          <a:p>
            <a:pPr>
              <a:lnSpc>
                <a:spcPct val="120000"/>
              </a:lnSpc>
            </a:pPr>
            <a:r>
              <a:rPr lang="it-IT" dirty="0"/>
              <a:t>MM crossing the </a:t>
            </a:r>
            <a:r>
              <a:rPr lang="it-IT" dirty="0" err="1"/>
              <a:t>atmosphere</a:t>
            </a:r>
            <a:r>
              <a:rPr lang="it-IT" dirty="0"/>
              <a:t> produce </a:t>
            </a:r>
            <a:r>
              <a:rPr lang="it-IT" dirty="0" err="1"/>
              <a:t>fluorescence</a:t>
            </a:r>
            <a:r>
              <a:rPr lang="it-IT" dirty="0"/>
              <a:t>, </a:t>
            </a:r>
            <a:r>
              <a:rPr lang="it-IT" dirty="0" err="1"/>
              <a:t>Cherenkov</a:t>
            </a:r>
            <a:r>
              <a:rPr lang="it-IT" dirty="0"/>
              <a:t>, </a:t>
            </a:r>
            <a:r>
              <a:rPr lang="it-IT" dirty="0" err="1"/>
              <a:t>secondary</a:t>
            </a:r>
            <a:r>
              <a:rPr lang="it-IT" dirty="0"/>
              <a:t> </a:t>
            </a:r>
            <a:r>
              <a:rPr lang="it-IT" dirty="0" err="1"/>
              <a:t>e.m</a:t>
            </a:r>
            <a:r>
              <a:rPr lang="it-IT" dirty="0"/>
              <a:t> </a:t>
            </a:r>
            <a:r>
              <a:rPr lang="it-IT" dirty="0" err="1"/>
              <a:t>showers</a:t>
            </a:r>
            <a:endParaRPr lang="it-IT" dirty="0"/>
          </a:p>
          <a:p>
            <a:pPr>
              <a:lnSpc>
                <a:spcPct val="120000"/>
              </a:lnSpc>
            </a:pPr>
            <a:r>
              <a:rPr lang="it-IT" dirty="0" err="1"/>
              <a:t>Require</a:t>
            </a:r>
            <a:r>
              <a:rPr lang="it-IT" dirty="0"/>
              <a:t> ultra-</a:t>
            </a:r>
            <a:r>
              <a:rPr lang="it-IT" dirty="0" err="1"/>
              <a:t>relativistic</a:t>
            </a:r>
            <a:r>
              <a:rPr lang="it-IT" dirty="0"/>
              <a:t> </a:t>
            </a:r>
            <a:r>
              <a:rPr lang="it-IT" dirty="0" err="1"/>
              <a:t>MMs</a:t>
            </a:r>
            <a:endParaRPr lang="it-IT" dirty="0"/>
          </a:p>
        </p:txBody>
      </p:sp>
      <p:pic>
        <p:nvPicPr>
          <p:cNvPr id="9" name="Picture 2" descr="The view of the Pierre Auger Observatory deployment. Array of gray... |  Download Scientific Diagram">
            <a:extLst>
              <a:ext uri="{FF2B5EF4-FFF2-40B4-BE49-F238E27FC236}">
                <a16:creationId xmlns:a16="http://schemas.microsoft.com/office/drawing/2014/main" id="{B578DC7B-9B58-0837-D262-CB9EEDB45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423" y="280716"/>
            <a:ext cx="3678496" cy="316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eft Arrow 9">
            <a:extLst>
              <a:ext uri="{FF2B5EF4-FFF2-40B4-BE49-F238E27FC236}">
                <a16:creationId xmlns:a16="http://schemas.microsoft.com/office/drawing/2014/main" id="{BBEBFC2A-B4DA-DD3C-06BE-C6FA47F21592}"/>
              </a:ext>
            </a:extLst>
          </p:cNvPr>
          <p:cNvSpPr/>
          <p:nvPr/>
        </p:nvSpPr>
        <p:spPr>
          <a:xfrm rot="18456284">
            <a:off x="4048361" y="2523840"/>
            <a:ext cx="1629518" cy="398260"/>
          </a:xfrm>
          <a:prstGeom prst="lef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1245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4B89B-00CF-9A0F-48DA-A3887E064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547CC4-A995-5028-79B0-FEF08EADD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09" y="1061084"/>
            <a:ext cx="3821108" cy="3333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DF878A-5881-1889-3A29-504681C2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Current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4D7F1-CCCD-2EA5-311C-3ACB1BBD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0055D-E60C-9CD0-F7FC-8694D94FB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30" y="1084967"/>
            <a:ext cx="1290558" cy="976946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A29D2B4-79EB-6E3C-57DE-320CAAD7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9DF497-2F84-3F82-A589-AD54562F2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93" y="4612943"/>
            <a:ext cx="11106377" cy="1784392"/>
          </a:xfrm>
        </p:spPr>
        <p:txBody>
          <a:bodyPr>
            <a:normAutofit fontScale="55000" lnSpcReduction="20000"/>
          </a:bodyPr>
          <a:lstStyle/>
          <a:p>
            <a:pPr marL="12700" indent="0">
              <a:lnSpc>
                <a:spcPct val="120000"/>
              </a:lnSpc>
              <a:buNone/>
            </a:pPr>
            <a:r>
              <a:rPr lang="it-IT" dirty="0">
                <a:highlight>
                  <a:srgbClr val="CDC2AF"/>
                </a:highlight>
              </a:rPr>
              <a:t>Imaging </a:t>
            </a:r>
            <a:r>
              <a:rPr lang="it-IT" dirty="0" err="1">
                <a:highlight>
                  <a:srgbClr val="CDC2AF"/>
                </a:highlight>
              </a:rPr>
              <a:t>Atmospheric</a:t>
            </a:r>
            <a:r>
              <a:rPr lang="it-IT" dirty="0">
                <a:highlight>
                  <a:srgbClr val="CDC2AF"/>
                </a:highlight>
              </a:rPr>
              <a:t> </a:t>
            </a:r>
            <a:r>
              <a:rPr lang="it-IT" dirty="0" err="1">
                <a:highlight>
                  <a:srgbClr val="CDC2AF"/>
                </a:highlight>
              </a:rPr>
              <a:t>Cherenkov</a:t>
            </a:r>
            <a:r>
              <a:rPr lang="it-IT" dirty="0">
                <a:highlight>
                  <a:srgbClr val="CDC2AF"/>
                </a:highlight>
              </a:rPr>
              <a:t> </a:t>
            </a:r>
            <a:r>
              <a:rPr lang="it-IT" dirty="0" err="1">
                <a:highlight>
                  <a:srgbClr val="CDC2AF"/>
                </a:highlight>
              </a:rPr>
              <a:t>Telescopes</a:t>
            </a:r>
            <a:r>
              <a:rPr lang="it-IT" dirty="0">
                <a:highlight>
                  <a:srgbClr val="CDC2AF"/>
                </a:highlight>
              </a:rPr>
              <a:t> (</a:t>
            </a:r>
            <a:r>
              <a:rPr lang="it-IT" dirty="0" err="1">
                <a:highlight>
                  <a:srgbClr val="CDC2AF"/>
                </a:highlight>
              </a:rPr>
              <a:t>IACTs</a:t>
            </a:r>
            <a:r>
              <a:rPr lang="it-IT" dirty="0">
                <a:highlight>
                  <a:srgbClr val="CDC2AF"/>
                </a:highlight>
              </a:rPr>
              <a:t>) </a:t>
            </a:r>
            <a:r>
              <a:rPr lang="it-IT" dirty="0"/>
              <a:t>probe VHE gamma-rays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atmospheric</a:t>
            </a:r>
            <a:r>
              <a:rPr lang="it-IT" dirty="0"/>
              <a:t> </a:t>
            </a:r>
            <a:r>
              <a:rPr lang="it-IT" dirty="0" err="1"/>
              <a:t>showers</a:t>
            </a:r>
            <a:r>
              <a:rPr lang="it-IT" dirty="0"/>
              <a:t>.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detect</a:t>
            </a:r>
            <a:r>
              <a:rPr lang="it-IT" dirty="0"/>
              <a:t> </a:t>
            </a:r>
            <a:r>
              <a:rPr lang="it-IT" dirty="0" err="1"/>
              <a:t>Cherenkov</a:t>
            </a:r>
            <a:r>
              <a:rPr lang="it-IT" dirty="0"/>
              <a:t> light in the </a:t>
            </a:r>
            <a:r>
              <a:rPr lang="it-IT" dirty="0" err="1"/>
              <a:t>atmosphere</a:t>
            </a:r>
            <a:r>
              <a:rPr lang="it-IT" dirty="0"/>
              <a:t> </a:t>
            </a:r>
          </a:p>
          <a:p>
            <a:pPr marL="12700" indent="0">
              <a:lnSpc>
                <a:spcPct val="120000"/>
              </a:lnSpc>
              <a:buNone/>
            </a:pPr>
            <a:r>
              <a:rPr lang="it-IT" dirty="0">
                <a:highlight>
                  <a:srgbClr val="CDC2AF"/>
                </a:highlight>
              </a:rPr>
              <a:t>MM can make strong </a:t>
            </a:r>
            <a:r>
              <a:rPr lang="it-IT" dirty="0" err="1">
                <a:highlight>
                  <a:srgbClr val="CDC2AF"/>
                </a:highlight>
              </a:rPr>
              <a:t>Cherenkov</a:t>
            </a:r>
            <a:r>
              <a:rPr lang="it-IT" dirty="0">
                <a:highlight>
                  <a:srgbClr val="CDC2AF"/>
                </a:highlight>
              </a:rPr>
              <a:t> light </a:t>
            </a:r>
            <a:r>
              <a:rPr lang="it-IT" dirty="0"/>
              <a:t>in the </a:t>
            </a:r>
            <a:r>
              <a:rPr lang="it-IT" dirty="0" err="1"/>
              <a:t>atmosphere</a:t>
            </a:r>
            <a:r>
              <a:rPr lang="it-IT" dirty="0"/>
              <a:t> (</a:t>
            </a:r>
            <a:r>
              <a:rPr lang="it-IT" dirty="0" err="1"/>
              <a:t>bright</a:t>
            </a:r>
            <a:r>
              <a:rPr lang="it-IT" dirty="0"/>
              <a:t> </a:t>
            </a:r>
            <a:r>
              <a:rPr lang="it-IT" dirty="0" err="1"/>
              <a:t>signals</a:t>
            </a:r>
            <a:r>
              <a:rPr lang="it-IT" dirty="0"/>
              <a:t>),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IACTs</a:t>
            </a:r>
            <a:r>
              <a:rPr lang="it-IT" dirty="0"/>
              <a:t> are </a:t>
            </a:r>
            <a:r>
              <a:rPr lang="it-IT" dirty="0" err="1"/>
              <a:t>pointed</a:t>
            </a:r>
            <a:r>
              <a:rPr lang="it-IT" dirty="0"/>
              <a:t> </a:t>
            </a:r>
            <a:r>
              <a:rPr lang="it-IT" dirty="0" err="1"/>
              <a:t>instrument</a:t>
            </a:r>
            <a:r>
              <a:rPr lang="it-IT" dirty="0"/>
              <a:t> with ~5x5 deg^2 </a:t>
            </a:r>
            <a:r>
              <a:rPr lang="it-IT" dirty="0">
                <a:highlight>
                  <a:srgbClr val="CDC2AF"/>
                </a:highlight>
              </a:rPr>
              <a:t>field of </a:t>
            </a:r>
            <a:r>
              <a:rPr lang="it-IT" dirty="0" err="1">
                <a:highlight>
                  <a:srgbClr val="CDC2AF"/>
                </a:highlight>
              </a:rPr>
              <a:t>view</a:t>
            </a:r>
            <a:r>
              <a:rPr lang="it-IT" dirty="0">
                <a:highlight>
                  <a:srgbClr val="CDC2AF"/>
                </a:highlight>
              </a:rPr>
              <a:t>.</a:t>
            </a:r>
          </a:p>
          <a:p>
            <a:pPr marL="12700" indent="0">
              <a:lnSpc>
                <a:spcPct val="120000"/>
              </a:lnSpc>
              <a:buNone/>
            </a:pPr>
            <a:r>
              <a:rPr lang="it-IT" dirty="0" err="1"/>
              <a:t>Require</a:t>
            </a:r>
            <a:r>
              <a:rPr lang="it-IT" dirty="0"/>
              <a:t> ultra-</a:t>
            </a:r>
            <a:r>
              <a:rPr lang="it-IT" dirty="0" err="1"/>
              <a:t>relativistic</a:t>
            </a:r>
            <a:r>
              <a:rPr lang="it-IT" dirty="0"/>
              <a:t> </a:t>
            </a:r>
            <a:r>
              <a:rPr lang="it-IT" dirty="0" err="1"/>
              <a:t>MMs</a:t>
            </a:r>
            <a:r>
              <a:rPr lang="it-IT" dirty="0"/>
              <a:t> </a:t>
            </a:r>
          </a:p>
        </p:txBody>
      </p:sp>
      <p:pic>
        <p:nvPicPr>
          <p:cNvPr id="11" name="Picture 4" descr="Exploring the extreme Universe: International collaboration for a new  gamma-ray observatory launched [SWGO]">
            <a:extLst>
              <a:ext uri="{FF2B5EF4-FFF2-40B4-BE49-F238E27FC236}">
                <a16:creationId xmlns:a16="http://schemas.microsoft.com/office/drawing/2014/main" id="{309D0E80-4847-74AD-0917-9ACAB3555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596" y="220090"/>
            <a:ext cx="6026393" cy="417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eft Arrow 11">
            <a:extLst>
              <a:ext uri="{FF2B5EF4-FFF2-40B4-BE49-F238E27FC236}">
                <a16:creationId xmlns:a16="http://schemas.microsoft.com/office/drawing/2014/main" id="{18DA30ED-6238-93DD-7988-F16D0CE5F23D}"/>
              </a:ext>
            </a:extLst>
          </p:cNvPr>
          <p:cNvSpPr/>
          <p:nvPr/>
        </p:nvSpPr>
        <p:spPr>
          <a:xfrm rot="2794915">
            <a:off x="4134146" y="2258367"/>
            <a:ext cx="2265622" cy="412260"/>
          </a:xfrm>
          <a:prstGeom prst="lef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615775-84C6-504E-1B47-614B9E1441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4536" y="5741349"/>
            <a:ext cx="2810920" cy="72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64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E7617-77A9-2046-8055-7F6357E6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3" y="220091"/>
            <a:ext cx="10693175" cy="745454"/>
          </a:xfrm>
        </p:spPr>
        <p:txBody>
          <a:bodyPr>
            <a:normAutofit fontScale="90000"/>
          </a:bodyPr>
          <a:lstStyle/>
          <a:p>
            <a:r>
              <a:rPr lang="en-IT" dirty="0"/>
              <a:t>Instrument acceptance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C3EE9-88D7-E398-3559-C6EF6B0E6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447" y="1125891"/>
            <a:ext cx="8805049" cy="2303110"/>
          </a:xfrm>
        </p:spPr>
        <p:txBody>
          <a:bodyPr>
            <a:noAutofit/>
          </a:bodyPr>
          <a:lstStyle/>
          <a:p>
            <a:r>
              <a:rPr lang="en-IT" sz="2400" dirty="0"/>
              <a:t>Terrestrial experiments require relativistic and ultra-relativistic speeds</a:t>
            </a:r>
          </a:p>
          <a:p>
            <a:r>
              <a:rPr lang="en-IT" sz="2400" dirty="0"/>
              <a:t>One should then consider ‘kinetic energy at the detector’</a:t>
            </a:r>
          </a:p>
          <a:p>
            <a:pPr lvl="1"/>
            <a:r>
              <a:rPr lang="en-IT" sz="2000" dirty="0"/>
              <a:t>Compute energy loss in matter (if required)</a:t>
            </a:r>
          </a:p>
          <a:p>
            <a:pPr lvl="1"/>
            <a:r>
              <a:rPr lang="en-IT" sz="2000" dirty="0"/>
              <a:t>Acceptance direction depedent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8DF5BA-537C-ACC6-6879-FE3E513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BB5B85-B5B9-EFDF-609F-342AD356A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2" y="1092866"/>
            <a:ext cx="2891157" cy="252221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CC2244-DBCF-90BD-3A3F-AF613D93F82F}"/>
              </a:ext>
            </a:extLst>
          </p:cNvPr>
          <p:cNvSpPr txBox="1">
            <a:spLocks/>
          </p:cNvSpPr>
          <p:nvPr/>
        </p:nvSpPr>
        <p:spPr>
          <a:xfrm>
            <a:off x="3323270" y="3843338"/>
            <a:ext cx="3637088" cy="11944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20675" indent="-30797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7063" indent="-3492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8038" indent="-306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</a:pPr>
            <a:r>
              <a:rPr lang="en-IT" dirty="0">
                <a:solidFill>
                  <a:schemeClr val="tx1"/>
                </a:solidFill>
              </a:rPr>
              <a:t>We carefully checked detectors differential acceptance and rescaled limits</a:t>
            </a:r>
          </a:p>
        </p:txBody>
      </p:sp>
      <p:pic>
        <p:nvPicPr>
          <p:cNvPr id="8" name="Picture 2" descr="Measuring the Atmospheric Neutrino Oscillation Parameters with IceCube  DeepCore">
            <a:extLst>
              <a:ext uri="{FF2B5EF4-FFF2-40B4-BE49-F238E27FC236}">
                <a16:creationId xmlns:a16="http://schemas.microsoft.com/office/drawing/2014/main" id="{F935B079-49B8-4F6E-C556-530E5F9D7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9016" y="3742403"/>
            <a:ext cx="2666446" cy="28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9AC94D-E532-EF83-DD5C-5150971B3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B6F50D-8005-418A-DA3D-4B6B4DABE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684" y="3589347"/>
            <a:ext cx="3637087" cy="31249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D26908-152A-EA7C-5655-E08CBEE4A278}"/>
              </a:ext>
            </a:extLst>
          </p:cNvPr>
          <p:cNvSpPr txBox="1"/>
          <p:nvPr/>
        </p:nvSpPr>
        <p:spPr>
          <a:xfrm>
            <a:off x="5620560" y="5766371"/>
            <a:ext cx="2514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e.g.: IC </a:t>
            </a:r>
            <a:r>
              <a:rPr lang="it-IT" dirty="0" err="1"/>
              <a:t>limits</a:t>
            </a:r>
            <a:r>
              <a:rPr lang="it-IT" dirty="0"/>
              <a:t> </a:t>
            </a:r>
            <a:r>
              <a:rPr lang="it-IT" dirty="0" err="1"/>
              <a:t>rescaled</a:t>
            </a:r>
            <a:r>
              <a:rPr lang="it-IT" dirty="0"/>
              <a:t>. Also </a:t>
            </a:r>
            <a:r>
              <a:rPr lang="it-IT" dirty="0" err="1"/>
              <a:t>done</a:t>
            </a:r>
            <a:r>
              <a:rPr lang="it-IT" dirty="0"/>
              <a:t> for MACRO </a:t>
            </a:r>
          </a:p>
        </p:txBody>
      </p:sp>
    </p:spTree>
    <p:extLst>
      <p:ext uri="{BB962C8B-B14F-4D97-AF65-F5344CB8AC3E}">
        <p14:creationId xmlns:p14="http://schemas.microsoft.com/office/powerpoint/2010/main" val="1367743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48B18-93F4-69DC-4C3C-8111BB98E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Straight to the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52CB9E-B22C-9C68-14DD-9866F97BE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5C2521-7900-6F1C-596C-B4D7A73ADA7C}"/>
              </a:ext>
            </a:extLst>
          </p:cNvPr>
          <p:cNvSpPr txBox="1"/>
          <p:nvPr/>
        </p:nvSpPr>
        <p:spPr>
          <a:xfrm>
            <a:off x="6731832" y="1162989"/>
            <a:ext cx="47834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5400" dirty="0"/>
              <a:t>1/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have</a:t>
            </a:r>
            <a:r>
              <a:rPr lang="it-IT" sz="2400" dirty="0"/>
              <a:t> </a:t>
            </a:r>
            <a:r>
              <a:rPr lang="it-IT" sz="2400" dirty="0" err="1"/>
              <a:t>developed</a:t>
            </a:r>
            <a:r>
              <a:rPr lang="it-IT" sz="2400" dirty="0"/>
              <a:t> a framework to compute MM </a:t>
            </a:r>
            <a:r>
              <a:rPr lang="it-IT" sz="2400" dirty="0" err="1"/>
              <a:t>acceleration</a:t>
            </a:r>
            <a:r>
              <a:rPr lang="it-IT" sz="2400" dirty="0"/>
              <a:t> (</a:t>
            </a:r>
            <a:r>
              <a:rPr lang="it-IT" sz="2400" dirty="0" err="1"/>
              <a:t>according</a:t>
            </a:r>
            <a:r>
              <a:rPr lang="it-IT" sz="2400" dirty="0"/>
              <a:t> to MM mass) in</a:t>
            </a:r>
          </a:p>
          <a:p>
            <a:pPr marL="285750" indent="-285750" algn="l">
              <a:buFontTx/>
              <a:buChar char="-"/>
            </a:pPr>
            <a:r>
              <a:rPr lang="it-IT" sz="2400" dirty="0"/>
              <a:t>GMF and IGMF</a:t>
            </a:r>
          </a:p>
          <a:p>
            <a:pPr marL="285750" indent="-285750" algn="l">
              <a:buFontTx/>
              <a:buChar char="-"/>
            </a:pPr>
            <a:r>
              <a:rPr lang="it-IT" sz="2400" dirty="0" err="1"/>
              <a:t>Including</a:t>
            </a:r>
            <a:r>
              <a:rPr lang="it-IT" sz="2400" dirty="0"/>
              <a:t> </a:t>
            </a:r>
            <a:r>
              <a:rPr lang="it-IT" sz="2400" dirty="0" err="1"/>
              <a:t>backreaction</a:t>
            </a:r>
            <a:endParaRPr lang="it-IT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3DA906-A5C5-DE2D-C5BC-0F7FECBE2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3" y="1150211"/>
            <a:ext cx="6037663" cy="514522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46FFD-57E6-101B-256D-41B54837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67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4C45F-00DB-54A2-1E85-7B24F545D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04" y="364035"/>
            <a:ext cx="2644026" cy="1394052"/>
          </a:xfr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T" dirty="0">
                <a:solidFill>
                  <a:schemeClr val="tx1"/>
                </a:solidFill>
              </a:rPr>
              <a:t>FINAL</a:t>
            </a:r>
            <a:br>
              <a:rPr lang="en-IT" dirty="0">
                <a:solidFill>
                  <a:schemeClr val="tx1"/>
                </a:solidFill>
              </a:rPr>
            </a:br>
            <a:r>
              <a:rPr lang="en-IT" dirty="0">
                <a:solidFill>
                  <a:schemeClr val="tx1"/>
                </a:solidFill>
              </a:rPr>
              <a:t>Result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C071E-842E-9502-4100-3DD4ACD3B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1C80B4-CB1C-6035-594C-D8EF1C21E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13" y="2026603"/>
            <a:ext cx="2164367" cy="1888171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DD72FE-D7A6-9A51-8FCC-931FBAA9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368" y="374376"/>
            <a:ext cx="6243102" cy="5977438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140D820C-4064-6542-F245-DA45B7CB5CF8}"/>
              </a:ext>
            </a:extLst>
          </p:cNvPr>
          <p:cNvSpPr/>
          <p:nvPr/>
        </p:nvSpPr>
        <p:spPr>
          <a:xfrm>
            <a:off x="2440887" y="2862717"/>
            <a:ext cx="405114" cy="509286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07F602-AD59-B480-781E-ADBF343B630C}"/>
              </a:ext>
            </a:extLst>
          </p:cNvPr>
          <p:cNvSpPr txBox="1"/>
          <p:nvPr/>
        </p:nvSpPr>
        <p:spPr>
          <a:xfrm>
            <a:off x="175058" y="3998624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ym typeface="Wingdings" pitchFamily="2" charset="2"/>
              </a:rPr>
              <a:t>From </a:t>
            </a:r>
            <a:r>
              <a:rPr lang="en-US" dirty="0">
                <a:highlight>
                  <a:srgbClr val="CDC2AF"/>
                </a:highlight>
                <a:sym typeface="Wingdings" pitchFamily="2" charset="2"/>
              </a:rPr>
              <a:t>speed limit to</a:t>
            </a:r>
            <a:endParaRPr lang="en-IT" dirty="0">
              <a:highlight>
                <a:srgbClr val="CDC2AF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94072-7C36-9F96-70B1-5BB068E8F6BC}"/>
              </a:ext>
            </a:extLst>
          </p:cNvPr>
          <p:cNvSpPr txBox="1"/>
          <p:nvPr/>
        </p:nvSpPr>
        <p:spPr>
          <a:xfrm>
            <a:off x="1124147" y="5318677"/>
            <a:ext cx="17251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sym typeface="Wingdings" pitchFamily="2" charset="2"/>
              </a:rPr>
              <a:t>MM mass </a:t>
            </a:r>
          </a:p>
          <a:p>
            <a:pPr algn="l"/>
            <a:r>
              <a:rPr lang="en-US" sz="2800" dirty="0">
                <a:sym typeface="Wingdings" pitchFamily="2" charset="2"/>
              </a:rPr>
              <a:t>limits </a:t>
            </a:r>
            <a:endParaRPr lang="en-IT" sz="2800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4F80F91-C883-0CDE-D5A7-D71C65372B37}"/>
              </a:ext>
            </a:extLst>
          </p:cNvPr>
          <p:cNvSpPr/>
          <p:nvPr/>
        </p:nvSpPr>
        <p:spPr>
          <a:xfrm>
            <a:off x="4251223" y="720407"/>
            <a:ext cx="4834674" cy="4514850"/>
          </a:xfrm>
          <a:custGeom>
            <a:avLst/>
            <a:gdLst>
              <a:gd name="csX0" fmla="*/ 5499 w 4834674"/>
              <a:gd name="csY0" fmla="*/ 4500563 h 4514850"/>
              <a:gd name="csX1" fmla="*/ 334111 w 4834674"/>
              <a:gd name="csY1" fmla="*/ 4514850 h 4514850"/>
              <a:gd name="csX2" fmla="*/ 619861 w 4834674"/>
              <a:gd name="csY2" fmla="*/ 4500563 h 4514850"/>
              <a:gd name="csX3" fmla="*/ 691299 w 4834674"/>
              <a:gd name="csY3" fmla="*/ 4486275 h 4514850"/>
              <a:gd name="csX4" fmla="*/ 805599 w 4834674"/>
              <a:gd name="csY4" fmla="*/ 3357563 h 4514850"/>
              <a:gd name="csX5" fmla="*/ 791311 w 4834674"/>
              <a:gd name="csY5" fmla="*/ 2771775 h 4514850"/>
              <a:gd name="csX6" fmla="*/ 962761 w 4834674"/>
              <a:gd name="csY6" fmla="*/ 1714500 h 4514850"/>
              <a:gd name="csX7" fmla="*/ 962761 w 4834674"/>
              <a:gd name="csY7" fmla="*/ 1714500 h 4514850"/>
              <a:gd name="csX8" fmla="*/ 1148499 w 4834674"/>
              <a:gd name="csY8" fmla="*/ 1743075 h 4514850"/>
              <a:gd name="csX9" fmla="*/ 1148499 w 4834674"/>
              <a:gd name="csY9" fmla="*/ 2286000 h 4514850"/>
              <a:gd name="csX10" fmla="*/ 1362811 w 4834674"/>
              <a:gd name="csY10" fmla="*/ 2300288 h 4514850"/>
              <a:gd name="csX11" fmla="*/ 1820011 w 4834674"/>
              <a:gd name="csY11" fmla="*/ 2914650 h 4514850"/>
              <a:gd name="csX12" fmla="*/ 2305786 w 4834674"/>
              <a:gd name="csY12" fmla="*/ 3028950 h 4514850"/>
              <a:gd name="csX13" fmla="*/ 2862999 w 4834674"/>
              <a:gd name="csY13" fmla="*/ 2971800 h 4514850"/>
              <a:gd name="csX14" fmla="*/ 3034449 w 4834674"/>
              <a:gd name="csY14" fmla="*/ 2057400 h 4514850"/>
              <a:gd name="csX15" fmla="*/ 3920274 w 4834674"/>
              <a:gd name="csY15" fmla="*/ 3000375 h 4514850"/>
              <a:gd name="csX16" fmla="*/ 4577499 w 4834674"/>
              <a:gd name="csY16" fmla="*/ 1114425 h 4514850"/>
              <a:gd name="csX17" fmla="*/ 4834674 w 4834674"/>
              <a:gd name="csY17" fmla="*/ 1771650 h 4514850"/>
              <a:gd name="csX18" fmla="*/ 4834674 w 4834674"/>
              <a:gd name="csY18" fmla="*/ 0 h 4514850"/>
              <a:gd name="csX19" fmla="*/ 5499 w 4834674"/>
              <a:gd name="csY19" fmla="*/ 0 h 4514850"/>
              <a:gd name="csX20" fmla="*/ 5499 w 4834674"/>
              <a:gd name="csY20" fmla="*/ 4500563 h 45148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834674" h="4514850">
                <a:moveTo>
                  <a:pt x="5499" y="4500563"/>
                </a:moveTo>
                <a:lnTo>
                  <a:pt x="334111" y="4514850"/>
                </a:lnTo>
                <a:lnTo>
                  <a:pt x="619861" y="4500563"/>
                </a:lnTo>
                <a:lnTo>
                  <a:pt x="691299" y="4486275"/>
                </a:lnTo>
                <a:lnTo>
                  <a:pt x="805599" y="3357563"/>
                </a:lnTo>
                <a:lnTo>
                  <a:pt x="791311" y="2771775"/>
                </a:lnTo>
                <a:lnTo>
                  <a:pt x="962761" y="1714500"/>
                </a:lnTo>
                <a:lnTo>
                  <a:pt x="962761" y="1714500"/>
                </a:lnTo>
                <a:lnTo>
                  <a:pt x="1148499" y="1743075"/>
                </a:lnTo>
                <a:lnTo>
                  <a:pt x="1148499" y="2286000"/>
                </a:lnTo>
                <a:lnTo>
                  <a:pt x="1362811" y="2300288"/>
                </a:lnTo>
                <a:lnTo>
                  <a:pt x="1820011" y="2914650"/>
                </a:lnTo>
                <a:lnTo>
                  <a:pt x="2305786" y="3028950"/>
                </a:lnTo>
                <a:lnTo>
                  <a:pt x="2862999" y="2971800"/>
                </a:lnTo>
                <a:lnTo>
                  <a:pt x="3034449" y="2057400"/>
                </a:lnTo>
                <a:lnTo>
                  <a:pt x="3920274" y="3000375"/>
                </a:lnTo>
                <a:lnTo>
                  <a:pt x="4577499" y="1114425"/>
                </a:lnTo>
                <a:lnTo>
                  <a:pt x="4834674" y="1771650"/>
                </a:lnTo>
                <a:lnTo>
                  <a:pt x="4834674" y="0"/>
                </a:lnTo>
                <a:lnTo>
                  <a:pt x="5499" y="0"/>
                </a:lnTo>
                <a:cubicBezTo>
                  <a:pt x="736" y="1495425"/>
                  <a:pt x="-4026" y="2990850"/>
                  <a:pt x="5499" y="4500563"/>
                </a:cubicBezTo>
                <a:close/>
              </a:path>
            </a:pathLst>
          </a:custGeom>
          <a:solidFill>
            <a:srgbClr val="92D050">
              <a:alpha val="1362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1902D6A-197F-5A76-9C7D-AAB7FF26A466}"/>
              </a:ext>
            </a:extLst>
          </p:cNvPr>
          <p:cNvSpPr/>
          <p:nvPr/>
        </p:nvSpPr>
        <p:spPr>
          <a:xfrm>
            <a:off x="4203997" y="720407"/>
            <a:ext cx="4886325" cy="4500562"/>
          </a:xfrm>
          <a:custGeom>
            <a:avLst/>
            <a:gdLst>
              <a:gd name="csX0" fmla="*/ 42863 w 4886325"/>
              <a:gd name="csY0" fmla="*/ 4500562 h 4500562"/>
              <a:gd name="csX1" fmla="*/ 171450 w 4886325"/>
              <a:gd name="csY1" fmla="*/ 4486275 h 4500562"/>
              <a:gd name="csX2" fmla="*/ 714375 w 4886325"/>
              <a:gd name="csY2" fmla="*/ 3286125 h 4500562"/>
              <a:gd name="csX3" fmla="*/ 900113 w 4886325"/>
              <a:gd name="csY3" fmla="*/ 2300287 h 4500562"/>
              <a:gd name="csX4" fmla="*/ 1471613 w 4886325"/>
              <a:gd name="csY4" fmla="*/ 2300287 h 4500562"/>
              <a:gd name="csX5" fmla="*/ 1857375 w 4886325"/>
              <a:gd name="csY5" fmla="*/ 2914650 h 4500562"/>
              <a:gd name="csX6" fmla="*/ 2114550 w 4886325"/>
              <a:gd name="csY6" fmla="*/ 3028950 h 4500562"/>
              <a:gd name="csX7" fmla="*/ 2886075 w 4886325"/>
              <a:gd name="csY7" fmla="*/ 2986087 h 4500562"/>
              <a:gd name="csX8" fmla="*/ 2957513 w 4886325"/>
              <a:gd name="csY8" fmla="*/ 2714625 h 4500562"/>
              <a:gd name="csX9" fmla="*/ 3757613 w 4886325"/>
              <a:gd name="csY9" fmla="*/ 3586162 h 4500562"/>
              <a:gd name="csX10" fmla="*/ 4586288 w 4886325"/>
              <a:gd name="csY10" fmla="*/ 971550 h 4500562"/>
              <a:gd name="csX11" fmla="*/ 4886325 w 4886325"/>
              <a:gd name="csY11" fmla="*/ 1928812 h 4500562"/>
              <a:gd name="csX12" fmla="*/ 4886325 w 4886325"/>
              <a:gd name="csY12" fmla="*/ 0 h 4500562"/>
              <a:gd name="csX13" fmla="*/ 0 w 4886325"/>
              <a:gd name="csY13" fmla="*/ 28575 h 4500562"/>
              <a:gd name="csX14" fmla="*/ 42863 w 4886325"/>
              <a:gd name="csY14" fmla="*/ 4500562 h 45005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886325" h="4500562">
                <a:moveTo>
                  <a:pt x="42863" y="4500562"/>
                </a:moveTo>
                <a:lnTo>
                  <a:pt x="171450" y="4486275"/>
                </a:lnTo>
                <a:lnTo>
                  <a:pt x="714375" y="3286125"/>
                </a:lnTo>
                <a:lnTo>
                  <a:pt x="900113" y="2300287"/>
                </a:lnTo>
                <a:lnTo>
                  <a:pt x="1471613" y="2300287"/>
                </a:lnTo>
                <a:lnTo>
                  <a:pt x="1857375" y="2914650"/>
                </a:lnTo>
                <a:lnTo>
                  <a:pt x="2114550" y="3028950"/>
                </a:lnTo>
                <a:lnTo>
                  <a:pt x="2886075" y="2986087"/>
                </a:lnTo>
                <a:lnTo>
                  <a:pt x="2957513" y="2714625"/>
                </a:lnTo>
                <a:lnTo>
                  <a:pt x="3757613" y="3586162"/>
                </a:lnTo>
                <a:lnTo>
                  <a:pt x="4586288" y="971550"/>
                </a:lnTo>
                <a:lnTo>
                  <a:pt x="4886325" y="1928812"/>
                </a:lnTo>
                <a:lnTo>
                  <a:pt x="4886325" y="0"/>
                </a:lnTo>
                <a:lnTo>
                  <a:pt x="0" y="28575"/>
                </a:lnTo>
                <a:lnTo>
                  <a:pt x="42863" y="4500562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723F8F6-C2B7-BCB8-02DF-521CD1D37E43}"/>
              </a:ext>
            </a:extLst>
          </p:cNvPr>
          <p:cNvSpPr/>
          <p:nvPr/>
        </p:nvSpPr>
        <p:spPr>
          <a:xfrm>
            <a:off x="4203997" y="648969"/>
            <a:ext cx="4843463" cy="4572000"/>
          </a:xfrm>
          <a:custGeom>
            <a:avLst/>
            <a:gdLst>
              <a:gd name="csX0" fmla="*/ 0 w 4843463"/>
              <a:gd name="csY0" fmla="*/ 4572000 h 4572000"/>
              <a:gd name="csX1" fmla="*/ 3386138 w 4843463"/>
              <a:gd name="csY1" fmla="*/ 4529138 h 4572000"/>
              <a:gd name="csX2" fmla="*/ 4557713 w 4843463"/>
              <a:gd name="csY2" fmla="*/ 1071563 h 4572000"/>
              <a:gd name="csX3" fmla="*/ 4843463 w 4843463"/>
              <a:gd name="csY3" fmla="*/ 1871663 h 4572000"/>
              <a:gd name="csX4" fmla="*/ 4829175 w 4843463"/>
              <a:gd name="csY4" fmla="*/ 0 h 4572000"/>
              <a:gd name="csX5" fmla="*/ 14288 w 4843463"/>
              <a:gd name="csY5" fmla="*/ 0 h 4572000"/>
              <a:gd name="csX6" fmla="*/ 0 w 4843463"/>
              <a:gd name="csY6" fmla="*/ 4572000 h 457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843463" h="4572000">
                <a:moveTo>
                  <a:pt x="0" y="4572000"/>
                </a:moveTo>
                <a:lnTo>
                  <a:pt x="3386138" y="4529138"/>
                </a:lnTo>
                <a:lnTo>
                  <a:pt x="4557713" y="1071563"/>
                </a:lnTo>
                <a:lnTo>
                  <a:pt x="4843463" y="1871663"/>
                </a:lnTo>
                <a:lnTo>
                  <a:pt x="4829175" y="0"/>
                </a:lnTo>
                <a:lnTo>
                  <a:pt x="14288" y="0"/>
                </a:lnTo>
                <a:cubicBezTo>
                  <a:pt x="9525" y="1524000"/>
                  <a:pt x="4763" y="3048000"/>
                  <a:pt x="0" y="4572000"/>
                </a:cubicBezTo>
                <a:close/>
              </a:path>
            </a:pathLst>
          </a:custGeom>
          <a:solidFill>
            <a:schemeClr val="tx2">
              <a:alpha val="1912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7D57CF6-DD1C-9734-B517-A058F513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CBFCF3-2E9A-8EF4-35BF-685EABD539A3}"/>
                  </a:ext>
                </a:extLst>
              </p:cNvPr>
              <p:cNvSpPr txBox="1"/>
              <p:nvPr/>
            </p:nvSpPr>
            <p:spPr>
              <a:xfrm>
                <a:off x="9403307" y="684688"/>
                <a:ext cx="18125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𝐼𝐺𝑀𝐹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CBFCF3-2E9A-8EF4-35BF-685EABD53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307" y="684688"/>
                <a:ext cx="1812547" cy="369332"/>
              </a:xfrm>
              <a:prstGeom prst="rect">
                <a:avLst/>
              </a:prstGeom>
              <a:blipFill>
                <a:blip r:embed="rId4"/>
                <a:stretch>
                  <a:fillRect t="-6452" r="-3472" b="-225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C40040-1AFA-ABFF-EF3B-19E542AECCE8}"/>
                  </a:ext>
                </a:extLst>
              </p:cNvPr>
              <p:cNvSpPr txBox="1"/>
              <p:nvPr/>
            </p:nvSpPr>
            <p:spPr>
              <a:xfrm>
                <a:off x="9403307" y="1287464"/>
                <a:ext cx="19151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𝐼𝐺𝑀𝐹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−11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C40040-1AFA-ABFF-EF3B-19E542AEC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307" y="1287464"/>
                <a:ext cx="1915140" cy="369332"/>
              </a:xfrm>
              <a:prstGeom prst="rect">
                <a:avLst/>
              </a:prstGeom>
              <a:blipFill>
                <a:blip r:embed="rId5"/>
                <a:stretch>
                  <a:fillRect t="-6667" r="-3289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0F4FC9B-3843-6F71-EB4F-F33C151E5400}"/>
                  </a:ext>
                </a:extLst>
              </p:cNvPr>
              <p:cNvSpPr txBox="1"/>
              <p:nvPr/>
            </p:nvSpPr>
            <p:spPr>
              <a:xfrm>
                <a:off x="9403307" y="1890240"/>
                <a:ext cx="19151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𝐼𝐺𝑀𝐹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−13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0F4FC9B-3843-6F71-EB4F-F33C151E5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307" y="1890240"/>
                <a:ext cx="1915140" cy="369332"/>
              </a:xfrm>
              <a:prstGeom prst="rect">
                <a:avLst/>
              </a:prstGeom>
              <a:blipFill>
                <a:blip r:embed="rId6"/>
                <a:stretch>
                  <a:fillRect t="-6452" r="-3289" b="-225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243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D3270-E7DF-1CF6-E08F-18B14149B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B9CF6E-41F4-C9C0-151F-A96F5589A7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Conclusions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9B9D0DF-9971-7A80-1AC9-780A1D8033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71899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0E90C-608C-3A51-B102-B8C9D9B4F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Take-home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E40B4-48FF-9FCD-B112-956C9C524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48" y="1213506"/>
            <a:ext cx="8516598" cy="403501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IT" dirty="0"/>
              <a:t>We have developed a framework that computes the </a:t>
            </a:r>
            <a:r>
              <a:rPr lang="en-IT" dirty="0">
                <a:highlight>
                  <a:srgbClr val="CDC2AF"/>
                </a:highlight>
              </a:rPr>
              <a:t>relation MM mass-speed</a:t>
            </a:r>
            <a:r>
              <a:rPr lang="en-IT" dirty="0"/>
              <a:t> in cosmic MFs (that includes back-reaction)</a:t>
            </a:r>
          </a:p>
          <a:p>
            <a:pPr>
              <a:lnSpc>
                <a:spcPct val="120000"/>
              </a:lnSpc>
            </a:pPr>
            <a:r>
              <a:rPr lang="en-IT" dirty="0"/>
              <a:t>We have made assumptions on MFs, if better models come out, more accurate estimations can be made</a:t>
            </a:r>
          </a:p>
          <a:p>
            <a:pPr>
              <a:lnSpc>
                <a:spcPct val="120000"/>
              </a:lnSpc>
            </a:pPr>
            <a:r>
              <a:rPr lang="en-IT" dirty="0">
                <a:highlight>
                  <a:srgbClr val="CDC2AF"/>
                </a:highlight>
              </a:rPr>
              <a:t>Strong IGMFs impact MM acceleration (could contribute, could dominate</a:t>
            </a:r>
            <a:r>
              <a:rPr lang="en-IT" dirty="0"/>
              <a:t>)</a:t>
            </a:r>
          </a:p>
          <a:p>
            <a:pPr>
              <a:lnSpc>
                <a:spcPct val="120000"/>
              </a:lnSpc>
            </a:pPr>
            <a:r>
              <a:rPr lang="en-IT" dirty="0"/>
              <a:t>Terrestrial instruments are sensitive to different MM mass (related to their formation mechanisms)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B61AA-28D8-A310-8EEB-E5BF0671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706B7-9664-4640-8207-B3F8B428F21B}"/>
              </a:ext>
            </a:extLst>
          </p:cNvPr>
          <p:cNvSpPr txBox="1"/>
          <p:nvPr/>
        </p:nvSpPr>
        <p:spPr>
          <a:xfrm>
            <a:off x="9408043" y="5626453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3600" dirty="0">
                <a:solidFill>
                  <a:schemeClr val="bg1"/>
                </a:solidFill>
                <a:latin typeface="Bradley Hand" pitchFamily="2" charset="77"/>
              </a:rPr>
              <a:t>Thanks!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BD2329-1065-026A-7E5C-B630F84F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267943-D977-3769-ACE8-F32C49647FC3}"/>
              </a:ext>
            </a:extLst>
          </p:cNvPr>
          <p:cNvSpPr txBox="1"/>
          <p:nvPr/>
        </p:nvSpPr>
        <p:spPr>
          <a:xfrm>
            <a:off x="9298861" y="5688009"/>
            <a:ext cx="15167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3200" dirty="0"/>
              <a:t>Thanks!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CFB600-716A-17DC-603E-6241E8797CE1}"/>
              </a:ext>
            </a:extLst>
          </p:cNvPr>
          <p:cNvGrpSpPr/>
          <p:nvPr/>
        </p:nvGrpSpPr>
        <p:grpSpPr>
          <a:xfrm>
            <a:off x="8756786" y="3024404"/>
            <a:ext cx="3208710" cy="2882101"/>
            <a:chOff x="7753328" y="3631578"/>
            <a:chExt cx="3208710" cy="2882101"/>
          </a:xfrm>
        </p:grpSpPr>
        <p:pic>
          <p:nvPicPr>
            <p:cNvPr id="13" name="Picture 12" descr="Muon">
              <a:extLst>
                <a:ext uri="{FF2B5EF4-FFF2-40B4-BE49-F238E27FC236}">
                  <a16:creationId xmlns:a16="http://schemas.microsoft.com/office/drawing/2014/main" id="{0EA13FD1-CC34-6628-DDB8-E374E05ACD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84" b="89784" l="9125" r="95375">
                          <a14:foregroundMark x1="9500" y1="39424" x2="9125" y2="61151"/>
                          <a14:foregroundMark x1="70125" y1="40000" x2="90625" y2="35252"/>
                          <a14:foregroundMark x1="90625" y1="35252" x2="95375" y2="39712"/>
                          <a14:foregroundMark x1="95375" y1="39712" x2="70625" y2="48489"/>
                        </a14:backgroundRemoval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3328" y="3631578"/>
              <a:ext cx="3208710" cy="2882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ED2545-1CEA-8C7F-1776-07B6C9F7D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18573" y="4690946"/>
              <a:ext cx="1127521" cy="76336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ED07A7-EB6A-1B52-6582-4AE4623A6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35112" y="4752467"/>
              <a:ext cx="1127521" cy="76336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31D6AD-D14B-ED1B-88E3-A34C0D98E0E6}"/>
                </a:ext>
              </a:extLst>
            </p:cNvPr>
            <p:cNvSpPr txBox="1"/>
            <p:nvPr/>
          </p:nvSpPr>
          <p:spPr>
            <a:xfrm rot="20756274">
              <a:off x="10138659" y="4610020"/>
              <a:ext cx="6335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en-IT" sz="2000" dirty="0"/>
                <a:t>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656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5D926-E36C-2FA2-80EC-F24B619C6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993B7B-564B-7AA0-36F6-5314066407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BACKUPS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7D148A6-EDF6-18ED-405D-C1A3BA6B7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74680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FA7F1B1-BD5E-3D5A-54D0-2214773ABF41}"/>
              </a:ext>
            </a:extLst>
          </p:cNvPr>
          <p:cNvGrpSpPr/>
          <p:nvPr/>
        </p:nvGrpSpPr>
        <p:grpSpPr>
          <a:xfrm>
            <a:off x="0" y="1094547"/>
            <a:ext cx="8513901" cy="5462719"/>
            <a:chOff x="82609" y="820910"/>
            <a:chExt cx="6385426" cy="409703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C4D3B8A-3C66-5614-2906-E8042EB8A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609" y="820910"/>
              <a:ext cx="6385426" cy="409703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2BD8885-77A7-BEA2-A378-8276C2FB4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6549" y="891509"/>
              <a:ext cx="3591485" cy="97790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13BD015-3439-B0AA-0BC4-CB550F791BD1}"/>
              </a:ext>
            </a:extLst>
          </p:cNvPr>
          <p:cNvSpPr txBox="1"/>
          <p:nvPr/>
        </p:nvSpPr>
        <p:spPr>
          <a:xfrm>
            <a:off x="8655333" y="5972707"/>
            <a:ext cx="2971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i="1" dirty="0">
              <a:solidFill>
                <a:schemeClr val="bg1"/>
              </a:solidFill>
              <a:latin typeface="Candara" panose="020E0502030303020204" pitchFamily="34" charset="0"/>
              <a:sym typeface="Wingdings" pitchFamily="2" charset="2"/>
            </a:endParaRPr>
          </a:p>
          <a:p>
            <a:r>
              <a:rPr lang="en-US" sz="1600" i="1" dirty="0">
                <a:solidFill>
                  <a:schemeClr val="bg1"/>
                </a:solidFill>
                <a:latin typeface="Candara" panose="020E0502030303020204" pitchFamily="34" charset="0"/>
                <a:sym typeface="Wingdings" pitchFamily="2" charset="2"/>
              </a:rPr>
              <a:t>Credit</a:t>
            </a:r>
            <a:r>
              <a:rPr lang="en-US" sz="1600" i="1" dirty="0">
                <a:solidFill>
                  <a:schemeClr val="bg1"/>
                </a:solidFill>
                <a:latin typeface="Candara" panose="020E0502030303020204" pitchFamily="34" charset="0"/>
              </a:rPr>
              <a:t>: M.  Meyer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71EF44-E8EC-D466-E72F-3EB4C9EC5157}"/>
              </a:ext>
            </a:extLst>
          </p:cNvPr>
          <p:cNvSpPr txBox="1"/>
          <p:nvPr/>
        </p:nvSpPr>
        <p:spPr>
          <a:xfrm>
            <a:off x="1300576" y="3429001"/>
            <a:ext cx="1233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TeV </a:t>
            </a:r>
            <a:b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photons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65E8DD-3A68-6A53-651E-171A84644FAA}"/>
              </a:ext>
            </a:extLst>
          </p:cNvPr>
          <p:cNvSpPr txBox="1"/>
          <p:nvPr/>
        </p:nvSpPr>
        <p:spPr>
          <a:xfrm>
            <a:off x="3412359" y="5414641"/>
            <a:ext cx="1233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GeV </a:t>
            </a:r>
            <a:b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photons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11D6B-5E57-CE14-D79D-CD49AA8AC466}"/>
              </a:ext>
            </a:extLst>
          </p:cNvPr>
          <p:cNvSpPr txBox="1"/>
          <p:nvPr/>
        </p:nvSpPr>
        <p:spPr>
          <a:xfrm>
            <a:off x="8655334" y="1134146"/>
            <a:ext cx="3407575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67" i="1" dirty="0">
                <a:latin typeface="Candara" panose="020E0502030303020204" pitchFamily="34" charset="0"/>
              </a:rPr>
              <a:t>EBL light reprocess TeV gamma-rays to GeV gamma-rays</a:t>
            </a:r>
            <a:endParaRPr lang="en-US" sz="2667" i="1" dirty="0">
              <a:latin typeface="Candara" panose="020E0502030303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3FF9AF-6B0C-44AC-AD30-282D9237B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321" y="5058307"/>
            <a:ext cx="1707451" cy="1053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6F2035-F414-1E39-B3B6-5345276FF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005" y="5416037"/>
            <a:ext cx="1707451" cy="697627"/>
          </a:xfrm>
          <a:prstGeom prst="rect">
            <a:avLst/>
          </a:prstGeom>
        </p:spPr>
      </p:pic>
      <p:pic>
        <p:nvPicPr>
          <p:cNvPr id="4" name="Google Shape;509;p95" title="The_Fitted_MM_EGAL_Background_2025.png">
            <a:extLst>
              <a:ext uri="{FF2B5EF4-FFF2-40B4-BE49-F238E27FC236}">
                <a16:creationId xmlns:a16="http://schemas.microsoft.com/office/drawing/2014/main" id="{03216EDA-1C46-AD89-410F-89A6CE97300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59" r="39236" b="69"/>
          <a:stretch>
            <a:fillRect/>
          </a:stretch>
        </p:blipFill>
        <p:spPr>
          <a:xfrm>
            <a:off x="5458691" y="1232181"/>
            <a:ext cx="2886180" cy="27579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A228DEB2-80EA-9E0A-6E62-CD752F0B2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2" y="154473"/>
            <a:ext cx="8528233" cy="638008"/>
          </a:xfrm>
        </p:spPr>
        <p:txBody>
          <a:bodyPr/>
          <a:lstStyle/>
          <a:p>
            <a:r>
              <a:rPr lang="it-IT" sz="4000" dirty="0"/>
              <a:t>4/ </a:t>
            </a:r>
            <a:r>
              <a:rPr lang="it-IT" sz="4000" dirty="0" err="1"/>
              <a:t>Intergalactic</a:t>
            </a:r>
            <a:r>
              <a:rPr lang="it-IT" sz="4000" dirty="0"/>
              <a:t> </a:t>
            </a:r>
            <a:r>
              <a:rPr lang="it-IT" sz="4000" dirty="0" err="1"/>
              <a:t>Magnetic</a:t>
            </a:r>
            <a:r>
              <a:rPr lang="it-IT" sz="4000" dirty="0"/>
              <a:t> Fields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55B917-0EAA-31B4-9BA8-A61BCD7E3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24</a:t>
            </a:fld>
            <a:endParaRPr lang="en-GB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555C21-9F74-7A17-A51D-BC1F504EEDB2}"/>
              </a:ext>
            </a:extLst>
          </p:cNvPr>
          <p:cNvSpPr txBox="1"/>
          <p:nvPr/>
        </p:nvSpPr>
        <p:spPr>
          <a:xfrm>
            <a:off x="3340364" y="2848880"/>
            <a:ext cx="135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IGMF </a:t>
            </a:r>
            <a:r>
              <a:rPr lang="it-IT" dirty="0" err="1">
                <a:solidFill>
                  <a:srgbClr val="FFFF00"/>
                </a:solidFill>
              </a:rPr>
              <a:t>deflection</a:t>
            </a:r>
            <a:endParaRPr lang="it-IT" dirty="0">
              <a:solidFill>
                <a:srgbClr val="FFFF00"/>
              </a:solidFill>
            </a:endParaRP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17A49F59-9185-B389-40C3-D98C86EAA553}"/>
              </a:ext>
            </a:extLst>
          </p:cNvPr>
          <p:cNvCxnSpPr>
            <a:cxnSpLocks/>
          </p:cNvCxnSpPr>
          <p:nvPr/>
        </p:nvCxnSpPr>
        <p:spPr>
          <a:xfrm rot="5400000">
            <a:off x="3328361" y="3562776"/>
            <a:ext cx="765093" cy="597096"/>
          </a:xfrm>
          <a:prstGeom prst="curvedConnector3">
            <a:avLst>
              <a:gd name="adj1" fmla="val 82808"/>
            </a:avLst>
          </a:prstGeom>
          <a:ln w="635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64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5E38A-7091-5BE9-8F9E-2A749A9B5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74A07B2-2017-65B8-5502-067FDC2D7B99}"/>
              </a:ext>
            </a:extLst>
          </p:cNvPr>
          <p:cNvGrpSpPr/>
          <p:nvPr/>
        </p:nvGrpSpPr>
        <p:grpSpPr>
          <a:xfrm>
            <a:off x="0" y="1094547"/>
            <a:ext cx="8513901" cy="5462719"/>
            <a:chOff x="82609" y="820910"/>
            <a:chExt cx="6385426" cy="409703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F5D39D-C8FA-7BF8-0411-D012E2ED5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609" y="820910"/>
              <a:ext cx="6385426" cy="409703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5D96664-2A5C-BCE0-F6F5-28100EC86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6549" y="891509"/>
              <a:ext cx="3591485" cy="97790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712109F-F596-7862-6346-B19B28717157}"/>
              </a:ext>
            </a:extLst>
          </p:cNvPr>
          <p:cNvSpPr txBox="1"/>
          <p:nvPr/>
        </p:nvSpPr>
        <p:spPr>
          <a:xfrm>
            <a:off x="8655334" y="5972707"/>
            <a:ext cx="2127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i="1" dirty="0">
              <a:solidFill>
                <a:schemeClr val="bg1"/>
              </a:solidFill>
              <a:latin typeface="Candara" panose="020E0502030303020204" pitchFamily="34" charset="0"/>
              <a:sym typeface="Wingdings" pitchFamily="2" charset="2"/>
            </a:endParaRPr>
          </a:p>
          <a:p>
            <a:r>
              <a:rPr lang="en-US" sz="1600" i="1" dirty="0">
                <a:solidFill>
                  <a:schemeClr val="bg1"/>
                </a:solidFill>
                <a:latin typeface="Candara" panose="020E0502030303020204" pitchFamily="34" charset="0"/>
                <a:sym typeface="Wingdings" pitchFamily="2" charset="2"/>
              </a:rPr>
              <a:t>Credit: </a:t>
            </a:r>
            <a:r>
              <a:rPr lang="en-US" sz="1600" i="1" dirty="0">
                <a:solidFill>
                  <a:schemeClr val="bg1"/>
                </a:solidFill>
                <a:latin typeface="Candara" panose="020E0502030303020204" pitchFamily="34" charset="0"/>
              </a:rPr>
              <a:t>M. Meyer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8529A0-7A45-7379-AC0B-B6CB78FF16A6}"/>
              </a:ext>
            </a:extLst>
          </p:cNvPr>
          <p:cNvSpPr txBox="1"/>
          <p:nvPr/>
        </p:nvSpPr>
        <p:spPr>
          <a:xfrm>
            <a:off x="1300576" y="3429001"/>
            <a:ext cx="1233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TeV </a:t>
            </a:r>
            <a:b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photons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3A8AA8-97ED-AFFA-8C6E-CEB481335009}"/>
              </a:ext>
            </a:extLst>
          </p:cNvPr>
          <p:cNvSpPr txBox="1"/>
          <p:nvPr/>
        </p:nvSpPr>
        <p:spPr>
          <a:xfrm>
            <a:off x="3412359" y="5414641"/>
            <a:ext cx="1233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GeV </a:t>
            </a:r>
            <a:b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en-US" sz="2400" i="1" dirty="0">
                <a:solidFill>
                  <a:schemeClr val="bg1"/>
                </a:solidFill>
                <a:latin typeface="Candara" panose="020E0502030303020204" pitchFamily="34" charset="0"/>
              </a:rPr>
              <a:t>photons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B7934-EFE3-682A-6278-19DBD380B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103" y="1188679"/>
            <a:ext cx="5447599" cy="39891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44AF80-EF1E-7527-0A5A-6F0046907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5357" y="1224441"/>
            <a:ext cx="5458271" cy="39891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D48075-706E-4259-DAE2-C8864D19B0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6246" y="1260202"/>
            <a:ext cx="5480185" cy="39891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BF6472-0E1E-1E52-A9A7-3807B0B6F4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4815" y="1221385"/>
            <a:ext cx="5471616" cy="39891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525BAD5-528F-1933-7EA4-91E8D973ED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8584" y="1208379"/>
            <a:ext cx="5535507" cy="39694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2FB8C6-CFB3-7D0B-8393-F8997D372077}"/>
              </a:ext>
            </a:extLst>
          </p:cNvPr>
          <p:cNvSpPr txBox="1"/>
          <p:nvPr/>
        </p:nvSpPr>
        <p:spPr>
          <a:xfrm>
            <a:off x="9735407" y="607359"/>
            <a:ext cx="2127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i="1" dirty="0">
              <a:solidFill>
                <a:schemeClr val="bg1"/>
              </a:solidFill>
              <a:latin typeface="Candara" panose="020E0502030303020204" pitchFamily="34" charset="0"/>
              <a:sym typeface="Wingdings" pitchFamily="2" charset="2"/>
            </a:endParaRPr>
          </a:p>
          <a:p>
            <a:r>
              <a:rPr lang="en-US" sz="1600" i="1" dirty="0">
                <a:solidFill>
                  <a:schemeClr val="bg1"/>
                </a:solidFill>
                <a:latin typeface="Candara" panose="020E0502030303020204" pitchFamily="34" charset="0"/>
                <a:sym typeface="Wingdings" pitchFamily="2" charset="2"/>
              </a:rPr>
              <a:t>Credit: R. Batista</a:t>
            </a:r>
            <a:endParaRPr lang="en-US" sz="1600" i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4B7C17CF-9500-4FD0-9A19-D99199A40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2" y="154473"/>
            <a:ext cx="8528233" cy="638008"/>
          </a:xfrm>
        </p:spPr>
        <p:txBody>
          <a:bodyPr/>
          <a:lstStyle/>
          <a:p>
            <a:r>
              <a:rPr lang="it-IT" sz="4000" dirty="0"/>
              <a:t>4/ </a:t>
            </a:r>
            <a:r>
              <a:rPr lang="it-IT" sz="4000" dirty="0" err="1"/>
              <a:t>Intergalactic</a:t>
            </a:r>
            <a:r>
              <a:rPr lang="it-IT" sz="4000" dirty="0"/>
              <a:t> </a:t>
            </a:r>
            <a:r>
              <a:rPr lang="it-IT" sz="4000" dirty="0" err="1"/>
              <a:t>Magnetic</a:t>
            </a:r>
            <a:r>
              <a:rPr lang="it-IT" sz="4000" dirty="0"/>
              <a:t> Fields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87F8D8-A70E-026D-7BEF-E1441F7E1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25</a:t>
            </a:fld>
            <a:endParaRPr lang="en-GB" noProof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9DB2DD-90E4-6E2E-FE0B-E5817BEFCDD7}"/>
              </a:ext>
            </a:extLst>
          </p:cNvPr>
          <p:cNvSpPr txBox="1"/>
          <p:nvPr/>
        </p:nvSpPr>
        <p:spPr>
          <a:xfrm>
            <a:off x="3340364" y="2848880"/>
            <a:ext cx="135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IGMF </a:t>
            </a:r>
            <a:r>
              <a:rPr lang="it-IT" dirty="0" err="1">
                <a:solidFill>
                  <a:srgbClr val="FFFF00"/>
                </a:solidFill>
              </a:rPr>
              <a:t>deflection</a:t>
            </a:r>
            <a:endParaRPr lang="it-IT" dirty="0">
              <a:solidFill>
                <a:srgbClr val="FFFF00"/>
              </a:solidFill>
            </a:endParaRP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AFCCD506-4274-04EF-05EB-DD8F5349AD45}"/>
              </a:ext>
            </a:extLst>
          </p:cNvPr>
          <p:cNvCxnSpPr>
            <a:cxnSpLocks/>
          </p:cNvCxnSpPr>
          <p:nvPr/>
        </p:nvCxnSpPr>
        <p:spPr>
          <a:xfrm rot="5400000">
            <a:off x="3328361" y="3562776"/>
            <a:ext cx="765093" cy="597096"/>
          </a:xfrm>
          <a:prstGeom prst="curvedConnector3">
            <a:avLst>
              <a:gd name="adj1" fmla="val 82808"/>
            </a:avLst>
          </a:prstGeom>
          <a:ln w="6350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493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7CA6B-513C-40B1-FE29-3B21A0090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5BCAA8-C7A8-B9B8-5BD5-E669B1EC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17" y="1094548"/>
            <a:ext cx="3419719" cy="2452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A27C21-6D8C-864B-DDDC-61AAC8CF0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431" y="1184767"/>
            <a:ext cx="5486288" cy="51696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D3D7F1-FC4B-7368-80D1-51AE35D99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92" y="1184768"/>
            <a:ext cx="5479317" cy="5169617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82CEC2C4-C3F9-DD06-81B3-1B84A394B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2" y="154473"/>
            <a:ext cx="8528233" cy="638008"/>
          </a:xfrm>
        </p:spPr>
        <p:txBody>
          <a:bodyPr/>
          <a:lstStyle/>
          <a:p>
            <a:r>
              <a:rPr lang="it-IT" sz="4000" dirty="0"/>
              <a:t>4/ </a:t>
            </a:r>
            <a:r>
              <a:rPr lang="it-IT" sz="4000" dirty="0" err="1"/>
              <a:t>Intergalactic</a:t>
            </a:r>
            <a:r>
              <a:rPr lang="it-IT" sz="4000" dirty="0"/>
              <a:t> </a:t>
            </a:r>
            <a:r>
              <a:rPr lang="it-IT" sz="4000" dirty="0" err="1"/>
              <a:t>Magnetic</a:t>
            </a:r>
            <a:r>
              <a:rPr lang="it-IT" sz="4000" dirty="0"/>
              <a:t> Fields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328F8A-1DD2-AB39-1C3C-F822701DD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26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35597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CB40-5BA7-CAA2-EB3B-333881AE7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REVERSE BONUS: MM can limit IGMF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943F5-E145-68F5-F7AF-E9A409716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8" y="1208314"/>
            <a:ext cx="5645600" cy="4963886"/>
          </a:xfrm>
        </p:spPr>
        <p:txBody>
          <a:bodyPr/>
          <a:lstStyle/>
          <a:p>
            <a:r>
              <a:rPr lang="en-IT" dirty="0"/>
              <a:t>The argument can be reversed</a:t>
            </a:r>
          </a:p>
          <a:p>
            <a:r>
              <a:rPr lang="en-IT" dirty="0"/>
              <a:t>A MM flux limit, assuming a certain kinetic energy, could be translated into an IGMF limit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6212D5-4DE0-37FE-3B29-08FACC59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15558F-E680-FA1A-C69A-98C4092FA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3" y="1107730"/>
            <a:ext cx="5678262" cy="520176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B4336-DA63-B8F8-834D-95FA7C870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7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9A83-ED6F-9F96-0559-08F18CE1A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3EC7C-882E-C173-E338-3734884F6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Straight to the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12F2E-F6ED-2E8F-7A39-08271089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3292C0-6B49-8D8D-DE64-E95BEDD3F523}"/>
              </a:ext>
            </a:extLst>
          </p:cNvPr>
          <p:cNvSpPr txBox="1"/>
          <p:nvPr/>
        </p:nvSpPr>
        <p:spPr>
          <a:xfrm>
            <a:off x="204313" y="3483609"/>
            <a:ext cx="276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1/ MM Acceleration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BE1532-5B09-6E06-58D3-22F0DD66A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3" y="1150211"/>
            <a:ext cx="2674047" cy="22787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077D51-7FB9-792E-0A7C-D2CDDB8E530B}"/>
              </a:ext>
            </a:extLst>
          </p:cNvPr>
          <p:cNvSpPr txBox="1"/>
          <p:nvPr/>
        </p:nvSpPr>
        <p:spPr>
          <a:xfrm>
            <a:off x="8820615" y="1162989"/>
            <a:ext cx="269462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5400" dirty="0"/>
              <a:t>2/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 err="1"/>
              <a:t>Generated</a:t>
            </a:r>
            <a:r>
              <a:rPr lang="it-IT" sz="2400" dirty="0"/>
              <a:t> MM mass-speed relation </a:t>
            </a:r>
            <a:r>
              <a:rPr lang="it-IT" sz="2400" dirty="0" err="1"/>
              <a:t>within</a:t>
            </a:r>
            <a:r>
              <a:rPr lang="it-IT" sz="2400" dirty="0"/>
              <a:t> </a:t>
            </a:r>
            <a:r>
              <a:rPr lang="it-IT" sz="2400" dirty="0" err="1"/>
              <a:t>this</a:t>
            </a:r>
            <a:r>
              <a:rPr lang="it-IT" sz="2400" dirty="0"/>
              <a:t> framework (for a </a:t>
            </a:r>
            <a:r>
              <a:rPr lang="it-IT" sz="2400" dirty="0" err="1"/>
              <a:t>given</a:t>
            </a:r>
            <a:r>
              <a:rPr lang="it-IT" sz="2400" dirty="0"/>
              <a:t> IGMF scenario)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C1FAD9-8412-08B2-11C5-803AA6D52F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588"/>
          <a:stretch>
            <a:fillRect/>
          </a:stretch>
        </p:blipFill>
        <p:spPr>
          <a:xfrm>
            <a:off x="3227171" y="1100509"/>
            <a:ext cx="4870258" cy="472042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9B11F-A302-0807-068E-0F7E9C476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7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18D7B-12E5-624C-A600-077FCC21A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9518-426A-F1A2-9F32-AB0E714B3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Straight to the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D2FD29-97EF-D0D1-3CEB-64CCBD236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Doro - MM acceleration - Bejing 2026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3844E6-B76C-39F9-5758-F76CC03D05E2}"/>
              </a:ext>
            </a:extLst>
          </p:cNvPr>
          <p:cNvSpPr txBox="1"/>
          <p:nvPr/>
        </p:nvSpPr>
        <p:spPr>
          <a:xfrm>
            <a:off x="204313" y="3483609"/>
            <a:ext cx="276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1/ MM Acceleration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351A31-605F-DCC1-2A2A-A0D6E5DC3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3" y="1150211"/>
            <a:ext cx="2674047" cy="22787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28A561-5AB6-1F6F-072D-D01F3B0CCB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588"/>
          <a:stretch>
            <a:fillRect/>
          </a:stretch>
        </p:blipFill>
        <p:spPr>
          <a:xfrm>
            <a:off x="293913" y="3852941"/>
            <a:ext cx="2458741" cy="2383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8CB1B3-2379-507E-DBD4-A7CA120D7BA2}"/>
              </a:ext>
            </a:extLst>
          </p:cNvPr>
          <p:cNvSpPr txBox="1"/>
          <p:nvPr/>
        </p:nvSpPr>
        <p:spPr>
          <a:xfrm>
            <a:off x="204312" y="6186339"/>
            <a:ext cx="276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2/ MM mass-speed </a:t>
            </a:r>
            <a:r>
              <a:rPr lang="it-IT" dirty="0" err="1"/>
              <a:t>rel</a:t>
            </a:r>
            <a:r>
              <a:rPr lang="it-IT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E5EE0D-721C-8523-B5AF-D3885B28B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271" y="1184816"/>
            <a:ext cx="5790102" cy="50512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386F19-42FB-E375-207E-E39332DA68F9}"/>
              </a:ext>
            </a:extLst>
          </p:cNvPr>
          <p:cNvSpPr txBox="1"/>
          <p:nvPr/>
        </p:nvSpPr>
        <p:spPr>
          <a:xfrm>
            <a:off x="9166684" y="1186451"/>
            <a:ext cx="269462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5400" dirty="0"/>
              <a:t>3/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Taken </a:t>
            </a:r>
            <a:r>
              <a:rPr lang="it-IT" sz="2400" dirty="0" err="1"/>
              <a:t>current</a:t>
            </a:r>
            <a:r>
              <a:rPr lang="it-IT" sz="2400" dirty="0"/>
              <a:t> </a:t>
            </a:r>
            <a:r>
              <a:rPr lang="it-IT" sz="2400" dirty="0" err="1"/>
              <a:t>experimental</a:t>
            </a:r>
            <a:r>
              <a:rPr lang="it-IT" sz="2400" dirty="0"/>
              <a:t> bounds (in </a:t>
            </a:r>
            <a:r>
              <a:rPr lang="it-IT" sz="2400" dirty="0" err="1"/>
              <a:t>function</a:t>
            </a:r>
            <a:r>
              <a:rPr lang="it-IT" sz="2400" dirty="0"/>
              <a:t> of speed)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64D9F5-F3D4-5948-0FB2-B224295E90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977" y="1186451"/>
            <a:ext cx="5189383" cy="49685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F796C5-4D22-A4BB-A3CB-BCA9655A5B2F}"/>
              </a:ext>
            </a:extLst>
          </p:cNvPr>
          <p:cNvSpPr txBox="1"/>
          <p:nvPr/>
        </p:nvSpPr>
        <p:spPr>
          <a:xfrm>
            <a:off x="9166684" y="4325772"/>
            <a:ext cx="2694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/>
              <a:t>And </a:t>
            </a:r>
            <a:r>
              <a:rPr lang="it-IT" sz="2400" dirty="0" err="1"/>
              <a:t>recast</a:t>
            </a:r>
            <a:r>
              <a:rPr lang="it-IT" sz="2400" dirty="0"/>
              <a:t> </a:t>
            </a:r>
            <a:r>
              <a:rPr lang="it-IT" sz="2400" dirty="0" err="1"/>
              <a:t>them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 more </a:t>
            </a:r>
            <a:r>
              <a:rPr lang="it-IT" sz="2400" dirty="0" err="1"/>
              <a:t>physical</a:t>
            </a:r>
            <a:r>
              <a:rPr lang="it-IT" sz="2400" dirty="0"/>
              <a:t> MM mass </a:t>
            </a:r>
            <a:r>
              <a:rPr lang="it-IT" sz="2400" dirty="0" err="1"/>
              <a:t>limits</a:t>
            </a:r>
            <a:r>
              <a:rPr lang="it-IT" sz="2400" dirty="0"/>
              <a:t>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5B1BA89-CA4E-BDD2-89BC-96D062AD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427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3CAFD-8FBE-6450-1249-97D7665CA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B9A2-3FBB-E3CD-368B-2FC55729C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Straight to the points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06901-DB0D-E6A1-9EF3-02CEEE38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BD8BC-19E0-76D1-6AA6-6D2F6ED6D7A0}"/>
              </a:ext>
            </a:extLst>
          </p:cNvPr>
          <p:cNvSpPr txBox="1"/>
          <p:nvPr/>
        </p:nvSpPr>
        <p:spPr>
          <a:xfrm>
            <a:off x="204313" y="3483609"/>
            <a:ext cx="276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1/ MM Acceleration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F67A5-BD5E-F518-2524-BE1568E62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3" y="1150211"/>
            <a:ext cx="2674047" cy="22787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5D6EC-0FE1-0B78-3699-A34D380F70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588"/>
          <a:stretch>
            <a:fillRect/>
          </a:stretch>
        </p:blipFill>
        <p:spPr>
          <a:xfrm>
            <a:off x="293913" y="3852941"/>
            <a:ext cx="2458741" cy="2383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46C520-7B1F-FDCF-8BB3-BDC4987571A4}"/>
              </a:ext>
            </a:extLst>
          </p:cNvPr>
          <p:cNvSpPr txBox="1"/>
          <p:nvPr/>
        </p:nvSpPr>
        <p:spPr>
          <a:xfrm>
            <a:off x="204312" y="6186339"/>
            <a:ext cx="276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2/ MM mass-speed </a:t>
            </a:r>
            <a:r>
              <a:rPr lang="it-IT" dirty="0" err="1"/>
              <a:t>rel</a:t>
            </a:r>
            <a:r>
              <a:rPr lang="it-IT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130587-1296-5B50-A0A3-06B314141E94}"/>
              </a:ext>
            </a:extLst>
          </p:cNvPr>
          <p:cNvSpPr txBox="1"/>
          <p:nvPr/>
        </p:nvSpPr>
        <p:spPr>
          <a:xfrm>
            <a:off x="7067227" y="1186451"/>
            <a:ext cx="4794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/>
              <a:t>In the following</a:t>
            </a:r>
          </a:p>
          <a:p>
            <a:pPr marL="342900" indent="-342900" algn="l">
              <a:buFontTx/>
              <a:buChar char="-"/>
            </a:pPr>
            <a:r>
              <a:rPr lang="it-IT" sz="2400" dirty="0"/>
              <a:t>A </a:t>
            </a:r>
            <a:r>
              <a:rPr lang="it-IT" sz="2400" dirty="0" err="1"/>
              <a:t>little</a:t>
            </a:r>
            <a:r>
              <a:rPr lang="it-IT" sz="2400" dirty="0"/>
              <a:t> more </a:t>
            </a:r>
            <a:r>
              <a:rPr lang="it-IT" sz="2400" dirty="0" err="1"/>
              <a:t>explanation</a:t>
            </a:r>
            <a:endParaRPr lang="it-IT" sz="2400" dirty="0"/>
          </a:p>
          <a:p>
            <a:pPr marL="342900" indent="-342900" algn="l">
              <a:buFontTx/>
              <a:buChar char="-"/>
            </a:pPr>
            <a:r>
              <a:rPr lang="it-IT" sz="2400" dirty="0"/>
              <a:t>Some </a:t>
            </a:r>
            <a:r>
              <a:rPr lang="it-IT" sz="2400" dirty="0" err="1"/>
              <a:t>implications</a:t>
            </a:r>
            <a:endParaRPr lang="it-IT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F22A39-C43A-9F18-E3DF-317AC00C4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78" y="1186451"/>
            <a:ext cx="2399254" cy="22971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261C9C-9602-2377-716D-9B6F4F3796F6}"/>
              </a:ext>
            </a:extLst>
          </p:cNvPr>
          <p:cNvSpPr txBox="1"/>
          <p:nvPr/>
        </p:nvSpPr>
        <p:spPr>
          <a:xfrm>
            <a:off x="3196021" y="3483609"/>
            <a:ext cx="276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3/ </a:t>
            </a:r>
            <a:r>
              <a:rPr lang="it-IT" dirty="0" err="1"/>
              <a:t>Recast</a:t>
            </a:r>
            <a:r>
              <a:rPr lang="it-IT" dirty="0"/>
              <a:t> </a:t>
            </a:r>
            <a:r>
              <a:rPr lang="it-IT" dirty="0" err="1"/>
              <a:t>exp</a:t>
            </a:r>
            <a:r>
              <a:rPr lang="it-IT" dirty="0"/>
              <a:t>. </a:t>
            </a:r>
            <a:r>
              <a:rPr lang="it-IT" dirty="0" err="1"/>
              <a:t>limits</a:t>
            </a:r>
            <a:endParaRPr lang="it-IT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443115B-C93C-3C24-3A8E-8D0180829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EDA794-2C28-7CCB-DC05-33D587D91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857" y="2696209"/>
            <a:ext cx="5763599" cy="90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47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E529-E6DC-2926-CC2C-217974A97E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7200" dirty="0"/>
              <a:t>#1 MM ACCELERATION </a:t>
            </a:r>
            <a:r>
              <a:rPr lang="it-IT" sz="7200" dirty="0" err="1"/>
              <a:t>through</a:t>
            </a:r>
            <a:r>
              <a:rPr lang="it-IT" sz="7200" dirty="0"/>
              <a:t> </a:t>
            </a:r>
            <a:r>
              <a:rPr lang="it-IT" sz="7200" dirty="0" err="1"/>
              <a:t>gmf</a:t>
            </a:r>
            <a:r>
              <a:rPr lang="it-IT" sz="7200" dirty="0"/>
              <a:t> and </a:t>
            </a:r>
            <a:r>
              <a:rPr lang="it-IT" sz="7200" dirty="0" err="1"/>
              <a:t>igmf</a:t>
            </a:r>
            <a:endParaRPr lang="it-IT" sz="72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34BE227-B24A-D91E-0007-18897E6424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79AEAB6-6EAC-04EE-4D86-D36CFD3522F1}"/>
              </a:ext>
            </a:extLst>
          </p:cNvPr>
          <p:cNvGrpSpPr/>
          <p:nvPr/>
        </p:nvGrpSpPr>
        <p:grpSpPr>
          <a:xfrm>
            <a:off x="7753328" y="3631578"/>
            <a:ext cx="3208710" cy="2882101"/>
            <a:chOff x="7753328" y="3631578"/>
            <a:chExt cx="3208710" cy="2882101"/>
          </a:xfrm>
        </p:grpSpPr>
        <p:pic>
          <p:nvPicPr>
            <p:cNvPr id="4" name="Picture 3" descr="Muon">
              <a:extLst>
                <a:ext uri="{FF2B5EF4-FFF2-40B4-BE49-F238E27FC236}">
                  <a16:creationId xmlns:a16="http://schemas.microsoft.com/office/drawing/2014/main" id="{658A3DC4-5959-BA8E-9161-768779510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84" b="89784" l="9125" r="95375">
                          <a14:foregroundMark x1="9500" y1="39424" x2="9125" y2="61151"/>
                          <a14:foregroundMark x1="70125" y1="40000" x2="90625" y2="35252"/>
                          <a14:foregroundMark x1="90625" y1="35252" x2="95375" y2="39712"/>
                          <a14:foregroundMark x1="95375" y1="39712" x2="70625" y2="48489"/>
                        </a14:backgroundRemoval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3328" y="3631578"/>
              <a:ext cx="3208710" cy="2882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1DD93BB-1434-2089-F5A0-BD385C1DE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18573" y="4690946"/>
              <a:ext cx="1127521" cy="76336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156478A-9332-0DD2-D52A-549BEF7DE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13" b="89978" l="5920" r="89943">
                          <a14:foregroundMark x1="8559" y1="72440" x2="4066" y2="60784"/>
                          <a14:foregroundMark x1="4066" y1="60784" x2="3923" y2="47821"/>
                          <a14:foregroundMark x1="3923" y1="47821" x2="5920" y2="35512"/>
                          <a14:foregroundMark x1="5920" y1="35512" x2="11056" y2="24510"/>
                          <a14:foregroundMark x1="79957" y1="31155" x2="79957" y2="311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35112" y="4752467"/>
              <a:ext cx="1127521" cy="76336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AEA734-48CA-DF52-9637-984C17CB6BF1}"/>
                </a:ext>
              </a:extLst>
            </p:cNvPr>
            <p:cNvSpPr txBox="1"/>
            <p:nvPr/>
          </p:nvSpPr>
          <p:spPr>
            <a:xfrm rot="20756274">
              <a:off x="10138659" y="4610020"/>
              <a:ext cx="6335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en-IT" sz="2000" dirty="0"/>
                <a:t>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691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35A2D-5A17-1DC7-29A3-034C1836D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06D85-B4FF-C2E6-CD1F-74CD931CA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MM THROUGH GMF AND IGMF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E3336-6983-F12C-A2E2-622A64E78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0941" y="1208314"/>
            <a:ext cx="9764487" cy="1472893"/>
          </a:xfrm>
        </p:spPr>
        <p:txBody>
          <a:bodyPr>
            <a:normAutofit lnSpcReduction="10000"/>
          </a:bodyPr>
          <a:lstStyle/>
          <a:p>
            <a:r>
              <a:rPr lang="it-IT" sz="2400" dirty="0" err="1"/>
              <a:t>Galactic</a:t>
            </a:r>
            <a:r>
              <a:rPr lang="it-IT" sz="2400" dirty="0"/>
              <a:t> </a:t>
            </a:r>
            <a:r>
              <a:rPr lang="it-IT" sz="2400" dirty="0" err="1"/>
              <a:t>Magnetic</a:t>
            </a:r>
            <a:r>
              <a:rPr lang="it-IT" sz="2400" dirty="0"/>
              <a:t> Fields (</a:t>
            </a:r>
            <a:r>
              <a:rPr lang="it-IT" sz="2400" dirty="0" err="1"/>
              <a:t>GMFs</a:t>
            </a:r>
            <a:r>
              <a:rPr lang="it-IT" sz="2400" dirty="0"/>
              <a:t>) are </a:t>
            </a:r>
            <a:r>
              <a:rPr lang="it-IT" sz="2400" dirty="0" err="1"/>
              <a:t>well</a:t>
            </a:r>
            <a:r>
              <a:rPr lang="it-IT" sz="2400" dirty="0"/>
              <a:t> </a:t>
            </a:r>
            <a:r>
              <a:rPr lang="it-IT" sz="2400" dirty="0" err="1"/>
              <a:t>modeled</a:t>
            </a:r>
            <a:r>
              <a:rPr lang="it-IT" sz="2400" dirty="0"/>
              <a:t>, </a:t>
            </a:r>
            <a:r>
              <a:rPr lang="it-IT" sz="2400" dirty="0" err="1"/>
              <a:t>see</a:t>
            </a:r>
            <a:r>
              <a:rPr lang="it-IT" sz="2400" dirty="0"/>
              <a:t> e.g. Farrar+ works</a:t>
            </a:r>
          </a:p>
          <a:p>
            <a:pPr lvl="1"/>
            <a:r>
              <a:rPr lang="it-IT" sz="2000" dirty="0"/>
              <a:t>More clear picture of GMF </a:t>
            </a:r>
            <a:r>
              <a:rPr lang="it-IT" sz="2000" dirty="0" err="1"/>
              <a:t>now</a:t>
            </a:r>
            <a:r>
              <a:rPr lang="it-IT" sz="2000" dirty="0"/>
              <a:t>, </a:t>
            </a:r>
            <a:r>
              <a:rPr lang="it-IT" sz="2000" dirty="0" err="1"/>
              <a:t>less</a:t>
            </a:r>
            <a:r>
              <a:rPr lang="it-IT" sz="2000" dirty="0"/>
              <a:t> clear picture of GMF history: </a:t>
            </a:r>
            <a:r>
              <a:rPr lang="it-IT" sz="2000" dirty="0" err="1"/>
              <a:t>were</a:t>
            </a:r>
            <a:r>
              <a:rPr lang="it-IT" sz="2000" dirty="0"/>
              <a:t> </a:t>
            </a:r>
            <a:r>
              <a:rPr lang="it-IT" sz="2000" dirty="0" err="1"/>
              <a:t>there</a:t>
            </a:r>
            <a:r>
              <a:rPr lang="it-IT" sz="2000" dirty="0"/>
              <a:t> MF </a:t>
            </a:r>
            <a:r>
              <a:rPr lang="it-IT" sz="2000" dirty="0" err="1"/>
              <a:t>seeds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grew</a:t>
            </a:r>
            <a:r>
              <a:rPr lang="it-IT" sz="2000" dirty="0"/>
              <a:t>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36D5-50D0-9C96-D9E1-E1A45172D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277EB1-C68C-6E56-6254-B0E1D58E232D}"/>
              </a:ext>
            </a:extLst>
          </p:cNvPr>
          <p:cNvSpPr txBox="1"/>
          <p:nvPr/>
        </p:nvSpPr>
        <p:spPr>
          <a:xfrm>
            <a:off x="4962246" y="2822228"/>
            <a:ext cx="6629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C00000"/>
                </a:solidFill>
                <a:sym typeface="Wingdings" pitchFamily="2" charset="2"/>
              </a:rPr>
              <a:t>Energy gain of </a:t>
            </a:r>
            <a:r>
              <a:rPr lang="it-IT" sz="2000" dirty="0" err="1">
                <a:solidFill>
                  <a:srgbClr val="C00000"/>
                </a:solidFill>
                <a:sym typeface="Wingdings" pitchFamily="2" charset="2"/>
              </a:rPr>
              <a:t>MMs</a:t>
            </a:r>
            <a:r>
              <a:rPr lang="it-IT" sz="2000" dirty="0">
                <a:solidFill>
                  <a:srgbClr val="C00000"/>
                </a:solidFill>
                <a:sym typeface="Wingdings" pitchFamily="2" charset="2"/>
              </a:rPr>
              <a:t> in the GMF </a:t>
            </a:r>
            <a:r>
              <a:rPr lang="it-IT" sz="2000" dirty="0">
                <a:sym typeface="Wingdings" pitchFamily="2" charset="2"/>
              </a:rPr>
              <a:t>can be </a:t>
            </a:r>
            <a:r>
              <a:rPr lang="it-IT" sz="2000" dirty="0" err="1">
                <a:sym typeface="Wingdings" pitchFamily="2" charset="2"/>
              </a:rPr>
              <a:t>computed</a:t>
            </a:r>
            <a:r>
              <a:rPr lang="it-IT" sz="2000" dirty="0">
                <a:sym typeface="Wingdings" pitchFamily="2" charset="2"/>
              </a:rPr>
              <a:t> in a </a:t>
            </a:r>
            <a:r>
              <a:rPr lang="it-IT" sz="2000" dirty="0">
                <a:solidFill>
                  <a:srgbClr val="C00000"/>
                </a:solidFill>
                <a:sym typeface="Wingdings" pitchFamily="2" charset="2"/>
              </a:rPr>
              <a:t>single-</a:t>
            </a:r>
            <a:r>
              <a:rPr lang="it-IT" sz="2000" dirty="0" err="1">
                <a:solidFill>
                  <a:srgbClr val="C00000"/>
                </a:solidFill>
                <a:sym typeface="Wingdings" pitchFamily="2" charset="2"/>
              </a:rPr>
              <a:t>cell</a:t>
            </a:r>
            <a:r>
              <a:rPr lang="it-IT" sz="2000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it-IT" sz="2000" dirty="0">
                <a:sym typeface="Wingdings" pitchFamily="2" charset="2"/>
              </a:rPr>
              <a:t>model (for </a:t>
            </a:r>
            <a:r>
              <a:rPr lang="it-IT" sz="2000" dirty="0" err="1">
                <a:sym typeface="Wingdings" pitchFamily="2" charset="2"/>
              </a:rPr>
              <a:t>this</a:t>
            </a:r>
            <a:r>
              <a:rPr lang="it-IT" sz="2000" dirty="0">
                <a:sym typeface="Wingdings" pitchFamily="2" charset="2"/>
              </a:rPr>
              <a:t> </a:t>
            </a:r>
            <a:r>
              <a:rPr lang="it-IT" sz="2000" dirty="0" err="1">
                <a:sym typeface="Wingdings" pitchFamily="2" charset="2"/>
              </a:rPr>
              <a:t>purpose</a:t>
            </a:r>
            <a:r>
              <a:rPr lang="it-IT" sz="2000" dirty="0">
                <a:sym typeface="Wingdings" pitchFamily="2" charset="2"/>
              </a:rPr>
              <a:t>)</a:t>
            </a:r>
            <a:endParaRPr lang="it-IT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B1EA92-CBF3-70AF-DEDE-D81F9AC5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762" y="3579774"/>
            <a:ext cx="4827946" cy="8182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F41BB6-41D0-A42B-B436-3D31F07068FC}"/>
              </a:ext>
            </a:extLst>
          </p:cNvPr>
          <p:cNvSpPr/>
          <p:nvPr/>
        </p:nvSpPr>
        <p:spPr>
          <a:xfrm>
            <a:off x="9536906" y="3579774"/>
            <a:ext cx="1042988" cy="818296"/>
          </a:xfrm>
          <a:prstGeom prst="rect">
            <a:avLst/>
          </a:prstGeom>
          <a:solidFill>
            <a:srgbClr val="92D050">
              <a:alpha val="36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arker.pdf" descr="Parker.pdf">
            <a:extLst>
              <a:ext uri="{FF2B5EF4-FFF2-40B4-BE49-F238E27FC236}">
                <a16:creationId xmlns:a16="http://schemas.microsoft.com/office/drawing/2014/main" id="{4C51F6E4-0512-F431-59FA-DB8C06E62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13" y="3242322"/>
            <a:ext cx="3250553" cy="3250553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1F0F35-09CA-BE3D-E1C0-50886C617238}"/>
              </a:ext>
            </a:extLst>
          </p:cNvPr>
          <p:cNvSpPr txBox="1"/>
          <p:nvPr/>
        </p:nvSpPr>
        <p:spPr>
          <a:xfrm>
            <a:off x="5530860" y="5237917"/>
            <a:ext cx="6233352" cy="1167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ß"/>
            </a:pPr>
            <a:r>
              <a:rPr lang="it-IT" sz="2000" dirty="0" err="1">
                <a:sym typeface="Wingdings" pitchFamily="2" charset="2"/>
              </a:rPr>
              <a:t>We</a:t>
            </a:r>
            <a:r>
              <a:rPr lang="it-IT" sz="2000" dirty="0">
                <a:sym typeface="Wingdings" pitchFamily="2" charset="2"/>
              </a:rPr>
              <a:t> </a:t>
            </a:r>
            <a:r>
              <a:rPr lang="it-IT" sz="2000" dirty="0" err="1">
                <a:sym typeface="Wingdings" pitchFamily="2" charset="2"/>
              </a:rPr>
              <a:t>found</a:t>
            </a:r>
            <a:r>
              <a:rPr lang="it-IT" sz="2000" dirty="0">
                <a:sym typeface="Wingdings" pitchFamily="2" charset="2"/>
              </a:rPr>
              <a:t> </a:t>
            </a:r>
            <a:r>
              <a:rPr lang="it-IT" sz="2000" dirty="0" err="1">
                <a:sym typeface="Wingdings" pitchFamily="2" charset="2"/>
              </a:rPr>
              <a:t>that</a:t>
            </a:r>
            <a:r>
              <a:rPr lang="it-IT" sz="2000" dirty="0">
                <a:sym typeface="Wingdings" pitchFamily="2" charset="2"/>
              </a:rPr>
              <a:t> </a:t>
            </a:r>
            <a:r>
              <a:rPr lang="it-IT" sz="2000" dirty="0" err="1">
                <a:sym typeface="Wingdings" pitchFamily="2" charset="2"/>
              </a:rPr>
              <a:t>s</a:t>
            </a:r>
            <a:r>
              <a:rPr lang="it-IT" sz="2000" dirty="0" err="1"/>
              <a:t>eed</a:t>
            </a:r>
            <a:r>
              <a:rPr lang="it-IT" sz="2000" dirty="0"/>
              <a:t> </a:t>
            </a:r>
            <a:r>
              <a:rPr lang="it-IT" sz="2000" dirty="0">
                <a:highlight>
                  <a:srgbClr val="CDC2AF"/>
                </a:highlight>
              </a:rPr>
              <a:t>Parker bounds are </a:t>
            </a:r>
            <a:r>
              <a:rPr lang="it-IT" sz="2000" dirty="0" err="1">
                <a:highlight>
                  <a:srgbClr val="CDC2AF"/>
                </a:highlight>
              </a:rPr>
              <a:t>weakened</a:t>
            </a:r>
            <a:r>
              <a:rPr lang="it-IT" sz="2000" dirty="0">
                <a:highlight>
                  <a:srgbClr val="CDC2AF"/>
                </a:highlight>
              </a:rPr>
              <a:t> by </a:t>
            </a:r>
            <a:r>
              <a:rPr lang="it-IT" sz="2000" dirty="0" err="1">
                <a:highlight>
                  <a:srgbClr val="CDC2AF"/>
                </a:highlight>
              </a:rPr>
              <a:t>acceleration</a:t>
            </a:r>
            <a:r>
              <a:rPr lang="it-IT" sz="2000" dirty="0">
                <a:highlight>
                  <a:srgbClr val="CDC2AF"/>
                </a:highlight>
              </a:rPr>
              <a:t> </a:t>
            </a:r>
            <a:r>
              <a:rPr lang="it-IT" sz="2000" dirty="0" err="1">
                <a:highlight>
                  <a:srgbClr val="CDC2AF"/>
                </a:highlight>
              </a:rPr>
              <a:t>into</a:t>
            </a:r>
            <a:r>
              <a:rPr lang="it-IT" sz="2000" dirty="0">
                <a:highlight>
                  <a:srgbClr val="CDC2AF"/>
                </a:highlight>
              </a:rPr>
              <a:t> IGMF</a:t>
            </a:r>
            <a:r>
              <a:rPr lang="it-IT" sz="2000" dirty="0"/>
              <a:t>. </a:t>
            </a:r>
            <a:r>
              <a:rPr lang="it-IT" sz="2000" dirty="0" err="1"/>
              <a:t>Accelerated</a:t>
            </a:r>
            <a:r>
              <a:rPr lang="it-IT" sz="2000" dirty="0"/>
              <a:t> </a:t>
            </a:r>
            <a:r>
              <a:rPr lang="it-IT" sz="2000" dirty="0" err="1"/>
              <a:t>MMs</a:t>
            </a:r>
            <a:r>
              <a:rPr lang="it-IT" sz="2000" dirty="0"/>
              <a:t> </a:t>
            </a:r>
            <a:r>
              <a:rPr lang="it-IT" sz="2000" dirty="0" err="1"/>
              <a:t>extract</a:t>
            </a:r>
            <a:r>
              <a:rPr lang="it-IT" sz="2000" dirty="0"/>
              <a:t> </a:t>
            </a:r>
            <a:r>
              <a:rPr lang="it-IT" sz="2000" dirty="0" err="1"/>
              <a:t>less</a:t>
            </a:r>
            <a:r>
              <a:rPr lang="it-IT" sz="2000" dirty="0"/>
              <a:t> energy from GMF.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A12BB4-6C98-084A-752F-4C7D2D6F4C58}"/>
              </a:ext>
            </a:extLst>
          </p:cNvPr>
          <p:cNvSpPr txBox="1"/>
          <p:nvPr/>
        </p:nvSpPr>
        <p:spPr>
          <a:xfrm>
            <a:off x="2632655" y="4658638"/>
            <a:ext cx="219276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ym typeface="Wingdings" pitchFamily="2" charset="2"/>
              </a:rPr>
              <a:t>Seed PB w/ maximum IGMF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C0E22-092C-7E49-F0EC-BA3D2680A132}"/>
              </a:ext>
            </a:extLst>
          </p:cNvPr>
          <p:cNvSpPr txBox="1"/>
          <p:nvPr/>
        </p:nvSpPr>
        <p:spPr>
          <a:xfrm>
            <a:off x="2773634" y="5585527"/>
            <a:ext cx="23867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ym typeface="Wingdings" pitchFamily="2" charset="2"/>
              </a:rPr>
              <a:t>Seed PB w/ negligible IGMF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2963AE-39FB-6CD3-AFD6-E745238F0CE1}"/>
              </a:ext>
            </a:extLst>
          </p:cNvPr>
          <p:cNvSpPr txBox="1"/>
          <p:nvPr/>
        </p:nvSpPr>
        <p:spPr>
          <a:xfrm>
            <a:off x="3262209" y="4153065"/>
            <a:ext cx="17844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ym typeface="Wingdings" pitchFamily="2" charset="2"/>
              </a:rPr>
              <a:t> Parker Bound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C31CB3-ECF0-F68A-94A1-EAA236489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14" y="1135876"/>
            <a:ext cx="1788223" cy="20733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A8C986F-A31B-D9C7-7A7B-3B5AC85F4A38}"/>
              </a:ext>
            </a:extLst>
          </p:cNvPr>
          <p:cNvSpPr txBox="1"/>
          <p:nvPr/>
        </p:nvSpPr>
        <p:spPr>
          <a:xfrm>
            <a:off x="9536906" y="45223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it-IT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13C4FEE3-DB84-E019-C98B-32F798E2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97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11" grpId="0" animBg="1"/>
      <p:bldP spid="12" grpId="0" animBg="1"/>
      <p:bldP spid="13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E964F-B7DA-1099-857C-EEF67300B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MM THROUGH GMF AND IGMF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AFC5E-9EE0-7D3D-F9C5-B4BFCA282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0557" y="1144402"/>
            <a:ext cx="7804872" cy="885876"/>
          </a:xfrm>
        </p:spPr>
        <p:txBody>
          <a:bodyPr>
            <a:normAutofit fontScale="77500" lnSpcReduction="20000"/>
          </a:bodyPr>
          <a:lstStyle/>
          <a:p>
            <a:r>
              <a:rPr lang="it-IT" dirty="0">
                <a:solidFill>
                  <a:srgbClr val="C00000"/>
                </a:solidFill>
              </a:rPr>
              <a:t>IGMF </a:t>
            </a:r>
            <a:r>
              <a:rPr lang="it-IT" dirty="0" err="1">
                <a:solidFill>
                  <a:srgbClr val="C00000"/>
                </a:solidFill>
              </a:rPr>
              <a:t>constrained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with </a:t>
            </a:r>
            <a:r>
              <a:rPr lang="it-IT" dirty="0" err="1"/>
              <a:t>several</a:t>
            </a:r>
            <a:r>
              <a:rPr lang="it-IT" dirty="0"/>
              <a:t> </a:t>
            </a:r>
            <a:r>
              <a:rPr lang="it-IT" dirty="0" err="1"/>
              <a:t>instruments</a:t>
            </a:r>
            <a:r>
              <a:rPr lang="it-IT" dirty="0"/>
              <a:t> to be </a:t>
            </a:r>
            <a:r>
              <a:rPr lang="it-IT" dirty="0" err="1"/>
              <a:t>below</a:t>
            </a:r>
            <a:r>
              <a:rPr lang="it-IT" dirty="0"/>
              <a:t> 10</a:t>
            </a:r>
            <a:r>
              <a:rPr lang="it-IT" baseline="30000" dirty="0"/>
              <a:t>-9</a:t>
            </a:r>
            <a:r>
              <a:rPr lang="it-IT" dirty="0"/>
              <a:t> G with </a:t>
            </a:r>
            <a:r>
              <a:rPr lang="it-IT" dirty="0" err="1"/>
              <a:t>preferred</a:t>
            </a:r>
            <a:r>
              <a:rPr lang="it-IT" dirty="0"/>
              <a:t> large </a:t>
            </a:r>
            <a:r>
              <a:rPr lang="it-IT" dirty="0" err="1"/>
              <a:t>coherence</a:t>
            </a:r>
            <a:r>
              <a:rPr lang="it-IT" dirty="0"/>
              <a:t> </a:t>
            </a:r>
            <a:r>
              <a:rPr lang="it-IT" dirty="0" err="1"/>
              <a:t>lengths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0DDD1B-3073-9186-E9A7-953FE606A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D806BB-52E4-C79B-3E2F-56A151E72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3" y="1144401"/>
            <a:ext cx="3538874" cy="3334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B8345D-9EC0-7A26-EDA4-3BF875539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2" y="1144401"/>
            <a:ext cx="3534378" cy="333460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F1482A-8683-2E85-68DA-7F374BA94271}"/>
              </a:ext>
            </a:extLst>
          </p:cNvPr>
          <p:cNvSpPr txBox="1">
            <a:spLocks/>
          </p:cNvSpPr>
          <p:nvPr/>
        </p:nvSpPr>
        <p:spPr>
          <a:xfrm>
            <a:off x="4060557" y="1833053"/>
            <a:ext cx="7804872" cy="569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675" indent="-30797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7063" indent="-3492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8038" indent="-306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</a:pPr>
            <a:r>
              <a:rPr lang="it-IT" sz="2400" dirty="0" err="1">
                <a:solidFill>
                  <a:schemeClr val="tx1"/>
                </a:solidFill>
              </a:rPr>
              <a:t>Recently</a:t>
            </a:r>
            <a:r>
              <a:rPr lang="it-IT" sz="2400" dirty="0">
                <a:solidFill>
                  <a:schemeClr val="tx1"/>
                </a:solidFill>
              </a:rPr>
              <a:t>, </a:t>
            </a:r>
            <a:r>
              <a:rPr lang="it-IT" sz="2400" dirty="0">
                <a:solidFill>
                  <a:srgbClr val="C00000"/>
                </a:solidFill>
              </a:rPr>
              <a:t>LOWER </a:t>
            </a:r>
            <a:r>
              <a:rPr lang="it-IT" sz="2400" dirty="0" err="1">
                <a:solidFill>
                  <a:srgbClr val="C00000"/>
                </a:solidFill>
              </a:rPr>
              <a:t>limits</a:t>
            </a:r>
            <a:r>
              <a:rPr lang="it-IT" sz="2400" dirty="0">
                <a:solidFill>
                  <a:srgbClr val="C00000"/>
                </a:solidFill>
              </a:rPr>
              <a:t> from gamma-ray </a:t>
            </a:r>
            <a:r>
              <a:rPr lang="it-IT" sz="2400" dirty="0" err="1">
                <a:solidFill>
                  <a:srgbClr val="C00000"/>
                </a:solidFill>
              </a:rPr>
              <a:t>telescopes</a:t>
            </a:r>
            <a:endParaRPr lang="it-IT" sz="2400" dirty="0">
              <a:solidFill>
                <a:srgbClr val="C00000"/>
              </a:solidFill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A62C420E-97DA-E4B8-A14E-875839821504}"/>
              </a:ext>
            </a:extLst>
          </p:cNvPr>
          <p:cNvSpPr txBox="1">
            <a:spLocks/>
          </p:cNvSpPr>
          <p:nvPr/>
        </p:nvSpPr>
        <p:spPr>
          <a:xfrm>
            <a:off x="4154480" y="2718929"/>
            <a:ext cx="7804872" cy="3178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675" indent="-30797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7063" indent="-3492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8038" indent="-306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</a:pPr>
            <a:r>
              <a:rPr lang="en-IT" sz="2400" dirty="0">
                <a:solidFill>
                  <a:schemeClr val="tx1"/>
                </a:solidFill>
              </a:rPr>
              <a:t>What is the effect on MM acceleration?</a:t>
            </a:r>
          </a:p>
          <a:p>
            <a:pPr lvl="1">
              <a:buClr>
                <a:srgbClr val="C00000"/>
              </a:buClr>
            </a:pPr>
            <a:r>
              <a:rPr lang="en-IT" sz="2000" dirty="0">
                <a:solidFill>
                  <a:schemeClr val="tx1"/>
                </a:solidFill>
              </a:rPr>
              <a:t>Set B strengths and coherence length</a:t>
            </a:r>
          </a:p>
          <a:p>
            <a:pPr lvl="1">
              <a:buClr>
                <a:srgbClr val="C00000"/>
              </a:buClr>
            </a:pPr>
            <a:r>
              <a:rPr lang="en-IT" sz="2000" dirty="0">
                <a:solidFill>
                  <a:schemeClr val="tx1"/>
                </a:solidFill>
              </a:rPr>
              <a:t>Compute acceleration in function of MM mass</a:t>
            </a:r>
          </a:p>
          <a:p>
            <a:pPr lvl="1">
              <a:buClr>
                <a:srgbClr val="C00000"/>
              </a:buClr>
            </a:pPr>
            <a:r>
              <a:rPr lang="en-IT" sz="2000" dirty="0">
                <a:solidFill>
                  <a:schemeClr val="tx1"/>
                </a:solidFill>
              </a:rPr>
              <a:t>Consider back-reaction on B field (flux dependent)</a:t>
            </a:r>
          </a:p>
          <a:p>
            <a:pPr lvl="1">
              <a:buClr>
                <a:srgbClr val="C00000"/>
              </a:buClr>
            </a:pPr>
            <a:r>
              <a:rPr lang="en-IT" sz="2000" dirty="0">
                <a:solidFill>
                  <a:schemeClr val="tx1"/>
                </a:solidFill>
              </a:rPr>
              <a:t>Compare GMF and IGMF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329206-F45A-DBD0-5344-7B18F3F8A3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840" r="24685" b="1"/>
          <a:stretch>
            <a:fillRect/>
          </a:stretch>
        </p:blipFill>
        <p:spPr>
          <a:xfrm>
            <a:off x="6358635" y="4735392"/>
            <a:ext cx="5286821" cy="1901710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E9DE864-10C5-B4E7-C340-3D308FEC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831BBC-4D15-2BA3-5AFE-DC30F88CD4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3350" y="4860163"/>
            <a:ext cx="4462782" cy="70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C9D7A37-94AE-4CD7-079D-61B678615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509" y="1517650"/>
            <a:ext cx="3721100" cy="3822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392A8E-1D39-0798-83AD-77AEFF49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Conclusions</a:t>
            </a: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A4FD6-6D5B-2585-5397-F6F6BB129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671" y="5448982"/>
            <a:ext cx="3862293" cy="745454"/>
          </a:xfrm>
        </p:spPr>
        <p:txBody>
          <a:bodyPr>
            <a:normAutofit fontScale="70000" lnSpcReduction="20000"/>
          </a:bodyPr>
          <a:lstStyle/>
          <a:p>
            <a:pPr marL="12700" indent="0">
              <a:buNone/>
            </a:pPr>
            <a:r>
              <a:rPr lang="it-IT" dirty="0"/>
              <a:t>IGMF </a:t>
            </a:r>
            <a:r>
              <a:rPr lang="it-IT" dirty="0" err="1"/>
              <a:t>below</a:t>
            </a:r>
            <a:r>
              <a:rPr lang="it-IT" dirty="0"/>
              <a:t> some </a:t>
            </a:r>
            <a:r>
              <a:rPr lang="it-IT" dirty="0" err="1"/>
              <a:t>strength</a:t>
            </a:r>
            <a:r>
              <a:rPr lang="it-IT" dirty="0"/>
              <a:t> to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contribute</a:t>
            </a:r>
            <a:r>
              <a:rPr lang="it-IT" dirty="0"/>
              <a:t> to </a:t>
            </a:r>
            <a:r>
              <a:rPr lang="it-IT" dirty="0" err="1"/>
              <a:t>acceleration</a:t>
            </a:r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01F34B-5DAF-8AC7-FFF2-ECAD3C34B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M. Doro - MM acceleration - Bejing 2026</a:t>
            </a:r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B77C10-5049-1487-1CAC-552E9E91C369}"/>
                  </a:ext>
                </a:extLst>
              </p:cNvPr>
              <p:cNvSpPr txBox="1"/>
              <p:nvPr/>
            </p:nvSpPr>
            <p:spPr>
              <a:xfrm>
                <a:off x="284227" y="965545"/>
                <a:ext cx="11017948" cy="4001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it-IT" sz="2000" dirty="0">
                    <a:solidFill>
                      <a:schemeClr val="bg1"/>
                    </a:solidFill>
                  </a:rPr>
                  <a:t>The maximum speed </a:t>
                </a:r>
                <a:r>
                  <a:rPr lang="it-IT" sz="2000" dirty="0" err="1">
                    <a:solidFill>
                      <a:schemeClr val="bg1"/>
                    </a:solidFill>
                  </a:rPr>
                  <a:t>depends</a:t>
                </a:r>
                <a:r>
                  <a:rPr lang="it-IT" sz="2000" dirty="0">
                    <a:solidFill>
                      <a:schemeClr val="bg1"/>
                    </a:solidFill>
                  </a:rPr>
                  <a:t> on </a:t>
                </a:r>
                <a:r>
                  <a:rPr lang="it-IT" sz="2000" dirty="0" err="1">
                    <a:solidFill>
                      <a:schemeClr val="bg1"/>
                    </a:solidFill>
                  </a:rPr>
                  <a:t>flux</a:t>
                </a:r>
                <a:r>
                  <a:rPr lang="it-IT" sz="2000" dirty="0">
                    <a:solidFill>
                      <a:schemeClr val="bg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𝑀𝑊</m:t>
                        </m:r>
                      </m:sub>
                    </m:sSub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𝐼𝐺𝑀𝐹</m:t>
                        </m:r>
                      </m:sub>
                    </m:sSub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𝐺𝑀𝐹</m:t>
                        </m:r>
                      </m:sub>
                    </m:sSub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t-IT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B77C10-5049-1487-1CAC-552E9E91C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27" y="965545"/>
                <a:ext cx="11017948" cy="400110"/>
              </a:xfrm>
              <a:prstGeom prst="rect">
                <a:avLst/>
              </a:prstGeom>
              <a:blipFill>
                <a:blip r:embed="rId3"/>
                <a:stretch>
                  <a:fillRect t="-6061" b="-242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19">
            <a:extLst>
              <a:ext uri="{FF2B5EF4-FFF2-40B4-BE49-F238E27FC236}">
                <a16:creationId xmlns:a16="http://schemas.microsoft.com/office/drawing/2014/main" id="{76E708A7-5427-B11A-43C2-8D06DB83E13D}"/>
              </a:ext>
            </a:extLst>
          </p:cNvPr>
          <p:cNvSpPr txBox="1">
            <a:spLocks/>
          </p:cNvSpPr>
          <p:nvPr/>
        </p:nvSpPr>
        <p:spPr>
          <a:xfrm>
            <a:off x="5600700" y="4963051"/>
            <a:ext cx="5434650" cy="1789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675" indent="-30797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7063" indent="-3492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8038" indent="-306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05E2DB-9E83-EF16-D78D-3A7118C10107}"/>
              </a:ext>
            </a:extLst>
          </p:cNvPr>
          <p:cNvSpPr txBox="1"/>
          <p:nvPr/>
        </p:nvSpPr>
        <p:spPr>
          <a:xfrm>
            <a:off x="9239467" y="3551193"/>
            <a:ext cx="1795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>
                <a:solidFill>
                  <a:schemeClr val="bg1"/>
                </a:solidFill>
              </a:rPr>
              <a:t>Free Acceleration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485EDF-731D-DD0F-3B84-05F01EE4114D}"/>
              </a:ext>
            </a:extLst>
          </p:cNvPr>
          <p:cNvSpPr txBox="1"/>
          <p:nvPr/>
        </p:nvSpPr>
        <p:spPr>
          <a:xfrm>
            <a:off x="9239467" y="2660476"/>
            <a:ext cx="1400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>
                <a:solidFill>
                  <a:schemeClr val="bg1"/>
                </a:solidFill>
              </a:rPr>
              <a:t>Back reaction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312536-188B-B835-75A9-2938204CED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098"/>
          <a:stretch>
            <a:fillRect/>
          </a:stretch>
        </p:blipFill>
        <p:spPr>
          <a:xfrm>
            <a:off x="4241329" y="1585281"/>
            <a:ext cx="3797554" cy="3539975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96E7191C-6D56-7844-4E4A-2DCB279178F6}"/>
              </a:ext>
            </a:extLst>
          </p:cNvPr>
          <p:cNvSpPr txBox="1">
            <a:spLocks/>
          </p:cNvSpPr>
          <p:nvPr/>
        </p:nvSpPr>
        <p:spPr>
          <a:xfrm>
            <a:off x="4176590" y="5318339"/>
            <a:ext cx="3862293" cy="74545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20675" indent="-30797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7063" indent="-3492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8038" indent="-306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buFont typeface="Courier New" panose="02070309020205020404" pitchFamily="49" charset="0"/>
              <a:buNone/>
            </a:pPr>
            <a:r>
              <a:rPr lang="it-IT" dirty="0" err="1">
                <a:solidFill>
                  <a:schemeClr val="tx1"/>
                </a:solidFill>
              </a:rPr>
              <a:t>IGMFs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contribute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only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if</a:t>
            </a:r>
            <a:r>
              <a:rPr lang="it-IT" dirty="0">
                <a:solidFill>
                  <a:schemeClr val="tx1"/>
                </a:solidFill>
              </a:rPr>
              <a:t> in </a:t>
            </a:r>
            <a:r>
              <a:rPr lang="it-IT" dirty="0" err="1">
                <a:solidFill>
                  <a:schemeClr val="tx1"/>
                </a:solidFill>
              </a:rPr>
              <a:t>at</a:t>
            </a:r>
            <a:r>
              <a:rPr lang="it-IT" dirty="0">
                <a:solidFill>
                  <a:schemeClr val="tx1"/>
                </a:solidFill>
              </a:rPr>
              <a:t> the </a:t>
            </a:r>
            <a:r>
              <a:rPr lang="it-IT" dirty="0" err="1">
                <a:solidFill>
                  <a:schemeClr val="tx1"/>
                </a:solidFill>
              </a:rPr>
              <a:t>largest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strengths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allowed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63E55E6-E7F1-B23F-3793-5877C3311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18" y="1562100"/>
            <a:ext cx="3683000" cy="3733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B1AF31-F1CC-EBEB-F91D-A89E352583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8883" y="4796748"/>
            <a:ext cx="1607631" cy="5141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C7440EB-975D-8F6B-D447-90490CFBD4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391" y="4796748"/>
            <a:ext cx="1393419" cy="484168"/>
          </a:xfrm>
          <a:prstGeom prst="rect">
            <a:avLst/>
          </a:prstGeom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F5BE7741-FCBD-D362-1268-0C51CDBB21F4}"/>
              </a:ext>
            </a:extLst>
          </p:cNvPr>
          <p:cNvSpPr txBox="1">
            <a:spLocks/>
          </p:cNvSpPr>
          <p:nvPr/>
        </p:nvSpPr>
        <p:spPr>
          <a:xfrm>
            <a:off x="8105036" y="5477184"/>
            <a:ext cx="3862293" cy="74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675" indent="-307975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7063" indent="-3492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8038" indent="-306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tabLst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rgbClr val="FFFF00"/>
              </a:buClr>
              <a:buSzPct val="85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buFont typeface="Courier New" panose="02070309020205020404" pitchFamily="49" charset="0"/>
              <a:buNone/>
            </a:pPr>
            <a:r>
              <a:rPr lang="it-IT" sz="2000" dirty="0" err="1">
                <a:solidFill>
                  <a:schemeClr val="tx1"/>
                </a:solidFill>
              </a:rPr>
              <a:t>IGMFs</a:t>
            </a:r>
            <a:r>
              <a:rPr lang="it-IT" sz="2000" dirty="0">
                <a:solidFill>
                  <a:schemeClr val="tx1"/>
                </a:solidFill>
              </a:rPr>
              <a:t> can </a:t>
            </a:r>
            <a:r>
              <a:rPr lang="it-IT" sz="2000" dirty="0" err="1">
                <a:solidFill>
                  <a:schemeClr val="tx1"/>
                </a:solidFill>
              </a:rPr>
              <a:t>boost</a:t>
            </a:r>
            <a:r>
              <a:rPr lang="it-IT" sz="2000" dirty="0">
                <a:solidFill>
                  <a:schemeClr val="tx1"/>
                </a:solidFill>
              </a:rPr>
              <a:t> MM </a:t>
            </a:r>
            <a:r>
              <a:rPr lang="it-IT" sz="2000" dirty="0" err="1">
                <a:solidFill>
                  <a:schemeClr val="tx1"/>
                </a:solidFill>
              </a:rPr>
              <a:t>acceleration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B2941A2-AA92-F5B7-9B59-1F50D0CA6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17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5" grpId="0"/>
      <p:bldP spid="30" grpId="0"/>
      <p:bldP spid="3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{E5453118-4616-FF41-82CF-1E8ADDB895B9}tf10001070</Template>
  <TotalTime>7635</TotalTime>
  <Words>1186</Words>
  <Application>Microsoft Macintosh PowerPoint</Application>
  <PresentationFormat>Widescreen</PresentationFormat>
  <Paragraphs>171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Bradley Hand</vt:lpstr>
      <vt:lpstr>Calibri</vt:lpstr>
      <vt:lpstr>Cambria Math</vt:lpstr>
      <vt:lpstr>Candara</vt:lpstr>
      <vt:lpstr>Canela Regular</vt:lpstr>
      <vt:lpstr>Courier New</vt:lpstr>
      <vt:lpstr>Graphik-Medium</vt:lpstr>
      <vt:lpstr>Graphik-SemiboldItalic</vt:lpstr>
      <vt:lpstr>Inter</vt:lpstr>
      <vt:lpstr>Rockwell Extra Bold</vt:lpstr>
      <vt:lpstr>Wingdings</vt:lpstr>
      <vt:lpstr>Wood Type</vt:lpstr>
      <vt:lpstr>magnetic monopole bounds updated by acceleration in cosmic magnetic fields</vt:lpstr>
      <vt:lpstr>Straight to the points</vt:lpstr>
      <vt:lpstr>Straight to the points</vt:lpstr>
      <vt:lpstr>Straight to the points</vt:lpstr>
      <vt:lpstr>Straight to the points</vt:lpstr>
      <vt:lpstr>#1 MM ACCELERATION through gmf and igmf</vt:lpstr>
      <vt:lpstr>MM THROUGH GMF AND IGMF</vt:lpstr>
      <vt:lpstr>MM THROUGH GMF AND IGMF</vt:lpstr>
      <vt:lpstr>Conclusions</vt:lpstr>
      <vt:lpstr>#2 MM speed-mass relation</vt:lpstr>
      <vt:lpstr>A Speed-mass relation (dep. Flux)</vt:lpstr>
      <vt:lpstr>#3 experimental limits</vt:lpstr>
      <vt:lpstr>Current limits</vt:lpstr>
      <vt:lpstr>Current limits</vt:lpstr>
      <vt:lpstr>Current limits</vt:lpstr>
      <vt:lpstr>Current limits</vt:lpstr>
      <vt:lpstr>Current limits</vt:lpstr>
      <vt:lpstr>Current limits</vt:lpstr>
      <vt:lpstr>Instrument acceptance</vt:lpstr>
      <vt:lpstr>FINAL Result</vt:lpstr>
      <vt:lpstr>Conclusions</vt:lpstr>
      <vt:lpstr>Take-home</vt:lpstr>
      <vt:lpstr>BACKUPS</vt:lpstr>
      <vt:lpstr>4/ Intergalactic Magnetic Fields</vt:lpstr>
      <vt:lpstr>4/ Intergalactic Magnetic Fields</vt:lpstr>
      <vt:lpstr>4/ Intergalactic Magnetic Fields</vt:lpstr>
      <vt:lpstr>REVERSE BONUS: MM can limit IGMF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matter searches with iacts</dc:title>
  <dc:creator>Doro Michele</dc:creator>
  <cp:lastModifiedBy>Michele Doro</cp:lastModifiedBy>
  <cp:revision>253</cp:revision>
  <cp:lastPrinted>2025-05-29T12:25:35Z</cp:lastPrinted>
  <dcterms:created xsi:type="dcterms:W3CDTF">2021-11-16T06:12:53Z</dcterms:created>
  <dcterms:modified xsi:type="dcterms:W3CDTF">2026-09-11T19:51:22Z</dcterms:modified>
</cp:coreProperties>
</file>