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tmp" ContentType="image/p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theme/theme9.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0.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3" r:id="rId2"/>
    <p:sldMasterId id="2147483676" r:id="rId3"/>
    <p:sldMasterId id="2147483718" r:id="rId4"/>
    <p:sldMasterId id="2147483760" r:id="rId5"/>
    <p:sldMasterId id="2147483775" r:id="rId6"/>
    <p:sldMasterId id="2147483803" r:id="rId7"/>
    <p:sldMasterId id="2147483810" r:id="rId8"/>
    <p:sldMasterId id="2147483817" r:id="rId9"/>
    <p:sldMasterId id="2147483819" r:id="rId10"/>
    <p:sldMasterId id="2147483824" r:id="rId11"/>
  </p:sldMasterIdLst>
  <p:notesMasterIdLst>
    <p:notesMasterId r:id="rId57"/>
  </p:notesMasterIdLst>
  <p:sldIdLst>
    <p:sldId id="265" r:id="rId12"/>
    <p:sldId id="2147378258" r:id="rId13"/>
    <p:sldId id="13679" r:id="rId14"/>
    <p:sldId id="13955" r:id="rId15"/>
    <p:sldId id="13680" r:id="rId16"/>
    <p:sldId id="2087" r:id="rId17"/>
    <p:sldId id="2147378254" r:id="rId18"/>
    <p:sldId id="13980" r:id="rId19"/>
    <p:sldId id="2147378255" r:id="rId20"/>
    <p:sldId id="13981" r:id="rId21"/>
    <p:sldId id="2147378257" r:id="rId22"/>
    <p:sldId id="2147378242" r:id="rId23"/>
    <p:sldId id="2147378246" r:id="rId24"/>
    <p:sldId id="13930" r:id="rId25"/>
    <p:sldId id="2147378247" r:id="rId26"/>
    <p:sldId id="2147378259" r:id="rId27"/>
    <p:sldId id="2147378256" r:id="rId28"/>
    <p:sldId id="2147378234" r:id="rId29"/>
    <p:sldId id="2147378218" r:id="rId30"/>
    <p:sldId id="2147378220" r:id="rId31"/>
    <p:sldId id="2147378228" r:id="rId32"/>
    <p:sldId id="2147378250" r:id="rId33"/>
    <p:sldId id="2147378252" r:id="rId34"/>
    <p:sldId id="2147378239" r:id="rId35"/>
    <p:sldId id="2147378261" r:id="rId36"/>
    <p:sldId id="256" r:id="rId37"/>
    <p:sldId id="257" r:id="rId38"/>
    <p:sldId id="259" r:id="rId39"/>
    <p:sldId id="258" r:id="rId40"/>
    <p:sldId id="2147378260" r:id="rId41"/>
    <p:sldId id="13936" r:id="rId42"/>
    <p:sldId id="13839" r:id="rId43"/>
    <p:sldId id="13949" r:id="rId44"/>
    <p:sldId id="2147378266" r:id="rId45"/>
    <p:sldId id="2147378253" r:id="rId46"/>
    <p:sldId id="13928" r:id="rId47"/>
    <p:sldId id="13972" r:id="rId48"/>
    <p:sldId id="13929" r:id="rId49"/>
    <p:sldId id="13959" r:id="rId50"/>
    <p:sldId id="13960" r:id="rId51"/>
    <p:sldId id="13947" r:id="rId52"/>
    <p:sldId id="13939" r:id="rId53"/>
    <p:sldId id="13975" r:id="rId54"/>
    <p:sldId id="13863" r:id="rId55"/>
    <p:sldId id="1936" r:id="rId56"/>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8" userDrawn="1">
          <p15:clr>
            <a:srgbClr val="A4A3A4"/>
          </p15:clr>
        </p15:guide>
        <p15:guide id="2" pos="3845" userDrawn="1">
          <p15:clr>
            <a:srgbClr val="A4A3A4"/>
          </p15:clr>
        </p15:guide>
        <p15:guide id="3" pos="7432" userDrawn="1">
          <p15:clr>
            <a:srgbClr val="A4A3A4"/>
          </p15:clr>
        </p15:guide>
        <p15:guide id="4" pos="202" userDrawn="1">
          <p15:clr>
            <a:srgbClr val="A4A3A4"/>
          </p15:clr>
        </p15:guide>
        <p15:guide id="6" orient="horz" pos="220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FF"/>
    <a:srgbClr val="0171C0"/>
    <a:srgbClr val="FF05FF"/>
    <a:srgbClr val="000000"/>
    <a:srgbClr val="F0F0F0"/>
    <a:srgbClr val="DEEBF7"/>
    <a:srgbClr val="FFF2CC"/>
    <a:srgbClr val="C55A11"/>
    <a:srgbClr val="CCA52F"/>
    <a:srgbClr val="FF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03" autoAdjust="0"/>
    <p:restoredTop sz="91611" autoAdjust="0"/>
  </p:normalViewPr>
  <p:slideViewPr>
    <p:cSldViewPr snapToGrid="0" showGuides="1">
      <p:cViewPr varScale="1">
        <p:scale>
          <a:sx n="81" d="100"/>
          <a:sy n="81" d="100"/>
        </p:scale>
        <p:origin x="333" y="45"/>
      </p:cViewPr>
      <p:guideLst>
        <p:guide orient="horz" pos="4088"/>
        <p:guide pos="3845"/>
        <p:guide pos="7432"/>
        <p:guide pos="202"/>
        <p:guide orient="horz" pos="2205"/>
      </p:guideLst>
    </p:cSldViewPr>
  </p:slid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notesMaster" Target="notesMasters/notesMaster1.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zh-CN" altLang="en-US"/>
          </a:p>
        </p:txBody>
      </p:sp>
      <p:sp>
        <p:nvSpPr>
          <p:cNvPr id="3" name="日期占位符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F606C9B9-162C-48C3-A5A0-BB8C8CA08D0A}" type="datetimeFigureOut">
              <a:rPr lang="zh-CN" altLang="en-US" smtClean="0"/>
              <a:t>2026/9/12</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zh-CN" altLang="en-US"/>
          </a:p>
        </p:txBody>
      </p:sp>
      <p:sp>
        <p:nvSpPr>
          <p:cNvPr id="5" name="备注占位符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7EB7DDAB-0463-4EBB-A14A-4297C06334D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7EB7DDAB-0463-4EBB-A14A-4297C06334D3}" type="slidenum">
              <a:rPr lang="zh-CN" altLang="en-US" smtClean="0"/>
              <a:t>1</a:t>
            </a:fld>
            <a:endParaRPr lang="zh-CN" altLang="en-US"/>
          </a:p>
        </p:txBody>
      </p:sp>
    </p:spTree>
    <p:extLst>
      <p:ext uri="{BB962C8B-B14F-4D97-AF65-F5344CB8AC3E}">
        <p14:creationId xmlns:p14="http://schemas.microsoft.com/office/powerpoint/2010/main" val="377720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CB4D3-FFC6-92D7-66D8-49DA5C23F5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1DD564-A2B1-2002-B010-56F6A2D5F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29FC11-C1AF-A11B-6586-15701ACBABF1}"/>
              </a:ext>
            </a:extLst>
          </p:cNvPr>
          <p:cNvSpPr>
            <a:spLocks noGrp="1"/>
          </p:cNvSpPr>
          <p:nvPr>
            <p:ph type="body" idx="1"/>
          </p:nvPr>
        </p:nvSpPr>
        <p:spPr/>
        <p:txBody>
          <a:bodyPr/>
          <a:lstStyle/>
          <a:p>
            <a:pPr marL="285750" lvl="0" indent="-285750">
              <a:lnSpc>
                <a:spcPct val="110000"/>
              </a:lnSpc>
              <a:buFont typeface="Wingdings" panose="05000000000000000000" pitchFamily="2" charset="2"/>
              <a:buChar char="Ø"/>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LHAASO has reported the most precise measurements of the proton and helium spectra in the 0.16–13 </a:t>
            </a:r>
            <a:r>
              <a:rPr lang="en-US" altLang="zh-CN" dirty="0" err="1">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PeV</a:t>
            </a: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energy range.</a:t>
            </a:r>
          </a:p>
          <a:p>
            <a:pPr marL="742950" lvl="1" indent="-285750">
              <a:lnSpc>
                <a:spcPct val="110000"/>
              </a:lnSpc>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LHAASO proton purity: ~90% above 100 TeV</a:t>
            </a:r>
          </a:p>
          <a:p>
            <a:pPr marL="742950" lvl="1" indent="-285750">
              <a:lnSpc>
                <a:spcPct val="110000"/>
              </a:lnSpc>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Space-based experiments (e.g., DAMPE): </a:t>
            </a:r>
            <a:b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b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95%–99% below 100 TeV</a:t>
            </a:r>
          </a:p>
          <a:p>
            <a:pPr marL="742950" lvl="1" indent="-285750">
              <a:lnSpc>
                <a:spcPct val="110000"/>
              </a:lnSpc>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Other ground-based experiments, such as KASCADE and </a:t>
            </a:r>
            <a:r>
              <a:rPr lang="en-US" altLang="zh-CN" dirty="0" err="1">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IceTop</a:t>
            </a: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rely on unfolding methods to reconstruct energy spectra and cannot perform event-by-event particle identification.</a:t>
            </a:r>
          </a:p>
          <a:p>
            <a:pPr marL="285750" lvl="0" indent="-285750">
              <a:lnSpc>
                <a:spcPct val="110000"/>
              </a:lnSpc>
              <a:spcBef>
                <a:spcPts val="600"/>
              </a:spcBef>
              <a:buFont typeface="Wingdings" panose="05000000000000000000" pitchFamily="2" charset="2"/>
              <a:buChar char="Ø"/>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For many years, precise measurements of individual cosmic-ray components have relied primarily on space-based experiments, whose energy range has generally been limited to below 100 TeV. With the LHAASO experiment, we have overcome this limitation and achieved precise measurements of the proton and helium spectra in the cosmic-ray “knee” region above 100 TeV.</a:t>
            </a:r>
          </a:p>
          <a:p>
            <a:endParaRPr lang="zh-CN" altLang="en-US" dirty="0"/>
          </a:p>
        </p:txBody>
      </p:sp>
      <p:sp>
        <p:nvSpPr>
          <p:cNvPr id="4" name="Slide Number Placeholder 3">
            <a:extLst>
              <a:ext uri="{FF2B5EF4-FFF2-40B4-BE49-F238E27FC236}">
                <a16:creationId xmlns:a16="http://schemas.microsoft.com/office/drawing/2014/main" id="{0A73E8D0-E858-94F1-0F63-5F0CBDAEFE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12245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In November 2025 and March 2026, respectively, LHAASO reported the most precise measurements to date of the proton and helium spectra in the 0.16–13 </a:t>
            </a:r>
            <a:r>
              <a:rPr lang="en-US" altLang="zh-CN" dirty="0" err="1"/>
              <a:t>PeV</a:t>
            </a:r>
            <a:r>
              <a:rPr lang="en-US" altLang="zh-CN" dirty="0"/>
              <a:t> energy range, achieving a precision comparable to that of satellite experiments below 0.1 </a:t>
            </a:r>
            <a:r>
              <a:rPr lang="en-US" altLang="zh-CN" dirty="0" err="1"/>
              <a:t>PeV</a:t>
            </a:r>
            <a:r>
              <a:rPr lang="en-US" altLang="zh-CN" dirty="0"/>
              <a:t>.</a:t>
            </a:r>
          </a:p>
          <a:p>
            <a:endParaRPr lang="en-US" altLang="zh-CN" dirty="0"/>
          </a:p>
          <a:p>
            <a:r>
              <a:rPr lang="en-US" altLang="zh-CN" dirty="0"/>
              <a:t>These measurements revealed spectral features in the proton and helium spectra that differ from those of the all-particle spectrum: the spectra first harden and then soften, forming a new spectral bump rather than a simple transition between two power laws. This indicates the presence of a high-energy component contributed by a new class of cosmic-ray accelerators.</a:t>
            </a:r>
          </a:p>
          <a:p>
            <a:endParaRPr lang="en-US" altLang="zh-CN" dirty="0"/>
          </a:p>
          <a:p>
            <a:r>
              <a:rPr lang="en-US" altLang="zh-CN" dirty="0"/>
              <a:t>The </a:t>
            </a:r>
            <a:r>
              <a:rPr lang="en-US" altLang="zh-CN" dirty="0" err="1"/>
              <a:t>microquasars</a:t>
            </a:r>
            <a:r>
              <a:rPr lang="en-US" altLang="zh-CN" dirty="0"/>
              <a:t> recently identified by LHAASO—binary systems consisting of a black hole and a companion star—are likely the dominant sources of this high-energy component, rather than the traditionally favored supernova remnants.</a:t>
            </a:r>
          </a:p>
          <a:p>
            <a:endParaRPr lang="en-US" altLang="zh-CN" dirty="0"/>
          </a:p>
          <a:p>
            <a:r>
              <a:rPr lang="en-US" altLang="zh-CN" dirty="0"/>
              <a:t>These findings have transformed the field’s understanding of the cosmic-ray “knee,” a question that has remained open for nearly 70 years.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46708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878">
              <a:defRPr/>
            </a:pPr>
            <a:r>
              <a:rPr lang="en-US" altLang="zh-CN" dirty="0"/>
              <a:t>In 2021, using half array, about one year data,  LHAASO discovered 12 ultra-high energy gamma-ray sources in our galaxy. The gamma ray energy spectrum from these sources displayed no clear cut-off up to ~1 </a:t>
            </a:r>
            <a:r>
              <a:rPr lang="en-US" altLang="zh-CN" dirty="0" err="1"/>
              <a:t>PeV</a:t>
            </a:r>
            <a:r>
              <a:rPr lang="en-US" altLang="zh-CN" dirty="0"/>
              <a:t>. This revealed the widespread existence of “petaelectron particle accelerators” in our galaxy, whose acceleration capabilities have surpassed traditional understanding. Consequently, LHAASO started a new era  of UHE γ-ray astronomy. </a:t>
            </a:r>
            <a:br>
              <a:rPr lang="en-US" altLang="en-US" sz="1300" dirty="0"/>
            </a:br>
            <a:r>
              <a:rPr lang="en-US" altLang="en-US" sz="1300" dirty="0"/>
              <a:t>. </a:t>
            </a:r>
            <a:endParaRPr lang="zh-CN" altLang="en-US" sz="1300" dirty="0"/>
          </a:p>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3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3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82488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prstClr val="black"/>
                </a:solidFill>
                <a:latin typeface="微软雅黑" panose="020B0503020204020204" pitchFamily="34" charset="-122"/>
                <a:ea typeface="微软雅黑" panose="020B0503020204020204" pitchFamily="34" charset="-122"/>
              </a:rPr>
              <a:t>No significant break has yet been identified in the gamma-ray spectra due to limited statistics. As the proton and helium spectra break at ~3.3 </a:t>
            </a:r>
            <a:r>
              <a:rPr lang="en-US" altLang="zh-CN" dirty="0" err="1">
                <a:solidFill>
                  <a:prstClr val="black"/>
                </a:solidFill>
                <a:latin typeface="微软雅黑" panose="020B0503020204020204" pitchFamily="34" charset="-122"/>
                <a:ea typeface="微软雅黑" panose="020B0503020204020204" pitchFamily="34" charset="-122"/>
              </a:rPr>
              <a:t>PeV</a:t>
            </a:r>
            <a:r>
              <a:rPr lang="en-US" altLang="zh-CN" dirty="0">
                <a:solidFill>
                  <a:prstClr val="black"/>
                </a:solidFill>
                <a:latin typeface="微软雅黑" panose="020B0503020204020204" pitchFamily="34" charset="-122"/>
                <a:ea typeface="微软雅黑" panose="020B0503020204020204" pitchFamily="34" charset="-122"/>
              </a:rPr>
              <a:t> and ~7 </a:t>
            </a:r>
            <a:r>
              <a:rPr lang="en-US" altLang="zh-CN" dirty="0" err="1">
                <a:solidFill>
                  <a:prstClr val="black"/>
                </a:solidFill>
                <a:latin typeface="微软雅黑" panose="020B0503020204020204" pitchFamily="34" charset="-122"/>
                <a:ea typeface="微软雅黑" panose="020B0503020204020204" pitchFamily="34" charset="-122"/>
              </a:rPr>
              <a:t>PeV</a:t>
            </a:r>
            <a:r>
              <a:rPr lang="en-US" altLang="zh-CN" dirty="0">
                <a:solidFill>
                  <a:prstClr val="black"/>
                </a:solidFill>
                <a:latin typeface="微软雅黑" panose="020B0503020204020204" pitchFamily="34" charset="-122"/>
                <a:ea typeface="微软雅黑" panose="020B0503020204020204" pitchFamily="34" charset="-122"/>
              </a:rPr>
              <a:t>, respectively, more gamma-ray data are needed to search for corresponding spectral features.</a:t>
            </a:r>
            <a:endParaRPr kumimoji="0"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endParaRPr lang="zh-CN" altLang="en-US" dirty="0"/>
          </a:p>
        </p:txBody>
      </p:sp>
      <p:sp>
        <p:nvSpPr>
          <p:cNvPr id="4" name="灯片编号占位符 3"/>
          <p:cNvSpPr>
            <a:spLocks noGrp="1"/>
          </p:cNvSpPr>
          <p:nvPr>
            <p:ph type="sldNum" sz="quarter" idx="5"/>
          </p:nvPr>
        </p:nvSpPr>
        <p:spPr/>
        <p:txBody>
          <a:bodyPr/>
          <a:lstStyle/>
          <a:p>
            <a:fld id="{7EB7DDAB-0463-4EBB-A14A-4297C06334D3}" type="slidenum">
              <a:rPr lang="zh-CN" altLang="en-US" smtClean="0"/>
              <a:t>20</a:t>
            </a:fld>
            <a:endParaRPr lang="zh-CN" altLang="en-US"/>
          </a:p>
        </p:txBody>
      </p:sp>
    </p:spTree>
    <p:extLst>
      <p:ext uri="{BB962C8B-B14F-4D97-AF65-F5344CB8AC3E}">
        <p14:creationId xmlns:p14="http://schemas.microsoft.com/office/powerpoint/2010/main" val="1908422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微软雅黑" panose="020B0503020204020204" pitchFamily="34" charset="-122"/>
                <a:ea typeface="微软雅黑" panose="020B0503020204020204" pitchFamily="34" charset="-122"/>
              </a:rPr>
              <a:t>Fermi-LAT</a:t>
            </a:r>
            <a:r>
              <a:rPr lang="zh-CN" altLang="en-US" sz="1200" dirty="0">
                <a:latin typeface="微软雅黑" panose="020B0503020204020204" pitchFamily="34" charset="-122"/>
                <a:ea typeface="微软雅黑" panose="020B0503020204020204" pitchFamily="34" charset="-122"/>
              </a:rPr>
              <a:t>在</a:t>
            </a:r>
            <a:r>
              <a:rPr lang="en-US" altLang="zh-CN" sz="1200" dirty="0">
                <a:latin typeface="微软雅黑" panose="020B0503020204020204" pitchFamily="34" charset="-122"/>
                <a:ea typeface="微软雅黑" panose="020B0503020204020204" pitchFamily="34" charset="-122"/>
              </a:rPr>
              <a:t>W44</a:t>
            </a:r>
            <a:r>
              <a:rPr lang="zh-CN" altLang="en-US" sz="1200" dirty="0">
                <a:latin typeface="微软雅黑" panose="020B0503020204020204" pitchFamily="34" charset="-122"/>
                <a:ea typeface="微软雅黑" panose="020B0503020204020204" pitchFamily="34" charset="-122"/>
              </a:rPr>
              <a:t>和</a:t>
            </a:r>
            <a:r>
              <a:rPr lang="en-US" altLang="zh-CN" sz="1200" dirty="0">
                <a:latin typeface="微软雅黑" panose="020B0503020204020204" pitchFamily="34" charset="-122"/>
                <a:ea typeface="微软雅黑" panose="020B0503020204020204" pitchFamily="34" charset="-122"/>
              </a:rPr>
              <a:t>IC 443</a:t>
            </a:r>
            <a:r>
              <a:rPr lang="zh-CN" altLang="en-US" sz="1200" dirty="0">
                <a:latin typeface="微软雅黑" panose="020B0503020204020204" pitchFamily="34" charset="-122"/>
                <a:ea typeface="微软雅黑" panose="020B0503020204020204" pitchFamily="34" charset="-122"/>
              </a:rPr>
              <a:t>等中年超新星遗迹中观测到低能端的“</a:t>
            </a:r>
            <a:r>
              <a:rPr lang="en-US" altLang="zh-CN" sz="1200" dirty="0">
                <a:latin typeface="微软雅黑" panose="020B0503020204020204" pitchFamily="34" charset="-122"/>
                <a:ea typeface="微软雅黑" panose="020B0503020204020204" pitchFamily="34" charset="-122"/>
              </a:rPr>
              <a:t>π</a:t>
            </a:r>
            <a:r>
              <a:rPr lang="en-US" altLang="zh-CN" sz="1200" baseline="30000" dirty="0">
                <a:latin typeface="微软雅黑" panose="020B0503020204020204" pitchFamily="34" charset="-122"/>
                <a:ea typeface="微软雅黑" panose="020B0503020204020204" pitchFamily="34" charset="-122"/>
              </a:rPr>
              <a:t>0</a:t>
            </a:r>
            <a:r>
              <a:rPr lang="zh-CN" altLang="en-US" sz="1200" dirty="0">
                <a:latin typeface="微软雅黑" panose="020B0503020204020204" pitchFamily="34" charset="-122"/>
                <a:ea typeface="微软雅黑" panose="020B0503020204020204" pitchFamily="34" charset="-122"/>
              </a:rPr>
              <a:t>衰变隆起”特征，是质子或原子核与周围气体碰撞、产生中性</a:t>
            </a:r>
            <a:r>
              <a:rPr lang="en-US" altLang="zh-CN" sz="1200" dirty="0">
                <a:latin typeface="微软雅黑" panose="020B0503020204020204" pitchFamily="34" charset="-122"/>
                <a:ea typeface="微软雅黑" panose="020B0503020204020204" pitchFamily="34" charset="-122"/>
              </a:rPr>
              <a:t>π</a:t>
            </a:r>
            <a:r>
              <a:rPr lang="zh-CN" altLang="en-US" sz="1200" dirty="0">
                <a:latin typeface="微软雅黑" panose="020B0503020204020204" pitchFamily="34" charset="-122"/>
                <a:ea typeface="微软雅黑" panose="020B0503020204020204" pitchFamily="34" charset="-122"/>
              </a:rPr>
              <a:t>介子并衰变为伽马射线的直接证据。</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07499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Suggested narration (20–25 s): LHAASO-KM2A is being used to search for ultra-relativistic magnetic monopoles, targeting Lorentz factors from ten to the fifth to ten to the seventh. This intermediate-mass monopole search probes a region complementary to previous searches.</a:t>
            </a:r>
          </a:p>
          <a:p>
            <a:r>
              <a:t>Source: PCC-MMsKM2A-2026xxxx.pdf, pp. 2, 6–7. Figure screenshot: p. 6, left panel. The comparison retains each experiment’s confidence-level label, including RICE at 95% C.L.</a:t>
            </a:r>
          </a:p>
        </p:txBody>
      </p:sp>
      <p:sp>
        <p:nvSpPr>
          <p:cNvPr id="4" name="Slide Number Placeholder 3"/>
          <p:cNvSpPr>
            <a:spLocks noGrp="1"/>
          </p:cNvSpPr>
          <p:nvPr>
            <p:ph type="sldNum"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Suggested narration (30–40 s): The key signature is a muon-poor, deeply penetrating air shower. The event displays compare a monopole with a proton shower at similar electromagnetic size; the monopole has far fewer muon-detector hits. KM2A combines its electromagnetic and muon arrays to exploit this difference. Because Monte Carlo statistics are sparse in the extreme muon-poor tail, the background is modeled using adjacent control regions in data. A six-variable MLP and a profile-likelihood fit then provide the flux limits.</a:t>
            </a:r>
          </a:p>
          <a:p>
            <a:r>
              <a:t>Sources: PCC-MMsKM2A-2026xxxx.pdf, pp. 9, 12–13, 18–22 and results section. Screenshot: p. 9, right-hand event displays. Top: monopole, M=10^5 GeV, E=10^10 GeV; bottom: proton, E≈160 TeV. ED = electromagnetic detector; MD = muon detector.</a:t>
            </a:r>
          </a:p>
        </p:txBody>
      </p:sp>
      <p:sp>
        <p:nvSpPr>
          <p:cNvPr id="4" name="Slide Number Placeholder 3"/>
          <p:cNvSpPr>
            <a:spLocks noGrp="1"/>
          </p:cNvSpPr>
          <p:nvPr>
            <p:ph type="sldNum"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EB7DDAB-0463-4EBB-A14A-4297C06334D3}" type="slidenum">
              <a:rPr lang="zh-CN" altLang="en-US" smtClean="0"/>
              <a:t>28</a:t>
            </a:fld>
            <a:endParaRPr lang="zh-CN" altLang="en-US"/>
          </a:p>
        </p:txBody>
      </p:sp>
    </p:spTree>
    <p:extLst>
      <p:ext uri="{BB962C8B-B14F-4D97-AF65-F5344CB8AC3E}">
        <p14:creationId xmlns:p14="http://schemas.microsoft.com/office/powerpoint/2010/main" val="3897701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Suggested narration (25–35 s): Using about four years of LHAASO-KM2A data, we performed a search for ultra-relativistic magnetic monopoles with Lorentz factors from ten to the fifth to ten to the seventh. No significant excess over the data-driven background prediction was observed. We set preliminary 90 percent confidence-level upper limits on the isotropic monopole flux, reaching 1.2 times ten to the minus eighteen and 8.1 times ten to the minus nineteen per square </a:t>
            </a:r>
            <a:r>
              <a:rPr dirty="0" err="1"/>
              <a:t>centimetre</a:t>
            </a:r>
            <a:r>
              <a:rPr dirty="0"/>
              <a:t> per second per steradian at gamma of ten to the sixth and ten to the seventh, respectively.</a:t>
            </a:r>
          </a:p>
          <a:p>
            <a:r>
              <a:rPr dirty="0"/>
              <a:t>Sources: PCC-MMsKM2A-2026xxxx.pdf, pp. 27, 37–38. Figure screenshot: p. 37, flux-limit comparison. Original observed table is in units of 10^-19 cm^-2 s^-1 </a:t>
            </a:r>
            <a:r>
              <a:rPr dirty="0" err="1"/>
              <a:t>sr</a:t>
            </a:r>
            <a:r>
              <a:rPr dirty="0"/>
              <a:t>^-1: 973.2, 11.6, 8.1. The first number is rounded here to 9.73 × 10^-17. RICE is shown at 95% C.L.; other plotted experimental limits are at 90% C.L.</a:t>
            </a:r>
          </a:p>
        </p:txBody>
      </p:sp>
      <p:sp>
        <p:nvSpPr>
          <p:cNvPr id="4" name="Slide Number Placeholder 3"/>
          <p:cNvSpPr>
            <a:spLocks noGrp="1"/>
          </p:cNvSpPr>
          <p:nvPr>
            <p:ph type="sldNum"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70854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LHAASO experiment located on </a:t>
            </a:r>
            <a:r>
              <a:rPr lang="en-US" altLang="zh-CN" dirty="0" err="1"/>
              <a:t>Haizi</a:t>
            </a:r>
            <a:r>
              <a:rPr lang="en-US" altLang="zh-CN" dirty="0"/>
              <a:t> mountain Sichuan China. The altitude is about 4400 meters. The LHAASO full array began operation</a:t>
            </a:r>
            <a:r>
              <a:rPr lang="zh-CN" altLang="en-US" dirty="0"/>
              <a:t> </a:t>
            </a:r>
            <a:r>
              <a:rPr lang="en-US" altLang="zh-CN" dirty="0"/>
              <a:t>in</a:t>
            </a:r>
            <a:r>
              <a:rPr lang="zh-CN" altLang="en-US" dirty="0"/>
              <a:t> </a:t>
            </a:r>
            <a:r>
              <a:rPr lang="en-US" altLang="zh-CN" dirty="0" err="1"/>
              <a:t>july</a:t>
            </a:r>
            <a:r>
              <a:rPr lang="zh-CN" altLang="en-US" dirty="0"/>
              <a:t> </a:t>
            </a:r>
            <a:r>
              <a:rPr lang="en-US" altLang="zh-CN" dirty="0"/>
              <a:t>2021.</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46972-B515-4B97-9D77-36CB3324C2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endParaRPr>
          </a:p>
        </p:txBody>
      </p:sp>
    </p:spTree>
    <p:extLst>
      <p:ext uri="{BB962C8B-B14F-4D97-AF65-F5344CB8AC3E}">
        <p14:creationId xmlns:p14="http://schemas.microsoft.com/office/powerpoint/2010/main" val="331274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因此，我们提出了</a:t>
            </a:r>
            <a:r>
              <a:rPr lang="zh-CN" altLang="zh-CN" sz="1200" b="1" kern="0" dirty="0">
                <a:solidFill>
                  <a:srgbClr val="0070C0"/>
                </a:solidFill>
                <a:latin typeface="微软雅黑"/>
                <a:cs typeface="宋体" panose="02010600030101010101" pitchFamily="2" charset="-122"/>
              </a:rPr>
              <a:t>拉索提升计划</a:t>
            </a:r>
            <a:r>
              <a:rPr lang="zh-CN" altLang="en-US" sz="1200" b="1" kern="0" dirty="0">
                <a:solidFill>
                  <a:srgbClr val="0070C0"/>
                </a:solidFill>
                <a:latin typeface="微软雅黑"/>
                <a:cs typeface="宋体" panose="02010600030101010101" pitchFamily="2" charset="-122"/>
              </a:rPr>
              <a:t>，即</a:t>
            </a:r>
            <a:r>
              <a:rPr lang="en-US" altLang="zh-CN" sz="1200" b="1" kern="0" dirty="0">
                <a:solidFill>
                  <a:srgbClr val="0070C0"/>
                </a:solidFill>
                <a:latin typeface="微软雅黑"/>
                <a:cs typeface="宋体" panose="02010600030101010101" pitchFamily="2" charset="-122"/>
              </a:rPr>
              <a:t>LACT</a:t>
            </a:r>
            <a:r>
              <a:rPr lang="zh-CN" altLang="en-US" sz="1200" b="1" kern="0" dirty="0">
                <a:solidFill>
                  <a:srgbClr val="0070C0"/>
                </a:solidFill>
                <a:latin typeface="微软雅黑"/>
                <a:cs typeface="宋体" panose="02010600030101010101" pitchFamily="2" charset="-122"/>
              </a:rPr>
              <a:t>项目，</a:t>
            </a:r>
            <a:r>
              <a:rPr lang="zh-CN" altLang="en-US" sz="1200" b="1" dirty="0">
                <a:solidFill>
                  <a:srgbClr val="C00000"/>
                </a:solidFill>
                <a:latin typeface="Times New Roman" panose="02020603050405020304" pitchFamily="18" charset="0"/>
              </a:rPr>
              <a:t>角分辨比“拉索” 提升</a:t>
            </a:r>
            <a:r>
              <a:rPr lang="en-US" altLang="zh-CN" sz="1200" b="1" dirty="0">
                <a:solidFill>
                  <a:srgbClr val="C00000"/>
                </a:solidFill>
                <a:latin typeface="Times New Roman" panose="02020603050405020304" pitchFamily="18" charset="0"/>
              </a:rPr>
              <a:t>5</a:t>
            </a:r>
            <a:r>
              <a:rPr lang="zh-CN" altLang="en-US" sz="1200" b="1" dirty="0">
                <a:solidFill>
                  <a:srgbClr val="C00000"/>
                </a:solidFill>
                <a:latin typeface="Times New Roman" panose="02020603050405020304" pitchFamily="18" charset="0"/>
              </a:rPr>
              <a:t>倍以上，灵敏度和“拉索”相当</a:t>
            </a:r>
            <a:br>
              <a:rPr lang="en-US" altLang="zh-CN" sz="1200" b="1" dirty="0">
                <a:solidFill>
                  <a:srgbClr val="C00000"/>
                </a:solidFill>
                <a:latin typeface="Times New Roman" panose="02020603050405020304" pitchFamily="18" charset="0"/>
              </a:rPr>
            </a:br>
            <a:r>
              <a:rPr lang="zh-CN" altLang="en-US" sz="1200" kern="0" dirty="0">
                <a:solidFill>
                  <a:srgbClr val="000000"/>
                </a:solidFill>
                <a:latin typeface="微软雅黑"/>
              </a:rPr>
              <a:t>项目得到</a:t>
            </a:r>
            <a:r>
              <a:rPr lang="zh-CN" altLang="zh-CN" sz="1200" kern="0" dirty="0">
                <a:solidFill>
                  <a:srgbClr val="000000"/>
                </a:solidFill>
                <a:latin typeface="微软雅黑"/>
              </a:rPr>
              <a:t>四川省委、省政府</a:t>
            </a:r>
            <a:r>
              <a:rPr lang="zh-CN" altLang="en-US" sz="1200" kern="0" dirty="0">
                <a:solidFill>
                  <a:srgbClr val="000000"/>
                </a:solidFill>
                <a:latin typeface="微软雅黑"/>
              </a:rPr>
              <a:t>的大力支持，</a:t>
            </a:r>
            <a:r>
              <a:rPr lang="zh-CN" altLang="en-US" sz="1200" b="1" kern="0" dirty="0">
                <a:solidFill>
                  <a:srgbClr val="C00000"/>
                </a:solidFill>
                <a:latin typeface="微软雅黑"/>
              </a:rPr>
              <a:t>已获得了省发改委批复立项，项目预算是</a:t>
            </a:r>
            <a:r>
              <a:rPr lang="en-US" altLang="zh-CN" sz="1200" b="1" kern="0" dirty="0">
                <a:solidFill>
                  <a:srgbClr val="C00000"/>
                </a:solidFill>
                <a:latin typeface="微软雅黑"/>
              </a:rPr>
              <a:t>1.5</a:t>
            </a:r>
            <a:r>
              <a:rPr lang="zh-CN" altLang="en-US" sz="1200" b="1" kern="0" dirty="0">
                <a:solidFill>
                  <a:srgbClr val="C00000"/>
                </a:solidFill>
                <a:latin typeface="微软雅黑"/>
              </a:rPr>
              <a:t>亿，媲美</a:t>
            </a:r>
            <a:r>
              <a:rPr lang="zh-CN" altLang="zh-CN" sz="1200" b="1" kern="0" dirty="0">
                <a:solidFill>
                  <a:srgbClr val="C00000"/>
                </a:solidFill>
                <a:latin typeface="微软雅黑"/>
              </a:rPr>
              <a:t>欧美部署的耗资</a:t>
            </a:r>
            <a:r>
              <a:rPr lang="en-US" altLang="zh-CN" sz="1200" b="1" kern="0" dirty="0">
                <a:solidFill>
                  <a:srgbClr val="C00000"/>
                </a:solidFill>
                <a:latin typeface="微软雅黑"/>
              </a:rPr>
              <a:t>2</a:t>
            </a:r>
            <a:r>
              <a:rPr lang="zh-CN" altLang="zh-CN" sz="1200" b="1" kern="0" dirty="0">
                <a:solidFill>
                  <a:srgbClr val="C00000"/>
                </a:solidFill>
                <a:latin typeface="微软雅黑"/>
              </a:rPr>
              <a:t>亿欧元的同类项目</a:t>
            </a:r>
            <a:r>
              <a:rPr lang="zh-CN" altLang="en-US" sz="1200" b="1" kern="0" dirty="0">
                <a:solidFill>
                  <a:srgbClr val="C00000"/>
                </a:solidFill>
                <a:latin typeface="微软雅黑"/>
              </a:rPr>
              <a:t>（</a:t>
            </a:r>
            <a:r>
              <a:rPr lang="en-US" altLang="zh-CN" sz="1200" b="1" kern="0" dirty="0">
                <a:solidFill>
                  <a:srgbClr val="C00000"/>
                </a:solidFill>
                <a:latin typeface="微软雅黑"/>
              </a:rPr>
              <a:t>CTA</a:t>
            </a:r>
            <a:r>
              <a:rPr lang="zh-CN" altLang="en-US" sz="1200" b="1" kern="0" dirty="0">
                <a:solidFill>
                  <a:srgbClr val="C00000"/>
                </a:solidFill>
                <a:latin typeface="微软雅黑"/>
              </a:rPr>
              <a:t>）</a:t>
            </a:r>
            <a:r>
              <a:rPr lang="zh-CN" altLang="zh-CN" sz="1200" kern="0" dirty="0">
                <a:solidFill>
                  <a:srgbClr val="000000"/>
                </a:solidFill>
                <a:latin typeface="宋体" panose="02010600030101010101" pitchFamily="2" charset="-122"/>
              </a:rPr>
              <a:t>引起了全球高度关注</a:t>
            </a:r>
            <a:r>
              <a:rPr lang="zh-CN" altLang="en-US" sz="1200" kern="0" dirty="0">
                <a:solidFill>
                  <a:srgbClr val="000000"/>
                </a:solidFill>
                <a:latin typeface="宋体" panose="02010600030101010101" pitchFamily="2" charset="-122"/>
              </a:rPr>
              <a:t>；</a:t>
            </a:r>
            <a:endParaRPr lang="en-US" altLang="zh-CN" sz="1200" kern="0" dirty="0">
              <a:solidFill>
                <a:srgbClr val="000000"/>
              </a:solidFill>
              <a:latin typeface="宋体" panose="02010600030101010101" pitchFamily="2" charset="-122"/>
            </a:endParaRPr>
          </a:p>
          <a:p>
            <a:pPr marL="0" marR="0" lvl="0" indent="0" algn="l" defTabSz="914126" rtl="0" eaLnBrk="1" fontAlgn="auto" latinLnBrk="0" hangingPunct="1">
              <a:lnSpc>
                <a:spcPct val="100000"/>
              </a:lnSpc>
              <a:spcBef>
                <a:spcPts val="0"/>
              </a:spcBef>
              <a:spcAft>
                <a:spcPts val="0"/>
              </a:spcAft>
              <a:buClrTx/>
              <a:buSzTx/>
              <a:buFontTx/>
              <a:buNone/>
              <a:tabLst/>
              <a:defRPr/>
            </a:pPr>
            <a:r>
              <a:rPr lang="zh-CN" altLang="en-US" sz="1200" kern="0" dirty="0">
                <a:solidFill>
                  <a:srgbClr val="000000"/>
                </a:solidFill>
                <a:latin typeface="宋体" panose="02010600030101010101" pitchFamily="2" charset="-122"/>
              </a:rPr>
              <a:t>拉索和</a:t>
            </a:r>
            <a:r>
              <a:rPr lang="en-US" altLang="zh-CN" sz="1200" kern="0" dirty="0">
                <a:solidFill>
                  <a:srgbClr val="000000"/>
                </a:solidFill>
                <a:latin typeface="宋体" panose="02010600030101010101" pitchFamily="2" charset="-122"/>
              </a:rPr>
              <a:t>LACT</a:t>
            </a:r>
            <a:r>
              <a:rPr lang="zh-CN" altLang="en-US" sz="1200" kern="0" dirty="0">
                <a:solidFill>
                  <a:srgbClr val="000000"/>
                </a:solidFill>
                <a:latin typeface="宋体" panose="02010600030101010101" pitchFamily="2" charset="-122"/>
              </a:rPr>
              <a:t>的分工是：</a:t>
            </a:r>
            <a:r>
              <a:rPr kumimoji="0" lang="zh-CN" altLang="en-US" sz="1200" b="1" i="0" u="none" strike="noStrike" kern="0" cap="none" spc="0" normalizeH="0" baseline="0" noProof="0" dirty="0">
                <a:ln>
                  <a:noFill/>
                </a:ln>
                <a:solidFill>
                  <a:prstClr val="black"/>
                </a:solidFill>
                <a:effectLst/>
                <a:uLnTx/>
                <a:uFillTx/>
              </a:rPr>
              <a:t>拉索发现天体源</a:t>
            </a:r>
            <a:r>
              <a:rPr lang="zh-CN" altLang="en-US" sz="1200" kern="0" dirty="0">
                <a:solidFill>
                  <a:srgbClr val="000000"/>
                </a:solidFill>
                <a:latin typeface="宋体" panose="02010600030101010101" pitchFamily="2" charset="-122"/>
              </a:rPr>
              <a:t>，</a:t>
            </a:r>
            <a:r>
              <a:rPr lang="en-US" altLang="zh-CN" sz="1200" kern="0" dirty="0">
                <a:solidFill>
                  <a:srgbClr val="000000"/>
                </a:solidFill>
                <a:latin typeface="Times New Roman" panose="02020603050405020304" pitchFamily="18" charset="0"/>
                <a:cs typeface="Times New Roman" panose="02020603050405020304" pitchFamily="18" charset="0"/>
              </a:rPr>
              <a:t>LACT</a:t>
            </a:r>
            <a:r>
              <a:rPr lang="zh-CN" altLang="zh-CN" sz="1200" kern="0" dirty="0">
                <a:solidFill>
                  <a:srgbClr val="000000"/>
                </a:solidFill>
                <a:latin typeface="宋体" panose="02010600030101010101" pitchFamily="2" charset="-122"/>
              </a:rPr>
              <a:t>将</a:t>
            </a:r>
            <a:r>
              <a:rPr lang="zh-CN" altLang="zh-CN" sz="1200" b="1" kern="0" dirty="0">
                <a:solidFill>
                  <a:srgbClr val="C00000"/>
                </a:solidFill>
                <a:latin typeface="宋体" panose="02010600030101010101" pitchFamily="2" charset="-122"/>
              </a:rPr>
              <a:t>率先</a:t>
            </a:r>
            <a:r>
              <a:rPr lang="zh-CN" altLang="zh-CN" sz="1200" kern="0" dirty="0">
                <a:solidFill>
                  <a:srgbClr val="000000"/>
                </a:solidFill>
                <a:latin typeface="宋体" panose="02010600030101010101" pitchFamily="2" charset="-122"/>
              </a:rPr>
              <a:t>实现对</a:t>
            </a:r>
            <a:r>
              <a:rPr lang="zh-CN" altLang="en-US" sz="1200" kern="0" dirty="0">
                <a:solidFill>
                  <a:srgbClr val="000000"/>
                </a:solidFill>
                <a:latin typeface="宋体" panose="02010600030101010101" pitchFamily="2" charset="-122"/>
              </a:rPr>
              <a:t>“</a:t>
            </a:r>
            <a:r>
              <a:rPr lang="zh-CN" altLang="zh-CN" sz="1200" kern="0" dirty="0">
                <a:solidFill>
                  <a:srgbClr val="000000"/>
                </a:solidFill>
                <a:latin typeface="宋体" panose="02010600030101010101" pitchFamily="2" charset="-122"/>
              </a:rPr>
              <a:t>拉索</a:t>
            </a:r>
            <a:r>
              <a:rPr lang="zh-CN" altLang="en-US" sz="1200" kern="0" dirty="0">
                <a:solidFill>
                  <a:srgbClr val="000000"/>
                </a:solidFill>
                <a:latin typeface="宋体" panose="02010600030101010101" pitchFamily="2" charset="-122"/>
              </a:rPr>
              <a:t>”</a:t>
            </a:r>
            <a:r>
              <a:rPr lang="zh-CN" altLang="zh-CN" sz="1200" kern="0" dirty="0">
                <a:solidFill>
                  <a:srgbClr val="000000"/>
                </a:solidFill>
                <a:latin typeface="宋体" panose="02010600030101010101" pitchFamily="2" charset="-122"/>
              </a:rPr>
              <a:t> 发现的重要天体开展精细</a:t>
            </a:r>
            <a:r>
              <a:rPr lang="zh-CN" altLang="en-US" sz="1200" kern="0" dirty="0">
                <a:solidFill>
                  <a:srgbClr val="000000"/>
                </a:solidFill>
                <a:latin typeface="宋体" panose="02010600030101010101" pitchFamily="2" charset="-122"/>
              </a:rPr>
              <a:t>结构</a:t>
            </a:r>
            <a:r>
              <a:rPr lang="zh-CN" altLang="zh-CN" sz="1200" kern="0" dirty="0">
                <a:solidFill>
                  <a:srgbClr val="000000"/>
                </a:solidFill>
                <a:latin typeface="宋体" panose="02010600030101010101" pitchFamily="2" charset="-122"/>
              </a:rPr>
              <a:t>解析，把握</a:t>
            </a:r>
            <a:r>
              <a:rPr lang="zh-CN" altLang="zh-CN" sz="1200" b="1" kern="0" dirty="0">
                <a:solidFill>
                  <a:srgbClr val="C00000"/>
                </a:solidFill>
                <a:latin typeface="宋体" panose="02010600030101010101" pitchFamily="2" charset="-122"/>
              </a:rPr>
              <a:t>突破性发现</a:t>
            </a:r>
            <a:r>
              <a:rPr lang="zh-CN" altLang="zh-CN" sz="1200" kern="0" dirty="0">
                <a:solidFill>
                  <a:srgbClr val="000000"/>
                </a:solidFill>
                <a:latin typeface="宋体" panose="02010600030101010101" pitchFamily="2" charset="-122"/>
              </a:rPr>
              <a:t>的重要</a:t>
            </a:r>
            <a:r>
              <a:rPr lang="zh-CN" altLang="en-US" sz="1200" kern="0" dirty="0">
                <a:solidFill>
                  <a:srgbClr val="000000"/>
                </a:solidFill>
                <a:latin typeface="宋体" panose="02010600030101010101" pitchFamily="2" charset="-122"/>
              </a:rPr>
              <a:t>机遇，</a:t>
            </a:r>
            <a:r>
              <a:rPr lang="zh-CN" altLang="en-US" sz="1200" kern="0" dirty="0">
                <a:solidFill>
                  <a:srgbClr val="C00000"/>
                </a:solidFill>
                <a:latin typeface="微软雅黑"/>
              </a:rPr>
              <a:t>“</a:t>
            </a:r>
            <a:r>
              <a:rPr lang="zh-CN" altLang="zh-CN" sz="1200" b="1" kern="0" dirty="0">
                <a:solidFill>
                  <a:srgbClr val="C00000"/>
                </a:solidFill>
                <a:latin typeface="微软雅黑"/>
              </a:rPr>
              <a:t>拉索</a:t>
            </a:r>
            <a:r>
              <a:rPr lang="zh-CN" altLang="en-US" sz="1200" b="1" kern="0" dirty="0">
                <a:solidFill>
                  <a:srgbClr val="C00000"/>
                </a:solidFill>
                <a:latin typeface="微软雅黑"/>
              </a:rPr>
              <a:t>”</a:t>
            </a:r>
            <a:r>
              <a:rPr lang="zh-CN" altLang="zh-CN" sz="1200" b="1" kern="0" dirty="0">
                <a:solidFill>
                  <a:srgbClr val="C00000"/>
                </a:solidFill>
                <a:latin typeface="微软雅黑"/>
              </a:rPr>
              <a:t> </a:t>
            </a:r>
            <a:r>
              <a:rPr lang="en-US" altLang="zh-CN" sz="1200" b="1" kern="0" dirty="0">
                <a:solidFill>
                  <a:srgbClr val="C00000"/>
                </a:solidFill>
                <a:latin typeface="微软雅黑"/>
              </a:rPr>
              <a:t>+ LACT </a:t>
            </a:r>
            <a:r>
              <a:rPr lang="zh-CN" altLang="en-US" sz="1200" b="1" kern="0" dirty="0">
                <a:solidFill>
                  <a:srgbClr val="C00000"/>
                </a:solidFill>
                <a:latin typeface="微软雅黑"/>
              </a:rPr>
              <a:t>进一步加固</a:t>
            </a:r>
            <a:r>
              <a:rPr lang="zh-CN" altLang="zh-CN" sz="1200" b="1" kern="0" dirty="0">
                <a:solidFill>
                  <a:srgbClr val="C00000"/>
                </a:solidFill>
                <a:latin typeface="微软雅黑"/>
              </a:rPr>
              <a:t>了</a:t>
            </a:r>
            <a:r>
              <a:rPr lang="zh-CN" altLang="en-US" sz="1200" kern="0" dirty="0">
                <a:solidFill>
                  <a:srgbClr val="000000"/>
                </a:solidFill>
                <a:latin typeface="宋体" panose="02010600030101010101" pitchFamily="2" charset="-122"/>
              </a:rPr>
              <a:t>我国</a:t>
            </a:r>
            <a:r>
              <a:rPr lang="zh-CN" altLang="zh-CN" sz="1200" kern="0" dirty="0">
                <a:solidFill>
                  <a:srgbClr val="000000"/>
                </a:solidFill>
                <a:latin typeface="宋体" panose="02010600030101010101" pitchFamily="2" charset="-122"/>
              </a:rPr>
              <a:t>在</a:t>
            </a:r>
            <a:r>
              <a:rPr lang="zh-CN" altLang="en-US" sz="1200" kern="0" dirty="0">
                <a:solidFill>
                  <a:srgbClr val="000000"/>
                </a:solidFill>
                <a:latin typeface="宋体" panose="02010600030101010101" pitchFamily="2" charset="-122"/>
              </a:rPr>
              <a:t>超高能伽马天文</a:t>
            </a:r>
            <a:r>
              <a:rPr lang="zh-CN" altLang="zh-CN" sz="1200" kern="0" dirty="0">
                <a:solidFill>
                  <a:srgbClr val="000000"/>
                </a:solidFill>
                <a:latin typeface="宋体" panose="02010600030101010101" pitchFamily="2" charset="-122"/>
              </a:rPr>
              <a:t>研究领域</a:t>
            </a:r>
            <a:r>
              <a:rPr lang="zh-CN" altLang="zh-CN" sz="1200" b="1" kern="0" dirty="0">
                <a:solidFill>
                  <a:srgbClr val="C00000"/>
                </a:solidFill>
                <a:latin typeface="微软雅黑"/>
              </a:rPr>
              <a:t>的领先地位</a:t>
            </a:r>
            <a:r>
              <a:rPr lang="zh-CN" altLang="en-US" sz="1200" b="1" kern="0" dirty="0">
                <a:solidFill>
                  <a:srgbClr val="C00000"/>
                </a:solidFill>
                <a:latin typeface="微软雅黑"/>
              </a:rPr>
              <a:t>。</a:t>
            </a:r>
            <a:endParaRPr kumimoji="0" lang="zh-CN" altLang="en-US" sz="1200" b="1" i="0" u="none" strike="noStrike" kern="0" cap="none" spc="0" normalizeH="0" baseline="0" noProof="0" dirty="0">
              <a:ln>
                <a:noFill/>
              </a:ln>
              <a:solidFill>
                <a:prstClr val="black"/>
              </a:solidFill>
              <a:effectLst/>
              <a:uLnTx/>
              <a:uFillTx/>
            </a:endParaRPr>
          </a:p>
          <a:p>
            <a:pPr marL="0" marR="0" lvl="0" indent="0" defTabSz="914126" eaLnBrk="1" fontAlgn="auto" latinLnBrk="0" hangingPunct="1">
              <a:lnSpc>
                <a:spcPct val="100000"/>
              </a:lnSpc>
              <a:spcBef>
                <a:spcPts val="0"/>
              </a:spcBef>
              <a:spcAft>
                <a:spcPts val="0"/>
              </a:spcAft>
              <a:buClrTx/>
              <a:buSzTx/>
              <a:buFontTx/>
              <a:buNone/>
              <a:tabLst/>
              <a:defRPr/>
            </a:pPr>
            <a:endParaRPr lang="en-US" altLang="zh-CN" sz="1200" kern="0" dirty="0">
              <a:solidFill>
                <a:srgbClr val="000000"/>
              </a:solidFill>
              <a:latin typeface="宋体"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0" dirty="0">
              <a:solidFill>
                <a:srgbClr val="C00000"/>
              </a:solidFill>
              <a:latin typeface="微软雅黑"/>
            </a:endParaRPr>
          </a:p>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27A8BD-04A0-41F7-AE7F-010D4F93F74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12991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4DDC3-D297-63A6-8C2F-EA07A142A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B1FEA-AA87-63A5-A870-685095CFBE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53FCB2-4B75-DBF3-0B4D-DC0F49A4BFD4}"/>
              </a:ext>
            </a:extLst>
          </p:cNvPr>
          <p:cNvSpPr>
            <a:spLocks noGrp="1"/>
          </p:cNvSpPr>
          <p:nvPr>
            <p:ph type="body" idx="1"/>
          </p:nvPr>
        </p:nvSpPr>
        <p:spPr/>
        <p:txBody>
          <a:bodyPr/>
          <a:lstStyle/>
          <a:p>
            <a:r>
              <a:rPr lang="zh-CN" altLang="en-US" dirty="0"/>
              <a:t>宇宙线从外太空进入地球，首先和大气中的原子核发生多次碰撞，引发广延大气簇射，产生非常多的次级粒子，次级粒子中有正负电子、缪子、切伦科夫光等。</a:t>
            </a:r>
            <a:r>
              <a:rPr lang="en-US" altLang="zh-CN" dirty="0"/>
              <a:t>KM2A</a:t>
            </a:r>
            <a:r>
              <a:rPr lang="zh-CN" altLang="en-US" dirty="0"/>
              <a:t>测量的缪子信息是非常好的成分区分变量，望远镜测量的切伦科夫光像，像的质心和粒子方向的角距离，也是很好的成分鉴别变量。</a:t>
            </a:r>
          </a:p>
        </p:txBody>
      </p:sp>
      <p:sp>
        <p:nvSpPr>
          <p:cNvPr id="4" name="Slide Number Placeholder 3">
            <a:extLst>
              <a:ext uri="{FF2B5EF4-FFF2-40B4-BE49-F238E27FC236}">
                <a16:creationId xmlns:a16="http://schemas.microsoft.com/office/drawing/2014/main" id="{ADD6F706-94E0-EE4A-BF18-995C8B17D2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53634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Compared to the spectral index measurements around several tens of </a:t>
            </a:r>
            <a:r>
              <a:rPr lang="en-US" altLang="zh-CN" dirty="0" err="1"/>
              <a:t>TeV</a:t>
            </a:r>
            <a:r>
              <a:rPr lang="en-US" altLang="zh-CN" dirty="0"/>
              <a:t> obtained from direct measurements such as those by DAMPE, CALET, and ISS-CREAM, the existence of spectral hardening before the knee is further confirmed.</a:t>
            </a:r>
          </a:p>
          <a:p>
            <a:endParaRPr lang="en-US" altLang="zh-C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69486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dirty="0">
                <a:solidFill>
                  <a:schemeClr val="tx1"/>
                </a:solidFill>
                <a:latin typeface="Arial (Body)"/>
                <a:cs typeface="Times New Roman" panose="02020603050405020304" pitchFamily="18" charset="0"/>
              </a:rPr>
              <a:t>LHAASO has accurately measured all particle energy spectrum and composition around the knee.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From the correlation between the all particle energy spectrum and mean logarithm mass at the knee, the knee is contributed by the light component.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You can see here, the proton knee and the all particle knee. </a:t>
            </a:r>
            <a:r>
              <a:rPr lang="en-US" altLang="zh-CN" sz="1200" b="1" dirty="0">
                <a:solidFill>
                  <a:srgbClr val="FF0000"/>
                </a:solidFill>
              </a:rPr>
              <a:t>The all particle knee is dominate by the proton knee.</a:t>
            </a:r>
            <a:endParaRPr lang="zh-CN" altLang="en-US" sz="1200"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solidFill>
                <a:schemeClr val="tx1"/>
              </a:solidFill>
              <a:latin typeface="Arial (Body)"/>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solidFill>
                <a:schemeClr val="tx1"/>
              </a:solidFill>
              <a:latin typeface="Arial (Body)"/>
              <a:cs typeface="Times New Roman" panose="02020603050405020304" pitchFamily="18" charset="0"/>
            </a:endParaRPr>
          </a:p>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991684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also plan to measure the</a:t>
            </a:r>
            <a:r>
              <a:rPr lang="en-US" altLang="zh-CN" sz="1200" b="1" dirty="0">
                <a:solidFill>
                  <a:prstClr val="black"/>
                </a:solidFill>
                <a:latin typeface="Times New Roman" panose="02020603050405020304" pitchFamily="18" charset="0"/>
                <a:cs typeface="Times New Roman" panose="02020603050405020304" pitchFamily="18" charset="0"/>
              </a:rPr>
              <a:t> iron spectrum from </a:t>
            </a:r>
            <a:r>
              <a:rPr kumimoji="0" lang="en-US" altLang="zh-CN" sz="1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100 </a:t>
            </a:r>
            <a:r>
              <a:rPr kumimoji="0" lang="en-US" altLang="zh-CN" sz="12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TeV</a:t>
            </a:r>
            <a:r>
              <a:rPr kumimoji="0" lang="en-US" altLang="zh-CN" sz="1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to several </a:t>
            </a:r>
            <a:r>
              <a:rPr kumimoji="0" lang="en-US" altLang="zh-CN" sz="12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PeVs</a:t>
            </a:r>
            <a:r>
              <a:rPr kumimoji="0" lang="en-US" altLang="zh-CN" sz="1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which can answer the question raised by Dump experiment: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whether the bumps of proton and helium below 100TeV depends on Charge Z. </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183410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 entire spectrum does not follow a simple ‘knee’ shape feature. </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171812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Muon detectors play a crucial role in identifying gamma rays and cosmic rays. This is an example of 1 </a:t>
            </a:r>
            <a:r>
              <a:rPr lang="en-US" altLang="zh-CN" dirty="0" err="1"/>
              <a:t>PeV</a:t>
            </a:r>
            <a:r>
              <a:rPr lang="en-US" altLang="zh-CN" dirty="0"/>
              <a:t> cosmic ray event. The circle represents the muon, you can see a large number of muons in this event. In contrast, the 1 </a:t>
            </a:r>
            <a:r>
              <a:rPr lang="en-US" altLang="zh-CN" dirty="0" err="1"/>
              <a:t>PeV</a:t>
            </a:r>
            <a:r>
              <a:rPr lang="en-US" altLang="zh-CN" dirty="0"/>
              <a:t> gamma ray events from Crab measured by LHAASO showed only a few muons.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3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3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97145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141414"/>
                </a:solidFill>
                <a:effectLst/>
                <a:latin typeface="苹方-简-常规体"/>
              </a:rPr>
              <a:t>LHAASO has established a Multi-Messenger Collaboration Network and signed Memoranda of Understanding (MOUs) with eight international detector collaborations, including neutrino telescopes Antares, KM3NeT, and Baikal-GVD; Cherenkov telescope arrays CTA-LST, MAGIC, and VERITAS; as well as space-borne experiments </a:t>
            </a:r>
            <a:r>
              <a:rPr lang="en-US" altLang="zh-CN" b="0" i="0" dirty="0" err="1">
                <a:solidFill>
                  <a:srgbClr val="141414"/>
                </a:solidFill>
                <a:effectLst/>
                <a:latin typeface="苹方-简-常规体"/>
              </a:rPr>
              <a:t>eRosita</a:t>
            </a:r>
            <a:r>
              <a:rPr lang="en-US" altLang="zh-CN" b="0" i="0" dirty="0">
                <a:solidFill>
                  <a:srgbClr val="141414"/>
                </a:solidFill>
                <a:effectLst/>
                <a:latin typeface="苹方-简-常规体"/>
              </a:rPr>
              <a:t> and DAMPE. LHAASO collaborates with 300 scientists from six countries and 32 institutions.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55878"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3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rPr>
              <a:pPr marL="0" marR="0" lvl="0" indent="0" algn="r" defTabSz="955878" rtl="0" eaLnBrk="1" fontAlgn="auto" latinLnBrk="0" hangingPunct="1">
                <a:lnSpc>
                  <a:spcPct val="100000"/>
                </a:lnSpc>
                <a:spcBef>
                  <a:spcPts val="0"/>
                </a:spcBef>
                <a:spcAft>
                  <a:spcPts val="0"/>
                </a:spcAft>
                <a:buClrTx/>
                <a:buSzTx/>
                <a:buFontTx/>
                <a:buNone/>
                <a:tabLst/>
                <a:defRPr/>
              </a:pPr>
              <a:t>4</a:t>
            </a:fld>
            <a:endParaRPr kumimoji="0" lang="zh-CN" altLang="en-US" sz="13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1704397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09"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高海拔宇宙线观测站（</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LHAASO</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），位于</a:t>
            </a:r>
            <a:r>
              <a:rPr kumimoji="0" lang="zh-CN" altLang="en-US" sz="12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四川甘孜州稻城海子山，海拔</a:t>
            </a:r>
            <a:r>
              <a:rPr kumimoji="0" lang="en-US" altLang="zh-CN" sz="12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pt-BR" altLang="zh-CN" sz="12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4410 </a:t>
            </a:r>
            <a:r>
              <a:rPr kumimoji="0" lang="en-US" altLang="zh-CN" sz="12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m</a:t>
            </a:r>
            <a:r>
              <a:rPr kumimoji="0" lang="zh-CN" altLang="en-US" sz="12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，是</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“膝区”宇宙线测量的理想位置，测量精度高</a:t>
            </a:r>
            <a:endPar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309"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于</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2021</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年</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7</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月全面建成，</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2023</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年</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月通过国家验收。拉索阵列的中心是</a:t>
            </a: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水切伦科夫探测器阵列</a:t>
            </a:r>
            <a:r>
              <a:rPr kumimoji="0" lang="en-US" altLang="zh-CN"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(WCDA)</a:t>
            </a: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，外围是闪烁体探测器阵列和缪子探测器阵列</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，还有</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18</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台广角切伦科夫望远镜。整个阵列的面积是</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1.3</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平方公里。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58395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0" name="幻灯片图像占位符 1"/>
          <p:cNvSpPr>
            <a:spLocks noGrp="1" noRot="1" noChangeAspect="1" noTextEdit="1"/>
          </p:cNvSpPr>
          <p:nvPr>
            <p:ph type="sldImg"/>
          </p:nvPr>
        </p:nvSpPr>
        <p:spPr bwMode="auto">
          <a:xfrm>
            <a:off x="92075" y="746125"/>
            <a:ext cx="6615113" cy="3722688"/>
          </a:xfrm>
          <a:noFill/>
          <a:ln>
            <a:solidFill>
              <a:srgbClr val="000000"/>
            </a:solidFill>
            <a:miter lim="800000"/>
          </a:ln>
        </p:spPr>
      </p:sp>
      <p:sp>
        <p:nvSpPr>
          <p:cNvPr id="1048701" name="备注占位符 2"/>
          <p:cNvSpPr>
            <a:spLocks noGrp="1"/>
          </p:cNvSpPr>
          <p:nvPr>
            <p:ph type="body" idx="1"/>
          </p:nvPr>
        </p:nvSpPr>
        <p:spPr bwMode="auto">
          <a:noFill/>
        </p:spPr>
        <p:txBody>
          <a:bodyPr wrap="square" numCol="1" anchor="t" anchorCtr="0" compatLnSpc="1"/>
          <a:lstStyle/>
          <a:p>
            <a:pPr defTabSz="955878">
              <a:defRPr/>
            </a:pPr>
            <a:r>
              <a:rPr lang="en-US" altLang="zh-CN" dirty="0"/>
              <a:t>The water </a:t>
            </a:r>
            <a:r>
              <a:rPr lang="en-US" altLang="zh-CN" sz="1300" dirty="0"/>
              <a:t>Cherenkov detector array (WCDA) has three large pools and 3120 units. The size of each unit is 5 meters by 5 meters, and the water depth is about 4.4 meters. There are two types of PMTs In each unit. 8 inches and 1.5 inches for WCDA-1. 20</a:t>
            </a:r>
            <a:r>
              <a:rPr lang="zh-CN" altLang="en-US" sz="1300" dirty="0"/>
              <a:t> </a:t>
            </a:r>
            <a:r>
              <a:rPr lang="en-US" altLang="zh-CN" sz="1300" dirty="0"/>
              <a:t>inches and 3 inches for WCDA-2 and WCDA-3.</a:t>
            </a:r>
          </a:p>
        </p:txBody>
      </p:sp>
      <p:sp>
        <p:nvSpPr>
          <p:cNvPr id="1048702" name="灯片编号占位符 3"/>
          <p:cNvSpPr>
            <a:spLocks noGrp="1"/>
          </p:cNvSpPr>
          <p:nvPr>
            <p:ph type="sldNum" sz="quarter" idx="5"/>
          </p:nvPr>
        </p:nvSpPr>
        <p:spPr/>
        <p:txBody>
          <a:bodyPr/>
          <a:lstStyle/>
          <a:p>
            <a:pPr marL="0" marR="0" lvl="0" indent="0" algn="r" defTabSz="1274247" rtl="0" eaLnBrk="1" fontAlgn="auto" latinLnBrk="0" hangingPunct="1">
              <a:lnSpc>
                <a:spcPct val="100000"/>
              </a:lnSpc>
              <a:spcBef>
                <a:spcPts val="0"/>
              </a:spcBef>
              <a:spcAft>
                <a:spcPts val="0"/>
              </a:spcAft>
              <a:buClrTx/>
              <a:buSzTx/>
              <a:buFontTx/>
              <a:buNone/>
              <a:tabLst/>
              <a:defRPr/>
            </a:pPr>
            <a:fld id="{DFD60AC0-E1F6-46CD-B416-B59A5B631B5A}" type="slidenum">
              <a:rPr kumimoji="0" lang="zh-CN" altLang="en-US" sz="13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1274247" rtl="0" eaLnBrk="1" fontAlgn="auto" latinLnBrk="0" hangingPunct="1">
                <a:lnSpc>
                  <a:spcPct val="100000"/>
                </a:lnSpc>
                <a:spcBef>
                  <a:spcPts val="0"/>
                </a:spcBef>
                <a:spcAft>
                  <a:spcPts val="0"/>
                </a:spcAft>
                <a:buClrTx/>
                <a:buSzTx/>
                <a:buFontTx/>
                <a:buNone/>
                <a:tabLst/>
                <a:defRPr/>
              </a:pPr>
              <a:t>6</a:t>
            </a:fld>
            <a:endParaRPr kumimoji="0" lang="zh-CN" altLang="en-US" sz="13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87152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4616C-8686-8E12-2943-B86DF0B2A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FC460-2BE2-CDFF-8453-30AF9B4489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78076-1245-141E-BA69-8488E31AA0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This soil bag is a muon detector. A water bag is buried underground and covered by about 2.5 meters of soil. The spacing between muon detectors is about 30 meters. This small square is a scintillator detector with a spacing of about 15 meters.</a:t>
            </a:r>
            <a:endParaRPr lang="zh-CN" altLang="en-US" dirty="0"/>
          </a:p>
          <a:p>
            <a:endParaRPr lang="zh-CN" altLang="en-US" dirty="0"/>
          </a:p>
        </p:txBody>
      </p:sp>
      <p:sp>
        <p:nvSpPr>
          <p:cNvPr id="4" name="Slide Number Placeholder 3">
            <a:extLst>
              <a:ext uri="{FF2B5EF4-FFF2-40B4-BE49-F238E27FC236}">
                <a16:creationId xmlns:a16="http://schemas.microsoft.com/office/drawing/2014/main" id="{47E3B2D0-8FE7-C487-89D8-B6A3A59F86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94874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12568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70E6D-8733-BF54-6345-437DB3FCD291}"/>
            </a:ext>
          </a:extLst>
        </p:cNvPr>
        <p:cNvGrpSpPr/>
        <p:nvPr/>
      </p:nvGrpSpPr>
      <p:grpSpPr>
        <a:xfrm>
          <a:off x="0" y="0"/>
          <a:ext cx="0" cy="0"/>
          <a:chOff x="0" y="0"/>
          <a:chExt cx="0" cy="0"/>
        </a:xfrm>
      </p:grpSpPr>
      <p:sp>
        <p:nvSpPr>
          <p:cNvPr id="1048700" name="幻灯片图像占位符 1">
            <a:extLst>
              <a:ext uri="{FF2B5EF4-FFF2-40B4-BE49-F238E27FC236}">
                <a16:creationId xmlns:a16="http://schemas.microsoft.com/office/drawing/2014/main" id="{ABC96A12-B377-4CB6-1B4F-7F836A1B80DF}"/>
              </a:ext>
            </a:extLst>
          </p:cNvPr>
          <p:cNvSpPr>
            <a:spLocks noGrp="1" noRot="1" noChangeAspect="1" noTextEdit="1"/>
          </p:cNvSpPr>
          <p:nvPr>
            <p:ph type="sldImg"/>
          </p:nvPr>
        </p:nvSpPr>
        <p:spPr bwMode="auto">
          <a:xfrm>
            <a:off x="92075" y="746125"/>
            <a:ext cx="6615113" cy="3722688"/>
          </a:xfrm>
          <a:noFill/>
          <a:ln>
            <a:solidFill>
              <a:srgbClr val="000000"/>
            </a:solidFill>
            <a:miter lim="800000"/>
          </a:ln>
        </p:spPr>
      </p:sp>
      <p:sp>
        <p:nvSpPr>
          <p:cNvPr id="1048701" name="备注占位符 2">
            <a:extLst>
              <a:ext uri="{FF2B5EF4-FFF2-40B4-BE49-F238E27FC236}">
                <a16:creationId xmlns:a16="http://schemas.microsoft.com/office/drawing/2014/main" id="{C7D04027-7F4C-2B1B-F48D-5A5F36C29A65}"/>
              </a:ext>
            </a:extLst>
          </p:cNvPr>
          <p:cNvSpPr>
            <a:spLocks noGrp="1"/>
          </p:cNvSpPr>
          <p:nvPr>
            <p:ph type="body" idx="1"/>
          </p:nvPr>
        </p:nvSpPr>
        <p:spPr bwMode="auto">
          <a:noFill/>
        </p:spPr>
        <p:txBody>
          <a:bodyPr wrap="square" numCol="1" anchor="t" anchorCtr="0" compatLnSpc="1"/>
          <a:lstStyle/>
          <a:p>
            <a:pPr defTabSz="955878">
              <a:defRPr/>
            </a:pPr>
            <a:r>
              <a:rPr lang="en-US" altLang="zh-CN" b="0" i="0" dirty="0">
                <a:solidFill>
                  <a:srgbClr val="141414"/>
                </a:solidFill>
                <a:effectLst/>
                <a:latin typeface="苹方-简-常规体"/>
              </a:rPr>
              <a:t>Eighteen wide-field-of-view Cherenkov telescopes are designed for cosmic ray measurements</a:t>
            </a:r>
            <a:r>
              <a:rPr lang="en-US" altLang="zh-CN" sz="1300" dirty="0"/>
              <a:t>. </a:t>
            </a:r>
            <a:br>
              <a:rPr lang="en-US" altLang="zh-CN" sz="1300" dirty="0"/>
            </a:br>
            <a:r>
              <a:rPr lang="en-US" altLang="zh-CN" sz="1300" dirty="0"/>
              <a:t>The diameter of the mirror is about 2.3 m. The </a:t>
            </a:r>
            <a:r>
              <a:rPr lang="en-US" altLang="zh-CN" sz="1300" dirty="0" err="1"/>
              <a:t>SiPM</a:t>
            </a:r>
            <a:r>
              <a:rPr lang="en-US" altLang="zh-CN" sz="1300" dirty="0"/>
              <a:t> camera is used.</a:t>
            </a:r>
            <a:r>
              <a:rPr lang="zh-CN" altLang="en-US" sz="1300" dirty="0"/>
              <a:t> </a:t>
            </a:r>
            <a:r>
              <a:rPr lang="en-US" altLang="zh-CN" sz="1300" dirty="0"/>
              <a:t>So, our Cherenkov telescopes can operate during moon nights, even on the full moon night.  </a:t>
            </a:r>
          </a:p>
          <a:p>
            <a:pPr defTabSz="955878">
              <a:defRPr/>
            </a:pPr>
            <a:r>
              <a:rPr lang="en-US" altLang="zh-CN" sz="1300" dirty="0"/>
              <a:t>This is very important to increase the observation time for such kind of Cherenkov telescopes.</a:t>
            </a:r>
            <a:endParaRPr lang="zh-CN" altLang="en-US" dirty="0"/>
          </a:p>
        </p:txBody>
      </p:sp>
      <p:sp>
        <p:nvSpPr>
          <p:cNvPr id="1048702" name="灯片编号占位符 3">
            <a:extLst>
              <a:ext uri="{FF2B5EF4-FFF2-40B4-BE49-F238E27FC236}">
                <a16:creationId xmlns:a16="http://schemas.microsoft.com/office/drawing/2014/main" id="{9A6C3E45-0151-7B33-8853-748A54F4F4D5}"/>
              </a:ext>
            </a:extLst>
          </p:cNvPr>
          <p:cNvSpPr>
            <a:spLocks noGrp="1"/>
          </p:cNvSpPr>
          <p:nvPr>
            <p:ph type="sldNum" sz="quarter" idx="5"/>
          </p:nvPr>
        </p:nvSpPr>
        <p:spPr/>
        <p:txBody>
          <a:bodyPr/>
          <a:lstStyle/>
          <a:p>
            <a:pPr marL="0" marR="0" lvl="0" indent="0" algn="r" defTabSz="1274247" rtl="0" eaLnBrk="1" fontAlgn="auto" latinLnBrk="0" hangingPunct="1">
              <a:lnSpc>
                <a:spcPct val="100000"/>
              </a:lnSpc>
              <a:spcBef>
                <a:spcPts val="0"/>
              </a:spcBef>
              <a:spcAft>
                <a:spcPts val="0"/>
              </a:spcAft>
              <a:buClrTx/>
              <a:buSzTx/>
              <a:buFontTx/>
              <a:buNone/>
              <a:tabLst/>
              <a:defRPr/>
            </a:pPr>
            <a:fld id="{DFD60AC0-E1F6-46CD-B416-B59A5B631B5A}" type="slidenum">
              <a:rPr kumimoji="0" lang="zh-CN" altLang="en-US" sz="13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1274247" rtl="0" eaLnBrk="1" fontAlgn="auto" latinLnBrk="0" hangingPunct="1">
                <a:lnSpc>
                  <a:spcPct val="100000"/>
                </a:lnSpc>
                <a:spcBef>
                  <a:spcPts val="0"/>
                </a:spcBef>
                <a:spcAft>
                  <a:spcPts val="0"/>
                </a:spcAft>
                <a:buClrTx/>
                <a:buSzTx/>
                <a:buFontTx/>
                <a:buNone/>
                <a:tabLst/>
                <a:defRPr/>
              </a:pPr>
              <a:t>9</a:t>
            </a:fld>
            <a:endParaRPr kumimoji="0" lang="zh-CN" altLang="en-US" sz="13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51681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11472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a:prstGeom prst="rect">
            <a:avLst/>
          </a:prstGeom>
        </p:spPr>
        <p:txBody>
          <a:bodyPr lIns="91418" tIns="45709" rIns="91418" bIns="45709"/>
          <a:lstStyle>
            <a:lvl1pPr algn="l">
              <a:defRPr sz="4000" b="1"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0800000" y="360000"/>
            <a:ext cx="1080000" cy="360000"/>
          </a:xfrm>
          <a:prstGeom prst="rect">
            <a:avLst/>
          </a:prstGeom>
        </p:spPr>
        <p:txBody>
          <a:bodyPr lIns="91418" tIns="45709" rIns="91418" bIns="45709"/>
          <a:lstStyle>
            <a:lvl1pPr algn="r">
              <a:defRPr/>
            </a:lvl1pPr>
          </a:lstStyle>
          <a:p>
            <a:fld id="{E077DA78-E013-4A8C-AD75-63A150561B10}" type="slidenum">
              <a:rPr lang="zh-CN" altLang="en-US" smtClean="0">
                <a:solidFill>
                  <a:prstClr val="black">
                    <a:tint val="75000"/>
                  </a:prstClr>
                </a:solidFill>
              </a:rPr>
              <a:pPr/>
              <a:t>‹#›</a:t>
            </a:fld>
            <a:endParaRPr lang="zh-CN" altLang="en-US">
              <a:solidFill>
                <a:prstClr val="black">
                  <a:tint val="75000"/>
                </a:prstClr>
              </a:solidFill>
            </a:endParaRPr>
          </a:p>
        </p:txBody>
      </p:sp>
      <p:cxnSp>
        <p:nvCxnSpPr>
          <p:cNvPr id="9" name="直接连接符 8"/>
          <p:cNvCxnSpPr/>
          <p:nvPr userDrawn="1"/>
        </p:nvCxnSpPr>
        <p:spPr>
          <a:xfrm>
            <a:off x="1054457" y="811417"/>
            <a:ext cx="11132828" cy="0"/>
          </a:xfrm>
          <a:prstGeom prst="line">
            <a:avLst/>
          </a:prstGeom>
          <a:ln w="158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文本占位符 2">
            <a:extLst>
              <a:ext uri="{FF2B5EF4-FFF2-40B4-BE49-F238E27FC236}">
                <a16:creationId xmlns:a16="http://schemas.microsoft.com/office/drawing/2014/main" id="{7918572F-142C-4521-A20F-057039961475}"/>
              </a:ext>
            </a:extLst>
          </p:cNvPr>
          <p:cNvSpPr>
            <a:spLocks noGrp="1"/>
          </p:cNvSpPr>
          <p:nvPr>
            <p:ph idx="1"/>
            <p:custDataLst>
              <p:tags r:id="rId1"/>
            </p:custDataLst>
          </p:nvPr>
        </p:nvSpPr>
        <p:spPr>
          <a:xfrm>
            <a:off x="338360" y="961398"/>
            <a:ext cx="11279266" cy="5388907"/>
          </a:xfrm>
          <a:prstGeom prst="rect">
            <a:avLst/>
          </a:prstGeom>
        </p:spPr>
        <p:txBody>
          <a:bodyPr vert="horz" wrap="square" lIns="90170" tIns="46990" rIns="90170" bIns="46990" rtlCol="0">
            <a:normAutofit/>
          </a:bodyPr>
          <a:lstStyle>
            <a:lvl1pPr marL="288000" indent="-288000">
              <a:lnSpc>
                <a:spcPct val="100000"/>
              </a:lnSpc>
              <a:spcBef>
                <a:spcPts val="600"/>
              </a:spcBef>
              <a:spcAft>
                <a:spcPts val="0"/>
              </a:spcAft>
              <a:buSzPct val="70000"/>
              <a:buFont typeface="Wingdings" panose="05000000000000000000" pitchFamily="2" charset="2"/>
              <a:buChar char="l"/>
              <a:defRPr sz="2400" b="1" baseline="0">
                <a:solidFill>
                  <a:srgbClr val="005DA2"/>
                </a:solidFill>
                <a:latin typeface="Times New Roman" panose="02020603050405020304" pitchFamily="18" charset="0"/>
                <a:ea typeface="微软雅黑" panose="020B0503020204020204" pitchFamily="34" charset="-122"/>
              </a:defRPr>
            </a:lvl1pPr>
            <a:lvl2pPr marL="720000" indent="-288000">
              <a:lnSpc>
                <a:spcPct val="100000"/>
              </a:lnSpc>
              <a:spcBef>
                <a:spcPts val="600"/>
              </a:spcBef>
              <a:spcAft>
                <a:spcPts val="0"/>
              </a:spcAft>
              <a:buFont typeface="Arial" panose="020B0604020202020204" pitchFamily="34" charset="0"/>
              <a:buChar char="•"/>
              <a:defRPr sz="2000" baseline="0">
                <a:latin typeface="Times New Roman" panose="02020603050405020304" pitchFamily="18" charset="0"/>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dirty="0"/>
              <a:t>编辑母版文本样式</a:t>
            </a:r>
          </a:p>
          <a:p>
            <a:pPr lvl="1"/>
            <a:r>
              <a:rPr lang="zh-CN" altLang="en-US" dirty="0"/>
              <a:t>第二级</a:t>
            </a:r>
          </a:p>
        </p:txBody>
      </p:sp>
      <p:pic>
        <p:nvPicPr>
          <p:cNvPr id="8" name="图片 7">
            <a:extLst>
              <a:ext uri="{FF2B5EF4-FFF2-40B4-BE49-F238E27FC236}">
                <a16:creationId xmlns:a16="http://schemas.microsoft.com/office/drawing/2014/main" id="{C6756B70-116A-4138-99A8-711A909F95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5" y="122350"/>
            <a:ext cx="975500" cy="659545"/>
          </a:xfrm>
          <a:prstGeom prst="rect">
            <a:avLst/>
          </a:prstGeom>
        </p:spPr>
      </p:pic>
    </p:spTree>
    <p:extLst>
      <p:ext uri="{BB962C8B-B14F-4D97-AF65-F5344CB8AC3E}">
        <p14:creationId xmlns:p14="http://schemas.microsoft.com/office/powerpoint/2010/main" val="3151080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058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552483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1645682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404990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820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419786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2026/9/12</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87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4A618-A9C2-7E1E-AB47-C533EC3EF8F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E74481-3ADA-8AC7-D8C5-7D3B1F425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CFFA0CB-35BF-C312-8244-C67EE06CD744}"/>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A3C184BA-1810-D8B5-FCA9-37C1E88CEB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6142DD-C6D9-68E5-751F-5AC07D15A51C}"/>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491786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92079D-C018-4AB6-E914-9C0D1A31748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E4BFAD1-6CBE-7D3F-840B-662B8A649E5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0D35E6-FAE7-7CF1-530C-4644D1DF95BF}"/>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761E9F05-2082-B8A7-25E8-48EEED96A6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F84B54E-AF86-F8A5-D64D-D8D5397846B0}"/>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399183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DA94C9-08AB-8D51-43BD-7232FFDD60D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EA52695-81B4-9D94-6177-5004F9D7D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09EFD5D-7017-0639-6E26-D57A6D5AB3E3}"/>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BCA846CD-05C1-BCAD-E5C6-37DCB415AC1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761F750-C2FA-BE56-4D4B-62619D39D6B8}"/>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083428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E41B27-C73F-E633-5CAA-5367D7E807F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5A483E3-72F5-E552-5E1A-5E88D086EA9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49A8333-2AEF-FBAD-1E2F-67318C040E9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BD8BEB5-97A6-C148-CCBE-09C42DA08D85}"/>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6" name="页脚占位符 5">
            <a:extLst>
              <a:ext uri="{FF2B5EF4-FFF2-40B4-BE49-F238E27FC236}">
                <a16:creationId xmlns:a16="http://schemas.microsoft.com/office/drawing/2014/main" id="{C71FC988-1248-A0BA-61A1-C9AB07784F5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D5B4C97-E50A-37C3-69AF-7DCB7751548F}"/>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971888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0EC614-DDB2-BE9A-F5AA-C0961E934B2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38F0482-7455-3A46-9E3B-5AD2305D99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F9113EE-897B-405C-7A5F-21DA6D8537F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F531849-ED6E-48ED-F35F-18977B001E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57665B4-5A88-F7C0-347C-517AE50AF0A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20B442F-8EB7-C403-6AEC-1D9397302FE8}"/>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8" name="页脚占位符 7">
            <a:extLst>
              <a:ext uri="{FF2B5EF4-FFF2-40B4-BE49-F238E27FC236}">
                <a16:creationId xmlns:a16="http://schemas.microsoft.com/office/drawing/2014/main" id="{6140C91C-7DFB-6D9E-B4D0-746B69C7FDE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C3AB6F2-11FC-D55F-1B03-0B59BE7F0845}"/>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345556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E13A1A-BFB5-E147-0852-097503E363A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A689B7-227B-D8D2-A29E-DD7EC97DCC14}"/>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4" name="页脚占位符 3">
            <a:extLst>
              <a:ext uri="{FF2B5EF4-FFF2-40B4-BE49-F238E27FC236}">
                <a16:creationId xmlns:a16="http://schemas.microsoft.com/office/drawing/2014/main" id="{FB78A384-9660-5FE8-51CD-C617ED08AC8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A91CD1A-39FB-072B-9F55-7AEDD231DD2E}"/>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3128713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26D6044-5B30-8434-C914-EE856C47C7ED}"/>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3" name="页脚占位符 2">
            <a:extLst>
              <a:ext uri="{FF2B5EF4-FFF2-40B4-BE49-F238E27FC236}">
                <a16:creationId xmlns:a16="http://schemas.microsoft.com/office/drawing/2014/main" id="{55ABA7DF-514C-0CD0-D1C6-A5E3BBF07A3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437A523-598D-2A38-2F8C-8F89EE640029}"/>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488978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740442-BFAF-1157-6079-DFC72569AE1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801654C-9D41-0599-D616-A43E16D355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3713ABD-124F-ABCE-9303-65495472D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48985DF-227A-7729-79B9-AD70BD384D22}"/>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6" name="页脚占位符 5">
            <a:extLst>
              <a:ext uri="{FF2B5EF4-FFF2-40B4-BE49-F238E27FC236}">
                <a16:creationId xmlns:a16="http://schemas.microsoft.com/office/drawing/2014/main" id="{52AFDDB7-7998-0516-C3B9-649A1315B6E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0EB9297-5B9A-CEA6-AF7A-93D8FE08F52D}"/>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5263429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ACCC14-0BAE-5684-DAAD-B8784CAA3CF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F829D6-CA72-9855-7A40-56B2D0C362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CB97C0D-2654-7391-CC95-E35A4C77D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89D414F-B1CE-7B06-13E6-3F57D62D8D58}"/>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6" name="页脚占位符 5">
            <a:extLst>
              <a:ext uri="{FF2B5EF4-FFF2-40B4-BE49-F238E27FC236}">
                <a16:creationId xmlns:a16="http://schemas.microsoft.com/office/drawing/2014/main" id="{6364B99D-A5B9-2216-269D-F18D82CB6FE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DF9A966-6AB0-17BC-0A5D-B0A3020FCAF7}"/>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184561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CF9F3F-8942-B605-7E32-8517B81AC3C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B094512-FE9C-A39D-BD7E-18E36863481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5D42F75-2E11-29B2-B198-C1F0E27B4F73}"/>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B2CAA3D2-9612-98FC-60FE-D0F9431DCA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A810C5-B7A7-264A-D28E-AFD56EDE6455}"/>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256005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39A0AE-F7A9-E644-222C-8CE35C2938B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D06240-5306-F92F-1BAC-73FC0851F12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EBCE109-FF4C-33C4-DE22-406F59F86F2A}"/>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7B2DD289-3D6B-1311-D79A-AAEF8C8A98E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90F45D-7265-ACB0-5B95-E02EBC7C2A4C}"/>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723661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2A249A66-E437-40DF-94F4-843372162526}" type="datetimeFigureOut">
              <a:rPr lang="zh-CN" altLang="en-US"/>
              <a:pPr>
                <a:defRPr/>
              </a:pPr>
              <a:t>2026/9/12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76E57EA-F767-4295-9C8B-498865C853E3}" type="slidenum">
              <a:rPr lang="zh-CN" altLang="en-US"/>
              <a:pPr>
                <a:defRPr/>
              </a:pPr>
              <a:t>‹#›</a:t>
            </a:fld>
            <a:endParaRPr lang="zh-CN" altLang="en-US"/>
          </a:p>
        </p:txBody>
      </p:sp>
    </p:spTree>
    <p:extLst>
      <p:ext uri="{BB962C8B-B14F-4D97-AF65-F5344CB8AC3E}">
        <p14:creationId xmlns:p14="http://schemas.microsoft.com/office/powerpoint/2010/main" val="6589840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C4D1F9E3-FA7B-4FD2-AA2B-BDA97E53C3A2}" type="datetimeFigureOut">
              <a:rPr lang="zh-CN" altLang="en-US"/>
              <a:pPr>
                <a:defRPr/>
              </a:pPr>
              <a:t>2026/9/12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1811A1F-1F0B-4A87-852E-8296AAA6FB1F}" type="slidenum">
              <a:rPr lang="zh-CN" altLang="en-US"/>
              <a:pPr>
                <a:defRPr/>
              </a:pPr>
              <a:t>‹#›</a:t>
            </a:fld>
            <a:endParaRPr lang="zh-CN" altLang="en-US"/>
          </a:p>
        </p:txBody>
      </p:sp>
    </p:spTree>
    <p:extLst>
      <p:ext uri="{BB962C8B-B14F-4D97-AF65-F5344CB8AC3E}">
        <p14:creationId xmlns:p14="http://schemas.microsoft.com/office/powerpoint/2010/main" val="2560424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F9CA6F8C-8C8E-497C-90BE-4853EC8D93B9}" type="datetimeFigureOut">
              <a:rPr lang="zh-CN" altLang="en-US"/>
              <a:pPr>
                <a:defRPr/>
              </a:pPr>
              <a:t>2026/9/12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8227F4F-9D59-47E8-A480-543380CE6313}" type="slidenum">
              <a:rPr lang="zh-CN" altLang="en-US"/>
              <a:pPr>
                <a:defRPr/>
              </a:pPr>
              <a:t>‹#›</a:t>
            </a:fld>
            <a:endParaRPr lang="zh-CN" altLang="en-US"/>
          </a:p>
        </p:txBody>
      </p:sp>
    </p:spTree>
    <p:extLst>
      <p:ext uri="{BB962C8B-B14F-4D97-AF65-F5344CB8AC3E}">
        <p14:creationId xmlns:p14="http://schemas.microsoft.com/office/powerpoint/2010/main" val="38301388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404B8BB1-C928-448B-A9AF-9D4B11BBBEAD}" type="datetimeFigureOut">
              <a:rPr lang="zh-CN" altLang="en-US"/>
              <a:pPr>
                <a:defRPr/>
              </a:pPr>
              <a:t>2026/9/12</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BA4EB3E-0320-4FE9-88DF-3AD47BF2F9CA}" type="slidenum">
              <a:rPr lang="zh-CN" altLang="en-US"/>
              <a:pPr>
                <a:defRPr/>
              </a:pPr>
              <a:t>‹#›</a:t>
            </a:fld>
            <a:endParaRPr lang="zh-CN" altLang="en-US"/>
          </a:p>
        </p:txBody>
      </p:sp>
    </p:spTree>
    <p:extLst>
      <p:ext uri="{BB962C8B-B14F-4D97-AF65-F5344CB8AC3E}">
        <p14:creationId xmlns:p14="http://schemas.microsoft.com/office/powerpoint/2010/main" val="39991695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3BB2F6B3-2E29-4912-9E99-36284B0E88C9}" type="datetimeFigureOut">
              <a:rPr lang="zh-CN" altLang="en-US"/>
              <a:pPr>
                <a:defRPr/>
              </a:pPr>
              <a:t>2026/9/12</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659A1FDA-97BE-46F9-BADC-30A212CA0515}" type="slidenum">
              <a:rPr lang="zh-CN" altLang="en-US"/>
              <a:pPr>
                <a:defRPr/>
              </a:pPr>
              <a:t>‹#›</a:t>
            </a:fld>
            <a:endParaRPr lang="zh-CN" altLang="en-US"/>
          </a:p>
        </p:txBody>
      </p:sp>
    </p:spTree>
    <p:extLst>
      <p:ext uri="{BB962C8B-B14F-4D97-AF65-F5344CB8AC3E}">
        <p14:creationId xmlns:p14="http://schemas.microsoft.com/office/powerpoint/2010/main" val="3433337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D54BE312-EF07-411A-9CC8-406A7981DDA9}" type="datetimeFigureOut">
              <a:rPr lang="zh-CN" altLang="en-US"/>
              <a:pPr>
                <a:defRPr/>
              </a:pPr>
              <a:t>2026/9/12</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683F49C-2119-4E59-9B35-F2F2CBA1A6DC}" type="slidenum">
              <a:rPr lang="zh-CN" altLang="en-US"/>
              <a:pPr>
                <a:defRPr/>
              </a:pPr>
              <a:t>‹#›</a:t>
            </a:fld>
            <a:endParaRPr lang="zh-CN" altLang="en-US"/>
          </a:p>
        </p:txBody>
      </p:sp>
    </p:spTree>
    <p:extLst>
      <p:ext uri="{BB962C8B-B14F-4D97-AF65-F5344CB8AC3E}">
        <p14:creationId xmlns:p14="http://schemas.microsoft.com/office/powerpoint/2010/main" val="2591202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74E5678-E2D4-4BF0-BBDA-1B06B409F7BB}" type="datetimeFigureOut">
              <a:rPr lang="zh-CN" altLang="en-US"/>
              <a:pPr>
                <a:defRPr/>
              </a:pPr>
              <a:t>2026/9/12</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38D73E26-D6FE-4369-ADB1-84B9EBA471B3}" type="slidenum">
              <a:rPr lang="zh-CN" altLang="en-US"/>
              <a:pPr>
                <a:defRPr/>
              </a:pPr>
              <a:t>‹#›</a:t>
            </a:fld>
            <a:endParaRPr lang="zh-CN" altLang="en-US"/>
          </a:p>
        </p:txBody>
      </p:sp>
    </p:spTree>
    <p:extLst>
      <p:ext uri="{BB962C8B-B14F-4D97-AF65-F5344CB8AC3E}">
        <p14:creationId xmlns:p14="http://schemas.microsoft.com/office/powerpoint/2010/main" val="4270849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DA146D87-75A8-466F-AEBF-C58A146A2957}" type="datetimeFigureOut">
              <a:rPr lang="zh-CN" altLang="en-US"/>
              <a:pPr>
                <a:defRPr/>
              </a:pPr>
              <a:t>2026/9/12</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4303A68-7BBB-4281-B29B-D1120C45B61C}" type="slidenum">
              <a:rPr lang="zh-CN" altLang="en-US"/>
              <a:pPr>
                <a:defRPr/>
              </a:pPr>
              <a:t>‹#›</a:t>
            </a:fld>
            <a:endParaRPr lang="zh-CN" altLang="en-US"/>
          </a:p>
        </p:txBody>
      </p:sp>
    </p:spTree>
    <p:extLst>
      <p:ext uri="{BB962C8B-B14F-4D97-AF65-F5344CB8AC3E}">
        <p14:creationId xmlns:p14="http://schemas.microsoft.com/office/powerpoint/2010/main" val="31137372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3035108-55DC-4A92-8EB6-02BAD7C45F02}" type="datetimeFigureOut">
              <a:rPr lang="zh-CN" altLang="en-US"/>
              <a:pPr>
                <a:defRPr/>
              </a:pPr>
              <a:t>2026/9/12</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1515C25-537F-400C-B746-ED7100F34870}" type="slidenum">
              <a:rPr lang="zh-CN" altLang="en-US"/>
              <a:pPr>
                <a:defRPr/>
              </a:pPr>
              <a:t>‹#›</a:t>
            </a:fld>
            <a:endParaRPr lang="zh-CN" altLang="en-US"/>
          </a:p>
        </p:txBody>
      </p:sp>
    </p:spTree>
    <p:extLst>
      <p:ext uri="{BB962C8B-B14F-4D97-AF65-F5344CB8AC3E}">
        <p14:creationId xmlns:p14="http://schemas.microsoft.com/office/powerpoint/2010/main" val="326519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AAE82C8-75C5-450F-9784-A25631E24328}" type="datetimeFigureOut">
              <a:rPr lang="zh-CN" altLang="en-US"/>
              <a:pPr>
                <a:defRPr/>
              </a:pPr>
              <a:t>2026/9/12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5765660-5089-47E6-BA8F-85AABCFD5A96}" type="slidenum">
              <a:rPr lang="zh-CN" altLang="en-US"/>
              <a:pPr>
                <a:defRPr/>
              </a:pPr>
              <a:t>‹#›</a:t>
            </a:fld>
            <a:endParaRPr lang="zh-CN" altLang="en-US"/>
          </a:p>
        </p:txBody>
      </p:sp>
    </p:spTree>
    <p:extLst>
      <p:ext uri="{BB962C8B-B14F-4D97-AF65-F5344CB8AC3E}">
        <p14:creationId xmlns:p14="http://schemas.microsoft.com/office/powerpoint/2010/main" val="18721739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D14D62DA-72F2-4A18-8CBE-A73AFAEE6EC6}" type="datetimeFigureOut">
              <a:rPr lang="zh-CN" altLang="en-US"/>
              <a:pPr>
                <a:defRPr/>
              </a:pPr>
              <a:t>2026/9/12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A9F5156-7115-49CC-BE15-04398DF9D38F}" type="slidenum">
              <a:rPr lang="zh-CN" altLang="en-US"/>
              <a:pPr>
                <a:defRPr/>
              </a:pPr>
              <a:t>‹#›</a:t>
            </a:fld>
            <a:endParaRPr lang="zh-CN" altLang="en-US"/>
          </a:p>
        </p:txBody>
      </p:sp>
    </p:spTree>
    <p:extLst>
      <p:ext uri="{BB962C8B-B14F-4D97-AF65-F5344CB8AC3E}">
        <p14:creationId xmlns:p14="http://schemas.microsoft.com/office/powerpoint/2010/main" val="1353237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a:t>单击此处编辑母版标题样式</a:t>
            </a:r>
          </a:p>
        </p:txBody>
      </p:sp>
      <p:sp>
        <p:nvSpPr>
          <p:cNvPr id="3" name="表格占位符 2"/>
          <p:cNvSpPr>
            <a:spLocks noGrp="1"/>
          </p:cNvSpPr>
          <p:nvPr>
            <p:ph type="tbl" idx="1"/>
          </p:nvPr>
        </p:nvSpPr>
        <p:spPr>
          <a:xfrm>
            <a:off x="609600" y="1600201"/>
            <a:ext cx="10972800" cy="4525963"/>
          </a:xfrm>
        </p:spPr>
        <p:txBody>
          <a:bodyPr rtlCol="0">
            <a:normAutofit/>
          </a:bodyPr>
          <a:lstStyle/>
          <a:p>
            <a:pPr lvl="0"/>
            <a:endParaRPr lang="zh-CN" altLang="en-US" noProof="0"/>
          </a:p>
        </p:txBody>
      </p:sp>
      <p:sp>
        <p:nvSpPr>
          <p:cNvPr id="4" name="日期占位符 3"/>
          <p:cNvSpPr>
            <a:spLocks noGrp="1"/>
          </p:cNvSpPr>
          <p:nvPr>
            <p:ph type="dt" sz="half" idx="10"/>
          </p:nvPr>
        </p:nvSpPr>
        <p:spPr/>
        <p:txBody>
          <a:bodyPr/>
          <a:lstStyle>
            <a:lvl1pPr>
              <a:defRPr/>
            </a:lvl1pPr>
          </a:lstStyle>
          <a:p>
            <a:pPr>
              <a:defRPr/>
            </a:pPr>
            <a:fld id="{AC09E362-52BC-42AF-9E1C-DC8FD2D522BB}" type="datetimeFigureOut">
              <a:rPr lang="zh-CN" altLang="en-US"/>
              <a:pPr>
                <a:defRPr/>
              </a:pPr>
              <a:t>2026/9/12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7715627-886D-4013-A0E4-88D75E4B5B80}" type="slidenum">
              <a:rPr lang="zh-CN" altLang="en-US"/>
              <a:pPr>
                <a:defRPr/>
              </a:pPr>
              <a:t>‹#›</a:t>
            </a:fld>
            <a:endParaRPr lang="zh-CN" altLang="en-US"/>
          </a:p>
        </p:txBody>
      </p:sp>
    </p:spTree>
    <p:extLst>
      <p:ext uri="{BB962C8B-B14F-4D97-AF65-F5344CB8AC3E}">
        <p14:creationId xmlns:p14="http://schemas.microsoft.com/office/powerpoint/2010/main" val="9257493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1"/>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4357B4EF-3E38-493A-8BD0-516A676B9863}" type="datetimeFigureOut">
              <a:rPr lang="zh-CN" altLang="en-US"/>
              <a:pPr>
                <a:defRPr/>
              </a:pPr>
              <a:t>2026/9/12</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2FD8FDB7-EF2D-4A2A-91B9-33ED37F9D374}" type="slidenum">
              <a:rPr lang="zh-CN" altLang="en-US"/>
              <a:pPr>
                <a:defRPr/>
              </a:pPr>
              <a:t>‹#›</a:t>
            </a:fld>
            <a:endParaRPr lang="zh-CN" altLang="en-US"/>
          </a:p>
        </p:txBody>
      </p:sp>
    </p:spTree>
    <p:extLst>
      <p:ext uri="{BB962C8B-B14F-4D97-AF65-F5344CB8AC3E}">
        <p14:creationId xmlns:p14="http://schemas.microsoft.com/office/powerpoint/2010/main" val="4023144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2026/9/12</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20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3">
        <a:schemeClr val="bg2"/>
      </p:bgRef>
    </p:bg>
    <p:spTree>
      <p:nvGrpSpPr>
        <p:cNvPr id="1" name=""/>
        <p:cNvGrpSpPr/>
        <p:nvPr/>
      </p:nvGrpSpPr>
      <p:grpSpPr>
        <a:xfrm>
          <a:off x="0" y="0"/>
          <a:ext cx="0" cy="0"/>
          <a:chOff x="0" y="0"/>
          <a:chExt cx="0" cy="0"/>
        </a:xfrm>
      </p:grpSpPr>
      <p:sp>
        <p:nvSpPr>
          <p:cNvPr id="2" name="标题 1"/>
          <p:cNvSpPr>
            <a:spLocks noGrp="1"/>
          </p:cNvSpPr>
          <p:nvPr>
            <p:ph type="ctrTitle"/>
          </p:nvPr>
        </p:nvSpPr>
        <p:spPr>
          <a:xfrm>
            <a:off x="857213" y="2357431"/>
            <a:ext cx="10363200" cy="1470025"/>
          </a:xfrm>
        </p:spPr>
        <p:txBody>
          <a:bodyPr anchor="b"/>
          <a:lstStyle>
            <a:lvl1pPr algn="l">
              <a:defRPr sz="4800"/>
            </a:lvl1pPr>
          </a:lstStyle>
          <a:p>
            <a:r>
              <a:rPr kumimoji="0" lang="zh-CN" altLang="en-US"/>
              <a:t>单击此处编辑母版标题样式</a:t>
            </a:r>
            <a:endParaRPr kumimoji="0" lang="en-US"/>
          </a:p>
        </p:txBody>
      </p:sp>
      <p:sp>
        <p:nvSpPr>
          <p:cNvPr id="3" name="副标题 2"/>
          <p:cNvSpPr>
            <a:spLocks noGrp="1"/>
          </p:cNvSpPr>
          <p:nvPr>
            <p:ph type="subTitle" idx="1"/>
          </p:nvPr>
        </p:nvSpPr>
        <p:spPr>
          <a:xfrm>
            <a:off x="952464" y="3962416"/>
            <a:ext cx="8893821"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a:t>单击此处编辑母版副标题样式</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381003" y="531705"/>
            <a:ext cx="3524232" cy="1674991"/>
          </a:xfrm>
          <a:prstGeom prst="rect">
            <a:avLst/>
          </a:prstGeom>
        </p:spPr>
      </p:pic>
      <p:pic>
        <p:nvPicPr>
          <p:cNvPr id="8" name="图片 7" descr="微信图片_20180324091109.jpg"/>
          <p:cNvPicPr>
            <a:picLocks noChangeAspect="1"/>
          </p:cNvPicPr>
          <p:nvPr userDrawn="1"/>
        </p:nvPicPr>
        <p:blipFill>
          <a:blip r:embed="rId3" cstate="print"/>
          <a:srcRect l="18750" t="37500" r="18750" b="31250"/>
          <a:stretch>
            <a:fillRect/>
          </a:stretch>
        </p:blipFill>
        <p:spPr>
          <a:xfrm>
            <a:off x="11144285" y="5857892"/>
            <a:ext cx="857256" cy="642942"/>
          </a:xfrm>
          <a:prstGeom prst="rect">
            <a:avLst/>
          </a:prstGeom>
        </p:spPr>
      </p:pic>
    </p:spTree>
    <p:extLst>
      <p:ext uri="{BB962C8B-B14F-4D97-AF65-F5344CB8AC3E}">
        <p14:creationId xmlns:p14="http://schemas.microsoft.com/office/powerpoint/2010/main" val="1795579250"/>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796908"/>
          </a:xfrm>
        </p:spPr>
        <p:txBody>
          <a:bodyPr/>
          <a:lstStyle/>
          <a:p>
            <a:r>
              <a:rPr kumimoji="0" lang="zh-CN" altLang="en-US"/>
              <a:t>单击此处编辑母版标题样式</a:t>
            </a:r>
            <a:endParaRPr kumimoji="0" lang="en-US"/>
          </a:p>
        </p:txBody>
      </p:sp>
      <p:sp>
        <p:nvSpPr>
          <p:cNvPr id="3" name="内容占位符 2"/>
          <p:cNvSpPr>
            <a:spLocks noGrp="1"/>
          </p:cNvSpPr>
          <p:nvPr>
            <p:ph idx="1"/>
          </p:nvPr>
        </p:nvSpPr>
        <p:spPr>
          <a:xfrm>
            <a:off x="609600" y="1142984"/>
            <a:ext cx="10972800" cy="5429288"/>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20401311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2924181"/>
            <a:ext cx="10363200" cy="1362075"/>
          </a:xfrm>
        </p:spPr>
        <p:txBody>
          <a:bodyPr anchor="t"/>
          <a:lstStyle>
            <a:lvl1pPr algn="l">
              <a:defRPr sz="4400" b="0" cap="all"/>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914400" y="1428748"/>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2665875383"/>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796908"/>
          </a:xfrm>
        </p:spPr>
        <p:txBody>
          <a:bodyPr/>
          <a:lstStyle/>
          <a:p>
            <a:r>
              <a:rPr kumimoji="0" lang="zh-CN" altLang="en-US"/>
              <a:t>单击此处编辑母版标题样式</a:t>
            </a:r>
            <a:endParaRPr kumimoji="0" lang="en-US"/>
          </a:p>
        </p:txBody>
      </p:sp>
      <p:sp>
        <p:nvSpPr>
          <p:cNvPr id="3" name="内容占位符 2"/>
          <p:cNvSpPr>
            <a:spLocks noGrp="1"/>
          </p:cNvSpPr>
          <p:nvPr>
            <p:ph sz="half" idx="1"/>
          </p:nvPr>
        </p:nvSpPr>
        <p:spPr>
          <a:xfrm>
            <a:off x="666712" y="1214422"/>
            <a:ext cx="5384800" cy="535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6191251" y="1214422"/>
            <a:ext cx="5384800" cy="535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8" name="图片 7"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40153266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1143000"/>
          </a:xfrm>
        </p:spPr>
        <p:txBody>
          <a:bodyPr/>
          <a:lstStyle>
            <a:lvl1pPr>
              <a:defRPr/>
            </a:lvl1pPr>
          </a:lstStyle>
          <a:p>
            <a:r>
              <a:rPr kumimoji="0" lang="zh-CN" altLang="en-US" dirty="0"/>
              <a:t>单击此处编辑母版标题样式</a:t>
            </a:r>
            <a:endParaRPr kumimoji="0" lang="en-US" dirty="0"/>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4" name="内容占位符 3"/>
          <p:cNvSpPr>
            <a:spLocks noGrp="1"/>
          </p:cNvSpPr>
          <p:nvPr>
            <p:ph sz="half" idx="2"/>
          </p:nvPr>
        </p:nvSpPr>
        <p:spPr>
          <a:xfrm>
            <a:off x="609600" y="2174875"/>
            <a:ext cx="5386917" cy="43973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dirty="0"/>
              <a:t>单击此处编辑母版文本样式</a:t>
            </a:r>
          </a:p>
          <a:p>
            <a:pPr lvl="1" eaLnBrk="1" latinLnBrk="0" hangingPunct="1"/>
            <a:r>
              <a:rPr lang="zh-CN" altLang="en-US" dirty="0"/>
              <a:t>第二级</a:t>
            </a:r>
          </a:p>
          <a:p>
            <a:pPr lvl="2" eaLnBrk="1" latinLnBrk="0" hangingPunct="1"/>
            <a:r>
              <a:rPr lang="zh-CN" altLang="en-US" dirty="0"/>
              <a:t>第三级</a:t>
            </a:r>
          </a:p>
          <a:p>
            <a:pPr lvl="3" eaLnBrk="1" latinLnBrk="0" hangingPunct="1"/>
            <a:r>
              <a:rPr lang="zh-CN" altLang="en-US" dirty="0"/>
              <a:t>第四级</a:t>
            </a:r>
          </a:p>
          <a:p>
            <a:pPr lvl="4" eaLnBrk="1" latinLnBrk="0" hangingPunct="1"/>
            <a:r>
              <a:rPr lang="zh-CN" altLang="en-US" dirty="0"/>
              <a:t>第五级</a:t>
            </a:r>
            <a:endParaRPr kumimoji="0" lang="en-US" dirty="0"/>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6" name="内容占位符 5"/>
          <p:cNvSpPr>
            <a:spLocks noGrp="1"/>
          </p:cNvSpPr>
          <p:nvPr>
            <p:ph sz="quarter" idx="4"/>
          </p:nvPr>
        </p:nvSpPr>
        <p:spPr>
          <a:xfrm>
            <a:off x="6193368" y="2174875"/>
            <a:ext cx="5389033" cy="43973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10" name="图片 9"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2225298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868346"/>
          </a:xfrm>
        </p:spPr>
        <p:txBody>
          <a:bodyPr/>
          <a:lstStyle/>
          <a:p>
            <a:r>
              <a:rPr kumimoji="0" lang="zh-CN" altLang="en-US"/>
              <a:t>单击此处编辑母版标题样式</a:t>
            </a:r>
            <a:endParaRPr kumimoji="0" lang="en-US"/>
          </a:p>
        </p:txBody>
      </p:sp>
      <p:pic>
        <p:nvPicPr>
          <p:cNvPr id="6" name="图片 5"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17686036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40004428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3" name="内容占位符 2"/>
          <p:cNvSpPr>
            <a:spLocks noGrp="1"/>
          </p:cNvSpPr>
          <p:nvPr>
            <p:ph idx="1"/>
          </p:nvPr>
        </p:nvSpPr>
        <p:spPr>
          <a:xfrm>
            <a:off x="613843" y="1071546"/>
            <a:ext cx="6815667"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文本占位符 3"/>
          <p:cNvSpPr>
            <a:spLocks noGrp="1"/>
          </p:cNvSpPr>
          <p:nvPr>
            <p:ph type="body" sz="half" idx="2"/>
          </p:nvPr>
        </p:nvSpPr>
        <p:spPr>
          <a:xfrm>
            <a:off x="7572111" y="1071547"/>
            <a:ext cx="4011084"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2" name="标题 1"/>
          <p:cNvSpPr>
            <a:spLocks noGrp="1"/>
          </p:cNvSpPr>
          <p:nvPr>
            <p:ph type="title"/>
          </p:nvPr>
        </p:nvSpPr>
        <p:spPr>
          <a:xfrm>
            <a:off x="2095472" y="160606"/>
            <a:ext cx="9488792" cy="696626"/>
          </a:xfrm>
        </p:spPr>
        <p:txBody>
          <a:bodyPr anchor="ctr"/>
          <a:lstStyle>
            <a:lvl1pPr algn="ctr">
              <a:defRPr sz="3600" b="0"/>
            </a:lvl1pPr>
          </a:lstStyle>
          <a:p>
            <a:r>
              <a:rPr kumimoji="0" lang="zh-CN" altLang="en-US"/>
              <a:t>单击此处编辑母版标题样式</a:t>
            </a:r>
            <a:endParaRPr kumimoji="0" lang="en-US"/>
          </a:p>
        </p:txBody>
      </p:sp>
      <p:pic>
        <p:nvPicPr>
          <p:cNvPr id="8" name="图片 7"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9292635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0668032" y="642918"/>
            <a:ext cx="1047757" cy="4572032"/>
          </a:xfrm>
        </p:spPr>
        <p:txBody>
          <a:bodyPr vert="eaVert" anchor="ctr"/>
          <a:lstStyle>
            <a:lvl1pPr algn="l">
              <a:defRPr sz="2400" b="0"/>
            </a:lvl1pPr>
          </a:lstStyle>
          <a:p>
            <a:r>
              <a:rPr kumimoji="0" lang="zh-CN" altLang="en-US"/>
              <a:t>单击此处编辑母版标题样式</a:t>
            </a:r>
            <a:endParaRPr kumimoji="0" lang="en-US"/>
          </a:p>
        </p:txBody>
      </p:sp>
      <p:sp>
        <p:nvSpPr>
          <p:cNvPr id="3" name="图片占位符 2"/>
          <p:cNvSpPr>
            <a:spLocks noGrp="1"/>
          </p:cNvSpPr>
          <p:nvPr>
            <p:ph type="pic" idx="1"/>
          </p:nvPr>
        </p:nvSpPr>
        <p:spPr>
          <a:xfrm>
            <a:off x="590563" y="1112844"/>
            <a:ext cx="8553459"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a:t>单击图标添加图片</a:t>
            </a:r>
            <a:endParaRPr kumimoji="0" lang="en-US"/>
          </a:p>
        </p:txBody>
      </p:sp>
      <p:sp>
        <p:nvSpPr>
          <p:cNvPr id="4" name="文本占位符 3"/>
          <p:cNvSpPr>
            <a:spLocks noGrp="1"/>
          </p:cNvSpPr>
          <p:nvPr>
            <p:ph type="body" sz="half" idx="2"/>
          </p:nvPr>
        </p:nvSpPr>
        <p:spPr>
          <a:xfrm>
            <a:off x="9429774" y="1000108"/>
            <a:ext cx="1219157"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8" name="图片 7"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3421036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3" name="竖排文字占位符 2"/>
          <p:cNvSpPr>
            <a:spLocks noGrp="1"/>
          </p:cNvSpPr>
          <p:nvPr>
            <p:ph type="body" orient="vert" idx="1"/>
          </p:nvPr>
        </p:nvSpPr>
        <p:spPr>
          <a:xfrm>
            <a:off x="609600" y="1285861"/>
            <a:ext cx="10972800" cy="4840303"/>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
        <p:nvSpPr>
          <p:cNvPr id="8" name="标题 7"/>
          <p:cNvSpPr>
            <a:spLocks noGrp="1"/>
          </p:cNvSpPr>
          <p:nvPr>
            <p:ph type="title"/>
          </p:nvPr>
        </p:nvSpPr>
        <p:spPr>
          <a:xfrm>
            <a:off x="2095472" y="274638"/>
            <a:ext cx="9486928" cy="868346"/>
          </a:xfrm>
        </p:spPr>
        <p:txBody>
          <a:bodyPr/>
          <a:lstStyle/>
          <a:p>
            <a:r>
              <a:rPr lang="zh-CN" altLang="en-US"/>
              <a:t>单击此处编辑母版标题样式</a:t>
            </a:r>
          </a:p>
        </p:txBody>
      </p:sp>
    </p:spTree>
    <p:extLst>
      <p:ext uri="{BB962C8B-B14F-4D97-AF65-F5344CB8AC3E}">
        <p14:creationId xmlns:p14="http://schemas.microsoft.com/office/powerpoint/2010/main" val="9101933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525024" y="274640"/>
            <a:ext cx="2057376" cy="5851525"/>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609600" y="720748"/>
            <a:ext cx="8820173" cy="5851525"/>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31994115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72029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1" y="2348880"/>
            <a:ext cx="7440149" cy="4509120"/>
          </a:xfrm>
          <a:prstGeom prst="rect">
            <a:avLst/>
          </a:prstGeom>
        </p:spPr>
      </p:pic>
      <p:sp>
        <p:nvSpPr>
          <p:cNvPr id="2" name="标题 1"/>
          <p:cNvSpPr>
            <a:spLocks noGrp="1"/>
          </p:cNvSpPr>
          <p:nvPr>
            <p:ph type="ctrTitle"/>
          </p:nvPr>
        </p:nvSpPr>
        <p:spPr>
          <a:xfrm>
            <a:off x="914400" y="2130427"/>
            <a:ext cx="10363200" cy="1470025"/>
          </a:xfrm>
        </p:spPr>
        <p:txBody>
          <a:bodyPr>
            <a:noAutofit/>
          </a:bodyPr>
          <a:lstStyle>
            <a:lvl1pPr>
              <a:defRPr lang="zh-CN" altLang="en-US" sz="6599"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2"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5"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9" name="矩形 8"/>
          <p:cNvSpPr/>
          <p:nvPr userDrawn="1"/>
        </p:nvSpPr>
        <p:spPr>
          <a:xfrm>
            <a:off x="2476477"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0" name="矩形 9"/>
          <p:cNvSpPr/>
          <p:nvPr userDrawn="1"/>
        </p:nvSpPr>
        <p:spPr>
          <a:xfrm>
            <a:off x="0"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Tree>
    <p:extLst>
      <p:ext uri="{BB962C8B-B14F-4D97-AF65-F5344CB8AC3E}">
        <p14:creationId xmlns:p14="http://schemas.microsoft.com/office/powerpoint/2010/main" val="36909798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399"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6" name="矩形 15"/>
          <p:cNvSpPr/>
          <p:nvPr userDrawn="1"/>
        </p:nvSpPr>
        <p:spPr>
          <a:xfrm>
            <a:off x="2476477"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8" name="矩形 17"/>
          <p:cNvSpPr/>
          <p:nvPr userDrawn="1"/>
        </p:nvSpPr>
        <p:spPr>
          <a:xfrm>
            <a:off x="0"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23" name="矩形 22"/>
          <p:cNvSpPr/>
          <p:nvPr userDrawn="1"/>
        </p:nvSpPr>
        <p:spPr>
          <a:xfrm>
            <a:off x="1" y="1"/>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Tree>
    <p:extLst>
      <p:ext uri="{BB962C8B-B14F-4D97-AF65-F5344CB8AC3E}">
        <p14:creationId xmlns:p14="http://schemas.microsoft.com/office/powerpoint/2010/main" val="1751437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5" y="2906714"/>
            <a:ext cx="10363200" cy="1500187"/>
          </a:xfrm>
        </p:spPr>
        <p:txBody>
          <a:bodyPr anchor="b"/>
          <a:lstStyle>
            <a:lvl1pPr marL="0" indent="0">
              <a:buNone/>
              <a:defRPr sz="1999">
                <a:solidFill>
                  <a:schemeClr val="tx1">
                    <a:tint val="75000"/>
                  </a:schemeClr>
                </a:solidFill>
              </a:defRPr>
            </a:lvl1pPr>
            <a:lvl2pPr marL="457154" indent="0">
              <a:buNone/>
              <a:defRPr sz="1799">
                <a:solidFill>
                  <a:schemeClr val="tx1">
                    <a:tint val="75000"/>
                  </a:schemeClr>
                </a:solidFill>
              </a:defRPr>
            </a:lvl2pPr>
            <a:lvl3pPr marL="914309" indent="0">
              <a:buNone/>
              <a:defRPr sz="1600">
                <a:solidFill>
                  <a:schemeClr val="tx1">
                    <a:tint val="75000"/>
                  </a:schemeClr>
                </a:solidFill>
              </a:defRPr>
            </a:lvl3pPr>
            <a:lvl4pPr marL="1371462" indent="0">
              <a:buNone/>
              <a:defRPr sz="1400">
                <a:solidFill>
                  <a:schemeClr val="tx1">
                    <a:tint val="75000"/>
                  </a:schemeClr>
                </a:solidFill>
              </a:defRPr>
            </a:lvl4pPr>
            <a:lvl5pPr marL="1828617" indent="0">
              <a:buNone/>
              <a:defRPr sz="1400">
                <a:solidFill>
                  <a:schemeClr val="tx1">
                    <a:tint val="75000"/>
                  </a:schemeClr>
                </a:solidFill>
              </a:defRPr>
            </a:lvl5pPr>
            <a:lvl6pPr marL="2285771" indent="0">
              <a:buNone/>
              <a:defRPr sz="1400">
                <a:solidFill>
                  <a:schemeClr val="tx1">
                    <a:tint val="75000"/>
                  </a:schemeClr>
                </a:solidFill>
              </a:defRPr>
            </a:lvl6pPr>
            <a:lvl7pPr marL="2742926" indent="0">
              <a:buNone/>
              <a:defRPr sz="1400">
                <a:solidFill>
                  <a:schemeClr val="tx1">
                    <a:tint val="75000"/>
                  </a:schemeClr>
                </a:solidFill>
              </a:defRPr>
            </a:lvl7pPr>
            <a:lvl8pPr marL="3200080" indent="0">
              <a:buNone/>
              <a:defRPr sz="1400">
                <a:solidFill>
                  <a:schemeClr val="tx1">
                    <a:tint val="75000"/>
                  </a:schemeClr>
                </a:solidFill>
              </a:defRPr>
            </a:lvl8pPr>
            <a:lvl9pPr marL="3657235"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4281362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2"/>
            <a:ext cx="5384800" cy="4525963"/>
          </a:xfrm>
        </p:spPr>
        <p:txBody>
          <a:bodyPr/>
          <a:lstStyle>
            <a:lvl1pPr>
              <a:defRPr sz="2800"/>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2"/>
            <a:ext cx="5384800" cy="4525963"/>
          </a:xfrm>
        </p:spPr>
        <p:txBody>
          <a:bodyPr/>
          <a:lstStyle>
            <a:lvl1pPr>
              <a:defRPr sz="2800"/>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2912246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3450-B00C-4083-A665-4ACEFA817E0E}" type="datetimeFigureOut">
              <a:rPr lang="zh-CN" altLang="en-US" smtClean="0"/>
              <a:pPr/>
              <a:t>2026/9/12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5272069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4"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2026/9/12</a:t>
            </a:fld>
            <a:endParaRPr lang="zh-CN" altLang="en-US"/>
          </a:p>
        </p:txBody>
      </p:sp>
      <p:sp>
        <p:nvSpPr>
          <p:cNvPr id="1048592" name="页脚占位符 3"/>
          <p:cNvSpPr>
            <a:spLocks noGrp="1"/>
          </p:cNvSpPr>
          <p:nvPr>
            <p:ph type="ftr" sz="quarter" idx="11"/>
          </p:nvPr>
        </p:nvSpPr>
        <p:spPr>
          <a:xfrm>
            <a:off x="4036503"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3" y="260655"/>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48" tIns="45673" rIns="91348" bIns="45673"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48" tIns="45673" rIns="91348" bIns="45673"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8"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0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DABF63F-BE2A-4871-94A2-668D5FA72A13}" type="datetime1">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4411175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C6F1BE31-E30E-4961-97BD-92818BD13B78}" type="datetime1">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12673597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B92635F-9664-4447-880D-5A6C26FD1A8C}" type="datetime1">
              <a:rPr lang="zh-CN" altLang="en-US" smtClean="0"/>
              <a:t>2026/9/12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24119087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C48142A-1B81-44D8-B8D6-9DAEB146E23C}" type="datetime1">
              <a:rPr lang="zh-CN" altLang="en-US" smtClean="0"/>
              <a:t>2026/9/12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25450787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22C583C-0735-4B3D-A833-807E7CA0618E}" type="datetime1">
              <a:rPr lang="zh-CN" altLang="en-US" smtClean="0"/>
              <a:t>2026/9/12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40544139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EA0D484D-371C-4AD5-AED7-E90FCECF1B03}" type="datetime1">
              <a:rPr lang="zh-CN" altLang="en-US" smtClean="0"/>
              <a:t>2026/9/12</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38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193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9802" name="标题 1"/>
          <p:cNvSpPr>
            <a:spLocks noGrp="1"/>
          </p:cNvSpPr>
          <p:nvPr userDrawn="1">
            <p:ph type="ctrTitle"/>
          </p:nvPr>
        </p:nvSpPr>
        <p:spPr>
          <a:xfrm>
            <a:off x="0" y="1711650"/>
            <a:ext cx="12192000" cy="2356200"/>
          </a:xfrm>
          <a:prstGeom prst="rect">
            <a:avLst/>
          </a:prstGeom>
        </p:spPr>
        <p:txBody>
          <a:bodyPr anchor="b">
            <a:normAutofit/>
          </a:bodyPr>
          <a:lstStyle>
            <a:lvl1pPr algn="l">
              <a:defRPr sz="4000">
                <a:solidFill>
                  <a:schemeClr val="bg1"/>
                </a:solidFill>
              </a:defRPr>
            </a:lvl1pPr>
          </a:lstStyle>
          <a:p>
            <a:endParaRPr lang="zh-CN" altLang="en-US" dirty="0"/>
          </a:p>
        </p:txBody>
      </p:sp>
    </p:spTree>
    <p:extLst>
      <p:ext uri="{BB962C8B-B14F-4D97-AF65-F5344CB8AC3E}">
        <p14:creationId xmlns:p14="http://schemas.microsoft.com/office/powerpoint/2010/main" val="34214578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13" name="标题 1"/>
          <p:cNvSpPr>
            <a:spLocks noGrp="1"/>
          </p:cNvSpPr>
          <p:nvPr>
            <p:ph type="ctrTitle"/>
          </p:nvPr>
        </p:nvSpPr>
        <p:spPr>
          <a:xfrm>
            <a:off x="673100" y="2420938"/>
            <a:ext cx="10845798" cy="1621509"/>
          </a:xfrm>
          <a:prstGeom prst="rect">
            <a:avLst/>
          </a:prstGeom>
        </p:spPr>
        <p:txBody>
          <a:bodyPr anchor="b">
            <a:normAutofit/>
          </a:bodyPr>
          <a:lstStyle>
            <a:lvl1pPr marL="0" indent="0" algn="ctr">
              <a:buFont typeface="Arial" panose="020B0604020202020204" pitchFamily="34" charset="0"/>
              <a:buNone/>
              <a:defRPr sz="3200">
                <a:solidFill>
                  <a:schemeClr val="bg1"/>
                </a:solidFill>
              </a:defRPr>
            </a:lvl1pPr>
          </a:lstStyle>
          <a:p>
            <a:endParaRPr lang="zh-CN" altLang="en-US" dirty="0"/>
          </a:p>
        </p:txBody>
      </p:sp>
    </p:spTree>
    <p:extLst>
      <p:ext uri="{BB962C8B-B14F-4D97-AF65-F5344CB8AC3E}">
        <p14:creationId xmlns:p14="http://schemas.microsoft.com/office/powerpoint/2010/main" val="12800421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694710"/>
      </p:ext>
    </p:extLst>
  </p:cSld>
  <p:clrMapOvr>
    <a:masterClrMapping/>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92079D-C018-4AB6-E914-9C0D1A31748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E4BFAD1-6CBE-7D3F-840B-662B8A649E5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0D35E6-FAE7-7CF1-530C-4644D1DF95BF}"/>
              </a:ext>
            </a:extLst>
          </p:cNvPr>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761E9F05-2082-B8A7-25E8-48EEED96A6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F84B54E-AF86-F8A5-D64D-D8D5397846B0}"/>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375397795"/>
      </p:ext>
    </p:extLst>
  </p:cSld>
  <p:clrMapOvr>
    <a:masterClrMapping/>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3A7497-4B13-4B00-B1D0-3D6088214A5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256C1A-0252-408C-BC93-8D2228E464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C897F2-2EB3-44B2-8AF5-CD49DF54776A}"/>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81D51190-3AC0-4DF6-8FCD-F580E9CBF4B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84413A9-1069-4186-99FD-8CCCF175611D}"/>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6283872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374A8A-F1C5-4747-9BA6-7172A992DE67}"/>
              </a:ext>
            </a:extLst>
          </p:cNvPr>
          <p:cNvSpPr>
            <a:spLocks noGrp="1"/>
          </p:cNvSpPr>
          <p:nvPr>
            <p:ph type="title"/>
          </p:nvPr>
        </p:nvSpPr>
        <p:spPr/>
        <p:txBody>
          <a:bodyPr/>
          <a:lstStyle/>
          <a:p>
            <a:r>
              <a:rPr lang="zh-CN" altLang="en-US" dirty="0"/>
              <a:t>单击此处编辑母版标题样式</a:t>
            </a:r>
          </a:p>
        </p:txBody>
      </p:sp>
      <p:sp>
        <p:nvSpPr>
          <p:cNvPr id="3" name="内容占位符 2">
            <a:extLst>
              <a:ext uri="{FF2B5EF4-FFF2-40B4-BE49-F238E27FC236}">
                <a16:creationId xmlns:a16="http://schemas.microsoft.com/office/drawing/2014/main" id="{293C0E21-F4F8-448F-8550-939EC6720202}"/>
              </a:ext>
            </a:extLst>
          </p:cNvPr>
          <p:cNvSpPr>
            <a:spLocks noGrp="1"/>
          </p:cNvSpPr>
          <p:nvPr>
            <p:ph idx="1"/>
          </p:nvPr>
        </p:nvSpPr>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4DF2BD85-DB7F-4E7E-B3A0-25B896FFC42E}"/>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D157CEC2-2D9B-4192-8A7B-EBBCD53A9AD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1156C62-25C5-4609-9AD4-E84411CD7B32}"/>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pic>
        <p:nvPicPr>
          <p:cNvPr id="8" name="图片 7">
            <a:extLst>
              <a:ext uri="{FF2B5EF4-FFF2-40B4-BE49-F238E27FC236}">
                <a16:creationId xmlns:a16="http://schemas.microsoft.com/office/drawing/2014/main" id="{17F19F7A-9928-4D20-91AA-1AD9445510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5630" y="230188"/>
            <a:ext cx="1905266" cy="905001"/>
          </a:xfrm>
          <a:prstGeom prst="rect">
            <a:avLst/>
          </a:prstGeom>
        </p:spPr>
      </p:pic>
      <p:cxnSp>
        <p:nvCxnSpPr>
          <p:cNvPr id="10" name="直接连接符 9">
            <a:extLst>
              <a:ext uri="{FF2B5EF4-FFF2-40B4-BE49-F238E27FC236}">
                <a16:creationId xmlns:a16="http://schemas.microsoft.com/office/drawing/2014/main" id="{CA899E0A-3404-4C2D-B41C-780E647F0CC3}"/>
              </a:ext>
            </a:extLst>
          </p:cNvPr>
          <p:cNvCxnSpPr/>
          <p:nvPr userDrawn="1"/>
        </p:nvCxnSpPr>
        <p:spPr>
          <a:xfrm>
            <a:off x="838200" y="1377179"/>
            <a:ext cx="10515600" cy="0"/>
          </a:xfrm>
          <a:prstGeom prst="line">
            <a:avLst/>
          </a:prstGeom>
          <a:ln w="38100"/>
          <a:effectLst>
            <a:outerShdw blurRad="50800" dist="38100" dir="5400000" algn="t" rotWithShape="0">
              <a:prstClr val="black">
                <a:alpha val="40000"/>
              </a:prstClr>
            </a:outerShdw>
          </a:effectLst>
          <a:scene3d>
            <a:camera prst="perspectiveRelaxedModerately"/>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1247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B7C1A-A361-44CE-8109-48FFD6B4652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4D27BBB-0CF9-4A99-BFE9-5BB7DDE75CBF}"/>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4" name="页脚占位符 3">
            <a:extLst>
              <a:ext uri="{FF2B5EF4-FFF2-40B4-BE49-F238E27FC236}">
                <a16:creationId xmlns:a16="http://schemas.microsoft.com/office/drawing/2014/main" id="{FE58CD65-4684-4876-AC39-937259646D5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E38276A-652C-45FB-9E6B-3A9EE909DA54}"/>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26401606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2B0F8A-BB86-4018-AA76-4E78B73C4BA8}"/>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ED7D635-94F3-48DA-B032-D4A98C3C88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7DA86BF2-8910-4475-ABB9-A5B5C5DCF299}"/>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2BA718A9-90A8-4DA5-AF80-A586FDCCD42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2803E7-B6EA-41A3-B7F7-CBCC5DEB3CC4}"/>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5099070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6651FD-3570-450E-A6CB-7B88DAD6ABB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FAF7508-A815-4CCD-962C-5EAE7D65469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2908D44-132A-4FA8-91E1-C60AE745608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D99C51E-8E80-4DFE-B619-E9C1475BC568}"/>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6" name="页脚占位符 5">
            <a:extLst>
              <a:ext uri="{FF2B5EF4-FFF2-40B4-BE49-F238E27FC236}">
                <a16:creationId xmlns:a16="http://schemas.microsoft.com/office/drawing/2014/main" id="{35B86D1B-6A2E-4967-B9BE-06BE63C9457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1FE7349-7FEC-4C28-9C4C-C7D7805F54EF}"/>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590064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4BB181-0C46-4F71-BAE2-87727D8B153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6CD91CD-932F-4B7F-AFF0-846B914E0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D782B6EB-8158-4F1B-AB6A-72F77ED0473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D9950A1A-28B8-4DE2-B0B4-A96F57BB0C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9C3B803-19D5-442E-BA0A-4F8712B3216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B32A524-832A-48F7-9C86-80A2654C2550}"/>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8" name="页脚占位符 7">
            <a:extLst>
              <a:ext uri="{FF2B5EF4-FFF2-40B4-BE49-F238E27FC236}">
                <a16:creationId xmlns:a16="http://schemas.microsoft.com/office/drawing/2014/main" id="{EE269B5A-29A3-40D5-8E5F-CF3FF37D834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C8EF487-30F7-417A-A958-A9005FD642B1}"/>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602815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0865F1-BC09-49DD-BB6B-AA74EF9DDA8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D8DE4AE-835B-4DB0-B663-A932EC554E4E}"/>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4" name="页脚占位符 3">
            <a:extLst>
              <a:ext uri="{FF2B5EF4-FFF2-40B4-BE49-F238E27FC236}">
                <a16:creationId xmlns:a16="http://schemas.microsoft.com/office/drawing/2014/main" id="{2CACE48E-281A-4646-88ED-E55AED5B3B8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09C1F57-B4C3-40C8-94EF-12046C710ED0}"/>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7028413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1D7A5F-89BB-4D1A-BC3D-5E4645059568}"/>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3" name="页脚占位符 2">
            <a:extLst>
              <a:ext uri="{FF2B5EF4-FFF2-40B4-BE49-F238E27FC236}">
                <a16:creationId xmlns:a16="http://schemas.microsoft.com/office/drawing/2014/main" id="{D63D4A7F-61FC-48C6-B898-DB3C4F091B1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23888C3-BC8C-45B9-955D-5462DB0A5DBC}"/>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26121687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A7C8AC-B08C-4C22-81C2-7E8B860590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C717667-EAFB-4DA7-8C18-ECF12672C0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7C7D9D3-0213-47E2-948F-C3D0543CC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25EE3FB-47D0-4D8E-8338-E1E756FA117B}"/>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6" name="页脚占位符 5">
            <a:extLst>
              <a:ext uri="{FF2B5EF4-FFF2-40B4-BE49-F238E27FC236}">
                <a16:creationId xmlns:a16="http://schemas.microsoft.com/office/drawing/2014/main" id="{923FC6FF-362E-41F3-8FDB-24392598670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EFC2E4E-8E3B-4FA9-92E6-6797D86FDE4B}"/>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19456493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7FD8B5-A580-429D-96B5-9C8127AF4B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06CAF4A-CCD3-4957-904E-C0FF91FECD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BF395B-321C-45B3-94BE-A8F23213BC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74DB054-4839-4EE5-BE5D-8883D0369915}"/>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6" name="页脚占位符 5">
            <a:extLst>
              <a:ext uri="{FF2B5EF4-FFF2-40B4-BE49-F238E27FC236}">
                <a16:creationId xmlns:a16="http://schemas.microsoft.com/office/drawing/2014/main" id="{8E8F48FF-DFA6-4546-B360-E04810207FF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AB5E260-C307-4315-B3D5-8F31C57889D7}"/>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7805147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B96402-7270-4956-BAFC-64320A4ED02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2905C23-B3CB-47FF-9532-2AA4510AD0D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7A002C-6938-4762-839B-1F1C263B49C3}"/>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C4434B98-9649-438E-8C50-EDCAC792DB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2B21839-06D3-4D58-B0E8-7F1D61190681}"/>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7942641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44F883D-CA88-4634-B736-20FAD8627CF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39C3DAA-4CAB-4C89-8BB3-A16A4A363DC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81AB0E5-43C5-4E44-BA1D-D13C007247B9}"/>
              </a:ext>
            </a:extLst>
          </p:cNvPr>
          <p:cNvSpPr>
            <a:spLocks noGrp="1"/>
          </p:cNvSpPr>
          <p:nvPr>
            <p:ph type="dt" sz="half" idx="10"/>
          </p:nvPr>
        </p:nvSpPr>
        <p:spPr/>
        <p:txBody>
          <a:bodyPr/>
          <a:lstStyle/>
          <a:p>
            <a:fld id="{40A3C4C9-2CD8-468E-9713-36C616309006}"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130C7254-226A-4CD5-A2E9-371B776C17B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4EFB08F-C0F9-43CD-B7DC-3834BBF070E4}"/>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28726455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998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60168270"/>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DA0D73B-2AB5-4884-A2C2-E4D4BE7133F0}" type="datetimeFigureOut">
              <a:rPr lang="zh-CN" altLang="en-US" smtClean="0"/>
              <a:t>2026/9/12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slideLayout" Target="../slideLayouts/slideLayout71.xml"/><Relationship Id="rId1" Type="http://schemas.openxmlformats.org/officeDocument/2006/relationships/slideLayout" Target="../slideLayouts/slideLayout70.xml"/><Relationship Id="rId5" Type="http://schemas.openxmlformats.org/officeDocument/2006/relationships/theme" Target="../theme/theme10.xml"/><Relationship Id="rId4" Type="http://schemas.openxmlformats.org/officeDocument/2006/relationships/slideLayout" Target="../slideLayouts/slideLayout7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theme" Target="../theme/theme11.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ags" Target="../tags/tag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6.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9.xml"/><Relationship Id="rId7" Type="http://schemas.openxmlformats.org/officeDocument/2006/relationships/theme" Target="../theme/theme7.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theme" Target="../theme/theme8.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5" Type="http://schemas.openxmlformats.org/officeDocument/2006/relationships/slideLayout" Target="../slideLayouts/slideLayout67.xml"/><Relationship Id="rId4" Type="http://schemas.openxmlformats.org/officeDocument/2006/relationships/slideLayout" Target="../slideLayouts/slideLayout66.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A0D73B-2AB5-4884-A2C2-E4D4BE7133F0}" type="datetimeFigureOut">
              <a:rPr lang="zh-CN" altLang="en-US" smtClean="0"/>
              <a:t>2026/9/12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72904-CC67-4BC1-8579-65756E0D4497}"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fld id="{6489D9C7-5DC6-4263-87FF-7C99F6FB63C3}" type="datetime1">
              <a:rPr lang="zh-CN" altLang="en-US" smtClean="0"/>
              <a:t>2026/9/12</a:t>
            </a:fld>
            <a:endParaRPr lang="zh-CN" altLang="en-US"/>
          </a:p>
        </p:txBody>
      </p:sp>
      <p:sp>
        <p:nvSpPr>
          <p:cNvPr id="9"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r>
              <a:rPr lang="en-US" altLang="zh-CN" dirty="0"/>
              <a:t>www.islide.cc</a:t>
            </a:r>
            <a:endParaRPr lang="zh-CN" altLang="en-US" dirty="0"/>
          </a:p>
        </p:txBody>
      </p:sp>
      <p:sp>
        <p:nvSpPr>
          <p:cNvPr id="10"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5DD3DB80-B894-403A-B48E-6FDC1A72010E}" type="slidenum">
              <a:rPr lang="zh-CN" altLang="en-US" smtClean="0"/>
              <a:t>‹#›</a:t>
            </a:fld>
            <a:endParaRPr lang="zh-CN" altLang="en-US"/>
          </a:p>
        </p:txBody>
      </p:sp>
    </p:spTree>
    <p:extLst>
      <p:ext uri="{BB962C8B-B14F-4D97-AF65-F5344CB8AC3E}">
        <p14:creationId xmlns:p14="http://schemas.microsoft.com/office/powerpoint/2010/main" val="829807504"/>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Lst>
  <mc:AlternateContent xmlns:mc="http://schemas.openxmlformats.org/markup-compatibility/2006" xmlns:p14="http://schemas.microsoft.com/office/powerpoint/2010/main">
    <mc:Choice Requires="p14">
      <p:transition spd="slow" p14:dur="12000"/>
    </mc:Choice>
    <mc:Fallback xmlns="">
      <p:transition spd="slow"/>
    </mc:Fallback>
  </mc:AlternateConten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A62C38A-D7B2-47E3-B982-362EB2BB7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4176EFF-5310-4212-9982-BF0C481B6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E0518A0-8BF2-4B6D-8277-7E80B295F8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A3C4C9-2CD8-468E-9713-36C616309006}"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E470E07F-11CC-4BC7-86E6-AE013D003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7FBAA74-FD6C-45BC-B7A5-C1926D0EE3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334712172"/>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KSO_TEMPLATE" hidden="1"/>
          <p:cNvSpPr/>
          <p:nvPr>
            <p:custDataLst>
              <p:tags r:id="rId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645891304"/>
      </p:ext>
    </p:extLst>
  </p:cSld>
  <p:clrMap bg1="lt1" tx1="dk1" bg2="lt2" tx2="dk2" accent1="accent1" accent2="accent2" accent3="accent3" accent4="accent4" accent5="accent5" accent6="accent6" hlink="hlink" folHlink="folHlink"/>
  <p:sldLayoutIdLst>
    <p:sldLayoutId id="2147483674" r:id="rId1"/>
    <p:sldLayoutId id="2147483675" r:id="rId2"/>
  </p:sldLayoutIdLst>
  <p:hf hdr="0" ftr="0" dt="0"/>
  <p:txStyles>
    <p:titleStyle>
      <a:lvl1pPr algn="l" defTabSz="914400" rtl="0" eaLnBrk="1" fontAlgn="auto" latinLnBrk="0" hangingPunct="1">
        <a:lnSpc>
          <a:spcPct val="100000"/>
        </a:lnSpc>
        <a:spcBef>
          <a:spcPct val="0"/>
        </a:spcBef>
        <a:buNone/>
        <a:defRPr lang="zh-CN" altLang="en-US" sz="4000" b="1" u="none" strike="noStrike" kern="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342900" indent="-342900" algn="l" defTabSz="914400" rtl="0" eaLnBrk="1" fontAlgn="auto" latinLnBrk="0" hangingPunct="1">
        <a:lnSpc>
          <a:spcPct val="130000"/>
        </a:lnSpc>
        <a:spcBef>
          <a:spcPts val="0"/>
        </a:spcBef>
        <a:spcAft>
          <a:spcPts val="1000"/>
        </a:spcAft>
        <a:buFont typeface="Arial" panose="020B0604020202020204" pitchFamily="34" charset="0"/>
        <a:buChar char="•"/>
        <a:defRPr lang="zh-CN" altLang="en-US" sz="2400" b="1" u="none" strike="noStrike" kern="0" cap="none" spc="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774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0" cap="none" spc="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265254330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F9EFC6F-20CA-E733-490B-A9CF8B8004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850379-D380-CA07-5CD7-76A81C070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0563ECC-03B9-40CD-47A4-AF9E1ADBF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A0D73B-2AB5-4884-A2C2-E4D4BE7133F0}" type="datetimeFigureOut">
              <a:rPr lang="zh-CN" altLang="en-US" smtClean="0"/>
              <a:t>2026/9/12</a:t>
            </a:fld>
            <a:endParaRPr lang="zh-CN" altLang="en-US"/>
          </a:p>
        </p:txBody>
      </p:sp>
      <p:sp>
        <p:nvSpPr>
          <p:cNvPr id="5" name="页脚占位符 4">
            <a:extLst>
              <a:ext uri="{FF2B5EF4-FFF2-40B4-BE49-F238E27FC236}">
                <a16:creationId xmlns:a16="http://schemas.microsoft.com/office/drawing/2014/main" id="{C0C163DA-0D18-9464-F0DB-F22388C61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896019C-878E-40AB-99A2-103B6398E5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424284146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94EED89F-E5A0-4B69-9614-756150FB5743}" type="datetimeFigureOut">
              <a:rPr lang="zh-CN" altLang="en-US"/>
              <a:pPr>
                <a:defRPr/>
              </a:pPr>
              <a:t>2026/9/12</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F3909FA5-70C1-4A6D-93FE-01112FB29845}" type="slidenum">
              <a:rPr lang="zh-CN" altLang="en-US"/>
              <a:pPr>
                <a:defRPr/>
              </a:pPr>
              <a:t>‹#›</a:t>
            </a:fld>
            <a:endParaRPr lang="zh-CN" altLang="en-US"/>
          </a:p>
        </p:txBody>
      </p:sp>
    </p:spTree>
    <p:extLst>
      <p:ext uri="{BB962C8B-B14F-4D97-AF65-F5344CB8AC3E}">
        <p14:creationId xmlns:p14="http://schemas.microsoft.com/office/powerpoint/2010/main" val="26254191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pitchFamily="2" charset="-122"/>
        </a:defRPr>
      </a:lvl2pPr>
      <a:lvl3pPr algn="ctr" rtl="0" fontAlgn="base">
        <a:spcBef>
          <a:spcPct val="0"/>
        </a:spcBef>
        <a:spcAft>
          <a:spcPct val="0"/>
        </a:spcAft>
        <a:defRPr sz="4400">
          <a:solidFill>
            <a:schemeClr val="tx1"/>
          </a:solidFill>
          <a:latin typeface="Calibri" pitchFamily="34" charset="0"/>
          <a:ea typeface="宋体" pitchFamily="2" charset="-122"/>
        </a:defRPr>
      </a:lvl3pPr>
      <a:lvl4pPr algn="ctr" rtl="0" fontAlgn="base">
        <a:spcBef>
          <a:spcPct val="0"/>
        </a:spcBef>
        <a:spcAft>
          <a:spcPct val="0"/>
        </a:spcAft>
        <a:defRPr sz="4400">
          <a:solidFill>
            <a:schemeClr val="tx1"/>
          </a:solidFill>
          <a:latin typeface="Calibri" pitchFamily="34" charset="0"/>
          <a:ea typeface="宋体" pitchFamily="2" charset="-122"/>
        </a:defRPr>
      </a:lvl4pPr>
      <a:lvl5pPr algn="ctr" rtl="0" fontAlgn="base">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图片 7"/>
          <p:cNvPicPr>
            <a:picLocks noChangeAspect="1"/>
          </p:cNvPicPr>
          <p:nvPr/>
        </p:nvPicPr>
        <p:blipFill>
          <a:blip r:embed="rId14">
            <a:duotone>
              <a:schemeClr val="accent1"/>
              <a:srgbClr val="FFFFFF"/>
            </a:duotone>
            <a:lum bright="12000" contrast="40000"/>
          </a:blip>
          <a:stretch>
            <a:fillRect/>
          </a:stretch>
        </p:blipFill>
        <p:spPr>
          <a:xfrm>
            <a:off x="8890413" y="4915144"/>
            <a:ext cx="3301588" cy="1942857"/>
          </a:xfrm>
          <a:prstGeom prst="rect">
            <a:avLst/>
          </a:prstGeom>
          <a:noFill/>
          <a:ln>
            <a:noFill/>
          </a:ln>
        </p:spPr>
      </p:pic>
      <p:sp>
        <p:nvSpPr>
          <p:cNvPr id="10" name="矩形 9"/>
          <p:cNvSpPr/>
          <p:nvPr/>
        </p:nvSpPr>
        <p:spPr>
          <a:xfrm>
            <a:off x="0" y="0"/>
            <a:ext cx="1219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sz="1800"/>
          </a:p>
        </p:txBody>
      </p:sp>
      <p:sp>
        <p:nvSpPr>
          <p:cNvPr id="11" name="矩形 10"/>
          <p:cNvSpPr/>
          <p:nvPr/>
        </p:nvSpPr>
        <p:spPr>
          <a:xfrm>
            <a:off x="0" y="40951"/>
            <a:ext cx="6096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sz="1800"/>
          </a:p>
        </p:txBody>
      </p:sp>
      <p:pic>
        <p:nvPicPr>
          <p:cNvPr id="9" name="图片 8"/>
          <p:cNvPicPr>
            <a:picLocks noChangeAspect="1"/>
          </p:cNvPicPr>
          <p:nvPr/>
        </p:nvPicPr>
        <p:blipFill>
          <a:blip r:embed="rId15">
            <a:duotone>
              <a:schemeClr val="accent1"/>
              <a:srgbClr val="FFFFFF"/>
            </a:duotone>
            <a:lum bright="35000" contrast="40000"/>
          </a:blip>
          <a:stretch>
            <a:fillRect/>
          </a:stretch>
        </p:blipFill>
        <p:spPr>
          <a:xfrm>
            <a:off x="0" y="6420446"/>
            <a:ext cx="12192000" cy="437555"/>
          </a:xfrm>
          <a:prstGeom prst="rect">
            <a:avLst/>
          </a:prstGeom>
          <a:noFill/>
          <a:ln>
            <a:noFill/>
          </a:ln>
          <a:effectLst/>
        </p:spPr>
      </p:pic>
      <p:sp>
        <p:nvSpPr>
          <p:cNvPr id="2" name="标题占位符 1"/>
          <p:cNvSpPr>
            <a:spLocks noGrp="1"/>
          </p:cNvSpPr>
          <p:nvPr>
            <p:ph type="title"/>
          </p:nvPr>
        </p:nvSpPr>
        <p:spPr>
          <a:xfrm>
            <a:off x="609600" y="274638"/>
            <a:ext cx="10972800" cy="1143000"/>
          </a:xfrm>
          <a:prstGeom prst="rect">
            <a:avLst/>
          </a:prstGeom>
        </p:spPr>
        <p:txBody>
          <a:bodyPr vert="horz" rtlCol="0" anchor="ctr">
            <a:normAutofit/>
          </a:body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609600" y="1600201"/>
            <a:ext cx="10972800" cy="4525963"/>
          </a:xfrm>
          <a:prstGeom prst="rect">
            <a:avLst/>
          </a:prstGeom>
        </p:spPr>
        <p:txBody>
          <a:bodyPr vert="horz" rtlCol="0">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4" name="日期占位符 3"/>
          <p:cNvSpPr>
            <a:spLocks noGrp="1"/>
          </p:cNvSpPr>
          <p:nvPr>
            <p:ph type="dt" sz="half" idx="2"/>
          </p:nvPr>
        </p:nvSpPr>
        <p:spPr>
          <a:xfrm>
            <a:off x="609600" y="6356351"/>
            <a:ext cx="28448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530820CF-B880-4189-942D-D702A7CBA730}" type="datetimeFigureOut">
              <a:rPr lang="zh-CN" altLang="en-US" smtClean="0"/>
              <a:pPr/>
              <a:t>2026/9/12</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51203665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E3450-B00C-4083-A665-4ACEFA817E0E}" type="datetimeFigureOut">
              <a:rPr lang="zh-CN" altLang="en-US" smtClean="0"/>
              <a:pPr/>
              <a:t>2026/9/12</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70191725"/>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Lst>
  <p:txStyles>
    <p:titleStyle>
      <a:lvl1pPr algn="ctr" defTabSz="914309" rtl="0" eaLnBrk="1" latinLnBrk="0" hangingPunct="1">
        <a:spcBef>
          <a:spcPct val="0"/>
        </a:spcBef>
        <a:buNone/>
        <a:defRPr sz="4400" kern="1200">
          <a:solidFill>
            <a:schemeClr val="tx1"/>
          </a:solidFill>
          <a:latin typeface="+mj-lt"/>
          <a:ea typeface="+mj-ea"/>
          <a:cs typeface="+mj-cs"/>
        </a:defRPr>
      </a:lvl1pPr>
    </p:titleStyle>
    <p:bodyStyle>
      <a:lvl1pPr marL="342866" indent="-342866" algn="l" defTabSz="91430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76" indent="-285721" algn="l" defTabSz="91430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86" indent="-228577" algn="l" defTabSz="914309" rtl="0" eaLnBrk="1" latinLnBrk="0" hangingPunct="1">
        <a:spcBef>
          <a:spcPct val="20000"/>
        </a:spcBef>
        <a:buFont typeface="Arial" pitchFamily="34" charset="0"/>
        <a:buChar char="•"/>
        <a:defRPr sz="2399" kern="1200">
          <a:solidFill>
            <a:schemeClr val="tx1"/>
          </a:solidFill>
          <a:latin typeface="+mn-lt"/>
          <a:ea typeface="+mn-ea"/>
          <a:cs typeface="+mn-cs"/>
        </a:defRPr>
      </a:lvl3pPr>
      <a:lvl4pPr marL="1600040"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4pPr>
      <a:lvl5pPr marL="2057194"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5pPr>
      <a:lvl6pPr marL="2514348"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1502"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8657"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811"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zh-CN"/>
      </a:defPPr>
      <a:lvl1pPr marL="0" algn="l" defTabSz="914309" rtl="0" eaLnBrk="1" latinLnBrk="0" hangingPunct="1">
        <a:defRPr sz="1799" kern="1200">
          <a:solidFill>
            <a:schemeClr val="tx1"/>
          </a:solidFill>
          <a:latin typeface="+mn-lt"/>
          <a:ea typeface="+mn-ea"/>
          <a:cs typeface="+mn-cs"/>
        </a:defRPr>
      </a:lvl1pPr>
      <a:lvl2pPr marL="457154" algn="l" defTabSz="914309" rtl="0" eaLnBrk="1" latinLnBrk="0" hangingPunct="1">
        <a:defRPr sz="1799" kern="1200">
          <a:solidFill>
            <a:schemeClr val="tx1"/>
          </a:solidFill>
          <a:latin typeface="+mn-lt"/>
          <a:ea typeface="+mn-ea"/>
          <a:cs typeface="+mn-cs"/>
        </a:defRPr>
      </a:lvl2pPr>
      <a:lvl3pPr marL="914309" algn="l" defTabSz="914309" rtl="0" eaLnBrk="1" latinLnBrk="0" hangingPunct="1">
        <a:defRPr sz="1799" kern="1200">
          <a:solidFill>
            <a:schemeClr val="tx1"/>
          </a:solidFill>
          <a:latin typeface="+mn-lt"/>
          <a:ea typeface="+mn-ea"/>
          <a:cs typeface="+mn-cs"/>
        </a:defRPr>
      </a:lvl3pPr>
      <a:lvl4pPr marL="1371462" algn="l" defTabSz="914309" rtl="0" eaLnBrk="1" latinLnBrk="0" hangingPunct="1">
        <a:defRPr sz="1799" kern="1200">
          <a:solidFill>
            <a:schemeClr val="tx1"/>
          </a:solidFill>
          <a:latin typeface="+mn-lt"/>
          <a:ea typeface="+mn-ea"/>
          <a:cs typeface="+mn-cs"/>
        </a:defRPr>
      </a:lvl4pPr>
      <a:lvl5pPr marL="1828617" algn="l" defTabSz="914309" rtl="0" eaLnBrk="1" latinLnBrk="0" hangingPunct="1">
        <a:defRPr sz="1799" kern="1200">
          <a:solidFill>
            <a:schemeClr val="tx1"/>
          </a:solidFill>
          <a:latin typeface="+mn-lt"/>
          <a:ea typeface="+mn-ea"/>
          <a:cs typeface="+mn-cs"/>
        </a:defRPr>
      </a:lvl5pPr>
      <a:lvl6pPr marL="2285771" algn="l" defTabSz="914309" rtl="0" eaLnBrk="1" latinLnBrk="0" hangingPunct="1">
        <a:defRPr sz="1799" kern="1200">
          <a:solidFill>
            <a:schemeClr val="tx1"/>
          </a:solidFill>
          <a:latin typeface="+mn-lt"/>
          <a:ea typeface="+mn-ea"/>
          <a:cs typeface="+mn-cs"/>
        </a:defRPr>
      </a:lvl6pPr>
      <a:lvl7pPr marL="2742926" algn="l" defTabSz="914309" rtl="0" eaLnBrk="1" latinLnBrk="0" hangingPunct="1">
        <a:defRPr sz="1799" kern="1200">
          <a:solidFill>
            <a:schemeClr val="tx1"/>
          </a:solidFill>
          <a:latin typeface="+mn-lt"/>
          <a:ea typeface="+mn-ea"/>
          <a:cs typeface="+mn-cs"/>
        </a:defRPr>
      </a:lvl7pPr>
      <a:lvl8pPr marL="3200080" algn="l" defTabSz="914309" rtl="0" eaLnBrk="1" latinLnBrk="0" hangingPunct="1">
        <a:defRPr sz="1799" kern="1200">
          <a:solidFill>
            <a:schemeClr val="tx1"/>
          </a:solidFill>
          <a:latin typeface="+mn-lt"/>
          <a:ea typeface="+mn-ea"/>
          <a:cs typeface="+mn-cs"/>
        </a:defRPr>
      </a:lvl8pPr>
      <a:lvl9pPr marL="3657235" algn="l" defTabSz="914309"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1E85C-79EF-4841-8DD2-6B8AB168C9D8}" type="datetime1">
              <a:rPr lang="zh-CN" altLang="en-US" smtClean="0"/>
              <a:t>2026/9/12</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202225344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1996770"/>
      </p:ext>
    </p:extLst>
  </p:cSld>
  <p:clrMap bg1="lt1" tx1="dk1" bg2="lt2" tx2="dk2" accent1="accent1" accent2="accent2" accent3="accent3" accent4="accent4" accent5="accent5" accent6="accent6" hlink="hlink" folHlink="folHlink"/>
  <p:sldLayoutIdLst>
    <p:sldLayoutId id="2147483818"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43.png"/><Relationship Id="rId5" Type="http://schemas.openxmlformats.org/officeDocument/2006/relationships/image" Target="../media/image250.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540.png"/><Relationship Id="rId1" Type="http://schemas.openxmlformats.org/officeDocument/2006/relationships/slideLayout" Target="../slideLayouts/slideLayout1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62.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8.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9.xml"/><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g"/><Relationship Id="rId1" Type="http://schemas.openxmlformats.org/officeDocument/2006/relationships/slideLayout" Target="../slideLayouts/slideLayout68.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jpeg"/></Relationships>
</file>

<file path=ppt/slides/_rels/slide2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69.xml"/></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69.xml"/></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69.xml"/><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g"/><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0.xml"/><Relationship Id="rId1" Type="http://schemas.openxmlformats.org/officeDocument/2006/relationships/slideLayout" Target="../slideLayouts/slideLayout72.xml"/><Relationship Id="rId6" Type="http://schemas.openxmlformats.org/officeDocument/2006/relationships/image" Target="../media/image86.wmf"/><Relationship Id="rId5" Type="http://schemas.openxmlformats.org/officeDocument/2006/relationships/image" Target="../media/image85.png"/><Relationship Id="rId4" Type="http://schemas.openxmlformats.org/officeDocument/2006/relationships/image" Target="../media/image8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7.png"/><Relationship Id="rId7"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43.png"/><Relationship Id="rId5" Type="http://schemas.openxmlformats.org/officeDocument/2006/relationships/image" Target="../media/image2500.png"/><Relationship Id="rId10" Type="http://schemas.openxmlformats.org/officeDocument/2006/relationships/image" Target="../media/image13.jpeg"/><Relationship Id="rId4" Type="http://schemas.openxmlformats.org/officeDocument/2006/relationships/image" Target="../media/image42.png"/><Relationship Id="rId9" Type="http://schemas.openxmlformats.org/officeDocument/2006/relationships/image" Target="../media/image90.gif"/></Relationships>
</file>

<file path=ppt/slides/_rels/slide3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image" Target="../media/image92.png"/></Relationships>
</file>

<file path=ppt/slides/_rels/slide3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5.xml"/><Relationship Id="rId1" Type="http://schemas.openxmlformats.org/officeDocument/2006/relationships/slideLayout" Target="../slideLayouts/slideLayout21.xml"/><Relationship Id="rId5" Type="http://schemas.openxmlformats.org/officeDocument/2006/relationships/image" Target="../media/image105.png"/><Relationship Id="rId4" Type="http://schemas.openxmlformats.org/officeDocument/2006/relationships/image" Target="../media/image104.png"/></Relationships>
</file>

<file path=ppt/slides/_rels/slide45.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emf"/><Relationship Id="rId7" Type="http://schemas.openxmlformats.org/officeDocument/2006/relationships/image" Target="../media/image110.png"/><Relationship Id="rId2" Type="http://schemas.openxmlformats.org/officeDocument/2006/relationships/notesSlide" Target="../notesSlides/notesSlide26.xml"/><Relationship Id="rId1" Type="http://schemas.openxmlformats.org/officeDocument/2006/relationships/slideLayout" Target="../slideLayouts/slideLayout75.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13.jpeg"/><Relationship Id="rId5" Type="http://schemas.openxmlformats.org/officeDocument/2006/relationships/image" Target="../media/image19.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420.png"/><Relationship Id="rId5" Type="http://schemas.openxmlformats.org/officeDocument/2006/relationships/image" Target="../media/image22.png"/><Relationship Id="rId4" Type="http://schemas.openxmlformats.org/officeDocument/2006/relationships/image" Target="../media/image21.tmp"/></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jpeg"/><Relationship Id="rId4" Type="http://schemas.openxmlformats.org/officeDocument/2006/relationships/image" Target="../media/image33.png"/><Relationship Id="rId9"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14"/>
          <p:cNvGrpSpPr/>
          <p:nvPr/>
        </p:nvGrpSpPr>
        <p:grpSpPr>
          <a:xfrm>
            <a:off x="-6981" y="673158"/>
            <a:ext cx="12192000" cy="2755842"/>
            <a:chOff x="0" y="1437446"/>
            <a:chExt cx="9144000" cy="2030729"/>
          </a:xfrm>
          <a:solidFill>
            <a:srgbClr val="0070C0"/>
          </a:solidFill>
        </p:grpSpPr>
        <p:sp>
          <p:nvSpPr>
            <p:cNvPr id="27" name="矩形 3"/>
            <p:cNvSpPr/>
            <p:nvPr/>
          </p:nvSpPr>
          <p:spPr>
            <a:xfrm>
              <a:off x="1" y="1437446"/>
              <a:ext cx="9143999" cy="17970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4"/>
            <p:cNvGrpSpPr/>
            <p:nvPr/>
          </p:nvGrpSpPr>
          <p:grpSpPr>
            <a:xfrm>
              <a:off x="0" y="3282755"/>
              <a:ext cx="4459544" cy="185420"/>
              <a:chOff x="-44" y="5824"/>
              <a:chExt cx="5299" cy="292"/>
            </a:xfrm>
            <a:grpFill/>
          </p:grpSpPr>
          <p:sp>
            <p:nvSpPr>
              <p:cNvPr id="29" name="任意多边形 9"/>
              <p:cNvSpPr/>
              <p:nvPr/>
            </p:nvSpPr>
            <p:spPr>
              <a:xfrm>
                <a:off x="-44" y="5824"/>
                <a:ext cx="2448" cy="292"/>
              </a:xfrm>
              <a:custGeom>
                <a:avLst/>
                <a:gdLst>
                  <a:gd name="connsiteX0" fmla="*/ 0 w 2448"/>
                  <a:gd name="connsiteY0" fmla="*/ 0 h 292"/>
                  <a:gd name="connsiteX1" fmla="*/ 2448 w 2448"/>
                  <a:gd name="connsiteY1" fmla="*/ 2 h 292"/>
                  <a:gd name="connsiteX2" fmla="*/ 2128 w 2448"/>
                  <a:gd name="connsiteY2" fmla="*/ 292 h 292"/>
                  <a:gd name="connsiteX3" fmla="*/ 0 w 2448"/>
                  <a:gd name="connsiteY3" fmla="*/ 292 h 292"/>
                  <a:gd name="connsiteX4" fmla="*/ 0 w 2448"/>
                  <a:gd name="connsiteY4" fmla="*/ 0 h 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8" h="292">
                    <a:moveTo>
                      <a:pt x="0" y="0"/>
                    </a:moveTo>
                    <a:lnTo>
                      <a:pt x="2448" y="2"/>
                    </a:lnTo>
                    <a:lnTo>
                      <a:pt x="2128" y="292"/>
                    </a:lnTo>
                    <a:lnTo>
                      <a:pt x="0" y="292"/>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11"/>
              <p:cNvSpPr/>
              <p:nvPr/>
            </p:nvSpPr>
            <p:spPr>
              <a:xfrm>
                <a:off x="2198" y="5826"/>
                <a:ext cx="1638" cy="290"/>
              </a:xfrm>
              <a:custGeom>
                <a:avLst/>
                <a:gdLst>
                  <a:gd name="connsiteX0" fmla="*/ 313 w 1638"/>
                  <a:gd name="connsiteY0" fmla="*/ 1 h 290"/>
                  <a:gd name="connsiteX1" fmla="*/ 1638 w 1638"/>
                  <a:gd name="connsiteY1" fmla="*/ 0 h 290"/>
                  <a:gd name="connsiteX2" fmla="*/ 1320 w 1638"/>
                  <a:gd name="connsiteY2" fmla="*/ 290 h 290"/>
                  <a:gd name="connsiteX3" fmla="*/ 0 w 1638"/>
                  <a:gd name="connsiteY3" fmla="*/ 286 h 290"/>
                  <a:gd name="connsiteX4" fmla="*/ 313 w 1638"/>
                  <a:gd name="connsiteY4" fmla="*/ 1 h 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 h="290">
                    <a:moveTo>
                      <a:pt x="313" y="1"/>
                    </a:moveTo>
                    <a:lnTo>
                      <a:pt x="1638" y="0"/>
                    </a:lnTo>
                    <a:lnTo>
                      <a:pt x="1320" y="290"/>
                    </a:lnTo>
                    <a:lnTo>
                      <a:pt x="0" y="286"/>
                    </a:lnTo>
                    <a:lnTo>
                      <a:pt x="31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13"/>
              <p:cNvSpPr/>
              <p:nvPr/>
            </p:nvSpPr>
            <p:spPr>
              <a:xfrm>
                <a:off x="3617" y="5826"/>
                <a:ext cx="1638" cy="290"/>
              </a:xfrm>
              <a:custGeom>
                <a:avLst/>
                <a:gdLst>
                  <a:gd name="connsiteX0" fmla="*/ 313 w 1638"/>
                  <a:gd name="connsiteY0" fmla="*/ 1 h 290"/>
                  <a:gd name="connsiteX1" fmla="*/ 1638 w 1638"/>
                  <a:gd name="connsiteY1" fmla="*/ 0 h 290"/>
                  <a:gd name="connsiteX2" fmla="*/ 1320 w 1638"/>
                  <a:gd name="connsiteY2" fmla="*/ 290 h 290"/>
                  <a:gd name="connsiteX3" fmla="*/ 0 w 1638"/>
                  <a:gd name="connsiteY3" fmla="*/ 286 h 290"/>
                  <a:gd name="connsiteX4" fmla="*/ 313 w 1638"/>
                  <a:gd name="connsiteY4" fmla="*/ 1 h 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 h="290">
                    <a:moveTo>
                      <a:pt x="313" y="1"/>
                    </a:moveTo>
                    <a:lnTo>
                      <a:pt x="1638" y="0"/>
                    </a:lnTo>
                    <a:lnTo>
                      <a:pt x="1320" y="290"/>
                    </a:lnTo>
                    <a:lnTo>
                      <a:pt x="0" y="286"/>
                    </a:lnTo>
                    <a:lnTo>
                      <a:pt x="31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 name="TextBox 8"/>
          <p:cNvSpPr txBox="1"/>
          <p:nvPr/>
        </p:nvSpPr>
        <p:spPr>
          <a:xfrm>
            <a:off x="673078" y="1187391"/>
            <a:ext cx="10531999" cy="1462411"/>
          </a:xfrm>
          <a:prstGeom prst="rect">
            <a:avLst/>
          </a:prstGeom>
          <a:noFill/>
        </p:spPr>
        <p:txBody>
          <a:bodyPr wrap="square" lIns="91338" tIns="45668" rIns="91338" bIns="45668" rtlCol="0">
            <a:spAutoFit/>
          </a:bodyPr>
          <a:lstStyle/>
          <a:p>
            <a:pPr algn="ctr">
              <a:lnSpc>
                <a:spcPct val="130000"/>
              </a:lnSpc>
              <a:spcBef>
                <a:spcPts val="300"/>
              </a:spcBef>
              <a:spcAft>
                <a:spcPts val="300"/>
              </a:spcAft>
            </a:pPr>
            <a:r>
              <a:rPr lang="zh-CN" altLang="zh-CN" sz="3600" b="1" dirty="0">
                <a:solidFill>
                  <a:schemeClr val="bg1"/>
                </a:solidFill>
                <a:latin typeface="微软雅黑" panose="020B0503020204020204" pitchFamily="34" charset="-122"/>
                <a:ea typeface="微软雅黑" panose="020B0503020204020204" pitchFamily="34" charset="-122"/>
              </a:rPr>
              <a:t>Introduction to the LHAASO Experiment </a:t>
            </a:r>
            <a:br>
              <a:rPr lang="en-US" altLang="zh-CN" sz="3600" b="1" dirty="0">
                <a:solidFill>
                  <a:schemeClr val="bg1"/>
                </a:solidFill>
                <a:latin typeface="微软雅黑" panose="020B0503020204020204" pitchFamily="34" charset="-122"/>
                <a:ea typeface="微软雅黑" panose="020B0503020204020204" pitchFamily="34" charset="-122"/>
              </a:rPr>
            </a:br>
            <a:r>
              <a:rPr lang="zh-CN" altLang="zh-CN" sz="3600" b="1" dirty="0">
                <a:solidFill>
                  <a:schemeClr val="bg1"/>
                </a:solidFill>
                <a:latin typeface="微软雅黑" panose="020B0503020204020204" pitchFamily="34" charset="-122"/>
                <a:ea typeface="微软雅黑" panose="020B0503020204020204" pitchFamily="34" charset="-122"/>
              </a:rPr>
              <a:t>and</a:t>
            </a:r>
            <a:r>
              <a:rPr lang="en-US" altLang="zh-CN" sz="3600" b="1" dirty="0">
                <a:solidFill>
                  <a:schemeClr val="bg1"/>
                </a:solidFill>
                <a:latin typeface="微软雅黑" panose="020B0503020204020204" pitchFamily="34" charset="-122"/>
                <a:ea typeface="微软雅黑" panose="020B0503020204020204" pitchFamily="34" charset="-122"/>
              </a:rPr>
              <a:t> Highlights of Key Results</a:t>
            </a:r>
          </a:p>
        </p:txBody>
      </p:sp>
      <p:sp>
        <p:nvSpPr>
          <p:cNvPr id="12" name="文本框 9">
            <a:extLst>
              <a:ext uri="{FF2B5EF4-FFF2-40B4-BE49-F238E27FC236}">
                <a16:creationId xmlns:a16="http://schemas.microsoft.com/office/drawing/2014/main" id="{DFF11BE3-C748-48B3-9A1F-F2042B80730D}"/>
              </a:ext>
            </a:extLst>
          </p:cNvPr>
          <p:cNvSpPr txBox="1"/>
          <p:nvPr/>
        </p:nvSpPr>
        <p:spPr>
          <a:xfrm>
            <a:off x="-6981" y="3816448"/>
            <a:ext cx="12198980" cy="1266950"/>
          </a:xfrm>
          <a:prstGeom prst="rect">
            <a:avLst/>
          </a:prstGeom>
          <a:no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effectLst/>
                <a:uLnTx/>
                <a:uFillTx/>
                <a:latin typeface="Times New Roman" panose="02020603050405020304" pitchFamily="18" charset="0"/>
                <a:ea typeface="微软雅黑" panose="020B0503020204020204" pitchFamily="34" charset="-122"/>
                <a:cs typeface="+mn-cs"/>
              </a:rPr>
              <a:t>Shoushan</a:t>
            </a:r>
            <a:r>
              <a:rPr kumimoji="0" lang="en-US" altLang="zh-CN" sz="3600" b="1" i="0"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mn-cs"/>
              </a:rPr>
              <a:t> Zhang</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altLang="zh-CN" sz="3600" b="1" i="0"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mn-cs"/>
              </a:rPr>
              <a:t>on behalf of the LHAASO collaboration</a:t>
            </a:r>
          </a:p>
        </p:txBody>
      </p:sp>
      <p:sp>
        <p:nvSpPr>
          <p:cNvPr id="13" name="TextBox 12">
            <a:extLst>
              <a:ext uri="{FF2B5EF4-FFF2-40B4-BE49-F238E27FC236}">
                <a16:creationId xmlns:a16="http://schemas.microsoft.com/office/drawing/2014/main" id="{52054D43-E093-402C-9700-C60A7E83B0CC}"/>
              </a:ext>
            </a:extLst>
          </p:cNvPr>
          <p:cNvSpPr txBox="1"/>
          <p:nvPr/>
        </p:nvSpPr>
        <p:spPr>
          <a:xfrm>
            <a:off x="1891642" y="5335924"/>
            <a:ext cx="7741592" cy="544701"/>
          </a:xfrm>
          <a:prstGeom prst="rect">
            <a:avLst/>
          </a:prstGeom>
          <a:noFill/>
        </p:spPr>
        <p:txBody>
          <a:bodyPr wrap="square">
            <a:spAutoFit/>
          </a:bodyPr>
          <a:lstStyle/>
          <a:p>
            <a:pPr marL="0" marR="0" lvl="0" indent="900430" algn="ctr" defTabSz="914400" rtl="0" eaLnBrk="1" fontAlgn="b" latinLnBrk="0" hangingPunct="1">
              <a:lnSpc>
                <a:spcPct val="150000"/>
              </a:lnSpc>
              <a:spcBef>
                <a:spcPts val="0"/>
              </a:spcBef>
              <a:spcAft>
                <a:spcPts val="0"/>
              </a:spcAft>
              <a:buClrTx/>
              <a:buSzTx/>
              <a:buFontTx/>
              <a:buNone/>
              <a:tabLst/>
              <a:defRPr/>
            </a:pPr>
            <a:r>
              <a:rPr kumimoji="0" lang="en-US" altLang="zh-CN" sz="24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Calibri" panose="020F0502020204030204" pitchFamily="34" charset="0"/>
              </a:rPr>
              <a:t>Institute of High Energy Physics</a:t>
            </a:r>
          </a:p>
        </p:txBody>
      </p:sp>
      <p:sp>
        <p:nvSpPr>
          <p:cNvPr id="14" name="TextBox 13">
            <a:extLst>
              <a:ext uri="{FF2B5EF4-FFF2-40B4-BE49-F238E27FC236}">
                <a16:creationId xmlns:a16="http://schemas.microsoft.com/office/drawing/2014/main" id="{2E0CE215-7DD0-4221-BBBF-638E8A4DEEEB}"/>
              </a:ext>
            </a:extLst>
          </p:cNvPr>
          <p:cNvSpPr txBox="1"/>
          <p:nvPr/>
        </p:nvSpPr>
        <p:spPr>
          <a:xfrm>
            <a:off x="-6981" y="6138537"/>
            <a:ext cx="12198980" cy="369332"/>
          </a:xfrm>
          <a:prstGeom prst="rect">
            <a:avLst/>
          </a:prstGeom>
          <a:noFill/>
        </p:spPr>
        <p:txBody>
          <a:bodyPr wrap="square">
            <a:spAutoFit/>
          </a:bodyPr>
          <a:lstStyle/>
          <a:p>
            <a:pPr algn="ctr">
              <a:lnSpc>
                <a:spcPct val="100000"/>
              </a:lnSpc>
              <a:defRPr/>
            </a:pPr>
            <a:r>
              <a:rPr lang="zh-CN" altLang="zh-CN" b="1" dirty="0">
                <a:solidFill>
                  <a:prstClr val="white">
                    <a:lumMod val="50000"/>
                  </a:prstClr>
                </a:solidFill>
                <a:latin typeface="Times New Roman" panose="02020603050405020304" pitchFamily="18" charset="0"/>
                <a:ea typeface="微软雅黑" panose="020B0503020204020204" pitchFamily="34" charset="-122"/>
              </a:rPr>
              <a:t>Next Frontiers in Magnetic Monopole Searches</a:t>
            </a:r>
            <a:r>
              <a:rPr lang="en-US" altLang="zh-CN" b="1" dirty="0">
                <a:solidFill>
                  <a:prstClr val="white">
                    <a:lumMod val="50000"/>
                  </a:prstClr>
                </a:solidFill>
                <a:latin typeface="Times New Roman" panose="02020603050405020304" pitchFamily="18" charset="0"/>
                <a:ea typeface="微软雅黑" panose="020B0503020204020204" pitchFamily="34" charset="-122"/>
              </a:rPr>
              <a:t>, IHEP,</a:t>
            </a:r>
            <a:r>
              <a:rPr lang="zh-CN" altLang="en-US" b="1" dirty="0">
                <a:solidFill>
                  <a:prstClr val="white">
                    <a:lumMod val="50000"/>
                  </a:prstClr>
                </a:solidFill>
                <a:latin typeface="Times New Roman" panose="02020603050405020304" pitchFamily="18" charset="0"/>
                <a:ea typeface="微软雅黑" panose="020B0503020204020204" pitchFamily="34" charset="-122"/>
              </a:rPr>
              <a:t> </a:t>
            </a:r>
            <a:r>
              <a:rPr lang="en-US" altLang="zh-CN" b="1" dirty="0">
                <a:solidFill>
                  <a:prstClr val="white">
                    <a:lumMod val="50000"/>
                  </a:prstClr>
                </a:solidFill>
                <a:latin typeface="Times New Roman" panose="02020603050405020304" pitchFamily="18" charset="0"/>
                <a:ea typeface="微软雅黑" panose="020B0503020204020204" pitchFamily="34" charset="-122"/>
              </a:rPr>
              <a:t>Beijing,</a:t>
            </a:r>
            <a:r>
              <a:rPr lang="zh-CN" altLang="en-US" b="1" dirty="0">
                <a:solidFill>
                  <a:prstClr val="white">
                    <a:lumMod val="50000"/>
                  </a:prstClr>
                </a:solidFill>
                <a:latin typeface="Times New Roman" panose="02020603050405020304" pitchFamily="18" charset="0"/>
                <a:ea typeface="微软雅黑" panose="020B0503020204020204" pitchFamily="34" charset="-122"/>
              </a:rPr>
              <a:t> </a:t>
            </a:r>
            <a:r>
              <a:rPr lang="en-US" altLang="zh-CN" b="1" dirty="0">
                <a:solidFill>
                  <a:prstClr val="white">
                    <a:lumMod val="50000"/>
                  </a:prstClr>
                </a:solidFill>
                <a:latin typeface="Times New Roman" panose="02020603050405020304" pitchFamily="18" charset="0"/>
                <a:ea typeface="微软雅黑" panose="020B0503020204020204" pitchFamily="34" charset="-122"/>
              </a:rPr>
              <a:t>Sept.</a:t>
            </a:r>
            <a:r>
              <a:rPr kumimoji="0" lang="en-US" altLang="zh-CN" sz="1800" b="1" i="0" u="none" strike="noStrike" kern="1200" cap="none" spc="0" normalizeH="0" baseline="0" noProof="0" dirty="0">
                <a:ln>
                  <a:noFill/>
                </a:ln>
                <a:solidFill>
                  <a:prstClr val="white">
                    <a:lumMod val="50000"/>
                  </a:prstClr>
                </a:solidFill>
                <a:effectLst/>
                <a:uLnTx/>
                <a:uFillTx/>
                <a:latin typeface="Times New Roman" panose="02020603050405020304" pitchFamily="18" charset="0"/>
                <a:ea typeface="微软雅黑" panose="020B0503020204020204" pitchFamily="34" charset="-122"/>
                <a:cs typeface="+mn-cs"/>
              </a:rPr>
              <a:t> 11 – </a:t>
            </a:r>
            <a:r>
              <a:rPr lang="en-US" altLang="zh-CN" b="1" dirty="0">
                <a:solidFill>
                  <a:prstClr val="white">
                    <a:lumMod val="50000"/>
                  </a:prstClr>
                </a:solidFill>
                <a:latin typeface="Times New Roman" panose="02020603050405020304" pitchFamily="18" charset="0"/>
                <a:ea typeface="微软雅黑" panose="020B0503020204020204" pitchFamily="34" charset="-122"/>
              </a:rPr>
              <a:t>Sept.</a:t>
            </a:r>
            <a:r>
              <a:rPr kumimoji="0" lang="en-US" altLang="zh-CN" sz="1800" b="1" i="0" u="none" strike="noStrike" kern="1200" cap="none" spc="0" normalizeH="0" baseline="0" noProof="0" dirty="0">
                <a:ln>
                  <a:noFill/>
                </a:ln>
                <a:solidFill>
                  <a:prstClr val="white">
                    <a:lumMod val="50000"/>
                  </a:prstClr>
                </a:solidFill>
                <a:effectLst/>
                <a:uLnTx/>
                <a:uFillTx/>
                <a:latin typeface="Times New Roman" panose="02020603050405020304" pitchFamily="18" charset="0"/>
                <a:ea typeface="微软雅黑" panose="020B0503020204020204" pitchFamily="34" charset="-122"/>
                <a:cs typeface="+mn-cs"/>
              </a:rPr>
              <a:t> 14, 2026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4">
            <a:extLst>
              <a:ext uri="{FF2B5EF4-FFF2-40B4-BE49-F238E27FC236}">
                <a16:creationId xmlns:a16="http://schemas.microsoft.com/office/drawing/2014/main" id="{03D29E88-777C-47A0-B01C-0DDA79412A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01" t="47206" r="62601" b="9199"/>
          <a:stretch/>
        </p:blipFill>
        <p:spPr bwMode="auto">
          <a:xfrm>
            <a:off x="154484" y="993068"/>
            <a:ext cx="7124140" cy="554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33644B9B-C5C4-42CD-B519-C8DAA5851E66}"/>
              </a:ext>
            </a:extLst>
          </p:cNvPr>
          <p:cNvGrpSpPr/>
          <p:nvPr/>
        </p:nvGrpSpPr>
        <p:grpSpPr>
          <a:xfrm>
            <a:off x="8061349" y="1036565"/>
            <a:ext cx="3141826" cy="2810373"/>
            <a:chOff x="9102082" y="3996690"/>
            <a:chExt cx="2910189" cy="2612593"/>
          </a:xfrm>
        </p:grpSpPr>
        <p:grpSp>
          <p:nvGrpSpPr>
            <p:cNvPr id="5" name="组合 11">
              <a:extLst>
                <a:ext uri="{FF2B5EF4-FFF2-40B4-BE49-F238E27FC236}">
                  <a16:creationId xmlns:a16="http://schemas.microsoft.com/office/drawing/2014/main" id="{42B5FD36-121E-4860-89CD-786BE96EAB48}"/>
                </a:ext>
              </a:extLst>
            </p:cNvPr>
            <p:cNvGrpSpPr/>
            <p:nvPr/>
          </p:nvGrpSpPr>
          <p:grpSpPr>
            <a:xfrm>
              <a:off x="9102082" y="4344882"/>
              <a:ext cx="2442359" cy="2264401"/>
              <a:chOff x="3126603" y="2866527"/>
              <a:chExt cx="2550042" cy="2364237"/>
            </a:xfrm>
          </p:grpSpPr>
          <p:pic>
            <p:nvPicPr>
              <p:cNvPr id="12" name="图片 22">
                <a:extLst>
                  <a:ext uri="{FF2B5EF4-FFF2-40B4-BE49-F238E27FC236}">
                    <a16:creationId xmlns:a16="http://schemas.microsoft.com/office/drawing/2014/main" id="{7FFB2CB9-EE7E-47D5-A436-44EC4A01DA70}"/>
                  </a:ext>
                </a:extLst>
              </p:cNvPr>
              <p:cNvPicPr>
                <a:picLocks noChangeAspect="1"/>
              </p:cNvPicPr>
              <p:nvPr/>
            </p:nvPicPr>
            <p:blipFill rotWithShape="1">
              <a:blip r:embed="rId4"/>
              <a:srcRect r="18893"/>
              <a:stretch/>
            </p:blipFill>
            <p:spPr>
              <a:xfrm rot="16200000">
                <a:off x="3219505" y="2773625"/>
                <a:ext cx="2364237" cy="2550042"/>
              </a:xfrm>
              <a:prstGeom prst="rect">
                <a:avLst/>
              </a:prstGeom>
            </p:spPr>
          </p:pic>
          <p:sp>
            <p:nvSpPr>
              <p:cNvPr id="13" name="椭圆 23">
                <a:extLst>
                  <a:ext uri="{FF2B5EF4-FFF2-40B4-BE49-F238E27FC236}">
                    <a16:creationId xmlns:a16="http://schemas.microsoft.com/office/drawing/2014/main" id="{C0E30005-BF86-4864-8CF7-0F148A4A1249}"/>
                  </a:ext>
                </a:extLst>
              </p:cNvPr>
              <p:cNvSpPr/>
              <p:nvPr/>
            </p:nvSpPr>
            <p:spPr>
              <a:xfrm rot="19630767">
                <a:off x="4307558" y="3620668"/>
                <a:ext cx="1016852" cy="373788"/>
              </a:xfrm>
              <a:prstGeom prst="ellipse">
                <a:avLst/>
              </a:prstGeom>
              <a:ln w="38100">
                <a:solidFill>
                  <a:srgbClr val="FF0000"/>
                </a:solidFill>
              </a:ln>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cxnSp>
          <p:nvCxnSpPr>
            <p:cNvPr id="6" name="直接箭头连接符 16">
              <a:extLst>
                <a:ext uri="{FF2B5EF4-FFF2-40B4-BE49-F238E27FC236}">
                  <a16:creationId xmlns:a16="http://schemas.microsoft.com/office/drawing/2014/main" id="{FC70D3E6-A931-4DFF-9F25-2AE8A94DB1D2}"/>
                </a:ext>
              </a:extLst>
            </p:cNvPr>
            <p:cNvCxnSpPr>
              <a:cxnSpLocks/>
            </p:cNvCxnSpPr>
            <p:nvPr/>
          </p:nvCxnSpPr>
          <p:spPr>
            <a:xfrm flipH="1" flipV="1">
              <a:off x="10720124" y="5305935"/>
              <a:ext cx="198445" cy="65211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7" name="文本框 17">
              <a:extLst>
                <a:ext uri="{FF2B5EF4-FFF2-40B4-BE49-F238E27FC236}">
                  <a16:creationId xmlns:a16="http://schemas.microsoft.com/office/drawing/2014/main" id="{42442E3F-CD2C-4FB1-80D6-60E330329885}"/>
                </a:ext>
              </a:extLst>
            </p:cNvPr>
            <p:cNvSpPr txBox="1"/>
            <p:nvPr/>
          </p:nvSpPr>
          <p:spPr>
            <a:xfrm>
              <a:off x="10477397" y="5958046"/>
              <a:ext cx="996541" cy="35373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Centroid</a:t>
              </a:r>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p:cxnSp>
          <p:nvCxnSpPr>
            <p:cNvPr id="8" name="直接箭头连接符 18">
              <a:extLst>
                <a:ext uri="{FF2B5EF4-FFF2-40B4-BE49-F238E27FC236}">
                  <a16:creationId xmlns:a16="http://schemas.microsoft.com/office/drawing/2014/main" id="{34344C08-AA0D-457A-8742-80285CF9488C}"/>
                </a:ext>
              </a:extLst>
            </p:cNvPr>
            <p:cNvCxnSpPr>
              <a:cxnSpLocks/>
            </p:cNvCxnSpPr>
            <p:nvPr/>
          </p:nvCxnSpPr>
          <p:spPr>
            <a:xfrm flipH="1">
              <a:off x="11362274" y="4309990"/>
              <a:ext cx="89180" cy="47027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9" name="文本框 19">
              <a:extLst>
                <a:ext uri="{FF2B5EF4-FFF2-40B4-BE49-F238E27FC236}">
                  <a16:creationId xmlns:a16="http://schemas.microsoft.com/office/drawing/2014/main" id="{330182E0-EE11-4217-BAE3-FD136AD833C1}"/>
                </a:ext>
              </a:extLst>
            </p:cNvPr>
            <p:cNvSpPr txBox="1"/>
            <p:nvPr/>
          </p:nvSpPr>
          <p:spPr>
            <a:xfrm>
              <a:off x="11193827" y="3996690"/>
              <a:ext cx="818444" cy="35373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Source</a:t>
              </a:r>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p:sp>
          <p:nvSpPr>
            <p:cNvPr id="10" name="右大括号 20">
              <a:extLst>
                <a:ext uri="{FF2B5EF4-FFF2-40B4-BE49-F238E27FC236}">
                  <a16:creationId xmlns:a16="http://schemas.microsoft.com/office/drawing/2014/main" id="{4FD5523D-D86C-4249-8375-8F7B44F1CBCA}"/>
                </a:ext>
              </a:extLst>
            </p:cNvPr>
            <p:cNvSpPr/>
            <p:nvPr/>
          </p:nvSpPr>
          <p:spPr>
            <a:xfrm rot="14324046">
              <a:off x="10697985" y="4042305"/>
              <a:ext cx="253463" cy="93570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mc:AlternateContent xmlns:mc="http://schemas.openxmlformats.org/markup-compatibility/2006" xmlns:a14="http://schemas.microsoft.com/office/drawing/2010/main">
          <mc:Choice Requires="a14">
            <p:sp>
              <p:nvSpPr>
                <p:cNvPr id="11" name="文本框 21">
                  <a:extLst>
                    <a:ext uri="{FF2B5EF4-FFF2-40B4-BE49-F238E27FC236}">
                      <a16:creationId xmlns:a16="http://schemas.microsoft.com/office/drawing/2014/main" id="{DD3D9B21-A357-4764-9ADC-74FBEBFC3BC3}"/>
                    </a:ext>
                  </a:extLst>
                </p:cNvPr>
                <p:cNvSpPr txBox="1"/>
                <p:nvPr/>
              </p:nvSpPr>
              <p:spPr>
                <a:xfrm rot="19381070">
                  <a:off x="10337108" y="4095696"/>
                  <a:ext cx="452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𝜃</m:t>
                            </m:r>
                          </m:e>
                          <m:sub>
                            <m: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𝑐</m:t>
                            </m:r>
                          </m:sub>
                        </m:sSub>
                      </m:oMath>
                    </m:oMathPara>
                  </a14:m>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mc:Choice>
          <mc:Fallback xmlns="">
            <p:sp>
              <p:nvSpPr>
                <p:cNvPr id="31" name="文本框 21">
                  <a:extLst>
                    <a:ext uri="{FF2B5EF4-FFF2-40B4-BE49-F238E27FC236}">
                      <a16:creationId xmlns:a16="http://schemas.microsoft.com/office/drawing/2014/main" id="{E08079FC-FBF5-42A4-9BE9-3BB342C32610}"/>
                    </a:ext>
                  </a:extLst>
                </p:cNvPr>
                <p:cNvSpPr txBox="1">
                  <a:spLocks noRot="1" noChangeAspect="1" noMove="1" noResize="1" noEditPoints="1" noAdjustHandles="1" noChangeArrowheads="1" noChangeShapeType="1" noTextEdit="1"/>
                </p:cNvSpPr>
                <p:nvPr/>
              </p:nvSpPr>
              <p:spPr>
                <a:xfrm rot="19381070">
                  <a:off x="10337108" y="4095696"/>
                  <a:ext cx="452111" cy="369332"/>
                </a:xfrm>
                <a:prstGeom prst="rect">
                  <a:avLst/>
                </a:prstGeom>
                <a:blipFill>
                  <a:blip r:embed="rId5"/>
                  <a:stretch>
                    <a:fillRect/>
                  </a:stretch>
                </a:blipFill>
              </p:spPr>
              <p:txBody>
                <a:bodyPr/>
                <a:lstStyle/>
                <a:p>
                  <a:r>
                    <a:rPr lang="zh-CN" altLang="en-US">
                      <a:noFill/>
                    </a:rPr>
                    <a:t> </a:t>
                  </a:r>
                </a:p>
              </p:txBody>
            </p:sp>
          </mc:Fallback>
        </mc:AlternateContent>
      </p:grpSp>
      <p:pic>
        <p:nvPicPr>
          <p:cNvPr id="15" name="图片 38">
            <a:extLst>
              <a:ext uri="{FF2B5EF4-FFF2-40B4-BE49-F238E27FC236}">
                <a16:creationId xmlns:a16="http://schemas.microsoft.com/office/drawing/2014/main" id="{23A91AC0-9533-421A-BFD6-8A9606CA984C}"/>
              </a:ext>
            </a:extLst>
          </p:cNvPr>
          <p:cNvPicPr>
            <a:picLocks noChangeAspect="1"/>
          </p:cNvPicPr>
          <p:nvPr/>
        </p:nvPicPr>
        <p:blipFill>
          <a:blip r:embed="rId6"/>
          <a:stretch>
            <a:fillRect/>
          </a:stretch>
        </p:blipFill>
        <p:spPr>
          <a:xfrm>
            <a:off x="7757949" y="3961682"/>
            <a:ext cx="3540188" cy="2750412"/>
          </a:xfrm>
          <a:prstGeom prst="rect">
            <a:avLst/>
          </a:prstGeom>
        </p:spPr>
      </p:pic>
      <p:sp>
        <p:nvSpPr>
          <p:cNvPr id="16" name="Slide Number Placeholder 2">
            <a:extLst>
              <a:ext uri="{FF2B5EF4-FFF2-40B4-BE49-F238E27FC236}">
                <a16:creationId xmlns:a16="http://schemas.microsoft.com/office/drawing/2014/main" id="{C56498A3-9CAF-4DF9-BA6A-631281B7DB84}"/>
              </a:ext>
            </a:extLst>
          </p:cNvPr>
          <p:cNvSpPr>
            <a:spLocks noGrp="1"/>
          </p:cNvSpPr>
          <p:nvPr>
            <p:ph type="sldNum" sz="quarter" idx="12"/>
          </p:nvPr>
        </p:nvSpPr>
        <p:spPr>
          <a:xfrm>
            <a:off x="7885819" y="6461798"/>
            <a:ext cx="2741772" cy="3650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17" name="TextBox 16">
            <a:extLst>
              <a:ext uri="{FF2B5EF4-FFF2-40B4-BE49-F238E27FC236}">
                <a16:creationId xmlns:a16="http://schemas.microsoft.com/office/drawing/2014/main" id="{450A5576-7748-49D8-8789-BFFDBF3B2AA1}"/>
              </a:ext>
            </a:extLst>
          </p:cNvPr>
          <p:cNvSpPr txBox="1"/>
          <p:nvPr/>
        </p:nvSpPr>
        <p:spPr>
          <a:xfrm>
            <a:off x="8304008" y="3696000"/>
            <a:ext cx="19053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Xmax</a:t>
            </a: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information</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9" name="标题 1">
            <a:extLst>
              <a:ext uri="{FF2B5EF4-FFF2-40B4-BE49-F238E27FC236}">
                <a16:creationId xmlns:a16="http://schemas.microsoft.com/office/drawing/2014/main" id="{8126924D-1ACB-4317-9415-45266BFA1871}"/>
              </a:ext>
            </a:extLst>
          </p:cNvPr>
          <p:cNvSpPr>
            <a:spLocks noGrp="1"/>
          </p:cNvSpPr>
          <p:nvPr>
            <p:ph type="title"/>
          </p:nvPr>
        </p:nvSpPr>
        <p:spPr>
          <a:xfrm>
            <a:off x="1174382" y="243954"/>
            <a:ext cx="10594832" cy="483535"/>
          </a:xfrm>
          <a:noFill/>
        </p:spPr>
        <p:txBody>
          <a:bodyPr>
            <a:noAutofit/>
          </a:bodyPr>
          <a:lstStyle/>
          <a:p>
            <a:pPr lvl="0">
              <a:spcBef>
                <a:spcPts val="600"/>
              </a:spcBef>
              <a:defRPr/>
            </a:pPr>
            <a:r>
              <a:rPr lang="en-US" altLang="zh-CN" sz="2400" dirty="0">
                <a:solidFill>
                  <a:srgbClr val="0070C0"/>
                </a:solidFill>
              </a:rPr>
              <a:t>Particle identification variable: depth of shower maximum (</a:t>
            </a:r>
            <a:r>
              <a:rPr lang="en-US" altLang="zh-CN" sz="2400" dirty="0" err="1">
                <a:solidFill>
                  <a:srgbClr val="0070C0"/>
                </a:solidFill>
              </a:rPr>
              <a:t>X</a:t>
            </a:r>
            <a:r>
              <a:rPr lang="en-US" altLang="zh-CN" sz="2400" baseline="-25000" dirty="0" err="1">
                <a:solidFill>
                  <a:srgbClr val="0070C0"/>
                </a:solidFill>
              </a:rPr>
              <a:t>max</a:t>
            </a:r>
            <a:r>
              <a:rPr lang="en-US" altLang="zh-CN" sz="2400" dirty="0">
                <a:solidFill>
                  <a:srgbClr val="0070C0"/>
                </a:solidFill>
              </a:rPr>
              <a:t>)</a:t>
            </a:r>
            <a:endParaRPr lang="zh-CN" altLang="en-US" sz="2400" dirty="0">
              <a:solidFill>
                <a:srgbClr val="0070C0"/>
              </a:solidFill>
            </a:endParaRPr>
          </a:p>
        </p:txBody>
      </p:sp>
      <p:sp>
        <p:nvSpPr>
          <p:cNvPr id="2" name="文本框 1">
            <a:extLst>
              <a:ext uri="{FF2B5EF4-FFF2-40B4-BE49-F238E27FC236}">
                <a16:creationId xmlns:a16="http://schemas.microsoft.com/office/drawing/2014/main" id="{55909614-DAC2-8879-4F0B-B72EB9F89D8A}"/>
              </a:ext>
            </a:extLst>
          </p:cNvPr>
          <p:cNvSpPr txBox="1"/>
          <p:nvPr/>
        </p:nvSpPr>
        <p:spPr>
          <a:xfrm>
            <a:off x="7092043" y="1462540"/>
            <a:ext cx="195770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Cherenkov image measured by WFCTA</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32219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4">
            <a:extLst>
              <a:ext uri="{FF2B5EF4-FFF2-40B4-BE49-F238E27FC236}">
                <a16:creationId xmlns:a16="http://schemas.microsoft.com/office/drawing/2014/main" id="{12A8379F-2869-CF2D-E881-AD67536E782B}"/>
              </a:ext>
            </a:extLst>
          </p:cNvPr>
          <p:cNvSpPr txBox="1"/>
          <p:nvPr/>
        </p:nvSpPr>
        <p:spPr>
          <a:xfrm>
            <a:off x="1220184" y="1180371"/>
            <a:ext cx="10412360" cy="449725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bg1">
                    <a:lumMod val="75000"/>
                  </a:schemeClr>
                </a:solidFill>
              </a:rPr>
              <a:t>Introduction to the LHAASO experiment</a:t>
            </a:r>
          </a:p>
          <a:p>
            <a:pPr marL="457200" indent="-457200">
              <a:lnSpc>
                <a:spcPct val="130000"/>
              </a:lnSpc>
              <a:spcBef>
                <a:spcPts val="600"/>
              </a:spcBef>
              <a:spcAft>
                <a:spcPts val="600"/>
              </a:spcAft>
              <a:buFont typeface="Wingdings" panose="05000000000000000000" pitchFamily="2" charset="2"/>
              <a:buChar char="u"/>
            </a:pPr>
            <a:r>
              <a:rPr lang="zh-CN" altLang="zh-CN" sz="3200" b="1" dirty="0">
                <a:solidFill>
                  <a:srgbClr val="0070C0"/>
                </a:solidFill>
              </a:rPr>
              <a:t>LHAASO Highlights in Cosmic-Ray Measurements</a:t>
            </a:r>
            <a:endParaRPr lang="zh-CN" altLang="zh-CN" sz="3200" dirty="0">
              <a:solidFill>
                <a:srgbClr val="0070C0"/>
              </a:solidFill>
            </a:endParaRPr>
          </a:p>
          <a:p>
            <a:pPr marL="457200" indent="-457200">
              <a:lnSpc>
                <a:spcPct val="130000"/>
              </a:lnSpc>
              <a:spcBef>
                <a:spcPts val="600"/>
              </a:spcBef>
              <a:spcAft>
                <a:spcPts val="600"/>
              </a:spcAft>
              <a:buFont typeface="Wingdings" panose="05000000000000000000" pitchFamily="2" charset="2"/>
              <a:buChar char="u"/>
            </a:pPr>
            <a:r>
              <a:rPr lang="zh-CN" altLang="zh-CN" sz="3200" b="1" dirty="0">
                <a:solidFill>
                  <a:schemeClr val="tx1">
                    <a:lumMod val="50000"/>
                    <a:lumOff val="50000"/>
                  </a:schemeClr>
                </a:solidFill>
              </a:rPr>
              <a:t>LHAASO Highlights in Gamma-Ray Astronomy</a:t>
            </a:r>
            <a:endParaRPr lang="zh-CN" altLang="zh-CN" sz="3200" dirty="0">
              <a:solidFill>
                <a:schemeClr val="tx1">
                  <a:lumMod val="50000"/>
                  <a:lumOff val="50000"/>
                </a:schemeClr>
              </a:solidFill>
            </a:endParaRPr>
          </a:p>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tx1">
                    <a:lumMod val="50000"/>
                    <a:lumOff val="50000"/>
                  </a:schemeClr>
                </a:solidFill>
              </a:rPr>
              <a:t>Progress in </a:t>
            </a:r>
            <a:r>
              <a:rPr lang="zh-CN" altLang="zh-CN" sz="3200" b="1" dirty="0">
                <a:solidFill>
                  <a:schemeClr val="tx1">
                    <a:lumMod val="50000"/>
                    <a:lumOff val="50000"/>
                  </a:schemeClr>
                </a:solidFill>
              </a:rPr>
              <a:t>Searches for Ultra-Relativistic Magnetic Monopoles with LHAASO</a:t>
            </a:r>
            <a:endParaRPr lang="en-US" altLang="zh-CN" sz="3200" b="1" dirty="0">
              <a:solidFill>
                <a:schemeClr val="tx1">
                  <a:lumMod val="50000"/>
                  <a:lumOff val="50000"/>
                </a:schemeClr>
              </a:solidFill>
            </a:endParaRPr>
          </a:p>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tx1">
                    <a:lumMod val="50000"/>
                    <a:lumOff val="50000"/>
                  </a:schemeClr>
                </a:solidFill>
              </a:rPr>
              <a:t>Summary &amp; Outlook</a:t>
            </a:r>
            <a:endParaRPr lang="zh-CN" altLang="zh-CN" sz="3200" b="1" dirty="0">
              <a:solidFill>
                <a:schemeClr val="tx1">
                  <a:lumMod val="50000"/>
                  <a:lumOff val="50000"/>
                </a:schemeClr>
              </a:solidFill>
            </a:endParaRPr>
          </a:p>
        </p:txBody>
      </p:sp>
      <p:sp>
        <p:nvSpPr>
          <p:cNvPr id="4" name="文本框 3">
            <a:extLst>
              <a:ext uri="{FF2B5EF4-FFF2-40B4-BE49-F238E27FC236}">
                <a16:creationId xmlns:a16="http://schemas.microsoft.com/office/drawing/2014/main" id="{58824CBA-8912-1DB4-A3BE-8107300DEE88}"/>
              </a:ext>
            </a:extLst>
          </p:cNvPr>
          <p:cNvSpPr txBox="1"/>
          <p:nvPr/>
        </p:nvSpPr>
        <p:spPr>
          <a:xfrm>
            <a:off x="1327355" y="106188"/>
            <a:ext cx="1614545" cy="646331"/>
          </a:xfrm>
          <a:prstGeom prst="rect">
            <a:avLst/>
          </a:prstGeom>
          <a:noFill/>
        </p:spPr>
        <p:txBody>
          <a:bodyPr wrap="none" rtlCol="0">
            <a:spAutoFit/>
          </a:bodyPr>
          <a:lstStyle/>
          <a:p>
            <a:r>
              <a:rPr lang="en-US" altLang="zh-CN" sz="3600" b="1" dirty="0">
                <a:solidFill>
                  <a:srgbClr val="0171C0"/>
                </a:solidFill>
              </a:rPr>
              <a:t>Outline</a:t>
            </a:r>
            <a:endParaRPr lang="zh-CN" altLang="en-US" sz="3600" b="1" dirty="0">
              <a:solidFill>
                <a:srgbClr val="0171C0"/>
              </a:solidFill>
            </a:endParaRPr>
          </a:p>
        </p:txBody>
      </p:sp>
    </p:spTree>
    <p:extLst>
      <p:ext uri="{BB962C8B-B14F-4D97-AF65-F5344CB8AC3E}">
        <p14:creationId xmlns:p14="http://schemas.microsoft.com/office/powerpoint/2010/main" val="2508834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FA53C34E-E494-342D-DBBA-1A8D8BFEE0DB}"/>
              </a:ext>
            </a:extLst>
          </p:cNvPr>
          <p:cNvSpPr/>
          <p:nvPr/>
        </p:nvSpPr>
        <p:spPr>
          <a:xfrm>
            <a:off x="1221165" y="52864"/>
            <a:ext cx="10435465" cy="755649"/>
          </a:xfrm>
          <a:prstGeom prst="rect">
            <a:avLst/>
          </a:prstGeom>
          <a:noFill/>
          <a:ln w="12700" cap="flat" cmpd="sng" algn="ctr">
            <a:noFill/>
            <a:prstDash val="solid"/>
            <a:miter lim="800000"/>
          </a:ln>
          <a:effectLst>
            <a:outerShdw blurRad="50800" dist="12700" dir="5400000" algn="t" rotWithShape="0">
              <a:prstClr val="black">
                <a:alpha val="27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Cosmic Ray Proton Selection</a:t>
            </a:r>
            <a:endParaRPr kumimoji="0" lang="zh-CN" altLang="en-US" sz="3200" b="1"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mc:AlternateContent xmlns:mc="http://schemas.openxmlformats.org/markup-compatibility/2006" xmlns:a14="http://schemas.microsoft.com/office/drawing/2010/main">
        <mc:Choice Requires="a14">
          <p:sp>
            <p:nvSpPr>
              <p:cNvPr id="4" name="TextBox 9">
                <a:extLst>
                  <a:ext uri="{FF2B5EF4-FFF2-40B4-BE49-F238E27FC236}">
                    <a16:creationId xmlns:a16="http://schemas.microsoft.com/office/drawing/2014/main" id="{481E2A31-5BBE-B58B-63EE-5E16A50E629F}"/>
                  </a:ext>
                </a:extLst>
              </p:cNvPr>
              <p:cNvSpPr txBox="1"/>
              <p:nvPr/>
            </p:nvSpPr>
            <p:spPr>
              <a:xfrm>
                <a:off x="401954" y="4779724"/>
                <a:ext cx="6859500" cy="1823769"/>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Purity (</a:t>
                </a:r>
                <a14:m>
                  <m:oMath xmlns:m="http://schemas.openxmlformats.org/officeDocument/2006/math">
                    <m:sSup>
                      <m:s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𝜖</m:t>
                        </m:r>
                      </m:e>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𝑙</m:t>
                        </m:r>
                      </m:sup>
                    </m:s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f>
                      <m:f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fPr>
                      <m:num>
                        <m:sSubSup>
                          <m:sSub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𝑠𝑒𝑙𝑒𝑐𝑡</m:t>
                            </m:r>
                          </m:sub>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𝐿</m:t>
                            </m:r>
                          </m:sup>
                        </m:sSubSup>
                      </m:num>
                      <m:den>
                        <m:sSubSup>
                          <m:sSub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𝑠𝑒𝑙𝑒𝑐𝑡</m:t>
                            </m:r>
                          </m:sub>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𝐿</m:t>
                            </m:r>
                          </m:sup>
                        </m:sSub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Sup>
                          <m:sSub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𝑠𝑒𝑙𝑒𝑐𝑡</m:t>
                            </m:r>
                          </m:sub>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𝐻</m:t>
                            </m:r>
                          </m:sup>
                        </m:sSubSup>
                      </m:den>
                    </m:f>
                  </m:oMath>
                </a14:m>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 ~90% @ 1PeV</a:t>
                </a:r>
              </a:p>
              <a:p>
                <a:pPr marL="742950" marR="0" lvl="1"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Most of the contaminations come from Helium </a:t>
                </a:r>
              </a:p>
              <a:p>
                <a:pPr marL="28575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Selection efficiency (</a:t>
                </a:r>
                <a14:m>
                  <m:oMath xmlns:m="http://schemas.openxmlformats.org/officeDocument/2006/math">
                    <m:sSup>
                      <m:s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𝜂</m:t>
                        </m:r>
                      </m:e>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𝑙</m:t>
                        </m:r>
                      </m:sup>
                    </m:s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f>
                      <m:f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fPr>
                      <m:num>
                        <m:sSubSup>
                          <m:sSub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𝑠𝑒𝑙𝑒𝑐𝑡</m:t>
                            </m:r>
                          </m:sub>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𝐿</m:t>
                            </m:r>
                          </m:sup>
                        </m:sSubSup>
                      </m:num>
                      <m:den>
                        <m:sSubSup>
                          <m:sSub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𝑁</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𝑎𝑙𝑙</m:t>
                            </m:r>
                          </m:sub>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𝐿</m:t>
                            </m:r>
                          </m:sup>
                        </m:sSubSup>
                      </m:den>
                    </m:f>
                  </m:oMath>
                </a14:m>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 25%.</a:t>
                </a:r>
              </a:p>
            </p:txBody>
          </p:sp>
        </mc:Choice>
        <mc:Fallback xmlns="">
          <p:sp>
            <p:nvSpPr>
              <p:cNvPr id="4" name="TextBox 9">
                <a:extLst>
                  <a:ext uri="{FF2B5EF4-FFF2-40B4-BE49-F238E27FC236}">
                    <a16:creationId xmlns:a16="http://schemas.microsoft.com/office/drawing/2014/main" id="{481E2A31-5BBE-B58B-63EE-5E16A50E629F}"/>
                  </a:ext>
                </a:extLst>
              </p:cNvPr>
              <p:cNvSpPr txBox="1">
                <a:spLocks noRot="1" noChangeAspect="1" noMove="1" noResize="1" noEditPoints="1" noAdjustHandles="1" noChangeArrowheads="1" noChangeShapeType="1" noTextEdit="1"/>
              </p:cNvSpPr>
              <p:nvPr/>
            </p:nvSpPr>
            <p:spPr>
              <a:xfrm>
                <a:off x="401954" y="4779724"/>
                <a:ext cx="6859500" cy="1823769"/>
              </a:xfrm>
              <a:prstGeom prst="rect">
                <a:avLst/>
              </a:prstGeom>
              <a:blipFill>
                <a:blip r:embed="rId2"/>
                <a:stretch>
                  <a:fillRect l="-800"/>
                </a:stretch>
              </a:blipFill>
            </p:spPr>
            <p:txBody>
              <a:bodyPr/>
              <a:lstStyle/>
              <a:p>
                <a:r>
                  <a:rPr lang="zh-CN" altLang="en-US">
                    <a:noFill/>
                  </a:rPr>
                  <a:t> </a:t>
                </a:r>
              </a:p>
            </p:txBody>
          </p:sp>
        </mc:Fallback>
      </mc:AlternateContent>
      <p:sp>
        <p:nvSpPr>
          <p:cNvPr id="5" name="灯片编号占位符 1">
            <a:extLst>
              <a:ext uri="{FF2B5EF4-FFF2-40B4-BE49-F238E27FC236}">
                <a16:creationId xmlns:a16="http://schemas.microsoft.com/office/drawing/2014/main" id="{767261A1-CF09-5904-6FF1-FEA0D4D76327}"/>
              </a:ext>
            </a:extLst>
          </p:cNvPr>
          <p:cNvSpPr txBox="1">
            <a:spLocks/>
          </p:cNvSpPr>
          <p:nvPr/>
        </p:nvSpPr>
        <p:spPr>
          <a:xfrm>
            <a:off x="8610600" y="6521049"/>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6" name="Picture 11">
            <a:extLst>
              <a:ext uri="{FF2B5EF4-FFF2-40B4-BE49-F238E27FC236}">
                <a16:creationId xmlns:a16="http://schemas.microsoft.com/office/drawing/2014/main" id="{ED53EDF9-3EA3-0898-D41D-00419877C1F6}"/>
              </a:ext>
            </a:extLst>
          </p:cNvPr>
          <p:cNvPicPr>
            <a:picLocks noChangeAspect="1"/>
          </p:cNvPicPr>
          <p:nvPr/>
        </p:nvPicPr>
        <p:blipFill rotWithShape="1">
          <a:blip r:embed="rId3"/>
          <a:srcRect l="9875" t="7564" r="50750" b="36475"/>
          <a:stretch/>
        </p:blipFill>
        <p:spPr>
          <a:xfrm>
            <a:off x="41367" y="903292"/>
            <a:ext cx="4032070" cy="3068392"/>
          </a:xfrm>
          <a:prstGeom prst="rect">
            <a:avLst/>
          </a:prstGeom>
        </p:spPr>
      </p:pic>
      <p:pic>
        <p:nvPicPr>
          <p:cNvPr id="7" name="Picture 13">
            <a:extLst>
              <a:ext uri="{FF2B5EF4-FFF2-40B4-BE49-F238E27FC236}">
                <a16:creationId xmlns:a16="http://schemas.microsoft.com/office/drawing/2014/main" id="{B35A4E2F-A4C4-4900-B625-916795B35FB0}"/>
              </a:ext>
            </a:extLst>
          </p:cNvPr>
          <p:cNvPicPr>
            <a:picLocks noChangeAspect="1"/>
          </p:cNvPicPr>
          <p:nvPr/>
        </p:nvPicPr>
        <p:blipFill rotWithShape="1">
          <a:blip r:embed="rId4"/>
          <a:srcRect l="67409"/>
          <a:stretch/>
        </p:blipFill>
        <p:spPr>
          <a:xfrm>
            <a:off x="8248893" y="3777185"/>
            <a:ext cx="3943107" cy="3056735"/>
          </a:xfrm>
          <a:prstGeom prst="rect">
            <a:avLst/>
          </a:prstGeom>
        </p:spPr>
      </p:pic>
      <p:pic>
        <p:nvPicPr>
          <p:cNvPr id="8" name="Picture 14">
            <a:extLst>
              <a:ext uri="{FF2B5EF4-FFF2-40B4-BE49-F238E27FC236}">
                <a16:creationId xmlns:a16="http://schemas.microsoft.com/office/drawing/2014/main" id="{78F1D8FA-2AFF-1F9B-30BF-D304F89E92A1}"/>
              </a:ext>
            </a:extLst>
          </p:cNvPr>
          <p:cNvPicPr>
            <a:picLocks noChangeAspect="1"/>
          </p:cNvPicPr>
          <p:nvPr/>
        </p:nvPicPr>
        <p:blipFill rotWithShape="1">
          <a:blip r:embed="rId4"/>
          <a:srcRect l="33471" t="5289" r="34031"/>
          <a:stretch/>
        </p:blipFill>
        <p:spPr>
          <a:xfrm>
            <a:off x="8178134" y="835731"/>
            <a:ext cx="3931919" cy="2895053"/>
          </a:xfrm>
          <a:prstGeom prst="rect">
            <a:avLst/>
          </a:prstGeom>
        </p:spPr>
      </p:pic>
      <p:pic>
        <p:nvPicPr>
          <p:cNvPr id="9" name="Picture 4">
            <a:extLst>
              <a:ext uri="{FF2B5EF4-FFF2-40B4-BE49-F238E27FC236}">
                <a16:creationId xmlns:a16="http://schemas.microsoft.com/office/drawing/2014/main" id="{D90FA430-0B35-1A0C-5E38-3DA60B3F1AFB}"/>
              </a:ext>
            </a:extLst>
          </p:cNvPr>
          <p:cNvPicPr>
            <a:picLocks noChangeAspect="1"/>
          </p:cNvPicPr>
          <p:nvPr/>
        </p:nvPicPr>
        <p:blipFill>
          <a:blip r:embed="rId5"/>
          <a:stretch>
            <a:fillRect/>
          </a:stretch>
        </p:blipFill>
        <p:spPr>
          <a:xfrm>
            <a:off x="401954" y="4179659"/>
            <a:ext cx="5296587" cy="636029"/>
          </a:xfrm>
          <a:prstGeom prst="rect">
            <a:avLst/>
          </a:prstGeom>
        </p:spPr>
      </p:pic>
      <p:pic>
        <p:nvPicPr>
          <p:cNvPr id="10" name="Picture 8">
            <a:extLst>
              <a:ext uri="{FF2B5EF4-FFF2-40B4-BE49-F238E27FC236}">
                <a16:creationId xmlns:a16="http://schemas.microsoft.com/office/drawing/2014/main" id="{FD95D166-A023-E2CD-E520-28D6DA8A0C05}"/>
              </a:ext>
            </a:extLst>
          </p:cNvPr>
          <p:cNvPicPr>
            <a:picLocks noChangeAspect="1"/>
          </p:cNvPicPr>
          <p:nvPr/>
        </p:nvPicPr>
        <p:blipFill>
          <a:blip r:embed="rId6"/>
          <a:stretch>
            <a:fillRect/>
          </a:stretch>
        </p:blipFill>
        <p:spPr>
          <a:xfrm>
            <a:off x="135344" y="835731"/>
            <a:ext cx="4169277" cy="3173283"/>
          </a:xfrm>
          <a:prstGeom prst="rect">
            <a:avLst/>
          </a:prstGeom>
        </p:spPr>
      </p:pic>
      <p:pic>
        <p:nvPicPr>
          <p:cNvPr id="11" name="Picture 12">
            <a:extLst>
              <a:ext uri="{FF2B5EF4-FFF2-40B4-BE49-F238E27FC236}">
                <a16:creationId xmlns:a16="http://schemas.microsoft.com/office/drawing/2014/main" id="{1D9ECDE3-01B1-D809-646E-CE021149E2C0}"/>
              </a:ext>
            </a:extLst>
          </p:cNvPr>
          <p:cNvPicPr>
            <a:picLocks noChangeAspect="1"/>
          </p:cNvPicPr>
          <p:nvPr/>
        </p:nvPicPr>
        <p:blipFill rotWithShape="1">
          <a:blip r:embed="rId3"/>
          <a:srcRect l="54692" t="7777" r="5933" b="36474"/>
          <a:stretch/>
        </p:blipFill>
        <p:spPr>
          <a:xfrm>
            <a:off x="4157274" y="903292"/>
            <a:ext cx="4150139" cy="3146244"/>
          </a:xfrm>
          <a:prstGeom prst="rect">
            <a:avLst/>
          </a:prstGeom>
        </p:spPr>
      </p:pic>
      <p:sp>
        <p:nvSpPr>
          <p:cNvPr id="12" name="TextBox 15">
            <a:extLst>
              <a:ext uri="{FF2B5EF4-FFF2-40B4-BE49-F238E27FC236}">
                <a16:creationId xmlns:a16="http://schemas.microsoft.com/office/drawing/2014/main" id="{4738055E-AE47-5AAD-983C-0E1903803D5B}"/>
              </a:ext>
            </a:extLst>
          </p:cNvPr>
          <p:cNvSpPr txBox="1"/>
          <p:nvPr/>
        </p:nvSpPr>
        <p:spPr>
          <a:xfrm>
            <a:off x="2733635" y="1913925"/>
            <a:ext cx="143377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Selection criteria at one energy bin</a:t>
            </a:r>
            <a:endParaRPr kumimoji="0" lang="zh-CN" altLang="en-US" sz="1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13" name="TextBox 17">
            <a:extLst>
              <a:ext uri="{FF2B5EF4-FFF2-40B4-BE49-F238E27FC236}">
                <a16:creationId xmlns:a16="http://schemas.microsoft.com/office/drawing/2014/main" id="{5F9EFD46-49F3-F444-3C13-20D798BCD226}"/>
              </a:ext>
            </a:extLst>
          </p:cNvPr>
          <p:cNvSpPr txBox="1"/>
          <p:nvPr/>
        </p:nvSpPr>
        <p:spPr>
          <a:xfrm>
            <a:off x="5071497" y="3096244"/>
            <a:ext cx="305568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Dash line: selection criteria </a:t>
            </a:r>
            <a:endParaRPr kumimoji="0" lang="zh-CN" altLang="en-US" sz="16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14" name="Straight Arrow Connector 19">
            <a:extLst>
              <a:ext uri="{FF2B5EF4-FFF2-40B4-BE49-F238E27FC236}">
                <a16:creationId xmlns:a16="http://schemas.microsoft.com/office/drawing/2014/main" id="{79A98F4B-588B-7194-32CA-CCDFE779534A}"/>
              </a:ext>
            </a:extLst>
          </p:cNvPr>
          <p:cNvCxnSpPr>
            <a:cxnSpLocks/>
          </p:cNvCxnSpPr>
          <p:nvPr/>
        </p:nvCxnSpPr>
        <p:spPr>
          <a:xfrm>
            <a:off x="3123590" y="2573989"/>
            <a:ext cx="138989" cy="137732"/>
          </a:xfrm>
          <a:prstGeom prst="straightConnector1">
            <a:avLst/>
          </a:prstGeom>
          <a:noFill/>
          <a:ln w="6350" cap="flat" cmpd="sng" algn="ctr">
            <a:solidFill>
              <a:sysClr val="windowText" lastClr="000000"/>
            </a:solidFill>
            <a:prstDash val="solid"/>
            <a:miter lim="800000"/>
            <a:tailEnd type="triangle"/>
          </a:ln>
          <a:effectLst/>
        </p:spPr>
      </p:cxnSp>
      <p:grpSp>
        <p:nvGrpSpPr>
          <p:cNvPr id="15" name="Group 24">
            <a:extLst>
              <a:ext uri="{FF2B5EF4-FFF2-40B4-BE49-F238E27FC236}">
                <a16:creationId xmlns:a16="http://schemas.microsoft.com/office/drawing/2014/main" id="{95B4395D-669D-AD2F-6921-8F008C273F1A}"/>
              </a:ext>
            </a:extLst>
          </p:cNvPr>
          <p:cNvGrpSpPr/>
          <p:nvPr/>
        </p:nvGrpSpPr>
        <p:grpSpPr>
          <a:xfrm>
            <a:off x="5660743" y="4240125"/>
            <a:ext cx="1694695" cy="481079"/>
            <a:chOff x="5646113" y="4298645"/>
            <a:chExt cx="1694695" cy="481079"/>
          </a:xfrm>
        </p:grpSpPr>
        <p:pic>
          <p:nvPicPr>
            <p:cNvPr id="16" name="Picture 6">
              <a:extLst>
                <a:ext uri="{FF2B5EF4-FFF2-40B4-BE49-F238E27FC236}">
                  <a16:creationId xmlns:a16="http://schemas.microsoft.com/office/drawing/2014/main" id="{FBA4FF0C-CCF7-5EBC-4BBE-5156179EA1B9}"/>
                </a:ext>
              </a:extLst>
            </p:cNvPr>
            <p:cNvPicPr>
              <a:picLocks noChangeAspect="1"/>
            </p:cNvPicPr>
            <p:nvPr/>
          </p:nvPicPr>
          <p:blipFill>
            <a:blip r:embed="rId7"/>
            <a:stretch>
              <a:fillRect/>
            </a:stretch>
          </p:blipFill>
          <p:spPr>
            <a:xfrm>
              <a:off x="5892112" y="4298645"/>
              <a:ext cx="1202698" cy="481079"/>
            </a:xfrm>
            <a:prstGeom prst="rect">
              <a:avLst/>
            </a:prstGeom>
          </p:spPr>
        </p:pic>
        <p:sp>
          <p:nvSpPr>
            <p:cNvPr id="17" name="TextBox 23">
              <a:extLst>
                <a:ext uri="{FF2B5EF4-FFF2-40B4-BE49-F238E27FC236}">
                  <a16:creationId xmlns:a16="http://schemas.microsoft.com/office/drawing/2014/main" id="{83EEA683-C22C-F269-7CA9-6B0F203AD8ED}"/>
                </a:ext>
              </a:extLst>
            </p:cNvPr>
            <p:cNvSpPr txBox="1"/>
            <p:nvPr/>
          </p:nvSpPr>
          <p:spPr>
            <a:xfrm>
              <a:off x="5646113" y="4325259"/>
              <a:ext cx="169469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endPar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grpSp>
      <p:sp>
        <p:nvSpPr>
          <p:cNvPr id="18" name="Rectangle 5">
            <a:extLst>
              <a:ext uri="{FF2B5EF4-FFF2-40B4-BE49-F238E27FC236}">
                <a16:creationId xmlns:a16="http://schemas.microsoft.com/office/drawing/2014/main" id="{71FD2B42-D9A6-38E5-0D4A-2A5BA5F9024B}"/>
              </a:ext>
            </a:extLst>
          </p:cNvPr>
          <p:cNvSpPr/>
          <p:nvPr/>
        </p:nvSpPr>
        <p:spPr>
          <a:xfrm>
            <a:off x="10632873" y="883241"/>
            <a:ext cx="1447001" cy="2382280"/>
          </a:xfrm>
          <a:prstGeom prst="rect">
            <a:avLst/>
          </a:prstGeom>
          <a:solidFill>
            <a:srgbClr val="4472C4">
              <a:alpha val="45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9" name="TextBox 7">
            <a:extLst>
              <a:ext uri="{FF2B5EF4-FFF2-40B4-BE49-F238E27FC236}">
                <a16:creationId xmlns:a16="http://schemas.microsoft.com/office/drawing/2014/main" id="{8AB297CB-89E6-AA74-9EFD-511DC02415C5}"/>
              </a:ext>
            </a:extLst>
          </p:cNvPr>
          <p:cNvSpPr txBox="1"/>
          <p:nvPr/>
        </p:nvSpPr>
        <p:spPr>
          <a:xfrm>
            <a:off x="11014969" y="891950"/>
            <a:ext cx="1056196"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CNO, </a:t>
            </a:r>
            <a:r>
              <a:rPr kumimoji="0" lang="en-US" altLang="zh-CN" sz="1400" b="1"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mn-cs"/>
              </a:rPr>
              <a:t>MgAlSi</a:t>
            </a: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Iron dominant region</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灯片编号占位符 1">
            <a:extLst>
              <a:ext uri="{FF2B5EF4-FFF2-40B4-BE49-F238E27FC236}">
                <a16:creationId xmlns:a16="http://schemas.microsoft.com/office/drawing/2014/main" id="{A7FFE448-211D-81CD-20D9-53B019561EF7}"/>
              </a:ext>
            </a:extLst>
          </p:cNvPr>
          <p:cNvSpPr txBox="1">
            <a:spLocks/>
          </p:cNvSpPr>
          <p:nvPr/>
        </p:nvSpPr>
        <p:spPr>
          <a:xfrm>
            <a:off x="9255981" y="6494922"/>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21" name="TextBox 3">
            <a:extLst>
              <a:ext uri="{FF2B5EF4-FFF2-40B4-BE49-F238E27FC236}">
                <a16:creationId xmlns:a16="http://schemas.microsoft.com/office/drawing/2014/main" id="{89A12521-4FF3-423F-5C09-E9EDD7336515}"/>
              </a:ext>
            </a:extLst>
          </p:cNvPr>
          <p:cNvSpPr txBox="1"/>
          <p:nvPr/>
        </p:nvSpPr>
        <p:spPr>
          <a:xfrm>
            <a:off x="2601880" y="3660872"/>
            <a:ext cx="12298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err="1">
                <a:ln>
                  <a:noFill/>
                </a:ln>
                <a:solidFill>
                  <a:prstClr val="black"/>
                </a:solidFill>
                <a:effectLst/>
                <a:uLnTx/>
                <a:uFillTx/>
                <a:latin typeface="等线" panose="020F0502020204030204"/>
                <a:ea typeface="等线" panose="02010600030101010101" pitchFamily="2" charset="-122"/>
                <a:cs typeface="+mn-cs"/>
              </a:rPr>
              <a:t>Xmax</a:t>
            </a: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信息</a:t>
            </a:r>
          </a:p>
        </p:txBody>
      </p:sp>
      <p:sp>
        <p:nvSpPr>
          <p:cNvPr id="22" name="TextBox 22">
            <a:extLst>
              <a:ext uri="{FF2B5EF4-FFF2-40B4-BE49-F238E27FC236}">
                <a16:creationId xmlns:a16="http://schemas.microsoft.com/office/drawing/2014/main" id="{A7927B16-C1F0-03A6-4FF8-5CE0CA81810D}"/>
              </a:ext>
            </a:extLst>
          </p:cNvPr>
          <p:cNvSpPr txBox="1"/>
          <p:nvPr/>
        </p:nvSpPr>
        <p:spPr>
          <a:xfrm>
            <a:off x="183361" y="1157480"/>
            <a:ext cx="41549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信</a:t>
            </a:r>
            <a:endPar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息</a:t>
            </a:r>
          </a:p>
        </p:txBody>
      </p:sp>
    </p:spTree>
    <p:extLst>
      <p:ext uri="{BB962C8B-B14F-4D97-AF65-F5344CB8AC3E}">
        <p14:creationId xmlns:p14="http://schemas.microsoft.com/office/powerpoint/2010/main" val="1808152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65C0E-21EE-ECA0-0675-C9E47F2AE6B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77C772C-943A-FCA8-2C78-C05A825FBDE7}"/>
              </a:ext>
            </a:extLst>
          </p:cNvPr>
          <p:cNvPicPr>
            <a:picLocks noChangeAspect="1"/>
          </p:cNvPicPr>
          <p:nvPr/>
        </p:nvPicPr>
        <p:blipFill>
          <a:blip r:embed="rId3"/>
          <a:stretch>
            <a:fillRect/>
          </a:stretch>
        </p:blipFill>
        <p:spPr>
          <a:xfrm>
            <a:off x="52005" y="1103272"/>
            <a:ext cx="5732655" cy="4558238"/>
          </a:xfrm>
          <a:prstGeom prst="rect">
            <a:avLst/>
          </a:prstGeom>
        </p:spPr>
      </p:pic>
      <p:sp>
        <p:nvSpPr>
          <p:cNvPr id="9" name="TextBox 8">
            <a:extLst>
              <a:ext uri="{FF2B5EF4-FFF2-40B4-BE49-F238E27FC236}">
                <a16:creationId xmlns:a16="http://schemas.microsoft.com/office/drawing/2014/main" id="{174F9731-6E4C-53F6-F845-08AC0803F4E9}"/>
              </a:ext>
            </a:extLst>
          </p:cNvPr>
          <p:cNvSpPr txBox="1"/>
          <p:nvPr/>
        </p:nvSpPr>
        <p:spPr>
          <a:xfrm>
            <a:off x="679725" y="5777591"/>
            <a:ext cx="5058893"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LHAASO Coll.,</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Science Bulletin 70 (2025)</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LHAASO Coll.,</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Phys. Rev. Lett. 136, 121001 (2026)</a:t>
            </a:r>
          </a:p>
        </p:txBody>
      </p:sp>
      <p:sp>
        <p:nvSpPr>
          <p:cNvPr id="10" name="TextBox 9">
            <a:extLst>
              <a:ext uri="{FF2B5EF4-FFF2-40B4-BE49-F238E27FC236}">
                <a16:creationId xmlns:a16="http://schemas.microsoft.com/office/drawing/2014/main" id="{4A862F34-BA72-D6CF-F3F2-38463485553E}"/>
              </a:ext>
            </a:extLst>
          </p:cNvPr>
          <p:cNvSpPr txBox="1"/>
          <p:nvPr/>
        </p:nvSpPr>
        <p:spPr>
          <a:xfrm>
            <a:off x="1713456" y="2140013"/>
            <a:ext cx="7040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H+He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3" name="TextBox 12">
            <a:extLst>
              <a:ext uri="{FF2B5EF4-FFF2-40B4-BE49-F238E27FC236}">
                <a16:creationId xmlns:a16="http://schemas.microsoft.com/office/drawing/2014/main" id="{BC6A14CF-9238-EB9E-5AD1-11347F89BAB9}"/>
              </a:ext>
            </a:extLst>
          </p:cNvPr>
          <p:cNvSpPr txBox="1"/>
          <p:nvPr/>
        </p:nvSpPr>
        <p:spPr>
          <a:xfrm>
            <a:off x="1713456" y="2805159"/>
            <a:ext cx="4443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4" name="TextBox 13">
            <a:extLst>
              <a:ext uri="{FF2B5EF4-FFF2-40B4-BE49-F238E27FC236}">
                <a16:creationId xmlns:a16="http://schemas.microsoft.com/office/drawing/2014/main" id="{88A22AE6-3BBE-CE2A-2B0C-9D25E08287C4}"/>
              </a:ext>
            </a:extLst>
          </p:cNvPr>
          <p:cNvSpPr txBox="1"/>
          <p:nvPr/>
        </p:nvSpPr>
        <p:spPr>
          <a:xfrm>
            <a:off x="1713456" y="3287897"/>
            <a:ext cx="3289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6" name="TextBox 15">
            <a:extLst>
              <a:ext uri="{FF2B5EF4-FFF2-40B4-BE49-F238E27FC236}">
                <a16:creationId xmlns:a16="http://schemas.microsoft.com/office/drawing/2014/main" id="{D9056B3C-DC25-E028-35A0-D08341CAA76D}"/>
              </a:ext>
            </a:extLst>
          </p:cNvPr>
          <p:cNvSpPr txBox="1"/>
          <p:nvPr/>
        </p:nvSpPr>
        <p:spPr>
          <a:xfrm>
            <a:off x="2529249" y="1530449"/>
            <a:ext cx="164207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All particle </a:t>
            </a:r>
          </a:p>
        </p:txBody>
      </p:sp>
      <p:sp>
        <p:nvSpPr>
          <p:cNvPr id="7" name="Title 1">
            <a:extLst>
              <a:ext uri="{FF2B5EF4-FFF2-40B4-BE49-F238E27FC236}">
                <a16:creationId xmlns:a16="http://schemas.microsoft.com/office/drawing/2014/main" id="{C165F548-5BBD-233C-9ACA-459E93E0E02F}"/>
              </a:ext>
            </a:extLst>
          </p:cNvPr>
          <p:cNvSpPr>
            <a:spLocks noGrp="1"/>
          </p:cNvSpPr>
          <p:nvPr/>
        </p:nvSpPr>
        <p:spPr>
          <a:xfrm>
            <a:off x="1049671" y="83467"/>
            <a:ext cx="11067604" cy="691187"/>
          </a:xfrm>
          <a:prstGeom prst="rect">
            <a:avLst/>
          </a:prstGeom>
        </p:spPr>
        <p:txBody>
          <a:bodyPr vert="horz" lIns="91400" tIns="45699" rIns="91400" bIns="45699" rtlCol="0" anchor="ctr">
            <a:noAutofit/>
          </a:bodyPr>
          <a:lstStyle>
            <a:lvl1pPr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stStyle>
          <a:p>
            <a:pPr lvl="0">
              <a:defRPr/>
            </a:pPr>
            <a:r>
              <a:rPr lang="en-US" altLang="zh-CN" sz="2400" dirty="0">
                <a:solidFill>
                  <a:srgbClr val="0070C0"/>
                </a:solidFill>
                <a:cs typeface="Times New Roman" panose="02020603050405020304" pitchFamily="18" charset="0"/>
              </a:rPr>
              <a:t>LHAASO Proton and Helium Spectra in the “Knee” Region</a:t>
            </a:r>
            <a:endParaRPr kumimoji="0" lang="zh-CN" altLang="en-US" sz="24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j-cs"/>
            </a:endParaRPr>
          </a:p>
        </p:txBody>
      </p:sp>
      <p:sp>
        <p:nvSpPr>
          <p:cNvPr id="3" name="TextBox 10">
            <a:extLst>
              <a:ext uri="{FF2B5EF4-FFF2-40B4-BE49-F238E27FC236}">
                <a16:creationId xmlns:a16="http://schemas.microsoft.com/office/drawing/2014/main" id="{30142E88-9166-D361-1BBB-44A517209AC5}"/>
              </a:ext>
            </a:extLst>
          </p:cNvPr>
          <p:cNvSpPr txBox="1"/>
          <p:nvPr/>
        </p:nvSpPr>
        <p:spPr>
          <a:xfrm>
            <a:off x="5784660" y="1167925"/>
            <a:ext cx="6159488" cy="4969374"/>
          </a:xfrm>
          <a:prstGeom prst="rect">
            <a:avLst/>
          </a:prstGeom>
          <a:noFill/>
        </p:spPr>
        <p:txBody>
          <a:bodyPr wrap="square">
            <a:spAutoFit/>
          </a:bodyPr>
          <a:lstStyle/>
          <a:p>
            <a:pPr marL="285750" lvl="0" indent="-285750">
              <a:lnSpc>
                <a:spcPct val="130000"/>
              </a:lnSpc>
              <a:spcAft>
                <a:spcPts val="600"/>
              </a:spcAft>
              <a:buFont typeface="Wingdings" panose="05000000000000000000" pitchFamily="2" charset="2"/>
              <a:buChar char="Ø"/>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LHAASO reported the most precise cosmic-ray proton and helium spectra in 2025 and 2026, respectively, covering energy from 0.16 to 13 </a:t>
            </a:r>
            <a:r>
              <a:rPr lang="en-US" altLang="zh-CN" dirty="0" err="1">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PeV</a:t>
            </a:r>
            <a:endPar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742950" lvl="1" indent="-285750">
              <a:lnSpc>
                <a:spcPct val="130000"/>
              </a:lnSpc>
              <a:spcAft>
                <a:spcPts val="600"/>
              </a:spcAft>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Proton purity: ~90% above 100 TeV</a:t>
            </a:r>
          </a:p>
          <a:p>
            <a:pPr marL="742950" lvl="1" indent="-285750">
              <a:lnSpc>
                <a:spcPct val="130000"/>
              </a:lnSpc>
              <a:spcAft>
                <a:spcPts val="600"/>
              </a:spcAft>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This approaches the purity (95%–99% ) achieved by space-based experiments such as DAMPE below 100 TeV.</a:t>
            </a:r>
          </a:p>
          <a:p>
            <a:pPr marL="742950" lvl="1" indent="-285750">
              <a:lnSpc>
                <a:spcPct val="130000"/>
              </a:lnSpc>
              <a:spcAft>
                <a:spcPts val="600"/>
              </a:spcAft>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Unlike KASCADE and </a:t>
            </a:r>
            <a:r>
              <a:rPr lang="en-US" altLang="zh-CN" dirty="0" err="1">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IceTop</a:t>
            </a: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which rely on unfolding, LHAASO enables event-by-event particle identification, extending precision measurements of individual cosmic-ray components into the “knee” region for the first time. </a:t>
            </a:r>
          </a:p>
        </p:txBody>
      </p:sp>
      <p:sp>
        <p:nvSpPr>
          <p:cNvPr id="4" name="文本框 3">
            <a:extLst>
              <a:ext uri="{FF2B5EF4-FFF2-40B4-BE49-F238E27FC236}">
                <a16:creationId xmlns:a16="http://schemas.microsoft.com/office/drawing/2014/main" id="{954B5A9E-24D3-0D1E-0210-2E5C354D6E2F}"/>
              </a:ext>
            </a:extLst>
          </p:cNvPr>
          <p:cNvSpPr txBox="1"/>
          <p:nvPr/>
        </p:nvSpPr>
        <p:spPr>
          <a:xfrm>
            <a:off x="2346327" y="3800318"/>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2024</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
        <p:nvSpPr>
          <p:cNvPr id="6" name="文本框 5">
            <a:extLst>
              <a:ext uri="{FF2B5EF4-FFF2-40B4-BE49-F238E27FC236}">
                <a16:creationId xmlns:a16="http://schemas.microsoft.com/office/drawing/2014/main" id="{0B93CA3C-2B85-888A-6BFA-068D07CA4927}"/>
              </a:ext>
            </a:extLst>
          </p:cNvPr>
          <p:cNvSpPr txBox="1"/>
          <p:nvPr/>
        </p:nvSpPr>
        <p:spPr>
          <a:xfrm>
            <a:off x="2027328" y="4662656"/>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2026</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
        <p:nvSpPr>
          <p:cNvPr id="12" name="文本框 11">
            <a:extLst>
              <a:ext uri="{FF2B5EF4-FFF2-40B4-BE49-F238E27FC236}">
                <a16:creationId xmlns:a16="http://schemas.microsoft.com/office/drawing/2014/main" id="{0779C6F1-8168-AFAC-AA1E-0C5E44F48E46}"/>
              </a:ext>
            </a:extLst>
          </p:cNvPr>
          <p:cNvSpPr txBox="1"/>
          <p:nvPr/>
        </p:nvSpPr>
        <p:spPr>
          <a:xfrm>
            <a:off x="2082966" y="4371227"/>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2025</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
        <p:nvSpPr>
          <p:cNvPr id="17" name="文本框 16">
            <a:extLst>
              <a:ext uri="{FF2B5EF4-FFF2-40B4-BE49-F238E27FC236}">
                <a16:creationId xmlns:a16="http://schemas.microsoft.com/office/drawing/2014/main" id="{8D378DAE-E4BA-A0B2-12C2-3D72E59187E1}"/>
              </a:ext>
            </a:extLst>
          </p:cNvPr>
          <p:cNvSpPr txBox="1"/>
          <p:nvPr/>
        </p:nvSpPr>
        <p:spPr>
          <a:xfrm>
            <a:off x="2027328" y="4088140"/>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2026</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Tree>
    <p:extLst>
      <p:ext uri="{BB962C8B-B14F-4D97-AF65-F5344CB8AC3E}">
        <p14:creationId xmlns:p14="http://schemas.microsoft.com/office/powerpoint/2010/main" val="1884154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207C174-F683-4B8C-A932-6550C8EB358C}"/>
              </a:ext>
            </a:extLst>
          </p:cNvPr>
          <p:cNvPicPr>
            <a:picLocks noChangeAspect="1"/>
          </p:cNvPicPr>
          <p:nvPr/>
        </p:nvPicPr>
        <p:blipFill>
          <a:blip r:embed="rId3"/>
          <a:stretch>
            <a:fillRect/>
          </a:stretch>
        </p:blipFill>
        <p:spPr>
          <a:xfrm>
            <a:off x="112214" y="976383"/>
            <a:ext cx="6080607" cy="4834907"/>
          </a:xfrm>
          <a:prstGeom prst="rect">
            <a:avLst/>
          </a:prstGeom>
        </p:spPr>
      </p:pic>
      <p:sp>
        <p:nvSpPr>
          <p:cNvPr id="10" name="TextBox 9">
            <a:extLst>
              <a:ext uri="{FF2B5EF4-FFF2-40B4-BE49-F238E27FC236}">
                <a16:creationId xmlns:a16="http://schemas.microsoft.com/office/drawing/2014/main" id="{E653DABA-E524-4271-8D54-FF1045ED0BF4}"/>
              </a:ext>
            </a:extLst>
          </p:cNvPr>
          <p:cNvSpPr txBox="1"/>
          <p:nvPr/>
        </p:nvSpPr>
        <p:spPr>
          <a:xfrm>
            <a:off x="1725254" y="2071092"/>
            <a:ext cx="7040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H+He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3" name="TextBox 12">
            <a:extLst>
              <a:ext uri="{FF2B5EF4-FFF2-40B4-BE49-F238E27FC236}">
                <a16:creationId xmlns:a16="http://schemas.microsoft.com/office/drawing/2014/main" id="{B309A8DB-5E25-409F-A356-31ED99035EE7}"/>
              </a:ext>
            </a:extLst>
          </p:cNvPr>
          <p:cNvSpPr txBox="1"/>
          <p:nvPr/>
        </p:nvSpPr>
        <p:spPr>
          <a:xfrm>
            <a:off x="1725254" y="2659547"/>
            <a:ext cx="4443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4" name="TextBox 13">
            <a:extLst>
              <a:ext uri="{FF2B5EF4-FFF2-40B4-BE49-F238E27FC236}">
                <a16:creationId xmlns:a16="http://schemas.microsoft.com/office/drawing/2014/main" id="{4E1C58E7-909C-47D0-9C45-191818D4935B}"/>
              </a:ext>
            </a:extLst>
          </p:cNvPr>
          <p:cNvSpPr txBox="1"/>
          <p:nvPr/>
        </p:nvSpPr>
        <p:spPr>
          <a:xfrm>
            <a:off x="1725254" y="3230773"/>
            <a:ext cx="3289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6" name="TextBox 15">
            <a:extLst>
              <a:ext uri="{FF2B5EF4-FFF2-40B4-BE49-F238E27FC236}">
                <a16:creationId xmlns:a16="http://schemas.microsoft.com/office/drawing/2014/main" id="{FBDC3468-26F4-407B-AF69-658003DD7B93}"/>
              </a:ext>
            </a:extLst>
          </p:cNvPr>
          <p:cNvSpPr txBox="1"/>
          <p:nvPr/>
        </p:nvSpPr>
        <p:spPr>
          <a:xfrm>
            <a:off x="2653134" y="1420232"/>
            <a:ext cx="164207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All particle </a:t>
            </a:r>
          </a:p>
        </p:txBody>
      </p:sp>
      <p:sp>
        <p:nvSpPr>
          <p:cNvPr id="3" name="TextBox 10">
            <a:extLst>
              <a:ext uri="{FF2B5EF4-FFF2-40B4-BE49-F238E27FC236}">
                <a16:creationId xmlns:a16="http://schemas.microsoft.com/office/drawing/2014/main" id="{B15C738B-D50F-0B39-49F8-E13A95E2F151}"/>
              </a:ext>
            </a:extLst>
          </p:cNvPr>
          <p:cNvSpPr txBox="1"/>
          <p:nvPr/>
        </p:nvSpPr>
        <p:spPr>
          <a:xfrm>
            <a:off x="6096000" y="1125071"/>
            <a:ext cx="5785277" cy="4686219"/>
          </a:xfrm>
          <a:prstGeom prst="rect">
            <a:avLst/>
          </a:prstGeom>
          <a:noFill/>
        </p:spPr>
        <p:txBody>
          <a:bodyPr wrap="square">
            <a:spAutoFit/>
          </a:bodyPr>
          <a:lstStyle/>
          <a:p>
            <a:pPr marL="285750" lvl="0" indent="-285750">
              <a:lnSpc>
                <a:spcPct val="130000"/>
              </a:lnSpc>
              <a:spcAft>
                <a:spcPts val="600"/>
              </a:spcAft>
              <a:buFont typeface="Wingdings" panose="05000000000000000000" pitchFamily="2" charset="2"/>
              <a:buChar char="Ø"/>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LHAASO proton and helium spectra from 0.16 to 13 </a:t>
            </a:r>
            <a:r>
              <a:rPr lang="en-US" altLang="zh-CN" dirty="0" err="1">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PeV</a:t>
            </a:r>
            <a:endPar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742950" lvl="1" indent="-285750">
              <a:lnSpc>
                <a:spcPct val="130000"/>
              </a:lnSpc>
              <a:spcAft>
                <a:spcPts val="600"/>
              </a:spcAft>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Both spectra show a pronounced bump—hardening followed by softening—rather than a simple break. This suggests a new high-energy cosmic-ray component, potentially dominated by micro-quasars rather than conventional supernova remnants.</a:t>
            </a:r>
          </a:p>
          <a:p>
            <a:pPr marL="742950" lvl="1" indent="-285750">
              <a:lnSpc>
                <a:spcPct val="130000"/>
              </a:lnSpc>
              <a:spcAft>
                <a:spcPts val="600"/>
              </a:spcAft>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These findings offer a new perspective on the nearly 70-year-old cosmic-ray “knee” puzzle.</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a:extLst>
              <a:ext uri="{FF2B5EF4-FFF2-40B4-BE49-F238E27FC236}">
                <a16:creationId xmlns:a16="http://schemas.microsoft.com/office/drawing/2014/main" id="{1E7417E5-FEE6-2102-2D1D-CC4ABB1FC20B}"/>
              </a:ext>
            </a:extLst>
          </p:cNvPr>
          <p:cNvSpPr txBox="1"/>
          <p:nvPr/>
        </p:nvSpPr>
        <p:spPr>
          <a:xfrm>
            <a:off x="2546903" y="3884780"/>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2024</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
        <p:nvSpPr>
          <p:cNvPr id="5" name="文本框 4">
            <a:extLst>
              <a:ext uri="{FF2B5EF4-FFF2-40B4-BE49-F238E27FC236}">
                <a16:creationId xmlns:a16="http://schemas.microsoft.com/office/drawing/2014/main" id="{34407693-5DEA-2A98-1E70-EAE94811836F}"/>
              </a:ext>
            </a:extLst>
          </p:cNvPr>
          <p:cNvSpPr txBox="1"/>
          <p:nvPr/>
        </p:nvSpPr>
        <p:spPr>
          <a:xfrm>
            <a:off x="2227904" y="4747118"/>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2026</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
        <p:nvSpPr>
          <p:cNvPr id="8" name="文本框 7">
            <a:extLst>
              <a:ext uri="{FF2B5EF4-FFF2-40B4-BE49-F238E27FC236}">
                <a16:creationId xmlns:a16="http://schemas.microsoft.com/office/drawing/2014/main" id="{B1F56E65-F3F2-9E1D-C4E2-8DCDBA77B1B2}"/>
              </a:ext>
            </a:extLst>
          </p:cNvPr>
          <p:cNvSpPr txBox="1"/>
          <p:nvPr/>
        </p:nvSpPr>
        <p:spPr>
          <a:xfrm>
            <a:off x="2236348" y="4449790"/>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2025</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
        <p:nvSpPr>
          <p:cNvPr id="15" name="文本框 14">
            <a:extLst>
              <a:ext uri="{FF2B5EF4-FFF2-40B4-BE49-F238E27FC236}">
                <a16:creationId xmlns:a16="http://schemas.microsoft.com/office/drawing/2014/main" id="{86A10354-396E-CA46-515B-06BEF7103793}"/>
              </a:ext>
            </a:extLst>
          </p:cNvPr>
          <p:cNvSpPr txBox="1"/>
          <p:nvPr/>
        </p:nvSpPr>
        <p:spPr>
          <a:xfrm>
            <a:off x="2227904" y="4196198"/>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2026</a:t>
            </a:r>
            <a:r>
              <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sp>
        <p:nvSpPr>
          <p:cNvPr id="6" name="Title 1">
            <a:extLst>
              <a:ext uri="{FF2B5EF4-FFF2-40B4-BE49-F238E27FC236}">
                <a16:creationId xmlns:a16="http://schemas.microsoft.com/office/drawing/2014/main" id="{73D88A53-2AEA-7716-D940-FC0836A4149F}"/>
              </a:ext>
            </a:extLst>
          </p:cNvPr>
          <p:cNvSpPr>
            <a:spLocks noGrp="1"/>
          </p:cNvSpPr>
          <p:nvPr/>
        </p:nvSpPr>
        <p:spPr>
          <a:xfrm>
            <a:off x="1049671" y="83467"/>
            <a:ext cx="11067604" cy="691187"/>
          </a:xfrm>
          <a:prstGeom prst="rect">
            <a:avLst/>
          </a:prstGeom>
        </p:spPr>
        <p:txBody>
          <a:bodyPr vert="horz" lIns="91400" tIns="45699" rIns="91400" bIns="45699" rtlCol="0" anchor="ctr">
            <a:noAutofit/>
          </a:bodyPr>
          <a:lstStyle>
            <a:lvl1pPr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stStyle>
          <a:p>
            <a:pPr lvl="0">
              <a:defRPr/>
            </a:pPr>
            <a:r>
              <a:rPr lang="en-US" altLang="zh-CN" sz="2400" dirty="0">
                <a:solidFill>
                  <a:srgbClr val="0070C0"/>
                </a:solidFill>
                <a:cs typeface="Times New Roman" panose="02020603050405020304" pitchFamily="18" charset="0"/>
              </a:rPr>
              <a:t>LHAASO Proton and Helium Spectra in the “Knee” Region</a:t>
            </a:r>
            <a:endParaRPr kumimoji="0" lang="zh-CN" altLang="en-US" sz="24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j-cs"/>
            </a:endParaRPr>
          </a:p>
        </p:txBody>
      </p:sp>
      <p:sp>
        <p:nvSpPr>
          <p:cNvPr id="18" name="TextBox 8">
            <a:extLst>
              <a:ext uri="{FF2B5EF4-FFF2-40B4-BE49-F238E27FC236}">
                <a16:creationId xmlns:a16="http://schemas.microsoft.com/office/drawing/2014/main" id="{AF2CB3F0-5F3F-675A-8EEC-F53EC7235D36}"/>
              </a:ext>
            </a:extLst>
          </p:cNvPr>
          <p:cNvSpPr txBox="1"/>
          <p:nvPr/>
        </p:nvSpPr>
        <p:spPr>
          <a:xfrm>
            <a:off x="874403" y="5948612"/>
            <a:ext cx="5058893"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LHAASO Coll.,</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Science Bulletin 70 (2025)</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LHAASO Coll.,</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Phys. Rev. Lett. 136, 121001 (2026)</a:t>
            </a:r>
          </a:p>
        </p:txBody>
      </p:sp>
    </p:spTree>
    <p:extLst>
      <p:ext uri="{BB962C8B-B14F-4D97-AF65-F5344CB8AC3E}">
        <p14:creationId xmlns:p14="http://schemas.microsoft.com/office/powerpoint/2010/main" val="1475594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31740B-CFEF-47E7-B88F-238BE34A6DCB}"/>
              </a:ext>
            </a:extLst>
          </p:cNvPr>
          <p:cNvPicPr>
            <a:picLocks noChangeAspect="1"/>
          </p:cNvPicPr>
          <p:nvPr/>
        </p:nvPicPr>
        <p:blipFill>
          <a:blip r:embed="rId2"/>
          <a:stretch>
            <a:fillRect/>
          </a:stretch>
        </p:blipFill>
        <p:spPr>
          <a:xfrm>
            <a:off x="1160005" y="902262"/>
            <a:ext cx="9392514" cy="5955738"/>
          </a:xfrm>
          <a:prstGeom prst="rect">
            <a:avLst/>
          </a:prstGeom>
        </p:spPr>
      </p:pic>
      <p:sp>
        <p:nvSpPr>
          <p:cNvPr id="3" name="TextBox 2">
            <a:extLst>
              <a:ext uri="{FF2B5EF4-FFF2-40B4-BE49-F238E27FC236}">
                <a16:creationId xmlns:a16="http://schemas.microsoft.com/office/drawing/2014/main" id="{A719D467-E2C8-49D6-9AD1-E4E61D2F620F}"/>
              </a:ext>
            </a:extLst>
          </p:cNvPr>
          <p:cNvSpPr txBox="1"/>
          <p:nvPr/>
        </p:nvSpPr>
        <p:spPr>
          <a:xfrm>
            <a:off x="3531517" y="4556381"/>
            <a:ext cx="69121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H/He</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2" name="Title 23">
            <a:extLst>
              <a:ext uri="{FF2B5EF4-FFF2-40B4-BE49-F238E27FC236}">
                <a16:creationId xmlns:a16="http://schemas.microsoft.com/office/drawing/2014/main" id="{FBB6832C-7DD9-4710-B199-78BA72C87AFE}"/>
              </a:ext>
            </a:extLst>
          </p:cNvPr>
          <p:cNvSpPr>
            <a:spLocks noGrp="1"/>
          </p:cNvSpPr>
          <p:nvPr>
            <p:ph type="title"/>
          </p:nvPr>
        </p:nvSpPr>
        <p:spPr>
          <a:xfrm>
            <a:off x="1108075" y="135861"/>
            <a:ext cx="10509250" cy="658813"/>
          </a:xfrm>
        </p:spPr>
        <p:txBody>
          <a:bodyPr>
            <a:normAutofit/>
          </a:bodyPr>
          <a:lstStyle/>
          <a:p>
            <a:r>
              <a:rPr lang="en-US" altLang="zh-CN" sz="2800" b="1" i="0" u="none" strike="noStrike" baseline="0" dirty="0">
                <a:solidFill>
                  <a:srgbClr val="0070C0"/>
                </a:solidFill>
                <a:latin typeface="Calibri" panose="020F0502020204030204" pitchFamily="34" charset="0"/>
              </a:rPr>
              <a:t>Wideband spectrum of proton and helium</a:t>
            </a:r>
            <a:endParaRPr lang="zh-CN" altLang="en-US" sz="2800" dirty="0">
              <a:solidFill>
                <a:srgbClr val="0070C0"/>
              </a:solidFill>
            </a:endParaRPr>
          </a:p>
        </p:txBody>
      </p:sp>
    </p:spTree>
    <p:extLst>
      <p:ext uri="{BB962C8B-B14F-4D97-AF65-F5344CB8AC3E}">
        <p14:creationId xmlns:p14="http://schemas.microsoft.com/office/powerpoint/2010/main" val="2866540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72D73-7745-77C6-9DB2-A73012C93A73}"/>
            </a:ext>
          </a:extLst>
        </p:cNvPr>
        <p:cNvGrpSpPr/>
        <p:nvPr/>
      </p:nvGrpSpPr>
      <p:grpSpPr>
        <a:xfrm>
          <a:off x="0" y="0"/>
          <a:ext cx="0" cy="0"/>
          <a:chOff x="0" y="0"/>
          <a:chExt cx="0" cy="0"/>
        </a:xfrm>
      </p:grpSpPr>
      <p:sp>
        <p:nvSpPr>
          <p:cNvPr id="3" name="文本框 14">
            <a:extLst>
              <a:ext uri="{FF2B5EF4-FFF2-40B4-BE49-F238E27FC236}">
                <a16:creationId xmlns:a16="http://schemas.microsoft.com/office/drawing/2014/main" id="{6ED26CF1-932B-098C-4E2A-27554DF39DE8}"/>
              </a:ext>
            </a:extLst>
          </p:cNvPr>
          <p:cNvSpPr txBox="1"/>
          <p:nvPr/>
        </p:nvSpPr>
        <p:spPr>
          <a:xfrm>
            <a:off x="1220184" y="1180371"/>
            <a:ext cx="10412360" cy="449725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bg1">
                    <a:lumMod val="75000"/>
                  </a:schemeClr>
                </a:solidFill>
              </a:rPr>
              <a:t>Introduction to the LHAASO experiment</a:t>
            </a:r>
          </a:p>
          <a:p>
            <a:pPr marL="457200" indent="-457200">
              <a:lnSpc>
                <a:spcPct val="130000"/>
              </a:lnSpc>
              <a:spcBef>
                <a:spcPts val="600"/>
              </a:spcBef>
              <a:spcAft>
                <a:spcPts val="600"/>
              </a:spcAft>
              <a:buFont typeface="Wingdings" panose="05000000000000000000" pitchFamily="2" charset="2"/>
              <a:buChar char="u"/>
            </a:pPr>
            <a:r>
              <a:rPr lang="zh-CN" altLang="zh-CN" sz="3200" b="1" dirty="0">
                <a:solidFill>
                  <a:schemeClr val="bg1">
                    <a:lumMod val="75000"/>
                  </a:schemeClr>
                </a:solidFill>
              </a:rPr>
              <a:t>LHAASO Highlights in Cosmic-Ray Measurements</a:t>
            </a:r>
          </a:p>
          <a:p>
            <a:pPr marL="457200" indent="-457200">
              <a:lnSpc>
                <a:spcPct val="130000"/>
              </a:lnSpc>
              <a:spcBef>
                <a:spcPts val="600"/>
              </a:spcBef>
              <a:spcAft>
                <a:spcPts val="600"/>
              </a:spcAft>
              <a:buFont typeface="Wingdings" panose="05000000000000000000" pitchFamily="2" charset="2"/>
              <a:buChar char="u"/>
            </a:pPr>
            <a:r>
              <a:rPr lang="zh-CN" altLang="zh-CN" sz="3200" b="1" dirty="0">
                <a:solidFill>
                  <a:srgbClr val="0070C0"/>
                </a:solidFill>
              </a:rPr>
              <a:t>LHAASO Highlights in Gamma-Ray Astronomy</a:t>
            </a:r>
          </a:p>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tx1">
                    <a:lumMod val="50000"/>
                    <a:lumOff val="50000"/>
                  </a:schemeClr>
                </a:solidFill>
              </a:rPr>
              <a:t>Progress in </a:t>
            </a:r>
            <a:r>
              <a:rPr lang="zh-CN" altLang="zh-CN" sz="3200" b="1" dirty="0">
                <a:solidFill>
                  <a:schemeClr val="tx1">
                    <a:lumMod val="50000"/>
                    <a:lumOff val="50000"/>
                  </a:schemeClr>
                </a:solidFill>
              </a:rPr>
              <a:t>Searches for Ultra-Relativistic Magnetic Monopoles with LHAASO</a:t>
            </a:r>
            <a:endParaRPr lang="en-US" altLang="zh-CN" sz="3200" b="1" dirty="0">
              <a:solidFill>
                <a:schemeClr val="tx1">
                  <a:lumMod val="50000"/>
                  <a:lumOff val="50000"/>
                </a:schemeClr>
              </a:solidFill>
            </a:endParaRPr>
          </a:p>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tx1">
                    <a:lumMod val="50000"/>
                    <a:lumOff val="50000"/>
                  </a:schemeClr>
                </a:solidFill>
              </a:rPr>
              <a:t>Summary &amp; Outlook</a:t>
            </a:r>
            <a:endParaRPr lang="zh-CN" altLang="zh-CN" sz="3200" b="1" dirty="0">
              <a:solidFill>
                <a:schemeClr val="tx1">
                  <a:lumMod val="50000"/>
                  <a:lumOff val="50000"/>
                </a:schemeClr>
              </a:solidFill>
            </a:endParaRPr>
          </a:p>
        </p:txBody>
      </p:sp>
      <p:sp>
        <p:nvSpPr>
          <p:cNvPr id="4" name="文本框 3">
            <a:extLst>
              <a:ext uri="{FF2B5EF4-FFF2-40B4-BE49-F238E27FC236}">
                <a16:creationId xmlns:a16="http://schemas.microsoft.com/office/drawing/2014/main" id="{A1941D9F-E98B-88B6-4605-0822F693FEDA}"/>
              </a:ext>
            </a:extLst>
          </p:cNvPr>
          <p:cNvSpPr txBox="1"/>
          <p:nvPr/>
        </p:nvSpPr>
        <p:spPr>
          <a:xfrm>
            <a:off x="1327355" y="106188"/>
            <a:ext cx="1614545" cy="646331"/>
          </a:xfrm>
          <a:prstGeom prst="rect">
            <a:avLst/>
          </a:prstGeom>
          <a:noFill/>
        </p:spPr>
        <p:txBody>
          <a:bodyPr wrap="none" rtlCol="0">
            <a:spAutoFit/>
          </a:bodyPr>
          <a:lstStyle/>
          <a:p>
            <a:r>
              <a:rPr lang="en-US" altLang="zh-CN" sz="3600" b="1" dirty="0">
                <a:solidFill>
                  <a:srgbClr val="0171C0"/>
                </a:solidFill>
              </a:rPr>
              <a:t>Outline</a:t>
            </a:r>
            <a:endParaRPr lang="zh-CN" altLang="en-US" sz="3600" b="1" dirty="0">
              <a:solidFill>
                <a:srgbClr val="0171C0"/>
              </a:solidFill>
            </a:endParaRPr>
          </a:p>
        </p:txBody>
      </p:sp>
    </p:spTree>
    <p:extLst>
      <p:ext uri="{BB962C8B-B14F-4D97-AF65-F5344CB8AC3E}">
        <p14:creationId xmlns:p14="http://schemas.microsoft.com/office/powerpoint/2010/main" val="1247467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标题 1">
            <a:extLst>
              <a:ext uri="{FF2B5EF4-FFF2-40B4-BE49-F238E27FC236}">
                <a16:creationId xmlns:a16="http://schemas.microsoft.com/office/drawing/2014/main" id="{7C2558AA-0AA7-4B0B-B8A8-F2373B7E0E7F}"/>
              </a:ext>
            </a:extLst>
          </p:cNvPr>
          <p:cNvSpPr>
            <a:spLocks noGrp="1"/>
          </p:cNvSpPr>
          <p:nvPr>
            <p:ph type="title"/>
          </p:nvPr>
        </p:nvSpPr>
        <p:spPr>
          <a:xfrm>
            <a:off x="1214077" y="-59706"/>
            <a:ext cx="10619335" cy="1550151"/>
          </a:xfrm>
        </p:spPr>
        <p:txBody>
          <a:bodyPr>
            <a:normAutofit/>
          </a:bodyPr>
          <a:lstStyle/>
          <a:p>
            <a:pPr algn="ctr">
              <a:lnSpc>
                <a:spcPct val="150000"/>
              </a:lnSpc>
              <a:spcBef>
                <a:spcPts val="600"/>
              </a:spcBef>
            </a:pPr>
            <a:r>
              <a:rPr kumimoji="0" lang="en-US" altLang="zh-CN" sz="3200" b="1" i="0" u="none" strike="noStrike" kern="1200" cap="none" spc="0" normalizeH="0" baseline="0" noProof="0" dirty="0">
                <a:ln>
                  <a:noFill/>
                </a:ln>
                <a:solidFill>
                  <a:srgbClr val="005DA2"/>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LHAASO started a new era of UHE γ-ray astronomy </a:t>
            </a:r>
            <a:br>
              <a:rPr kumimoji="0" lang="en-US" altLang="en-US" sz="3200" b="1" i="0" u="none" strike="noStrike" kern="0" cap="none" spc="0" normalizeH="0" baseline="0" noProof="0" dirty="0">
                <a:ln>
                  <a:noFill/>
                </a:ln>
                <a:solidFill>
                  <a:srgbClr val="005DA2"/>
                </a:solidFill>
                <a:effectLst/>
                <a:uLnTx/>
                <a:uFillTx/>
                <a:latin typeface="Arial" panose="020B0604020202020204" pitchFamily="34" charset="0"/>
                <a:ea typeface="微软雅黑" panose="020B0503020204020204" charset="-122"/>
                <a:cs typeface="+mj-cs"/>
              </a:rPr>
            </a:br>
            <a:r>
              <a:rPr lang="en-US" altLang="zh-CN" sz="2800" b="1" dirty="0">
                <a:solidFill>
                  <a:srgbClr val="C00000"/>
                </a:solidFill>
              </a:rPr>
              <a:t>2019/12-2020/12, 308</a:t>
            </a:r>
            <a:r>
              <a:rPr lang="zh-CN" altLang="en-US" sz="2800" dirty="0">
                <a:solidFill>
                  <a:srgbClr val="C00000"/>
                </a:solidFill>
              </a:rPr>
              <a:t> </a:t>
            </a:r>
            <a:r>
              <a:rPr lang="en-US" altLang="zh-CN" sz="2800" dirty="0">
                <a:solidFill>
                  <a:srgbClr val="C00000"/>
                </a:solidFill>
              </a:rPr>
              <a:t>days</a:t>
            </a:r>
            <a:r>
              <a:rPr lang="zh-CN" altLang="en-US" sz="2800" b="1" dirty="0">
                <a:solidFill>
                  <a:srgbClr val="C00000"/>
                </a:solidFill>
              </a:rPr>
              <a:t>，</a:t>
            </a:r>
            <a:r>
              <a:rPr lang="en-US" altLang="zh-CN" sz="2800" b="1" dirty="0">
                <a:solidFill>
                  <a:srgbClr val="C00000"/>
                </a:solidFill>
              </a:rPr>
              <a:t>1/2 </a:t>
            </a:r>
            <a:r>
              <a:rPr lang="en-US" altLang="zh-CN" sz="2800" dirty="0">
                <a:solidFill>
                  <a:srgbClr val="C00000"/>
                </a:solidFill>
              </a:rPr>
              <a:t>array</a:t>
            </a:r>
            <a:endParaRPr lang="zh-CN" altLang="en-US" sz="2800" b="1" dirty="0">
              <a:solidFill>
                <a:srgbClr val="C00000"/>
              </a:solidFill>
            </a:endParaRPr>
          </a:p>
        </p:txBody>
      </p:sp>
      <p:grpSp>
        <p:nvGrpSpPr>
          <p:cNvPr id="71" name="组合 11">
            <a:extLst>
              <a:ext uri="{FF2B5EF4-FFF2-40B4-BE49-F238E27FC236}">
                <a16:creationId xmlns:a16="http://schemas.microsoft.com/office/drawing/2014/main" id="{C869ADF4-095A-44DD-A030-193379EA384F}"/>
              </a:ext>
            </a:extLst>
          </p:cNvPr>
          <p:cNvGrpSpPr/>
          <p:nvPr/>
        </p:nvGrpSpPr>
        <p:grpSpPr>
          <a:xfrm>
            <a:off x="1" y="4213055"/>
            <a:ext cx="2631994" cy="2509881"/>
            <a:chOff x="9603185" y="1885763"/>
            <a:chExt cx="2452803" cy="2413934"/>
          </a:xfrm>
        </p:grpSpPr>
        <p:pic>
          <p:nvPicPr>
            <p:cNvPr id="72" name="图片 7">
              <a:extLst>
                <a:ext uri="{FF2B5EF4-FFF2-40B4-BE49-F238E27FC236}">
                  <a16:creationId xmlns:a16="http://schemas.microsoft.com/office/drawing/2014/main" id="{09D21B95-E040-4B60-9FAE-52B994F948E6}"/>
                </a:ext>
              </a:extLst>
            </p:cNvPr>
            <p:cNvPicPr>
              <a:picLocks noChangeAspect="1"/>
            </p:cNvPicPr>
            <p:nvPr/>
          </p:nvPicPr>
          <p:blipFill rotWithShape="1">
            <a:blip r:embed="rId3"/>
            <a:srcRect l="68782"/>
            <a:stretch/>
          </p:blipFill>
          <p:spPr>
            <a:xfrm>
              <a:off x="9968162" y="1885764"/>
              <a:ext cx="2087826" cy="2413933"/>
            </a:xfrm>
            <a:prstGeom prst="rect">
              <a:avLst/>
            </a:prstGeom>
          </p:spPr>
        </p:pic>
        <p:pic>
          <p:nvPicPr>
            <p:cNvPr id="73" name="图片 2">
              <a:extLst>
                <a:ext uri="{FF2B5EF4-FFF2-40B4-BE49-F238E27FC236}">
                  <a16:creationId xmlns:a16="http://schemas.microsoft.com/office/drawing/2014/main" id="{378D8CCE-ECC5-4BA6-98CB-0F41A7A9CB70}"/>
                </a:ext>
              </a:extLst>
            </p:cNvPr>
            <p:cNvPicPr>
              <a:picLocks noChangeAspect="1"/>
            </p:cNvPicPr>
            <p:nvPr/>
          </p:nvPicPr>
          <p:blipFill rotWithShape="1">
            <a:blip r:embed="rId3"/>
            <a:srcRect r="93540"/>
            <a:stretch/>
          </p:blipFill>
          <p:spPr>
            <a:xfrm>
              <a:off x="9603185" y="1885763"/>
              <a:ext cx="432048" cy="2413933"/>
            </a:xfrm>
            <a:prstGeom prst="rect">
              <a:avLst/>
            </a:prstGeom>
          </p:spPr>
        </p:pic>
      </p:grpSp>
      <p:grpSp>
        <p:nvGrpSpPr>
          <p:cNvPr id="74" name="组合 3">
            <a:extLst>
              <a:ext uri="{FF2B5EF4-FFF2-40B4-BE49-F238E27FC236}">
                <a16:creationId xmlns:a16="http://schemas.microsoft.com/office/drawing/2014/main" id="{74D8A72D-BBD4-4FD8-902B-198298B1999F}"/>
              </a:ext>
            </a:extLst>
          </p:cNvPr>
          <p:cNvGrpSpPr/>
          <p:nvPr/>
        </p:nvGrpSpPr>
        <p:grpSpPr>
          <a:xfrm>
            <a:off x="92963" y="1629770"/>
            <a:ext cx="2538670" cy="2414485"/>
            <a:chOff x="5719211" y="1768891"/>
            <a:chExt cx="2538670" cy="2414485"/>
          </a:xfrm>
        </p:grpSpPr>
        <p:pic>
          <p:nvPicPr>
            <p:cNvPr id="75" name="图片 9">
              <a:extLst>
                <a:ext uri="{FF2B5EF4-FFF2-40B4-BE49-F238E27FC236}">
                  <a16:creationId xmlns:a16="http://schemas.microsoft.com/office/drawing/2014/main" id="{14A4093A-465C-46A3-9E37-AF8EEA9CB9DF}"/>
                </a:ext>
              </a:extLst>
            </p:cNvPr>
            <p:cNvPicPr>
              <a:picLocks noChangeAspect="1"/>
            </p:cNvPicPr>
            <p:nvPr/>
          </p:nvPicPr>
          <p:blipFill rotWithShape="1">
            <a:blip r:embed="rId3"/>
            <a:srcRect l="36482" r="30691"/>
            <a:stretch/>
          </p:blipFill>
          <p:spPr>
            <a:xfrm>
              <a:off x="6062499" y="1768891"/>
              <a:ext cx="2195382" cy="2413933"/>
            </a:xfrm>
            <a:prstGeom prst="rect">
              <a:avLst/>
            </a:prstGeom>
          </p:spPr>
        </p:pic>
        <p:pic>
          <p:nvPicPr>
            <p:cNvPr id="76" name="图片 10">
              <a:extLst>
                <a:ext uri="{FF2B5EF4-FFF2-40B4-BE49-F238E27FC236}">
                  <a16:creationId xmlns:a16="http://schemas.microsoft.com/office/drawing/2014/main" id="{6E6D8E20-3A34-4E9F-8709-7AAE3ABE2D96}"/>
                </a:ext>
              </a:extLst>
            </p:cNvPr>
            <p:cNvPicPr>
              <a:picLocks noChangeAspect="1"/>
            </p:cNvPicPr>
            <p:nvPr/>
          </p:nvPicPr>
          <p:blipFill rotWithShape="1">
            <a:blip r:embed="rId3"/>
            <a:srcRect r="93540"/>
            <a:stretch/>
          </p:blipFill>
          <p:spPr>
            <a:xfrm>
              <a:off x="5719211" y="1769443"/>
              <a:ext cx="432048" cy="2413933"/>
            </a:xfrm>
            <a:prstGeom prst="rect">
              <a:avLst/>
            </a:prstGeom>
          </p:spPr>
        </p:pic>
      </p:grpSp>
      <p:pic>
        <p:nvPicPr>
          <p:cNvPr id="77" name="图片 12">
            <a:extLst>
              <a:ext uri="{FF2B5EF4-FFF2-40B4-BE49-F238E27FC236}">
                <a16:creationId xmlns:a16="http://schemas.microsoft.com/office/drawing/2014/main" id="{7F35E332-90DE-4FD6-85E1-530A2A179D04}"/>
              </a:ext>
            </a:extLst>
          </p:cNvPr>
          <p:cNvPicPr>
            <a:picLocks noChangeAspect="1"/>
          </p:cNvPicPr>
          <p:nvPr/>
        </p:nvPicPr>
        <p:blipFill rotWithShape="1">
          <a:blip r:embed="rId4"/>
          <a:srcRect r="6297"/>
          <a:stretch/>
        </p:blipFill>
        <p:spPr>
          <a:xfrm>
            <a:off x="2631633" y="1593516"/>
            <a:ext cx="6443211" cy="5157192"/>
          </a:xfrm>
          <a:prstGeom prst="rect">
            <a:avLst/>
          </a:prstGeom>
        </p:spPr>
      </p:pic>
      <p:sp>
        <p:nvSpPr>
          <p:cNvPr id="78" name="箭头: 燕尾形 13">
            <a:extLst>
              <a:ext uri="{FF2B5EF4-FFF2-40B4-BE49-F238E27FC236}">
                <a16:creationId xmlns:a16="http://schemas.microsoft.com/office/drawing/2014/main" id="{281FA74F-811F-460B-99D8-CE6EC87181A2}"/>
              </a:ext>
            </a:extLst>
          </p:cNvPr>
          <p:cNvSpPr/>
          <p:nvPr/>
        </p:nvSpPr>
        <p:spPr>
          <a:xfrm rot="12432957">
            <a:off x="2455000" y="3762959"/>
            <a:ext cx="1656184" cy="263567"/>
          </a:xfrm>
          <a:prstGeom prst="notchedRightArrow">
            <a:avLst/>
          </a:prstGeom>
          <a:solidFill>
            <a:srgbClr val="FF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sp>
        <p:nvSpPr>
          <p:cNvPr id="79" name="箭头: 燕尾形 15">
            <a:extLst>
              <a:ext uri="{FF2B5EF4-FFF2-40B4-BE49-F238E27FC236}">
                <a16:creationId xmlns:a16="http://schemas.microsoft.com/office/drawing/2014/main" id="{377D864C-F164-4361-A109-29C512CA9F42}"/>
              </a:ext>
            </a:extLst>
          </p:cNvPr>
          <p:cNvSpPr/>
          <p:nvPr/>
        </p:nvSpPr>
        <p:spPr>
          <a:xfrm rot="10006931">
            <a:off x="2463725" y="5007612"/>
            <a:ext cx="764056" cy="263567"/>
          </a:xfrm>
          <a:prstGeom prst="notchedRightArrow">
            <a:avLst/>
          </a:prstGeom>
          <a:solidFill>
            <a:srgbClr val="FF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pic>
        <p:nvPicPr>
          <p:cNvPr id="80" name="图片 19">
            <a:extLst>
              <a:ext uri="{FF2B5EF4-FFF2-40B4-BE49-F238E27FC236}">
                <a16:creationId xmlns:a16="http://schemas.microsoft.com/office/drawing/2014/main" id="{6161D7EA-182C-4134-998C-0D3277D3EEA7}"/>
              </a:ext>
            </a:extLst>
          </p:cNvPr>
          <p:cNvPicPr>
            <a:picLocks noChangeAspect="1"/>
          </p:cNvPicPr>
          <p:nvPr/>
        </p:nvPicPr>
        <p:blipFill rotWithShape="1">
          <a:blip r:embed="rId4"/>
          <a:srcRect l="72908" t="47977" r="15706" b="20969"/>
          <a:stretch/>
        </p:blipFill>
        <p:spPr>
          <a:xfrm>
            <a:off x="7319323" y="2009149"/>
            <a:ext cx="832185" cy="1601503"/>
          </a:xfrm>
          <a:prstGeom prst="rect">
            <a:avLst/>
          </a:prstGeom>
        </p:spPr>
      </p:pic>
      <p:pic>
        <p:nvPicPr>
          <p:cNvPr id="81" name="图片 8">
            <a:extLst>
              <a:ext uri="{FF2B5EF4-FFF2-40B4-BE49-F238E27FC236}">
                <a16:creationId xmlns:a16="http://schemas.microsoft.com/office/drawing/2014/main" id="{5232CF63-9CA6-478F-978C-884275C5B0C1}"/>
              </a:ext>
            </a:extLst>
          </p:cNvPr>
          <p:cNvPicPr>
            <a:picLocks noChangeAspect="1"/>
          </p:cNvPicPr>
          <p:nvPr/>
        </p:nvPicPr>
        <p:blipFill rotWithShape="1">
          <a:blip r:embed="rId3"/>
          <a:srcRect r="62567"/>
          <a:stretch/>
        </p:blipFill>
        <p:spPr>
          <a:xfrm>
            <a:off x="8114373" y="1581830"/>
            <a:ext cx="2503512" cy="2413933"/>
          </a:xfrm>
          <a:prstGeom prst="rect">
            <a:avLst/>
          </a:prstGeom>
        </p:spPr>
      </p:pic>
      <p:sp>
        <p:nvSpPr>
          <p:cNvPr id="82" name="箭头: 燕尾形 16">
            <a:extLst>
              <a:ext uri="{FF2B5EF4-FFF2-40B4-BE49-F238E27FC236}">
                <a16:creationId xmlns:a16="http://schemas.microsoft.com/office/drawing/2014/main" id="{68122CF3-B306-494A-A901-EEA1BABBCEDA}"/>
              </a:ext>
            </a:extLst>
          </p:cNvPr>
          <p:cNvSpPr/>
          <p:nvPr/>
        </p:nvSpPr>
        <p:spPr>
          <a:xfrm rot="21417200">
            <a:off x="6672265" y="2317140"/>
            <a:ext cx="1371430" cy="263567"/>
          </a:xfrm>
          <a:prstGeom prst="notchedRightArrow">
            <a:avLst/>
          </a:prstGeom>
          <a:solidFill>
            <a:srgbClr val="FF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sp>
        <p:nvSpPr>
          <p:cNvPr id="83" name="矩形 1">
            <a:extLst>
              <a:ext uri="{FF2B5EF4-FFF2-40B4-BE49-F238E27FC236}">
                <a16:creationId xmlns:a16="http://schemas.microsoft.com/office/drawing/2014/main" id="{A4ED4172-2F15-4578-8F62-32293AF6FB01}"/>
              </a:ext>
            </a:extLst>
          </p:cNvPr>
          <p:cNvSpPr/>
          <p:nvPr/>
        </p:nvSpPr>
        <p:spPr>
          <a:xfrm>
            <a:off x="3915643" y="6195969"/>
            <a:ext cx="498681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LHAASO,</a:t>
            </a:r>
            <a:r>
              <a:rPr kumimoji="0" lang="zh-CN" altLang="en-US"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 </a:t>
            </a:r>
            <a:r>
              <a:rPr kumimoji="0" lang="en-US" altLang="zh-CN"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Nature, 594,  p.33-36, 2021</a:t>
            </a:r>
            <a:endParaRPr kumimoji="0" lang="zh-CN" altLang="en-US"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endParaRPr>
          </a:p>
        </p:txBody>
      </p:sp>
      <p:sp>
        <p:nvSpPr>
          <p:cNvPr id="84" name="文本框 4">
            <a:extLst>
              <a:ext uri="{FF2B5EF4-FFF2-40B4-BE49-F238E27FC236}">
                <a16:creationId xmlns:a16="http://schemas.microsoft.com/office/drawing/2014/main" id="{BC10B1C4-4ADD-4ECD-9788-DB8C8FC56FBB}"/>
              </a:ext>
            </a:extLst>
          </p:cNvPr>
          <p:cNvSpPr txBox="1"/>
          <p:nvPr/>
        </p:nvSpPr>
        <p:spPr>
          <a:xfrm rot="3019665">
            <a:off x="5681224" y="4184053"/>
            <a:ext cx="267483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Highest photo</a:t>
            </a:r>
            <a:r>
              <a:rPr kumimoji="0" lang="zh-CN" altLang="en-US"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a:t>
            </a:r>
            <a:r>
              <a:rPr kumimoji="0" lang="en-US" altLang="zh-CN"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1.4 </a:t>
            </a:r>
            <a:r>
              <a:rPr kumimoji="0" lang="en-US" altLang="zh-CN" sz="1800" b="1" i="0" u="none" strike="noStrike" kern="1200" cap="none" spc="0" normalizeH="0" baseline="0" noProof="0" dirty="0" err="1">
                <a:ln>
                  <a:noFill/>
                </a:ln>
                <a:solidFill>
                  <a:srgbClr val="FFFF00"/>
                </a:solidFill>
                <a:effectLst/>
                <a:uLnTx/>
                <a:uFillTx/>
                <a:latin typeface="Cambria"/>
                <a:ea typeface="华文楷体" panose="02010600040101010101" pitchFamily="2" charset="-122"/>
                <a:cs typeface="+mn-cs"/>
              </a:rPr>
              <a:t>PeV</a:t>
            </a:r>
            <a:endParaRPr kumimoji="0" lang="zh-CN" altLang="en-US"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endParaRPr>
          </a:p>
        </p:txBody>
      </p:sp>
      <p:sp>
        <p:nvSpPr>
          <p:cNvPr id="85" name="TextBox 84">
            <a:extLst>
              <a:ext uri="{FF2B5EF4-FFF2-40B4-BE49-F238E27FC236}">
                <a16:creationId xmlns:a16="http://schemas.microsoft.com/office/drawing/2014/main" id="{4A3D7727-22DA-4A00-BD8A-17C01685BF18}"/>
              </a:ext>
            </a:extLst>
          </p:cNvPr>
          <p:cNvSpPr txBox="1"/>
          <p:nvPr/>
        </p:nvSpPr>
        <p:spPr>
          <a:xfrm>
            <a:off x="9074844" y="3984077"/>
            <a:ext cx="3024193" cy="2862322"/>
          </a:xfrm>
          <a:prstGeom prst="rect">
            <a:avLst/>
          </a:prstGeom>
          <a:noFill/>
          <a:ln w="3810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141414"/>
                </a:solidFill>
                <a:effectLst/>
                <a:uLnTx/>
                <a:uFillTx/>
                <a:latin typeface="苹方-简-常规体"/>
                <a:ea typeface="宋体" panose="02010600030101010101" pitchFamily="2" charset="-122"/>
                <a:cs typeface="+mn-cs"/>
              </a:rPr>
              <a:t>For the first time, twelve ultra-high energy gamma-ray sources have been discovered in the Milky Way, revealing the widespread existence of “petaelectron particle accelerators” in the galaxy, whose acceleration capabilities have surpassed traditional understanding.</a:t>
            </a:r>
            <a:endParaRPr kumimoji="0" lang="zh-CN"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86" name="TextBox 85">
            <a:extLst>
              <a:ext uri="{FF2B5EF4-FFF2-40B4-BE49-F238E27FC236}">
                <a16:creationId xmlns:a16="http://schemas.microsoft.com/office/drawing/2014/main" id="{176A3038-8EE6-456B-86C1-7B8765A6DAB3}"/>
              </a:ext>
            </a:extLst>
          </p:cNvPr>
          <p:cNvSpPr txBox="1"/>
          <p:nvPr/>
        </p:nvSpPr>
        <p:spPr>
          <a:xfrm>
            <a:off x="2700901" y="1665523"/>
            <a:ext cx="45244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rPr>
              <a:t>Do not observe clear cut-off up to ~1 </a:t>
            </a:r>
            <a:r>
              <a:rPr kumimoji="0" lang="en-US" altLang="zh-CN" sz="1800" b="1" i="0" u="none" strike="noStrike" kern="1200" cap="none" spc="0" normalizeH="0" baseline="0" noProof="0" dirty="0" err="1">
                <a:ln>
                  <a:noFill/>
                </a:ln>
                <a:solidFill>
                  <a:prstClr val="white"/>
                </a:solidFill>
                <a:effectLst/>
                <a:uLnTx/>
                <a:uFillTx/>
                <a:latin typeface="Cambria"/>
                <a:ea typeface="华文楷体" panose="02010600040101010101" pitchFamily="2" charset="-122"/>
                <a:cs typeface="+mn-cs"/>
              </a:rPr>
              <a:t>PeV</a:t>
            </a:r>
            <a:endParaRPr kumimoji="0" lang="zh-CN" altLang="en-US" sz="1800" b="0"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endParaRPr>
          </a:p>
        </p:txBody>
      </p:sp>
    </p:spTree>
    <p:extLst>
      <p:ext uri="{BB962C8B-B14F-4D97-AF65-F5344CB8AC3E}">
        <p14:creationId xmlns:p14="http://schemas.microsoft.com/office/powerpoint/2010/main" val="3729921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22C159A6-DCA1-DF5D-521C-A63BAB73E6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4" name="图片 3">
            <a:extLst>
              <a:ext uri="{FF2B5EF4-FFF2-40B4-BE49-F238E27FC236}">
                <a16:creationId xmlns:a16="http://schemas.microsoft.com/office/drawing/2014/main" id="{EC710E7E-A057-FC96-5D02-EC85B0973012}"/>
              </a:ext>
            </a:extLst>
          </p:cNvPr>
          <p:cNvPicPr>
            <a:picLocks noChangeAspect="1"/>
          </p:cNvPicPr>
          <p:nvPr/>
        </p:nvPicPr>
        <p:blipFill>
          <a:blip r:embed="rId2"/>
          <a:stretch>
            <a:fillRect/>
          </a:stretch>
        </p:blipFill>
        <p:spPr>
          <a:xfrm>
            <a:off x="7440108" y="2230419"/>
            <a:ext cx="3973161" cy="2720090"/>
          </a:xfrm>
          <a:prstGeom prst="rect">
            <a:avLst/>
          </a:prstGeom>
        </p:spPr>
      </p:pic>
      <p:sp>
        <p:nvSpPr>
          <p:cNvPr id="5" name="箭头: 右 4">
            <a:extLst>
              <a:ext uri="{FF2B5EF4-FFF2-40B4-BE49-F238E27FC236}">
                <a16:creationId xmlns:a16="http://schemas.microsoft.com/office/drawing/2014/main" id="{0286B1B9-4C0A-C1AB-6E90-493D13274C5E}"/>
              </a:ext>
            </a:extLst>
          </p:cNvPr>
          <p:cNvSpPr/>
          <p:nvPr/>
        </p:nvSpPr>
        <p:spPr>
          <a:xfrm rot="21061041">
            <a:off x="904700" y="5411012"/>
            <a:ext cx="11079388" cy="585637"/>
          </a:xfrm>
          <a:prstGeom prst="rightArrow">
            <a:avLst/>
          </a:prstGeom>
          <a:solidFill>
            <a:srgbClr val="00B0F0"/>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6" name="标题 3">
            <a:extLst>
              <a:ext uri="{FF2B5EF4-FFF2-40B4-BE49-F238E27FC236}">
                <a16:creationId xmlns:a16="http://schemas.microsoft.com/office/drawing/2014/main" id="{94289315-AA35-1EEF-F00B-FD1378309DF1}"/>
              </a:ext>
            </a:extLst>
          </p:cNvPr>
          <p:cNvSpPr txBox="1">
            <a:spLocks/>
          </p:cNvSpPr>
          <p:nvPr/>
        </p:nvSpPr>
        <p:spPr>
          <a:xfrm>
            <a:off x="714337" y="103390"/>
            <a:ext cx="10763325" cy="725470"/>
          </a:xfrm>
          <a:prstGeom prst="rect">
            <a:avLst/>
          </a:prstGeom>
        </p:spPr>
        <p:txBody>
          <a:bodyPr vert="horz" lIns="91440" tIns="45720" rIns="91440" bIns="45720" anchor="ctr">
            <a:normAutofit fontScale="70000" lnSpcReduction="20000"/>
          </a:bodyPr>
          <a:lstStyle>
            <a:lvl1pPr lvl="0" algn="ctr" defTabSz="914400">
              <a:spcBef>
                <a:spcPct val="0"/>
              </a:spcBef>
              <a:buNone/>
              <a:defRPr sz="4000" b="1" kern="1200" baseline="0">
                <a:solidFill>
                  <a:srgbClr val="0000FF"/>
                </a:solidFill>
                <a:latin typeface="Arial Black" panose="020B0A04020102020204"/>
                <a:ea typeface="微软雅黑" panose="020B0503020204020204" charset="-122"/>
              </a:defRPr>
            </a:lvl1pPr>
          </a:lstStyle>
          <a:p>
            <a:pPr lvl="0">
              <a:defRPr/>
            </a:pPr>
            <a:r>
              <a:rPr lang="en-US" altLang="zh-CN" sz="3600" dirty="0">
                <a:solidFill>
                  <a:srgbClr val="0070C0"/>
                </a:solidFill>
                <a:latin typeface="微软雅黑" panose="020B0503020204020204" pitchFamily="34" charset="-122"/>
                <a:ea typeface="微软雅黑" panose="020B0503020204020204" pitchFamily="34" charset="-122"/>
              </a:rPr>
              <a:t>LHAASO Drives the Rapid Expansion of the UHE Gamma-Ray Source Population</a:t>
            </a:r>
          </a:p>
        </p:txBody>
      </p:sp>
      <p:pic>
        <p:nvPicPr>
          <p:cNvPr id="7" name="图片 6">
            <a:extLst>
              <a:ext uri="{FF2B5EF4-FFF2-40B4-BE49-F238E27FC236}">
                <a16:creationId xmlns:a16="http://schemas.microsoft.com/office/drawing/2014/main" id="{9F62A839-ADD7-36C0-E2F6-61F23D30C9D1}"/>
              </a:ext>
            </a:extLst>
          </p:cNvPr>
          <p:cNvPicPr>
            <a:picLocks noChangeAspect="1"/>
          </p:cNvPicPr>
          <p:nvPr/>
        </p:nvPicPr>
        <p:blipFill>
          <a:blip r:embed="rId3"/>
          <a:stretch>
            <a:fillRect/>
          </a:stretch>
        </p:blipFill>
        <p:spPr>
          <a:xfrm>
            <a:off x="136886" y="3512770"/>
            <a:ext cx="3087583" cy="2214035"/>
          </a:xfrm>
          <a:prstGeom prst="rect">
            <a:avLst/>
          </a:prstGeom>
        </p:spPr>
      </p:pic>
      <p:sp>
        <p:nvSpPr>
          <p:cNvPr id="8" name="文本框 7">
            <a:extLst>
              <a:ext uri="{FF2B5EF4-FFF2-40B4-BE49-F238E27FC236}">
                <a16:creationId xmlns:a16="http://schemas.microsoft.com/office/drawing/2014/main" id="{0B6E5DF9-216F-4D8E-CD73-6BB767F30367}"/>
              </a:ext>
            </a:extLst>
          </p:cNvPr>
          <p:cNvSpPr txBox="1"/>
          <p:nvPr/>
        </p:nvSpPr>
        <p:spPr>
          <a:xfrm>
            <a:off x="391191" y="5805444"/>
            <a:ext cx="210176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LHAASO coll.</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2021</a:t>
            </a:r>
            <a:endPar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9" name="文本框 8">
            <a:extLst>
              <a:ext uri="{FF2B5EF4-FFF2-40B4-BE49-F238E27FC236}">
                <a16:creationId xmlns:a16="http://schemas.microsoft.com/office/drawing/2014/main" id="{BFCDBBF8-2ECC-A47F-9FB9-30D3CC55EBAB}"/>
              </a:ext>
            </a:extLst>
          </p:cNvPr>
          <p:cNvSpPr txBox="1"/>
          <p:nvPr/>
        </p:nvSpPr>
        <p:spPr>
          <a:xfrm>
            <a:off x="4173079" y="5246274"/>
            <a:ext cx="192292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LHAASO coll.</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2024</a:t>
            </a:r>
            <a:endPar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a:extLst>
              <a:ext uri="{FF2B5EF4-FFF2-40B4-BE49-F238E27FC236}">
                <a16:creationId xmlns:a16="http://schemas.microsoft.com/office/drawing/2014/main" id="{DBE3D479-1FDC-D411-EDB6-EEE908178799}"/>
              </a:ext>
            </a:extLst>
          </p:cNvPr>
          <p:cNvSpPr txBox="1"/>
          <p:nvPr/>
        </p:nvSpPr>
        <p:spPr>
          <a:xfrm>
            <a:off x="321706" y="2577669"/>
            <a:ext cx="2822649" cy="658257"/>
          </a:xfrm>
          <a:prstGeom prst="rect">
            <a:avLst/>
          </a:prstGeom>
          <a:solidFill>
            <a:srgbClr val="4BACC6">
              <a:lumMod val="40000"/>
              <a:lumOff val="60000"/>
            </a:srgbClr>
          </a:solid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11</a:t>
            </a:r>
            <a:r>
              <a:rPr lang="zh-CN" altLang="en-US" sz="1600" b="1" kern="0" dirty="0">
                <a:solidFill>
                  <a:srgbClr val="0000FF"/>
                </a:solidFill>
                <a:latin typeface="微软雅黑" panose="020B0503020204020204" pitchFamily="34" charset="-122"/>
                <a:ea typeface="微软雅黑" panose="020B0503020204020204" pitchFamily="34" charset="-122"/>
              </a:rPr>
              <a:t> </a:t>
            </a:r>
            <a:r>
              <a:rPr lang="en-US" altLang="zh-CN" sz="1600" b="1" kern="0" dirty="0">
                <a:solidFill>
                  <a:srgbClr val="0000FF"/>
                </a:solidFill>
                <a:latin typeface="微软雅黑" panose="020B0503020204020204" pitchFamily="34" charset="-122"/>
                <a:ea typeface="微软雅黑" panose="020B0503020204020204" pitchFamily="34" charset="-122"/>
              </a:rPr>
              <a:t>month,</a:t>
            </a:r>
            <a:r>
              <a:rPr lang="zh-CN" altLang="en-US" sz="1600" b="1" kern="0" dirty="0">
                <a:solidFill>
                  <a:srgbClr val="0000FF"/>
                </a:solidFill>
                <a:latin typeface="微软雅黑" panose="020B0503020204020204" pitchFamily="34" charset="-122"/>
                <a:ea typeface="微软雅黑" panose="020B0503020204020204" pitchFamily="34" charset="-122"/>
              </a:rPr>
              <a:t> </a:t>
            </a:r>
            <a:r>
              <a:rPr lang="en-US" altLang="zh-CN" sz="1600" b="1" kern="0" dirty="0">
                <a:solidFill>
                  <a:srgbClr val="0000FF"/>
                </a:solidFill>
                <a:latin typeface="微软雅黑" panose="020B0503020204020204" pitchFamily="34" charset="-122"/>
                <a:ea typeface="微软雅黑" panose="020B0503020204020204" pitchFamily="34" charset="-122"/>
              </a:rPr>
              <a:t>1/2</a:t>
            </a:r>
            <a:r>
              <a:rPr lang="zh-CN" altLang="en-US" sz="1600" b="1" kern="0" dirty="0">
                <a:solidFill>
                  <a:srgbClr val="0000FF"/>
                </a:solidFill>
                <a:latin typeface="微软雅黑" panose="020B0503020204020204" pitchFamily="34" charset="-122"/>
                <a:ea typeface="微软雅黑" panose="020B0503020204020204" pitchFamily="34" charset="-122"/>
              </a:rPr>
              <a:t> </a:t>
            </a:r>
            <a:r>
              <a:rPr lang="en-US" altLang="zh-CN" sz="1600" b="1" kern="0" dirty="0">
                <a:solidFill>
                  <a:srgbClr val="0000FF"/>
                </a:solidFill>
                <a:latin typeface="微软雅黑" panose="020B0503020204020204" pitchFamily="34" charset="-122"/>
                <a:ea typeface="微软雅黑" panose="020B0503020204020204" pitchFamily="34" charset="-122"/>
              </a:rPr>
              <a:t>array</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12</a:t>
            </a:r>
            <a:r>
              <a:rPr lang="zh-CN" altLang="en-US" sz="1600" b="1" kern="0" dirty="0">
                <a:solidFill>
                  <a:srgbClr val="C00000"/>
                </a:solidFill>
                <a:latin typeface="微软雅黑" panose="020B0503020204020204" pitchFamily="34" charset="-122"/>
                <a:ea typeface="微软雅黑" panose="020B0503020204020204" pitchFamily="34" charset="-122"/>
              </a:rPr>
              <a:t> </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UHE</a:t>
            </a:r>
            <a:r>
              <a:rPr lang="zh-CN" altLang="en-US" sz="1600" b="1" kern="0" dirty="0">
                <a:solidFill>
                  <a:srgbClr val="C00000"/>
                </a:solidFill>
                <a:latin typeface="微软雅黑" panose="020B0503020204020204" pitchFamily="34" charset="-122"/>
                <a:ea typeface="微软雅黑" panose="020B0503020204020204" pitchFamily="34" charset="-122"/>
              </a:rPr>
              <a:t> </a:t>
            </a:r>
            <a:r>
              <a:rPr lang="en-US" altLang="zh-CN" sz="1600" b="1" kern="0" dirty="0">
                <a:solidFill>
                  <a:srgbClr val="C00000"/>
                </a:solidFill>
                <a:latin typeface="微软雅黑" panose="020B0503020204020204" pitchFamily="34" charset="-122"/>
                <a:ea typeface="微软雅黑" panose="020B0503020204020204" pitchFamily="34" charset="-122"/>
              </a:rPr>
              <a:t>sources</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(&gt;7</a:t>
            </a:r>
            <a:r>
              <a:rPr kumimoji="0" lang="el-GR"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σ</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a:extLst>
              <a:ext uri="{FF2B5EF4-FFF2-40B4-BE49-F238E27FC236}">
                <a16:creationId xmlns:a16="http://schemas.microsoft.com/office/drawing/2014/main" id="{6FEB122D-B55F-3C5C-C8F9-4123E5BB83A0}"/>
              </a:ext>
            </a:extLst>
          </p:cNvPr>
          <p:cNvSpPr txBox="1"/>
          <p:nvPr/>
        </p:nvSpPr>
        <p:spPr>
          <a:xfrm>
            <a:off x="4329647" y="1623946"/>
            <a:ext cx="2142976" cy="953723"/>
          </a:xfrm>
          <a:prstGeom prst="rect">
            <a:avLst/>
          </a:prstGeom>
          <a:solidFill>
            <a:srgbClr val="4BACC6">
              <a:lumMod val="40000"/>
              <a:lumOff val="60000"/>
            </a:srgbClr>
          </a:solid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2 </a:t>
            </a:r>
            <a:r>
              <a:rPr lang="en-US" altLang="zh-CN" sz="1600" b="1" kern="0" dirty="0">
                <a:solidFill>
                  <a:srgbClr val="0000FF"/>
                </a:solidFill>
                <a:latin typeface="微软雅黑" panose="020B0503020204020204" pitchFamily="34" charset="-122"/>
                <a:ea typeface="微软雅黑" panose="020B0503020204020204" pitchFamily="34" charset="-122"/>
              </a:rPr>
              <a:t>years,</a:t>
            </a:r>
            <a:r>
              <a:rPr lang="zh-CN" altLang="en-US" sz="1600" b="1" kern="0" dirty="0">
                <a:solidFill>
                  <a:srgbClr val="0000FF"/>
                </a:solidFill>
                <a:latin typeface="微软雅黑" panose="020B0503020204020204" pitchFamily="34" charset="-122"/>
                <a:ea typeface="微软雅黑" panose="020B0503020204020204" pitchFamily="34" charset="-122"/>
              </a:rPr>
              <a:t> </a:t>
            </a:r>
            <a:r>
              <a:rPr lang="en-US" altLang="zh-CN" sz="1600" b="1" kern="0" dirty="0">
                <a:solidFill>
                  <a:srgbClr val="0000FF"/>
                </a:solidFill>
                <a:latin typeface="微软雅黑" panose="020B0503020204020204" pitchFamily="34" charset="-122"/>
                <a:ea typeface="微软雅黑" panose="020B0503020204020204" pitchFamily="34" charset="-122"/>
              </a:rPr>
              <a:t>full array</a:t>
            </a:r>
            <a:endPar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90</a:t>
            </a:r>
            <a:r>
              <a:rPr lang="zh-CN" altLang="en-US" sz="1600" b="1" kern="0" dirty="0">
                <a:solidFill>
                  <a:srgbClr val="C00000"/>
                </a:solidFill>
                <a:latin typeface="微软雅黑" panose="020B0503020204020204" pitchFamily="34" charset="-122"/>
                <a:ea typeface="微软雅黑" panose="020B0503020204020204" pitchFamily="34" charset="-122"/>
              </a:rPr>
              <a:t> </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VHE</a:t>
            </a:r>
            <a:r>
              <a:rPr lang="zh-CN" altLang="en-US" sz="1600" b="1" kern="0" dirty="0">
                <a:solidFill>
                  <a:srgbClr val="C00000"/>
                </a:solidFill>
                <a:latin typeface="微软雅黑" panose="020B0503020204020204" pitchFamily="34" charset="-122"/>
                <a:ea typeface="微软雅黑" panose="020B0503020204020204" pitchFamily="34" charset="-122"/>
              </a:rPr>
              <a:t> </a:t>
            </a:r>
            <a:r>
              <a:rPr lang="en-US" altLang="zh-CN" sz="1600" b="1" kern="0" dirty="0">
                <a:solidFill>
                  <a:srgbClr val="C00000"/>
                </a:solidFill>
                <a:latin typeface="微软雅黑" panose="020B0503020204020204" pitchFamily="34" charset="-122"/>
                <a:ea typeface="微软雅黑" panose="020B0503020204020204" pitchFamily="34" charset="-122"/>
              </a:rPr>
              <a:t>sources</a:t>
            </a:r>
            <a:endPar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43</a:t>
            </a:r>
            <a:r>
              <a:rPr lang="zh-CN" altLang="en-US" sz="1600" b="1" kern="0" dirty="0">
                <a:solidFill>
                  <a:srgbClr val="C00000"/>
                </a:solidFill>
                <a:latin typeface="微软雅黑" panose="020B0503020204020204" pitchFamily="34" charset="-122"/>
                <a:ea typeface="微软雅黑" panose="020B0503020204020204" pitchFamily="34" charset="-122"/>
              </a:rPr>
              <a:t> </a:t>
            </a:r>
            <a:r>
              <a:rPr lang="en-US" altLang="zh-CN" sz="1600" b="1" kern="0" dirty="0">
                <a:solidFill>
                  <a:srgbClr val="C00000"/>
                </a:solidFill>
                <a:latin typeface="微软雅黑" panose="020B0503020204020204" pitchFamily="34" charset="-122"/>
                <a:ea typeface="微软雅黑" panose="020B0503020204020204" pitchFamily="34" charset="-122"/>
              </a:rPr>
              <a:t>UHE</a:t>
            </a:r>
            <a:r>
              <a:rPr lang="zh-CN" altLang="en-US" sz="1600" b="1" kern="0" dirty="0">
                <a:solidFill>
                  <a:srgbClr val="C00000"/>
                </a:solidFill>
                <a:latin typeface="微软雅黑" panose="020B0503020204020204" pitchFamily="34" charset="-122"/>
                <a:ea typeface="微软雅黑" panose="020B0503020204020204" pitchFamily="34" charset="-122"/>
              </a:rPr>
              <a:t> </a:t>
            </a:r>
            <a:r>
              <a:rPr lang="en-US" altLang="zh-CN" sz="1600" b="1" kern="0" dirty="0">
                <a:solidFill>
                  <a:srgbClr val="C00000"/>
                </a:solidFill>
                <a:latin typeface="微软雅黑" panose="020B0503020204020204" pitchFamily="34" charset="-122"/>
                <a:ea typeface="微软雅黑" panose="020B0503020204020204" pitchFamily="34" charset="-122"/>
              </a:rPr>
              <a:t>sources</a:t>
            </a:r>
            <a:endPar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3B8B1509-85AB-8D35-6A05-A2EAD6AE2560}"/>
              </a:ext>
            </a:extLst>
          </p:cNvPr>
          <p:cNvSpPr txBox="1"/>
          <p:nvPr/>
        </p:nvSpPr>
        <p:spPr>
          <a:xfrm>
            <a:off x="8119078" y="1217091"/>
            <a:ext cx="2519600" cy="953723"/>
          </a:xfrm>
          <a:prstGeom prst="rect">
            <a:avLst/>
          </a:prstGeom>
          <a:solidFill>
            <a:srgbClr val="9BBB59">
              <a:lumMod val="60000"/>
              <a:lumOff val="40000"/>
            </a:srgbClr>
          </a:solid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5 years, </a:t>
            </a:r>
            <a:r>
              <a:rPr lang="en-US" altLang="zh-CN" sz="1600" b="1" kern="0" dirty="0">
                <a:solidFill>
                  <a:srgbClr val="0000FF"/>
                </a:solidFill>
                <a:latin typeface="微软雅黑" panose="020B0503020204020204" pitchFamily="34" charset="-122"/>
                <a:ea typeface="微软雅黑" panose="020B0503020204020204" pitchFamily="34" charset="-122"/>
              </a:rPr>
              <a:t>full</a:t>
            </a:r>
            <a:r>
              <a:rPr lang="zh-CN" altLang="en-US" sz="1600" b="1" kern="0" dirty="0">
                <a:solidFill>
                  <a:srgbClr val="0000FF"/>
                </a:solidFill>
                <a:latin typeface="微软雅黑" panose="020B0503020204020204" pitchFamily="34" charset="-122"/>
                <a:ea typeface="微软雅黑" panose="020B0503020204020204" pitchFamily="34" charset="-122"/>
              </a:rPr>
              <a:t> </a:t>
            </a:r>
            <a:r>
              <a:rPr lang="en-US" altLang="zh-CN" sz="1600" b="1" kern="0" dirty="0">
                <a:solidFill>
                  <a:srgbClr val="0000FF"/>
                </a:solidFill>
                <a:latin typeface="微软雅黑" panose="020B0503020204020204" pitchFamily="34" charset="-122"/>
                <a:ea typeface="微软雅黑" panose="020B0503020204020204" pitchFamily="34" charset="-122"/>
              </a:rPr>
              <a:t>array</a:t>
            </a:r>
            <a:endPar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200</a:t>
            </a:r>
            <a:r>
              <a:rPr lang="zh-CN" altLang="en-US" sz="1600" b="1" kern="0" dirty="0">
                <a:solidFill>
                  <a:srgbClr val="C00000"/>
                </a:solidFill>
                <a:latin typeface="微软雅黑" panose="020B0503020204020204" pitchFamily="34" charset="-122"/>
                <a:ea typeface="微软雅黑" panose="020B0503020204020204" pitchFamily="34" charset="-122"/>
              </a:rPr>
              <a:t> </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VHE</a:t>
            </a:r>
            <a:r>
              <a:rPr lang="zh-CN" altLang="en-US" sz="1600" b="1" kern="0" dirty="0">
                <a:solidFill>
                  <a:srgbClr val="C00000"/>
                </a:solidFill>
                <a:latin typeface="微软雅黑" panose="020B0503020204020204" pitchFamily="34" charset="-122"/>
                <a:ea typeface="微软雅黑" panose="020B0503020204020204" pitchFamily="34" charset="-122"/>
              </a:rPr>
              <a:t> </a:t>
            </a:r>
            <a:r>
              <a:rPr lang="en-US" altLang="zh-CN" sz="1600" b="1" kern="0" dirty="0">
                <a:solidFill>
                  <a:srgbClr val="C00000"/>
                </a:solidFill>
                <a:latin typeface="微软雅黑" panose="020B0503020204020204" pitchFamily="34" charset="-122"/>
                <a:ea typeface="微软雅黑" panose="020B0503020204020204" pitchFamily="34" charset="-122"/>
              </a:rPr>
              <a:t>sources</a:t>
            </a:r>
            <a:endPar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60</a:t>
            </a:r>
            <a:r>
              <a:rPr lang="zh-CN" altLang="en-US" sz="1600" b="1" kern="0" dirty="0">
                <a:solidFill>
                  <a:srgbClr val="C00000"/>
                </a:solidFill>
                <a:latin typeface="微软雅黑" panose="020B0503020204020204" pitchFamily="34" charset="-122"/>
                <a:ea typeface="微软雅黑" panose="020B0503020204020204" pitchFamily="34" charset="-122"/>
              </a:rPr>
              <a:t> </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UHE</a:t>
            </a:r>
            <a:r>
              <a:rPr lang="zh-CN" altLang="en-US" sz="1600" b="1" kern="0" dirty="0">
                <a:solidFill>
                  <a:srgbClr val="C00000"/>
                </a:solidFill>
                <a:latin typeface="微软雅黑" panose="020B0503020204020204" pitchFamily="34" charset="-122"/>
                <a:ea typeface="微软雅黑" panose="020B0503020204020204" pitchFamily="34" charset="-122"/>
              </a:rPr>
              <a:t> </a:t>
            </a:r>
            <a:r>
              <a:rPr lang="en-US" altLang="zh-CN" sz="1600" b="1" kern="0" dirty="0">
                <a:solidFill>
                  <a:srgbClr val="C00000"/>
                </a:solidFill>
                <a:latin typeface="微软雅黑" panose="020B0503020204020204" pitchFamily="34" charset="-122"/>
                <a:ea typeface="微软雅黑" panose="020B0503020204020204" pitchFamily="34" charset="-122"/>
              </a:rPr>
              <a:t>sources</a:t>
            </a:r>
            <a:endPar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pic>
        <p:nvPicPr>
          <p:cNvPr id="15" name="图片 28">
            <a:extLst>
              <a:ext uri="{FF2B5EF4-FFF2-40B4-BE49-F238E27FC236}">
                <a16:creationId xmlns:a16="http://schemas.microsoft.com/office/drawing/2014/main" id="{FC64260C-64A2-FCC9-8B20-C0CC20743FC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84" t="8975" r="13943" b="5441"/>
          <a:stretch/>
        </p:blipFill>
        <p:spPr>
          <a:xfrm>
            <a:off x="3455296" y="2818720"/>
            <a:ext cx="3820988" cy="2186503"/>
          </a:xfrm>
          <a:prstGeom prst="rect">
            <a:avLst/>
          </a:prstGeom>
        </p:spPr>
      </p:pic>
    </p:spTree>
    <p:extLst>
      <p:ext uri="{BB962C8B-B14F-4D97-AF65-F5344CB8AC3E}">
        <p14:creationId xmlns:p14="http://schemas.microsoft.com/office/powerpoint/2010/main" val="1622948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CFF2FEDF-7F6A-430D-8419-A8E875C251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115"/>
          <a:stretch/>
        </p:blipFill>
        <p:spPr>
          <a:xfrm>
            <a:off x="3362178" y="2297419"/>
            <a:ext cx="4951475" cy="4080886"/>
          </a:xfrm>
          <a:prstGeom prst="rect">
            <a:avLst/>
          </a:prstGeom>
        </p:spPr>
      </p:pic>
      <p:pic>
        <p:nvPicPr>
          <p:cNvPr id="26" name="图片 25">
            <a:extLst>
              <a:ext uri="{FF2B5EF4-FFF2-40B4-BE49-F238E27FC236}">
                <a16:creationId xmlns:a16="http://schemas.microsoft.com/office/drawing/2014/main" id="{93CD4C32-1D75-4DD4-B199-0D63267D7A9B}"/>
              </a:ext>
            </a:extLst>
          </p:cNvPr>
          <p:cNvPicPr>
            <a:picLocks noChangeAspect="1"/>
          </p:cNvPicPr>
          <p:nvPr/>
        </p:nvPicPr>
        <p:blipFill rotWithShape="1">
          <a:blip r:embed="rId3"/>
          <a:srcRect r="21464"/>
          <a:stretch/>
        </p:blipFill>
        <p:spPr>
          <a:xfrm>
            <a:off x="122773" y="2297419"/>
            <a:ext cx="4178743" cy="4081073"/>
          </a:xfrm>
          <a:prstGeom prst="rect">
            <a:avLst/>
          </a:prstGeom>
        </p:spPr>
      </p:pic>
      <p:sp>
        <p:nvSpPr>
          <p:cNvPr id="28" name="文本框 23">
            <a:extLst>
              <a:ext uri="{FF2B5EF4-FFF2-40B4-BE49-F238E27FC236}">
                <a16:creationId xmlns:a16="http://schemas.microsoft.com/office/drawing/2014/main" id="{043585F2-5D3C-4A93-BA6E-8E2E4E1B689B}"/>
              </a:ext>
            </a:extLst>
          </p:cNvPr>
          <p:cNvSpPr txBox="1"/>
          <p:nvPr/>
        </p:nvSpPr>
        <p:spPr>
          <a:xfrm>
            <a:off x="4839434" y="4860320"/>
            <a:ext cx="1346587" cy="33624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04979" rtl="0" eaLnBrk="1" fontAlgn="auto" latinLnBrk="0" hangingPunct="1">
              <a:lnSpc>
                <a:spcPct val="100000"/>
              </a:lnSpc>
              <a:spcBef>
                <a:spcPts val="0"/>
              </a:spcBef>
              <a:spcAft>
                <a:spcPts val="0"/>
              </a:spcAft>
              <a:buClrTx/>
              <a:buSzTx/>
              <a:buFontTx/>
              <a:buNone/>
              <a:tabLst/>
              <a:defRPr/>
            </a:pPr>
            <a:r>
              <a:rPr kumimoji="0" lang="en-US" altLang="zh-CN" sz="1585" b="1" i="0" u="none" strike="noStrike" kern="1200" cap="none" spc="0" normalizeH="0" baseline="0" noProof="0" dirty="0">
                <a:ln>
                  <a:noFill/>
                </a:ln>
                <a:solidFill>
                  <a:srgbClr val="FF0000"/>
                </a:solidFill>
                <a:effectLst/>
                <a:uLnTx/>
                <a:uFillTx/>
                <a:latin typeface="Cambria"/>
                <a:ea typeface="华文楷体" panose="02010600040101010101" pitchFamily="2" charset="-122"/>
                <a:cs typeface="+mn-cs"/>
              </a:rPr>
              <a:t>TeV γ</a:t>
            </a:r>
            <a:endParaRPr kumimoji="0" lang="zh-CN" altLang="en-US" sz="1585" b="1" i="0" u="none" strike="noStrike" kern="1200" cap="none" spc="0" normalizeH="0" baseline="0" noProof="0" dirty="0">
              <a:ln>
                <a:noFill/>
              </a:ln>
              <a:solidFill>
                <a:srgbClr val="FF0000"/>
              </a:solidFill>
              <a:effectLst/>
              <a:uLnTx/>
              <a:uFillTx/>
              <a:latin typeface="Cambria"/>
              <a:ea typeface="华文楷体" panose="02010600040101010101" pitchFamily="2" charset="-122"/>
              <a:cs typeface="+mn-cs"/>
            </a:endParaRPr>
          </a:p>
        </p:txBody>
      </p:sp>
      <p:pic>
        <p:nvPicPr>
          <p:cNvPr id="30" name="图片 29">
            <a:extLst>
              <a:ext uri="{FF2B5EF4-FFF2-40B4-BE49-F238E27FC236}">
                <a16:creationId xmlns:a16="http://schemas.microsoft.com/office/drawing/2014/main" id="{BCC27882-2FFA-44B2-9EB4-84307C46074E}"/>
              </a:ext>
            </a:extLst>
          </p:cNvPr>
          <p:cNvPicPr>
            <a:picLocks noChangeAspect="1"/>
          </p:cNvPicPr>
          <p:nvPr/>
        </p:nvPicPr>
        <p:blipFill>
          <a:blip r:embed="rId4">
            <a:clrChange>
              <a:clrFrom>
                <a:srgbClr val="242632"/>
              </a:clrFrom>
              <a:clrTo>
                <a:srgbClr val="242632">
                  <a:alpha val="0"/>
                </a:srgbClr>
              </a:clrTo>
            </a:clrChange>
          </a:blip>
          <a:stretch>
            <a:fillRect/>
          </a:stretch>
        </p:blipFill>
        <p:spPr>
          <a:xfrm rot="14542518">
            <a:off x="5936723" y="4276057"/>
            <a:ext cx="378948" cy="685480"/>
          </a:xfrm>
          <a:prstGeom prst="rect">
            <a:avLst/>
          </a:prstGeom>
        </p:spPr>
      </p:pic>
      <p:grpSp>
        <p:nvGrpSpPr>
          <p:cNvPr id="31" name="组合 30">
            <a:extLst>
              <a:ext uri="{FF2B5EF4-FFF2-40B4-BE49-F238E27FC236}">
                <a16:creationId xmlns:a16="http://schemas.microsoft.com/office/drawing/2014/main" id="{CD7C4C16-2A94-4CA7-8DB9-6E538CD38D4E}"/>
              </a:ext>
            </a:extLst>
          </p:cNvPr>
          <p:cNvGrpSpPr/>
          <p:nvPr/>
        </p:nvGrpSpPr>
        <p:grpSpPr>
          <a:xfrm>
            <a:off x="4824373" y="2773955"/>
            <a:ext cx="3316539" cy="2339553"/>
            <a:chOff x="20473229" y="1542582"/>
            <a:chExt cx="7814568" cy="5512552"/>
          </a:xfrm>
        </p:grpSpPr>
        <p:cxnSp>
          <p:nvCxnSpPr>
            <p:cNvPr id="32" name="直接箭头连接符 31">
              <a:extLst>
                <a:ext uri="{FF2B5EF4-FFF2-40B4-BE49-F238E27FC236}">
                  <a16:creationId xmlns:a16="http://schemas.microsoft.com/office/drawing/2014/main" id="{E168B99D-6ADB-47C9-B0B8-C38E7CBBC624}"/>
                </a:ext>
              </a:extLst>
            </p:cNvPr>
            <p:cNvCxnSpPr>
              <a:cxnSpLocks/>
            </p:cNvCxnSpPr>
            <p:nvPr/>
          </p:nvCxnSpPr>
          <p:spPr>
            <a:xfrm flipH="1" flipV="1">
              <a:off x="22969931" y="5053048"/>
              <a:ext cx="456457" cy="813711"/>
            </a:xfrm>
            <a:prstGeom prst="straightConnector1">
              <a:avLst/>
            </a:prstGeom>
            <a:noFill/>
            <a:ln w="57150" cap="flat" cmpd="sng" algn="ctr">
              <a:solidFill>
                <a:srgbClr val="00B0F0"/>
              </a:solidFill>
              <a:prstDash val="solid"/>
              <a:tailEnd type="triangle"/>
            </a:ln>
            <a:effectLst/>
          </p:spPr>
        </p:cxnSp>
        <p:cxnSp>
          <p:nvCxnSpPr>
            <p:cNvPr id="33" name="直接箭头连接符 32">
              <a:extLst>
                <a:ext uri="{FF2B5EF4-FFF2-40B4-BE49-F238E27FC236}">
                  <a16:creationId xmlns:a16="http://schemas.microsoft.com/office/drawing/2014/main" id="{918E20A9-5B2C-452D-ADF9-B30900C58035}"/>
                </a:ext>
              </a:extLst>
            </p:cNvPr>
            <p:cNvCxnSpPr/>
            <p:nvPr/>
          </p:nvCxnSpPr>
          <p:spPr>
            <a:xfrm flipH="1" flipV="1">
              <a:off x="23318376" y="4979956"/>
              <a:ext cx="216024" cy="778440"/>
            </a:xfrm>
            <a:prstGeom prst="straightConnector1">
              <a:avLst/>
            </a:prstGeom>
            <a:noFill/>
            <a:ln w="57150" cap="flat" cmpd="sng" algn="ctr">
              <a:solidFill>
                <a:srgbClr val="00B0F0"/>
              </a:solidFill>
              <a:prstDash val="solid"/>
              <a:tailEnd type="triangle"/>
            </a:ln>
            <a:effectLst/>
          </p:spPr>
        </p:cxnSp>
        <p:cxnSp>
          <p:nvCxnSpPr>
            <p:cNvPr id="34" name="直接箭头连接符 33">
              <a:extLst>
                <a:ext uri="{FF2B5EF4-FFF2-40B4-BE49-F238E27FC236}">
                  <a16:creationId xmlns:a16="http://schemas.microsoft.com/office/drawing/2014/main" id="{91304271-D08D-45A7-95FA-B0F14A055FD7}"/>
                </a:ext>
              </a:extLst>
            </p:cNvPr>
            <p:cNvCxnSpPr>
              <a:cxnSpLocks/>
            </p:cNvCxnSpPr>
            <p:nvPr/>
          </p:nvCxnSpPr>
          <p:spPr>
            <a:xfrm>
              <a:off x="23633755" y="5920573"/>
              <a:ext cx="163559" cy="867252"/>
            </a:xfrm>
            <a:prstGeom prst="straightConnector1">
              <a:avLst/>
            </a:prstGeom>
            <a:noFill/>
            <a:ln w="57150" cap="flat" cmpd="sng" algn="ctr">
              <a:solidFill>
                <a:srgbClr val="00B0F0"/>
              </a:solidFill>
              <a:prstDash val="solid"/>
              <a:tailEnd type="triangle"/>
            </a:ln>
            <a:effectLst/>
          </p:spPr>
        </p:cxnSp>
        <p:cxnSp>
          <p:nvCxnSpPr>
            <p:cNvPr id="35" name="直接箭头连接符 34">
              <a:extLst>
                <a:ext uri="{FF2B5EF4-FFF2-40B4-BE49-F238E27FC236}">
                  <a16:creationId xmlns:a16="http://schemas.microsoft.com/office/drawing/2014/main" id="{5F257C7E-D96A-41B7-BFED-6DC1BE521516}"/>
                </a:ext>
              </a:extLst>
            </p:cNvPr>
            <p:cNvCxnSpPr>
              <a:cxnSpLocks/>
            </p:cNvCxnSpPr>
            <p:nvPr/>
          </p:nvCxnSpPr>
          <p:spPr>
            <a:xfrm flipH="1" flipV="1">
              <a:off x="23554168" y="4895825"/>
              <a:ext cx="681517" cy="720937"/>
            </a:xfrm>
            <a:prstGeom prst="straightConnector1">
              <a:avLst/>
            </a:prstGeom>
            <a:noFill/>
            <a:ln w="57150" cap="flat" cmpd="sng" algn="ctr">
              <a:solidFill>
                <a:srgbClr val="00B0F0"/>
              </a:solidFill>
              <a:prstDash val="solid"/>
              <a:tailEnd type="triangle"/>
            </a:ln>
            <a:effectLst/>
          </p:spPr>
        </p:cxnSp>
        <p:pic>
          <p:nvPicPr>
            <p:cNvPr id="36" name="图片 35">
              <a:extLst>
                <a:ext uri="{FF2B5EF4-FFF2-40B4-BE49-F238E27FC236}">
                  <a16:creationId xmlns:a16="http://schemas.microsoft.com/office/drawing/2014/main" id="{D057C841-6056-4846-BB64-7CFB6E113D0D}"/>
                </a:ext>
              </a:extLst>
            </p:cNvPr>
            <p:cNvPicPr>
              <a:picLocks noChangeAspect="1"/>
            </p:cNvPicPr>
            <p:nvPr/>
          </p:nvPicPr>
          <p:blipFill rotWithShape="1">
            <a:blip r:embed="rId5">
              <a:clrChange>
                <a:clrFrom>
                  <a:srgbClr val="313131"/>
                </a:clrFrom>
                <a:clrTo>
                  <a:srgbClr val="313131">
                    <a:alpha val="0"/>
                  </a:srgbClr>
                </a:clrTo>
              </a:clrChange>
            </a:blip>
            <a:srcRect l="43602" t="48000" r="39959" b="49413"/>
            <a:stretch/>
          </p:blipFill>
          <p:spPr>
            <a:xfrm rot="7937920">
              <a:off x="23641990" y="3944622"/>
              <a:ext cx="2156428" cy="200363"/>
            </a:xfrm>
            <a:prstGeom prst="rect">
              <a:avLst/>
            </a:prstGeom>
          </p:spPr>
        </p:pic>
        <p:pic>
          <p:nvPicPr>
            <p:cNvPr id="37" name="图片 36">
              <a:extLst>
                <a:ext uri="{FF2B5EF4-FFF2-40B4-BE49-F238E27FC236}">
                  <a16:creationId xmlns:a16="http://schemas.microsoft.com/office/drawing/2014/main" id="{CF47974D-2D25-4129-B015-5B1FF3836791}"/>
                </a:ext>
              </a:extLst>
            </p:cNvPr>
            <p:cNvPicPr>
              <a:picLocks noChangeAspect="1"/>
            </p:cNvPicPr>
            <p:nvPr/>
          </p:nvPicPr>
          <p:blipFill rotWithShape="1">
            <a:blip r:embed="rId5"/>
            <a:srcRect l="43602" t="48000" r="39959" b="49413"/>
            <a:stretch/>
          </p:blipFill>
          <p:spPr>
            <a:xfrm rot="3400883">
              <a:off x="21327505" y="3479221"/>
              <a:ext cx="2156428" cy="200363"/>
            </a:xfrm>
            <a:prstGeom prst="rect">
              <a:avLst/>
            </a:prstGeom>
          </p:spPr>
        </p:pic>
        <p:pic>
          <p:nvPicPr>
            <p:cNvPr id="38" name="图片 37">
              <a:extLst>
                <a:ext uri="{FF2B5EF4-FFF2-40B4-BE49-F238E27FC236}">
                  <a16:creationId xmlns:a16="http://schemas.microsoft.com/office/drawing/2014/main" id="{D8A6E7D6-47DF-40AB-A5CA-84FB816276E2}"/>
                </a:ext>
              </a:extLst>
            </p:cNvPr>
            <p:cNvPicPr>
              <a:picLocks noChangeAspect="1"/>
            </p:cNvPicPr>
            <p:nvPr/>
          </p:nvPicPr>
          <p:blipFill rotWithShape="1">
            <a:blip r:embed="rId5"/>
            <a:srcRect l="43602" t="48000" r="39959" b="49413"/>
            <a:stretch/>
          </p:blipFill>
          <p:spPr>
            <a:xfrm>
              <a:off x="20473981" y="4783351"/>
              <a:ext cx="2156428" cy="200363"/>
            </a:xfrm>
            <a:prstGeom prst="rect">
              <a:avLst/>
            </a:prstGeom>
          </p:spPr>
        </p:pic>
        <p:pic>
          <p:nvPicPr>
            <p:cNvPr id="39" name="图片 38">
              <a:extLst>
                <a:ext uri="{FF2B5EF4-FFF2-40B4-BE49-F238E27FC236}">
                  <a16:creationId xmlns:a16="http://schemas.microsoft.com/office/drawing/2014/main" id="{72310B77-1921-47DA-B692-568033CE66C6}"/>
                </a:ext>
              </a:extLst>
            </p:cNvPr>
            <p:cNvPicPr>
              <a:picLocks noChangeAspect="1"/>
            </p:cNvPicPr>
            <p:nvPr/>
          </p:nvPicPr>
          <p:blipFill rotWithShape="1">
            <a:blip r:embed="rId5">
              <a:clrChange>
                <a:clrFrom>
                  <a:srgbClr val="2C2C2C"/>
                </a:clrFrom>
                <a:clrTo>
                  <a:srgbClr val="2C2C2C">
                    <a:alpha val="0"/>
                  </a:srgbClr>
                </a:clrTo>
              </a:clrChange>
            </a:blip>
            <a:srcRect l="43602" t="48000" r="39959" b="49413"/>
            <a:stretch/>
          </p:blipFill>
          <p:spPr>
            <a:xfrm rot="5008688">
              <a:off x="22135628" y="3317734"/>
              <a:ext cx="2156428" cy="200363"/>
            </a:xfrm>
            <a:prstGeom prst="rect">
              <a:avLst/>
            </a:prstGeom>
          </p:spPr>
        </p:pic>
        <p:pic>
          <p:nvPicPr>
            <p:cNvPr id="40" name="图片 39">
              <a:extLst>
                <a:ext uri="{FF2B5EF4-FFF2-40B4-BE49-F238E27FC236}">
                  <a16:creationId xmlns:a16="http://schemas.microsoft.com/office/drawing/2014/main" id="{6B680D2E-6B17-4A61-9E54-4C3C08B38E11}"/>
                </a:ext>
              </a:extLst>
            </p:cNvPr>
            <p:cNvPicPr>
              <a:picLocks noChangeAspect="1"/>
            </p:cNvPicPr>
            <p:nvPr/>
          </p:nvPicPr>
          <p:blipFill rotWithShape="1">
            <a:blip r:embed="rId5"/>
            <a:srcRect l="43602" t="48000" r="39959" b="49413"/>
            <a:stretch/>
          </p:blipFill>
          <p:spPr>
            <a:xfrm rot="5249306">
              <a:off x="22657737" y="3521357"/>
              <a:ext cx="2156428" cy="200363"/>
            </a:xfrm>
            <a:prstGeom prst="rect">
              <a:avLst/>
            </a:prstGeom>
          </p:spPr>
        </p:pic>
        <p:sp>
          <p:nvSpPr>
            <p:cNvPr id="41" name="文本框 18">
              <a:extLst>
                <a:ext uri="{FF2B5EF4-FFF2-40B4-BE49-F238E27FC236}">
                  <a16:creationId xmlns:a16="http://schemas.microsoft.com/office/drawing/2014/main" id="{D569922F-7270-41BE-AB83-0A232A4024AD}"/>
                </a:ext>
              </a:extLst>
            </p:cNvPr>
            <p:cNvSpPr txBox="1"/>
            <p:nvPr/>
          </p:nvSpPr>
          <p:spPr>
            <a:xfrm>
              <a:off x="21920734" y="1542582"/>
              <a:ext cx="1760867" cy="792277"/>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04979" rtl="0" eaLnBrk="1" fontAlgn="auto" latinLnBrk="0" hangingPunct="1">
                <a:lnSpc>
                  <a:spcPct val="100000"/>
                </a:lnSpc>
                <a:spcBef>
                  <a:spcPts val="0"/>
                </a:spcBef>
                <a:spcAft>
                  <a:spcPts val="0"/>
                </a:spcAft>
                <a:buClrTx/>
                <a:buSzTx/>
                <a:buFontTx/>
                <a:buNone/>
                <a:tabLst/>
                <a:defRPr/>
              </a:pPr>
              <a:r>
                <a:rPr kumimoji="0" lang="en-US" altLang="zh-CN" sz="1585"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UHE γ</a:t>
              </a:r>
              <a:endParaRPr kumimoji="0" lang="zh-CN" altLang="en-US" sz="1585"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endParaRPr>
            </a:p>
          </p:txBody>
        </p:sp>
        <p:sp>
          <p:nvSpPr>
            <p:cNvPr id="42" name="文本框 19">
              <a:extLst>
                <a:ext uri="{FF2B5EF4-FFF2-40B4-BE49-F238E27FC236}">
                  <a16:creationId xmlns:a16="http://schemas.microsoft.com/office/drawing/2014/main" id="{406024DE-5DB6-4FA0-8497-E5891E5E3499}"/>
                </a:ext>
              </a:extLst>
            </p:cNvPr>
            <p:cNvSpPr txBox="1"/>
            <p:nvPr/>
          </p:nvSpPr>
          <p:spPr>
            <a:xfrm>
              <a:off x="23650117" y="5688139"/>
              <a:ext cx="4637680" cy="136699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804979">
                <a:defRPr/>
              </a:pPr>
              <a:r>
                <a:rPr kumimoji="0" lang="en-US" altLang="zh-CN"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  </a:t>
              </a:r>
              <a:r>
                <a:rPr lang="en-US" altLang="zh-CN" sz="1585" b="1" dirty="0" err="1">
                  <a:solidFill>
                    <a:srgbClr val="00B0F0"/>
                  </a:solidFill>
                  <a:latin typeface="微软雅黑" panose="020B0503020204020204" pitchFamily="34" charset="-122"/>
                  <a:ea typeface="微软雅黑" panose="020B0503020204020204" pitchFamily="34" charset="-122"/>
                </a:rPr>
                <a:t>PeV</a:t>
              </a:r>
              <a:r>
                <a:rPr lang="en-US" altLang="zh-CN" sz="1585" b="1" dirty="0">
                  <a:solidFill>
                    <a:srgbClr val="00B0F0"/>
                  </a:solidFill>
                  <a:latin typeface="微软雅黑" panose="020B0503020204020204" pitchFamily="34" charset="-122"/>
                  <a:ea typeface="微软雅黑" panose="020B0503020204020204" pitchFamily="34" charset="-122"/>
                </a:rPr>
                <a:t> protons </a:t>
              </a:r>
              <a:br>
                <a:rPr kumimoji="0" lang="en-US" altLang="zh-CN"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br>
              <a:endParaRPr kumimoji="0" lang="zh-CN" altLang="en-US"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endParaRPr>
            </a:p>
          </p:txBody>
        </p:sp>
        <p:sp>
          <p:nvSpPr>
            <p:cNvPr id="43" name="文本框 20">
              <a:extLst>
                <a:ext uri="{FF2B5EF4-FFF2-40B4-BE49-F238E27FC236}">
                  <a16:creationId xmlns:a16="http://schemas.microsoft.com/office/drawing/2014/main" id="{05438338-E168-4647-867A-F96BE312FB1E}"/>
                </a:ext>
              </a:extLst>
            </p:cNvPr>
            <p:cNvSpPr txBox="1"/>
            <p:nvPr/>
          </p:nvSpPr>
          <p:spPr>
            <a:xfrm>
              <a:off x="20473229" y="3868534"/>
              <a:ext cx="2358247" cy="792277"/>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04979" rtl="0" eaLnBrk="1" fontAlgn="auto" latinLnBrk="0" hangingPunct="1">
                <a:lnSpc>
                  <a:spcPct val="100000"/>
                </a:lnSpc>
                <a:spcBef>
                  <a:spcPts val="0"/>
                </a:spcBef>
                <a:spcAft>
                  <a:spcPts val="0"/>
                </a:spcAft>
                <a:buClrTx/>
                <a:buSzTx/>
                <a:buFontTx/>
                <a:buNone/>
                <a:tabLst/>
                <a:defRPr/>
              </a:pPr>
              <a:r>
                <a:rPr kumimoji="0" lang="en-US" altLang="zh-CN" sz="1585"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rPr>
                <a:t>C</a:t>
              </a:r>
              <a:r>
                <a:rPr lang="en-US" altLang="zh-CN" sz="1585" b="1" dirty="0">
                  <a:solidFill>
                    <a:prstClr val="white"/>
                  </a:solidFill>
                  <a:latin typeface="Cambria"/>
                  <a:ea typeface="华文楷体" panose="02010600040101010101" pitchFamily="2" charset="-122"/>
                </a:rPr>
                <a:t>O cloud</a:t>
              </a:r>
              <a:endParaRPr kumimoji="0" lang="zh-CN" altLang="en-US" sz="1585"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endParaRPr>
            </a:p>
          </p:txBody>
        </p:sp>
      </p:grpSp>
      <p:pic>
        <p:nvPicPr>
          <p:cNvPr id="45" name="图片 44">
            <a:extLst>
              <a:ext uri="{FF2B5EF4-FFF2-40B4-BE49-F238E27FC236}">
                <a16:creationId xmlns:a16="http://schemas.microsoft.com/office/drawing/2014/main" id="{8ED4A8CB-BB85-EA02-8644-32C5AB00B538}"/>
              </a:ext>
            </a:extLst>
          </p:cNvPr>
          <p:cNvPicPr>
            <a:picLocks noChangeAspect="1"/>
          </p:cNvPicPr>
          <p:nvPr/>
        </p:nvPicPr>
        <p:blipFill>
          <a:blip r:embed="rId6"/>
          <a:stretch>
            <a:fillRect/>
          </a:stretch>
        </p:blipFill>
        <p:spPr>
          <a:xfrm>
            <a:off x="8407060" y="3437028"/>
            <a:ext cx="3627830" cy="1446311"/>
          </a:xfrm>
          <a:prstGeom prst="rect">
            <a:avLst/>
          </a:prstGeom>
        </p:spPr>
      </p:pic>
      <p:sp>
        <p:nvSpPr>
          <p:cNvPr id="47" name="文本框 46">
            <a:extLst>
              <a:ext uri="{FF2B5EF4-FFF2-40B4-BE49-F238E27FC236}">
                <a16:creationId xmlns:a16="http://schemas.microsoft.com/office/drawing/2014/main" id="{ED03BCFC-EA2C-90C2-7F03-928A4148C425}"/>
              </a:ext>
            </a:extLst>
          </p:cNvPr>
          <p:cNvSpPr txBox="1"/>
          <p:nvPr/>
        </p:nvSpPr>
        <p:spPr>
          <a:xfrm>
            <a:off x="8451943" y="2314706"/>
            <a:ext cx="3448897" cy="830997"/>
          </a:xfrm>
          <a:prstGeom prst="rect">
            <a:avLst/>
          </a:prstGeom>
          <a:noFill/>
        </p:spPr>
        <p:txBody>
          <a:bodyPr wrap="square">
            <a:spAutoFit/>
          </a:bodyPr>
          <a:lstStyle/>
          <a:p>
            <a:pPr lvl="0">
              <a:defRPr/>
            </a:pPr>
            <a:r>
              <a:rPr lang="en-US" altLang="zh-CN" sz="1600" b="1" dirty="0">
                <a:latin typeface="微软雅黑" panose="020B0503020204020204" pitchFamily="34" charset="-122"/>
                <a:ea typeface="微软雅黑" panose="020B0503020204020204" pitchFamily="34" charset="-122"/>
              </a:rPr>
              <a:t>The parent protons typically have energies about ten times those of the gamma rays.</a:t>
            </a:r>
            <a:endParaRPr kumimoji="0" lang="zh-CN" altLang="en-US" sz="1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50" name="文本框 49">
            <a:extLst>
              <a:ext uri="{FF2B5EF4-FFF2-40B4-BE49-F238E27FC236}">
                <a16:creationId xmlns:a16="http://schemas.microsoft.com/office/drawing/2014/main" id="{BB1D9928-998C-7501-6C4E-2CFB97756FC3}"/>
              </a:ext>
            </a:extLst>
          </p:cNvPr>
          <p:cNvSpPr txBox="1"/>
          <p:nvPr/>
        </p:nvSpPr>
        <p:spPr>
          <a:xfrm>
            <a:off x="396053" y="1039945"/>
            <a:ext cx="10994461" cy="874407"/>
          </a:xfrm>
          <a:prstGeom prst="rect">
            <a:avLst/>
          </a:prstGeom>
          <a:noFill/>
        </p:spPr>
        <p:txBody>
          <a:bodyPr wrap="square" rtlCol="0">
            <a:spAutoFit/>
          </a:bodyPr>
          <a:lstStyle/>
          <a:p>
            <a:pPr marL="285750" lvl="0" indent="-285750">
              <a:lnSpc>
                <a:spcPct val="150000"/>
              </a:lnSpc>
              <a:buFont typeface="Wingdings" panose="05000000000000000000" pitchFamily="2" charset="2"/>
              <a:buChar char="Ø"/>
              <a:defRPr/>
            </a:pPr>
            <a:r>
              <a:rPr lang="en-US" altLang="zh-CN" b="1" dirty="0">
                <a:solidFill>
                  <a:prstClr val="black"/>
                </a:solidFill>
                <a:latin typeface="微软雅黑" panose="020B0503020204020204" pitchFamily="34" charset="-122"/>
                <a:ea typeface="微软雅黑" panose="020B0503020204020204" pitchFamily="34" charset="-122"/>
              </a:rPr>
              <a:t>LHAASO has identified six micro-quasars capable of accelerating particles to </a:t>
            </a:r>
            <a:r>
              <a:rPr lang="en-US" altLang="zh-CN" b="1" dirty="0" err="1">
                <a:solidFill>
                  <a:prstClr val="black"/>
                </a:solidFill>
                <a:latin typeface="微软雅黑" panose="020B0503020204020204" pitchFamily="34" charset="-122"/>
                <a:ea typeface="微软雅黑" panose="020B0503020204020204" pitchFamily="34" charset="-122"/>
              </a:rPr>
              <a:t>PeV</a:t>
            </a:r>
            <a:r>
              <a:rPr lang="en-US" altLang="zh-CN" b="1" dirty="0">
                <a:solidFill>
                  <a:prstClr val="black"/>
                </a:solidFill>
                <a:latin typeface="微软雅黑" panose="020B0503020204020204" pitchFamily="34" charset="-122"/>
                <a:ea typeface="微软雅黑" panose="020B0503020204020204" pitchFamily="34" charset="-122"/>
              </a:rPr>
              <a:t> energies. </a:t>
            </a:r>
          </a:p>
          <a:p>
            <a:pPr marL="285750" lvl="0" indent="-285750">
              <a:lnSpc>
                <a:spcPct val="150000"/>
              </a:lnSpc>
              <a:buFont typeface="Wingdings" panose="05000000000000000000" pitchFamily="2" charset="2"/>
              <a:buChar char="Ø"/>
              <a:defRPr/>
            </a:pPr>
            <a:r>
              <a:rPr lang="en-US" altLang="zh-CN" b="1" dirty="0">
                <a:solidFill>
                  <a:prstClr val="black"/>
                </a:solidFill>
                <a:latin typeface="微软雅黑" panose="020B0503020204020204" pitchFamily="34" charset="-122"/>
                <a:ea typeface="微软雅黑" panose="020B0503020204020204" pitchFamily="34" charset="-122"/>
              </a:rPr>
              <a:t>Among them, SS 433 and Cygnus X-3 have been confirmed as </a:t>
            </a:r>
            <a:r>
              <a:rPr lang="en-US" altLang="zh-CN" b="1" dirty="0" err="1">
                <a:solidFill>
                  <a:prstClr val="black"/>
                </a:solidFill>
                <a:latin typeface="微软雅黑" panose="020B0503020204020204" pitchFamily="34" charset="-122"/>
                <a:ea typeface="微软雅黑" panose="020B0503020204020204" pitchFamily="34" charset="-122"/>
              </a:rPr>
              <a:t>PeV</a:t>
            </a:r>
            <a:r>
              <a:rPr lang="en-US" altLang="zh-CN" b="1" dirty="0">
                <a:solidFill>
                  <a:prstClr val="black"/>
                </a:solidFill>
                <a:latin typeface="微软雅黑" panose="020B0503020204020204" pitchFamily="34" charset="-122"/>
                <a:ea typeface="微软雅黑" panose="020B0503020204020204" pitchFamily="34" charset="-122"/>
              </a:rPr>
              <a:t> cosmic-ray sources.</a:t>
            </a:r>
            <a:endParaRPr kumimoji="0" lang="en-US" altLang="zh-CN"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1" name="文本框 50">
            <a:extLst>
              <a:ext uri="{FF2B5EF4-FFF2-40B4-BE49-F238E27FC236}">
                <a16:creationId xmlns:a16="http://schemas.microsoft.com/office/drawing/2014/main" id="{E19DD560-EBB6-50C8-9C18-5F9FCE696842}"/>
              </a:ext>
            </a:extLst>
          </p:cNvPr>
          <p:cNvSpPr txBox="1"/>
          <p:nvPr/>
        </p:nvSpPr>
        <p:spPr>
          <a:xfrm>
            <a:off x="7029140" y="3790852"/>
            <a:ext cx="7473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SS433</a:t>
            </a:r>
            <a:endParaRPr kumimoji="0" lang="zh-CN" altLang="en-US" sz="1800" b="1"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54" name="文本框 53">
            <a:extLst>
              <a:ext uri="{FF2B5EF4-FFF2-40B4-BE49-F238E27FC236}">
                <a16:creationId xmlns:a16="http://schemas.microsoft.com/office/drawing/2014/main" id="{5B4A2AA6-EDF2-E075-89D9-7C70CA194CF4}"/>
              </a:ext>
            </a:extLst>
          </p:cNvPr>
          <p:cNvSpPr txBox="1"/>
          <p:nvPr/>
        </p:nvSpPr>
        <p:spPr>
          <a:xfrm>
            <a:off x="8325549" y="4850676"/>
            <a:ext cx="3866451" cy="181588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SS433</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zh-CN" sz="1600" b="1" dirty="0"/>
              <a:t>Distance:</a:t>
            </a:r>
            <a:r>
              <a:rPr lang="zh-CN" altLang="zh-CN" sz="1600" dirty="0"/>
              <a:t> 4.6 kpc</a:t>
            </a:r>
            <a:endParaRPr lang="en-US" altLang="zh-CN" sz="1600" dirty="0"/>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zh-CN" sz="1600" b="1" dirty="0"/>
              <a:t>Primary:</a:t>
            </a:r>
            <a:r>
              <a:rPr lang="zh-CN" altLang="zh-CN" sz="1600" dirty="0"/>
              <a:t> A black hole of 10–15 solar masses</a:t>
            </a:r>
            <a:endParaRPr lang="en-US" altLang="zh-CN" sz="1600" dirty="0"/>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zh-CN" sz="1600" b="1" dirty="0"/>
              <a:t>Companion:</a:t>
            </a:r>
            <a:r>
              <a:rPr lang="zh-CN" altLang="zh-CN" sz="1600" dirty="0"/>
              <a:t> A white supergiant star</a:t>
            </a:r>
            <a:endParaRPr lang="en-US" altLang="zh-CN" sz="1600" dirty="0"/>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zh-CN" sz="1600" b="1" dirty="0"/>
              <a:t>Orbital period:</a:t>
            </a:r>
            <a:r>
              <a:rPr lang="zh-CN" altLang="zh-CN" sz="1600" dirty="0"/>
              <a:t> 13.1 days</a:t>
            </a:r>
          </a:p>
        </p:txBody>
      </p:sp>
      <p:sp>
        <p:nvSpPr>
          <p:cNvPr id="2" name="灯片编号占位符 1">
            <a:extLst>
              <a:ext uri="{FF2B5EF4-FFF2-40B4-BE49-F238E27FC236}">
                <a16:creationId xmlns:a16="http://schemas.microsoft.com/office/drawing/2014/main" id="{E410D618-8CA2-3186-37E6-EB4F60B2E985}"/>
              </a:ext>
            </a:extLst>
          </p:cNvPr>
          <p:cNvSpPr>
            <a:spLocks noGrp="1"/>
          </p:cNvSpPr>
          <p:nvPr>
            <p:ph type="sldNum" sz="quarter" idx="12"/>
          </p:nvPr>
        </p:nvSpPr>
        <p:spPr>
          <a:xfrm>
            <a:off x="861855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5" name="标题 4">
            <a:extLst>
              <a:ext uri="{FF2B5EF4-FFF2-40B4-BE49-F238E27FC236}">
                <a16:creationId xmlns:a16="http://schemas.microsoft.com/office/drawing/2014/main" id="{D3D86A7D-18A4-9E34-1531-80AEDE0071D1}"/>
              </a:ext>
            </a:extLst>
          </p:cNvPr>
          <p:cNvSpPr>
            <a:spLocks noGrp="1"/>
          </p:cNvSpPr>
          <p:nvPr>
            <p:ph type="title"/>
          </p:nvPr>
        </p:nvSpPr>
        <p:spPr/>
        <p:txBody>
          <a:bodyPr>
            <a:normAutofit/>
          </a:bodyPr>
          <a:lstStyle/>
          <a:p>
            <a:r>
              <a:rPr lang="en-US" altLang="zh-CN" dirty="0"/>
              <a:t>Micro quasars (black hole–companion star binaries)</a:t>
            </a:r>
            <a:endParaRPr lang="zh-CN" altLang="en-US" dirty="0"/>
          </a:p>
        </p:txBody>
      </p:sp>
    </p:spTree>
    <p:extLst>
      <p:ext uri="{BB962C8B-B14F-4D97-AF65-F5344CB8AC3E}">
        <p14:creationId xmlns:p14="http://schemas.microsoft.com/office/powerpoint/2010/main" val="1569236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4">
            <a:extLst>
              <a:ext uri="{FF2B5EF4-FFF2-40B4-BE49-F238E27FC236}">
                <a16:creationId xmlns:a16="http://schemas.microsoft.com/office/drawing/2014/main" id="{12A8379F-2869-CF2D-E881-AD67536E782B}"/>
              </a:ext>
            </a:extLst>
          </p:cNvPr>
          <p:cNvSpPr txBox="1"/>
          <p:nvPr/>
        </p:nvSpPr>
        <p:spPr>
          <a:xfrm>
            <a:off x="1220184" y="1180371"/>
            <a:ext cx="10412360" cy="449725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30000"/>
              </a:lnSpc>
              <a:spcBef>
                <a:spcPts val="600"/>
              </a:spcBef>
              <a:spcAft>
                <a:spcPts val="600"/>
              </a:spcAft>
              <a:buClrTx/>
              <a:buSzTx/>
              <a:buFont typeface="Wingdings" panose="05000000000000000000" pitchFamily="2" charset="2"/>
              <a:buChar char="u"/>
              <a:tabLst/>
              <a:defRPr/>
            </a:pPr>
            <a:r>
              <a:rPr kumimoji="0" lang="en-US"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Introduction to the LHAASO experiment</a:t>
            </a:r>
          </a:p>
          <a:p>
            <a:pPr marL="457200" marR="0" lvl="0" indent="-457200" algn="l" defTabSz="914400" rtl="0" eaLnBrk="1" fontAlgn="auto" latinLnBrk="0" hangingPunct="1">
              <a:lnSpc>
                <a:spcPct val="130000"/>
              </a:lnSpc>
              <a:spcBef>
                <a:spcPts val="600"/>
              </a:spcBef>
              <a:spcAft>
                <a:spcPts val="600"/>
              </a:spcAft>
              <a:buClrTx/>
              <a:buSzTx/>
              <a:buFont typeface="Wingdings" panose="05000000000000000000" pitchFamily="2" charset="2"/>
              <a:buChar char="u"/>
              <a:tabLst/>
              <a:defRPr/>
            </a:pPr>
            <a:r>
              <a:rPr kumimoji="0" lang="zh-CN"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LHAASO Highlights in Cosmic-Ray Measurements</a:t>
            </a:r>
            <a:endParaRPr kumimoji="0" lang="zh-CN" altLang="zh-CN" sz="3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200" marR="0" lvl="0" indent="-457200" algn="l" defTabSz="914400" rtl="0" eaLnBrk="1" fontAlgn="auto" latinLnBrk="0" hangingPunct="1">
              <a:lnSpc>
                <a:spcPct val="130000"/>
              </a:lnSpc>
              <a:spcBef>
                <a:spcPts val="600"/>
              </a:spcBef>
              <a:spcAft>
                <a:spcPts val="600"/>
              </a:spcAft>
              <a:buClrTx/>
              <a:buSzTx/>
              <a:buFont typeface="Wingdings" panose="05000000000000000000" pitchFamily="2" charset="2"/>
              <a:buChar char="u"/>
              <a:tabLst/>
              <a:defRPr/>
            </a:pPr>
            <a:r>
              <a:rPr kumimoji="0" lang="zh-CN"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LHAASO Highlights in Gamma-Ray Astronomy</a:t>
            </a:r>
            <a:endParaRPr kumimoji="0" lang="zh-CN" altLang="zh-CN" sz="3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200" marR="0" lvl="0" indent="-457200" algn="l" defTabSz="914400" rtl="0" eaLnBrk="1" fontAlgn="auto" latinLnBrk="0" hangingPunct="1">
              <a:lnSpc>
                <a:spcPct val="130000"/>
              </a:lnSpc>
              <a:spcBef>
                <a:spcPts val="600"/>
              </a:spcBef>
              <a:spcAft>
                <a:spcPts val="600"/>
              </a:spcAft>
              <a:buClrTx/>
              <a:buSzTx/>
              <a:buFont typeface="Wingdings" panose="05000000000000000000" pitchFamily="2" charset="2"/>
              <a:buChar char="u"/>
              <a:tabLst/>
              <a:defRPr/>
            </a:pPr>
            <a:r>
              <a:rPr kumimoji="0" lang="en-US"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Progress in </a:t>
            </a:r>
            <a:r>
              <a:rPr kumimoji="0" lang="zh-CN"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Searches for Ultra-Relativistic Magnetic Monopoles with LHAASO</a:t>
            </a:r>
            <a:endParaRPr kumimoji="0" lang="en-US"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200" marR="0" lvl="0" indent="-457200" algn="l" defTabSz="914400" rtl="0" eaLnBrk="1" fontAlgn="auto" latinLnBrk="0" hangingPunct="1">
              <a:lnSpc>
                <a:spcPct val="130000"/>
              </a:lnSpc>
              <a:spcBef>
                <a:spcPts val="600"/>
              </a:spcBef>
              <a:spcAft>
                <a:spcPts val="600"/>
              </a:spcAft>
              <a:buClrTx/>
              <a:buSzTx/>
              <a:buFont typeface="Wingdings" panose="05000000000000000000" pitchFamily="2" charset="2"/>
              <a:buChar char="u"/>
              <a:tabLst/>
              <a:defRPr/>
            </a:pPr>
            <a:r>
              <a:rPr kumimoji="0" lang="en-US"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Summary &amp; Outlook</a:t>
            </a:r>
            <a:endParaRPr kumimoji="0" lang="zh-CN" altLang="zh-CN" sz="3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4" name="文本框 3">
            <a:extLst>
              <a:ext uri="{FF2B5EF4-FFF2-40B4-BE49-F238E27FC236}">
                <a16:creationId xmlns:a16="http://schemas.microsoft.com/office/drawing/2014/main" id="{58824CBA-8912-1DB4-A3BE-8107300DEE88}"/>
              </a:ext>
            </a:extLst>
          </p:cNvPr>
          <p:cNvSpPr txBox="1"/>
          <p:nvPr/>
        </p:nvSpPr>
        <p:spPr>
          <a:xfrm>
            <a:off x="1327355" y="106188"/>
            <a:ext cx="161454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0171C0"/>
                </a:solidFill>
                <a:effectLst/>
                <a:uLnTx/>
                <a:uFillTx/>
                <a:latin typeface="Calibri"/>
                <a:ea typeface="宋体" panose="02010600030101010101" pitchFamily="2" charset="-122"/>
                <a:cs typeface="+mn-cs"/>
              </a:rPr>
              <a:t>Outline</a:t>
            </a:r>
            <a:endParaRPr kumimoji="0" lang="zh-CN" altLang="en-US" sz="3600" b="1" i="0" u="none" strike="noStrike" kern="1200" cap="none" spc="0" normalizeH="0" baseline="0" noProof="0" dirty="0">
              <a:ln>
                <a:noFill/>
              </a:ln>
              <a:solidFill>
                <a:srgbClr val="0171C0"/>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93014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40B0F5-E33F-C4F6-82B1-967ED4AE732D}"/>
              </a:ext>
            </a:extLst>
          </p:cNvPr>
          <p:cNvPicPr>
            <a:picLocks noChangeAspect="1"/>
          </p:cNvPicPr>
          <p:nvPr/>
        </p:nvPicPr>
        <p:blipFill>
          <a:blip r:embed="rId3"/>
          <a:stretch>
            <a:fillRect/>
          </a:stretch>
        </p:blipFill>
        <p:spPr>
          <a:xfrm>
            <a:off x="161011" y="1123173"/>
            <a:ext cx="6822468" cy="4817929"/>
          </a:xfrm>
          <a:prstGeom prst="rect">
            <a:avLst/>
          </a:prstGeom>
        </p:spPr>
      </p:pic>
      <p:sp>
        <p:nvSpPr>
          <p:cNvPr id="10" name="文本框 9">
            <a:extLst>
              <a:ext uri="{FF2B5EF4-FFF2-40B4-BE49-F238E27FC236}">
                <a16:creationId xmlns:a16="http://schemas.microsoft.com/office/drawing/2014/main" id="{A759E4CA-F0AD-88BC-E329-82DC36EFA92E}"/>
              </a:ext>
            </a:extLst>
          </p:cNvPr>
          <p:cNvSpPr txBox="1"/>
          <p:nvPr/>
        </p:nvSpPr>
        <p:spPr>
          <a:xfrm>
            <a:off x="1575234" y="6195845"/>
            <a:ext cx="449035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LHAASO Coll.,</a:t>
            </a:r>
            <a:r>
              <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Natl Sci Rev, 2025</a:t>
            </a:r>
          </a:p>
        </p:txBody>
      </p:sp>
      <p:sp>
        <p:nvSpPr>
          <p:cNvPr id="2" name="灯片编号占位符 1">
            <a:extLst>
              <a:ext uri="{FF2B5EF4-FFF2-40B4-BE49-F238E27FC236}">
                <a16:creationId xmlns:a16="http://schemas.microsoft.com/office/drawing/2014/main" id="{4FE0E6FE-E5F3-9FE6-B5BC-B33B0819AB66}"/>
              </a:ext>
            </a:extLst>
          </p:cNvPr>
          <p:cNvSpPr>
            <a:spLocks noGrp="1"/>
          </p:cNvSpPr>
          <p:nvPr>
            <p:ph type="sldNum" sz="quarter" idx="12"/>
          </p:nvPr>
        </p:nvSpPr>
        <p:spPr>
          <a:xfrm>
            <a:off x="861855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756A06B0-59A9-3B24-A852-637BE020C6A4}"/>
              </a:ext>
            </a:extLst>
          </p:cNvPr>
          <p:cNvPicPr>
            <a:picLocks noChangeAspect="1"/>
          </p:cNvPicPr>
          <p:nvPr/>
        </p:nvPicPr>
        <p:blipFill>
          <a:blip r:embed="rId4"/>
          <a:stretch>
            <a:fillRect/>
          </a:stretch>
        </p:blipFill>
        <p:spPr>
          <a:xfrm>
            <a:off x="28226" y="1125429"/>
            <a:ext cx="7060503" cy="4815673"/>
          </a:xfrm>
          <a:prstGeom prst="rect">
            <a:avLst/>
          </a:prstGeom>
        </p:spPr>
      </p:pic>
      <p:cxnSp>
        <p:nvCxnSpPr>
          <p:cNvPr id="9" name="直接连接符 8">
            <a:extLst>
              <a:ext uri="{FF2B5EF4-FFF2-40B4-BE49-F238E27FC236}">
                <a16:creationId xmlns:a16="http://schemas.microsoft.com/office/drawing/2014/main" id="{08044AF7-F078-35CD-5E66-8250B3B6E9A6}"/>
              </a:ext>
            </a:extLst>
          </p:cNvPr>
          <p:cNvCxnSpPr>
            <a:cxnSpLocks/>
          </p:cNvCxnSpPr>
          <p:nvPr/>
        </p:nvCxnSpPr>
        <p:spPr>
          <a:xfrm>
            <a:off x="681308" y="2004155"/>
            <a:ext cx="5752444" cy="32004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892046E0-0050-81D2-3001-3CD6F94EA29E}"/>
              </a:ext>
            </a:extLst>
          </p:cNvPr>
          <p:cNvSpPr txBox="1"/>
          <p:nvPr/>
        </p:nvSpPr>
        <p:spPr>
          <a:xfrm>
            <a:off x="1575234" y="6449996"/>
            <a:ext cx="349611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LHAASO Coll.,</a:t>
            </a:r>
            <a:r>
              <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Natl Sci Rev</a:t>
            </a:r>
            <a:r>
              <a:rPr kumimoji="0" lang="en-US"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2026</a:t>
            </a:r>
            <a:endPar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2" name="文本框 21">
            <a:extLst>
              <a:ext uri="{FF2B5EF4-FFF2-40B4-BE49-F238E27FC236}">
                <a16:creationId xmlns:a16="http://schemas.microsoft.com/office/drawing/2014/main" id="{8B9F28A2-5B74-6760-6D1E-AA1764265BDB}"/>
              </a:ext>
            </a:extLst>
          </p:cNvPr>
          <p:cNvSpPr txBox="1"/>
          <p:nvPr/>
        </p:nvSpPr>
        <p:spPr>
          <a:xfrm>
            <a:off x="6817383" y="1290428"/>
            <a:ext cx="5266701" cy="4360746"/>
          </a:xfrm>
          <a:prstGeom prst="rect">
            <a:avLst/>
          </a:prstGeom>
          <a:noFill/>
        </p:spPr>
        <p:txBody>
          <a:bodyPr wrap="square">
            <a:spAutoFit/>
          </a:bodyPr>
          <a:lstStyle/>
          <a:p>
            <a:pPr marL="285750" lvl="0" indent="-285750">
              <a:lnSpc>
                <a:spcPct val="120000"/>
              </a:lnSpc>
              <a:spcBef>
                <a:spcPts val="600"/>
              </a:spcBef>
              <a:spcAft>
                <a:spcPts val="600"/>
              </a:spcAft>
              <a:buFont typeface="Wingdings" panose="05000000000000000000" pitchFamily="2" charset="2"/>
              <a:buChar char="Ø"/>
              <a:defRPr/>
            </a:pPr>
            <a:r>
              <a:rPr lang="zh-CN" altLang="zh-CN" dirty="0">
                <a:solidFill>
                  <a:prstClr val="black"/>
                </a:solidFill>
                <a:latin typeface="微软雅黑" panose="020B0503020204020204" pitchFamily="34" charset="-122"/>
                <a:ea typeface="微软雅黑" panose="020B0503020204020204" pitchFamily="34" charset="-122"/>
              </a:rPr>
              <a:t>Of the 12 microquasars within its field of view, LHAASO </a:t>
            </a:r>
            <a:r>
              <a:rPr lang="en-US" altLang="zh-CN" dirty="0">
                <a:solidFill>
                  <a:prstClr val="black"/>
                </a:solidFill>
                <a:latin typeface="微软雅黑" panose="020B0503020204020204" pitchFamily="34" charset="-122"/>
                <a:ea typeface="微软雅黑" panose="020B0503020204020204" pitchFamily="34" charset="-122"/>
              </a:rPr>
              <a:t>discovered </a:t>
            </a:r>
            <a:r>
              <a:rPr lang="zh-CN" altLang="zh-CN" dirty="0">
                <a:solidFill>
                  <a:prstClr val="black"/>
                </a:solidFill>
                <a:latin typeface="微软雅黑" panose="020B0503020204020204" pitchFamily="34" charset="-122"/>
                <a:ea typeface="微软雅黑" panose="020B0503020204020204" pitchFamily="34" charset="-122"/>
              </a:rPr>
              <a:t>six emitting ultra-high-energy gamma rays above 100 TeV, with the highest-energy photon reaching 3.7 PeV</a:t>
            </a:r>
            <a:endParaRPr lang="en-US" altLang="zh-CN" dirty="0">
              <a:solidFill>
                <a:prstClr val="black"/>
              </a:solidFill>
              <a:latin typeface="微软雅黑" panose="020B0503020204020204" pitchFamily="34" charset="-122"/>
              <a:ea typeface="微软雅黑" panose="020B0503020204020204" pitchFamily="34" charset="-122"/>
            </a:endParaRPr>
          </a:p>
          <a:p>
            <a:pPr marL="742950" lvl="1" indent="-285750">
              <a:lnSpc>
                <a:spcPct val="120000"/>
              </a:lnSpc>
              <a:spcBef>
                <a:spcPts val="600"/>
              </a:spcBef>
              <a:spcAft>
                <a:spcPts val="600"/>
              </a:spcAft>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rPr>
              <a:t>These observations indicate that micro-quasars can accelerate protons up to ~37 </a:t>
            </a:r>
            <a:r>
              <a:rPr lang="en-US" altLang="zh-CN" dirty="0" err="1">
                <a:solidFill>
                  <a:prstClr val="black"/>
                </a:solidFill>
                <a:latin typeface="微软雅黑" panose="020B0503020204020204" pitchFamily="34" charset="-122"/>
                <a:ea typeface="微软雅黑" panose="020B0503020204020204" pitchFamily="34" charset="-122"/>
              </a:rPr>
              <a:t>PeV</a:t>
            </a:r>
            <a:r>
              <a:rPr lang="en-US" altLang="zh-CN" dirty="0">
                <a:solidFill>
                  <a:prstClr val="black"/>
                </a:solidFill>
                <a:latin typeface="微软雅黑" panose="020B0503020204020204" pitchFamily="34" charset="-122"/>
                <a:ea typeface="微软雅黑" panose="020B0503020204020204" pitchFamily="34" charset="-122"/>
              </a:rPr>
              <a:t>;</a:t>
            </a:r>
          </a:p>
          <a:p>
            <a:pPr marL="742950" lvl="1" indent="-285750">
              <a:lnSpc>
                <a:spcPct val="120000"/>
              </a:lnSpc>
              <a:spcBef>
                <a:spcPts val="600"/>
              </a:spcBef>
              <a:spcAft>
                <a:spcPts val="600"/>
              </a:spcAft>
              <a:buFont typeface="Arial" panose="020B0604020202020204" pitchFamily="34" charset="0"/>
              <a:buChar char="•"/>
              <a:defRPr/>
            </a:pPr>
            <a:r>
              <a:rPr lang="en-US" altLang="zh-CN" dirty="0">
                <a:solidFill>
                  <a:prstClr val="black"/>
                </a:solidFill>
                <a:latin typeface="微软雅黑" panose="020B0503020204020204" pitchFamily="34" charset="-122"/>
                <a:ea typeface="微软雅黑" panose="020B0503020204020204" pitchFamily="34" charset="-122"/>
              </a:rPr>
              <a:t>Roughly ten SS 433–like micro-quasars could account for the flux of the high-energy cosmic-ray component measured by LHAASO.</a:t>
            </a:r>
          </a:p>
        </p:txBody>
      </p:sp>
      <p:sp>
        <p:nvSpPr>
          <p:cNvPr id="24" name="文本框 23">
            <a:extLst>
              <a:ext uri="{FF2B5EF4-FFF2-40B4-BE49-F238E27FC236}">
                <a16:creationId xmlns:a16="http://schemas.microsoft.com/office/drawing/2014/main" id="{07E45106-CEE8-2902-E6EC-41C58CDEEA47}"/>
              </a:ext>
            </a:extLst>
          </p:cNvPr>
          <p:cNvSpPr txBox="1"/>
          <p:nvPr/>
        </p:nvSpPr>
        <p:spPr>
          <a:xfrm>
            <a:off x="318886" y="5887918"/>
            <a:ext cx="6445402" cy="364074"/>
          </a:xfrm>
          <a:prstGeom prst="rect">
            <a:avLst/>
          </a:prstGeom>
          <a:noFill/>
        </p:spPr>
        <p:txBody>
          <a:bodyPr wrap="square">
            <a:spAutoFit/>
          </a:bodyPr>
          <a:lstStyle/>
          <a:p>
            <a:pPr marL="0" marR="0" lvl="0" indent="0" algn="l" defTabSz="914400" rtl="0" eaLnBrk="1" fontAlgn="auto" latinLnBrk="0" hangingPunct="1">
              <a:lnSpc>
                <a:spcPct val="120000"/>
              </a:lnSpc>
              <a:spcBef>
                <a:spcPts val="600"/>
              </a:spcBef>
              <a:spcAft>
                <a:spcPts val="600"/>
              </a:spcAft>
              <a:buClrTx/>
              <a:buSzTx/>
              <a:buFontTx/>
              <a:buNone/>
              <a:tabLst/>
              <a:defRPr/>
            </a:pPr>
            <a:r>
              <a:rPr kumimoji="0" lang="zh-CN"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Cosmic Rays, SNRs and µ-Quasars in LHAASO’s View</a:t>
            </a:r>
            <a:r>
              <a:rPr kumimoji="0" lang="en-US"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zh-CN"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Zhen Cao</a:t>
            </a:r>
            <a:r>
              <a:rPr kumimoji="0" lang="en-US"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2026</a:t>
            </a:r>
            <a:r>
              <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endPar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 name="标题 4">
            <a:extLst>
              <a:ext uri="{FF2B5EF4-FFF2-40B4-BE49-F238E27FC236}">
                <a16:creationId xmlns:a16="http://schemas.microsoft.com/office/drawing/2014/main" id="{E4113C39-4F54-E15E-4D75-1951667BF8F6}"/>
              </a:ext>
            </a:extLst>
          </p:cNvPr>
          <p:cNvSpPr>
            <a:spLocks noGrp="1"/>
          </p:cNvSpPr>
          <p:nvPr>
            <p:ph type="title"/>
          </p:nvPr>
        </p:nvSpPr>
        <p:spPr>
          <a:xfrm>
            <a:off x="1107503" y="92054"/>
            <a:ext cx="10510125" cy="659612"/>
          </a:xfrm>
        </p:spPr>
        <p:txBody>
          <a:bodyPr>
            <a:normAutofit/>
          </a:bodyPr>
          <a:lstStyle/>
          <a:p>
            <a:r>
              <a:rPr lang="en-US" altLang="zh-CN" dirty="0"/>
              <a:t>Micro quasars (black hole–companion star binaries)</a:t>
            </a:r>
            <a:endParaRPr lang="zh-CN" altLang="en-US" dirty="0"/>
          </a:p>
        </p:txBody>
      </p:sp>
    </p:spTree>
    <p:extLst>
      <p:ext uri="{BB962C8B-B14F-4D97-AF65-F5344CB8AC3E}">
        <p14:creationId xmlns:p14="http://schemas.microsoft.com/office/powerpoint/2010/main" val="2380801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88274B8-F7E8-9A23-49D8-16A7592641BB}"/>
              </a:ext>
            </a:extLst>
          </p:cNvPr>
          <p:cNvPicPr>
            <a:picLocks noChangeAspect="1"/>
          </p:cNvPicPr>
          <p:nvPr/>
        </p:nvPicPr>
        <p:blipFill>
          <a:blip r:embed="rId3"/>
          <a:stretch>
            <a:fillRect/>
          </a:stretch>
        </p:blipFill>
        <p:spPr>
          <a:xfrm>
            <a:off x="4005264" y="2424161"/>
            <a:ext cx="3585493" cy="3076050"/>
          </a:xfrm>
          <a:prstGeom prst="rect">
            <a:avLst/>
          </a:prstGeom>
        </p:spPr>
      </p:pic>
      <p:sp>
        <p:nvSpPr>
          <p:cNvPr id="5" name="文本框 4">
            <a:extLst>
              <a:ext uri="{FF2B5EF4-FFF2-40B4-BE49-F238E27FC236}">
                <a16:creationId xmlns:a16="http://schemas.microsoft.com/office/drawing/2014/main" id="{FDB492A8-633E-4859-F196-7C37F6923BF9}"/>
              </a:ext>
            </a:extLst>
          </p:cNvPr>
          <p:cNvSpPr txBox="1"/>
          <p:nvPr/>
        </p:nvSpPr>
        <p:spPr>
          <a:xfrm>
            <a:off x="4811409" y="5700950"/>
            <a:ext cx="22972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MAGIC coll. 2017</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6" name="文本框 5">
            <a:extLst>
              <a:ext uri="{FF2B5EF4-FFF2-40B4-BE49-F238E27FC236}">
                <a16:creationId xmlns:a16="http://schemas.microsoft.com/office/drawing/2014/main" id="{33568FD9-F9C2-E2B1-5ADD-85A2A9D7DFF6}"/>
              </a:ext>
            </a:extLst>
          </p:cNvPr>
          <p:cNvSpPr txBox="1"/>
          <p:nvPr/>
        </p:nvSpPr>
        <p:spPr>
          <a:xfrm>
            <a:off x="8652021" y="1475509"/>
            <a:ext cx="2425509" cy="461665"/>
          </a:xfrm>
          <a:prstGeom prst="rect">
            <a:avLst/>
          </a:prstGeom>
          <a:solidFill>
            <a:schemeClr val="accent3">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E</a:t>
            </a:r>
            <a:r>
              <a:rPr kumimoji="0" lang="en-US" altLang="zh-CN" sz="2400" b="1" i="0" u="none" strike="noStrike" kern="1200" cap="none" spc="0" normalizeH="0" baseline="-2500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p,cut</a:t>
            </a: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~400 </a:t>
            </a:r>
            <a:r>
              <a:rPr kumimoji="0" lang="en-US" altLang="zh-CN" sz="2400" b="1" i="0" u="none" strike="noStrike" kern="120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cs typeface="+mn-cs"/>
              </a:rPr>
              <a:t>TeV</a:t>
            </a:r>
            <a:endParaRPr kumimoji="0" lang="zh-CN" altLang="en-US"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p:txBody>
      </p:sp>
      <p:sp>
        <p:nvSpPr>
          <p:cNvPr id="7" name="文本框 6">
            <a:extLst>
              <a:ext uri="{FF2B5EF4-FFF2-40B4-BE49-F238E27FC236}">
                <a16:creationId xmlns:a16="http://schemas.microsoft.com/office/drawing/2014/main" id="{DE415947-A724-E842-7EF5-C99DB6FD433B}"/>
              </a:ext>
            </a:extLst>
          </p:cNvPr>
          <p:cNvSpPr txBox="1"/>
          <p:nvPr/>
        </p:nvSpPr>
        <p:spPr>
          <a:xfrm>
            <a:off x="752291" y="5700950"/>
            <a:ext cx="2576487" cy="369332"/>
          </a:xfrm>
          <a:prstGeom prst="rect">
            <a:avLst/>
          </a:prstGeom>
          <a:noFill/>
        </p:spPr>
        <p:txBody>
          <a:bodyPr wrap="square" rtlCol="0">
            <a:spAutoFit/>
          </a:bodyPr>
          <a:lstStyle>
            <a:lvl1pPr>
              <a:defRPr b="1">
                <a:latin typeface="+mn-ea"/>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n-ea"/>
                <a:ea typeface="+mn-ea"/>
                <a:cs typeface="+mn-cs"/>
              </a:rPr>
              <a:t>Fermi-LAT Coll. 2013</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pic>
        <p:nvPicPr>
          <p:cNvPr id="8" name="图片 7">
            <a:extLst>
              <a:ext uri="{FF2B5EF4-FFF2-40B4-BE49-F238E27FC236}">
                <a16:creationId xmlns:a16="http://schemas.microsoft.com/office/drawing/2014/main" id="{2DA646C2-E293-AD9A-6550-A1E0060898D4}"/>
              </a:ext>
            </a:extLst>
          </p:cNvPr>
          <p:cNvPicPr>
            <a:picLocks noChangeAspect="1"/>
          </p:cNvPicPr>
          <p:nvPr/>
        </p:nvPicPr>
        <p:blipFill>
          <a:blip r:embed="rId4"/>
          <a:stretch>
            <a:fillRect/>
          </a:stretch>
        </p:blipFill>
        <p:spPr>
          <a:xfrm>
            <a:off x="149679" y="2330984"/>
            <a:ext cx="3657600" cy="3380133"/>
          </a:xfrm>
          <a:prstGeom prst="rect">
            <a:avLst/>
          </a:prstGeom>
        </p:spPr>
      </p:pic>
      <p:sp>
        <p:nvSpPr>
          <p:cNvPr id="9" name="文本框 8">
            <a:extLst>
              <a:ext uri="{FF2B5EF4-FFF2-40B4-BE49-F238E27FC236}">
                <a16:creationId xmlns:a16="http://schemas.microsoft.com/office/drawing/2014/main" id="{46DAF0C5-C0B9-D16F-BDE6-5C594BAFE4C7}"/>
              </a:ext>
            </a:extLst>
          </p:cNvPr>
          <p:cNvSpPr txBox="1"/>
          <p:nvPr/>
        </p:nvSpPr>
        <p:spPr>
          <a:xfrm>
            <a:off x="717832" y="1475508"/>
            <a:ext cx="2425510" cy="461665"/>
          </a:xfrm>
          <a:prstGeom prst="rect">
            <a:avLst/>
          </a:prstGeom>
          <a:solidFill>
            <a:schemeClr val="accent3">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E</a:t>
            </a:r>
            <a:r>
              <a:rPr kumimoji="0" lang="en-US" altLang="zh-CN" sz="2400" b="1" i="0" u="none" strike="noStrike" kern="1200" cap="none" spc="0" normalizeH="0" baseline="-2500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p,cut</a:t>
            </a: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~100 GeV</a:t>
            </a:r>
            <a:endParaRPr kumimoji="0" lang="zh-CN" altLang="en-US"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p:txBody>
      </p:sp>
      <p:pic>
        <p:nvPicPr>
          <p:cNvPr id="10" name="图片 9">
            <a:extLst>
              <a:ext uri="{FF2B5EF4-FFF2-40B4-BE49-F238E27FC236}">
                <a16:creationId xmlns:a16="http://schemas.microsoft.com/office/drawing/2014/main" id="{AF3ADEA1-D65A-2AF6-139B-2EC2A664B4B1}"/>
              </a:ext>
            </a:extLst>
          </p:cNvPr>
          <p:cNvPicPr>
            <a:picLocks noChangeAspect="1"/>
          </p:cNvPicPr>
          <p:nvPr/>
        </p:nvPicPr>
        <p:blipFill>
          <a:blip r:embed="rId5"/>
          <a:stretch>
            <a:fillRect/>
          </a:stretch>
        </p:blipFill>
        <p:spPr>
          <a:xfrm>
            <a:off x="7826360" y="2059135"/>
            <a:ext cx="4237793" cy="3651982"/>
          </a:xfrm>
          <a:prstGeom prst="rect">
            <a:avLst/>
          </a:prstGeom>
        </p:spPr>
      </p:pic>
      <p:sp>
        <p:nvSpPr>
          <p:cNvPr id="11" name="矩形 10">
            <a:extLst>
              <a:ext uri="{FF2B5EF4-FFF2-40B4-BE49-F238E27FC236}">
                <a16:creationId xmlns:a16="http://schemas.microsoft.com/office/drawing/2014/main" id="{D692DE2E-8B73-A787-7E61-D3BD02729304}"/>
              </a:ext>
            </a:extLst>
          </p:cNvPr>
          <p:cNvSpPr/>
          <p:nvPr/>
        </p:nvSpPr>
        <p:spPr>
          <a:xfrm>
            <a:off x="8745899" y="5687823"/>
            <a:ext cx="238182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LHAASO coll. 2024</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4C238F81-5610-F5E2-665C-1B6042934461}"/>
              </a:ext>
            </a:extLst>
          </p:cNvPr>
          <p:cNvSpPr txBox="1"/>
          <p:nvPr/>
        </p:nvSpPr>
        <p:spPr>
          <a:xfrm>
            <a:off x="4770754" y="1477927"/>
            <a:ext cx="2425509" cy="461665"/>
          </a:xfrm>
          <a:prstGeom prst="rect">
            <a:avLst/>
          </a:prstGeom>
          <a:solidFill>
            <a:schemeClr val="accent3">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E</a:t>
            </a:r>
            <a:r>
              <a:rPr kumimoji="0" lang="en-US" altLang="zh-CN" sz="2400" b="1" i="0" u="none" strike="noStrike" kern="1200" cap="none" spc="0" normalizeH="0" baseline="-2500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p,cut</a:t>
            </a: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~10 </a:t>
            </a:r>
            <a:r>
              <a:rPr kumimoji="0" lang="en-US" altLang="zh-CN" sz="2400" b="1" i="0" u="none" strike="noStrike" kern="120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cs typeface="+mn-cs"/>
              </a:rPr>
              <a:t>TeV</a:t>
            </a:r>
            <a:endParaRPr kumimoji="0" lang="zh-CN" altLang="en-US"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p:txBody>
      </p:sp>
      <p:sp>
        <p:nvSpPr>
          <p:cNvPr id="13" name="箭头: 右 12">
            <a:extLst>
              <a:ext uri="{FF2B5EF4-FFF2-40B4-BE49-F238E27FC236}">
                <a16:creationId xmlns:a16="http://schemas.microsoft.com/office/drawing/2014/main" id="{BA8545ED-9C7A-442D-1253-85695D53FDE9}"/>
              </a:ext>
            </a:extLst>
          </p:cNvPr>
          <p:cNvSpPr/>
          <p:nvPr/>
        </p:nvSpPr>
        <p:spPr>
          <a:xfrm>
            <a:off x="3615557" y="1423610"/>
            <a:ext cx="854636" cy="56546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14" name="箭头: 右 13">
            <a:extLst>
              <a:ext uri="{FF2B5EF4-FFF2-40B4-BE49-F238E27FC236}">
                <a16:creationId xmlns:a16="http://schemas.microsoft.com/office/drawing/2014/main" id="{B2312986-7E96-37A6-2B0B-7BC7006A88DE}"/>
              </a:ext>
            </a:extLst>
          </p:cNvPr>
          <p:cNvSpPr/>
          <p:nvPr/>
        </p:nvSpPr>
        <p:spPr>
          <a:xfrm>
            <a:off x="7668117" y="1403130"/>
            <a:ext cx="854636" cy="56546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15" name="文本框 14">
            <a:extLst>
              <a:ext uri="{FF2B5EF4-FFF2-40B4-BE49-F238E27FC236}">
                <a16:creationId xmlns:a16="http://schemas.microsoft.com/office/drawing/2014/main" id="{F48B310C-712E-147F-0933-C55724368AD4}"/>
              </a:ext>
            </a:extLst>
          </p:cNvPr>
          <p:cNvSpPr txBox="1"/>
          <p:nvPr/>
        </p:nvSpPr>
        <p:spPr>
          <a:xfrm>
            <a:off x="9735149" y="2424161"/>
            <a:ext cx="82068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70C0"/>
                </a:solidFill>
                <a:effectLst/>
                <a:uLnTx/>
                <a:uFillTx/>
                <a:latin typeface="Calibri" panose="020F0502020204030204" charset="0"/>
                <a:ea typeface="黑体" panose="02010609060101010101" pitchFamily="2" charset="-122"/>
                <a:cs typeface="+mn-cs"/>
              </a:rPr>
              <a:t>W51C</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0" name="文本框 19">
            <a:extLst>
              <a:ext uri="{FF2B5EF4-FFF2-40B4-BE49-F238E27FC236}">
                <a16:creationId xmlns:a16="http://schemas.microsoft.com/office/drawing/2014/main" id="{C7925752-9E18-CD85-3AA5-DC73C638E16E}"/>
              </a:ext>
            </a:extLst>
          </p:cNvPr>
          <p:cNvSpPr txBox="1"/>
          <p:nvPr/>
        </p:nvSpPr>
        <p:spPr>
          <a:xfrm>
            <a:off x="4834894" y="2463094"/>
            <a:ext cx="154908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70C0"/>
                </a:solidFill>
                <a:effectLst/>
                <a:uLnTx/>
                <a:uFillTx/>
                <a:latin typeface="Calibri"/>
                <a:ea typeface="黑体" panose="02010609060101010101" pitchFamily="2" charset="-122"/>
                <a:cs typeface="+mn-cs"/>
              </a:rPr>
              <a:t>Cas A</a:t>
            </a:r>
            <a:endPar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22" name="图片 21">
            <a:extLst>
              <a:ext uri="{FF2B5EF4-FFF2-40B4-BE49-F238E27FC236}">
                <a16:creationId xmlns:a16="http://schemas.microsoft.com/office/drawing/2014/main" id="{4A3A3CBC-F772-F626-FD7E-717AF8D04DFF}"/>
              </a:ext>
            </a:extLst>
          </p:cNvPr>
          <p:cNvPicPr>
            <a:picLocks noChangeAspect="1"/>
          </p:cNvPicPr>
          <p:nvPr/>
        </p:nvPicPr>
        <p:blipFill>
          <a:blip r:embed="rId6"/>
          <a:stretch>
            <a:fillRect/>
          </a:stretch>
        </p:blipFill>
        <p:spPr>
          <a:xfrm>
            <a:off x="8522753" y="3226237"/>
            <a:ext cx="2164350" cy="1663816"/>
          </a:xfrm>
          <a:prstGeom prst="rect">
            <a:avLst/>
          </a:prstGeom>
        </p:spPr>
      </p:pic>
      <p:sp>
        <p:nvSpPr>
          <p:cNvPr id="18" name="标题 3">
            <a:extLst>
              <a:ext uri="{FF2B5EF4-FFF2-40B4-BE49-F238E27FC236}">
                <a16:creationId xmlns:a16="http://schemas.microsoft.com/office/drawing/2014/main" id="{E465A5DE-3BE8-CAC8-F062-2EA4E57813E0}"/>
              </a:ext>
            </a:extLst>
          </p:cNvPr>
          <p:cNvSpPr txBox="1">
            <a:spLocks/>
          </p:cNvSpPr>
          <p:nvPr/>
        </p:nvSpPr>
        <p:spPr>
          <a:xfrm>
            <a:off x="1002316" y="114589"/>
            <a:ext cx="10763325" cy="725470"/>
          </a:xfrm>
          <a:prstGeom prst="rect">
            <a:avLst/>
          </a:prstGeom>
        </p:spPr>
        <p:txBody>
          <a:bodyPr vert="horz" lIns="91440" tIns="45720" rIns="91440" bIns="45720" anchor="ctr">
            <a:normAutofit/>
          </a:bodyPr>
          <a:lstStyle>
            <a:lvl1pPr lvl="0" algn="ctr" defTabSz="914400">
              <a:spcBef>
                <a:spcPct val="0"/>
              </a:spcBef>
              <a:buNone/>
              <a:defRPr sz="4000" b="1" kern="1200" baseline="0">
                <a:solidFill>
                  <a:srgbClr val="0000FF"/>
                </a:solidFill>
                <a:latin typeface="Arial Black" panose="020B0A04020102020204"/>
                <a:ea typeface="微软雅黑" panose="020B0503020204020204" charset="-122"/>
              </a:defRPr>
            </a:lvl1pPr>
          </a:lstStyle>
          <a:p>
            <a:pPr lvl="0">
              <a:defRPr/>
            </a:pPr>
            <a:r>
              <a:rPr lang="en-US" altLang="zh-CN" sz="2800" dirty="0">
                <a:solidFill>
                  <a:srgbClr val="0070C0"/>
                </a:solidFill>
                <a:latin typeface="微软雅黑" panose="020B0503020204020204" pitchFamily="34" charset="-122"/>
                <a:ea typeface="微软雅黑" panose="020B0503020204020204" pitchFamily="34" charset="-122"/>
              </a:rPr>
              <a:t>Can SNRs Accelerate Cosmic Rays to </a:t>
            </a:r>
            <a:r>
              <a:rPr lang="en-US" altLang="zh-CN" sz="2800" dirty="0" err="1">
                <a:solidFill>
                  <a:srgbClr val="0070C0"/>
                </a:solidFill>
                <a:latin typeface="微软雅黑" panose="020B0503020204020204" pitchFamily="34" charset="-122"/>
                <a:ea typeface="微软雅黑" panose="020B0503020204020204" pitchFamily="34" charset="-122"/>
              </a:rPr>
              <a:t>PeV</a:t>
            </a:r>
            <a:r>
              <a:rPr lang="en-US" altLang="zh-CN" sz="2800" dirty="0">
                <a:solidFill>
                  <a:srgbClr val="0070C0"/>
                </a:solidFill>
                <a:latin typeface="微软雅黑" panose="020B0503020204020204" pitchFamily="34" charset="-122"/>
                <a:ea typeface="微软雅黑" panose="020B0503020204020204" pitchFamily="34" charset="-122"/>
              </a:rPr>
              <a:t> and Beyond?</a:t>
            </a:r>
            <a:endParaRPr kumimoji="0" lang="zh-CN" altLang="en-US" sz="2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311267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1011F2D5-331F-B999-A28C-C0B9E0D6004A}"/>
              </a:ext>
            </a:extLst>
          </p:cNvPr>
          <p:cNvSpPr txBox="1"/>
          <p:nvPr/>
        </p:nvSpPr>
        <p:spPr>
          <a:xfrm>
            <a:off x="771044" y="895024"/>
            <a:ext cx="10649911" cy="2723374"/>
          </a:xfrm>
          <a:prstGeom prst="rect">
            <a:avLst/>
          </a:prstGeom>
          <a:noFill/>
        </p:spPr>
        <p:txBody>
          <a:bodyPr wrap="square">
            <a:spAutoFit/>
          </a:bodyPr>
          <a:lstStyle/>
          <a:p>
            <a:pPr marL="457200" lvl="0" indent="-457200">
              <a:lnSpc>
                <a:spcPct val="120000"/>
              </a:lnSpc>
              <a:buFont typeface="Wingdings" panose="05000000000000000000" pitchFamily="2" charset="2"/>
              <a:buChar char="Ø"/>
              <a:defRPr/>
            </a:pPr>
            <a:r>
              <a:rPr lang="en-US" altLang="zh-CN" b="1" dirty="0">
                <a:solidFill>
                  <a:prstClr val="black"/>
                </a:solidFill>
                <a:latin typeface="微软雅黑" panose="020B0503020204020204" pitchFamily="34" charset="-122"/>
                <a:ea typeface="微软雅黑" panose="020B0503020204020204" pitchFamily="34" charset="-122"/>
              </a:rPr>
              <a:t>Supernova remnants (SNRs) are undoubtedly important sources of Galactic cosmic rays, but they have not been observationally established as the dominant sources of cosmic rays around the “knee.”</a:t>
            </a:r>
          </a:p>
          <a:p>
            <a:pPr marL="457200" lvl="0" indent="-457200">
              <a:lnSpc>
                <a:spcPct val="120000"/>
              </a:lnSpc>
              <a:buFont typeface="Wingdings" panose="05000000000000000000" pitchFamily="2" charset="2"/>
              <a:buChar char="Ø"/>
              <a:defRPr/>
            </a:pPr>
            <a:r>
              <a:rPr lang="en-US" altLang="zh-CN" b="1" dirty="0">
                <a:solidFill>
                  <a:prstClr val="black"/>
                </a:solidFill>
                <a:latin typeface="微软雅黑" panose="020B0503020204020204" pitchFamily="34" charset="-122"/>
                <a:ea typeface="微软雅黑" panose="020B0503020204020204" pitchFamily="34" charset="-122"/>
              </a:rPr>
              <a:t>1934: Baade and Zwicky first proposed that the energy released by supernova explosions could power Galactic cosmic rays.</a:t>
            </a:r>
          </a:p>
          <a:p>
            <a:pPr marL="457200" lvl="0" indent="-457200">
              <a:lnSpc>
                <a:spcPct val="120000"/>
              </a:lnSpc>
              <a:buFont typeface="Wingdings" panose="05000000000000000000" pitchFamily="2" charset="2"/>
              <a:buChar char="Ø"/>
              <a:defRPr/>
            </a:pPr>
            <a:r>
              <a:rPr lang="en-US" altLang="zh-CN" b="1" dirty="0">
                <a:solidFill>
                  <a:prstClr val="black"/>
                </a:solidFill>
                <a:latin typeface="微软雅黑" panose="020B0503020204020204" pitchFamily="34" charset="-122"/>
                <a:ea typeface="微软雅黑" panose="020B0503020204020204" pitchFamily="34" charset="-122"/>
              </a:rPr>
              <a:t>SNRs such as W51, W44, IC 443, and Cassiopeia A can accelerate cosmic rays to very high energies.</a:t>
            </a:r>
          </a:p>
          <a:p>
            <a:pPr marL="457200" lvl="0" indent="-457200">
              <a:lnSpc>
                <a:spcPct val="120000"/>
              </a:lnSpc>
              <a:buFont typeface="Wingdings" panose="05000000000000000000" pitchFamily="2" charset="2"/>
              <a:buChar char="Ø"/>
              <a:defRPr/>
            </a:pPr>
            <a:r>
              <a:rPr lang="en-US" altLang="zh-CN" b="1" dirty="0">
                <a:solidFill>
                  <a:prstClr val="black"/>
                </a:solidFill>
                <a:latin typeface="微软雅黑" panose="020B0503020204020204" pitchFamily="34" charset="-122"/>
                <a:ea typeface="微软雅黑" panose="020B0503020204020204" pitchFamily="34" charset="-122"/>
              </a:rPr>
              <a:t>However, the spectra of nearly all observed SNRs cut off at around 10 TeV or below.</a:t>
            </a:r>
            <a:endParaRPr kumimoji="0" lang="en-US" altLang="zh-CN"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7" name="图片 6">
            <a:extLst>
              <a:ext uri="{FF2B5EF4-FFF2-40B4-BE49-F238E27FC236}">
                <a16:creationId xmlns:a16="http://schemas.microsoft.com/office/drawing/2014/main" id="{4AF910EC-AB59-6813-47A1-E2836CE86D0A}"/>
              </a:ext>
            </a:extLst>
          </p:cNvPr>
          <p:cNvPicPr>
            <a:picLocks noChangeAspect="1"/>
          </p:cNvPicPr>
          <p:nvPr/>
        </p:nvPicPr>
        <p:blipFill>
          <a:blip r:embed="rId2"/>
          <a:stretch>
            <a:fillRect/>
          </a:stretch>
        </p:blipFill>
        <p:spPr>
          <a:xfrm>
            <a:off x="7906560" y="3758148"/>
            <a:ext cx="4140358" cy="2739300"/>
          </a:xfrm>
          <a:prstGeom prst="rect">
            <a:avLst/>
          </a:prstGeom>
        </p:spPr>
      </p:pic>
      <p:sp>
        <p:nvSpPr>
          <p:cNvPr id="9" name="文本框 8">
            <a:extLst>
              <a:ext uri="{FF2B5EF4-FFF2-40B4-BE49-F238E27FC236}">
                <a16:creationId xmlns:a16="http://schemas.microsoft.com/office/drawing/2014/main" id="{03847F63-5332-10E8-B270-9EF35F21A048}"/>
              </a:ext>
            </a:extLst>
          </p:cNvPr>
          <p:cNvSpPr txBox="1"/>
          <p:nvPr/>
        </p:nvSpPr>
        <p:spPr>
          <a:xfrm>
            <a:off x="11065784" y="4392981"/>
            <a:ext cx="98113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Cas A</a:t>
            </a:r>
            <a:endPar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11" name="Picture 3">
            <a:extLst>
              <a:ext uri="{FF2B5EF4-FFF2-40B4-BE49-F238E27FC236}">
                <a16:creationId xmlns:a16="http://schemas.microsoft.com/office/drawing/2014/main" id="{5333B65B-ECFD-4BB3-A585-DCBBD5E56EB0}"/>
              </a:ext>
            </a:extLst>
          </p:cNvPr>
          <p:cNvPicPr>
            <a:picLocks noChangeAspect="1"/>
          </p:cNvPicPr>
          <p:nvPr/>
        </p:nvPicPr>
        <p:blipFill>
          <a:blip r:embed="rId3"/>
          <a:stretch>
            <a:fillRect/>
          </a:stretch>
        </p:blipFill>
        <p:spPr>
          <a:xfrm>
            <a:off x="198264" y="3694654"/>
            <a:ext cx="3894537" cy="2834299"/>
          </a:xfrm>
          <a:prstGeom prst="rect">
            <a:avLst/>
          </a:prstGeom>
        </p:spPr>
      </p:pic>
      <p:sp>
        <p:nvSpPr>
          <p:cNvPr id="13" name="TextBox 11">
            <a:extLst>
              <a:ext uri="{FF2B5EF4-FFF2-40B4-BE49-F238E27FC236}">
                <a16:creationId xmlns:a16="http://schemas.microsoft.com/office/drawing/2014/main" id="{A420A21D-F37F-0894-9F26-6491809FD29E}"/>
              </a:ext>
            </a:extLst>
          </p:cNvPr>
          <p:cNvSpPr txBox="1"/>
          <p:nvPr/>
        </p:nvSpPr>
        <p:spPr>
          <a:xfrm>
            <a:off x="3021497" y="3877441"/>
            <a:ext cx="85621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IC 443</a:t>
            </a:r>
          </a:p>
        </p:txBody>
      </p:sp>
      <p:pic>
        <p:nvPicPr>
          <p:cNvPr id="15" name="图片 14">
            <a:extLst>
              <a:ext uri="{FF2B5EF4-FFF2-40B4-BE49-F238E27FC236}">
                <a16:creationId xmlns:a16="http://schemas.microsoft.com/office/drawing/2014/main" id="{18403741-413F-042F-B4D6-AC03298E620A}"/>
              </a:ext>
            </a:extLst>
          </p:cNvPr>
          <p:cNvPicPr>
            <a:picLocks noChangeAspect="1"/>
          </p:cNvPicPr>
          <p:nvPr/>
        </p:nvPicPr>
        <p:blipFill>
          <a:blip r:embed="rId4"/>
          <a:stretch>
            <a:fillRect/>
          </a:stretch>
        </p:blipFill>
        <p:spPr>
          <a:xfrm>
            <a:off x="4012023" y="3694654"/>
            <a:ext cx="3760222" cy="2802794"/>
          </a:xfrm>
          <a:prstGeom prst="rect">
            <a:avLst/>
          </a:prstGeom>
        </p:spPr>
      </p:pic>
      <p:sp>
        <p:nvSpPr>
          <p:cNvPr id="17" name="文本框 16">
            <a:extLst>
              <a:ext uri="{FF2B5EF4-FFF2-40B4-BE49-F238E27FC236}">
                <a16:creationId xmlns:a16="http://schemas.microsoft.com/office/drawing/2014/main" id="{AF1B6C4F-C5BA-FA64-B436-70D5C29D02BE}"/>
              </a:ext>
            </a:extLst>
          </p:cNvPr>
          <p:cNvSpPr txBox="1"/>
          <p:nvPr/>
        </p:nvSpPr>
        <p:spPr>
          <a:xfrm>
            <a:off x="4557229" y="3918118"/>
            <a:ext cx="154367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G150.3+4.7</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 name="标题 3">
            <a:extLst>
              <a:ext uri="{FF2B5EF4-FFF2-40B4-BE49-F238E27FC236}">
                <a16:creationId xmlns:a16="http://schemas.microsoft.com/office/drawing/2014/main" id="{95D81B43-B79B-4D04-D113-B2D62D5F256D}"/>
              </a:ext>
            </a:extLst>
          </p:cNvPr>
          <p:cNvSpPr txBox="1">
            <a:spLocks/>
          </p:cNvSpPr>
          <p:nvPr/>
        </p:nvSpPr>
        <p:spPr>
          <a:xfrm>
            <a:off x="1002316" y="114589"/>
            <a:ext cx="10763325" cy="725470"/>
          </a:xfrm>
          <a:prstGeom prst="rect">
            <a:avLst/>
          </a:prstGeom>
        </p:spPr>
        <p:txBody>
          <a:bodyPr vert="horz" lIns="91440" tIns="45720" rIns="91440" bIns="45720" anchor="ctr">
            <a:normAutofit/>
          </a:bodyPr>
          <a:lstStyle>
            <a:lvl1pPr lvl="0" algn="ctr" defTabSz="914400">
              <a:spcBef>
                <a:spcPct val="0"/>
              </a:spcBef>
              <a:buNone/>
              <a:defRPr sz="4000" b="1" kern="1200" baseline="0">
                <a:solidFill>
                  <a:srgbClr val="0000FF"/>
                </a:solidFill>
                <a:latin typeface="Arial Black" panose="020B0A04020102020204"/>
                <a:ea typeface="微软雅黑" panose="020B0503020204020204" charset="-122"/>
              </a:defRPr>
            </a:lvl1pPr>
          </a:lstStyle>
          <a:p>
            <a:pPr lvl="0">
              <a:defRPr/>
            </a:pPr>
            <a:r>
              <a:rPr lang="en-US" altLang="zh-CN" sz="2800" dirty="0">
                <a:solidFill>
                  <a:srgbClr val="0070C0"/>
                </a:solidFill>
                <a:latin typeface="微软雅黑" panose="020B0503020204020204" pitchFamily="34" charset="-122"/>
                <a:ea typeface="微软雅黑" panose="020B0503020204020204" pitchFamily="34" charset="-122"/>
              </a:rPr>
              <a:t>Can SNRs Accelerate Cosmic Rays to </a:t>
            </a:r>
            <a:r>
              <a:rPr lang="en-US" altLang="zh-CN" sz="2800" dirty="0" err="1">
                <a:solidFill>
                  <a:srgbClr val="0070C0"/>
                </a:solidFill>
                <a:latin typeface="微软雅黑" panose="020B0503020204020204" pitchFamily="34" charset="-122"/>
                <a:ea typeface="微软雅黑" panose="020B0503020204020204" pitchFamily="34" charset="-122"/>
              </a:rPr>
              <a:t>PeV</a:t>
            </a:r>
            <a:r>
              <a:rPr lang="en-US" altLang="zh-CN" sz="2800" dirty="0">
                <a:solidFill>
                  <a:srgbClr val="0070C0"/>
                </a:solidFill>
                <a:latin typeface="微软雅黑" panose="020B0503020204020204" pitchFamily="34" charset="-122"/>
                <a:ea typeface="微软雅黑" panose="020B0503020204020204" pitchFamily="34" charset="-122"/>
              </a:rPr>
              <a:t> and Beyond?</a:t>
            </a:r>
            <a:endParaRPr kumimoji="0" lang="zh-CN" altLang="en-US" sz="2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582857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65A357-A7F2-4DD4-A95B-05B4DF87FA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文本框 11">
            <a:extLst>
              <a:ext uri="{FF2B5EF4-FFF2-40B4-BE49-F238E27FC236}">
                <a16:creationId xmlns:a16="http://schemas.microsoft.com/office/drawing/2014/main" id="{E73F7662-0B8A-4850-ADA3-C7DFEB44ED6B}"/>
              </a:ext>
            </a:extLst>
          </p:cNvPr>
          <p:cNvSpPr txBox="1"/>
          <p:nvPr/>
        </p:nvSpPr>
        <p:spPr>
          <a:xfrm rot="19134541">
            <a:off x="8461478" y="1628724"/>
            <a:ext cx="1810560" cy="276999"/>
          </a:xfrm>
          <a:prstGeom prst="rect">
            <a:avLst/>
          </a:prstGeom>
          <a:noFill/>
        </p:spPr>
        <p:txBody>
          <a:bodyPr wrap="none" rtlCol="0">
            <a:spAutoFit/>
          </a:bodyPr>
          <a:lstStyle>
            <a:defPPr>
              <a:defRPr lang="zh-CN"/>
            </a:defPPr>
            <a:lvl1pPr>
              <a:defRPr>
                <a:latin typeface="Arial"/>
                <a:ea typeface="微软雅黑"/>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Nature, 594,  33-36, 2021</a:t>
            </a:r>
            <a:endParaRPr kumimoji="0" lang="zh-CN" altLang="en-US"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6" name="文本框 14">
            <a:extLst>
              <a:ext uri="{FF2B5EF4-FFF2-40B4-BE49-F238E27FC236}">
                <a16:creationId xmlns:a16="http://schemas.microsoft.com/office/drawing/2014/main" id="{8C9B784C-D889-494C-8E6A-CB6427E0EA71}"/>
              </a:ext>
            </a:extLst>
          </p:cNvPr>
          <p:cNvSpPr txBox="1"/>
          <p:nvPr/>
        </p:nvSpPr>
        <p:spPr>
          <a:xfrm>
            <a:off x="10565062" y="1729363"/>
            <a:ext cx="10823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Science, 373,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425-430, 2021</a:t>
            </a:r>
            <a:endParaRPr kumimoji="0" lang="zh-CN" altLang="en-US"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7" name="文本框 17">
            <a:extLst>
              <a:ext uri="{FF2B5EF4-FFF2-40B4-BE49-F238E27FC236}">
                <a16:creationId xmlns:a16="http://schemas.microsoft.com/office/drawing/2014/main" id="{F5BC5564-8E49-4DB6-A2C9-483B92A6EDE0}"/>
              </a:ext>
            </a:extLst>
          </p:cNvPr>
          <p:cNvSpPr txBox="1"/>
          <p:nvPr/>
        </p:nvSpPr>
        <p:spPr>
          <a:xfrm>
            <a:off x="10791451" y="992119"/>
            <a:ext cx="5453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Crab</a:t>
            </a:r>
            <a:endParaRPr kumimoji="0" lang="zh-CN" altLang="en-US"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8" name="文本框 18">
            <a:extLst>
              <a:ext uri="{FF2B5EF4-FFF2-40B4-BE49-F238E27FC236}">
                <a16:creationId xmlns:a16="http://schemas.microsoft.com/office/drawing/2014/main" id="{56C78D85-20BE-4B25-AE10-5B0356679E02}"/>
              </a:ext>
            </a:extLst>
          </p:cNvPr>
          <p:cNvSpPr txBox="1"/>
          <p:nvPr/>
        </p:nvSpPr>
        <p:spPr>
          <a:xfrm>
            <a:off x="8615810" y="2651273"/>
            <a:ext cx="323678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LHAASO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开启了“超高能伽马天文学”新领域！</a:t>
            </a:r>
          </a:p>
        </p:txBody>
      </p:sp>
      <p:sp>
        <p:nvSpPr>
          <p:cNvPr id="10" name="文本框 17">
            <a:extLst>
              <a:ext uri="{FF2B5EF4-FFF2-40B4-BE49-F238E27FC236}">
                <a16:creationId xmlns:a16="http://schemas.microsoft.com/office/drawing/2014/main" id="{56036EFF-5833-43F2-A1BC-3A4DBC4C1513}"/>
              </a:ext>
            </a:extLst>
          </p:cNvPr>
          <p:cNvSpPr txBox="1"/>
          <p:nvPr/>
        </p:nvSpPr>
        <p:spPr>
          <a:xfrm>
            <a:off x="396913" y="4038574"/>
            <a:ext cx="2086736" cy="369332"/>
          </a:xfrm>
          <a:prstGeom prst="rect">
            <a:avLst/>
          </a:prstGeom>
          <a:noFill/>
        </p:spPr>
        <p:txBody>
          <a:bodyPr wrap="square" rtlCol="0">
            <a:spAutoFit/>
          </a:bodyPr>
          <a:lstStyle>
            <a:lvl1pPr>
              <a:defRPr kumimoji="1">
                <a:solidFill>
                  <a:schemeClr val="bg1"/>
                </a:solidFill>
                <a:latin typeface="+mn-ea"/>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微软雅黑" panose="020B0503020204020204" pitchFamily="34" charset="-122"/>
                <a:ea typeface="微软雅黑" panose="020B0503020204020204" pitchFamily="34" charset="-122"/>
              </a:rPr>
              <a:t>PWN</a:t>
            </a:r>
            <a:endParaRPr kumimoji="1" lang="zh-CN" altLang="en-US" sz="18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p:txBody>
      </p:sp>
      <p:sp>
        <p:nvSpPr>
          <p:cNvPr id="11" name="文本框 19">
            <a:extLst>
              <a:ext uri="{FF2B5EF4-FFF2-40B4-BE49-F238E27FC236}">
                <a16:creationId xmlns:a16="http://schemas.microsoft.com/office/drawing/2014/main" id="{BE177115-3D9E-4362-B378-FB8AECC7B6BB}"/>
              </a:ext>
            </a:extLst>
          </p:cNvPr>
          <p:cNvSpPr txBox="1"/>
          <p:nvPr/>
        </p:nvSpPr>
        <p:spPr>
          <a:xfrm>
            <a:off x="6091544" y="4056161"/>
            <a:ext cx="2097845" cy="369332"/>
          </a:xfrm>
          <a:prstGeom prst="rect">
            <a:avLst/>
          </a:prstGeom>
          <a:noFill/>
        </p:spPr>
        <p:txBody>
          <a:bodyPr wrap="square" rtlCol="0">
            <a:spAutoFit/>
          </a:bodyPr>
          <a:lstStyle>
            <a:defPPr>
              <a:defRPr lang="zh-CN"/>
            </a:defPPr>
            <a:lvl1pPr algn="ctr">
              <a:defRPr kumimoji="1" b="1">
                <a:solidFill>
                  <a:srgbClr val="0000FF"/>
                </a:solidFill>
                <a:latin typeface="微软雅黑" panose="020B0503020204020204" pitchFamily="34" charset="-122"/>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8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YMC</a:t>
            </a:r>
            <a:endParaRPr kumimoji="1" lang="zh-CN" altLang="en-US" sz="18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p:txBody>
      </p:sp>
      <p:pic>
        <p:nvPicPr>
          <p:cNvPr id="12" name="图片 29">
            <a:extLst>
              <a:ext uri="{FF2B5EF4-FFF2-40B4-BE49-F238E27FC236}">
                <a16:creationId xmlns:a16="http://schemas.microsoft.com/office/drawing/2014/main" id="{3466EF35-CD0B-43D4-A702-5DFCC4714D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8702" y="4415552"/>
            <a:ext cx="3236129" cy="2371357"/>
          </a:xfrm>
          <a:prstGeom prst="rect">
            <a:avLst/>
          </a:prstGeom>
        </p:spPr>
      </p:pic>
      <p:pic>
        <p:nvPicPr>
          <p:cNvPr id="13" name="Picture 4" descr="Kepler">
            <a:extLst>
              <a:ext uri="{FF2B5EF4-FFF2-40B4-BE49-F238E27FC236}">
                <a16:creationId xmlns:a16="http://schemas.microsoft.com/office/drawing/2014/main" id="{B52C6190-B22A-440D-8627-CBC253FFF3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3011" y="4404233"/>
            <a:ext cx="2787394" cy="2382676"/>
          </a:xfrm>
          <a:prstGeom prst="rect">
            <a:avLst/>
          </a:prstGeom>
          <a:noFill/>
          <a:ln w="9525">
            <a:noFill/>
            <a:miter lim="800000"/>
            <a:headEnd/>
            <a:tailEnd/>
          </a:ln>
        </p:spPr>
      </p:pic>
      <p:pic>
        <p:nvPicPr>
          <p:cNvPr id="14" name="Picture 2" descr="Microquasars: The &quot;Elusive&quot; Gamma-Ray Emitters - Cherenkov Telescope Array">
            <a:extLst>
              <a:ext uri="{FF2B5EF4-FFF2-40B4-BE49-F238E27FC236}">
                <a16:creationId xmlns:a16="http://schemas.microsoft.com/office/drawing/2014/main" id="{BC543D62-524A-4819-8328-0F8CCACADD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63128" y="4404233"/>
            <a:ext cx="2682157" cy="2371607"/>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27">
            <a:extLst>
              <a:ext uri="{FF2B5EF4-FFF2-40B4-BE49-F238E27FC236}">
                <a16:creationId xmlns:a16="http://schemas.microsoft.com/office/drawing/2014/main" id="{533C1558-9F03-4AD3-B060-D7C98CA7FF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074" y="4415302"/>
            <a:ext cx="2675640" cy="2371607"/>
          </a:xfrm>
          <a:prstGeom prst="rect">
            <a:avLst/>
          </a:prstGeom>
        </p:spPr>
      </p:pic>
      <p:sp>
        <p:nvSpPr>
          <p:cNvPr id="16" name="文本框 28">
            <a:extLst>
              <a:ext uri="{FF2B5EF4-FFF2-40B4-BE49-F238E27FC236}">
                <a16:creationId xmlns:a16="http://schemas.microsoft.com/office/drawing/2014/main" id="{0ADB0D39-E9F6-4BE4-AC12-797F94D635FE}"/>
              </a:ext>
            </a:extLst>
          </p:cNvPr>
          <p:cNvSpPr txBox="1"/>
          <p:nvPr/>
        </p:nvSpPr>
        <p:spPr>
          <a:xfrm>
            <a:off x="3358001" y="4045288"/>
            <a:ext cx="2086736" cy="369332"/>
          </a:xfrm>
          <a:prstGeom prst="rect">
            <a:avLst/>
          </a:prstGeom>
          <a:noFill/>
        </p:spPr>
        <p:txBody>
          <a:bodyPr wrap="square" rtlCol="0">
            <a:spAutoFit/>
          </a:bodyPr>
          <a:lstStyle>
            <a:lvl1pPr>
              <a:defRPr kumimoji="1">
                <a:solidFill>
                  <a:schemeClr val="bg1"/>
                </a:solidFill>
                <a:latin typeface="+mn-ea"/>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8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SNR</a:t>
            </a:r>
            <a:endParaRPr kumimoji="1" lang="zh-CN" altLang="en-US" sz="18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p:txBody>
      </p:sp>
      <p:sp>
        <p:nvSpPr>
          <p:cNvPr id="17" name="文本框 29">
            <a:extLst>
              <a:ext uri="{FF2B5EF4-FFF2-40B4-BE49-F238E27FC236}">
                <a16:creationId xmlns:a16="http://schemas.microsoft.com/office/drawing/2014/main" id="{E135C916-6C2E-49C5-96E7-B331CCB4B1D0}"/>
              </a:ext>
            </a:extLst>
          </p:cNvPr>
          <p:cNvSpPr txBox="1"/>
          <p:nvPr/>
        </p:nvSpPr>
        <p:spPr>
          <a:xfrm>
            <a:off x="9338300" y="4068978"/>
            <a:ext cx="2131639" cy="369332"/>
          </a:xfrm>
          <a:prstGeom prst="rect">
            <a:avLst/>
          </a:prstGeom>
          <a:noFill/>
        </p:spPr>
        <p:txBody>
          <a:bodyPr wrap="square" rtlCol="0">
            <a:spAutoFit/>
          </a:bodyPr>
          <a:lstStyle>
            <a:defPPr>
              <a:defRPr lang="zh-CN"/>
            </a:defPPr>
            <a:lvl1pPr algn="ctr">
              <a:defRPr kumimoji="1" b="1">
                <a:solidFill>
                  <a:srgbClr val="0000FF"/>
                </a:solidFill>
                <a:latin typeface="微软雅黑" panose="020B0503020204020204" pitchFamily="34" charset="-122"/>
                <a:ea typeface="微软雅黑" panose="020B0503020204020204" pitchFamily="34" charset="-122"/>
              </a:defRPr>
            </a:lvl1pPr>
          </a:lstStyle>
          <a:p>
            <a:pPr lvl="0">
              <a:defRPr/>
            </a:pPr>
            <a:r>
              <a:rPr lang="en-US" altLang="zh-CN" dirty="0">
                <a:solidFill>
                  <a:srgbClr val="0D0DFF"/>
                </a:solidFill>
              </a:rPr>
              <a:t>Micro-quasars</a:t>
            </a:r>
            <a:endParaRPr kumimoji="1" lang="zh-CN" altLang="en-US" sz="1800" b="1" i="0" u="none" strike="noStrike" kern="0" cap="none" spc="0" normalizeH="0" baseline="0" noProof="0" dirty="0">
              <a:ln>
                <a:noFill/>
              </a:ln>
              <a:solidFill>
                <a:srgbClr val="0D0DFF"/>
              </a:solidFill>
              <a:effectLst/>
              <a:uLnTx/>
              <a:uFillTx/>
              <a:latin typeface="微软雅黑" panose="020B0503020204020204" pitchFamily="34" charset="-122"/>
              <a:ea typeface="微软雅黑" panose="020B0503020204020204" pitchFamily="34" charset="-122"/>
              <a:cs typeface="+mn-cs"/>
            </a:endParaRPr>
          </a:p>
        </p:txBody>
      </p:sp>
      <p:sp>
        <p:nvSpPr>
          <p:cNvPr id="18" name="文本框 8">
            <a:extLst>
              <a:ext uri="{FF2B5EF4-FFF2-40B4-BE49-F238E27FC236}">
                <a16:creationId xmlns:a16="http://schemas.microsoft.com/office/drawing/2014/main" id="{0175B252-0CA2-40B3-84E6-700C7AC89D29}"/>
              </a:ext>
            </a:extLst>
          </p:cNvPr>
          <p:cNvSpPr txBox="1"/>
          <p:nvPr/>
        </p:nvSpPr>
        <p:spPr>
          <a:xfrm>
            <a:off x="262920" y="924150"/>
            <a:ext cx="6480043" cy="3132011"/>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Ø"/>
              <a:tabLst/>
              <a:defRPr/>
            </a:pPr>
            <a:r>
              <a:rPr lang="en-US" altLang="zh-CN" b="1" dirty="0">
                <a:solidFill>
                  <a:srgbClr val="000000"/>
                </a:solidFill>
                <a:latin typeface="Times New Roman" panose="02020603050405020304" pitchFamily="18" charset="0"/>
                <a:ea typeface="微软雅黑"/>
              </a:rPr>
              <a:t>2024</a:t>
            </a:r>
            <a:r>
              <a:rPr lang="zh-CN" altLang="en-US" b="1" dirty="0">
                <a:solidFill>
                  <a:srgbClr val="000000"/>
                </a:solidFill>
                <a:latin typeface="Times New Roman" panose="02020603050405020304" pitchFamily="18" charset="0"/>
                <a:ea typeface="微软雅黑"/>
              </a:rPr>
              <a:t>：</a:t>
            </a:r>
            <a:r>
              <a:rPr lang="en-US" altLang="zh-CN" b="1" dirty="0">
                <a:solidFill>
                  <a:srgbClr val="000000"/>
                </a:solidFill>
                <a:latin typeface="Times New Roman" panose="02020603050405020304" pitchFamily="18" charset="0"/>
                <a:ea typeface="微软雅黑"/>
              </a:rPr>
              <a:t> LHAASO released its first catalog of VHE and UHE gamma-ray sources</a:t>
            </a:r>
          </a:p>
          <a:p>
            <a:pPr marL="800100" lvl="1" indent="-342900">
              <a:lnSpc>
                <a:spcPct val="120000"/>
              </a:lnSpc>
              <a:buFont typeface="Arial" panose="020B0604020202020204" pitchFamily="34" charset="0"/>
              <a:buChar char="•"/>
              <a:defRPr/>
            </a:pPr>
            <a:r>
              <a:rPr lang="en-US" altLang="zh-CN" b="1" dirty="0">
                <a:solidFill>
                  <a:srgbClr val="000000"/>
                </a:solidFill>
                <a:latin typeface="Times New Roman" panose="02020603050405020304" pitchFamily="18" charset="0"/>
                <a:ea typeface="微软雅黑"/>
              </a:rPr>
              <a:t>based on two years of full-array observations</a:t>
            </a:r>
          </a:p>
          <a:p>
            <a:pPr marL="742950" lvl="1" indent="-285750">
              <a:lnSpc>
                <a:spcPct val="120000"/>
              </a:lnSpc>
              <a:buFont typeface="Arial" panose="020B0604020202020204" pitchFamily="34" charset="0"/>
              <a:buChar char="•"/>
              <a:defRPr/>
            </a:pPr>
            <a:r>
              <a:rPr lang="en-US" altLang="zh-CN" b="1" dirty="0">
                <a:solidFill>
                  <a:srgbClr val="000000"/>
                </a:solidFill>
                <a:latin typeface="Times New Roman" panose="02020603050405020304" pitchFamily="18" charset="0"/>
                <a:ea typeface="微软雅黑" panose="020B0503020204020204" pitchFamily="34" charset="-122"/>
              </a:rPr>
              <a:t>contains 90 sources, including 43 UHE sources</a:t>
            </a:r>
            <a:endParaRPr kumimoji="0" lang="en-US" altLang="zh-CN"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endParaRPr>
          </a:p>
          <a:p>
            <a:pPr marL="285750" lvl="0" indent="-285750">
              <a:lnSpc>
                <a:spcPct val="120000"/>
              </a:lnSpc>
              <a:buFont typeface="Wingdings" panose="05000000000000000000" pitchFamily="2" charset="2"/>
              <a:buChar char="Ø"/>
              <a:defRPr/>
            </a:pPr>
            <a:r>
              <a:rPr lang="en-US" altLang="zh-CN" b="1" dirty="0">
                <a:solidFill>
                  <a:srgbClr val="000000"/>
                </a:solidFill>
                <a:latin typeface="Times New Roman" panose="02020603050405020304" pitchFamily="18" charset="0"/>
                <a:ea typeface="微软雅黑" panose="020B0503020204020204" pitchFamily="34" charset="-122"/>
              </a:rPr>
              <a:t>The sources encompass nearly all major classes of high-energy astrophysical objects:</a:t>
            </a:r>
            <a:endParaRPr kumimoji="0" lang="zh-CN" altLang="en-US"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mn-cs"/>
            </a:endParaRPr>
          </a:p>
          <a:p>
            <a:pPr marL="800100" lvl="1" indent="-342900">
              <a:lnSpc>
                <a:spcPct val="120000"/>
              </a:lnSpc>
              <a:buFont typeface="Arial" panose="020B0604020202020204" pitchFamily="34" charset="0"/>
              <a:buChar char="•"/>
              <a:defRPr/>
            </a:pPr>
            <a:r>
              <a:rPr lang="en-US" altLang="zh-CN" b="1" dirty="0">
                <a:solidFill>
                  <a:srgbClr val="000000"/>
                </a:solidFill>
                <a:latin typeface="Times New Roman" panose="02020603050405020304" pitchFamily="18" charset="0"/>
                <a:ea typeface="微软雅黑" panose="020B0503020204020204" pitchFamily="34" charset="-122"/>
              </a:rPr>
              <a:t>Supernova remnants, Pulsars and pulsar wind nebulae, Massive star clusters, Gamma-ray binaries, Active galactic nuclei, Gamma-ray bursts</a:t>
            </a:r>
            <a:endParaRPr kumimoji="0" lang="zh-CN" altLang="en-US"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endParaRPr>
          </a:p>
        </p:txBody>
      </p:sp>
      <p:graphicFrame>
        <p:nvGraphicFramePr>
          <p:cNvPr id="19" name="Table 18">
            <a:extLst>
              <a:ext uri="{FF2B5EF4-FFF2-40B4-BE49-F238E27FC236}">
                <a16:creationId xmlns:a16="http://schemas.microsoft.com/office/drawing/2014/main" id="{AB4CFBCE-4D86-416D-B58C-33BB80C9E609}"/>
              </a:ext>
            </a:extLst>
          </p:cNvPr>
          <p:cNvGraphicFramePr>
            <a:graphicFrameLocks noGrp="1"/>
          </p:cNvGraphicFramePr>
          <p:nvPr/>
        </p:nvGraphicFramePr>
        <p:xfrm>
          <a:off x="7979536" y="3797732"/>
          <a:ext cx="2811915" cy="304800"/>
        </p:xfrm>
        <a:graphic>
          <a:graphicData uri="http://schemas.openxmlformats.org/drawingml/2006/table">
            <a:tbl>
              <a:tblPr/>
              <a:tblGrid>
                <a:gridCol w="2811915">
                  <a:extLst>
                    <a:ext uri="{9D8B030D-6E8A-4147-A177-3AD203B41FA5}">
                      <a16:colId xmlns:a16="http://schemas.microsoft.com/office/drawing/2014/main" val="3030882364"/>
                    </a:ext>
                  </a:extLst>
                </a:gridCol>
              </a:tblGrid>
              <a:tr h="251565">
                <a:tc>
                  <a:txBody>
                    <a:bodyPr/>
                    <a:lstStyle>
                      <a:lvl1pPr marL="0" algn="l" defTabSz="914400" rtl="0" eaLnBrk="1" latinLnBrk="0" hangingPunct="1">
                        <a:defRPr sz="1800" kern="1200">
                          <a:solidFill>
                            <a:schemeClr val="tx1"/>
                          </a:solidFill>
                          <a:latin typeface="等线" panose="020F0502020204030204"/>
                        </a:defRPr>
                      </a:lvl1pPr>
                      <a:lvl2pPr marL="457200" algn="l" defTabSz="914400" rtl="0" eaLnBrk="1" latinLnBrk="0" hangingPunct="1">
                        <a:defRPr sz="1800" kern="1200">
                          <a:solidFill>
                            <a:schemeClr val="tx1"/>
                          </a:solidFill>
                          <a:latin typeface="等线" panose="020F0502020204030204"/>
                        </a:defRPr>
                      </a:lvl2pPr>
                      <a:lvl3pPr marL="914400" algn="l" defTabSz="914400" rtl="0" eaLnBrk="1" latinLnBrk="0" hangingPunct="1">
                        <a:defRPr sz="1800" kern="1200">
                          <a:solidFill>
                            <a:schemeClr val="tx1"/>
                          </a:solidFill>
                          <a:latin typeface="等线" panose="020F0502020204030204"/>
                        </a:defRPr>
                      </a:lvl3pPr>
                      <a:lvl4pPr marL="1371600" algn="l" defTabSz="914400" rtl="0" eaLnBrk="1" latinLnBrk="0" hangingPunct="1">
                        <a:defRPr sz="1800" kern="1200">
                          <a:solidFill>
                            <a:schemeClr val="tx1"/>
                          </a:solidFill>
                          <a:latin typeface="等线" panose="020F0502020204030204"/>
                        </a:defRPr>
                      </a:lvl4pPr>
                      <a:lvl5pPr marL="1828800" algn="l" defTabSz="914400" rtl="0" eaLnBrk="1" latinLnBrk="0" hangingPunct="1">
                        <a:defRPr sz="1800" kern="1200">
                          <a:solidFill>
                            <a:schemeClr val="tx1"/>
                          </a:solidFill>
                          <a:latin typeface="等线" panose="020F0502020204030204"/>
                        </a:defRPr>
                      </a:lvl5pPr>
                      <a:lvl6pPr marL="2286000" algn="l" defTabSz="914400" rtl="0" eaLnBrk="1" latinLnBrk="0" hangingPunct="1">
                        <a:defRPr sz="1800" kern="1200">
                          <a:solidFill>
                            <a:schemeClr val="tx1"/>
                          </a:solidFill>
                          <a:latin typeface="等线" panose="020F0502020204030204"/>
                        </a:defRPr>
                      </a:lvl6pPr>
                      <a:lvl7pPr marL="2743200" algn="l" defTabSz="914400" rtl="0" eaLnBrk="1" latinLnBrk="0" hangingPunct="1">
                        <a:defRPr sz="1800" kern="1200">
                          <a:solidFill>
                            <a:schemeClr val="tx1"/>
                          </a:solidFill>
                          <a:latin typeface="等线" panose="020F0502020204030204"/>
                        </a:defRPr>
                      </a:lvl7pPr>
                      <a:lvl8pPr marL="3200400" algn="l" defTabSz="914400" rtl="0" eaLnBrk="1" latinLnBrk="0" hangingPunct="1">
                        <a:defRPr sz="1800" kern="1200">
                          <a:solidFill>
                            <a:schemeClr val="tx1"/>
                          </a:solidFill>
                          <a:latin typeface="等线" panose="020F0502020204030204"/>
                        </a:defRPr>
                      </a:lvl8pPr>
                      <a:lvl9pPr marL="3657600" algn="l" defTabSz="914400" rtl="0" eaLnBrk="1" latinLnBrk="0" hangingPunct="1">
                        <a:defRPr sz="1800" kern="1200">
                          <a:solidFill>
                            <a:schemeClr val="tx1"/>
                          </a:solidFill>
                          <a:latin typeface="等线"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zh-CN" sz="1400" b="1" u="none" kern="1200" dirty="0">
                          <a:solidFill>
                            <a:schemeClr val="tx1"/>
                          </a:solidFill>
                          <a:effectLst/>
                          <a:latin typeface="+mn-lt"/>
                          <a:ea typeface="+mn-ea"/>
                          <a:cs typeface="+mn-cs"/>
                        </a:rPr>
                        <a:t>APJS</a:t>
                      </a:r>
                      <a:r>
                        <a:rPr lang="zh-CN" altLang="en-US" sz="1400" b="1" u="none" kern="1200" dirty="0">
                          <a:solidFill>
                            <a:schemeClr val="tx1"/>
                          </a:solidFill>
                          <a:effectLst/>
                          <a:latin typeface="+mn-lt"/>
                          <a:ea typeface="+mn-ea"/>
                          <a:cs typeface="+mn-cs"/>
                        </a:rPr>
                        <a:t>，</a:t>
                      </a:r>
                      <a:r>
                        <a:rPr lang="en-US" altLang="zh-CN" sz="1400" b="1" u="none" kern="1200" dirty="0">
                          <a:solidFill>
                            <a:schemeClr val="tx1"/>
                          </a:solidFill>
                          <a:effectLst/>
                          <a:latin typeface="+mn-lt"/>
                          <a:ea typeface="+mn-ea"/>
                          <a:cs typeface="+mn-cs"/>
                        </a:rPr>
                        <a:t>271:25 (26pp)</a:t>
                      </a:r>
                      <a:r>
                        <a:rPr lang="zh-CN" altLang="en-US" sz="1400" b="1" u="none" kern="1200" dirty="0">
                          <a:solidFill>
                            <a:schemeClr val="tx1"/>
                          </a:solidFill>
                          <a:effectLst/>
                          <a:latin typeface="+mn-lt"/>
                          <a:ea typeface="+mn-ea"/>
                          <a:cs typeface="+mn-cs"/>
                        </a:rPr>
                        <a:t>，</a:t>
                      </a:r>
                      <a:r>
                        <a:rPr lang="en-US" altLang="zh-CN" sz="1400" b="1" u="none" kern="1200" dirty="0">
                          <a:solidFill>
                            <a:schemeClr val="tx1"/>
                          </a:solidFill>
                          <a:effectLst/>
                          <a:latin typeface="+mn-lt"/>
                          <a:ea typeface="+mn-ea"/>
                          <a:cs typeface="+mn-cs"/>
                        </a:rPr>
                        <a:t>2024</a:t>
                      </a:r>
                      <a:r>
                        <a:rPr lang="en-US" sz="1400" b="1" u="none" kern="1200" dirty="0">
                          <a:solidFill>
                            <a:schemeClr val="tx1"/>
                          </a:solidFill>
                          <a:effectLst/>
                          <a:latin typeface="+mn-lt"/>
                          <a:ea typeface="+mn-ea"/>
                          <a:cs typeface="+mn-cs"/>
                        </a:rPr>
                        <a:t> </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82302616"/>
                  </a:ext>
                </a:extLst>
              </a:tr>
            </a:tbl>
          </a:graphicData>
        </a:graphic>
      </p:graphicFrame>
      <p:pic>
        <p:nvPicPr>
          <p:cNvPr id="20" name="Picture 27">
            <a:extLst>
              <a:ext uri="{FF2B5EF4-FFF2-40B4-BE49-F238E27FC236}">
                <a16:creationId xmlns:a16="http://schemas.microsoft.com/office/drawing/2014/main" id="{ECFFFC8F-7352-853D-C983-7410A86EC776}"/>
              </a:ext>
            </a:extLst>
          </p:cNvPr>
          <p:cNvPicPr>
            <a:picLocks noChangeAspect="1"/>
          </p:cNvPicPr>
          <p:nvPr/>
        </p:nvPicPr>
        <p:blipFill>
          <a:blip r:embed="rId6"/>
          <a:stretch>
            <a:fillRect/>
          </a:stretch>
        </p:blipFill>
        <p:spPr>
          <a:xfrm>
            <a:off x="7054914" y="873102"/>
            <a:ext cx="4145473" cy="2848606"/>
          </a:xfrm>
          <a:prstGeom prst="rect">
            <a:avLst/>
          </a:prstGeom>
        </p:spPr>
      </p:pic>
      <p:sp>
        <p:nvSpPr>
          <p:cNvPr id="2" name="Title 23">
            <a:extLst>
              <a:ext uri="{FF2B5EF4-FFF2-40B4-BE49-F238E27FC236}">
                <a16:creationId xmlns:a16="http://schemas.microsoft.com/office/drawing/2014/main" id="{FB5A69FB-DECC-69CA-C380-2B4605B7BBBC}"/>
              </a:ext>
            </a:extLst>
          </p:cNvPr>
          <p:cNvSpPr>
            <a:spLocks noGrp="1"/>
          </p:cNvSpPr>
          <p:nvPr>
            <p:ph type="title"/>
          </p:nvPr>
        </p:nvSpPr>
        <p:spPr>
          <a:xfrm>
            <a:off x="1108075" y="135861"/>
            <a:ext cx="10509250" cy="658813"/>
          </a:xfrm>
        </p:spPr>
        <p:txBody>
          <a:bodyPr>
            <a:noAutofit/>
          </a:bodyPr>
          <a:lstStyle/>
          <a:p>
            <a:r>
              <a:rPr lang="en-US" altLang="zh-CN" sz="2400" dirty="0">
                <a:solidFill>
                  <a:srgbClr val="0070C0"/>
                </a:solidFill>
              </a:rPr>
              <a:t>Micro-quasars are likely the dominant sources of new high-energy cosmic-ray component</a:t>
            </a:r>
            <a:endParaRPr lang="zh-CN" altLang="en-US" sz="2400" dirty="0">
              <a:solidFill>
                <a:srgbClr val="0070C0"/>
              </a:solidFill>
            </a:endParaRPr>
          </a:p>
        </p:txBody>
      </p:sp>
    </p:spTree>
    <p:extLst>
      <p:ext uri="{BB962C8B-B14F-4D97-AF65-F5344CB8AC3E}">
        <p14:creationId xmlns:p14="http://schemas.microsoft.com/office/powerpoint/2010/main" val="3544152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9576951-3075-0339-BF62-40C303ECBC54}"/>
              </a:ext>
            </a:extLst>
          </p:cNvPr>
          <p:cNvPicPr>
            <a:picLocks noChangeAspect="1"/>
          </p:cNvPicPr>
          <p:nvPr/>
        </p:nvPicPr>
        <p:blipFill>
          <a:blip r:embed="rId2"/>
          <a:stretch>
            <a:fillRect/>
          </a:stretch>
        </p:blipFill>
        <p:spPr>
          <a:xfrm>
            <a:off x="1162066" y="995197"/>
            <a:ext cx="9086833" cy="5627025"/>
          </a:xfrm>
          <a:prstGeom prst="rect">
            <a:avLst/>
          </a:prstGeom>
        </p:spPr>
      </p:pic>
      <p:sp>
        <p:nvSpPr>
          <p:cNvPr id="3" name="Title 23">
            <a:extLst>
              <a:ext uri="{FF2B5EF4-FFF2-40B4-BE49-F238E27FC236}">
                <a16:creationId xmlns:a16="http://schemas.microsoft.com/office/drawing/2014/main" id="{FA09FE35-40B0-617E-93FA-0DD0574F8135}"/>
              </a:ext>
            </a:extLst>
          </p:cNvPr>
          <p:cNvSpPr>
            <a:spLocks noGrp="1"/>
          </p:cNvSpPr>
          <p:nvPr>
            <p:ph type="title"/>
          </p:nvPr>
        </p:nvSpPr>
        <p:spPr>
          <a:xfrm>
            <a:off x="1108075" y="135861"/>
            <a:ext cx="10509250" cy="658813"/>
          </a:xfrm>
        </p:spPr>
        <p:txBody>
          <a:bodyPr>
            <a:noAutofit/>
          </a:bodyPr>
          <a:lstStyle/>
          <a:p>
            <a:r>
              <a:rPr lang="en-US" altLang="zh-CN" sz="2400" dirty="0">
                <a:solidFill>
                  <a:srgbClr val="0070C0"/>
                </a:solidFill>
              </a:rPr>
              <a:t>Micro-quasars are likely the dominant sources of new high-energy cosmic-ray component</a:t>
            </a:r>
            <a:endParaRPr lang="zh-CN" altLang="en-US" sz="2400" dirty="0">
              <a:solidFill>
                <a:srgbClr val="0070C0"/>
              </a:solidFill>
            </a:endParaRPr>
          </a:p>
        </p:txBody>
      </p:sp>
      <p:sp>
        <p:nvSpPr>
          <p:cNvPr id="6" name="Rectangle 4">
            <a:extLst>
              <a:ext uri="{FF2B5EF4-FFF2-40B4-BE49-F238E27FC236}">
                <a16:creationId xmlns:a16="http://schemas.microsoft.com/office/drawing/2014/main" id="{55277D5D-5237-B9B2-3DF3-3F772BBE493E}"/>
              </a:ext>
            </a:extLst>
          </p:cNvPr>
          <p:cNvSpPr/>
          <p:nvPr/>
        </p:nvSpPr>
        <p:spPr>
          <a:xfrm>
            <a:off x="7000644" y="1158240"/>
            <a:ext cx="3067713" cy="5074310"/>
          </a:xfrm>
          <a:prstGeom prst="rect">
            <a:avLst/>
          </a:prstGeom>
          <a:solidFill>
            <a:srgbClr val="C000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8" name="Rectangle 5">
            <a:extLst>
              <a:ext uri="{FF2B5EF4-FFF2-40B4-BE49-F238E27FC236}">
                <a16:creationId xmlns:a16="http://schemas.microsoft.com/office/drawing/2014/main" id="{504B2D09-F307-EB9B-BDC7-52CBCFDB85B9}"/>
              </a:ext>
            </a:extLst>
          </p:cNvPr>
          <p:cNvSpPr/>
          <p:nvPr/>
        </p:nvSpPr>
        <p:spPr>
          <a:xfrm>
            <a:off x="4623204" y="1208116"/>
            <a:ext cx="2750456" cy="5024434"/>
          </a:xfrm>
          <a:prstGeom prst="rect">
            <a:avLst/>
          </a:prstGeom>
          <a:solidFill>
            <a:srgbClr val="FFFF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文本框 21">
            <a:extLst>
              <a:ext uri="{FF2B5EF4-FFF2-40B4-BE49-F238E27FC236}">
                <a16:creationId xmlns:a16="http://schemas.microsoft.com/office/drawing/2014/main" id="{C3AA33B3-7A2E-12CC-8508-624940CFF0FC}"/>
              </a:ext>
            </a:extLst>
          </p:cNvPr>
          <p:cNvSpPr txBox="1"/>
          <p:nvPr/>
        </p:nvSpPr>
        <p:spPr>
          <a:xfrm>
            <a:off x="4980413" y="4294659"/>
            <a:ext cx="1655679" cy="677108"/>
          </a:xfrm>
          <a:prstGeom prst="rect">
            <a:avLst/>
          </a:prstGeom>
          <a:noFill/>
        </p:spPr>
        <p:txBody>
          <a:bodyPr wrap="square" rtlCol="0">
            <a:spAutoFit/>
          </a:bodyPr>
          <a:lstStyle/>
          <a:p>
            <a:pPr lvl="0">
              <a:defRPr/>
            </a:pPr>
            <a:r>
              <a:rPr lang="zh-CN" altLang="zh-CN" b="1" dirty="0"/>
              <a:t>Supernova Remnants</a:t>
            </a:r>
            <a:r>
              <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12" name="文本框 23">
            <a:extLst>
              <a:ext uri="{FF2B5EF4-FFF2-40B4-BE49-F238E27FC236}">
                <a16:creationId xmlns:a16="http://schemas.microsoft.com/office/drawing/2014/main" id="{546CED8B-5B82-0904-A404-FF723021E9F4}"/>
              </a:ext>
            </a:extLst>
          </p:cNvPr>
          <p:cNvSpPr txBox="1"/>
          <p:nvPr/>
        </p:nvSpPr>
        <p:spPr>
          <a:xfrm>
            <a:off x="7338689" y="4371351"/>
            <a:ext cx="2000321" cy="400110"/>
          </a:xfrm>
          <a:prstGeom prst="rect">
            <a:avLst/>
          </a:prstGeom>
          <a:noFill/>
        </p:spPr>
        <p:txBody>
          <a:bodyPr wrap="square" rtlCol="0">
            <a:spAutoFit/>
          </a:bodyPr>
          <a:lstStyle/>
          <a:p>
            <a:pPr lvl="0" algn="ctr">
              <a:defRPr/>
            </a:pPr>
            <a:r>
              <a:rPr lang="zh-CN" altLang="zh-CN" b="1" dirty="0"/>
              <a:t>Micro</a:t>
            </a:r>
            <a:r>
              <a:rPr lang="en-US" altLang="zh-CN" b="1" dirty="0"/>
              <a:t>-</a:t>
            </a:r>
            <a:r>
              <a:rPr lang="zh-CN" altLang="zh-CN" b="1" dirty="0"/>
              <a:t>quasars </a:t>
            </a: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a:t>
            </a:r>
          </a:p>
        </p:txBody>
      </p:sp>
      <p:sp>
        <p:nvSpPr>
          <p:cNvPr id="15" name="文本框 14">
            <a:extLst>
              <a:ext uri="{FF2B5EF4-FFF2-40B4-BE49-F238E27FC236}">
                <a16:creationId xmlns:a16="http://schemas.microsoft.com/office/drawing/2014/main" id="{744F2DDD-3034-C230-0FCA-BEF4E61E9F82}"/>
              </a:ext>
            </a:extLst>
          </p:cNvPr>
          <p:cNvSpPr txBox="1"/>
          <p:nvPr/>
        </p:nvSpPr>
        <p:spPr>
          <a:xfrm>
            <a:off x="7982729" y="2091550"/>
            <a:ext cx="99313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LHAASO</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7" name="文本框 16">
            <a:extLst>
              <a:ext uri="{FF2B5EF4-FFF2-40B4-BE49-F238E27FC236}">
                <a16:creationId xmlns:a16="http://schemas.microsoft.com/office/drawing/2014/main" id="{FDA49B06-EE37-147E-7265-91756C22E8C2}"/>
              </a:ext>
            </a:extLst>
          </p:cNvPr>
          <p:cNvSpPr txBox="1"/>
          <p:nvPr/>
        </p:nvSpPr>
        <p:spPr>
          <a:xfrm>
            <a:off x="5394369" y="2241179"/>
            <a:ext cx="99313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DAMPE</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9" name="文本框 18">
            <a:extLst>
              <a:ext uri="{FF2B5EF4-FFF2-40B4-BE49-F238E27FC236}">
                <a16:creationId xmlns:a16="http://schemas.microsoft.com/office/drawing/2014/main" id="{ABAC4401-A1E6-C055-BEB7-2FA1BE5E7FA2}"/>
              </a:ext>
            </a:extLst>
          </p:cNvPr>
          <p:cNvSpPr txBox="1"/>
          <p:nvPr/>
        </p:nvSpPr>
        <p:spPr>
          <a:xfrm>
            <a:off x="3021004" y="2460882"/>
            <a:ext cx="99313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AMS</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15429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5BE49-02E4-F3C5-121F-BA5C493DC333}"/>
            </a:ext>
          </a:extLst>
        </p:cNvPr>
        <p:cNvGrpSpPr/>
        <p:nvPr/>
      </p:nvGrpSpPr>
      <p:grpSpPr>
        <a:xfrm>
          <a:off x="0" y="0"/>
          <a:ext cx="0" cy="0"/>
          <a:chOff x="0" y="0"/>
          <a:chExt cx="0" cy="0"/>
        </a:xfrm>
      </p:grpSpPr>
      <p:sp>
        <p:nvSpPr>
          <p:cNvPr id="3" name="文本框 14">
            <a:extLst>
              <a:ext uri="{FF2B5EF4-FFF2-40B4-BE49-F238E27FC236}">
                <a16:creationId xmlns:a16="http://schemas.microsoft.com/office/drawing/2014/main" id="{A6F04125-15BE-CB35-1737-97CE61F19A04}"/>
              </a:ext>
            </a:extLst>
          </p:cNvPr>
          <p:cNvSpPr txBox="1"/>
          <p:nvPr/>
        </p:nvSpPr>
        <p:spPr>
          <a:xfrm>
            <a:off x="1220184" y="1180371"/>
            <a:ext cx="10412360" cy="449725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bg1">
                    <a:lumMod val="75000"/>
                  </a:schemeClr>
                </a:solidFill>
              </a:rPr>
              <a:t>Introduction to the LHAASO experiment</a:t>
            </a:r>
          </a:p>
          <a:p>
            <a:pPr marL="457200" indent="-457200">
              <a:lnSpc>
                <a:spcPct val="130000"/>
              </a:lnSpc>
              <a:spcBef>
                <a:spcPts val="600"/>
              </a:spcBef>
              <a:spcAft>
                <a:spcPts val="600"/>
              </a:spcAft>
              <a:buFont typeface="Wingdings" panose="05000000000000000000" pitchFamily="2" charset="2"/>
              <a:buChar char="u"/>
            </a:pPr>
            <a:r>
              <a:rPr lang="zh-CN" altLang="zh-CN" sz="3200" b="1" dirty="0">
                <a:solidFill>
                  <a:schemeClr val="bg1">
                    <a:lumMod val="75000"/>
                  </a:schemeClr>
                </a:solidFill>
              </a:rPr>
              <a:t>LHAASO Highlights in Cosmic-Ray Measurements</a:t>
            </a:r>
          </a:p>
          <a:p>
            <a:pPr marL="457200" indent="-457200">
              <a:lnSpc>
                <a:spcPct val="130000"/>
              </a:lnSpc>
              <a:spcBef>
                <a:spcPts val="600"/>
              </a:spcBef>
              <a:spcAft>
                <a:spcPts val="600"/>
              </a:spcAft>
              <a:buFont typeface="Wingdings" panose="05000000000000000000" pitchFamily="2" charset="2"/>
              <a:buChar char="u"/>
            </a:pPr>
            <a:r>
              <a:rPr lang="zh-CN" altLang="zh-CN" sz="3200" b="1" dirty="0">
                <a:solidFill>
                  <a:schemeClr val="bg1">
                    <a:lumMod val="75000"/>
                  </a:schemeClr>
                </a:solidFill>
              </a:rPr>
              <a:t>LHAASO Highlights in Gamma-Ray Astronomy</a:t>
            </a:r>
          </a:p>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rgbClr val="0070C0"/>
                </a:solidFill>
              </a:rPr>
              <a:t>Progress in </a:t>
            </a:r>
            <a:r>
              <a:rPr lang="zh-CN" altLang="zh-CN" sz="3200" b="1" dirty="0">
                <a:solidFill>
                  <a:srgbClr val="0070C0"/>
                </a:solidFill>
              </a:rPr>
              <a:t>Searches for Ultra-Relativistic Magnetic Monopoles with LHAASO</a:t>
            </a:r>
            <a:endParaRPr lang="en-US" altLang="zh-CN" sz="3200" b="1" dirty="0">
              <a:solidFill>
                <a:srgbClr val="0070C0"/>
              </a:solidFill>
            </a:endParaRPr>
          </a:p>
          <a:p>
            <a:pPr marL="457200" indent="-457200">
              <a:lnSpc>
                <a:spcPct val="130000"/>
              </a:lnSpc>
              <a:spcBef>
                <a:spcPts val="600"/>
              </a:spcBef>
              <a:spcAft>
                <a:spcPts val="600"/>
              </a:spcAft>
              <a:buFont typeface="Wingdings" panose="05000000000000000000" pitchFamily="2" charset="2"/>
              <a:buChar char="u"/>
            </a:pPr>
            <a:r>
              <a:rPr lang="en-US" altLang="zh-CN" sz="3200" b="1" dirty="0">
                <a:solidFill>
                  <a:schemeClr val="tx1">
                    <a:lumMod val="50000"/>
                    <a:lumOff val="50000"/>
                  </a:schemeClr>
                </a:solidFill>
              </a:rPr>
              <a:t>Summary &amp; Outlook</a:t>
            </a:r>
            <a:endParaRPr lang="zh-CN" altLang="zh-CN" sz="3200" b="1" dirty="0">
              <a:solidFill>
                <a:schemeClr val="tx1">
                  <a:lumMod val="50000"/>
                  <a:lumOff val="50000"/>
                </a:schemeClr>
              </a:solidFill>
            </a:endParaRPr>
          </a:p>
        </p:txBody>
      </p:sp>
      <p:sp>
        <p:nvSpPr>
          <p:cNvPr id="4" name="文本框 3">
            <a:extLst>
              <a:ext uri="{FF2B5EF4-FFF2-40B4-BE49-F238E27FC236}">
                <a16:creationId xmlns:a16="http://schemas.microsoft.com/office/drawing/2014/main" id="{5FC41640-6441-8D31-9D47-8371566E8F8E}"/>
              </a:ext>
            </a:extLst>
          </p:cNvPr>
          <p:cNvSpPr txBox="1"/>
          <p:nvPr/>
        </p:nvSpPr>
        <p:spPr>
          <a:xfrm>
            <a:off x="1327355" y="106188"/>
            <a:ext cx="1614545" cy="646331"/>
          </a:xfrm>
          <a:prstGeom prst="rect">
            <a:avLst/>
          </a:prstGeom>
          <a:noFill/>
        </p:spPr>
        <p:txBody>
          <a:bodyPr wrap="none" rtlCol="0">
            <a:spAutoFit/>
          </a:bodyPr>
          <a:lstStyle/>
          <a:p>
            <a:r>
              <a:rPr lang="en-US" altLang="zh-CN" sz="3600" b="1" dirty="0">
                <a:solidFill>
                  <a:srgbClr val="0171C0"/>
                </a:solidFill>
              </a:rPr>
              <a:t>Outline</a:t>
            </a:r>
            <a:endParaRPr lang="zh-CN" altLang="en-US" sz="3600" b="1" dirty="0">
              <a:solidFill>
                <a:srgbClr val="0171C0"/>
              </a:solidFill>
            </a:endParaRPr>
          </a:p>
        </p:txBody>
      </p:sp>
    </p:spTree>
    <p:extLst>
      <p:ext uri="{BB962C8B-B14F-4D97-AF65-F5344CB8AC3E}">
        <p14:creationId xmlns:p14="http://schemas.microsoft.com/office/powerpoint/2010/main" val="725599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09499C36-4D22-41BF-8BB2-D3A254745B6C}"/>
              </a:ext>
            </a:extLst>
          </p:cNvPr>
          <p:cNvSpPr>
            <a:spLocks noGrp="1"/>
          </p:cNvSpPr>
          <p:nvPr/>
        </p:nvSpPr>
        <p:spPr>
          <a:xfrm>
            <a:off x="457200" y="285750"/>
            <a:ext cx="11277600" cy="9525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000" b="1">
                <a:solidFill>
                  <a:srgbClr val="503171"/>
                </a:solidFill>
                <a:latin typeface="Helvetica Neue"/>
                <a:ea typeface="Helvetica Neue"/>
                <a:cs typeface="Helvetica Neue"/>
              </a:defRPr>
            </a:pPr>
            <a:r>
              <a:rPr kumimoji="0" sz="3000" b="1" i="0" u="none" strike="noStrike" kern="1200" cap="none" spc="0" normalizeH="0" baseline="0" noProof="0">
                <a:ln>
                  <a:noFill/>
                </a:ln>
                <a:solidFill>
                  <a:srgbClr val="503171"/>
                </a:solidFill>
                <a:effectLst/>
                <a:uLnTx/>
                <a:uFillTx/>
                <a:latin typeface="Helvetica Neue"/>
                <a:ea typeface="Helvetica Neue"/>
                <a:cs typeface="Helvetica Neue"/>
              </a:rPr>
              <a:t>Search for Ultra-Relativistic Magnetic Monopoles</a:t>
            </a:r>
          </a:p>
          <a:p>
            <a:pPr marL="0" marR="0" lvl="0" indent="0" algn="l" defTabSz="914400" rtl="0" eaLnBrk="1" fontAlgn="auto" latinLnBrk="0" hangingPunct="1">
              <a:lnSpc>
                <a:spcPct val="100000"/>
              </a:lnSpc>
              <a:spcBef>
                <a:spcPts val="0"/>
              </a:spcBef>
              <a:spcAft>
                <a:spcPts val="0"/>
              </a:spcAft>
              <a:buClrTx/>
              <a:buSzTx/>
              <a:buFontTx/>
              <a:buNone/>
              <a:tabLst/>
              <a:defRPr sz="3000" b="1">
                <a:solidFill>
                  <a:srgbClr val="503171"/>
                </a:solidFill>
                <a:latin typeface="Helvetica Neue"/>
                <a:ea typeface="Helvetica Neue"/>
                <a:cs typeface="Helvetica Neue"/>
              </a:defRPr>
            </a:pPr>
            <a:r>
              <a:rPr kumimoji="0" sz="3000" b="1" i="0" u="none" strike="noStrike" kern="1200" cap="none" spc="0" normalizeH="0" baseline="0" noProof="0">
                <a:ln>
                  <a:noFill/>
                </a:ln>
                <a:solidFill>
                  <a:srgbClr val="503171"/>
                </a:solidFill>
                <a:effectLst/>
                <a:uLnTx/>
                <a:uFillTx/>
                <a:latin typeface="Helvetica Neue"/>
                <a:ea typeface="Helvetica Neue"/>
                <a:cs typeface="Helvetica Neue"/>
              </a:rPr>
              <a:t>with LHAASO-KM2A</a:t>
            </a:r>
          </a:p>
        </p:txBody>
      </p:sp>
      <p:sp>
        <p:nvSpPr>
          <p:cNvPr id="2" name="矩形 1">
            <a:extLst>
              <a:ext uri="{FF2B5EF4-FFF2-40B4-BE49-F238E27FC236}">
                <a16:creationId xmlns:a16="http://schemas.microsoft.com/office/drawing/2014/main" id="{4075024B-04A8-4F37-B086-C1519D84FB1E}"/>
              </a:ext>
            </a:extLst>
          </p:cNvPr>
          <p:cNvSpPr>
            <a:spLocks noGrp="1"/>
          </p:cNvSpPr>
          <p:nvPr/>
        </p:nvSpPr>
        <p:spPr>
          <a:xfrm>
            <a:off x="457200" y="6496050"/>
            <a:ext cx="10668000" cy="2286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b="0">
                <a:solidFill>
                  <a:srgbClr val="64616C"/>
                </a:solidFill>
                <a:latin typeface="Helvetica Neue"/>
                <a:ea typeface="Helvetica Neue"/>
                <a:cs typeface="Helvetica Neue"/>
              </a:defRPr>
            </a:pPr>
            <a:r>
              <a:rPr kumimoji="0" sz="1200" b="0" i="0" u="none" strike="noStrike" kern="1200" cap="none" spc="0" normalizeH="0" baseline="0" noProof="0">
                <a:ln>
                  <a:noFill/>
                </a:ln>
                <a:solidFill>
                  <a:srgbClr val="64616C"/>
                </a:solidFill>
                <a:effectLst/>
                <a:uLnTx/>
                <a:uFillTx/>
                <a:latin typeface="Helvetica Neue"/>
                <a:ea typeface="Helvetica Neue"/>
                <a:cs typeface="Helvetica Neue"/>
              </a:rPr>
              <a:t>Z. Zhang et al. (USTC)  |  Monopole search with LHAASO-KM2A</a:t>
            </a:r>
          </a:p>
        </p:txBody>
      </p:sp>
      <p:sp>
        <p:nvSpPr>
          <p:cNvPr id="3" name="矩形 2">
            <a:extLst>
              <a:ext uri="{FF2B5EF4-FFF2-40B4-BE49-F238E27FC236}">
                <a16:creationId xmlns:a16="http://schemas.microsoft.com/office/drawing/2014/main" id="{F2E9DD8C-DF44-49DF-9AEB-C96528EC496B}"/>
              </a:ext>
            </a:extLst>
          </p:cNvPr>
          <p:cNvSpPr>
            <a:spLocks noGrp="1"/>
          </p:cNvSpPr>
          <p:nvPr/>
        </p:nvSpPr>
        <p:spPr>
          <a:xfrm>
            <a:off x="11334750" y="6477000"/>
            <a:ext cx="381000" cy="24765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64616C"/>
                </a:solidFill>
                <a:latin typeface="Helvetica Neue"/>
                <a:ea typeface="Helvetica Neue"/>
                <a:cs typeface="Helvetica Neue"/>
              </a:defRPr>
            </a:pPr>
            <a:r>
              <a:rPr kumimoji="0" sz="1350" b="0" i="0" u="none" strike="noStrike" kern="1200" cap="none" spc="0" normalizeH="0" baseline="0" noProof="0">
                <a:ln>
                  <a:noFill/>
                </a:ln>
                <a:solidFill>
                  <a:srgbClr val="64616C"/>
                </a:solidFill>
                <a:effectLst/>
                <a:uLnTx/>
                <a:uFillTx/>
                <a:latin typeface="Helvetica Neue"/>
                <a:ea typeface="Helvetica Neue"/>
                <a:cs typeface="Helvetica Neue"/>
              </a:rPr>
              <a:t>1</a:t>
            </a:r>
          </a:p>
        </p:txBody>
      </p:sp>
      <p:sp>
        <p:nvSpPr>
          <p:cNvPr id="5" name="矩形 4">
            <a:extLst>
              <a:ext uri="{FF2B5EF4-FFF2-40B4-BE49-F238E27FC236}">
                <a16:creationId xmlns:a16="http://schemas.microsoft.com/office/drawing/2014/main" id="{7E9BDA89-794E-4207-BE87-F923F8982955}"/>
              </a:ext>
            </a:extLst>
          </p:cNvPr>
          <p:cNvSpPr>
            <a:spLocks noGrp="1"/>
          </p:cNvSpPr>
          <p:nvPr/>
        </p:nvSpPr>
        <p:spPr>
          <a:xfrm>
            <a:off x="6667500" y="1609725"/>
            <a:ext cx="5048250" cy="47625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325" b="1">
                <a:solidFill>
                  <a:srgbClr val="503171"/>
                </a:solidFill>
                <a:latin typeface="Helvetica Neue"/>
                <a:ea typeface="Helvetica Neue"/>
                <a:cs typeface="Helvetica Neue"/>
              </a:defRPr>
            </a:pPr>
            <a:r>
              <a:rPr kumimoji="0" sz="2325" b="1" i="0" u="none" strike="noStrike" kern="1200" cap="none" spc="0" normalizeH="0" baseline="0" noProof="0">
                <a:ln>
                  <a:noFill/>
                </a:ln>
                <a:solidFill>
                  <a:srgbClr val="503171"/>
                </a:solidFill>
                <a:effectLst/>
                <a:uLnTx/>
                <a:uFillTx/>
                <a:latin typeface="Helvetica Neue"/>
                <a:ea typeface="Helvetica Neue"/>
                <a:cs typeface="Helvetica Neue"/>
              </a:rPr>
              <a:t>Why LHAASO-KM2A?</a:t>
            </a:r>
          </a:p>
        </p:txBody>
      </p:sp>
      <p:sp>
        <p:nvSpPr>
          <p:cNvPr id="6" name="矩形 5">
            <a:extLst>
              <a:ext uri="{FF2B5EF4-FFF2-40B4-BE49-F238E27FC236}">
                <a16:creationId xmlns:a16="http://schemas.microsoft.com/office/drawing/2014/main" id="{D5D6928E-96EF-42C5-8995-E8B7253EB72E}"/>
              </a:ext>
            </a:extLst>
          </p:cNvPr>
          <p:cNvSpPr>
            <a:spLocks noGrp="1"/>
          </p:cNvSpPr>
          <p:nvPr/>
        </p:nvSpPr>
        <p:spPr>
          <a:xfrm>
            <a:off x="6667500" y="2266950"/>
            <a:ext cx="4953000" cy="107632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025" b="0">
                <a:solidFill>
                  <a:srgbClr val="242333"/>
                </a:solidFill>
                <a:latin typeface="Helvetica Neue"/>
                <a:ea typeface="Helvetica Neue"/>
                <a:cs typeface="Helvetica Neue"/>
              </a:defRPr>
            </a:pPr>
            <a:r>
              <a:rPr kumimoji="0" sz="2025" b="0" i="0" u="none" strike="noStrike" kern="1200" cap="none" spc="0" normalizeH="0" baseline="0" noProof="0">
                <a:ln>
                  <a:noFill/>
                </a:ln>
                <a:solidFill>
                  <a:srgbClr val="242333"/>
                </a:solidFill>
                <a:effectLst/>
                <a:uLnTx/>
                <a:uFillTx/>
                <a:latin typeface="Helvetica Neue"/>
                <a:ea typeface="Helvetica Neue"/>
                <a:cs typeface="Helvetica Neue"/>
              </a:rPr>
              <a:t>Magnetic monopoles are topological relics predicted in theories beyond the Standard Model.</a:t>
            </a:r>
          </a:p>
        </p:txBody>
      </p:sp>
      <p:sp>
        <p:nvSpPr>
          <p:cNvPr id="7" name="矩形 6">
            <a:extLst>
              <a:ext uri="{FF2B5EF4-FFF2-40B4-BE49-F238E27FC236}">
                <a16:creationId xmlns:a16="http://schemas.microsoft.com/office/drawing/2014/main" id="{407E1C32-C7E2-49D3-AFBA-369CFC9F69CD}"/>
              </a:ext>
            </a:extLst>
          </p:cNvPr>
          <p:cNvSpPr>
            <a:spLocks noGrp="1"/>
          </p:cNvSpPr>
          <p:nvPr/>
        </p:nvSpPr>
        <p:spPr>
          <a:xfrm>
            <a:off x="6667500" y="3552825"/>
            <a:ext cx="4857750" cy="61912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450" b="1">
                <a:solidFill>
                  <a:srgbClr val="503171"/>
                </a:solidFill>
                <a:latin typeface="Helvetica Neue"/>
                <a:ea typeface="Helvetica Neue"/>
                <a:cs typeface="Helvetica Neue"/>
              </a:defRPr>
            </a:pPr>
            <a:r>
              <a:rPr kumimoji="0" sz="3450" b="1" i="0" u="none" strike="noStrike" kern="1200" cap="none" spc="0" normalizeH="0" baseline="0" noProof="0">
                <a:ln>
                  <a:noFill/>
                </a:ln>
                <a:solidFill>
                  <a:srgbClr val="503171"/>
                </a:solidFill>
                <a:effectLst/>
                <a:uLnTx/>
                <a:uFillTx/>
                <a:latin typeface="Helvetica Neue"/>
                <a:ea typeface="Helvetica Neue"/>
                <a:cs typeface="Helvetica Neue"/>
              </a:rPr>
              <a:t>10⁵ ≤ γ ≤ 10⁷</a:t>
            </a:r>
          </a:p>
        </p:txBody>
      </p:sp>
      <p:sp>
        <p:nvSpPr>
          <p:cNvPr id="8" name="矩形 7">
            <a:extLst>
              <a:ext uri="{FF2B5EF4-FFF2-40B4-BE49-F238E27FC236}">
                <a16:creationId xmlns:a16="http://schemas.microsoft.com/office/drawing/2014/main" id="{27D345BF-0DCD-45E8-8884-9F0AAB268D16}"/>
              </a:ext>
            </a:extLst>
          </p:cNvPr>
          <p:cNvSpPr>
            <a:spLocks noGrp="1"/>
          </p:cNvSpPr>
          <p:nvPr/>
        </p:nvSpPr>
        <p:spPr>
          <a:xfrm>
            <a:off x="6667500" y="4400550"/>
            <a:ext cx="4905375" cy="139065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100" b="0">
                <a:solidFill>
                  <a:srgbClr val="242333"/>
                </a:solidFill>
                <a:latin typeface="Helvetica Neue"/>
                <a:ea typeface="Helvetica Neue"/>
                <a:cs typeface="Helvetica Neue"/>
              </a:defRPr>
            </a:pPr>
            <a:r>
              <a:rPr kumimoji="0" sz="2100" b="0" i="0" u="none" strike="noStrike" kern="1200" cap="none" spc="0" normalizeH="0" baseline="0" noProof="0" dirty="0">
                <a:ln>
                  <a:noFill/>
                </a:ln>
                <a:solidFill>
                  <a:srgbClr val="242333"/>
                </a:solidFill>
                <a:effectLst/>
                <a:uLnTx/>
                <a:uFillTx/>
                <a:latin typeface="Helvetica Neue"/>
                <a:ea typeface="Helvetica Neue"/>
                <a:cs typeface="Helvetica Neue"/>
              </a:rPr>
              <a:t>Intermediate-mass monopoles in an ultra-relativistic region complementary to previous searches.</a:t>
            </a:r>
          </a:p>
        </p:txBody>
      </p:sp>
      <p:pic>
        <p:nvPicPr>
          <p:cNvPr id="4" name="图片 3">
            <a:extLst>
              <a:ext uri="{FF2B5EF4-FFF2-40B4-BE49-F238E27FC236}">
                <a16:creationId xmlns:a16="http://schemas.microsoft.com/office/drawing/2014/main" id="{21F587D3-7151-D775-BCE3-E164002695E2}"/>
              </a:ext>
            </a:extLst>
          </p:cNvPr>
          <p:cNvPicPr>
            <a:picLocks noChangeAspect="1"/>
          </p:cNvPicPr>
          <p:nvPr/>
        </p:nvPicPr>
        <p:blipFill>
          <a:blip r:embed="rId3"/>
          <a:stretch>
            <a:fillRect/>
          </a:stretch>
        </p:blipFill>
        <p:spPr>
          <a:xfrm>
            <a:off x="810442" y="1371255"/>
            <a:ext cx="5214116" cy="4115490"/>
          </a:xfrm>
          <a:prstGeom prst="rect">
            <a:avLst/>
          </a:prstGeom>
        </p:spPr>
      </p:pic>
      <p:sp>
        <p:nvSpPr>
          <p:cNvPr id="11" name="文本框 10">
            <a:extLst>
              <a:ext uri="{FF2B5EF4-FFF2-40B4-BE49-F238E27FC236}">
                <a16:creationId xmlns:a16="http://schemas.microsoft.com/office/drawing/2014/main" id="{52FDD45B-C878-5A47-BC72-E9B7D9C5F8B6}"/>
              </a:ext>
            </a:extLst>
          </p:cNvPr>
          <p:cNvSpPr txBox="1"/>
          <p:nvPr/>
        </p:nvSpPr>
        <p:spPr>
          <a:xfrm>
            <a:off x="457201" y="5669791"/>
            <a:ext cx="59436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000000"/>
                </a:solidFill>
                <a:effectLst/>
                <a:uLnTx/>
                <a:uFillTx/>
                <a:latin typeface="Calibri"/>
                <a:ea typeface="Calibri"/>
                <a:cs typeface="Calibri"/>
              </a:rPr>
              <a:t>From</a:t>
            </a:r>
            <a:r>
              <a:rPr kumimoji="0" lang="zh-CN" altLang="en-US" sz="1400" b="0" i="0" u="none" strike="noStrike" kern="1200" cap="none" spc="0" normalizeH="0" baseline="0" noProof="0" dirty="0">
                <a:ln>
                  <a:noFill/>
                </a:ln>
                <a:solidFill>
                  <a:srgbClr val="000000"/>
                </a:solidFill>
                <a:effectLst/>
                <a:uLnTx/>
                <a:uFillTx/>
                <a:latin typeface="Calibri"/>
                <a:cs typeface="Calibri"/>
              </a:rPr>
              <a:t> </a:t>
            </a:r>
            <a:r>
              <a:rPr kumimoji="0" lang="en" altLang="zh-CN" sz="1400" b="0" i="0" u="none" strike="noStrike" kern="1200" cap="none" spc="0" normalizeH="0" baseline="0" noProof="0" dirty="0">
                <a:ln>
                  <a:noFill/>
                </a:ln>
                <a:solidFill>
                  <a:srgbClr val="000000"/>
                </a:solidFill>
                <a:effectLst/>
                <a:uLnTx/>
                <a:uFillTx/>
                <a:latin typeface="Calibri"/>
                <a:ea typeface="Calibri"/>
                <a:cs typeface="Calibri"/>
              </a:rPr>
              <a:t>S. D. Wick, T. W. Kephart, T. J. </a:t>
            </a:r>
            <a:r>
              <a:rPr kumimoji="0" lang="en" altLang="zh-CN" sz="1400" b="0" i="0" u="none" strike="noStrike" kern="1200" cap="none" spc="0" normalizeH="0" baseline="0" noProof="0" dirty="0" err="1">
                <a:ln>
                  <a:noFill/>
                </a:ln>
                <a:solidFill>
                  <a:srgbClr val="000000"/>
                </a:solidFill>
                <a:effectLst/>
                <a:uLnTx/>
                <a:uFillTx/>
                <a:latin typeface="Calibri"/>
                <a:ea typeface="Calibri"/>
                <a:cs typeface="Calibri"/>
              </a:rPr>
              <a:t>Weiler</a:t>
            </a:r>
            <a:r>
              <a:rPr kumimoji="0" lang="en" altLang="zh-CN" sz="1400" b="0" i="0" u="none" strike="noStrike" kern="1200" cap="none" spc="0" normalizeH="0" baseline="0" noProof="0" dirty="0">
                <a:ln>
                  <a:noFill/>
                </a:ln>
                <a:solidFill>
                  <a:srgbClr val="000000"/>
                </a:solidFill>
                <a:effectLst/>
                <a:uLnTx/>
                <a:uFillTx/>
                <a:latin typeface="Calibri"/>
                <a:ea typeface="Calibri"/>
                <a:cs typeface="Calibri"/>
              </a:rPr>
              <a:t>, and P. L. Biermann, Signatures for a cosmic flux of magnetic monopoles, </a:t>
            </a:r>
            <a:r>
              <a:rPr kumimoji="0" lang="en" altLang="zh-CN" sz="1400" b="0" i="0" u="none" strike="noStrike" kern="1200" cap="none" spc="0" normalizeH="0" baseline="0" noProof="0" dirty="0" err="1">
                <a:ln>
                  <a:noFill/>
                </a:ln>
                <a:solidFill>
                  <a:srgbClr val="000000"/>
                </a:solidFill>
                <a:effectLst/>
                <a:uLnTx/>
                <a:uFillTx/>
                <a:latin typeface="Calibri"/>
                <a:ea typeface="Calibri"/>
                <a:cs typeface="Calibri"/>
              </a:rPr>
              <a:t>Astroparticle</a:t>
            </a:r>
            <a:r>
              <a:rPr kumimoji="0" lang="en" altLang="zh-CN" sz="1400" b="0" i="0" u="none" strike="noStrike" kern="1200" cap="none" spc="0" normalizeH="0" baseline="0" noProof="0" dirty="0">
                <a:ln>
                  <a:noFill/>
                </a:ln>
                <a:solidFill>
                  <a:srgbClr val="000000"/>
                </a:solidFill>
                <a:effectLst/>
                <a:uLnTx/>
                <a:uFillTx/>
                <a:latin typeface="Calibri"/>
                <a:ea typeface="Calibri"/>
                <a:cs typeface="Calibri"/>
              </a:rPr>
              <a:t> Physics 18, 663 (2003).</a:t>
            </a:r>
            <a:endParaRPr kumimoji="0" lang="zh-CN" altLang="en-US" sz="1400" b="0" i="0" u="none" strike="noStrike" kern="1200" cap="none" spc="0" normalizeH="0" baseline="0" noProof="0" dirty="0">
              <a:ln>
                <a:noFill/>
              </a:ln>
              <a:solidFill>
                <a:srgbClr val="000000"/>
              </a:solidFill>
              <a:effectLst/>
              <a:uLnTx/>
              <a:uFillTx/>
              <a:latin typeface="Calibri"/>
              <a:cs typeface="Calibri"/>
            </a:endParaRPr>
          </a:p>
        </p:txBody>
      </p:sp>
    </p:spTree>
    <p:extLst>
      <p:ext uri="{BB962C8B-B14F-4D97-AF65-F5344CB8AC3E}">
        <p14:creationId xmlns:p14="http://schemas.microsoft.com/office/powerpoint/2010/main" val="631789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55646346-198C-4E04-A12A-C21B921F3F5F}"/>
              </a:ext>
            </a:extLst>
          </p:cNvPr>
          <p:cNvSpPr>
            <a:spLocks noGrp="1"/>
          </p:cNvSpPr>
          <p:nvPr/>
        </p:nvSpPr>
        <p:spPr>
          <a:xfrm>
            <a:off x="457200" y="285750"/>
            <a:ext cx="11277600" cy="9525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000" b="1">
                <a:solidFill>
                  <a:srgbClr val="503171"/>
                </a:solidFill>
                <a:latin typeface="Helvetica Neue"/>
                <a:ea typeface="Helvetica Neue"/>
                <a:cs typeface="Helvetica Neue"/>
              </a:defRPr>
            </a:pPr>
            <a:r>
              <a:rPr kumimoji="0" sz="3000" b="1" i="0" u="none" strike="noStrike" kern="1200" cap="none" spc="0" normalizeH="0" baseline="0" noProof="0" dirty="0">
                <a:ln>
                  <a:noFill/>
                </a:ln>
                <a:solidFill>
                  <a:srgbClr val="503171"/>
                </a:solidFill>
                <a:effectLst/>
                <a:uLnTx/>
                <a:uFillTx/>
                <a:latin typeface="Helvetica Neue"/>
                <a:ea typeface="Helvetica Neue"/>
                <a:cs typeface="Helvetica Neue"/>
              </a:rPr>
              <a:t>Distinctive signatures and a data-driven search</a:t>
            </a:r>
          </a:p>
        </p:txBody>
      </p:sp>
      <p:sp>
        <p:nvSpPr>
          <p:cNvPr id="2" name="矩形 1">
            <a:extLst>
              <a:ext uri="{FF2B5EF4-FFF2-40B4-BE49-F238E27FC236}">
                <a16:creationId xmlns:a16="http://schemas.microsoft.com/office/drawing/2014/main" id="{B05E3C04-ADFF-4A0E-915D-769F2645D0EE}"/>
              </a:ext>
            </a:extLst>
          </p:cNvPr>
          <p:cNvSpPr>
            <a:spLocks noGrp="1"/>
          </p:cNvSpPr>
          <p:nvPr/>
        </p:nvSpPr>
        <p:spPr>
          <a:xfrm>
            <a:off x="457200" y="6496050"/>
            <a:ext cx="10668000" cy="2286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b="0">
                <a:solidFill>
                  <a:srgbClr val="64616C"/>
                </a:solidFill>
                <a:latin typeface="Helvetica Neue"/>
                <a:ea typeface="Helvetica Neue"/>
                <a:cs typeface="Helvetica Neue"/>
              </a:defRPr>
            </a:pPr>
            <a:r>
              <a:rPr kumimoji="0" sz="1200" b="0" i="0" u="none" strike="noStrike" kern="1200" cap="none" spc="0" normalizeH="0" baseline="0" noProof="0">
                <a:ln>
                  <a:noFill/>
                </a:ln>
                <a:solidFill>
                  <a:srgbClr val="64616C"/>
                </a:solidFill>
                <a:effectLst/>
                <a:uLnTx/>
                <a:uFillTx/>
                <a:latin typeface="Helvetica Neue"/>
                <a:ea typeface="Helvetica Neue"/>
                <a:cs typeface="Helvetica Neue"/>
              </a:rPr>
              <a:t>Z. Zhang et al. (USTC)  |  Monopole search with LHAASO-KM2A</a:t>
            </a:r>
          </a:p>
        </p:txBody>
      </p:sp>
      <p:sp>
        <p:nvSpPr>
          <p:cNvPr id="3" name="矩形 2">
            <a:extLst>
              <a:ext uri="{FF2B5EF4-FFF2-40B4-BE49-F238E27FC236}">
                <a16:creationId xmlns:a16="http://schemas.microsoft.com/office/drawing/2014/main" id="{108FD6B0-8161-4EB8-A3BD-0E00FC800C12}"/>
              </a:ext>
            </a:extLst>
          </p:cNvPr>
          <p:cNvSpPr>
            <a:spLocks noGrp="1"/>
          </p:cNvSpPr>
          <p:nvPr/>
        </p:nvSpPr>
        <p:spPr>
          <a:xfrm>
            <a:off x="11334750" y="6477000"/>
            <a:ext cx="381000" cy="24765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64616C"/>
                </a:solidFill>
                <a:latin typeface="Helvetica Neue"/>
                <a:ea typeface="Helvetica Neue"/>
                <a:cs typeface="Helvetica Neue"/>
              </a:defRPr>
            </a:pPr>
            <a:r>
              <a:rPr kumimoji="0" sz="1350" b="0" i="0" u="none" strike="noStrike" kern="1200" cap="none" spc="0" normalizeH="0" baseline="0" noProof="0">
                <a:ln>
                  <a:noFill/>
                </a:ln>
                <a:solidFill>
                  <a:srgbClr val="64616C"/>
                </a:solidFill>
                <a:effectLst/>
                <a:uLnTx/>
                <a:uFillTx/>
                <a:latin typeface="Helvetica Neue"/>
                <a:ea typeface="Helvetica Neue"/>
                <a:cs typeface="Helvetica Neue"/>
              </a:rPr>
              <a:t>2</a:t>
            </a:r>
          </a:p>
        </p:txBody>
      </p:sp>
      <p:pic>
        <p:nvPicPr>
          <p:cNvPr id="17" name="图片 16"/>
          <p:cNvPicPr>
            <a:picLocks noChangeAspect="1"/>
          </p:cNvPicPr>
          <p:nvPr/>
        </p:nvPicPr>
        <p:blipFill>
          <a:blip r:embed="rId3"/>
          <a:stretch/>
        </p:blipFill>
        <p:spPr>
          <a:xfrm>
            <a:off x="561975" y="990277"/>
            <a:ext cx="5254789" cy="5390222"/>
          </a:xfrm>
          <a:prstGeom prst="rect">
            <a:avLst/>
          </a:prstGeom>
        </p:spPr>
      </p:pic>
      <p:sp>
        <p:nvSpPr>
          <p:cNvPr id="5" name="矩形 4">
            <a:extLst>
              <a:ext uri="{FF2B5EF4-FFF2-40B4-BE49-F238E27FC236}">
                <a16:creationId xmlns:a16="http://schemas.microsoft.com/office/drawing/2014/main" id="{52BFA018-071E-4704-81E8-A82D9F458F5B}"/>
              </a:ext>
            </a:extLst>
          </p:cNvPr>
          <p:cNvSpPr>
            <a:spLocks noGrp="1"/>
          </p:cNvSpPr>
          <p:nvPr/>
        </p:nvSpPr>
        <p:spPr>
          <a:xfrm>
            <a:off x="6296025" y="1276350"/>
            <a:ext cx="5334000" cy="44767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400" b="1">
                <a:solidFill>
                  <a:srgbClr val="503171"/>
                </a:solidFill>
                <a:latin typeface="Helvetica Neue"/>
                <a:ea typeface="Helvetica Neue"/>
                <a:cs typeface="Helvetica Neue"/>
              </a:defRPr>
            </a:pPr>
            <a:r>
              <a:rPr kumimoji="0" sz="2400" b="1" i="0" u="none" strike="noStrike" kern="1200" cap="none" spc="0" normalizeH="0" baseline="0" noProof="0" dirty="0">
                <a:ln>
                  <a:noFill/>
                </a:ln>
                <a:solidFill>
                  <a:srgbClr val="503171"/>
                </a:solidFill>
                <a:effectLst/>
                <a:uLnTx/>
                <a:uFillTx/>
                <a:latin typeface="Helvetica Neue"/>
                <a:ea typeface="Helvetica Neue"/>
                <a:cs typeface="Helvetica Neue"/>
              </a:rPr>
              <a:t>Muon-poor </a:t>
            </a:r>
            <a:r>
              <a:rPr kumimoji="0" lang="en-US" altLang="zh-CN" sz="2400" b="1" i="0" u="none" strike="noStrike" kern="1200" cap="none" spc="0" normalizeH="0" baseline="0" noProof="0" dirty="0">
                <a:ln>
                  <a:noFill/>
                </a:ln>
                <a:solidFill>
                  <a:srgbClr val="503171"/>
                </a:solidFill>
                <a:effectLst/>
                <a:uLnTx/>
                <a:uFillTx/>
                <a:latin typeface="Helvetica Neue"/>
                <a:ea typeface="Helvetica Neue"/>
                <a:cs typeface="Helvetica Neue"/>
              </a:rPr>
              <a:t>and</a:t>
            </a:r>
            <a:r>
              <a:rPr kumimoji="0" lang="zh-CN" altLang="en-US" sz="2400" b="1" i="0" u="none" strike="noStrike" kern="1200" cap="none" spc="0" normalizeH="0" baseline="0" noProof="0" dirty="0">
                <a:ln>
                  <a:noFill/>
                </a:ln>
                <a:solidFill>
                  <a:srgbClr val="503171"/>
                </a:solidFill>
                <a:effectLst/>
                <a:uLnTx/>
                <a:uFillTx/>
                <a:latin typeface="Helvetica Neue"/>
                <a:ea typeface="Helvetica Neue"/>
                <a:cs typeface="Helvetica Neue"/>
              </a:rPr>
              <a:t> </a:t>
            </a:r>
            <a:r>
              <a:rPr kumimoji="0" lang="en-US" altLang="zh-CN" sz="2400" b="1" i="0" u="none" strike="noStrike" kern="1200" cap="none" spc="0" normalizeH="0" baseline="0" noProof="0" dirty="0">
                <a:ln>
                  <a:noFill/>
                </a:ln>
                <a:solidFill>
                  <a:srgbClr val="503171"/>
                </a:solidFill>
                <a:effectLst/>
                <a:uLnTx/>
                <a:uFillTx/>
                <a:latin typeface="Helvetica Neue"/>
                <a:ea typeface="Helvetica Neue"/>
                <a:cs typeface="Helvetica Neue"/>
              </a:rPr>
              <a:t>Younger</a:t>
            </a:r>
            <a:r>
              <a:rPr kumimoji="0" lang="zh-CN" altLang="en-US" sz="2400" b="1" i="0" u="none" strike="noStrike" kern="1200" cap="none" spc="0" normalizeH="0" baseline="0" noProof="0" dirty="0">
                <a:ln>
                  <a:noFill/>
                </a:ln>
                <a:solidFill>
                  <a:srgbClr val="503171"/>
                </a:solidFill>
                <a:effectLst/>
                <a:uLnTx/>
                <a:uFillTx/>
                <a:latin typeface="Helvetica Neue"/>
                <a:ea typeface="Helvetica Neue"/>
                <a:cs typeface="Helvetica Neue"/>
              </a:rPr>
              <a:t> </a:t>
            </a:r>
            <a:r>
              <a:rPr kumimoji="0" lang="en-US" altLang="zh-CN" sz="2400" b="1" i="0" u="none" strike="noStrike" kern="1200" cap="none" spc="0" normalizeH="0" baseline="0" noProof="0" dirty="0">
                <a:ln>
                  <a:noFill/>
                </a:ln>
                <a:solidFill>
                  <a:srgbClr val="503171"/>
                </a:solidFill>
                <a:effectLst/>
                <a:uLnTx/>
                <a:uFillTx/>
                <a:latin typeface="Helvetica Neue"/>
                <a:ea typeface="Helvetica Neue"/>
                <a:cs typeface="Helvetica Neue"/>
              </a:rPr>
              <a:t>S</a:t>
            </a:r>
            <a:r>
              <a:rPr kumimoji="0" sz="2400" b="1" i="0" u="none" strike="noStrike" kern="1200" cap="none" spc="0" normalizeH="0" baseline="0" noProof="0" dirty="0">
                <a:ln>
                  <a:noFill/>
                </a:ln>
                <a:solidFill>
                  <a:srgbClr val="503171"/>
                </a:solidFill>
                <a:effectLst/>
                <a:uLnTx/>
                <a:uFillTx/>
                <a:latin typeface="Helvetica Neue"/>
                <a:ea typeface="Helvetica Neue"/>
                <a:cs typeface="Helvetica Neue"/>
              </a:rPr>
              <a:t>howers</a:t>
            </a:r>
          </a:p>
        </p:txBody>
      </p:sp>
      <p:sp>
        <p:nvSpPr>
          <p:cNvPr id="6" name="矩形 5">
            <a:extLst>
              <a:ext uri="{FF2B5EF4-FFF2-40B4-BE49-F238E27FC236}">
                <a16:creationId xmlns:a16="http://schemas.microsoft.com/office/drawing/2014/main" id="{00971C5D-155B-4227-B451-9B8F57486C33}"/>
              </a:ext>
            </a:extLst>
          </p:cNvPr>
          <p:cNvSpPr>
            <a:spLocks noGrp="1"/>
          </p:cNvSpPr>
          <p:nvPr/>
        </p:nvSpPr>
        <p:spPr>
          <a:xfrm>
            <a:off x="6296025" y="1790700"/>
            <a:ext cx="5381625" cy="7239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025" b="0">
                <a:solidFill>
                  <a:srgbClr val="242333"/>
                </a:solidFill>
                <a:latin typeface="Helvetica Neue"/>
                <a:ea typeface="Helvetica Neue"/>
                <a:cs typeface="Helvetica Neue"/>
              </a:defRPr>
            </a:pPr>
            <a:r>
              <a:rPr kumimoji="0" sz="2025" b="0" i="0" u="none" strike="noStrike" kern="1200" cap="none" spc="0" normalizeH="0" baseline="0" noProof="0">
                <a:ln>
                  <a:noFill/>
                </a:ln>
                <a:solidFill>
                  <a:srgbClr val="242333"/>
                </a:solidFill>
                <a:effectLst/>
                <a:uLnTx/>
                <a:uFillTx/>
                <a:latin typeface="Helvetica Neue"/>
                <a:ea typeface="Helvetica Neue"/>
                <a:cs typeface="Helvetica Neue"/>
              </a:rPr>
              <a:t>Much lower muon content at comparable electromagnetic shower size.</a:t>
            </a:r>
          </a:p>
        </p:txBody>
      </p:sp>
      <p:sp>
        <p:nvSpPr>
          <p:cNvPr id="7" name="矩形 6">
            <a:extLst>
              <a:ext uri="{FF2B5EF4-FFF2-40B4-BE49-F238E27FC236}">
                <a16:creationId xmlns:a16="http://schemas.microsoft.com/office/drawing/2014/main" id="{5375AE7C-1358-4010-92A7-AC5AE4056D59}"/>
              </a:ext>
            </a:extLst>
          </p:cNvPr>
          <p:cNvSpPr>
            <a:spLocks noGrp="1"/>
          </p:cNvSpPr>
          <p:nvPr/>
        </p:nvSpPr>
        <p:spPr>
          <a:xfrm>
            <a:off x="6296025" y="2609850"/>
            <a:ext cx="5381625" cy="7239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75" b="0">
                <a:solidFill>
                  <a:srgbClr val="242333"/>
                </a:solidFill>
                <a:latin typeface="Helvetica Neue"/>
                <a:ea typeface="Helvetica Neue"/>
                <a:cs typeface="Helvetica Neue"/>
              </a:defRPr>
            </a:pPr>
            <a:r>
              <a:rPr kumimoji="0" sz="1875" b="0" i="0" u="none" strike="noStrike" kern="1200" cap="none" spc="0" normalizeH="0" baseline="0" noProof="0">
                <a:ln>
                  <a:noFill/>
                </a:ln>
                <a:solidFill>
                  <a:srgbClr val="242333"/>
                </a:solidFill>
                <a:effectLst/>
                <a:uLnTx/>
                <a:uFillTx/>
                <a:latin typeface="Helvetica Neue"/>
                <a:ea typeface="Helvetica Neue"/>
                <a:cs typeface="Helvetica Neue"/>
              </a:rPr>
              <a:t>ED + MD arrays also probe young, penetrating shower development.</a:t>
            </a:r>
          </a:p>
        </p:txBody>
      </p:sp>
      <p:sp>
        <p:nvSpPr>
          <p:cNvPr id="8" name="矩形 7">
            <a:extLst>
              <a:ext uri="{FF2B5EF4-FFF2-40B4-BE49-F238E27FC236}">
                <a16:creationId xmlns:a16="http://schemas.microsoft.com/office/drawing/2014/main" id="{96C425E5-B9EA-44C5-9641-65B88183D3BE}"/>
              </a:ext>
            </a:extLst>
          </p:cNvPr>
          <p:cNvSpPr>
            <a:spLocks noGrp="1"/>
          </p:cNvSpPr>
          <p:nvPr/>
        </p:nvSpPr>
        <p:spPr>
          <a:xfrm>
            <a:off x="7118952" y="3571875"/>
            <a:ext cx="3211896" cy="36195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100" b="1">
                <a:solidFill>
                  <a:srgbClr val="242333"/>
                </a:solidFill>
                <a:latin typeface="Helvetica Neue"/>
                <a:ea typeface="Helvetica Neue"/>
                <a:cs typeface="Helvetica Neue"/>
              </a:defRPr>
            </a:pPr>
            <a:r>
              <a:rPr kumimoji="0" sz="2100" b="1" i="0" u="none" strike="noStrike" kern="1200" cap="none" spc="0" normalizeH="0" baseline="0" noProof="0" dirty="0">
                <a:ln>
                  <a:noFill/>
                </a:ln>
                <a:solidFill>
                  <a:srgbClr val="242333"/>
                </a:solidFill>
                <a:effectLst/>
                <a:uLnTx/>
                <a:uFillTx/>
                <a:latin typeface="Helvetica Neue"/>
                <a:ea typeface="Helvetica Neue"/>
                <a:cs typeface="Helvetica Neue"/>
              </a:rPr>
              <a:t>Muon-poor selection</a:t>
            </a:r>
          </a:p>
        </p:txBody>
      </p:sp>
      <p:sp>
        <p:nvSpPr>
          <p:cNvPr id="9" name="矩形 8">
            <a:extLst>
              <a:ext uri="{FF2B5EF4-FFF2-40B4-BE49-F238E27FC236}">
                <a16:creationId xmlns:a16="http://schemas.microsoft.com/office/drawing/2014/main" id="{0C975F4E-9398-498C-A595-03CEDFFF7596}"/>
              </a:ext>
            </a:extLst>
          </p:cNvPr>
          <p:cNvSpPr>
            <a:spLocks noGrp="1"/>
          </p:cNvSpPr>
          <p:nvPr/>
        </p:nvSpPr>
        <p:spPr>
          <a:xfrm>
            <a:off x="8724900" y="3943350"/>
            <a:ext cx="523875" cy="33337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100" b="0">
                <a:solidFill>
                  <a:srgbClr val="503171"/>
                </a:solidFill>
                <a:latin typeface="Helvetica Neue"/>
                <a:ea typeface="Helvetica Neue"/>
                <a:cs typeface="Helvetica Neue"/>
              </a:defRPr>
            </a:pPr>
            <a:r>
              <a:rPr kumimoji="0" sz="2100" b="0" i="0" u="none" strike="noStrike" kern="1200" cap="none" spc="0" normalizeH="0" baseline="0" noProof="0">
                <a:ln>
                  <a:noFill/>
                </a:ln>
                <a:solidFill>
                  <a:srgbClr val="503171"/>
                </a:solidFill>
                <a:effectLst/>
                <a:uLnTx/>
                <a:uFillTx/>
                <a:latin typeface="Helvetica Neue"/>
                <a:ea typeface="Helvetica Neue"/>
                <a:cs typeface="Helvetica Neue"/>
              </a:rPr>
              <a:t>↓</a:t>
            </a:r>
          </a:p>
        </p:txBody>
      </p:sp>
      <p:sp>
        <p:nvSpPr>
          <p:cNvPr id="10" name="矩形 9">
            <a:extLst>
              <a:ext uri="{FF2B5EF4-FFF2-40B4-BE49-F238E27FC236}">
                <a16:creationId xmlns:a16="http://schemas.microsoft.com/office/drawing/2014/main" id="{09A726AD-65F7-4A5D-B730-2892BD003B23}"/>
              </a:ext>
            </a:extLst>
          </p:cNvPr>
          <p:cNvSpPr>
            <a:spLocks noGrp="1"/>
          </p:cNvSpPr>
          <p:nvPr/>
        </p:nvSpPr>
        <p:spPr>
          <a:xfrm>
            <a:off x="6296025" y="4295775"/>
            <a:ext cx="5410200" cy="5715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950" b="1">
                <a:solidFill>
                  <a:srgbClr val="242333"/>
                </a:solidFill>
                <a:latin typeface="Helvetica Neue"/>
                <a:ea typeface="Helvetica Neue"/>
                <a:cs typeface="Helvetica Neue"/>
              </a:defRPr>
            </a:pPr>
            <a:r>
              <a:rPr kumimoji="0" sz="1950" b="1" i="0" u="none" strike="noStrike" kern="1200" cap="none" spc="0" normalizeH="0" baseline="0" noProof="0">
                <a:ln>
                  <a:noFill/>
                </a:ln>
                <a:solidFill>
                  <a:srgbClr val="242333"/>
                </a:solidFill>
                <a:effectLst/>
                <a:uLnTx/>
                <a:uFillTx/>
                <a:latin typeface="Helvetica Neue"/>
                <a:ea typeface="Helvetica Neue"/>
                <a:cs typeface="Helvetica Neue"/>
              </a:rPr>
              <a:t>Background from adjacent data control regions</a:t>
            </a:r>
          </a:p>
        </p:txBody>
      </p:sp>
      <p:sp>
        <p:nvSpPr>
          <p:cNvPr id="11" name="矩形 10">
            <a:extLst>
              <a:ext uri="{FF2B5EF4-FFF2-40B4-BE49-F238E27FC236}">
                <a16:creationId xmlns:a16="http://schemas.microsoft.com/office/drawing/2014/main" id="{37F41DA1-0C4A-4682-9995-0F206523D5B8}"/>
              </a:ext>
            </a:extLst>
          </p:cNvPr>
          <p:cNvSpPr>
            <a:spLocks noGrp="1"/>
          </p:cNvSpPr>
          <p:nvPr/>
        </p:nvSpPr>
        <p:spPr>
          <a:xfrm>
            <a:off x="8724900" y="4857750"/>
            <a:ext cx="523875" cy="33337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100" b="0">
                <a:solidFill>
                  <a:srgbClr val="503171"/>
                </a:solidFill>
                <a:latin typeface="Helvetica Neue"/>
                <a:ea typeface="Helvetica Neue"/>
                <a:cs typeface="Helvetica Neue"/>
              </a:defRPr>
            </a:pPr>
            <a:r>
              <a:rPr kumimoji="0" sz="2100" b="0" i="0" u="none" strike="noStrike" kern="1200" cap="none" spc="0" normalizeH="0" baseline="0" noProof="0">
                <a:ln>
                  <a:noFill/>
                </a:ln>
                <a:solidFill>
                  <a:srgbClr val="503171"/>
                </a:solidFill>
                <a:effectLst/>
                <a:uLnTx/>
                <a:uFillTx/>
                <a:latin typeface="Helvetica Neue"/>
                <a:ea typeface="Helvetica Neue"/>
                <a:cs typeface="Helvetica Neue"/>
              </a:rPr>
              <a:t>↓</a:t>
            </a:r>
          </a:p>
        </p:txBody>
      </p:sp>
      <p:sp>
        <p:nvSpPr>
          <p:cNvPr id="12" name="矩形 11">
            <a:extLst>
              <a:ext uri="{FF2B5EF4-FFF2-40B4-BE49-F238E27FC236}">
                <a16:creationId xmlns:a16="http://schemas.microsoft.com/office/drawing/2014/main" id="{C78AEBF8-437B-4643-9FAB-420425E3A283}"/>
              </a:ext>
            </a:extLst>
          </p:cNvPr>
          <p:cNvSpPr>
            <a:spLocks noGrp="1"/>
          </p:cNvSpPr>
          <p:nvPr/>
        </p:nvSpPr>
        <p:spPr>
          <a:xfrm>
            <a:off x="6296025" y="5238750"/>
            <a:ext cx="5400675" cy="61912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950" b="1">
                <a:solidFill>
                  <a:srgbClr val="242333"/>
                </a:solidFill>
                <a:latin typeface="Helvetica Neue"/>
                <a:ea typeface="Helvetica Neue"/>
                <a:cs typeface="Helvetica Neue"/>
              </a:defRPr>
            </a:pPr>
            <a:r>
              <a:rPr kumimoji="0" sz="1950" b="1" i="0" u="none" strike="noStrike" kern="1200" cap="none" spc="0" normalizeH="0" baseline="0" noProof="0" dirty="0">
                <a:ln>
                  <a:noFill/>
                </a:ln>
                <a:solidFill>
                  <a:srgbClr val="242333"/>
                </a:solidFill>
                <a:effectLst/>
                <a:uLnTx/>
                <a:uFillTx/>
                <a:latin typeface="Helvetica Neue"/>
                <a:ea typeface="Helvetica Neue"/>
                <a:cs typeface="Helvetica Neue"/>
              </a:rPr>
              <a:t>6-variable MLP → profile-likelihood flux limit</a:t>
            </a:r>
          </a:p>
        </p:txBody>
      </p:sp>
      <p:sp>
        <p:nvSpPr>
          <p:cNvPr id="13" name="矩形 12">
            <a:extLst>
              <a:ext uri="{FF2B5EF4-FFF2-40B4-BE49-F238E27FC236}">
                <a16:creationId xmlns:a16="http://schemas.microsoft.com/office/drawing/2014/main" id="{224DD99E-7F27-46DD-8B5B-27D9323B7EAC}"/>
              </a:ext>
            </a:extLst>
          </p:cNvPr>
          <p:cNvSpPr>
            <a:spLocks noGrp="1"/>
          </p:cNvSpPr>
          <p:nvPr/>
        </p:nvSpPr>
        <p:spPr>
          <a:xfrm>
            <a:off x="6296025" y="5972175"/>
            <a:ext cx="5400675" cy="37147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575" b="0">
                <a:solidFill>
                  <a:srgbClr val="64616C"/>
                </a:solidFill>
                <a:latin typeface="Helvetica Neue"/>
                <a:ea typeface="Helvetica Neue"/>
                <a:cs typeface="Helvetica Neue"/>
              </a:defRPr>
            </a:pPr>
            <a:r>
              <a:rPr kumimoji="0" sz="1575" b="0" i="0" u="none" strike="noStrike" kern="1200" cap="none" spc="0" normalizeH="0" baseline="0" noProof="0">
                <a:ln>
                  <a:noFill/>
                </a:ln>
                <a:solidFill>
                  <a:srgbClr val="64616C"/>
                </a:solidFill>
                <a:effectLst/>
                <a:uLnTx/>
                <a:uFillTx/>
                <a:latin typeface="Helvetica Neue"/>
                <a:ea typeface="Helvetica Neue"/>
                <a:cs typeface="Helvetica Neue"/>
              </a:rPr>
              <a:t>Data templates avoid the sparse MC background tail.</a:t>
            </a:r>
          </a:p>
        </p:txBody>
      </p:sp>
    </p:spTree>
    <p:extLst>
      <p:ext uri="{BB962C8B-B14F-4D97-AF65-F5344CB8AC3E}">
        <p14:creationId xmlns:p14="http://schemas.microsoft.com/office/powerpoint/2010/main" val="1650276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3F36E2D-2C04-7E53-E6BA-532331BF71CC}"/>
              </a:ext>
            </a:extLst>
          </p:cNvPr>
          <p:cNvPicPr>
            <a:picLocks noChangeAspect="1"/>
          </p:cNvPicPr>
          <p:nvPr/>
        </p:nvPicPr>
        <p:blipFill>
          <a:blip r:embed="rId3"/>
          <a:stretch>
            <a:fillRect/>
          </a:stretch>
        </p:blipFill>
        <p:spPr>
          <a:xfrm>
            <a:off x="520747" y="1238250"/>
            <a:ext cx="11004503" cy="4660489"/>
          </a:xfrm>
          <a:prstGeom prst="rect">
            <a:avLst/>
          </a:prstGeom>
        </p:spPr>
      </p:pic>
      <p:sp>
        <p:nvSpPr>
          <p:cNvPr id="3" name="矩形 2">
            <a:extLst>
              <a:ext uri="{FF2B5EF4-FFF2-40B4-BE49-F238E27FC236}">
                <a16:creationId xmlns:a16="http://schemas.microsoft.com/office/drawing/2014/main" id="{844E4BA6-2E1C-99B8-3224-94FB1910E5DB}"/>
              </a:ext>
            </a:extLst>
          </p:cNvPr>
          <p:cNvSpPr>
            <a:spLocks noGrp="1"/>
          </p:cNvSpPr>
          <p:nvPr/>
        </p:nvSpPr>
        <p:spPr>
          <a:xfrm>
            <a:off x="457200" y="285750"/>
            <a:ext cx="11277600" cy="9525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000" b="1">
                <a:solidFill>
                  <a:srgbClr val="503171"/>
                </a:solidFill>
                <a:latin typeface="Helvetica Neue"/>
                <a:ea typeface="Helvetica Neue"/>
                <a:cs typeface="Helvetica Neue"/>
              </a:defRPr>
            </a:pPr>
            <a:r>
              <a:rPr kumimoji="0" lang="en-US" altLang="zh-CN" sz="3000" b="1" i="0" u="none" strike="noStrike" kern="1200" cap="none" spc="0" normalizeH="0" baseline="0" noProof="0" dirty="0">
                <a:ln>
                  <a:noFill/>
                </a:ln>
                <a:solidFill>
                  <a:srgbClr val="503171"/>
                </a:solidFill>
                <a:effectLst/>
                <a:uLnTx/>
                <a:uFillTx/>
                <a:latin typeface="Helvetica Neue"/>
                <a:ea typeface="Helvetica Neue"/>
                <a:cs typeface="Helvetica Neue"/>
              </a:rPr>
              <a:t>Post-Fit</a:t>
            </a:r>
            <a:r>
              <a:rPr kumimoji="0" lang="zh-CN" altLang="en-US" sz="3000" b="1" i="0" u="none" strike="noStrike" kern="1200" cap="none" spc="0" normalizeH="0" baseline="0" noProof="0" dirty="0">
                <a:ln>
                  <a:noFill/>
                </a:ln>
                <a:solidFill>
                  <a:srgbClr val="503171"/>
                </a:solidFill>
                <a:effectLst/>
                <a:uLnTx/>
                <a:uFillTx/>
                <a:latin typeface="Helvetica Neue"/>
                <a:ea typeface="Helvetica Neue"/>
                <a:cs typeface="Helvetica Neue"/>
              </a:rPr>
              <a:t> </a:t>
            </a:r>
            <a:r>
              <a:rPr kumimoji="0" lang="en-US" altLang="zh-CN" sz="3000" b="1" i="0" u="none" strike="noStrike" kern="1200" cap="none" spc="0" normalizeH="0" baseline="0" noProof="0" dirty="0">
                <a:ln>
                  <a:noFill/>
                </a:ln>
                <a:solidFill>
                  <a:srgbClr val="503171"/>
                </a:solidFill>
                <a:effectLst/>
                <a:uLnTx/>
                <a:uFillTx/>
                <a:latin typeface="Helvetica Neue"/>
                <a:ea typeface="Helvetica Neue"/>
                <a:cs typeface="Helvetica Neue"/>
              </a:rPr>
              <a:t>Results</a:t>
            </a:r>
            <a:endParaRPr kumimoji="0" sz="3000" b="1" i="0" u="none" strike="noStrike" kern="1200" cap="none" spc="0" normalizeH="0" baseline="0" noProof="0" dirty="0">
              <a:ln>
                <a:noFill/>
              </a:ln>
              <a:solidFill>
                <a:srgbClr val="503171"/>
              </a:solidFill>
              <a:effectLst/>
              <a:uLnTx/>
              <a:uFillTx/>
              <a:latin typeface="Helvetica Neue"/>
              <a:ea typeface="Helvetica Neue"/>
              <a:cs typeface="Helvetica Neue"/>
            </a:endParaRPr>
          </a:p>
        </p:txBody>
      </p:sp>
      <p:sp>
        <p:nvSpPr>
          <p:cNvPr id="4" name="矩形 3">
            <a:extLst>
              <a:ext uri="{FF2B5EF4-FFF2-40B4-BE49-F238E27FC236}">
                <a16:creationId xmlns:a16="http://schemas.microsoft.com/office/drawing/2014/main" id="{EB1F13A9-7B05-DD5A-7B71-2090824ABEC2}"/>
              </a:ext>
            </a:extLst>
          </p:cNvPr>
          <p:cNvSpPr>
            <a:spLocks noGrp="1"/>
          </p:cNvSpPr>
          <p:nvPr/>
        </p:nvSpPr>
        <p:spPr>
          <a:xfrm>
            <a:off x="457200" y="6496050"/>
            <a:ext cx="10668000" cy="2286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b="0">
                <a:solidFill>
                  <a:srgbClr val="64616C"/>
                </a:solidFill>
                <a:latin typeface="Helvetica Neue"/>
                <a:ea typeface="Helvetica Neue"/>
                <a:cs typeface="Helvetica Neue"/>
              </a:defRPr>
            </a:pPr>
            <a:r>
              <a:rPr kumimoji="0" sz="1200" b="0" i="0" u="none" strike="noStrike" kern="1200" cap="none" spc="0" normalizeH="0" baseline="0" noProof="0">
                <a:ln>
                  <a:noFill/>
                </a:ln>
                <a:solidFill>
                  <a:srgbClr val="64616C"/>
                </a:solidFill>
                <a:effectLst/>
                <a:uLnTx/>
                <a:uFillTx/>
                <a:latin typeface="Helvetica Neue"/>
                <a:ea typeface="Helvetica Neue"/>
                <a:cs typeface="Helvetica Neue"/>
              </a:rPr>
              <a:t>Z. Zhang et al. (USTC)  |  Monopole search with LHAASO-KM2A</a:t>
            </a:r>
          </a:p>
        </p:txBody>
      </p:sp>
      <p:sp>
        <p:nvSpPr>
          <p:cNvPr id="5" name="矩形 4">
            <a:extLst>
              <a:ext uri="{FF2B5EF4-FFF2-40B4-BE49-F238E27FC236}">
                <a16:creationId xmlns:a16="http://schemas.microsoft.com/office/drawing/2014/main" id="{C999D8F4-5721-7008-B5D2-89D9B692F4F5}"/>
              </a:ext>
            </a:extLst>
          </p:cNvPr>
          <p:cNvSpPr>
            <a:spLocks noGrp="1"/>
          </p:cNvSpPr>
          <p:nvPr/>
        </p:nvSpPr>
        <p:spPr>
          <a:xfrm>
            <a:off x="11334750" y="6477000"/>
            <a:ext cx="381000" cy="24765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64616C"/>
                </a:solidFill>
                <a:latin typeface="Helvetica Neue"/>
                <a:ea typeface="Helvetica Neue"/>
                <a:cs typeface="Helvetica Neue"/>
              </a:defRPr>
            </a:pPr>
            <a:r>
              <a:rPr kumimoji="0" lang="en-US" altLang="zh-CN" sz="1350" b="0" i="0" u="none" strike="noStrike" kern="1200" cap="none" spc="0" normalizeH="0" baseline="0" noProof="0" dirty="0">
                <a:ln>
                  <a:noFill/>
                </a:ln>
                <a:solidFill>
                  <a:srgbClr val="64616C"/>
                </a:solidFill>
                <a:effectLst/>
                <a:uLnTx/>
                <a:uFillTx/>
                <a:latin typeface="Helvetica Neue"/>
                <a:ea typeface="Helvetica Neue"/>
                <a:cs typeface="Helvetica Neue"/>
              </a:rPr>
              <a:t>3</a:t>
            </a:r>
            <a:endParaRPr kumimoji="0" sz="1350" b="0" i="0" u="none" strike="noStrike" kern="1200" cap="none" spc="0" normalizeH="0" baseline="0" noProof="0" dirty="0">
              <a:ln>
                <a:noFill/>
              </a:ln>
              <a:solidFill>
                <a:srgbClr val="64616C"/>
              </a:solidFill>
              <a:effectLst/>
              <a:uLnTx/>
              <a:uFillTx/>
              <a:latin typeface="Helvetica Neue"/>
              <a:ea typeface="Helvetica Neue"/>
              <a:cs typeface="Helvetica Neue"/>
            </a:endParaRPr>
          </a:p>
        </p:txBody>
      </p:sp>
    </p:spTree>
    <p:extLst>
      <p:ext uri="{BB962C8B-B14F-4D97-AF65-F5344CB8AC3E}">
        <p14:creationId xmlns:p14="http://schemas.microsoft.com/office/powerpoint/2010/main" val="163268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26B07689-CFE4-4B3B-A1E5-25CAB6CBCA14}"/>
              </a:ext>
            </a:extLst>
          </p:cNvPr>
          <p:cNvSpPr>
            <a:spLocks noGrp="1"/>
          </p:cNvSpPr>
          <p:nvPr/>
        </p:nvSpPr>
        <p:spPr>
          <a:xfrm>
            <a:off x="457200" y="285750"/>
            <a:ext cx="11277600" cy="9525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000" b="1">
                <a:solidFill>
                  <a:srgbClr val="503171"/>
                </a:solidFill>
                <a:latin typeface="Helvetica Neue"/>
                <a:ea typeface="Helvetica Neue"/>
                <a:cs typeface="Helvetica Neue"/>
              </a:defRPr>
            </a:pPr>
            <a:r>
              <a:rPr kumimoji="0" sz="3000" b="1" i="0" u="none" strike="noStrike" kern="1200" cap="none" spc="0" normalizeH="0" baseline="0" noProof="0">
                <a:ln>
                  <a:noFill/>
                </a:ln>
                <a:solidFill>
                  <a:srgbClr val="503171"/>
                </a:solidFill>
                <a:effectLst/>
                <a:uLnTx/>
                <a:uFillTx/>
                <a:latin typeface="Helvetica Neue"/>
                <a:ea typeface="Helvetica Neue"/>
                <a:cs typeface="Helvetica Neue"/>
              </a:rPr>
              <a:t>First KM2A limits on ultra-relativistic monopoles</a:t>
            </a:r>
          </a:p>
        </p:txBody>
      </p:sp>
      <p:sp>
        <p:nvSpPr>
          <p:cNvPr id="2" name="矩形 1">
            <a:extLst>
              <a:ext uri="{FF2B5EF4-FFF2-40B4-BE49-F238E27FC236}">
                <a16:creationId xmlns:a16="http://schemas.microsoft.com/office/drawing/2014/main" id="{B1A4EF77-251D-411D-B92E-98D86B7F3B8D}"/>
              </a:ext>
            </a:extLst>
          </p:cNvPr>
          <p:cNvSpPr>
            <a:spLocks noGrp="1"/>
          </p:cNvSpPr>
          <p:nvPr/>
        </p:nvSpPr>
        <p:spPr>
          <a:xfrm>
            <a:off x="457200" y="6496050"/>
            <a:ext cx="10668000" cy="22860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b="0">
                <a:solidFill>
                  <a:srgbClr val="64616C"/>
                </a:solidFill>
                <a:latin typeface="Helvetica Neue"/>
                <a:ea typeface="Helvetica Neue"/>
                <a:cs typeface="Helvetica Neue"/>
              </a:defRPr>
            </a:pPr>
            <a:r>
              <a:rPr kumimoji="0" sz="1200" b="0" i="0" u="none" strike="noStrike" kern="1200" cap="none" spc="0" normalizeH="0" baseline="0" noProof="0">
                <a:ln>
                  <a:noFill/>
                </a:ln>
                <a:solidFill>
                  <a:srgbClr val="64616C"/>
                </a:solidFill>
                <a:effectLst/>
                <a:uLnTx/>
                <a:uFillTx/>
                <a:latin typeface="Helvetica Neue"/>
                <a:ea typeface="Helvetica Neue"/>
                <a:cs typeface="Helvetica Neue"/>
              </a:rPr>
              <a:t>Z. Zhang et al. (USTC)  |  Monopole search with LHAASO-KM2A</a:t>
            </a:r>
          </a:p>
        </p:txBody>
      </p:sp>
      <p:sp>
        <p:nvSpPr>
          <p:cNvPr id="3" name="矩形 2">
            <a:extLst>
              <a:ext uri="{FF2B5EF4-FFF2-40B4-BE49-F238E27FC236}">
                <a16:creationId xmlns:a16="http://schemas.microsoft.com/office/drawing/2014/main" id="{ED63B662-4D1E-474F-A35E-417DAD9EF453}"/>
              </a:ext>
            </a:extLst>
          </p:cNvPr>
          <p:cNvSpPr>
            <a:spLocks noGrp="1"/>
          </p:cNvSpPr>
          <p:nvPr/>
        </p:nvSpPr>
        <p:spPr>
          <a:xfrm>
            <a:off x="11334750" y="6477000"/>
            <a:ext cx="381000" cy="247650"/>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64616C"/>
                </a:solidFill>
                <a:latin typeface="Helvetica Neue"/>
                <a:ea typeface="Helvetica Neue"/>
                <a:cs typeface="Helvetica Neue"/>
              </a:defRPr>
            </a:pPr>
            <a:r>
              <a:rPr kumimoji="0" lang="en-US" altLang="zh-CN" sz="1350" b="0" i="0" u="none" strike="noStrike" kern="1200" cap="none" spc="0" normalizeH="0" baseline="0" noProof="0" dirty="0">
                <a:ln>
                  <a:noFill/>
                </a:ln>
                <a:solidFill>
                  <a:srgbClr val="64616C"/>
                </a:solidFill>
                <a:effectLst/>
                <a:uLnTx/>
                <a:uFillTx/>
                <a:latin typeface="Helvetica Neue"/>
                <a:ea typeface="Helvetica Neue"/>
                <a:cs typeface="Helvetica Neue"/>
              </a:rPr>
              <a:t>4</a:t>
            </a:r>
          </a:p>
        </p:txBody>
      </p:sp>
      <p:sp>
        <p:nvSpPr>
          <p:cNvPr id="5" name="矩形 4">
            <a:extLst>
              <a:ext uri="{FF2B5EF4-FFF2-40B4-BE49-F238E27FC236}">
                <a16:creationId xmlns:a16="http://schemas.microsoft.com/office/drawing/2014/main" id="{F43043E4-EE0F-4CC2-9338-765575C2D10C}"/>
              </a:ext>
            </a:extLst>
          </p:cNvPr>
          <p:cNvSpPr>
            <a:spLocks noGrp="1"/>
          </p:cNvSpPr>
          <p:nvPr/>
        </p:nvSpPr>
        <p:spPr>
          <a:xfrm>
            <a:off x="457200" y="1600200"/>
            <a:ext cx="3762375" cy="809625"/>
          </a:xfrm>
          <a:prstGeom prst="rect">
            <a:avLst/>
          </a:prstGeom>
          <a:noFill/>
          <a:ln w="0">
            <a:no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625" b="1">
                <a:solidFill>
                  <a:srgbClr val="503171"/>
                </a:solidFill>
                <a:latin typeface="Helvetica Neue"/>
                <a:ea typeface="Helvetica Neue"/>
                <a:cs typeface="Helvetica Neue"/>
              </a:defRPr>
            </a:pPr>
            <a:r>
              <a:rPr kumimoji="0" sz="2625" b="1" i="0" u="none" strike="noStrike" kern="1200" cap="none" spc="0" normalizeH="0" baseline="0" noProof="0" dirty="0">
                <a:ln>
                  <a:noFill/>
                </a:ln>
                <a:solidFill>
                  <a:srgbClr val="503171"/>
                </a:solidFill>
                <a:effectLst/>
                <a:uLnTx/>
                <a:uFillTx/>
                <a:latin typeface="Helvetica Neue"/>
                <a:ea typeface="Helvetica Neue"/>
                <a:cs typeface="Helvetica Neue"/>
              </a:rPr>
              <a:t>No significant excess</a:t>
            </a:r>
          </a:p>
        </p:txBody>
      </p:sp>
      <p:sp>
        <p:nvSpPr>
          <p:cNvPr id="6" name="矩形 5">
            <a:extLst>
              <a:ext uri="{FF2B5EF4-FFF2-40B4-BE49-F238E27FC236}">
                <a16:creationId xmlns:a16="http://schemas.microsoft.com/office/drawing/2014/main" id="{F771CD31-9B1F-495C-A635-4AD998C49F23}"/>
              </a:ext>
            </a:extLst>
          </p:cNvPr>
          <p:cNvSpPr>
            <a:spLocks noGrp="1"/>
          </p:cNvSpPr>
          <p:nvPr/>
        </p:nvSpPr>
        <p:spPr>
          <a:xfrm>
            <a:off x="292017" y="2526985"/>
            <a:ext cx="4451063" cy="723900"/>
          </a:xfrm>
          <a:prstGeom prst="rect">
            <a:avLst/>
          </a:prstGeom>
          <a:noFill/>
          <a:ln w="0">
            <a:noFill/>
          </a:ln>
        </p:spPr>
        <p:txBody>
          <a:bodyPr>
            <a:noAutofit/>
          </a:bodyPr>
          <a:lstStyle/>
          <a:p>
            <a:pPr marL="0" marR="0" lvl="0" indent="0" algn="l" defTabSz="914400" rtl="0" eaLnBrk="1" fontAlgn="auto" latinLnBrk="0" hangingPunct="1">
              <a:lnSpc>
                <a:spcPct val="110000"/>
              </a:lnSpc>
              <a:spcBef>
                <a:spcPts val="0"/>
              </a:spcBef>
              <a:spcAft>
                <a:spcPts val="0"/>
              </a:spcAft>
              <a:buClrTx/>
              <a:buSzTx/>
              <a:buFontTx/>
              <a:buNone/>
              <a:tabLst/>
              <a:defRPr sz="1875" b="0">
                <a:solidFill>
                  <a:srgbClr val="242333"/>
                </a:solidFill>
                <a:latin typeface="Helvetica Neue"/>
                <a:ea typeface="Helvetica Neue"/>
                <a:cs typeface="Helvetica Neue"/>
              </a:defRPr>
            </a:pPr>
            <a:r>
              <a:rPr kumimoji="0" sz="1875" b="0" i="0" u="none" strike="noStrike" kern="1200" cap="none" spc="0" normalizeH="0" baseline="0" noProof="0" dirty="0">
                <a:ln>
                  <a:noFill/>
                </a:ln>
                <a:solidFill>
                  <a:srgbClr val="242333"/>
                </a:solidFill>
                <a:effectLst/>
                <a:uLnTx/>
                <a:uFillTx/>
                <a:latin typeface="Helvetica Neue"/>
                <a:ea typeface="Helvetica Neue"/>
                <a:cs typeface="Helvetica Neue"/>
              </a:rPr>
              <a:t>1438.81 days</a:t>
            </a:r>
            <a:r>
              <a:rPr kumimoji="0" lang="en-US" sz="1875" b="0" i="0" u="none" strike="noStrike" kern="1200" cap="none" spc="0" normalizeH="0" baseline="0" noProof="0" dirty="0">
                <a:ln>
                  <a:noFill/>
                </a:ln>
                <a:solidFill>
                  <a:srgbClr val="242333"/>
                </a:solidFill>
                <a:effectLst/>
                <a:uLnTx/>
                <a:uFillTx/>
                <a:latin typeface="Helvetica Neue"/>
                <a:ea typeface="Helvetica Neue"/>
                <a:cs typeface="Helvetica Neue"/>
              </a:rPr>
              <a:t> (~4 years)</a:t>
            </a:r>
            <a:r>
              <a:rPr kumimoji="0" sz="1875" b="0" i="0" u="none" strike="noStrike" kern="1200" cap="none" spc="0" normalizeH="0" baseline="0" noProof="0" dirty="0">
                <a:ln>
                  <a:noFill/>
                </a:ln>
                <a:solidFill>
                  <a:srgbClr val="242333"/>
                </a:solidFill>
                <a:effectLst/>
                <a:uLnTx/>
                <a:uFillTx/>
                <a:latin typeface="Helvetica Neue"/>
                <a:ea typeface="Helvetica Neue"/>
                <a:cs typeface="Helvetica Neue"/>
              </a:rPr>
              <a:t> of KM2A data</a:t>
            </a:r>
          </a:p>
          <a:p>
            <a:pPr marL="0" marR="0" lvl="0" indent="0" algn="l" defTabSz="914400" rtl="0" eaLnBrk="1" fontAlgn="auto" latinLnBrk="0" hangingPunct="1">
              <a:lnSpc>
                <a:spcPct val="110000"/>
              </a:lnSpc>
              <a:spcBef>
                <a:spcPts val="0"/>
              </a:spcBef>
              <a:spcAft>
                <a:spcPts val="0"/>
              </a:spcAft>
              <a:buClrTx/>
              <a:buSzTx/>
              <a:buFontTx/>
              <a:buNone/>
              <a:tabLst/>
              <a:defRPr sz="1875" b="0">
                <a:solidFill>
                  <a:srgbClr val="242333"/>
                </a:solidFill>
                <a:latin typeface="Helvetica Neue"/>
                <a:ea typeface="Helvetica Neue"/>
                <a:cs typeface="Helvetica Neue"/>
              </a:defRPr>
            </a:pPr>
            <a:r>
              <a:rPr kumimoji="0" sz="1875" b="0" i="0" u="none" strike="noStrike" kern="1200" cap="none" spc="0" normalizeH="0" baseline="0" noProof="0" dirty="0">
                <a:ln>
                  <a:noFill/>
                </a:ln>
                <a:solidFill>
                  <a:srgbClr val="242333"/>
                </a:solidFill>
                <a:effectLst/>
                <a:uLnTx/>
                <a:uFillTx/>
                <a:latin typeface="Helvetica Neue"/>
                <a:ea typeface="Helvetica Neue"/>
                <a:cs typeface="Helvetica Neue"/>
              </a:rPr>
              <a:t>20 Jul 2021 – 31 Jul 2025</a:t>
            </a:r>
          </a:p>
        </p:txBody>
      </p:sp>
      <p:pic>
        <p:nvPicPr>
          <p:cNvPr id="8" name="图片 7">
            <a:extLst>
              <a:ext uri="{FF2B5EF4-FFF2-40B4-BE49-F238E27FC236}">
                <a16:creationId xmlns:a16="http://schemas.microsoft.com/office/drawing/2014/main" id="{225EA95F-80D8-DCD8-889C-78CDC0C9D554}"/>
              </a:ext>
            </a:extLst>
          </p:cNvPr>
          <p:cNvPicPr>
            <a:picLocks noChangeAspect="1"/>
          </p:cNvPicPr>
          <p:nvPr/>
        </p:nvPicPr>
        <p:blipFill>
          <a:blip r:embed="rId3"/>
          <a:stretch>
            <a:fillRect/>
          </a:stretch>
        </p:blipFill>
        <p:spPr>
          <a:xfrm>
            <a:off x="8977" y="3496076"/>
            <a:ext cx="5148217" cy="2392833"/>
          </a:xfrm>
          <a:prstGeom prst="rect">
            <a:avLst/>
          </a:prstGeom>
        </p:spPr>
      </p:pic>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157195" y="1489687"/>
            <a:ext cx="6930705" cy="4399222"/>
          </a:xfrm>
          <a:prstGeom prst="rect">
            <a:avLst/>
          </a:prstGeom>
        </p:spPr>
      </p:pic>
      <p:sp>
        <p:nvSpPr>
          <p:cNvPr id="9" name="文本框 8">
            <a:extLst>
              <a:ext uri="{FF2B5EF4-FFF2-40B4-BE49-F238E27FC236}">
                <a16:creationId xmlns:a16="http://schemas.microsoft.com/office/drawing/2014/main" id="{5F567AE2-3C55-7EAA-4C62-F6C3F10D35E6}"/>
              </a:ext>
            </a:extLst>
          </p:cNvPr>
          <p:cNvSpPr txBox="1"/>
          <p:nvPr/>
        </p:nvSpPr>
        <p:spPr>
          <a:xfrm>
            <a:off x="12202510" y="284830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Calibri"/>
              <a:cs typeface="Calibri"/>
            </a:endParaRPr>
          </a:p>
        </p:txBody>
      </p:sp>
    </p:spTree>
    <p:extLst>
      <p:ext uri="{BB962C8B-B14F-4D97-AF65-F5344CB8AC3E}">
        <p14:creationId xmlns:p14="http://schemas.microsoft.com/office/powerpoint/2010/main" val="28944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椭圆 4">
            <a:extLst>
              <a:ext uri="{FF2B5EF4-FFF2-40B4-BE49-F238E27FC236}">
                <a16:creationId xmlns:a16="http://schemas.microsoft.com/office/drawing/2014/main" id="{8AEBD17E-ADCC-49DE-830D-B72C355179FF}"/>
              </a:ext>
            </a:extLst>
          </p:cNvPr>
          <p:cNvSpPr/>
          <p:nvPr/>
        </p:nvSpPr>
        <p:spPr>
          <a:xfrm>
            <a:off x="390250" y="1871026"/>
            <a:ext cx="4451716" cy="4451716"/>
          </a:xfrm>
          <a:prstGeom prst="ellipse">
            <a:avLst/>
          </a:prstGeom>
          <a:noFill/>
          <a:ln w="12700" cap="flat">
            <a:solidFill>
              <a:srgbClr val="6A6A94"/>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grpSp>
        <p:nvGrpSpPr>
          <p:cNvPr id="22" name="组合 21">
            <a:extLst>
              <a:ext uri="{FF2B5EF4-FFF2-40B4-BE49-F238E27FC236}">
                <a16:creationId xmlns:a16="http://schemas.microsoft.com/office/drawing/2014/main" id="{8F403601-B1A1-4754-86A5-1633D2156187}"/>
              </a:ext>
            </a:extLst>
          </p:cNvPr>
          <p:cNvGrpSpPr/>
          <p:nvPr/>
        </p:nvGrpSpPr>
        <p:grpSpPr>
          <a:xfrm rot="2623777">
            <a:off x="711467" y="1741714"/>
            <a:ext cx="3864544" cy="3880387"/>
            <a:chOff x="711467" y="1741714"/>
            <a:chExt cx="3864544" cy="3880387"/>
          </a:xfrm>
        </p:grpSpPr>
        <p:sp>
          <p:nvSpPr>
            <p:cNvPr id="13" name="弧形 12">
              <a:extLst>
                <a:ext uri="{FF2B5EF4-FFF2-40B4-BE49-F238E27FC236}">
                  <a16:creationId xmlns:a16="http://schemas.microsoft.com/office/drawing/2014/main" id="{C4C49CC3-D0AA-4958-9469-3976F140447B}"/>
                </a:ext>
              </a:extLst>
            </p:cNvPr>
            <p:cNvSpPr/>
            <p:nvPr/>
          </p:nvSpPr>
          <p:spPr>
            <a:xfrm>
              <a:off x="738779" y="1741714"/>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sp>
          <p:nvSpPr>
            <p:cNvPr id="14" name="弧形 13">
              <a:extLst>
                <a:ext uri="{FF2B5EF4-FFF2-40B4-BE49-F238E27FC236}">
                  <a16:creationId xmlns:a16="http://schemas.microsoft.com/office/drawing/2014/main" id="{DD331146-3A52-41EA-BADE-6F39309BEAD5}"/>
                </a:ext>
              </a:extLst>
            </p:cNvPr>
            <p:cNvSpPr/>
            <p:nvPr/>
          </p:nvSpPr>
          <p:spPr>
            <a:xfrm rot="10800000">
              <a:off x="711467" y="1757557"/>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sp>
        <p:nvSpPr>
          <p:cNvPr id="18" name="弧形 17">
            <a:extLst>
              <a:ext uri="{FF2B5EF4-FFF2-40B4-BE49-F238E27FC236}">
                <a16:creationId xmlns:a16="http://schemas.microsoft.com/office/drawing/2014/main" id="{4031B7DE-C8D9-4A6F-8BF8-2D6332004303}"/>
              </a:ext>
            </a:extLst>
          </p:cNvPr>
          <p:cNvSpPr/>
          <p:nvPr/>
        </p:nvSpPr>
        <p:spPr>
          <a:xfrm rot="5400000">
            <a:off x="696539" y="2127275"/>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a:ea typeface="华文楷体" panose="02010600040101010101" pitchFamily="2" charset="-122"/>
              <a:cs typeface="+mn-cs"/>
            </a:endParaRPr>
          </a:p>
        </p:txBody>
      </p:sp>
      <p:sp>
        <p:nvSpPr>
          <p:cNvPr id="19" name="弧形 18">
            <a:extLst>
              <a:ext uri="{FF2B5EF4-FFF2-40B4-BE49-F238E27FC236}">
                <a16:creationId xmlns:a16="http://schemas.microsoft.com/office/drawing/2014/main" id="{E1695F6E-5936-4C3B-AB52-81FDBDB59757}"/>
              </a:ext>
            </a:extLst>
          </p:cNvPr>
          <p:cNvSpPr/>
          <p:nvPr/>
        </p:nvSpPr>
        <p:spPr>
          <a:xfrm rot="16200000">
            <a:off x="669227" y="2143118"/>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nvGrpSpPr>
          <p:cNvPr id="23" name="组合 22">
            <a:extLst>
              <a:ext uri="{FF2B5EF4-FFF2-40B4-BE49-F238E27FC236}">
                <a16:creationId xmlns:a16="http://schemas.microsoft.com/office/drawing/2014/main" id="{8CE67654-6F6B-4853-8BE3-3C6E88889296}"/>
              </a:ext>
            </a:extLst>
          </p:cNvPr>
          <p:cNvGrpSpPr/>
          <p:nvPr/>
        </p:nvGrpSpPr>
        <p:grpSpPr>
          <a:xfrm>
            <a:off x="696539" y="2142315"/>
            <a:ext cx="3864544" cy="3880387"/>
            <a:chOff x="711467" y="1741714"/>
            <a:chExt cx="3864544" cy="3880387"/>
          </a:xfrm>
        </p:grpSpPr>
        <p:sp>
          <p:nvSpPr>
            <p:cNvPr id="24" name="弧形 23">
              <a:extLst>
                <a:ext uri="{FF2B5EF4-FFF2-40B4-BE49-F238E27FC236}">
                  <a16:creationId xmlns:a16="http://schemas.microsoft.com/office/drawing/2014/main" id="{0E98BBCF-FF15-4533-B554-6B3B9A4DBF34}"/>
                </a:ext>
              </a:extLst>
            </p:cNvPr>
            <p:cNvSpPr/>
            <p:nvPr/>
          </p:nvSpPr>
          <p:spPr>
            <a:xfrm>
              <a:off x="738779" y="1741714"/>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sp>
          <p:nvSpPr>
            <p:cNvPr id="25" name="弧形 24">
              <a:extLst>
                <a:ext uri="{FF2B5EF4-FFF2-40B4-BE49-F238E27FC236}">
                  <a16:creationId xmlns:a16="http://schemas.microsoft.com/office/drawing/2014/main" id="{6E334528-2C1D-4817-A567-A85B226104C9}"/>
                </a:ext>
              </a:extLst>
            </p:cNvPr>
            <p:cNvSpPr/>
            <p:nvPr/>
          </p:nvSpPr>
          <p:spPr>
            <a:xfrm rot="10800000">
              <a:off x="711467" y="1757557"/>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grpSp>
        <p:nvGrpSpPr>
          <p:cNvPr id="26" name="组合 25">
            <a:extLst>
              <a:ext uri="{FF2B5EF4-FFF2-40B4-BE49-F238E27FC236}">
                <a16:creationId xmlns:a16="http://schemas.microsoft.com/office/drawing/2014/main" id="{BEE942CD-4B1B-410E-96F5-E730C6DDA6CF}"/>
              </a:ext>
            </a:extLst>
          </p:cNvPr>
          <p:cNvGrpSpPr/>
          <p:nvPr/>
        </p:nvGrpSpPr>
        <p:grpSpPr>
          <a:xfrm rot="8100000">
            <a:off x="678835" y="1724145"/>
            <a:ext cx="3864544" cy="3880387"/>
            <a:chOff x="711467" y="1741714"/>
            <a:chExt cx="3864544" cy="3880387"/>
          </a:xfrm>
        </p:grpSpPr>
        <p:sp>
          <p:nvSpPr>
            <p:cNvPr id="27" name="弧形 26">
              <a:extLst>
                <a:ext uri="{FF2B5EF4-FFF2-40B4-BE49-F238E27FC236}">
                  <a16:creationId xmlns:a16="http://schemas.microsoft.com/office/drawing/2014/main" id="{F1B6D282-F18E-409C-8FAA-431D61DCE923}"/>
                </a:ext>
              </a:extLst>
            </p:cNvPr>
            <p:cNvSpPr/>
            <p:nvPr/>
          </p:nvSpPr>
          <p:spPr>
            <a:xfrm>
              <a:off x="738779" y="1741714"/>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sp>
          <p:nvSpPr>
            <p:cNvPr id="28" name="弧形 27">
              <a:extLst>
                <a:ext uri="{FF2B5EF4-FFF2-40B4-BE49-F238E27FC236}">
                  <a16:creationId xmlns:a16="http://schemas.microsoft.com/office/drawing/2014/main" id="{99AADE4C-A5AE-465E-ABD5-09A9DA156EEF}"/>
                </a:ext>
              </a:extLst>
            </p:cNvPr>
            <p:cNvSpPr/>
            <p:nvPr/>
          </p:nvSpPr>
          <p:spPr>
            <a:xfrm rot="10800000">
              <a:off x="711467" y="1757557"/>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pic>
        <p:nvPicPr>
          <p:cNvPr id="4" name="图片 3">
            <a:extLst>
              <a:ext uri="{FF2B5EF4-FFF2-40B4-BE49-F238E27FC236}">
                <a16:creationId xmlns:a16="http://schemas.microsoft.com/office/drawing/2014/main" id="{CA95CF7B-3DF8-4D47-9F97-5312E6FFD54F}"/>
              </a:ext>
            </a:extLst>
          </p:cNvPr>
          <p:cNvPicPr>
            <a:picLocks noChangeAspect="1"/>
          </p:cNvPicPr>
          <p:nvPr/>
        </p:nvPicPr>
        <p:blipFill rotWithShape="1">
          <a:blip r:embed="rId4"/>
          <a:srcRect l="6840" t="1929" r="16895" b="1"/>
          <a:stretch/>
        </p:blipFill>
        <p:spPr>
          <a:xfrm>
            <a:off x="793799" y="2283949"/>
            <a:ext cx="3602183" cy="36374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图片 5">
            <a:extLst>
              <a:ext uri="{FF2B5EF4-FFF2-40B4-BE49-F238E27FC236}">
                <a16:creationId xmlns:a16="http://schemas.microsoft.com/office/drawing/2014/main" id="{2D4A98CC-E372-4B57-88A8-E187A441FB02}"/>
              </a:ext>
            </a:extLst>
          </p:cNvPr>
          <p:cNvPicPr>
            <a:picLocks noChangeAspect="1"/>
          </p:cNvPicPr>
          <p:nvPr/>
        </p:nvPicPr>
        <p:blipFill>
          <a:blip r:embed="rId5"/>
          <a:stretch>
            <a:fillRect/>
          </a:stretch>
        </p:blipFill>
        <p:spPr>
          <a:xfrm>
            <a:off x="4867371" y="2256697"/>
            <a:ext cx="7037162" cy="4066009"/>
          </a:xfrm>
          <a:prstGeom prst="rect">
            <a:avLst/>
          </a:prstGeom>
          <a:ln>
            <a:noFill/>
          </a:ln>
          <a:effectLst>
            <a:softEdge rad="112500"/>
          </a:effectLst>
        </p:spPr>
      </p:pic>
      <p:sp>
        <p:nvSpPr>
          <p:cNvPr id="3" name="文本框 2">
            <a:extLst>
              <a:ext uri="{FF2B5EF4-FFF2-40B4-BE49-F238E27FC236}">
                <a16:creationId xmlns:a16="http://schemas.microsoft.com/office/drawing/2014/main" id="{0007F404-55A7-47E3-8F1E-539DE2145AB8}"/>
              </a:ext>
            </a:extLst>
          </p:cNvPr>
          <p:cNvSpPr txBox="1"/>
          <p:nvPr/>
        </p:nvSpPr>
        <p:spPr>
          <a:xfrm>
            <a:off x="2717183" y="3907390"/>
            <a:ext cx="104747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~10KM</a:t>
            </a:r>
            <a:endParaRPr kumimoji="0" lang="zh-CN" altLang="en-US" sz="1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0" name="图片 9">
            <a:extLst>
              <a:ext uri="{FF2B5EF4-FFF2-40B4-BE49-F238E27FC236}">
                <a16:creationId xmlns:a16="http://schemas.microsoft.com/office/drawing/2014/main" id="{7CC6DD22-EEFF-47FC-9371-ABE5C744FB49}"/>
              </a:ext>
            </a:extLst>
          </p:cNvPr>
          <p:cNvPicPr>
            <a:picLocks noChangeAspect="1"/>
          </p:cNvPicPr>
          <p:nvPr/>
        </p:nvPicPr>
        <p:blipFill rotWithShape="1">
          <a:blip r:embed="rId6"/>
          <a:srcRect l="2069" t="28640" b="15407"/>
          <a:stretch/>
        </p:blipFill>
        <p:spPr>
          <a:xfrm>
            <a:off x="172442" y="3316512"/>
            <a:ext cx="2088231" cy="894831"/>
          </a:xfrm>
          <a:prstGeom prst="rect">
            <a:avLst/>
          </a:prstGeom>
        </p:spPr>
      </p:pic>
      <p:sp>
        <p:nvSpPr>
          <p:cNvPr id="7" name="矩形 6">
            <a:extLst>
              <a:ext uri="{FF2B5EF4-FFF2-40B4-BE49-F238E27FC236}">
                <a16:creationId xmlns:a16="http://schemas.microsoft.com/office/drawing/2014/main" id="{9F71BEF9-70AC-4302-A0A8-9D9E293602CD}"/>
              </a:ext>
            </a:extLst>
          </p:cNvPr>
          <p:cNvSpPr/>
          <p:nvPr/>
        </p:nvSpPr>
        <p:spPr>
          <a:xfrm>
            <a:off x="9009100" y="6400445"/>
            <a:ext cx="297543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(Aug. 2018,</a:t>
            </a:r>
            <a:r>
              <a:rPr kumimoji="0" lang="zh-CN" altLang="en-US"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 </a:t>
            </a:r>
            <a:r>
              <a:rPr kumimoji="0" lang="en-US" altLang="zh-CN"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at 4410 m </a:t>
            </a:r>
            <a:r>
              <a:rPr kumimoji="0" lang="en-US" altLang="zh-CN" sz="1800" b="0" i="0" u="none" strike="noStrike" kern="1200" cap="none" spc="0" normalizeH="0" baseline="0" noProof="0" dirty="0" err="1">
                <a:ln>
                  <a:noFill/>
                </a:ln>
                <a:solidFill>
                  <a:prstClr val="white">
                    <a:lumMod val="95000"/>
                  </a:prstClr>
                </a:solidFill>
                <a:effectLst/>
                <a:uLnTx/>
                <a:uFillTx/>
                <a:latin typeface="Cambria"/>
                <a:ea typeface="华文楷体" panose="02010600040101010101" pitchFamily="2" charset="-122"/>
                <a:cs typeface="+mn-cs"/>
              </a:rPr>
              <a:t>a.s.l</a:t>
            </a:r>
            <a:r>
              <a:rPr kumimoji="0" lang="en-US" altLang="zh-CN"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 )</a:t>
            </a:r>
            <a:endParaRPr kumimoji="0" lang="zh-CN" altLang="en-US"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endParaRPr>
          </a:p>
        </p:txBody>
      </p:sp>
      <p:sp>
        <p:nvSpPr>
          <p:cNvPr id="29" name="副标题 2">
            <a:extLst>
              <a:ext uri="{FF2B5EF4-FFF2-40B4-BE49-F238E27FC236}">
                <a16:creationId xmlns:a16="http://schemas.microsoft.com/office/drawing/2014/main" id="{1FE0A6DD-72AB-452B-85D6-7685CC2710A5}"/>
              </a:ext>
            </a:extLst>
          </p:cNvPr>
          <p:cNvSpPr txBox="1">
            <a:spLocks/>
          </p:cNvSpPr>
          <p:nvPr/>
        </p:nvSpPr>
        <p:spPr>
          <a:xfrm>
            <a:off x="4561083" y="131991"/>
            <a:ext cx="7533586" cy="22807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30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rPr>
              <a:t>Bird’s eye view of LHAASO</a:t>
            </a:r>
            <a:r>
              <a:rPr kumimoji="0" lang="zh-CN" altLang="en-US" sz="3200"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rPr>
              <a:t>，</a:t>
            </a:r>
            <a:r>
              <a:rPr kumimoji="0" lang="en-US" altLang="zh-CN" sz="3200"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rPr>
              <a:t>2021-08</a:t>
            </a:r>
          </a:p>
          <a:p>
            <a:pPr marL="228600" marR="0" lvl="0" indent="-228600" algn="l" defTabSz="914400" rtl="0" eaLnBrk="1" fontAlgn="auto" latinLnBrk="0" hangingPunct="1">
              <a:lnSpc>
                <a:spcPct val="120000"/>
              </a:lnSpc>
              <a:spcBef>
                <a:spcPts val="300"/>
              </a:spcBef>
              <a:spcAft>
                <a:spcPts val="0"/>
              </a:spcAft>
              <a:buClrTx/>
              <a:buSzTx/>
              <a:buFont typeface="Arial" panose="020B0604020202020204" pitchFamily="34" charset="0"/>
              <a:buChar char="•"/>
              <a:tabLst/>
              <a:defRPr/>
            </a:pP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Location</a:t>
            </a:r>
            <a:r>
              <a:rPr kumimoji="0" lang="zh-CN" altLang="en-US"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located at </a:t>
            </a:r>
            <a:r>
              <a:rPr kumimoji="0" lang="en-US" altLang="zh-CN" sz="2600" b="1" i="0" u="none" strike="noStrike" kern="1200" cap="none" spc="0" normalizeH="0" baseline="0" noProof="0" dirty="0" err="1">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Haizi</a:t>
            </a: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Mountain, Sichuan, China (</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29</a:t>
            </a:r>
            <a:r>
              <a:rPr kumimoji="0" lang="pt-BR" altLang="zh-CN" sz="2600" b="1" i="0" u="none" strike="noStrike" kern="1200" cap="none" spc="0" normalizeH="0" baseline="5000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o</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21</a:t>
            </a:r>
            <a:r>
              <a:rPr kumimoji="0" lang="pt-BR" altLang="zh-CN" sz="2600" b="1" i="0" u="none" strike="noStrike" kern="1200" cap="none" spc="0" normalizeH="0" baseline="3000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27.6</a:t>
            </a:r>
            <a:r>
              <a:rPr kumimoji="0" lang="pt-BR" altLang="zh-CN" sz="2600" b="1" i="0" u="none" strike="noStrike" kern="1200" cap="none" spc="0" normalizeH="0" baseline="3000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N , 100</a:t>
            </a:r>
            <a:r>
              <a:rPr kumimoji="0" lang="pt-BR" altLang="zh-CN" sz="2600" b="1" i="0" u="none" strike="noStrike" kern="1200" cap="none" spc="0" normalizeH="0" baseline="5000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o</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08</a:t>
            </a:r>
            <a:r>
              <a:rPr kumimoji="0" lang="pt-BR" altLang="zh-CN" sz="2600" b="1" i="0" u="none" strike="noStrike" kern="1200" cap="none" spc="0" normalizeH="0" baseline="3000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19.6</a:t>
            </a:r>
            <a:r>
              <a:rPr kumimoji="0" lang="pt-BR" altLang="zh-CN" sz="2600" b="1" i="0" u="none" strike="noStrike" kern="1200" cap="none" spc="0" normalizeH="0" baseline="3000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E)</a:t>
            </a:r>
          </a:p>
          <a:p>
            <a:pPr marL="228600" marR="0" lvl="0" indent="-228600" algn="l" defTabSz="914400" rtl="0" eaLnBrk="1" fontAlgn="auto" latinLnBrk="0" hangingPunct="1">
              <a:lnSpc>
                <a:spcPct val="120000"/>
              </a:lnSpc>
              <a:spcBef>
                <a:spcPts val="300"/>
              </a:spcBef>
              <a:spcAft>
                <a:spcPts val="0"/>
              </a:spcAft>
              <a:buClrTx/>
              <a:buSzTx/>
              <a:buFont typeface="Arial" panose="020B0604020202020204" pitchFamily="34" charset="0"/>
              <a:buChar char="•"/>
              <a:tabLst/>
              <a:defRPr/>
            </a:pP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Altitude: </a:t>
            </a:r>
            <a:r>
              <a:rPr kumimoji="0" lang="pt-BR"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4410 </a:t>
            </a: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m</a:t>
            </a:r>
          </a:p>
          <a:p>
            <a:pPr marL="228600" marR="0" lvl="0" indent="-228600" algn="l" defTabSz="914400" rtl="0" eaLnBrk="1" fontAlgn="auto" latinLnBrk="0" hangingPunct="1">
              <a:lnSpc>
                <a:spcPct val="120000"/>
              </a:lnSpc>
              <a:spcBef>
                <a:spcPts val="300"/>
              </a:spcBef>
              <a:spcAft>
                <a:spcPts val="0"/>
              </a:spcAft>
              <a:buClrTx/>
              <a:buSzTx/>
              <a:buFont typeface="Arial" panose="020B0604020202020204" pitchFamily="34" charset="0"/>
              <a:buChar char="•"/>
              <a:tabLst/>
              <a:defRPr/>
            </a:pP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LHAASO full array began operation</a:t>
            </a:r>
            <a:r>
              <a:rPr kumimoji="0" lang="zh-CN" altLang="en-US"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a:t>
            </a: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in</a:t>
            </a:r>
            <a:r>
              <a:rPr kumimoji="0" lang="zh-CN" altLang="en-US"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a:t>
            </a: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July</a:t>
            </a:r>
            <a:r>
              <a:rPr kumimoji="0" lang="zh-CN" altLang="en-US"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a:t>
            </a:r>
            <a:r>
              <a:rPr kumimoji="0" lang="en-US" altLang="zh-CN" sz="2600" b="1" i="0" u="none" strike="noStrike" kern="1200" cap="none" spc="0" normalizeH="0" baseline="0" noProof="0" dirty="0">
                <a:ln>
                  <a:noFill/>
                </a:ln>
                <a:solidFill>
                  <a:srgbClr val="FFFF00"/>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2021</a:t>
            </a:r>
            <a:endParaRPr kumimoji="0" lang="zh-CN" altLang="en-US" sz="26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endParaRPr>
          </a:p>
        </p:txBody>
      </p:sp>
      <p:sp>
        <p:nvSpPr>
          <p:cNvPr id="30" name="矩形 29">
            <a:extLst>
              <a:ext uri="{FF2B5EF4-FFF2-40B4-BE49-F238E27FC236}">
                <a16:creationId xmlns:a16="http://schemas.microsoft.com/office/drawing/2014/main" id="{60D0870B-7D28-4330-8C61-8DE8C1BF32AC}"/>
              </a:ext>
            </a:extLst>
          </p:cNvPr>
          <p:cNvSpPr/>
          <p:nvPr/>
        </p:nvSpPr>
        <p:spPr>
          <a:xfrm>
            <a:off x="478683" y="60451"/>
            <a:ext cx="3595856" cy="110799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prstClr val="white">
                    <a:lumMod val="95000"/>
                  </a:prstClr>
                </a:solidFill>
                <a:effectLst/>
                <a:uLnTx/>
                <a:uFillTx/>
                <a:latin typeface="黑体" panose="02010609060101010101" pitchFamily="49" charset="-122"/>
                <a:ea typeface="黑体" panose="02010609060101010101" pitchFamily="49" charset="-122"/>
                <a:cs typeface="+mn-cs"/>
              </a:rPr>
              <a:t>The Site</a:t>
            </a:r>
            <a:endParaRPr kumimoji="0" lang="zh-CN" altLang="en-US" sz="6600" b="1" i="0" u="none" strike="noStrike" kern="1200" cap="none" spc="0" normalizeH="0" baseline="0" noProof="0" dirty="0">
              <a:ln>
                <a:noFill/>
              </a:ln>
              <a:solidFill>
                <a:prstClr val="white">
                  <a:lumMod val="95000"/>
                </a:prstClr>
              </a:solidFill>
              <a:effectLst/>
              <a:uLnTx/>
              <a:uFillTx/>
              <a:latin typeface="黑体" panose="02010609060101010101" pitchFamily="49" charset="-122"/>
              <a:ea typeface="黑体" panose="02010609060101010101" pitchFamily="49" charset="-122"/>
              <a:cs typeface="+mn-cs"/>
            </a:endParaRPr>
          </a:p>
        </p:txBody>
      </p:sp>
      <p:sp>
        <p:nvSpPr>
          <p:cNvPr id="31" name="标题 1">
            <a:extLst>
              <a:ext uri="{FF2B5EF4-FFF2-40B4-BE49-F238E27FC236}">
                <a16:creationId xmlns:a16="http://schemas.microsoft.com/office/drawing/2014/main" id="{FA952ABC-001D-4F74-AC9C-E99C34A0D47B}"/>
              </a:ext>
            </a:extLst>
          </p:cNvPr>
          <p:cNvSpPr txBox="1">
            <a:spLocks/>
          </p:cNvSpPr>
          <p:nvPr/>
        </p:nvSpPr>
        <p:spPr>
          <a:xfrm>
            <a:off x="4969106" y="6384644"/>
            <a:ext cx="3995851" cy="400935"/>
          </a:xfrm>
          <a:prstGeom prst="rect">
            <a:avLst/>
          </a:prstGeom>
          <a:solidFill>
            <a:srgbClr val="3F5D5B"/>
          </a:solidFill>
        </p:spPr>
        <p:txBody>
          <a:bodyPr vert="horz" lIns="91416" tIns="45708" rIns="91416" bIns="45708" rtlCol="0" anchor="ctr">
            <a:normAutofit/>
          </a:bodyPr>
          <a:lstStyle>
            <a:lvl1pPr algn="l" defTabSz="914583" rtl="0" eaLnBrk="1" latinLnBrk="0" hangingPunct="1">
              <a:lnSpc>
                <a:spcPct val="90000"/>
              </a:lnSpc>
              <a:spcBef>
                <a:spcPct val="0"/>
              </a:spcBef>
              <a:buNone/>
              <a:defRPr sz="4401" kern="1200">
                <a:solidFill>
                  <a:schemeClr val="tx1"/>
                </a:solidFill>
                <a:latin typeface="+mj-lt"/>
                <a:ea typeface="+mj-ea"/>
                <a:cs typeface="+mj-cs"/>
              </a:defRPr>
            </a:lvl1pPr>
          </a:lstStyle>
          <a:p>
            <a:pPr marL="0" marR="0" lvl="0" indent="0" algn="l" defTabSz="914583" rtl="0" eaLnBrk="1" fontAlgn="auto" latinLnBrk="0" hangingPunct="1">
              <a:lnSpc>
                <a:spcPct val="90000"/>
              </a:lnSpc>
              <a:spcBef>
                <a:spcPct val="0"/>
              </a:spcBef>
              <a:spcAft>
                <a:spcPts val="0"/>
              </a:spcAft>
              <a:buClrTx/>
              <a:buSzTx/>
              <a:buFontTx/>
              <a:buNone/>
              <a:tabLst/>
              <a:defRPr/>
            </a:pPr>
            <a:r>
              <a:rPr kumimoji="0" lang="en-US" altLang="zh-CN" sz="1400" b="1" i="0" u="none" strike="noStrike" kern="1200" cap="none" spc="0" normalizeH="0" baseline="0" noProof="0" dirty="0">
                <a:ln>
                  <a:noFill/>
                </a:ln>
                <a:solidFill>
                  <a:srgbClr val="FFFF00"/>
                </a:solidFill>
                <a:effectLst/>
                <a:uLnTx/>
                <a:uFillTx/>
                <a:latin typeface="华文楷体" panose="02010600040101010101" pitchFamily="2" charset="-122"/>
                <a:ea typeface="华文楷体" panose="02010600040101010101" pitchFamily="2" charset="-122"/>
                <a:cs typeface="+mj-cs"/>
              </a:rPr>
              <a:t>LHAASO, </a:t>
            </a:r>
            <a:r>
              <a:rPr kumimoji="0" lang="en-US" altLang="zh-CN" sz="1600" b="1" i="1"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Nature</a:t>
            </a:r>
            <a:r>
              <a:rPr kumimoji="0" lang="en-US" altLang="zh-CN" sz="1600" b="0" i="0"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 </a:t>
            </a:r>
            <a:r>
              <a:rPr kumimoji="0" lang="en-US" altLang="zh-CN" sz="1600" b="0" i="1"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Astronomy</a:t>
            </a:r>
            <a:r>
              <a:rPr kumimoji="0" lang="en-US" altLang="zh-CN" sz="1600" b="1" i="1"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 5:849 (2021)</a:t>
            </a:r>
            <a:endParaRPr kumimoji="0" lang="zh-CN" altLang="en-US" sz="1400" b="1" i="0" u="none" strike="noStrike" kern="1200" cap="none" spc="0" normalizeH="0" baseline="0" noProof="0" dirty="0">
              <a:ln>
                <a:noFill/>
              </a:ln>
              <a:solidFill>
                <a:srgbClr val="FFFF00"/>
              </a:solidFill>
              <a:effectLst/>
              <a:uLnTx/>
              <a:uFillTx/>
              <a:latin typeface="华文楷体" panose="02010600040101010101" pitchFamily="2" charset="-122"/>
              <a:ea typeface="华文楷体" panose="02010600040101010101" pitchFamily="2" charset="-122"/>
              <a:cs typeface="+mj-cs"/>
            </a:endParaRPr>
          </a:p>
        </p:txBody>
      </p:sp>
      <p:sp>
        <p:nvSpPr>
          <p:cNvPr id="9" name="TextBox 8">
            <a:extLst>
              <a:ext uri="{FF2B5EF4-FFF2-40B4-BE49-F238E27FC236}">
                <a16:creationId xmlns:a16="http://schemas.microsoft.com/office/drawing/2014/main" id="{F2BFCB38-87A7-44A7-B5C6-1A99B063AFD1}"/>
              </a:ext>
            </a:extLst>
          </p:cNvPr>
          <p:cNvSpPr txBox="1"/>
          <p:nvPr/>
        </p:nvSpPr>
        <p:spPr>
          <a:xfrm>
            <a:off x="3334322" y="3202563"/>
            <a:ext cx="10474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rPr>
              <a:t>LHAASO</a:t>
            </a:r>
          </a:p>
        </p:txBody>
      </p:sp>
      <p:sp>
        <p:nvSpPr>
          <p:cNvPr id="32" name="TextBox 31">
            <a:extLst>
              <a:ext uri="{FF2B5EF4-FFF2-40B4-BE49-F238E27FC236}">
                <a16:creationId xmlns:a16="http://schemas.microsoft.com/office/drawing/2014/main" id="{0C8C6F91-E098-44AC-AF7F-8865B4C54136}"/>
              </a:ext>
            </a:extLst>
          </p:cNvPr>
          <p:cNvSpPr txBox="1"/>
          <p:nvPr/>
        </p:nvSpPr>
        <p:spPr>
          <a:xfrm>
            <a:off x="1893245" y="4428226"/>
            <a:ext cx="10474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rPr>
              <a:t>Airport</a:t>
            </a:r>
          </a:p>
        </p:txBody>
      </p:sp>
    </p:spTree>
    <p:extLst>
      <p:ext uri="{BB962C8B-B14F-4D97-AF65-F5344CB8AC3E}">
        <p14:creationId xmlns:p14="http://schemas.microsoft.com/office/powerpoint/2010/main" val="4050936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07E251-B90D-98ED-2E3E-1AEAC7814C64}"/>
              </a:ext>
            </a:extLst>
          </p:cNvPr>
          <p:cNvSpPr>
            <a:spLocks noGrp="1"/>
          </p:cNvSpPr>
          <p:nvPr>
            <p:ph type="title"/>
          </p:nvPr>
        </p:nvSpPr>
        <p:spPr>
          <a:xfrm>
            <a:off x="136387" y="6354879"/>
            <a:ext cx="7656008" cy="381952"/>
          </a:xfrm>
        </p:spPr>
        <p:txBody>
          <a:bodyPr>
            <a:normAutofit/>
          </a:bodyPr>
          <a:lstStyle/>
          <a:p>
            <a:r>
              <a:rPr lang="en-US" altLang="zh-CN" sz="1800" dirty="0"/>
              <a:t>Monopole and Nuclear Detector At Tibet Elevation (MANDATE)</a:t>
            </a:r>
            <a:endParaRPr lang="zh-CN" altLang="en-US" sz="1800" dirty="0"/>
          </a:p>
        </p:txBody>
      </p:sp>
      <p:sp>
        <p:nvSpPr>
          <p:cNvPr id="3" name="灯片编号占位符 2">
            <a:extLst>
              <a:ext uri="{FF2B5EF4-FFF2-40B4-BE49-F238E27FC236}">
                <a16:creationId xmlns:a16="http://schemas.microsoft.com/office/drawing/2014/main" id="{F5502EDF-D88F-C2B9-A68F-BE191381CCCC}"/>
              </a:ext>
            </a:extLst>
          </p:cNvPr>
          <p:cNvSpPr>
            <a:spLocks noGrp="1"/>
          </p:cNvSpPr>
          <p:nvPr>
            <p:ph type="sldNum" sz="quarter" idx="12"/>
          </p:nvPr>
        </p:nvSpPr>
        <p:spPr/>
        <p:txBody>
          <a:bodyPr/>
          <a:lstStyle/>
          <a:p>
            <a:fld id="{E077DA78-E013-4A8C-AD75-63A150561B10}" type="slidenum">
              <a:rPr lang="zh-CN" altLang="en-US" smtClean="0"/>
              <a:pPr/>
              <a:t>30</a:t>
            </a:fld>
            <a:endParaRPr lang="zh-CN" altLang="en-US"/>
          </a:p>
        </p:txBody>
      </p:sp>
      <p:pic>
        <p:nvPicPr>
          <p:cNvPr id="5" name="图片 4">
            <a:extLst>
              <a:ext uri="{FF2B5EF4-FFF2-40B4-BE49-F238E27FC236}">
                <a16:creationId xmlns:a16="http://schemas.microsoft.com/office/drawing/2014/main" id="{545C05C8-7AC2-FD9D-C5FC-1EC0D47079FA}"/>
              </a:ext>
            </a:extLst>
          </p:cNvPr>
          <p:cNvPicPr>
            <a:picLocks noChangeAspect="1"/>
          </p:cNvPicPr>
          <p:nvPr/>
        </p:nvPicPr>
        <p:blipFill>
          <a:blip r:embed="rId2" cstate="print">
            <a:extLst>
              <a:ext uri="{28A0092B-C50C-407E-A947-70E740481C1C}">
                <a14:useLocalDpi xmlns:a14="http://schemas.microsoft.com/office/drawing/2010/main" val="0"/>
              </a:ext>
            </a:extLst>
          </a:blip>
          <a:srcRect t="35911" r="30844" b="18532"/>
          <a:stretch>
            <a:fillRect/>
          </a:stretch>
        </p:blipFill>
        <p:spPr>
          <a:xfrm>
            <a:off x="530744" y="1510196"/>
            <a:ext cx="2985642" cy="1474840"/>
          </a:xfrm>
          <a:prstGeom prst="rect">
            <a:avLst/>
          </a:prstGeom>
        </p:spPr>
      </p:pic>
      <p:pic>
        <p:nvPicPr>
          <p:cNvPr id="14" name="图片 13">
            <a:extLst>
              <a:ext uri="{FF2B5EF4-FFF2-40B4-BE49-F238E27FC236}">
                <a16:creationId xmlns:a16="http://schemas.microsoft.com/office/drawing/2014/main" id="{B4C799B8-3504-FC1A-4A06-D3B3FD0EBAAC}"/>
              </a:ext>
            </a:extLst>
          </p:cNvPr>
          <p:cNvPicPr>
            <a:picLocks noChangeAspect="1"/>
          </p:cNvPicPr>
          <p:nvPr/>
        </p:nvPicPr>
        <p:blipFill>
          <a:blip r:embed="rId3"/>
          <a:stretch>
            <a:fillRect/>
          </a:stretch>
        </p:blipFill>
        <p:spPr>
          <a:xfrm>
            <a:off x="207242" y="3814514"/>
            <a:ext cx="4143775" cy="2393079"/>
          </a:xfrm>
          <a:prstGeom prst="rect">
            <a:avLst/>
          </a:prstGeom>
        </p:spPr>
      </p:pic>
      <p:cxnSp>
        <p:nvCxnSpPr>
          <p:cNvPr id="16" name="直接箭头连接符 15">
            <a:extLst>
              <a:ext uri="{FF2B5EF4-FFF2-40B4-BE49-F238E27FC236}">
                <a16:creationId xmlns:a16="http://schemas.microsoft.com/office/drawing/2014/main" id="{A2BCEC2E-2F1E-BCED-A47F-A91CBE2D7F84}"/>
              </a:ext>
            </a:extLst>
          </p:cNvPr>
          <p:cNvCxnSpPr>
            <a:cxnSpLocks/>
          </p:cNvCxnSpPr>
          <p:nvPr/>
        </p:nvCxnSpPr>
        <p:spPr>
          <a:xfrm flipH="1" flipV="1">
            <a:off x="530744" y="2985036"/>
            <a:ext cx="2022212" cy="24031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7E42788C-DFE3-25B7-8E64-D2E41FFD4FD1}"/>
              </a:ext>
            </a:extLst>
          </p:cNvPr>
          <p:cNvCxnSpPr>
            <a:cxnSpLocks/>
          </p:cNvCxnSpPr>
          <p:nvPr/>
        </p:nvCxnSpPr>
        <p:spPr>
          <a:xfrm flipV="1">
            <a:off x="2568298" y="2933444"/>
            <a:ext cx="948088" cy="24547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文本框 26">
            <a:extLst>
              <a:ext uri="{FF2B5EF4-FFF2-40B4-BE49-F238E27FC236}">
                <a16:creationId xmlns:a16="http://schemas.microsoft.com/office/drawing/2014/main" id="{3A356F2A-CF28-ECE6-EDC7-1477FD430ABC}"/>
              </a:ext>
            </a:extLst>
          </p:cNvPr>
          <p:cNvSpPr txBox="1"/>
          <p:nvPr/>
        </p:nvSpPr>
        <p:spPr>
          <a:xfrm>
            <a:off x="1231932" y="121169"/>
            <a:ext cx="9366516" cy="584775"/>
          </a:xfrm>
          <a:prstGeom prst="rect">
            <a:avLst/>
          </a:prstGeom>
          <a:noFill/>
        </p:spPr>
        <p:txBody>
          <a:bodyPr wrap="square">
            <a:spAutoFit/>
          </a:bodyPr>
          <a:lstStyle/>
          <a:p>
            <a:r>
              <a:rPr lang="en-US" altLang="zh-CN" sz="3200" b="1" dirty="0">
                <a:solidFill>
                  <a:srgbClr val="0070C0"/>
                </a:solidFill>
                <a:ea typeface="SimSun" panose="02010600030101010101" pitchFamily="2" charset="-122"/>
                <a:cs typeface="Times New Roman" panose="02020603050405020304" pitchFamily="18" charset="0"/>
              </a:rPr>
              <a:t>Synergy Between LHAASO and MANDATE</a:t>
            </a:r>
          </a:p>
        </p:txBody>
      </p:sp>
      <p:sp>
        <p:nvSpPr>
          <p:cNvPr id="29" name="文本框 28">
            <a:extLst>
              <a:ext uri="{FF2B5EF4-FFF2-40B4-BE49-F238E27FC236}">
                <a16:creationId xmlns:a16="http://schemas.microsoft.com/office/drawing/2014/main" id="{6CABC123-4919-8447-3610-FEAFAF150F9C}"/>
              </a:ext>
            </a:extLst>
          </p:cNvPr>
          <p:cNvSpPr txBox="1"/>
          <p:nvPr/>
        </p:nvSpPr>
        <p:spPr>
          <a:xfrm>
            <a:off x="4483480" y="1645166"/>
            <a:ext cx="7501278" cy="3892669"/>
          </a:xfrm>
          <a:prstGeom prst="rect">
            <a:avLst/>
          </a:prstGeom>
          <a:noFill/>
        </p:spPr>
        <p:txBody>
          <a:bodyPr wrap="square">
            <a:spAutoFit/>
          </a:bodyPr>
          <a:lstStyle/>
          <a:p>
            <a:pPr marL="914400" lvl="1" indent="-457200">
              <a:lnSpc>
                <a:spcPct val="130000"/>
              </a:lnSpc>
              <a:buFont typeface="Wingdings" panose="05000000000000000000" pitchFamily="2" charset="2"/>
              <a:buChar char="Ø"/>
            </a:pPr>
            <a:r>
              <a:rPr lang="en-US" altLang="zh-CN" sz="2400" b="1" dirty="0">
                <a:ea typeface="SimSun" panose="02010600030101010101" pitchFamily="2" charset="-122"/>
                <a:cs typeface="Times New Roman" panose="02020603050405020304" pitchFamily="18" charset="0"/>
              </a:rPr>
              <a:t>LHAASO can provide key cosmic-ray shower information</a:t>
            </a:r>
          </a:p>
          <a:p>
            <a:pPr marL="1371600" lvl="2" indent="-457200">
              <a:lnSpc>
                <a:spcPct val="130000"/>
              </a:lnSpc>
              <a:buFont typeface="Arial" panose="020B0604020202020204" pitchFamily="34" charset="0"/>
              <a:buChar char="•"/>
            </a:pPr>
            <a:r>
              <a:rPr lang="en-US" altLang="zh-CN" sz="2400" b="1" dirty="0">
                <a:ea typeface="SimSun" panose="02010600030101010101" pitchFamily="2" charset="-122"/>
                <a:cs typeface="Times New Roman" panose="02020603050405020304" pitchFamily="18" charset="0"/>
              </a:rPr>
              <a:t>Shower-core resolution: </a:t>
            </a:r>
            <a:r>
              <a:rPr lang="en-US" altLang="zh-CN" sz="2400" b="1"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2400" b="1" dirty="0">
                <a:ea typeface="SimSun" panose="02010600030101010101" pitchFamily="2" charset="-122"/>
                <a:cs typeface="Times New Roman" panose="02020603050405020304" pitchFamily="18" charset="0"/>
              </a:rPr>
              <a:t>2 m @ E&gt;1PeV</a:t>
            </a:r>
          </a:p>
          <a:p>
            <a:pPr marL="1371600" lvl="2" indent="-457200">
              <a:lnSpc>
                <a:spcPct val="130000"/>
              </a:lnSpc>
              <a:buFont typeface="Arial" panose="020B0604020202020204" pitchFamily="34" charset="0"/>
              <a:buChar char="•"/>
            </a:pPr>
            <a:r>
              <a:rPr lang="en-US" altLang="zh-CN" sz="2400" b="1" dirty="0">
                <a:ea typeface="SimSun" panose="02010600030101010101" pitchFamily="2" charset="-122"/>
                <a:cs typeface="Times New Roman" panose="02020603050405020304" pitchFamily="18" charset="0"/>
              </a:rPr>
              <a:t>Angular resolution: </a:t>
            </a:r>
            <a:r>
              <a:rPr lang="en-US" altLang="zh-CN" sz="2400" b="1"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2400" b="1" dirty="0">
                <a:ea typeface="SimSun" panose="02010600030101010101" pitchFamily="2" charset="-122"/>
                <a:cs typeface="Times New Roman" panose="02020603050405020304" pitchFamily="18" charset="0"/>
              </a:rPr>
              <a:t>0.25°@ E&gt;1PeV</a:t>
            </a:r>
          </a:p>
          <a:p>
            <a:pPr marL="1371600" lvl="2" indent="-457200">
              <a:lnSpc>
                <a:spcPct val="130000"/>
              </a:lnSpc>
              <a:buFont typeface="Arial" panose="020B0604020202020204" pitchFamily="34" charset="0"/>
              <a:buChar char="•"/>
            </a:pPr>
            <a:r>
              <a:rPr lang="en-US" altLang="zh-CN" sz="2400" b="1" dirty="0">
                <a:ea typeface="SimSun" panose="02010600030101010101" pitchFamily="2" charset="-122"/>
                <a:cs typeface="Times New Roman" panose="02020603050405020304" pitchFamily="18" charset="0"/>
              </a:rPr>
              <a:t>Energy resolution: &lt;10% @ E&gt;1PeV</a:t>
            </a:r>
          </a:p>
          <a:p>
            <a:pPr marL="1371600" lvl="2" indent="-457200">
              <a:lnSpc>
                <a:spcPct val="130000"/>
              </a:lnSpc>
              <a:buFont typeface="Arial" panose="020B0604020202020204" pitchFamily="34" charset="0"/>
              <a:buChar char="•"/>
            </a:pPr>
            <a:r>
              <a:rPr lang="en-US" altLang="zh-CN" sz="2400" b="1" dirty="0">
                <a:ea typeface="SimSun" panose="02010600030101010101" pitchFamily="2" charset="-122"/>
                <a:cs typeface="Times New Roman" panose="02020603050405020304" pitchFamily="18" charset="0"/>
              </a:rPr>
              <a:t>Particle identification</a:t>
            </a:r>
          </a:p>
          <a:p>
            <a:pPr marL="1828800" lvl="3" indent="-457200">
              <a:lnSpc>
                <a:spcPct val="130000"/>
              </a:lnSpc>
              <a:buFont typeface="Arial" panose="020B0604020202020204" pitchFamily="34" charset="0"/>
              <a:buChar char="•"/>
            </a:pPr>
            <a:r>
              <a:rPr lang="en-US" altLang="zh-CN" sz="2400" b="1" dirty="0">
                <a:ea typeface="SimSun" panose="02010600030101010101" pitchFamily="2" charset="-122"/>
                <a:cs typeface="Times New Roman" panose="02020603050405020304" pitchFamily="18" charset="0"/>
              </a:rPr>
              <a:t>Proton, iron samples </a:t>
            </a:r>
          </a:p>
          <a:p>
            <a:pPr marL="1828800" lvl="3" indent="-457200">
              <a:lnSpc>
                <a:spcPct val="130000"/>
              </a:lnSpc>
              <a:buFont typeface="Arial" panose="020B0604020202020204" pitchFamily="34" charset="0"/>
              <a:buChar char="•"/>
            </a:pPr>
            <a:r>
              <a:rPr lang="en-US" altLang="zh-CN" sz="2400" b="1"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2400" b="1" dirty="0">
                <a:ea typeface="SimSun" panose="02010600030101010101" pitchFamily="2" charset="-122"/>
                <a:cs typeface="Times New Roman" panose="02020603050405020304" pitchFamily="18" charset="0"/>
              </a:rPr>
              <a:t>90% purity and </a:t>
            </a:r>
            <a:r>
              <a:rPr lang="en-US" altLang="zh-CN" sz="2400" b="1"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2400" b="1" dirty="0">
                <a:ea typeface="SimSun" panose="02010600030101010101" pitchFamily="2" charset="-122"/>
                <a:cs typeface="Times New Roman" panose="02020603050405020304" pitchFamily="18" charset="0"/>
              </a:rPr>
              <a:t>30% selection efficiency</a:t>
            </a:r>
          </a:p>
        </p:txBody>
      </p:sp>
      <p:sp>
        <p:nvSpPr>
          <p:cNvPr id="30" name="文本框 29">
            <a:extLst>
              <a:ext uri="{FF2B5EF4-FFF2-40B4-BE49-F238E27FC236}">
                <a16:creationId xmlns:a16="http://schemas.microsoft.com/office/drawing/2014/main" id="{B6C1B1B2-A502-EEF7-5ECE-1FD62E825BB3}"/>
              </a:ext>
            </a:extLst>
          </p:cNvPr>
          <p:cNvSpPr txBox="1"/>
          <p:nvPr/>
        </p:nvSpPr>
        <p:spPr>
          <a:xfrm>
            <a:off x="785945" y="2923185"/>
            <a:ext cx="2617063" cy="369332"/>
          </a:xfrm>
          <a:prstGeom prst="rect">
            <a:avLst/>
          </a:prstGeom>
          <a:noFill/>
        </p:spPr>
        <p:txBody>
          <a:bodyPr wrap="none" rtlCol="0">
            <a:spAutoFit/>
          </a:bodyPr>
          <a:lstStyle/>
          <a:p>
            <a:r>
              <a:rPr lang="zh-CN" altLang="zh-CN" b="1" dirty="0"/>
              <a:t>Installed</a:t>
            </a:r>
            <a:r>
              <a:rPr lang="en-US" altLang="zh-CN" b="1" dirty="0"/>
              <a:t> on 13-May-2026</a:t>
            </a:r>
            <a:endParaRPr lang="zh-CN" altLang="en-US" b="1" dirty="0"/>
          </a:p>
        </p:txBody>
      </p:sp>
      <p:sp>
        <p:nvSpPr>
          <p:cNvPr id="31" name="文本框 26">
            <a:extLst>
              <a:ext uri="{FF2B5EF4-FFF2-40B4-BE49-F238E27FC236}">
                <a16:creationId xmlns:a16="http://schemas.microsoft.com/office/drawing/2014/main" id="{3A356F2A-CF28-ECE6-EDC7-1477FD430ABC}"/>
              </a:ext>
            </a:extLst>
          </p:cNvPr>
          <p:cNvSpPr txBox="1"/>
          <p:nvPr/>
        </p:nvSpPr>
        <p:spPr>
          <a:xfrm>
            <a:off x="265140" y="1049143"/>
            <a:ext cx="4143775" cy="40011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b="1" dirty="0">
                <a:ea typeface="SimSun" panose="02010600030101010101" pitchFamily="2" charset="-122"/>
                <a:cs typeface="Times New Roman" panose="02020603050405020304" pitchFamily="18" charset="0"/>
              </a:rPr>
              <a:t>A MANDATE Pilot at the LHAASO Site</a:t>
            </a:r>
          </a:p>
        </p:txBody>
      </p:sp>
    </p:spTree>
    <p:extLst>
      <p:ext uri="{BB962C8B-B14F-4D97-AF65-F5344CB8AC3E}">
        <p14:creationId xmlns:p14="http://schemas.microsoft.com/office/powerpoint/2010/main" val="4183462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1">
            <a:extLst>
              <a:ext uri="{FF2B5EF4-FFF2-40B4-BE49-F238E27FC236}">
                <a16:creationId xmlns:a16="http://schemas.microsoft.com/office/drawing/2014/main" id="{F8A07D63-9BAB-42E6-B9BA-044FB70237D3}"/>
              </a:ext>
            </a:extLst>
          </p:cNvPr>
          <p:cNvSpPr txBox="1">
            <a:spLocks/>
          </p:cNvSpPr>
          <p:nvPr/>
        </p:nvSpPr>
        <p:spPr>
          <a:xfrm>
            <a:off x="570559" y="993178"/>
            <a:ext cx="11265198" cy="537812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spcBef>
                <a:spcPts val="0"/>
              </a:spcBef>
              <a:buFont typeface="Wingdings" panose="05000000000000000000" pitchFamily="2" charset="2"/>
              <a:buChar char="p"/>
              <a:defRPr/>
            </a:pP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LHAASO is a world-leading observatory for high-energy cosmic rays and gamma rays.</a:t>
            </a:r>
          </a:p>
          <a:p>
            <a:pPr>
              <a:lnSpc>
                <a:spcPct val="130000"/>
              </a:lnSpc>
              <a:spcBef>
                <a:spcPts val="0"/>
              </a:spcBef>
              <a:buFont typeface="Wingdings" panose="05000000000000000000" pitchFamily="2" charset="2"/>
              <a:buChar char="p"/>
              <a:defRPr/>
            </a:pP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LHAASO has opened a new window onto ultra-high-energy gamma-ray astronomy, revealing at least 60 Galactic </a:t>
            </a:r>
            <a:r>
              <a:rPr lang="en-US" altLang="zh-CN" sz="2000" b="1" dirty="0" err="1">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PeVatrons</a:t>
            </a: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a:t>
            </a:r>
          </a:p>
          <a:p>
            <a:pPr>
              <a:lnSpc>
                <a:spcPct val="130000"/>
              </a:lnSpc>
              <a:spcBef>
                <a:spcPts val="0"/>
              </a:spcBef>
              <a:buFont typeface="Wingdings" panose="05000000000000000000" pitchFamily="2" charset="2"/>
              <a:buChar char="p"/>
              <a:defRPr/>
            </a:pP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LHAASO has measured the proton and helium spectra around the cosmic-ray “knee” with space-experiment-level precision. The discovery of a new high-energy component has reshaped our understanding of the knee.</a:t>
            </a:r>
          </a:p>
          <a:p>
            <a:pPr>
              <a:lnSpc>
                <a:spcPct val="130000"/>
              </a:lnSpc>
              <a:spcBef>
                <a:spcPts val="0"/>
              </a:spcBef>
              <a:buFont typeface="Wingdings" panose="05000000000000000000" pitchFamily="2" charset="2"/>
              <a:buChar char="p"/>
              <a:defRPr/>
            </a:pP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For the first time, LHAASO has identified micro-quasars (black hole–star binaries) as powerful Galactic </a:t>
            </a:r>
            <a:r>
              <a:rPr lang="en-US" altLang="zh-CN" sz="2000" b="1" dirty="0" err="1">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PeVatrons</a:t>
            </a: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 and likely major sources of </a:t>
            </a:r>
            <a:r>
              <a:rPr lang="en-US" altLang="zh-CN" sz="2000" b="1" dirty="0" err="1">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PeV</a:t>
            </a: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 cosmic rays.</a:t>
            </a:r>
          </a:p>
          <a:p>
            <a:pPr>
              <a:lnSpc>
                <a:spcPct val="130000"/>
              </a:lnSpc>
              <a:spcBef>
                <a:spcPts val="0"/>
              </a:spcBef>
              <a:buFont typeface="Wingdings" panose="05000000000000000000" pitchFamily="2" charset="2"/>
              <a:buChar char="p"/>
              <a:defRPr/>
            </a:pP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Next Steps</a:t>
            </a:r>
          </a:p>
          <a:p>
            <a:pPr lvl="1">
              <a:lnSpc>
                <a:spcPct val="130000"/>
              </a:lnSpc>
              <a:spcBef>
                <a:spcPts val="0"/>
              </a:spcBef>
              <a:buFont typeface="Arial" panose="020B0604020202020204" pitchFamily="34" charset="0"/>
              <a:buChar char="•"/>
              <a:defRPr/>
            </a:pP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Precisely measure the iron spectrum and extend proton and helium measurements to higher energies.</a:t>
            </a:r>
          </a:p>
          <a:p>
            <a:pPr lvl="1">
              <a:lnSpc>
                <a:spcPct val="130000"/>
              </a:lnSpc>
              <a:spcBef>
                <a:spcPts val="0"/>
              </a:spcBef>
              <a:buFont typeface="Arial" panose="020B0604020202020204" pitchFamily="34" charset="0"/>
              <a:buChar char="•"/>
              <a:defRPr/>
            </a:pP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Conduct deep observations and wide-field surveys to discover more very-high and ultra-high energy gamma-ray sources.</a:t>
            </a:r>
          </a:p>
        </p:txBody>
      </p:sp>
      <p:sp>
        <p:nvSpPr>
          <p:cNvPr id="4" name="标题 2">
            <a:extLst>
              <a:ext uri="{FF2B5EF4-FFF2-40B4-BE49-F238E27FC236}">
                <a16:creationId xmlns:a16="http://schemas.microsoft.com/office/drawing/2014/main" id="{46AF874A-061D-4260-9CC1-5F8886436CDE}"/>
              </a:ext>
            </a:extLst>
          </p:cNvPr>
          <p:cNvSpPr txBox="1">
            <a:spLocks/>
          </p:cNvSpPr>
          <p:nvPr/>
        </p:nvSpPr>
        <p:spPr>
          <a:xfrm>
            <a:off x="1207596" y="69700"/>
            <a:ext cx="8212883" cy="725470"/>
          </a:xfrm>
          <a:prstGeom prst="rect">
            <a:avLst/>
          </a:prstGeom>
        </p:spPr>
        <p:txBody>
          <a:bodyPr vert="horz" lIns="91400" tIns="45699" rIns="91400" bIns="45699" rtlCol="0" anchor="ctr">
            <a:normAutofit/>
          </a:bodyPr>
          <a:lstStyle>
            <a:lvl1pPr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3200" b="1" i="0" u="none" strike="noStrike" kern="1200" cap="none" spc="0" normalizeH="0" baseline="0" noProof="0" dirty="0">
                <a:ln>
                  <a:noFill/>
                </a:ln>
                <a:solidFill>
                  <a:srgbClr val="005DA2"/>
                </a:solidFill>
                <a:effectLst/>
                <a:uLnTx/>
                <a:uFillTx/>
                <a:latin typeface="Arial Black" panose="020B0A04020102020204" pitchFamily="34" charset="0"/>
                <a:ea typeface="微软雅黑" panose="020B0503020204020204" pitchFamily="34" charset="-122"/>
                <a:cs typeface="+mj-cs"/>
              </a:rPr>
              <a:t>Summary &amp; Outlook</a:t>
            </a:r>
            <a:endParaRPr kumimoji="0" lang="zh-CN" altLang="en-US" sz="3200" b="1" i="0" u="none" strike="noStrike" kern="1200" cap="none" spc="0" normalizeH="0" baseline="0" noProof="0" dirty="0">
              <a:ln>
                <a:noFill/>
              </a:ln>
              <a:solidFill>
                <a:srgbClr val="005DA2"/>
              </a:solidFill>
              <a:effectLst/>
              <a:uLnTx/>
              <a:uFillTx/>
              <a:latin typeface="Arial Black" panose="020B0A04020102020204" pitchFamily="34" charset="0"/>
              <a:ea typeface="微软雅黑" panose="020B0503020204020204" pitchFamily="34" charset="-122"/>
              <a:cs typeface="+mj-cs"/>
            </a:endParaRPr>
          </a:p>
        </p:txBody>
      </p:sp>
      <p:sp>
        <p:nvSpPr>
          <p:cNvPr id="5" name="灯片编号占位符 1">
            <a:extLst>
              <a:ext uri="{FF2B5EF4-FFF2-40B4-BE49-F238E27FC236}">
                <a16:creationId xmlns:a16="http://schemas.microsoft.com/office/drawing/2014/main" id="{BF94A8FE-8882-45A3-9858-EFE6A43C8291}"/>
              </a:ext>
            </a:extLst>
          </p:cNvPr>
          <p:cNvSpPr>
            <a:spLocks noGrp="1"/>
          </p:cNvSpPr>
          <p:nvPr>
            <p:ph type="sldNum" sz="quarter" idx="12"/>
          </p:nvPr>
        </p:nvSpPr>
        <p:spPr>
          <a:xfrm>
            <a:off x="8610600" y="65210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793710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F42D470-FBF8-588B-371D-520689972515}"/>
              </a:ext>
            </a:extLst>
          </p:cNvPr>
          <p:cNvPicPr>
            <a:picLocks/>
          </p:cNvPicPr>
          <p:nvPr/>
        </p:nvPicPr>
        <p:blipFill>
          <a:blip r:embed="rId3" cstate="print">
            <a:extLst>
              <a:ext uri="{28A0092B-C50C-407E-A947-70E740481C1C}">
                <a14:useLocalDpi xmlns:a14="http://schemas.microsoft.com/office/drawing/2010/main" val="0"/>
              </a:ext>
            </a:extLst>
          </a:blip>
          <a:srcRect l="13903"/>
          <a:stretch>
            <a:fillRect/>
          </a:stretch>
        </p:blipFill>
        <p:spPr>
          <a:xfrm>
            <a:off x="6389911" y="3571030"/>
            <a:ext cx="3438258" cy="3015484"/>
          </a:xfrm>
          <a:prstGeom prst="rect">
            <a:avLst/>
          </a:prstGeom>
        </p:spPr>
      </p:pic>
      <p:grpSp>
        <p:nvGrpSpPr>
          <p:cNvPr id="14" name="组合 13"/>
          <p:cNvGrpSpPr/>
          <p:nvPr/>
        </p:nvGrpSpPr>
        <p:grpSpPr>
          <a:xfrm>
            <a:off x="0" y="4579"/>
            <a:ext cx="12200918" cy="755649"/>
            <a:chOff x="0" y="4579"/>
            <a:chExt cx="12200918" cy="755649"/>
          </a:xfrm>
        </p:grpSpPr>
        <p:sp>
          <p:nvSpPr>
            <p:cNvPr id="15" name="矩形 14"/>
            <p:cNvSpPr/>
            <p:nvPr/>
          </p:nvSpPr>
          <p:spPr>
            <a:xfrm>
              <a:off x="8918" y="4579"/>
              <a:ext cx="12192000" cy="755649"/>
            </a:xfrm>
            <a:prstGeom prst="rect">
              <a:avLst/>
            </a:prstGeom>
            <a:solidFill>
              <a:schemeClr val="bg1"/>
            </a:solidFill>
            <a:ln>
              <a:noFill/>
            </a:ln>
            <a:effectLst>
              <a:outerShdw blurRad="50800" dist="12700" dir="5400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endParaRPr>
            </a:p>
          </p:txBody>
        </p:sp>
        <p:sp>
          <p:nvSpPr>
            <p:cNvPr id="22" name="同侧圆角矩形 30"/>
            <p:cNvSpPr/>
            <p:nvPr/>
          </p:nvSpPr>
          <p:spPr>
            <a:xfrm rot="5400000">
              <a:off x="-68264" y="265749"/>
              <a:ext cx="355602" cy="219074"/>
            </a:xfrm>
            <a:prstGeom prst="round2SameRect">
              <a:avLst>
                <a:gd name="adj1" fmla="val 27347"/>
                <a:gd name="adj2" fmla="val 0"/>
              </a:avLst>
            </a:prstGeom>
            <a:solidFill>
              <a:srgbClr val="0070C0"/>
            </a:solidFill>
            <a:ln>
              <a:noFill/>
            </a:ln>
            <a:effectLst>
              <a:innerShdw blurRad="635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grpSp>
      <p:sp>
        <p:nvSpPr>
          <p:cNvPr id="24" name="Slide Number Placeholder 2">
            <a:extLst>
              <a:ext uri="{FF2B5EF4-FFF2-40B4-BE49-F238E27FC236}">
                <a16:creationId xmlns:a16="http://schemas.microsoft.com/office/drawing/2014/main" id="{90CD53CC-5EE9-448B-BBC4-28993F12C2A4}"/>
              </a:ext>
            </a:extLst>
          </p:cNvPr>
          <p:cNvSpPr txBox="1">
            <a:spLocks/>
          </p:cNvSpPr>
          <p:nvPr/>
        </p:nvSpPr>
        <p:spPr>
          <a:xfrm>
            <a:off x="6761884" y="4628991"/>
            <a:ext cx="2741772" cy="365047"/>
          </a:xfrm>
          <a:prstGeom prst="rect">
            <a:avLst/>
          </a:prstGeom>
        </p:spPr>
        <p:txBody>
          <a:bodyPr vert="horz" wrap="square" lIns="91418" tIns="45709" rIns="91418" bIns="45709" rtlCol="0" anchor="ctr">
            <a:normAutofit/>
          </a:bodyPr>
          <a:lstStyle>
            <a:defPPr>
              <a:defRPr lang="zh-CN"/>
            </a:defPPr>
            <a:lvl1pPr marL="0" algn="r" defTabSz="914400" rtl="0" eaLnBrk="1" latinLnBrk="0" hangingPunct="1">
              <a:defRPr sz="1200" kern="1200">
                <a:solidFill>
                  <a:schemeClr val="tx1">
                    <a:tint val="75000"/>
                  </a:schemeClr>
                </a:solidFill>
                <a:latin typeface="Arial" panose="020B0604020202020204" pitchFamily="34" charset="0"/>
                <a:ea typeface="隶书" panose="02010509060101010101" pitchFamily="49"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063" rtl="0" eaLnBrk="1" fontAlgn="auto" latinLnBrk="0" hangingPunct="1">
              <a:lnSpc>
                <a:spcPct val="100000"/>
              </a:lnSpc>
              <a:spcBef>
                <a:spcPts val="0"/>
              </a:spcBef>
              <a:spcAft>
                <a:spcPts val="0"/>
              </a:spcAft>
              <a:buClrTx/>
              <a:buSzTx/>
              <a:buFontTx/>
              <a:buNone/>
              <a:tabLst/>
              <a:defRPr/>
            </a:pPr>
            <a:fld id="{388DE409-4DD8-445D-B2DE-91D4FE41AAD9}"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隶书" panose="02010509060101010101" pitchFamily="49" charset="-122"/>
                <a:cs typeface="+mn-cs"/>
              </a:rPr>
              <a:pPr marL="0" marR="0" lvl="0" indent="0" algn="r" defTabSz="457063"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隶书" panose="02010509060101010101" pitchFamily="49" charset="-122"/>
              <a:cs typeface="+mn-cs"/>
            </a:endParaRPr>
          </a:p>
        </p:txBody>
      </p:sp>
      <p:pic>
        <p:nvPicPr>
          <p:cNvPr id="25" name="图片 9">
            <a:extLst>
              <a:ext uri="{FF2B5EF4-FFF2-40B4-BE49-F238E27FC236}">
                <a16:creationId xmlns:a16="http://schemas.microsoft.com/office/drawing/2014/main" id="{27DE4319-1509-4929-B933-0F4878CF858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940" t="30418" r="7084" b="3847"/>
          <a:stretch/>
        </p:blipFill>
        <p:spPr>
          <a:xfrm>
            <a:off x="6389875" y="875861"/>
            <a:ext cx="5764786" cy="2600192"/>
          </a:xfrm>
          <a:prstGeom prst="rect">
            <a:avLst/>
          </a:prstGeom>
        </p:spPr>
      </p:pic>
      <p:sp>
        <p:nvSpPr>
          <p:cNvPr id="27" name="TextBox 26">
            <a:extLst>
              <a:ext uri="{FF2B5EF4-FFF2-40B4-BE49-F238E27FC236}">
                <a16:creationId xmlns:a16="http://schemas.microsoft.com/office/drawing/2014/main" id="{A41F1138-58C6-4784-B18A-8D77C8647B15}"/>
              </a:ext>
            </a:extLst>
          </p:cNvPr>
          <p:cNvSpPr txBox="1"/>
          <p:nvPr/>
        </p:nvSpPr>
        <p:spPr>
          <a:xfrm>
            <a:off x="376129" y="134671"/>
            <a:ext cx="11667734" cy="523220"/>
          </a:xfrm>
          <a:prstGeom prst="rect">
            <a:avLst/>
          </a:prstGeom>
          <a:noFill/>
        </p:spPr>
        <p:txBody>
          <a:bodyPr wrap="square">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en-US" altLang="zh-CN" sz="2800" b="1" i="0" u="none" strike="noStrike" kern="0" cap="none" spc="0" normalizeH="0" baseline="0" noProof="0" dirty="0">
              <a:ln>
                <a:noFill/>
              </a:ln>
              <a:solidFill>
                <a:srgbClr val="0070C0"/>
              </a:solidFill>
              <a:effectLst/>
              <a:uLnTx/>
              <a:uFillTx/>
              <a:latin typeface="微软雅黑"/>
              <a:ea typeface="微软雅黑"/>
              <a:cs typeface="宋体" panose="02010600030101010101" pitchFamily="2" charset="-122"/>
            </a:endParaRPr>
          </a:p>
        </p:txBody>
      </p:sp>
      <p:pic>
        <p:nvPicPr>
          <p:cNvPr id="29" name="图片 25">
            <a:extLst>
              <a:ext uri="{FF2B5EF4-FFF2-40B4-BE49-F238E27FC236}">
                <a16:creationId xmlns:a16="http://schemas.microsoft.com/office/drawing/2014/main" id="{067B8F73-A634-4853-998B-85492FAC62D2}"/>
              </a:ext>
            </a:extLst>
          </p:cNvPr>
          <p:cNvPicPr/>
          <p:nvPr/>
        </p:nvPicPr>
        <p:blipFill rotWithShape="1">
          <a:blip r:embed="rId5"/>
          <a:srcRect l="31259" t="7036" r="32287"/>
          <a:stretch/>
        </p:blipFill>
        <p:spPr>
          <a:xfrm>
            <a:off x="9781948" y="5224358"/>
            <a:ext cx="1707945" cy="1515563"/>
          </a:xfrm>
          <a:prstGeom prst="rect">
            <a:avLst/>
          </a:prstGeom>
        </p:spPr>
      </p:pic>
      <p:sp>
        <p:nvSpPr>
          <p:cNvPr id="30" name="TextBox 29">
            <a:extLst>
              <a:ext uri="{FF2B5EF4-FFF2-40B4-BE49-F238E27FC236}">
                <a16:creationId xmlns:a16="http://schemas.microsoft.com/office/drawing/2014/main" id="{291FEA05-B479-44C6-9E13-6B2172EE69EC}"/>
              </a:ext>
            </a:extLst>
          </p:cNvPr>
          <p:cNvSpPr txBox="1"/>
          <p:nvPr/>
        </p:nvSpPr>
        <p:spPr>
          <a:xfrm>
            <a:off x="10241814" y="5437714"/>
            <a:ext cx="618606" cy="27699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srgbClr val="FFFFFF"/>
                </a:solidFill>
                <a:effectLst/>
                <a:uLnTx/>
                <a:uFillTx/>
                <a:latin typeface="Arial"/>
                <a:ea typeface="微软雅黑"/>
                <a:cs typeface="+mn-cs"/>
              </a:rPr>
              <a:t>SNR</a:t>
            </a:r>
            <a:endParaRPr kumimoji="0" lang="zh-CN" altLang="en-US" sz="1200" b="1" i="0" u="none" strike="noStrike" kern="0" cap="none" spc="0" normalizeH="0" baseline="0" noProof="0" dirty="0">
              <a:ln>
                <a:noFill/>
              </a:ln>
              <a:solidFill>
                <a:srgbClr val="FFFFFF"/>
              </a:solidFill>
              <a:effectLst/>
              <a:uLnTx/>
              <a:uFillTx/>
              <a:latin typeface="Arial"/>
              <a:ea typeface="微软雅黑"/>
              <a:cs typeface="+mn-cs"/>
            </a:endParaRPr>
          </a:p>
        </p:txBody>
      </p:sp>
      <p:sp>
        <p:nvSpPr>
          <p:cNvPr id="31" name="TextBox 30">
            <a:extLst>
              <a:ext uri="{FF2B5EF4-FFF2-40B4-BE49-F238E27FC236}">
                <a16:creationId xmlns:a16="http://schemas.microsoft.com/office/drawing/2014/main" id="{91800DE2-81DD-4561-8D8C-59DF11B42727}"/>
              </a:ext>
            </a:extLst>
          </p:cNvPr>
          <p:cNvSpPr txBox="1"/>
          <p:nvPr/>
        </p:nvSpPr>
        <p:spPr>
          <a:xfrm>
            <a:off x="11489893" y="5201519"/>
            <a:ext cx="367809" cy="1384995"/>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L</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H</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A</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A</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S</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O</a:t>
            </a:r>
            <a:endParaRPr kumimoji="0" lang="zh-CN" altLang="en-US" sz="1400" b="1" i="0" u="none" strike="noStrike" kern="0" cap="none" spc="0" normalizeH="0" baseline="0" noProof="0" dirty="0">
              <a:ln>
                <a:noFill/>
              </a:ln>
              <a:solidFill>
                <a:prstClr val="black"/>
              </a:solidFill>
              <a:effectLst/>
              <a:uLnTx/>
              <a:uFillTx/>
              <a:latin typeface="Arial"/>
              <a:ea typeface="微软雅黑"/>
              <a:cs typeface="+mn-cs"/>
            </a:endParaRPr>
          </a:p>
        </p:txBody>
      </p:sp>
      <p:sp>
        <p:nvSpPr>
          <p:cNvPr id="32" name="TextBox 31">
            <a:extLst>
              <a:ext uri="{FF2B5EF4-FFF2-40B4-BE49-F238E27FC236}">
                <a16:creationId xmlns:a16="http://schemas.microsoft.com/office/drawing/2014/main" id="{2A754765-FDB0-406E-9F36-6B4287FA3EBF}"/>
              </a:ext>
            </a:extLst>
          </p:cNvPr>
          <p:cNvSpPr txBox="1"/>
          <p:nvPr/>
        </p:nvSpPr>
        <p:spPr>
          <a:xfrm>
            <a:off x="10432297" y="6296238"/>
            <a:ext cx="735182" cy="27699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srgbClr val="FFFFFF"/>
                </a:solidFill>
                <a:effectLst/>
                <a:uLnTx/>
                <a:uFillTx/>
                <a:latin typeface="Arial"/>
                <a:ea typeface="微软雅黑"/>
                <a:cs typeface="+mn-cs"/>
              </a:rPr>
              <a:t>PWN</a:t>
            </a:r>
            <a:endParaRPr kumimoji="0" lang="zh-CN" altLang="en-US" sz="1200" b="1" i="0" u="none" strike="noStrike" kern="0" cap="none" spc="0" normalizeH="0" baseline="0" noProof="0" dirty="0">
              <a:ln>
                <a:noFill/>
              </a:ln>
              <a:solidFill>
                <a:srgbClr val="FFFFFF"/>
              </a:solidFill>
              <a:effectLst/>
              <a:uLnTx/>
              <a:uFillTx/>
              <a:latin typeface="Arial"/>
              <a:ea typeface="微软雅黑"/>
              <a:cs typeface="+mn-cs"/>
            </a:endParaRPr>
          </a:p>
        </p:txBody>
      </p:sp>
      <p:grpSp>
        <p:nvGrpSpPr>
          <p:cNvPr id="33" name="Group 32">
            <a:extLst>
              <a:ext uri="{FF2B5EF4-FFF2-40B4-BE49-F238E27FC236}">
                <a16:creationId xmlns:a16="http://schemas.microsoft.com/office/drawing/2014/main" id="{518B0DB8-E55C-4900-AF22-DD3103EFAD2B}"/>
              </a:ext>
            </a:extLst>
          </p:cNvPr>
          <p:cNvGrpSpPr/>
          <p:nvPr/>
        </p:nvGrpSpPr>
        <p:grpSpPr>
          <a:xfrm>
            <a:off x="8796342" y="3514695"/>
            <a:ext cx="3336968" cy="1516632"/>
            <a:chOff x="3605318" y="3996534"/>
            <a:chExt cx="5212428" cy="2448233"/>
          </a:xfrm>
        </p:grpSpPr>
        <p:pic>
          <p:nvPicPr>
            <p:cNvPr id="34" name="Picture 4">
              <a:extLst>
                <a:ext uri="{FF2B5EF4-FFF2-40B4-BE49-F238E27FC236}">
                  <a16:creationId xmlns:a16="http://schemas.microsoft.com/office/drawing/2014/main" id="{F68B9927-7197-4F1D-A0D8-9DF31CCBC42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50002"/>
            <a:stretch>
              <a:fillRect/>
            </a:stretch>
          </p:blipFill>
          <p:spPr bwMode="auto">
            <a:xfrm>
              <a:off x="6478785" y="4027069"/>
              <a:ext cx="2338961" cy="2199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5" name="图片 25">
              <a:extLst>
                <a:ext uri="{FF2B5EF4-FFF2-40B4-BE49-F238E27FC236}">
                  <a16:creationId xmlns:a16="http://schemas.microsoft.com/office/drawing/2014/main" id="{CB0CB6BF-94E6-4C6C-AF0F-D270FF030EFD}"/>
                </a:ext>
              </a:extLst>
            </p:cNvPr>
            <p:cNvPicPr/>
            <p:nvPr/>
          </p:nvPicPr>
          <p:blipFill rotWithShape="1">
            <a:blip r:embed="rId5"/>
            <a:srcRect l="67662" t="7036" r="-235"/>
            <a:stretch/>
          </p:blipFill>
          <p:spPr>
            <a:xfrm>
              <a:off x="3605318" y="3996534"/>
              <a:ext cx="2837116" cy="2448233"/>
            </a:xfrm>
            <a:prstGeom prst="rect">
              <a:avLst/>
            </a:prstGeom>
          </p:spPr>
        </p:pic>
        <p:sp>
          <p:nvSpPr>
            <p:cNvPr id="36" name="TextBox 35">
              <a:extLst>
                <a:ext uri="{FF2B5EF4-FFF2-40B4-BE49-F238E27FC236}">
                  <a16:creationId xmlns:a16="http://schemas.microsoft.com/office/drawing/2014/main" id="{41BA4484-EFCB-40AE-A173-E1DB7BB64E13}"/>
                </a:ext>
              </a:extLst>
            </p:cNvPr>
            <p:cNvSpPr txBox="1"/>
            <p:nvPr/>
          </p:nvSpPr>
          <p:spPr>
            <a:xfrm>
              <a:off x="4073665" y="4301951"/>
              <a:ext cx="1512615" cy="447031"/>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srgbClr val="FFFFFF"/>
                  </a:solidFill>
                  <a:effectLst/>
                  <a:uLnTx/>
                  <a:uFillTx/>
                  <a:latin typeface="Arial"/>
                  <a:ea typeface="微软雅黑"/>
                  <a:cs typeface="+mn-cs"/>
                </a:rPr>
                <a:t>SNR</a:t>
              </a:r>
              <a:endParaRPr kumimoji="0" lang="zh-CN" altLang="en-US" sz="1200" b="1" i="0" u="none" strike="noStrike" kern="0" cap="none" spc="0" normalizeH="0" baseline="0" noProof="0" dirty="0">
                <a:ln>
                  <a:noFill/>
                </a:ln>
                <a:solidFill>
                  <a:srgbClr val="FFFFFF"/>
                </a:solidFill>
                <a:effectLst/>
                <a:uLnTx/>
                <a:uFillTx/>
                <a:latin typeface="Arial"/>
                <a:ea typeface="微软雅黑"/>
                <a:cs typeface="+mn-cs"/>
              </a:endParaRPr>
            </a:p>
          </p:txBody>
        </p:sp>
        <p:sp>
          <p:nvSpPr>
            <p:cNvPr id="37" name="TextBox 36">
              <a:extLst>
                <a:ext uri="{FF2B5EF4-FFF2-40B4-BE49-F238E27FC236}">
                  <a16:creationId xmlns:a16="http://schemas.microsoft.com/office/drawing/2014/main" id="{80E8F7CE-EA8F-4A81-BA3E-F6BAD7A83FCF}"/>
                </a:ext>
              </a:extLst>
            </p:cNvPr>
            <p:cNvSpPr txBox="1"/>
            <p:nvPr/>
          </p:nvSpPr>
          <p:spPr>
            <a:xfrm>
              <a:off x="4304122" y="5656932"/>
              <a:ext cx="1681473" cy="447031"/>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srgbClr val="FFFFFF"/>
                  </a:solidFill>
                  <a:effectLst/>
                  <a:uLnTx/>
                  <a:uFillTx/>
                  <a:latin typeface="Arial"/>
                  <a:ea typeface="微软雅黑"/>
                  <a:cs typeface="+mn-cs"/>
                </a:rPr>
                <a:t>PWN</a:t>
              </a:r>
              <a:endParaRPr kumimoji="0" lang="zh-CN" altLang="en-US" sz="1200" b="1" i="0" u="none" strike="noStrike" kern="0" cap="none" spc="0" normalizeH="0" baseline="0" noProof="0" dirty="0">
                <a:ln>
                  <a:noFill/>
                </a:ln>
                <a:solidFill>
                  <a:srgbClr val="FFFFFF"/>
                </a:solidFill>
                <a:effectLst/>
                <a:uLnTx/>
                <a:uFillTx/>
                <a:latin typeface="Arial"/>
                <a:ea typeface="微软雅黑"/>
                <a:cs typeface="+mn-cs"/>
              </a:endParaRPr>
            </a:p>
          </p:txBody>
        </p:sp>
      </p:grpSp>
      <p:sp>
        <p:nvSpPr>
          <p:cNvPr id="38" name="TextBox 37">
            <a:extLst>
              <a:ext uri="{FF2B5EF4-FFF2-40B4-BE49-F238E27FC236}">
                <a16:creationId xmlns:a16="http://schemas.microsoft.com/office/drawing/2014/main" id="{130FF45D-62CF-4AF5-87AB-59357671C65A}"/>
              </a:ext>
            </a:extLst>
          </p:cNvPr>
          <p:cNvSpPr txBox="1"/>
          <p:nvPr/>
        </p:nvSpPr>
        <p:spPr>
          <a:xfrm>
            <a:off x="8787428" y="4879292"/>
            <a:ext cx="3395658" cy="307777"/>
          </a:xfrm>
          <a:prstGeom prst="rect">
            <a:avLst/>
          </a:prstGeom>
          <a:solidFill>
            <a:srgbClr val="FFFFFF"/>
          </a:solid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LACT</a:t>
            </a:r>
            <a:r>
              <a:rPr lang="en-US" altLang="zh-CN" sz="1400" b="1" kern="0" dirty="0">
                <a:solidFill>
                  <a:prstClr val="black"/>
                </a:solidFill>
                <a:latin typeface="Arial"/>
                <a:ea typeface="微软雅黑"/>
              </a:rPr>
              <a:t> Expectations</a:t>
            </a:r>
            <a:endParaRPr kumimoji="0" lang="zh-CN" altLang="en-US" sz="1400" b="1" i="0" u="none" strike="noStrike" kern="0" cap="none" spc="0" normalizeH="0" baseline="0" noProof="0" dirty="0">
              <a:ln>
                <a:noFill/>
              </a:ln>
              <a:solidFill>
                <a:prstClr val="black"/>
              </a:solidFill>
              <a:effectLst/>
              <a:uLnTx/>
              <a:uFillTx/>
              <a:latin typeface="Arial"/>
              <a:ea typeface="微软雅黑"/>
              <a:cs typeface="+mn-cs"/>
            </a:endParaRPr>
          </a:p>
        </p:txBody>
      </p:sp>
      <p:sp>
        <p:nvSpPr>
          <p:cNvPr id="39" name="TextBox 38">
            <a:extLst>
              <a:ext uri="{FF2B5EF4-FFF2-40B4-BE49-F238E27FC236}">
                <a16:creationId xmlns:a16="http://schemas.microsoft.com/office/drawing/2014/main" id="{4BA16D23-0C74-4310-818B-2B2E8560A164}"/>
              </a:ext>
            </a:extLst>
          </p:cNvPr>
          <p:cNvSpPr txBox="1"/>
          <p:nvPr/>
        </p:nvSpPr>
        <p:spPr>
          <a:xfrm>
            <a:off x="8102450" y="3076590"/>
            <a:ext cx="2625462" cy="369204"/>
          </a:xfrm>
          <a:prstGeom prst="rect">
            <a:avLst/>
          </a:prstGeom>
          <a:noFill/>
        </p:spPr>
        <p:txBody>
          <a:bodyPr wrap="none" rtlCol="0">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altLang="zh-CN" sz="1799" b="1" i="0" u="none" strike="noStrike" kern="1200" cap="none" spc="0" normalizeH="0" baseline="0" noProof="0" dirty="0">
                <a:ln>
                  <a:noFill/>
                </a:ln>
                <a:solidFill>
                  <a:srgbClr val="FFFF00"/>
                </a:solidFill>
                <a:effectLst/>
                <a:uLnTx/>
                <a:uFillTx/>
                <a:latin typeface="微软雅黑"/>
                <a:ea typeface="微软雅黑"/>
                <a:cs typeface="+mn-cs"/>
              </a:rPr>
              <a:t>LACT at LHAASO site</a:t>
            </a:r>
            <a:endParaRPr kumimoji="0" lang="zh-CN" altLang="en-US" sz="1799" b="1" i="0" u="none" strike="noStrike" kern="1200" cap="none" spc="0" normalizeH="0" baseline="0" noProof="0" dirty="0">
              <a:ln>
                <a:noFill/>
              </a:ln>
              <a:solidFill>
                <a:srgbClr val="FFFF00"/>
              </a:solidFill>
              <a:effectLst/>
              <a:uLnTx/>
              <a:uFillTx/>
              <a:latin typeface="微软雅黑"/>
              <a:ea typeface="微软雅黑"/>
              <a:cs typeface="+mn-cs"/>
            </a:endParaRPr>
          </a:p>
        </p:txBody>
      </p:sp>
      <p:sp>
        <p:nvSpPr>
          <p:cNvPr id="3" name="内容占位符 4">
            <a:extLst>
              <a:ext uri="{FF2B5EF4-FFF2-40B4-BE49-F238E27FC236}">
                <a16:creationId xmlns:a16="http://schemas.microsoft.com/office/drawing/2014/main" id="{9BB59888-8E67-4CFA-B4ED-106C8EC94633}"/>
              </a:ext>
            </a:extLst>
          </p:cNvPr>
          <p:cNvSpPr txBox="1"/>
          <p:nvPr/>
        </p:nvSpPr>
        <p:spPr>
          <a:xfrm>
            <a:off x="208834" y="890320"/>
            <a:ext cx="6028549" cy="5905737"/>
          </a:xfrm>
          <a:prstGeom prst="rect">
            <a:avLst/>
          </a:prstGeom>
          <a:noFill/>
          <a:ln>
            <a:noFill/>
          </a:ln>
        </p:spPr>
        <p:txBody>
          <a:bodyPr vert="horz" wrap="square" lIns="91440" tIns="45720" rIns="91440" bIns="45720" numCol="1" anchor="t" anchorCtr="0"/>
          <a:lstStyle>
            <a:defPPr>
              <a:defRPr lang="zh-CN"/>
            </a:defPPr>
            <a:lvl1pPr marL="342900" lvl="0" indent="-342900" algn="l" defTabSz="914400" rtl="0" eaLnBrk="1" latinLnBrk="0" hangingPunct="1">
              <a:lnSpc>
                <a:spcPct val="120000"/>
              </a:lnSpc>
              <a:spcBef>
                <a:spcPts val="600"/>
              </a:spcBef>
              <a:spcAft>
                <a:spcPts val="0"/>
              </a:spcAft>
              <a:buClr>
                <a:srgbClr val="FFC000"/>
              </a:buClr>
              <a:buFont typeface="Wingdings" panose="05000000000000000000" pitchFamily="2" charset="2"/>
              <a:buChar char="n"/>
              <a:defRPr sz="2800" b="1" kern="1200" baseline="0">
                <a:solidFill>
                  <a:schemeClr val="tx1"/>
                </a:solidFill>
                <a:latin typeface="+mn-ea"/>
                <a:ea typeface="+mn-ea"/>
                <a:cs typeface="+mn-cs"/>
              </a:defRPr>
            </a:lvl1pPr>
            <a:lvl2pPr marL="742950" lvl="1" indent="-285750" algn="l" defTabSz="914400" rtl="0" eaLnBrk="1" latinLnBrk="0" hangingPunct="1">
              <a:lnSpc>
                <a:spcPct val="120000"/>
              </a:lnSpc>
              <a:spcBef>
                <a:spcPts val="600"/>
              </a:spcBef>
              <a:spcAft>
                <a:spcPts val="0"/>
              </a:spcAft>
              <a:buFont typeface="Arial" panose="020B0604020202020204" pitchFamily="34" charset="0"/>
              <a:buChar char="–"/>
              <a:defRPr sz="2400" b="1" kern="1200" baseline="0">
                <a:solidFill>
                  <a:schemeClr val="tx1"/>
                </a:solidFill>
                <a:latin typeface="+mn-ea"/>
                <a:ea typeface="+mn-ea"/>
                <a:cs typeface="+mn-cs"/>
              </a:defRPr>
            </a:lvl2pPr>
            <a:lvl3pPr marL="1143000" lvl="2" indent="-228600" algn="l" defTabSz="914400" rtl="0" eaLnBrk="1" latinLnBrk="0" hangingPunct="1">
              <a:lnSpc>
                <a:spcPct val="120000"/>
              </a:lnSpc>
              <a:spcBef>
                <a:spcPts val="600"/>
              </a:spcBef>
              <a:spcAft>
                <a:spcPts val="0"/>
              </a:spcAft>
              <a:buFont typeface="Arial" panose="020B0604020202020204" pitchFamily="34" charset="0"/>
              <a:buChar char="•"/>
              <a:defRPr sz="2400" b="1" kern="1200" baseline="0">
                <a:solidFill>
                  <a:schemeClr val="tx1"/>
                </a:solidFill>
                <a:latin typeface="+mn-ea"/>
                <a:ea typeface="+mn-ea"/>
                <a:cs typeface="+mn-cs"/>
              </a:defRPr>
            </a:lvl3pPr>
            <a:lvl4pPr marL="1600200" lvl="3" indent="-228600" algn="l" defTabSz="914400" rtl="0" eaLnBrk="1" latinLnBrk="0" hangingPunct="1">
              <a:lnSpc>
                <a:spcPct val="120000"/>
              </a:lnSpc>
              <a:spcBef>
                <a:spcPts val="600"/>
              </a:spcBef>
              <a:spcAft>
                <a:spcPts val="0"/>
              </a:spcAft>
              <a:buFont typeface="Arial" panose="020B0604020202020204" pitchFamily="34" charset="0"/>
              <a:buChar char="–"/>
              <a:defRPr sz="2000" b="1" kern="1200" baseline="0">
                <a:solidFill>
                  <a:schemeClr val="tx1"/>
                </a:solidFill>
                <a:latin typeface="+mn-ea"/>
                <a:ea typeface="+mn-ea"/>
                <a:cs typeface="+mn-cs"/>
              </a:defRPr>
            </a:lvl4pPr>
            <a:lvl5pPr marL="2057400" lvl="4" indent="-228600" algn="l" defTabSz="914400" rtl="0" eaLnBrk="1" latinLnBrk="0" hangingPunct="1">
              <a:lnSpc>
                <a:spcPct val="120000"/>
              </a:lnSpc>
              <a:spcBef>
                <a:spcPts val="600"/>
              </a:spcBef>
              <a:spcAft>
                <a:spcPts val="0"/>
              </a:spcAft>
              <a:buFont typeface="Arial" panose="020B0604020202020204" pitchFamily="34" charset="0"/>
              <a:buChar char="»"/>
              <a:defRPr sz="2000" b="1" kern="1200" baseline="0">
                <a:solidFill>
                  <a:schemeClr val="tx1"/>
                </a:solidFill>
                <a:latin typeface="+mn-ea"/>
                <a:ea typeface="+mn-ea"/>
                <a:cs typeface="+mn-cs"/>
              </a:defRPr>
            </a:lvl5pPr>
            <a:lvl6pPr marL="2514600" lvl="5"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6pPr>
            <a:lvl7pPr marL="2971800" lvl="6"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7pPr>
            <a:lvl8pPr marL="3429000" lvl="7"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8pPr>
            <a:lvl9pPr marL="3886200" lvl="8"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9pPr>
          </a:lstStyle>
          <a:p>
            <a:pPr marL="342900" marR="0" lvl="0" indent="-342900" algn="l" defTabSz="914400" rtl="0" eaLnBrk="1" fontAlgn="auto" latinLnBrk="0" hangingPunct="1">
              <a:lnSpc>
                <a:spcPct val="13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LACT</a:t>
            </a:r>
          </a:p>
          <a:p>
            <a:pPr marL="742950" marR="0" lvl="1" indent="-342900" algn="l" defTabSz="914400" rtl="0" eaLnBrk="1" fontAlgn="auto" latinLnBrk="0" hangingPunct="1">
              <a:lnSpc>
                <a:spcPct val="130000"/>
              </a:lnSpc>
              <a:spcBef>
                <a:spcPts val="0"/>
              </a:spcBef>
              <a:spcAft>
                <a:spcPts val="0"/>
              </a:spcAft>
              <a:buClrTx/>
              <a:buSzTx/>
              <a:buFont typeface="Wingdings" panose="05000000000000000000" pitchFamily="2" charset="2"/>
              <a:buChar char="n"/>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lt"/>
              </a:rPr>
              <a:t>36 telescopes built on LHAASO site</a:t>
            </a:r>
          </a:p>
          <a:p>
            <a:pPr marL="742950" marR="0" lvl="1" indent="-342900" algn="l" defTabSz="914400" rtl="0" eaLnBrk="1" fontAlgn="auto" latinLnBrk="0" hangingPunct="1">
              <a:lnSpc>
                <a:spcPct val="130000"/>
              </a:lnSpc>
              <a:spcBef>
                <a:spcPts val="0"/>
              </a:spcBef>
              <a:spcAft>
                <a:spcPts val="0"/>
              </a:spcAft>
              <a:buClrTx/>
              <a:buSzTx/>
              <a:buFont typeface="Wingdings" panose="05000000000000000000" pitchFamily="2" charset="2"/>
              <a:buChar char="n"/>
              <a:tabLst/>
              <a:defRPr/>
            </a:pP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lt"/>
              </a:rPr>
              <a:t>Angular resolution</a:t>
            </a:r>
          </a:p>
          <a:p>
            <a:pPr lvl="2" indent="-342900">
              <a:lnSpc>
                <a:spcPct val="130000"/>
              </a:lnSpc>
              <a:spcBef>
                <a:spcPts val="0"/>
              </a:spcBef>
              <a:defRPr/>
            </a:pPr>
            <a:r>
              <a:rPr lang="en-US" altLang="zh-CN" sz="2000" dirty="0">
                <a:solidFill>
                  <a:srgbClr val="0070C0"/>
                </a:solidFill>
                <a:latin typeface="微软雅黑"/>
                <a:ea typeface="微软雅黑"/>
                <a:cs typeface="Times New Roman" panose="02020603050405020304" pitchFamily="18" charset="0"/>
                <a:sym typeface="+mn-lt"/>
              </a:rPr>
              <a:t>LACT: &lt; 0.05° @ &gt; 10 </a:t>
            </a:r>
            <a:r>
              <a:rPr lang="en-US" altLang="zh-CN" sz="2000" dirty="0" err="1">
                <a:solidFill>
                  <a:srgbClr val="0070C0"/>
                </a:solidFill>
                <a:latin typeface="微软雅黑"/>
                <a:ea typeface="微软雅黑"/>
                <a:cs typeface="Times New Roman" panose="02020603050405020304" pitchFamily="18" charset="0"/>
                <a:sym typeface="+mn-lt"/>
              </a:rPr>
              <a:t>TeV</a:t>
            </a:r>
            <a:endParaRPr lang="en-US" altLang="zh-CN" sz="2000" dirty="0">
              <a:solidFill>
                <a:srgbClr val="0070C0"/>
              </a:solidFill>
              <a:latin typeface="微软雅黑"/>
              <a:ea typeface="微软雅黑"/>
              <a:cs typeface="Times New Roman" panose="02020603050405020304" pitchFamily="18" charset="0"/>
              <a:sym typeface="+mn-lt"/>
            </a:endParaRPr>
          </a:p>
          <a:p>
            <a:pPr lvl="2" indent="-342900">
              <a:lnSpc>
                <a:spcPct val="130000"/>
              </a:lnSpc>
              <a:spcBef>
                <a:spcPts val="0"/>
              </a:spcBef>
              <a:defRPr/>
            </a:pPr>
            <a:r>
              <a:rPr lang="en-US" altLang="zh-CN" sz="20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lt"/>
              </a:rPr>
              <a:t>LHAASO: ~0.2° </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lt"/>
              </a:rPr>
              <a:t>@ &gt; 100 </a:t>
            </a:r>
            <a:r>
              <a:rPr kumimoji="0" lang="en-US" altLang="zh-CN" sz="20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lt"/>
              </a:rPr>
              <a:t>TeV</a:t>
            </a:r>
            <a:endPar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lt"/>
            </a:endParaRPr>
          </a:p>
          <a:p>
            <a:pPr marL="742950" marR="0" lvl="1" indent="-342900" algn="l" defTabSz="914400" rtl="0" eaLnBrk="1" fontAlgn="auto" latinLnBrk="0" hangingPunct="1">
              <a:lnSpc>
                <a:spcPct val="130000"/>
              </a:lnSpc>
              <a:spcBef>
                <a:spcPts val="0"/>
              </a:spcBef>
              <a:spcAft>
                <a:spcPts val="0"/>
              </a:spcAft>
              <a:buClrTx/>
              <a:buSzTx/>
              <a:buFont typeface="Wingdings" panose="05000000000000000000" pitchFamily="2" charset="2"/>
              <a:buChar char="n"/>
              <a:tabLst/>
              <a:defRPr/>
            </a:pPr>
            <a:r>
              <a:rPr kumimoji="0" lang="en-US" altLang="zh-CN" sz="2000" b="1" i="0" u="none" strike="noStrike" kern="1200" cap="none" spc="0" normalizeH="0" baseline="0" noProof="0" dirty="0">
                <a:ln>
                  <a:noFill/>
                </a:ln>
                <a:solidFill>
                  <a:srgbClr val="0070C0"/>
                </a:solidFill>
                <a:effectLst/>
                <a:uLnTx/>
                <a:uFillTx/>
                <a:latin typeface="微软雅黑"/>
                <a:ea typeface="微软雅黑"/>
                <a:cs typeface="Times New Roman" panose="02020603050405020304" pitchFamily="18" charset="0"/>
                <a:sym typeface="+mn-lt"/>
              </a:rPr>
              <a:t>LHAASO</a:t>
            </a:r>
            <a:r>
              <a:rPr kumimoji="0" lang="zh-CN" altLang="en-US" sz="2000" b="1" i="0" u="none" strike="noStrike" kern="1200" cap="none" spc="0" normalizeH="0" baseline="0" noProof="0" dirty="0">
                <a:ln>
                  <a:noFill/>
                </a:ln>
                <a:solidFill>
                  <a:srgbClr val="0070C0"/>
                </a:solidFill>
                <a:effectLst/>
                <a:uLnTx/>
                <a:uFillTx/>
                <a:latin typeface="微软雅黑"/>
                <a:ea typeface="微软雅黑"/>
                <a:cs typeface="Times New Roman" panose="02020603050405020304" pitchFamily="18" charset="0"/>
                <a:sym typeface="+mn-lt"/>
              </a:rPr>
              <a:t> </a:t>
            </a:r>
            <a:r>
              <a:rPr kumimoji="0" lang="en-US" altLang="zh-CN" sz="2000" b="1" i="0" u="none" strike="noStrike" kern="1200" cap="none" spc="0" normalizeH="0" baseline="0" noProof="0" dirty="0">
                <a:ln>
                  <a:noFill/>
                </a:ln>
                <a:solidFill>
                  <a:srgbClr val="0070C0"/>
                </a:solidFill>
                <a:effectLst/>
                <a:uLnTx/>
                <a:uFillTx/>
                <a:latin typeface="微软雅黑"/>
                <a:ea typeface="微软雅黑"/>
                <a:cs typeface="Times New Roman" panose="02020603050405020304" pitchFamily="18" charset="0"/>
                <a:sym typeface="+mn-lt"/>
              </a:rPr>
              <a:t>MD array</a:t>
            </a:r>
            <a:r>
              <a:rPr kumimoji="0" lang="zh-CN" altLang="en-US" sz="2000" b="1" i="0" u="none" strike="noStrike" kern="1200" cap="none" spc="0" normalizeH="0" baseline="0" noProof="0" dirty="0">
                <a:ln>
                  <a:noFill/>
                </a:ln>
                <a:solidFill>
                  <a:srgbClr val="0070C0"/>
                </a:solidFill>
                <a:effectLst/>
                <a:uLnTx/>
                <a:uFillTx/>
                <a:latin typeface="微软雅黑"/>
                <a:ea typeface="微软雅黑"/>
                <a:cs typeface="Times New Roman" panose="02020603050405020304" pitchFamily="18" charset="0"/>
                <a:sym typeface="+mn-lt"/>
              </a:rPr>
              <a:t> </a:t>
            </a:r>
            <a:r>
              <a:rPr kumimoji="0" lang="en-US" altLang="zh-CN" sz="2000" b="1" i="0" u="none" strike="noStrike" kern="1200" cap="none" spc="0" normalizeH="0" baseline="0" noProof="0" dirty="0">
                <a:ln>
                  <a:noFill/>
                </a:ln>
                <a:solidFill>
                  <a:srgbClr val="0070C0"/>
                </a:solidFill>
                <a:effectLst/>
                <a:uLnTx/>
                <a:uFillTx/>
                <a:latin typeface="微软雅黑"/>
                <a:ea typeface="微软雅黑"/>
                <a:cs typeface="Times New Roman" panose="02020603050405020304" pitchFamily="18" charset="0"/>
                <a:sym typeface="+mn-lt"/>
              </a:rPr>
              <a:t>provides excellent γ/p discrimination</a:t>
            </a:r>
          </a:p>
          <a:p>
            <a:pPr marL="742950" marR="0" lvl="1" indent="-342900" algn="l" defTabSz="914400" rtl="0" eaLnBrk="1" fontAlgn="auto" latinLnBrk="0" hangingPunct="1">
              <a:lnSpc>
                <a:spcPct val="130000"/>
              </a:lnSpc>
              <a:spcBef>
                <a:spcPts val="0"/>
              </a:spcBef>
              <a:spcAft>
                <a:spcPts val="0"/>
              </a:spcAft>
              <a:buClrTx/>
              <a:buSzTx/>
              <a:buFont typeface="Wingdings" panose="05000000000000000000" pitchFamily="2" charset="2"/>
              <a:buChar char="n"/>
              <a:tabLst/>
              <a:defRPr/>
            </a:pPr>
            <a:r>
              <a:rPr lang="en-US" altLang="zh-CN" sz="2000" dirty="0">
                <a:solidFill>
                  <a:srgbClr val="000000"/>
                </a:solidFill>
                <a:latin typeface="Times New Roman" panose="02020603050405020304" pitchFamily="18" charset="0"/>
                <a:ea typeface="等线" panose="02010600030101010101" pitchFamily="2" charset="-122"/>
              </a:rPr>
              <a:t>To identify the gamma </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等线" panose="02010600030101010101" pitchFamily="2" charset="-122"/>
                <a:cs typeface="+mn-cs"/>
              </a:rPr>
              <a:t>ray sources in </a:t>
            </a:r>
            <a:r>
              <a:rPr kumimoji="0" lang="en-US" altLang="zh-CN" sz="2000" b="1" i="0" u="none" strike="noStrike" kern="1200" cap="none" spc="0" normalizeH="0" baseline="0" noProof="0" dirty="0" err="1">
                <a:ln>
                  <a:noFill/>
                </a:ln>
                <a:solidFill>
                  <a:srgbClr val="000000"/>
                </a:solidFill>
                <a:effectLst/>
                <a:uLnTx/>
                <a:uFillTx/>
                <a:latin typeface="Times New Roman" panose="02020603050405020304" pitchFamily="18" charset="0"/>
                <a:ea typeface="等线" panose="02010600030101010101" pitchFamily="2" charset="-122"/>
                <a:cs typeface="+mn-cs"/>
              </a:rPr>
              <a:t>PeVatrons</a:t>
            </a:r>
            <a:r>
              <a:rPr kumimoji="0"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等线" panose="02010600030101010101" pitchFamily="2" charset="-122"/>
                <a:cs typeface="+mn-cs"/>
              </a:rPr>
              <a:t> and measure their morphology in details.</a:t>
            </a:r>
          </a:p>
          <a:p>
            <a:pPr lvl="0">
              <a:lnSpc>
                <a:spcPct val="130000"/>
              </a:lnSpc>
              <a:spcBef>
                <a:spcPts val="0"/>
              </a:spcBef>
              <a:buClrTx/>
              <a:buFont typeface="Wingdings" panose="05000000000000000000" pitchFamily="2" charset="2"/>
              <a:buChar char="Ø"/>
              <a:defRPr/>
            </a:pPr>
            <a:r>
              <a:rPr lang="en-US" altLang="zh-CN" sz="2000" dirty="0">
                <a:solidFill>
                  <a:srgbClr val="0070C0"/>
                </a:solidFill>
                <a:latin typeface="微软雅黑"/>
                <a:ea typeface="微软雅黑"/>
                <a:cs typeface="Times New Roman" panose="02020603050405020304" pitchFamily="18" charset="0"/>
              </a:rPr>
              <a:t>LACT Construction Timeline</a:t>
            </a:r>
          </a:p>
          <a:p>
            <a:pPr lvl="1">
              <a:lnSpc>
                <a:spcPct val="130000"/>
              </a:lnSpc>
              <a:spcBef>
                <a:spcPts val="0"/>
              </a:spcBef>
              <a:buFont typeface="Arial" panose="020B0604020202020204" pitchFamily="34" charset="0"/>
              <a:buChar char="•"/>
              <a:defRPr/>
            </a:pPr>
            <a:r>
              <a:rPr lang="en-US" altLang="zh-CN" sz="2000" dirty="0">
                <a:latin typeface="Times New Roman" panose="02020603050405020304" pitchFamily="18" charset="0"/>
                <a:cs typeface="Times New Roman" panose="02020603050405020304" pitchFamily="18" charset="0"/>
              </a:rPr>
              <a:t>2025: Construction launched</a:t>
            </a:r>
          </a:p>
          <a:p>
            <a:pPr lvl="1">
              <a:lnSpc>
                <a:spcPct val="130000"/>
              </a:lnSpc>
              <a:spcBef>
                <a:spcPts val="0"/>
              </a:spcBef>
              <a:buFont typeface="Arial" panose="020B0604020202020204" pitchFamily="34" charset="0"/>
              <a:buChar char="•"/>
              <a:defRPr/>
            </a:pPr>
            <a:r>
              <a:rPr lang="en-US" altLang="zh-CN" sz="2000" dirty="0">
                <a:latin typeface="Times New Roman" panose="02020603050405020304" pitchFamily="18" charset="0"/>
                <a:cs typeface="Times New Roman" panose="02020603050405020304" pitchFamily="18" charset="0"/>
              </a:rPr>
              <a:t>2026: Four telescopes completed</a:t>
            </a:r>
          </a:p>
          <a:p>
            <a:pPr lvl="1">
              <a:lnSpc>
                <a:spcPct val="130000"/>
              </a:lnSpc>
              <a:spcBef>
                <a:spcPts val="0"/>
              </a:spcBef>
              <a:buFont typeface="Arial" panose="020B0604020202020204" pitchFamily="34" charset="0"/>
              <a:buChar char="•"/>
              <a:defRPr/>
            </a:pPr>
            <a:r>
              <a:rPr lang="en-US" altLang="zh-CN" sz="2000" dirty="0">
                <a:latin typeface="Times New Roman" panose="02020603050405020304" pitchFamily="18" charset="0"/>
                <a:cs typeface="Times New Roman" panose="02020603050405020304" pitchFamily="18" charset="0"/>
              </a:rPr>
              <a:t>2028: Full 36-telescope array completed</a:t>
            </a:r>
            <a:endParaRPr kumimoji="0" lang="en-US" altLang="zh-CN" sz="2000" b="1" i="0" u="none" strike="noStrike" kern="1200" cap="none" spc="0" normalizeH="0" baseline="0" noProof="0" dirty="0">
              <a:ln>
                <a:noFill/>
              </a:ln>
              <a:effectLst/>
              <a:uLnTx/>
              <a:uFillTx/>
              <a:latin typeface="Times New Roman" panose="02020603050405020304" pitchFamily="18" charset="0"/>
              <a:ea typeface="微软雅黑"/>
              <a:cs typeface="Times New Roman" panose="02020603050405020304" pitchFamily="18" charset="0"/>
            </a:endParaRPr>
          </a:p>
        </p:txBody>
      </p:sp>
      <p:sp>
        <p:nvSpPr>
          <p:cNvPr id="4" name="TextBox 26">
            <a:extLst>
              <a:ext uri="{FF2B5EF4-FFF2-40B4-BE49-F238E27FC236}">
                <a16:creationId xmlns:a16="http://schemas.microsoft.com/office/drawing/2014/main" id="{D34A01B4-688E-AC48-3BD7-75F8515B791D}"/>
              </a:ext>
            </a:extLst>
          </p:cNvPr>
          <p:cNvSpPr txBox="1"/>
          <p:nvPr/>
        </p:nvSpPr>
        <p:spPr>
          <a:xfrm>
            <a:off x="365757" y="-34538"/>
            <a:ext cx="11667734" cy="706732"/>
          </a:xfrm>
          <a:prstGeom prst="rect">
            <a:avLst/>
          </a:prstGeom>
          <a:noFill/>
        </p:spPr>
        <p:txBody>
          <a:bodyPr wrap="square">
            <a:spAutoFit/>
          </a:bodyPr>
          <a:lstStyle/>
          <a:p>
            <a:pPr lvl="0">
              <a:lnSpc>
                <a:spcPct val="140000"/>
              </a:lnSpc>
              <a:defRPr/>
            </a:pPr>
            <a:r>
              <a:rPr lang="en-US" altLang="zh-CN" sz="32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Large Array of Cherenkov Telescopes</a:t>
            </a:r>
            <a:r>
              <a:rPr lang="zh-CN" altLang="en-US" sz="32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32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LACT</a:t>
            </a:r>
            <a:r>
              <a:rPr lang="zh-CN" altLang="en-US" sz="32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32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891813027"/>
      </p:ext>
    </p:extLst>
  </p:cSld>
  <p:clrMapOvr>
    <a:masterClrMapping/>
  </p:clrMapOvr>
  <mc:AlternateContent xmlns:mc="http://schemas.openxmlformats.org/markup-compatibility/2006" xmlns:p14="http://schemas.microsoft.com/office/powerpoint/2010/main">
    <mc:Choice Requires="p14">
      <p:transition spd="slow" p14:dur="1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id="{B9ABA3FC-FD10-4674-B4B9-1FE70EAD8F17}"/>
              </a:ext>
            </a:extLst>
          </p:cNvPr>
          <p:cNvCxnSpPr/>
          <p:nvPr/>
        </p:nvCxnSpPr>
        <p:spPr>
          <a:xfrm flipH="1">
            <a:off x="8352282" y="279315"/>
            <a:ext cx="1432318" cy="1488982"/>
          </a:xfrm>
          <a:prstGeom prst="line">
            <a:avLst/>
          </a:prstGeom>
          <a:ln w="9525">
            <a:solidFill>
              <a:srgbClr val="E94236"/>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745010B6-3CEC-4D5F-B4EA-09BBC92A76CF}"/>
              </a:ext>
            </a:extLst>
          </p:cNvPr>
          <p:cNvCxnSpPr/>
          <p:nvPr/>
        </p:nvCxnSpPr>
        <p:spPr>
          <a:xfrm flipH="1">
            <a:off x="8051036" y="1453230"/>
            <a:ext cx="402115" cy="432997"/>
          </a:xfrm>
          <a:prstGeom prst="line">
            <a:avLst/>
          </a:prstGeom>
          <a:ln w="9525">
            <a:solidFill>
              <a:srgbClr val="4384F1"/>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11F571B9-4D9C-4D15-A428-0F8495DE592A}"/>
              </a:ext>
            </a:extLst>
          </p:cNvPr>
          <p:cNvCxnSpPr/>
          <p:nvPr/>
        </p:nvCxnSpPr>
        <p:spPr>
          <a:xfrm flipH="1">
            <a:off x="2959020" y="5577198"/>
            <a:ext cx="992803" cy="1047163"/>
          </a:xfrm>
          <a:prstGeom prst="line">
            <a:avLst/>
          </a:prstGeom>
          <a:ln w="9525">
            <a:solidFill>
              <a:srgbClr val="33A952"/>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86E87AB7-0E0D-47C1-A954-2C3EEE11F1DF}"/>
              </a:ext>
            </a:extLst>
          </p:cNvPr>
          <p:cNvCxnSpPr/>
          <p:nvPr/>
        </p:nvCxnSpPr>
        <p:spPr>
          <a:xfrm flipH="1">
            <a:off x="3847238" y="5127027"/>
            <a:ext cx="816713" cy="853366"/>
          </a:xfrm>
          <a:prstGeom prst="line">
            <a:avLst/>
          </a:prstGeom>
          <a:ln w="9525">
            <a:solidFill>
              <a:srgbClr val="FBBD06"/>
            </a:solidFill>
          </a:ln>
        </p:spPr>
        <p:style>
          <a:lnRef idx="1">
            <a:schemeClr val="accent1"/>
          </a:lnRef>
          <a:fillRef idx="0">
            <a:schemeClr val="accent1"/>
          </a:fillRef>
          <a:effectRef idx="0">
            <a:schemeClr val="accent1"/>
          </a:effectRef>
          <a:fontRef idx="minor">
            <a:schemeClr val="tx1"/>
          </a:fontRef>
        </p:style>
      </p:cxnSp>
      <p:sp>
        <p:nvSpPr>
          <p:cNvPr id="16" name="椭圆 15">
            <a:extLst>
              <a:ext uri="{FF2B5EF4-FFF2-40B4-BE49-F238E27FC236}">
                <a16:creationId xmlns:a16="http://schemas.microsoft.com/office/drawing/2014/main" id="{52E1CB7B-60AB-4389-8BA4-907F5BE1EEA0}"/>
              </a:ext>
            </a:extLst>
          </p:cNvPr>
          <p:cNvSpPr/>
          <p:nvPr/>
        </p:nvSpPr>
        <p:spPr>
          <a:xfrm rot="13620000" flipH="1" flipV="1">
            <a:off x="4906904" y="5385707"/>
            <a:ext cx="158611" cy="392578"/>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椭圆 16">
            <a:extLst>
              <a:ext uri="{FF2B5EF4-FFF2-40B4-BE49-F238E27FC236}">
                <a16:creationId xmlns:a16="http://schemas.microsoft.com/office/drawing/2014/main" id="{D0B4B1A2-5C22-4F71-A7FA-8498C4957C47}"/>
              </a:ext>
            </a:extLst>
          </p:cNvPr>
          <p:cNvSpPr/>
          <p:nvPr/>
        </p:nvSpPr>
        <p:spPr>
          <a:xfrm rot="13620000" flipH="1" flipV="1">
            <a:off x="2334960" y="5695057"/>
            <a:ext cx="231354" cy="503486"/>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椭圆 17">
            <a:extLst>
              <a:ext uri="{FF2B5EF4-FFF2-40B4-BE49-F238E27FC236}">
                <a16:creationId xmlns:a16="http://schemas.microsoft.com/office/drawing/2014/main" id="{0483C9BA-23FC-4AB7-A813-E56CC8953F9C}"/>
              </a:ext>
            </a:extLst>
          </p:cNvPr>
          <p:cNvSpPr/>
          <p:nvPr/>
        </p:nvSpPr>
        <p:spPr>
          <a:xfrm rot="13620000" flipH="1" flipV="1">
            <a:off x="10018014" y="946486"/>
            <a:ext cx="100646" cy="28600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9" name="椭圆 18">
            <a:extLst>
              <a:ext uri="{FF2B5EF4-FFF2-40B4-BE49-F238E27FC236}">
                <a16:creationId xmlns:a16="http://schemas.microsoft.com/office/drawing/2014/main" id="{EC2B4FEE-4649-424F-9DC6-E2A6D5F7C724}"/>
              </a:ext>
            </a:extLst>
          </p:cNvPr>
          <p:cNvSpPr/>
          <p:nvPr/>
        </p:nvSpPr>
        <p:spPr>
          <a:xfrm rot="13620000" flipH="1" flipV="1">
            <a:off x="7981561" y="1033459"/>
            <a:ext cx="100646" cy="286001"/>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 name="标题 1">
            <a:extLst>
              <a:ext uri="{FF2B5EF4-FFF2-40B4-BE49-F238E27FC236}">
                <a16:creationId xmlns:a16="http://schemas.microsoft.com/office/drawing/2014/main" id="{68FED5E8-38F1-45F1-A16C-101D68290613}"/>
              </a:ext>
            </a:extLst>
          </p:cNvPr>
          <p:cNvSpPr txBox="1">
            <a:spLocks/>
          </p:cNvSpPr>
          <p:nvPr/>
        </p:nvSpPr>
        <p:spPr bwMode="auto">
          <a:xfrm rot="21152142">
            <a:off x="2209799" y="2362163"/>
            <a:ext cx="7772400" cy="1470025"/>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pitchFamily="2" charset="-122"/>
              </a:defRPr>
            </a:lvl2pPr>
            <a:lvl3pPr algn="ctr" rtl="0" fontAlgn="base">
              <a:spcBef>
                <a:spcPct val="0"/>
              </a:spcBef>
              <a:spcAft>
                <a:spcPct val="0"/>
              </a:spcAft>
              <a:defRPr sz="4400">
                <a:solidFill>
                  <a:schemeClr val="tx1"/>
                </a:solidFill>
                <a:latin typeface="Calibri" pitchFamily="34" charset="0"/>
                <a:ea typeface="宋体" pitchFamily="2" charset="-122"/>
              </a:defRPr>
            </a:lvl3pPr>
            <a:lvl4pPr algn="ctr" rtl="0" fontAlgn="base">
              <a:spcBef>
                <a:spcPct val="0"/>
              </a:spcBef>
              <a:spcAft>
                <a:spcPct val="0"/>
              </a:spcAft>
              <a:defRPr sz="4400">
                <a:solidFill>
                  <a:schemeClr val="tx1"/>
                </a:solidFill>
                <a:latin typeface="Calibri" pitchFamily="34" charset="0"/>
                <a:ea typeface="宋体" pitchFamily="2" charset="-122"/>
              </a:defRPr>
            </a:lvl4pPr>
            <a:lvl5pPr algn="ctr" rtl="0" fontAlgn="base">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9600" b="0" i="1" u="none" strike="noStrike" kern="1200" cap="none" spc="600" normalizeH="0" baseline="0" noProof="0" dirty="0">
                <a:ln>
                  <a:noFill/>
                </a:ln>
                <a:solidFill>
                  <a:srgbClr val="0070C0"/>
                </a:solidFill>
                <a:effectLst>
                  <a:outerShdw blurRad="38100" dist="38100" dir="2700000" algn="tl">
                    <a:srgbClr val="000000">
                      <a:alpha val="43137"/>
                    </a:srgbClr>
                  </a:outerShdw>
                </a:effectLst>
                <a:uLnTx/>
                <a:uFillTx/>
                <a:latin typeface="Arial Black" pitchFamily="34" charset="0"/>
                <a:ea typeface="宋体" panose="02010600030101010101" pitchFamily="2" charset="-122"/>
                <a:cs typeface="+mj-cs"/>
              </a:rPr>
              <a:t>Thanks !</a:t>
            </a:r>
            <a:endParaRPr kumimoji="0" lang="en-US" sz="9600" b="0" i="1" u="none" strike="noStrike" kern="1200" cap="none" spc="600" normalizeH="0" baseline="0" noProof="0" dirty="0">
              <a:ln>
                <a:noFill/>
              </a:ln>
              <a:solidFill>
                <a:srgbClr val="0070C0"/>
              </a:solidFill>
              <a:effectLst>
                <a:outerShdw blurRad="38100" dist="38100" dir="2700000" algn="tl">
                  <a:srgbClr val="000000">
                    <a:alpha val="43137"/>
                  </a:srgbClr>
                </a:outerShdw>
              </a:effectLst>
              <a:uLnTx/>
              <a:uFillTx/>
              <a:latin typeface="Arial Black" pitchFamily="34" charset="0"/>
              <a:ea typeface="+mj-ea"/>
              <a:cs typeface="+mj-cs"/>
            </a:endParaRPr>
          </a:p>
        </p:txBody>
      </p:sp>
    </p:spTree>
    <p:extLst>
      <p:ext uri="{BB962C8B-B14F-4D97-AF65-F5344CB8AC3E}">
        <p14:creationId xmlns:p14="http://schemas.microsoft.com/office/powerpoint/2010/main" val="42402421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E69240-594A-74F9-8583-C311935AB4BC}"/>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C4B5686A-EF3C-0C78-F1AD-AC417EF144CF}"/>
              </a:ext>
            </a:extLst>
          </p:cNvPr>
          <p:cNvSpPr>
            <a:spLocks noGrp="1"/>
          </p:cNvSpPr>
          <p:nvPr>
            <p:ph idx="1"/>
          </p:nvPr>
        </p:nvSpPr>
        <p:spPr/>
        <p:txBody>
          <a:bodyPr/>
          <a:lstStyle/>
          <a:p>
            <a:endParaRPr lang="zh-CN" altLang="en-US"/>
          </a:p>
        </p:txBody>
      </p:sp>
    </p:spTree>
    <p:extLst>
      <p:ext uri="{BB962C8B-B14F-4D97-AF65-F5344CB8AC3E}">
        <p14:creationId xmlns:p14="http://schemas.microsoft.com/office/powerpoint/2010/main" val="2327491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4D6F8-79D4-5F1D-BED8-078EE63576EA}"/>
            </a:ext>
          </a:extLst>
        </p:cNvPr>
        <p:cNvGrpSpPr/>
        <p:nvPr/>
      </p:nvGrpSpPr>
      <p:grpSpPr>
        <a:xfrm>
          <a:off x="0" y="0"/>
          <a:ext cx="0" cy="0"/>
          <a:chOff x="0" y="0"/>
          <a:chExt cx="0" cy="0"/>
        </a:xfrm>
      </p:grpSpPr>
      <p:sp>
        <p:nvSpPr>
          <p:cNvPr id="16" name="矩形 33">
            <a:extLst>
              <a:ext uri="{FF2B5EF4-FFF2-40B4-BE49-F238E27FC236}">
                <a16:creationId xmlns:a16="http://schemas.microsoft.com/office/drawing/2014/main" id="{87D17DFB-79F1-12A2-C2D2-475E4928B5D0}"/>
              </a:ext>
            </a:extLst>
          </p:cNvPr>
          <p:cNvSpPr/>
          <p:nvPr/>
        </p:nvSpPr>
        <p:spPr>
          <a:xfrm>
            <a:off x="4361350" y="4857580"/>
            <a:ext cx="54073" cy="463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4" name="Picture 13">
            <a:extLst>
              <a:ext uri="{FF2B5EF4-FFF2-40B4-BE49-F238E27FC236}">
                <a16:creationId xmlns:a16="http://schemas.microsoft.com/office/drawing/2014/main" id="{CCF609AD-E964-720E-997E-FF01A1B8BF80}"/>
              </a:ext>
            </a:extLst>
          </p:cNvPr>
          <p:cNvPicPr>
            <a:picLocks noChangeAspect="1"/>
          </p:cNvPicPr>
          <p:nvPr/>
        </p:nvPicPr>
        <p:blipFill>
          <a:blip r:embed="rId3"/>
          <a:stretch>
            <a:fillRect/>
          </a:stretch>
        </p:blipFill>
        <p:spPr>
          <a:xfrm>
            <a:off x="4730437" y="888801"/>
            <a:ext cx="3586076" cy="3072017"/>
          </a:xfrm>
          <a:prstGeom prst="rect">
            <a:avLst/>
          </a:prstGeom>
        </p:spPr>
      </p:pic>
      <p:grpSp>
        <p:nvGrpSpPr>
          <p:cNvPr id="3" name="Group 2">
            <a:extLst>
              <a:ext uri="{FF2B5EF4-FFF2-40B4-BE49-F238E27FC236}">
                <a16:creationId xmlns:a16="http://schemas.microsoft.com/office/drawing/2014/main" id="{3925A4F7-3189-D1CF-4EA0-48003DBF4C80}"/>
              </a:ext>
            </a:extLst>
          </p:cNvPr>
          <p:cNvGrpSpPr/>
          <p:nvPr/>
        </p:nvGrpSpPr>
        <p:grpSpPr>
          <a:xfrm>
            <a:off x="5206009" y="4073245"/>
            <a:ext cx="2634931" cy="2653029"/>
            <a:chOff x="9102082" y="3956254"/>
            <a:chExt cx="2634931" cy="2653029"/>
          </a:xfrm>
        </p:grpSpPr>
        <p:grpSp>
          <p:nvGrpSpPr>
            <p:cNvPr id="24" name="组合 11">
              <a:extLst>
                <a:ext uri="{FF2B5EF4-FFF2-40B4-BE49-F238E27FC236}">
                  <a16:creationId xmlns:a16="http://schemas.microsoft.com/office/drawing/2014/main" id="{A03AB433-9911-EF75-2BA0-D35BA6A9771B}"/>
                </a:ext>
              </a:extLst>
            </p:cNvPr>
            <p:cNvGrpSpPr/>
            <p:nvPr/>
          </p:nvGrpSpPr>
          <p:grpSpPr>
            <a:xfrm>
              <a:off x="9102082" y="4344882"/>
              <a:ext cx="2442359" cy="2264401"/>
              <a:chOff x="3126603" y="2866527"/>
              <a:chExt cx="2550042" cy="2364237"/>
            </a:xfrm>
          </p:grpSpPr>
          <p:pic>
            <p:nvPicPr>
              <p:cNvPr id="32" name="图片 22">
                <a:extLst>
                  <a:ext uri="{FF2B5EF4-FFF2-40B4-BE49-F238E27FC236}">
                    <a16:creationId xmlns:a16="http://schemas.microsoft.com/office/drawing/2014/main" id="{D862D21C-E5FF-273B-6418-3BC4B69F14F8}"/>
                  </a:ext>
                </a:extLst>
              </p:cNvPr>
              <p:cNvPicPr>
                <a:picLocks noChangeAspect="1"/>
              </p:cNvPicPr>
              <p:nvPr/>
            </p:nvPicPr>
            <p:blipFill rotWithShape="1">
              <a:blip r:embed="rId4"/>
              <a:srcRect r="18893"/>
              <a:stretch/>
            </p:blipFill>
            <p:spPr>
              <a:xfrm rot="16200000">
                <a:off x="3219505" y="2773625"/>
                <a:ext cx="2364237" cy="2550042"/>
              </a:xfrm>
              <a:prstGeom prst="rect">
                <a:avLst/>
              </a:prstGeom>
            </p:spPr>
          </p:pic>
          <p:sp>
            <p:nvSpPr>
              <p:cNvPr id="33" name="椭圆 23">
                <a:extLst>
                  <a:ext uri="{FF2B5EF4-FFF2-40B4-BE49-F238E27FC236}">
                    <a16:creationId xmlns:a16="http://schemas.microsoft.com/office/drawing/2014/main" id="{AEB339E8-F97E-7544-5246-8F5BBA659159}"/>
                  </a:ext>
                </a:extLst>
              </p:cNvPr>
              <p:cNvSpPr/>
              <p:nvPr/>
            </p:nvSpPr>
            <p:spPr>
              <a:xfrm rot="19630767">
                <a:off x="4307558" y="3620668"/>
                <a:ext cx="1016852" cy="373788"/>
              </a:xfrm>
              <a:prstGeom prst="ellipse">
                <a:avLst/>
              </a:prstGeom>
              <a:ln w="38100">
                <a:solidFill>
                  <a:srgbClr val="FF0000"/>
                </a:solidFill>
              </a:ln>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cxnSp>
          <p:nvCxnSpPr>
            <p:cNvPr id="25" name="直接箭头连接符 16">
              <a:extLst>
                <a:ext uri="{FF2B5EF4-FFF2-40B4-BE49-F238E27FC236}">
                  <a16:creationId xmlns:a16="http://schemas.microsoft.com/office/drawing/2014/main" id="{A008C350-0DC6-6A82-B1BD-B0630A532175}"/>
                </a:ext>
              </a:extLst>
            </p:cNvPr>
            <p:cNvCxnSpPr>
              <a:cxnSpLocks/>
            </p:cNvCxnSpPr>
            <p:nvPr/>
          </p:nvCxnSpPr>
          <p:spPr>
            <a:xfrm flipH="1" flipV="1">
              <a:off x="10720124" y="5305935"/>
              <a:ext cx="198445" cy="65211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6" name="文本框 17">
              <a:extLst>
                <a:ext uri="{FF2B5EF4-FFF2-40B4-BE49-F238E27FC236}">
                  <a16:creationId xmlns:a16="http://schemas.microsoft.com/office/drawing/2014/main" id="{BAF4AAD2-E1DE-830D-5F5C-B38270F0A551}"/>
                </a:ext>
              </a:extLst>
            </p:cNvPr>
            <p:cNvSpPr txBox="1"/>
            <p:nvPr/>
          </p:nvSpPr>
          <p:spPr>
            <a:xfrm>
              <a:off x="10477397" y="5958046"/>
              <a:ext cx="996541" cy="35373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Centroid</a:t>
              </a:r>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p:cxnSp>
          <p:nvCxnSpPr>
            <p:cNvPr id="27" name="直接箭头连接符 18">
              <a:extLst>
                <a:ext uri="{FF2B5EF4-FFF2-40B4-BE49-F238E27FC236}">
                  <a16:creationId xmlns:a16="http://schemas.microsoft.com/office/drawing/2014/main" id="{FD7E3EF1-1EFF-8186-26B7-06B76B6CC420}"/>
                </a:ext>
              </a:extLst>
            </p:cNvPr>
            <p:cNvCxnSpPr>
              <a:cxnSpLocks/>
              <a:stCxn id="28" idx="2"/>
            </p:cNvCxnSpPr>
            <p:nvPr/>
          </p:nvCxnSpPr>
          <p:spPr>
            <a:xfrm>
              <a:off x="11327791" y="4309990"/>
              <a:ext cx="34483" cy="47027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8" name="文本框 19">
              <a:extLst>
                <a:ext uri="{FF2B5EF4-FFF2-40B4-BE49-F238E27FC236}">
                  <a16:creationId xmlns:a16="http://schemas.microsoft.com/office/drawing/2014/main" id="{52171B9B-1785-C435-947D-760F46394AFF}"/>
                </a:ext>
              </a:extLst>
            </p:cNvPr>
            <p:cNvSpPr txBox="1"/>
            <p:nvPr/>
          </p:nvSpPr>
          <p:spPr>
            <a:xfrm>
              <a:off x="10918569" y="3956254"/>
              <a:ext cx="818444" cy="35373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Source</a:t>
              </a:r>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p:sp>
          <p:nvSpPr>
            <p:cNvPr id="30" name="右大括号 20">
              <a:extLst>
                <a:ext uri="{FF2B5EF4-FFF2-40B4-BE49-F238E27FC236}">
                  <a16:creationId xmlns:a16="http://schemas.microsoft.com/office/drawing/2014/main" id="{D45A0407-CB0A-B9EA-F7AF-63A7AC3CAE33}"/>
                </a:ext>
              </a:extLst>
            </p:cNvPr>
            <p:cNvSpPr/>
            <p:nvPr/>
          </p:nvSpPr>
          <p:spPr>
            <a:xfrm rot="14324046">
              <a:off x="10648026" y="4131219"/>
              <a:ext cx="243685" cy="813282"/>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mc:AlternateContent xmlns:mc="http://schemas.openxmlformats.org/markup-compatibility/2006" xmlns:a14="http://schemas.microsoft.com/office/drawing/2010/main">
          <mc:Choice Requires="a14">
            <p:sp>
              <p:nvSpPr>
                <p:cNvPr id="31" name="文本框 21">
                  <a:extLst>
                    <a:ext uri="{FF2B5EF4-FFF2-40B4-BE49-F238E27FC236}">
                      <a16:creationId xmlns:a16="http://schemas.microsoft.com/office/drawing/2014/main" id="{54D6ED8B-8A0A-B887-CB4D-08AA4FD95443}"/>
                    </a:ext>
                  </a:extLst>
                </p:cNvPr>
                <p:cNvSpPr txBox="1"/>
                <p:nvPr/>
              </p:nvSpPr>
              <p:spPr>
                <a:xfrm rot="19381070">
                  <a:off x="10337108" y="4095696"/>
                  <a:ext cx="452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𝜃</m:t>
                            </m:r>
                          </m:e>
                          <m:sub>
                            <m: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𝑐</m:t>
                            </m:r>
                          </m:sub>
                        </m:sSub>
                      </m:oMath>
                    </m:oMathPara>
                  </a14:m>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mc:Choice>
          <mc:Fallback xmlns="">
            <p:sp>
              <p:nvSpPr>
                <p:cNvPr id="31" name="文本框 21">
                  <a:extLst>
                    <a:ext uri="{FF2B5EF4-FFF2-40B4-BE49-F238E27FC236}">
                      <a16:creationId xmlns:a16="http://schemas.microsoft.com/office/drawing/2014/main" id="{E08079FC-FBF5-42A4-9BE9-3BB342C32610}"/>
                    </a:ext>
                  </a:extLst>
                </p:cNvPr>
                <p:cNvSpPr txBox="1">
                  <a:spLocks noRot="1" noChangeAspect="1" noMove="1" noResize="1" noEditPoints="1" noAdjustHandles="1" noChangeArrowheads="1" noChangeShapeType="1" noTextEdit="1"/>
                </p:cNvSpPr>
                <p:nvPr/>
              </p:nvSpPr>
              <p:spPr>
                <a:xfrm rot="19381070">
                  <a:off x="10337108" y="4095696"/>
                  <a:ext cx="452111" cy="369332"/>
                </a:xfrm>
                <a:prstGeom prst="rect">
                  <a:avLst/>
                </a:prstGeom>
                <a:blipFill>
                  <a:blip r:embed="rId5"/>
                  <a:stretch>
                    <a:fillRect/>
                  </a:stretch>
                </a:blipFill>
              </p:spPr>
              <p:txBody>
                <a:bodyPr/>
                <a:lstStyle/>
                <a:p>
                  <a:r>
                    <a:rPr lang="zh-CN" altLang="en-US">
                      <a:noFill/>
                    </a:rPr>
                    <a:t> </a:t>
                  </a:r>
                </a:p>
              </p:txBody>
            </p:sp>
          </mc:Fallback>
        </mc:AlternateContent>
      </p:grpSp>
      <p:sp>
        <p:nvSpPr>
          <p:cNvPr id="15" name="TextBox 14">
            <a:extLst>
              <a:ext uri="{FF2B5EF4-FFF2-40B4-BE49-F238E27FC236}">
                <a16:creationId xmlns:a16="http://schemas.microsoft.com/office/drawing/2014/main" id="{99892A18-4739-31CF-5891-7D22F0EBD58D}"/>
              </a:ext>
            </a:extLst>
          </p:cNvPr>
          <p:cNvSpPr txBox="1"/>
          <p:nvPr/>
        </p:nvSpPr>
        <p:spPr>
          <a:xfrm>
            <a:off x="5465374" y="968695"/>
            <a:ext cx="7697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KM2A</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37" name="文本框 7">
            <a:extLst>
              <a:ext uri="{FF2B5EF4-FFF2-40B4-BE49-F238E27FC236}">
                <a16:creationId xmlns:a16="http://schemas.microsoft.com/office/drawing/2014/main" id="{2AB31C38-8B66-91E8-F698-B99D9D99AE43}"/>
              </a:ext>
            </a:extLst>
          </p:cNvPr>
          <p:cNvSpPr txBox="1"/>
          <p:nvPr/>
        </p:nvSpPr>
        <p:spPr>
          <a:xfrm>
            <a:off x="145131" y="849726"/>
            <a:ext cx="2783807" cy="646074"/>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altLang="zh-CN"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Cosmic Ray</a:t>
            </a:r>
            <a:br>
              <a:rPr kumimoji="0" lang="en-US" altLang="zh-CN"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br>
            <a:r>
              <a:rPr kumimoji="0" lang="en-US" altLang="zh-CN"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H</a:t>
            </a:r>
            <a:r>
              <a:rPr kumimoji="0" lang="zh-CN" altLang="en-US"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He</a:t>
            </a:r>
            <a:r>
              <a:rPr kumimoji="0" lang="zh-CN" altLang="en-US"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TextBox 3">
            <a:extLst>
              <a:ext uri="{FF2B5EF4-FFF2-40B4-BE49-F238E27FC236}">
                <a16:creationId xmlns:a16="http://schemas.microsoft.com/office/drawing/2014/main" id="{FB6574F9-0CDB-2E00-5CB4-244F1E09DF11}"/>
              </a:ext>
            </a:extLst>
          </p:cNvPr>
          <p:cNvSpPr txBox="1"/>
          <p:nvPr/>
        </p:nvSpPr>
        <p:spPr>
          <a:xfrm>
            <a:off x="5318490" y="4146288"/>
            <a:ext cx="8569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WFCTA</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45" name="图片 38">
            <a:extLst>
              <a:ext uri="{FF2B5EF4-FFF2-40B4-BE49-F238E27FC236}">
                <a16:creationId xmlns:a16="http://schemas.microsoft.com/office/drawing/2014/main" id="{FBC51E39-2B22-6D78-9244-B03B445565B2}"/>
              </a:ext>
            </a:extLst>
          </p:cNvPr>
          <p:cNvPicPr>
            <a:picLocks noChangeAspect="1"/>
          </p:cNvPicPr>
          <p:nvPr/>
        </p:nvPicPr>
        <p:blipFill>
          <a:blip r:embed="rId6"/>
          <a:stretch>
            <a:fillRect/>
          </a:stretch>
        </p:blipFill>
        <p:spPr>
          <a:xfrm>
            <a:off x="8478248" y="3854763"/>
            <a:ext cx="3540188" cy="2750412"/>
          </a:xfrm>
          <a:prstGeom prst="rect">
            <a:avLst/>
          </a:prstGeom>
        </p:spPr>
      </p:pic>
      <p:pic>
        <p:nvPicPr>
          <p:cNvPr id="46" name="图片 14">
            <a:extLst>
              <a:ext uri="{FF2B5EF4-FFF2-40B4-BE49-F238E27FC236}">
                <a16:creationId xmlns:a16="http://schemas.microsoft.com/office/drawing/2014/main" id="{3D56FC7F-FD52-2C0A-29E7-1A6C9FCD2DED}"/>
              </a:ext>
            </a:extLst>
          </p:cNvPr>
          <p:cNvPicPr>
            <a:picLocks noChangeAspect="1"/>
          </p:cNvPicPr>
          <p:nvPr/>
        </p:nvPicPr>
        <p:blipFill>
          <a:blip r:embed="rId7"/>
          <a:stretch>
            <a:fillRect/>
          </a:stretch>
        </p:blipFill>
        <p:spPr>
          <a:xfrm>
            <a:off x="8478248" y="890108"/>
            <a:ext cx="3568621" cy="2964655"/>
          </a:xfrm>
          <a:prstGeom prst="rect">
            <a:avLst/>
          </a:prstGeom>
        </p:spPr>
      </p:pic>
      <p:pic>
        <p:nvPicPr>
          <p:cNvPr id="34" name="Picture 2" descr="See the source image">
            <a:extLst>
              <a:ext uri="{FF2B5EF4-FFF2-40B4-BE49-F238E27FC236}">
                <a16:creationId xmlns:a16="http://schemas.microsoft.com/office/drawing/2014/main" id="{10FF1432-A01F-E4C2-CFAD-8BE28E81AF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52" y="1605995"/>
            <a:ext cx="4699336" cy="527771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a:extLst>
              <a:ext uri="{FF2B5EF4-FFF2-40B4-BE49-F238E27FC236}">
                <a16:creationId xmlns:a16="http://schemas.microsoft.com/office/drawing/2014/main" id="{7CBD523E-44FD-A7D6-FBCD-2BB835A44B3C}"/>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6771971">
            <a:off x="2703388" y="1090960"/>
            <a:ext cx="1114794" cy="722804"/>
          </a:xfrm>
          <a:prstGeom prst="rect">
            <a:avLst/>
          </a:prstGeom>
          <a:noFill/>
          <a:extLst>
            <a:ext uri="{909E8E84-426E-40DD-AFC4-6F175D3DCCD1}">
              <a14:hiddenFill xmlns:a14="http://schemas.microsoft.com/office/drawing/2010/main">
                <a:solidFill>
                  <a:srgbClr val="FFFFFF"/>
                </a:solidFill>
              </a14:hiddenFill>
            </a:ext>
          </a:extLst>
        </p:spPr>
      </p:pic>
      <p:pic>
        <p:nvPicPr>
          <p:cNvPr id="40" name="图片 5">
            <a:extLst>
              <a:ext uri="{FF2B5EF4-FFF2-40B4-BE49-F238E27FC236}">
                <a16:creationId xmlns:a16="http://schemas.microsoft.com/office/drawing/2014/main" id="{7BA6807D-57F1-1535-9B53-FF427ADEC902}"/>
              </a:ext>
            </a:extLst>
          </p:cNvPr>
          <p:cNvPicPr>
            <a:picLocks noChangeAspect="1"/>
          </p:cNvPicPr>
          <p:nvPr/>
        </p:nvPicPr>
        <p:blipFill rotWithShape="1">
          <a:blip r:embed="rId10"/>
          <a:srcRect t="32763"/>
          <a:stretch/>
        </p:blipFill>
        <p:spPr>
          <a:xfrm>
            <a:off x="-13888" y="5179219"/>
            <a:ext cx="4901826" cy="1798105"/>
          </a:xfrm>
          <a:prstGeom prst="rect">
            <a:avLst/>
          </a:prstGeom>
          <a:ln>
            <a:noFill/>
          </a:ln>
          <a:effectLst>
            <a:softEdge rad="112500"/>
          </a:effectLst>
        </p:spPr>
      </p:pic>
      <p:sp>
        <p:nvSpPr>
          <p:cNvPr id="29" name="Slide Number Placeholder 2">
            <a:extLst>
              <a:ext uri="{FF2B5EF4-FFF2-40B4-BE49-F238E27FC236}">
                <a16:creationId xmlns:a16="http://schemas.microsoft.com/office/drawing/2014/main" id="{B0FAC7CA-36BF-CFC1-9E2D-2B44D1C625B1}"/>
              </a:ext>
            </a:extLst>
          </p:cNvPr>
          <p:cNvSpPr>
            <a:spLocks noGrp="1"/>
          </p:cNvSpPr>
          <p:nvPr>
            <p:ph type="sldNum" sz="quarter" idx="12"/>
          </p:nvPr>
        </p:nvSpPr>
        <p:spPr>
          <a:xfrm>
            <a:off x="8606118" y="6354879"/>
            <a:ext cx="2741772" cy="3650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38" name="矩形 6">
            <a:extLst>
              <a:ext uri="{FF2B5EF4-FFF2-40B4-BE49-F238E27FC236}">
                <a16:creationId xmlns:a16="http://schemas.microsoft.com/office/drawing/2014/main" id="{22C663FB-1653-5454-3115-B4662F2DA141}"/>
              </a:ext>
            </a:extLst>
          </p:cNvPr>
          <p:cNvSpPr/>
          <p:nvPr/>
        </p:nvSpPr>
        <p:spPr>
          <a:xfrm>
            <a:off x="364377" y="5252005"/>
            <a:ext cx="3074296" cy="461665"/>
          </a:xfrm>
          <a:prstGeom prst="rect">
            <a:avLst/>
          </a:prstGeom>
        </p:spPr>
        <p:txBody>
          <a:bodyPr wrap="square">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e</a:t>
            </a:r>
            <a:r>
              <a:rPr kumimoji="0" lang="en-US" altLang="zh-CN" sz="2400" b="1" i="0" u="none" strike="noStrike" kern="1200" cap="none" spc="0" normalizeH="0" baseline="3000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zh-CN" alt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γ</a:t>
            </a:r>
            <a:r>
              <a:rPr kumimoji="0" lang="zh-CN" alt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l-GR"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μ</a:t>
            </a:r>
            <a:r>
              <a:rPr kumimoji="0" lang="zh-CN" alt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rPr>
              <a:t>Č</a:t>
            </a:r>
            <a:r>
              <a:rPr kumimoji="0" lang="zh-CN" alt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endParaRPr kumimoji="0" lang="zh-CN" altLang="en-US" sz="2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a:extLst>
              <a:ext uri="{FF2B5EF4-FFF2-40B4-BE49-F238E27FC236}">
                <a16:creationId xmlns:a16="http://schemas.microsoft.com/office/drawing/2014/main" id="{A5B4A269-1FB6-8DBF-4729-D5631B2717B2}"/>
              </a:ext>
            </a:extLst>
          </p:cNvPr>
          <p:cNvSpPr txBox="1"/>
          <p:nvPr/>
        </p:nvSpPr>
        <p:spPr>
          <a:xfrm>
            <a:off x="8977563" y="919685"/>
            <a:ext cx="199888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Muon information </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35" name="TextBox 34">
            <a:extLst>
              <a:ext uri="{FF2B5EF4-FFF2-40B4-BE49-F238E27FC236}">
                <a16:creationId xmlns:a16="http://schemas.microsoft.com/office/drawing/2014/main" id="{C8B438BB-D515-FEC9-75D8-C38C35C5BFEE}"/>
              </a:ext>
            </a:extLst>
          </p:cNvPr>
          <p:cNvSpPr txBox="1"/>
          <p:nvPr/>
        </p:nvSpPr>
        <p:spPr>
          <a:xfrm>
            <a:off x="9092548" y="3929184"/>
            <a:ext cx="16258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Relate to </a:t>
            </a:r>
            <a:r>
              <a:rPr kumimoji="0" lang="en-US" altLang="zh-CN" sz="18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Xmax</a:t>
            </a: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41" name="标题 1">
            <a:extLst>
              <a:ext uri="{FF2B5EF4-FFF2-40B4-BE49-F238E27FC236}">
                <a16:creationId xmlns:a16="http://schemas.microsoft.com/office/drawing/2014/main" id="{93F44D53-B18F-0480-F61A-1DA03048D69E}"/>
              </a:ext>
            </a:extLst>
          </p:cNvPr>
          <p:cNvSpPr>
            <a:spLocks noGrp="1"/>
          </p:cNvSpPr>
          <p:nvPr>
            <p:ph type="title"/>
          </p:nvPr>
        </p:nvSpPr>
        <p:spPr>
          <a:xfrm>
            <a:off x="878956" y="288437"/>
            <a:ext cx="4763657" cy="483535"/>
          </a:xfrm>
          <a:noFill/>
        </p:spPr>
        <p:txBody>
          <a:bodyPr>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US" altLang="zh-CN" sz="3200" dirty="0">
                <a:solidFill>
                  <a:srgbClr val="0070C0"/>
                </a:solidFill>
                <a:effectLst>
                  <a:outerShdw blurRad="38100" dist="38100" dir="2700000" algn="tl">
                    <a:srgbClr val="000000">
                      <a:alpha val="43137"/>
                    </a:srgbClr>
                  </a:outerShdw>
                </a:effectLst>
                <a:latin typeface="Calibri"/>
                <a:ea typeface="宋体" panose="02010600030101010101" pitchFamily="2" charset="-122"/>
              </a:rPr>
              <a:t> Hybrid Detection of EAS</a:t>
            </a:r>
            <a:endParaRPr lang="zh-CN" altLang="en-US" sz="3200" b="0" dirty="0">
              <a:solidFill>
                <a:srgbClr val="0070C0"/>
              </a:solidFill>
              <a:effectLst>
                <a:outerShdw blurRad="38100" dist="38100" dir="2700000" algn="tl">
                  <a:srgbClr val="000000">
                    <a:alpha val="43137"/>
                  </a:srgbClr>
                </a:outerShdw>
              </a:effectLst>
              <a:latin typeface="Calibri"/>
              <a:ea typeface="宋体" panose="02010600030101010101" pitchFamily="2" charset="-122"/>
            </a:endParaRPr>
          </a:p>
        </p:txBody>
      </p:sp>
    </p:spTree>
    <p:extLst>
      <p:ext uri="{BB962C8B-B14F-4D97-AF65-F5344CB8AC3E}">
        <p14:creationId xmlns:p14="http://schemas.microsoft.com/office/powerpoint/2010/main" val="1347887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4BD5D0B-B1E8-4F9C-89B7-977E1DD7F55E}"/>
              </a:ext>
            </a:extLst>
          </p:cNvPr>
          <p:cNvPicPr>
            <a:picLocks noChangeAspect="1"/>
          </p:cNvPicPr>
          <p:nvPr/>
        </p:nvPicPr>
        <p:blipFill>
          <a:blip r:embed="rId3"/>
          <a:stretch>
            <a:fillRect/>
          </a:stretch>
        </p:blipFill>
        <p:spPr>
          <a:xfrm>
            <a:off x="542908" y="43260"/>
            <a:ext cx="10360223" cy="3703080"/>
          </a:xfrm>
          <a:prstGeom prst="rect">
            <a:avLst/>
          </a:prstGeom>
        </p:spPr>
      </p:pic>
      <p:sp>
        <p:nvSpPr>
          <p:cNvPr id="4" name="灯片编号占位符 1">
            <a:extLst>
              <a:ext uri="{FF2B5EF4-FFF2-40B4-BE49-F238E27FC236}">
                <a16:creationId xmlns:a16="http://schemas.microsoft.com/office/drawing/2014/main" id="{2C922919-B137-47D1-A1D1-09E8AF9239D2}"/>
              </a:ext>
            </a:extLst>
          </p:cNvPr>
          <p:cNvSpPr>
            <a:spLocks noGrp="1"/>
          </p:cNvSpPr>
          <p:nvPr>
            <p:ph type="sldNum" sz="quarter" idx="12"/>
          </p:nvPr>
        </p:nvSpPr>
        <p:spPr>
          <a:xfrm>
            <a:off x="8610600" y="650514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Arial" pitchFamily="34" charset="0"/>
            </a:endParaRPr>
          </a:p>
        </p:txBody>
      </p:sp>
      <p:grpSp>
        <p:nvGrpSpPr>
          <p:cNvPr id="24" name="Group 23">
            <a:extLst>
              <a:ext uri="{FF2B5EF4-FFF2-40B4-BE49-F238E27FC236}">
                <a16:creationId xmlns:a16="http://schemas.microsoft.com/office/drawing/2014/main" id="{327A049D-FB44-4498-A5B4-1E6755DD2032}"/>
              </a:ext>
            </a:extLst>
          </p:cNvPr>
          <p:cNvGrpSpPr/>
          <p:nvPr/>
        </p:nvGrpSpPr>
        <p:grpSpPr>
          <a:xfrm>
            <a:off x="1288869" y="3746340"/>
            <a:ext cx="4788146" cy="3111660"/>
            <a:chOff x="1288869" y="3746340"/>
            <a:chExt cx="4788146" cy="3111660"/>
          </a:xfrm>
        </p:grpSpPr>
        <p:pic>
          <p:nvPicPr>
            <p:cNvPr id="9" name="Picture 8">
              <a:extLst>
                <a:ext uri="{FF2B5EF4-FFF2-40B4-BE49-F238E27FC236}">
                  <a16:creationId xmlns:a16="http://schemas.microsoft.com/office/drawing/2014/main" id="{08A75FEB-1F80-4D85-A8C8-D90E8CF12EB5}"/>
                </a:ext>
              </a:extLst>
            </p:cNvPr>
            <p:cNvPicPr>
              <a:picLocks noChangeAspect="1"/>
            </p:cNvPicPr>
            <p:nvPr/>
          </p:nvPicPr>
          <p:blipFill>
            <a:blip r:embed="rId4"/>
            <a:stretch>
              <a:fillRect/>
            </a:stretch>
          </p:blipFill>
          <p:spPr>
            <a:xfrm>
              <a:off x="1288869" y="3746340"/>
              <a:ext cx="4788146" cy="3111660"/>
            </a:xfrm>
            <a:prstGeom prst="rect">
              <a:avLst/>
            </a:prstGeom>
          </p:spPr>
        </p:pic>
        <p:grpSp>
          <p:nvGrpSpPr>
            <p:cNvPr id="23" name="Group 22">
              <a:extLst>
                <a:ext uri="{FF2B5EF4-FFF2-40B4-BE49-F238E27FC236}">
                  <a16:creationId xmlns:a16="http://schemas.microsoft.com/office/drawing/2014/main" id="{9F992FE7-D9BB-4B32-AB89-87C0A32C31C2}"/>
                </a:ext>
              </a:extLst>
            </p:cNvPr>
            <p:cNvGrpSpPr/>
            <p:nvPr/>
          </p:nvGrpSpPr>
          <p:grpSpPr>
            <a:xfrm>
              <a:off x="4052622" y="6179514"/>
              <a:ext cx="314553" cy="45719"/>
              <a:chOff x="6847028" y="5608928"/>
              <a:chExt cx="314553" cy="45719"/>
            </a:xfrm>
          </p:grpSpPr>
          <p:cxnSp>
            <p:nvCxnSpPr>
              <p:cNvPr id="19" name="Straight Connector 18">
                <a:extLst>
                  <a:ext uri="{FF2B5EF4-FFF2-40B4-BE49-F238E27FC236}">
                    <a16:creationId xmlns:a16="http://schemas.microsoft.com/office/drawing/2014/main" id="{038086F2-567D-47BF-A668-CBBE94D0C48B}"/>
                  </a:ext>
                </a:extLst>
              </p:cNvPr>
              <p:cNvCxnSpPr>
                <a:cxnSpLocks/>
              </p:cNvCxnSpPr>
              <p:nvPr/>
            </p:nvCxnSpPr>
            <p:spPr>
              <a:xfrm>
                <a:off x="6847028" y="5625389"/>
                <a:ext cx="314553"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D4CA4C7D-B851-422E-A677-29A1A72AAA1C}"/>
                  </a:ext>
                </a:extLst>
              </p:cNvPr>
              <p:cNvSpPr/>
              <p:nvPr/>
            </p:nvSpPr>
            <p:spPr>
              <a:xfrm>
                <a:off x="6986016" y="5608928"/>
                <a:ext cx="45719" cy="45719"/>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sp>
        <p:nvSpPr>
          <p:cNvPr id="2" name="TextBox 1">
            <a:extLst>
              <a:ext uri="{FF2B5EF4-FFF2-40B4-BE49-F238E27FC236}">
                <a16:creationId xmlns:a16="http://schemas.microsoft.com/office/drawing/2014/main" id="{0F6CC70A-281B-47DB-A1C8-F660E9B7ADBF}"/>
              </a:ext>
            </a:extLst>
          </p:cNvPr>
          <p:cNvSpPr txBox="1"/>
          <p:nvPr/>
        </p:nvSpPr>
        <p:spPr>
          <a:xfrm>
            <a:off x="3682942" y="5822853"/>
            <a:ext cx="96532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&lt;0.4PeV</a:t>
            </a:r>
            <a:endParaRPr kumimoji="0" lang="zh-CN" altLang="en-US"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14" name="TextBox 13">
            <a:extLst>
              <a:ext uri="{FF2B5EF4-FFF2-40B4-BE49-F238E27FC236}">
                <a16:creationId xmlns:a16="http://schemas.microsoft.com/office/drawing/2014/main" id="{50BA314C-3224-4FC4-808F-A81C491DA8BC}"/>
              </a:ext>
            </a:extLst>
          </p:cNvPr>
          <p:cNvSpPr txBox="1"/>
          <p:nvPr/>
        </p:nvSpPr>
        <p:spPr>
          <a:xfrm>
            <a:off x="4815635" y="5804788"/>
            <a:ext cx="103906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0.4-3PeV</a:t>
            </a:r>
            <a:endParaRPr kumimoji="0" lang="zh-CN" altLang="en-US"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21" name="TextBox 20">
            <a:extLst>
              <a:ext uri="{FF2B5EF4-FFF2-40B4-BE49-F238E27FC236}">
                <a16:creationId xmlns:a16="http://schemas.microsoft.com/office/drawing/2014/main" id="{4A54C77D-C7FE-4BB7-9A0A-8BDB1E369959}"/>
              </a:ext>
            </a:extLst>
          </p:cNvPr>
          <p:cNvSpPr txBox="1"/>
          <p:nvPr/>
        </p:nvSpPr>
        <p:spPr>
          <a:xfrm>
            <a:off x="6502434" y="3893125"/>
            <a:ext cx="4722565" cy="2282676"/>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A hardening feature is found bellow the knee.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The direct measurement results such as DAMPE, CALET, ISS-CREAM, further confirm the existence of the hardening before the knee. </a:t>
            </a:r>
            <a:endParaRPr kumimoji="0" lang="zh-CN" altLang="en-US" sz="20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6488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95814C-F0E4-444A-A784-F52702441FFC}"/>
              </a:ext>
            </a:extLst>
          </p:cNvPr>
          <p:cNvPicPr>
            <a:picLocks noChangeAspect="1"/>
          </p:cNvPicPr>
          <p:nvPr/>
        </p:nvPicPr>
        <p:blipFill>
          <a:blip r:embed="rId2"/>
          <a:stretch>
            <a:fillRect/>
          </a:stretch>
        </p:blipFill>
        <p:spPr>
          <a:xfrm>
            <a:off x="282791" y="870509"/>
            <a:ext cx="6096062" cy="4886276"/>
          </a:xfrm>
          <a:prstGeom prst="rect">
            <a:avLst/>
          </a:prstGeom>
        </p:spPr>
      </p:pic>
      <p:sp>
        <p:nvSpPr>
          <p:cNvPr id="6" name="Title 1">
            <a:extLst>
              <a:ext uri="{FF2B5EF4-FFF2-40B4-BE49-F238E27FC236}">
                <a16:creationId xmlns:a16="http://schemas.microsoft.com/office/drawing/2014/main" id="{1118D0BC-F5E8-49A3-A63A-45A68AA4B37F}"/>
              </a:ext>
            </a:extLst>
          </p:cNvPr>
          <p:cNvSpPr>
            <a:spLocks noGrp="1"/>
          </p:cNvSpPr>
          <p:nvPr>
            <p:ph type="title"/>
          </p:nvPr>
        </p:nvSpPr>
        <p:spPr>
          <a:xfrm>
            <a:off x="1107503" y="92054"/>
            <a:ext cx="10510125" cy="659612"/>
          </a:xfrm>
        </p:spPr>
        <p:txBody>
          <a:bodyPr>
            <a:normAutofit/>
          </a:bodyPr>
          <a:lstStyle/>
          <a:p>
            <a:r>
              <a:rPr lang="en-US" altLang="zh-CN" sz="2400" dirty="0"/>
              <a:t>Helium energy spectrum measured by LHAASO in the knee region </a:t>
            </a:r>
            <a:endParaRPr lang="zh-CN" altLang="en-US" sz="2400" dirty="0"/>
          </a:p>
        </p:txBody>
      </p:sp>
      <p:sp>
        <p:nvSpPr>
          <p:cNvPr id="2" name="TextBox 1">
            <a:extLst>
              <a:ext uri="{FF2B5EF4-FFF2-40B4-BE49-F238E27FC236}">
                <a16:creationId xmlns:a16="http://schemas.microsoft.com/office/drawing/2014/main" id="{BBDA94D2-84AC-4E32-A42E-2266B628626E}"/>
              </a:ext>
            </a:extLst>
          </p:cNvPr>
          <p:cNvSpPr txBox="1"/>
          <p:nvPr/>
        </p:nvSpPr>
        <p:spPr>
          <a:xfrm>
            <a:off x="2062887" y="1997049"/>
            <a:ext cx="4443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7" name="TextBox 6">
            <a:extLst>
              <a:ext uri="{FF2B5EF4-FFF2-40B4-BE49-F238E27FC236}">
                <a16:creationId xmlns:a16="http://schemas.microsoft.com/office/drawing/2014/main" id="{AF72D1F6-0BB7-4232-BDAB-429D425FD660}"/>
              </a:ext>
            </a:extLst>
          </p:cNvPr>
          <p:cNvSpPr txBox="1"/>
          <p:nvPr/>
        </p:nvSpPr>
        <p:spPr>
          <a:xfrm>
            <a:off x="2062887" y="2593165"/>
            <a:ext cx="3289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8" name="TextBox 7">
            <a:extLst>
              <a:ext uri="{FF2B5EF4-FFF2-40B4-BE49-F238E27FC236}">
                <a16:creationId xmlns:a16="http://schemas.microsoft.com/office/drawing/2014/main" id="{6F6D24F4-0D52-418C-AA0D-24FC2D5CFB10}"/>
              </a:ext>
            </a:extLst>
          </p:cNvPr>
          <p:cNvSpPr txBox="1"/>
          <p:nvPr/>
        </p:nvSpPr>
        <p:spPr>
          <a:xfrm>
            <a:off x="2771242" y="1238634"/>
            <a:ext cx="7040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H+He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cxnSp>
        <p:nvCxnSpPr>
          <p:cNvPr id="10" name="Straight Connector 9">
            <a:extLst>
              <a:ext uri="{FF2B5EF4-FFF2-40B4-BE49-F238E27FC236}">
                <a16:creationId xmlns:a16="http://schemas.microsoft.com/office/drawing/2014/main" id="{A2035E7B-90CA-4A8B-BCAC-5B6CE8F9EC53}"/>
              </a:ext>
            </a:extLst>
          </p:cNvPr>
          <p:cNvCxnSpPr>
            <a:cxnSpLocks/>
          </p:cNvCxnSpPr>
          <p:nvPr/>
        </p:nvCxnSpPr>
        <p:spPr>
          <a:xfrm>
            <a:off x="3475281" y="1060545"/>
            <a:ext cx="0" cy="4177138"/>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55A7C51-AB70-435C-8B59-756563E9AA01}"/>
              </a:ext>
            </a:extLst>
          </p:cNvPr>
          <p:cNvSpPr txBox="1"/>
          <p:nvPr/>
        </p:nvSpPr>
        <p:spPr>
          <a:xfrm>
            <a:off x="7208357" y="1579010"/>
            <a:ext cx="4466703" cy="3114763"/>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The Helium energy spectra from </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0.16 </a:t>
            </a:r>
            <a:r>
              <a:rPr lang="en-US" altLang="zh-CN" sz="2000" b="1" dirty="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P</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eV to 13 </a:t>
            </a:r>
            <a:r>
              <a:rPr kumimoji="0"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PeV</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were measured</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with high precision by LHAASO</a:t>
            </a:r>
            <a:endParaRPr lang="en-US" altLang="zh-CN" sz="20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lang="en-US" altLang="zh-CN" sz="2000" b="1" dirty="0">
                <a:latin typeface="Times New Roman" panose="02020603050405020304" pitchFamily="18" charset="0"/>
                <a:cs typeface="Times New Roman" panose="02020603050405020304" pitchFamily="18" charset="0"/>
              </a:rPr>
              <a:t>Clear hardening emerges at </a:t>
            </a:r>
            <a:br>
              <a:rPr lang="en-US" altLang="zh-CN" sz="2000" b="1" dirty="0">
                <a:latin typeface="Times New Roman" panose="02020603050405020304" pitchFamily="18" charset="0"/>
                <a:cs typeface="Times New Roman" panose="02020603050405020304" pitchFamily="18" charset="0"/>
              </a:rPr>
            </a:br>
            <a:r>
              <a:rPr lang="en-US" altLang="zh-CN" sz="2000" b="1" dirty="0">
                <a:latin typeface="Times New Roman" panose="02020603050405020304" pitchFamily="18" charset="0"/>
                <a:cs typeface="Times New Roman" panose="02020603050405020304" pitchFamily="18" charset="0"/>
              </a:rPr>
              <a:t>about 1.1 </a:t>
            </a:r>
            <a:r>
              <a:rPr lang="en-US" altLang="zh-CN" sz="2000" b="1" dirty="0" err="1">
                <a:latin typeface="Times New Roman" panose="02020603050405020304" pitchFamily="18" charset="0"/>
                <a:cs typeface="Times New Roman" panose="02020603050405020304" pitchFamily="18" charset="0"/>
              </a:rPr>
              <a:t>PeV</a:t>
            </a:r>
            <a:endParaRPr lang="en-US" altLang="zh-CN" sz="2000" b="1" dirty="0">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lang="en-US" altLang="zh-CN" sz="2000" b="1" dirty="0">
                <a:latin typeface="Times New Roman" panose="02020603050405020304" pitchFamily="18" charset="0"/>
                <a:cs typeface="Times New Roman" panose="02020603050405020304" pitchFamily="18" charset="0"/>
              </a:rPr>
              <a:t>Knee: around 7 </a:t>
            </a:r>
            <a:r>
              <a:rPr lang="en-US" altLang="zh-CN" sz="2000" b="1" dirty="0" err="1">
                <a:latin typeface="Times New Roman" panose="02020603050405020304" pitchFamily="18" charset="0"/>
                <a:cs typeface="Times New Roman" panose="02020603050405020304" pitchFamily="18" charset="0"/>
              </a:rPr>
              <a:t>PeV</a:t>
            </a:r>
            <a:endParaRPr lang="en-US" altLang="zh-CN" sz="20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5BCE87C-893D-4644-B2C0-0A5D9721F216}"/>
              </a:ext>
            </a:extLst>
          </p:cNvPr>
          <p:cNvPicPr>
            <a:picLocks noChangeAspect="1"/>
          </p:cNvPicPr>
          <p:nvPr/>
        </p:nvPicPr>
        <p:blipFill>
          <a:blip r:embed="rId3"/>
          <a:stretch>
            <a:fillRect/>
          </a:stretch>
        </p:blipFill>
        <p:spPr>
          <a:xfrm>
            <a:off x="3510638" y="5756785"/>
            <a:ext cx="7448933" cy="901746"/>
          </a:xfrm>
          <a:prstGeom prst="rect">
            <a:avLst/>
          </a:prstGeom>
        </p:spPr>
      </p:pic>
      <p:sp>
        <p:nvSpPr>
          <p:cNvPr id="14" name="TextBox 13">
            <a:extLst>
              <a:ext uri="{FF2B5EF4-FFF2-40B4-BE49-F238E27FC236}">
                <a16:creationId xmlns:a16="http://schemas.microsoft.com/office/drawing/2014/main" id="{496A81DF-58FB-4B22-907B-977B83A741E1}"/>
              </a:ext>
            </a:extLst>
          </p:cNvPr>
          <p:cNvSpPr txBox="1"/>
          <p:nvPr/>
        </p:nvSpPr>
        <p:spPr>
          <a:xfrm>
            <a:off x="424282" y="6071728"/>
            <a:ext cx="3087803" cy="400110"/>
          </a:xfrm>
          <a:prstGeom prst="rect">
            <a:avLst/>
          </a:prstGeom>
          <a:noFill/>
        </p:spPr>
        <p:txBody>
          <a:bodyPr wrap="square">
            <a:spAutoFit/>
          </a:bodyPr>
          <a:lstStyle/>
          <a:p>
            <a:r>
              <a:rPr lang="en-US" altLang="zh-CN" sz="2000" dirty="0"/>
              <a:t>D</a:t>
            </a:r>
            <a:r>
              <a:rPr lang="zh-CN" altLang="en-US" sz="2000" dirty="0"/>
              <a:t>ouble broken power law：</a:t>
            </a:r>
          </a:p>
        </p:txBody>
      </p:sp>
    </p:spTree>
    <p:extLst>
      <p:ext uri="{BB962C8B-B14F-4D97-AF65-F5344CB8AC3E}">
        <p14:creationId xmlns:p14="http://schemas.microsoft.com/office/powerpoint/2010/main" val="3684333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64693-E0A7-437E-A065-BCDB8F5D8C40}"/>
              </a:ext>
            </a:extLst>
          </p:cNvPr>
          <p:cNvSpPr>
            <a:spLocks noGrp="1"/>
          </p:cNvSpPr>
          <p:nvPr>
            <p:ph type="title"/>
          </p:nvPr>
        </p:nvSpPr>
        <p:spPr>
          <a:xfrm>
            <a:off x="1148583" y="107551"/>
            <a:ext cx="7754016" cy="659612"/>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dirty="0">
                <a:solidFill>
                  <a:srgbClr val="0070C0"/>
                </a:solidFill>
                <a:latin typeface="Calibri"/>
                <a:ea typeface="宋体" panose="02010600030101010101" pitchFamily="2" charset="-122"/>
                <a:cs typeface="+mn-cs"/>
              </a:rPr>
              <a:t>A</a:t>
            </a:r>
            <a:r>
              <a:rPr kumimoji="0" lang="en-US" altLang="zh-CN" sz="2800" b="1" i="0" u="none" strike="noStrike" kern="1200" cap="none" spc="0" normalizeH="0" baseline="0" noProof="0" dirty="0" err="1">
                <a:ln>
                  <a:noFill/>
                </a:ln>
                <a:solidFill>
                  <a:srgbClr val="0070C0"/>
                </a:solidFill>
                <a:effectLst/>
                <a:uLnTx/>
                <a:uFillTx/>
                <a:latin typeface="Calibri"/>
                <a:ea typeface="宋体" panose="02010600030101010101" pitchFamily="2" charset="-122"/>
                <a:cs typeface="+mn-cs"/>
              </a:rPr>
              <a:t>ll</a:t>
            </a:r>
            <a:r>
              <a:rPr kumimoji="0" lang="en-US" altLang="zh-CN" sz="2800" b="1" i="0" u="none" strike="noStrike" kern="1200" cap="none" spc="0" normalizeH="0" baseline="0" noProof="0" dirty="0">
                <a:ln>
                  <a:noFill/>
                </a:ln>
                <a:solidFill>
                  <a:srgbClr val="0070C0"/>
                </a:solidFill>
                <a:effectLst/>
                <a:uLnTx/>
                <a:uFillTx/>
                <a:latin typeface="Calibri"/>
                <a:ea typeface="宋体" panose="02010600030101010101" pitchFamily="2" charset="-122"/>
                <a:cs typeface="+mn-cs"/>
              </a:rPr>
              <a:t>-particle knee is dominate by the proton knee</a:t>
            </a:r>
            <a:endParaRPr kumimoji="0" lang="zh-CN" altLang="en-US" sz="2800" b="1" i="0" u="none" strike="noStrike" kern="1200" cap="none" spc="0" normalizeH="0" baseline="0" noProof="0" dirty="0">
              <a:ln>
                <a:noFill/>
              </a:ln>
              <a:solidFill>
                <a:srgbClr val="0070C0"/>
              </a:solidFill>
              <a:effectLst/>
              <a:uLnTx/>
              <a:uFillTx/>
              <a:latin typeface="Calibri"/>
              <a:ea typeface="宋体" panose="02010600030101010101" pitchFamily="2" charset="-122"/>
              <a:cs typeface="+mn-cs"/>
            </a:endParaRPr>
          </a:p>
        </p:txBody>
      </p:sp>
      <p:sp>
        <p:nvSpPr>
          <p:cNvPr id="4" name="文本框 8">
            <a:extLst>
              <a:ext uri="{FF2B5EF4-FFF2-40B4-BE49-F238E27FC236}">
                <a16:creationId xmlns:a16="http://schemas.microsoft.com/office/drawing/2014/main" id="{08478E21-47AD-4D09-A1CD-7C449EE7BEF6}"/>
              </a:ext>
            </a:extLst>
          </p:cNvPr>
          <p:cNvSpPr txBox="1"/>
          <p:nvPr/>
        </p:nvSpPr>
        <p:spPr>
          <a:xfrm>
            <a:off x="7512682" y="1408467"/>
            <a:ext cx="3884400"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All particle </a:t>
            </a:r>
          </a:p>
          <a:p>
            <a:pPr marL="742950" lvl="1" indent="-285750">
              <a:buFont typeface="Arial" panose="020B0604020202020204" pitchFamily="34" charset="0"/>
              <a:buChar char="•"/>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Knee: ~3.67 </a:t>
            </a:r>
            <a:r>
              <a:rPr kumimoji="0" lang="en-US" altLang="zh-CN" sz="2000" b="1" i="0" u="none" strike="noStrike" kern="1200" cap="none" spc="0" normalizeH="0" baseline="0" noProof="0" dirty="0" err="1">
                <a:ln>
                  <a:noFill/>
                </a:ln>
                <a:solidFill>
                  <a:prstClr val="black"/>
                </a:solidFill>
                <a:effectLst/>
                <a:uLnTx/>
                <a:uFillTx/>
                <a:latin typeface="等线" panose="020F0502020204030204"/>
                <a:ea typeface="等线" panose="02010600030101010101" pitchFamily="2" charset="-122"/>
                <a:cs typeface="+mn-cs"/>
              </a:rPr>
              <a:t>PeV</a:t>
            </a:r>
            <a:endParaRPr lang="en-US" altLang="zh-CN" sz="2000" b="1" dirty="0">
              <a:solidFill>
                <a:prstClr val="black"/>
              </a:solidFill>
              <a:latin typeface="等线" panose="020F0502020204030204"/>
              <a:ea typeface="等线" panose="02010600030101010101" pitchFamily="2" charset="-122"/>
            </a:endParaRPr>
          </a:p>
          <a:p>
            <a:pPr marL="742950" lvl="1" indent="-285750">
              <a:buFont typeface="Arial" panose="020B0604020202020204" pitchFamily="34" charset="0"/>
              <a:buChar char="•"/>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γ1 = -2.74±0.005</a:t>
            </a:r>
          </a:p>
          <a:p>
            <a:pPr marL="742950" lvl="1" indent="-285750">
              <a:buFont typeface="Arial" panose="020B0604020202020204" pitchFamily="34" charset="0"/>
              <a:buChar char="•"/>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γ2 = -3.13±0.005</a:t>
            </a:r>
          </a:p>
        </p:txBody>
      </p:sp>
      <p:sp>
        <p:nvSpPr>
          <p:cNvPr id="19" name="TextBox 18">
            <a:extLst>
              <a:ext uri="{FF2B5EF4-FFF2-40B4-BE49-F238E27FC236}">
                <a16:creationId xmlns:a16="http://schemas.microsoft.com/office/drawing/2014/main" id="{7ECF719B-729E-49DE-A08B-7517BE6F86A6}"/>
              </a:ext>
            </a:extLst>
          </p:cNvPr>
          <p:cNvSpPr txBox="1"/>
          <p:nvPr/>
        </p:nvSpPr>
        <p:spPr>
          <a:xfrm>
            <a:off x="7512682" y="2884340"/>
            <a:ext cx="3255718" cy="132343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Proton </a:t>
            </a:r>
          </a:p>
          <a:p>
            <a:pPr marL="742950" lvl="1" indent="-285750">
              <a:buFont typeface="Arial" panose="020B0604020202020204" pitchFamily="34" charset="0"/>
              <a:buChar char="•"/>
              <a:defRPr/>
            </a:pP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Knee:</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3.3 </a:t>
            </a:r>
            <a:r>
              <a:rPr kumimoji="0" lang="en-US" altLang="zh-CN" sz="2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PeV</a:t>
            </a:r>
            <a:endParaRPr lang="en-US" altLang="zh-CN" sz="2000" b="1" dirty="0">
              <a:solidFill>
                <a:prstClr val="black"/>
              </a:solidFill>
              <a:latin typeface="Calibri"/>
              <a:ea typeface="宋体" panose="02010600030101010101" pitchFamily="2" charset="-122"/>
            </a:endParaRPr>
          </a:p>
          <a:p>
            <a:pPr marL="742950" lvl="1" indent="-285750">
              <a:buFont typeface="Arial" panose="020B0604020202020204" pitchFamily="34" charset="0"/>
              <a:buChar char="•"/>
              <a:defRPr/>
            </a:pP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γ2 = −2.5</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1</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±0.0</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3</a:t>
            </a:r>
          </a:p>
          <a:p>
            <a:pPr marL="742950" lvl="1" indent="-285750">
              <a:buFont typeface="Arial" panose="020B0604020202020204" pitchFamily="34" charset="0"/>
              <a:buChar char="•"/>
              <a:defRPr/>
            </a:pPr>
            <a:r>
              <a:rPr kumimoji="0" lang="el-GR"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γ3 = −3.5±0.</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a:t>
            </a:r>
          </a:p>
        </p:txBody>
      </p:sp>
      <p:sp>
        <p:nvSpPr>
          <p:cNvPr id="12" name="TextBox 11">
            <a:extLst>
              <a:ext uri="{FF2B5EF4-FFF2-40B4-BE49-F238E27FC236}">
                <a16:creationId xmlns:a16="http://schemas.microsoft.com/office/drawing/2014/main" id="{B8397D95-EA37-4FF3-935F-46439A069CD2}"/>
              </a:ext>
            </a:extLst>
          </p:cNvPr>
          <p:cNvSpPr txBox="1"/>
          <p:nvPr/>
        </p:nvSpPr>
        <p:spPr>
          <a:xfrm>
            <a:off x="7512682" y="4440680"/>
            <a:ext cx="3716151"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rPr>
              <a:t>The all-particle knee is dominate by the proton knee</a:t>
            </a:r>
            <a:endParaRPr kumimoji="0" lang="zh-CN" altLang="en-US" sz="20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pic>
        <p:nvPicPr>
          <p:cNvPr id="11" name="Picture 10">
            <a:extLst>
              <a:ext uri="{FF2B5EF4-FFF2-40B4-BE49-F238E27FC236}">
                <a16:creationId xmlns:a16="http://schemas.microsoft.com/office/drawing/2014/main" id="{E207C174-F683-4B8C-A932-6550C8EB358C}"/>
              </a:ext>
            </a:extLst>
          </p:cNvPr>
          <p:cNvPicPr>
            <a:picLocks noChangeAspect="1"/>
          </p:cNvPicPr>
          <p:nvPr/>
        </p:nvPicPr>
        <p:blipFill>
          <a:blip r:embed="rId3"/>
          <a:stretch>
            <a:fillRect/>
          </a:stretch>
        </p:blipFill>
        <p:spPr>
          <a:xfrm>
            <a:off x="589422" y="1114306"/>
            <a:ext cx="6788499" cy="5397777"/>
          </a:xfrm>
          <a:prstGeom prst="rect">
            <a:avLst/>
          </a:prstGeom>
        </p:spPr>
      </p:pic>
      <p:cxnSp>
        <p:nvCxnSpPr>
          <p:cNvPr id="15" name="Straight Connector 14">
            <a:extLst>
              <a:ext uri="{FF2B5EF4-FFF2-40B4-BE49-F238E27FC236}">
                <a16:creationId xmlns:a16="http://schemas.microsoft.com/office/drawing/2014/main" id="{28909544-FC2E-4139-85B3-502EBE2BB967}"/>
              </a:ext>
            </a:extLst>
          </p:cNvPr>
          <p:cNvCxnSpPr/>
          <p:nvPr/>
        </p:nvCxnSpPr>
        <p:spPr>
          <a:xfrm>
            <a:off x="5193792" y="1308855"/>
            <a:ext cx="0" cy="449941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006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31740B-CFEF-47E7-B88F-238BE34A6DCB}"/>
              </a:ext>
            </a:extLst>
          </p:cNvPr>
          <p:cNvPicPr>
            <a:picLocks noChangeAspect="1"/>
          </p:cNvPicPr>
          <p:nvPr/>
        </p:nvPicPr>
        <p:blipFill>
          <a:blip r:embed="rId2"/>
          <a:stretch>
            <a:fillRect/>
          </a:stretch>
        </p:blipFill>
        <p:spPr>
          <a:xfrm>
            <a:off x="194488" y="1180245"/>
            <a:ext cx="7332853" cy="4649719"/>
          </a:xfrm>
          <a:prstGeom prst="rect">
            <a:avLst/>
          </a:prstGeom>
        </p:spPr>
      </p:pic>
      <p:sp>
        <p:nvSpPr>
          <p:cNvPr id="3" name="TextBox 2">
            <a:extLst>
              <a:ext uri="{FF2B5EF4-FFF2-40B4-BE49-F238E27FC236}">
                <a16:creationId xmlns:a16="http://schemas.microsoft.com/office/drawing/2014/main" id="{A719D467-E2C8-49D6-9AD1-E4E61D2F620F}"/>
              </a:ext>
            </a:extLst>
          </p:cNvPr>
          <p:cNvSpPr txBox="1"/>
          <p:nvPr/>
        </p:nvSpPr>
        <p:spPr>
          <a:xfrm>
            <a:off x="4389120" y="4030677"/>
            <a:ext cx="691215" cy="369332"/>
          </a:xfrm>
          <a:prstGeom prst="rect">
            <a:avLst/>
          </a:prstGeom>
          <a:noFill/>
        </p:spPr>
        <p:txBody>
          <a:bodyPr wrap="none" rtlCol="0">
            <a:spAutoFit/>
          </a:bodyPr>
          <a:lstStyle/>
          <a:p>
            <a:r>
              <a:rPr lang="en-US" altLang="zh-CN" b="1" dirty="0"/>
              <a:t>H/He</a:t>
            </a:r>
            <a:endParaRPr lang="zh-CN" altLang="en-US" b="1" dirty="0"/>
          </a:p>
        </p:txBody>
      </p:sp>
      <p:sp>
        <p:nvSpPr>
          <p:cNvPr id="10" name="TextBox 9">
            <a:extLst>
              <a:ext uri="{FF2B5EF4-FFF2-40B4-BE49-F238E27FC236}">
                <a16:creationId xmlns:a16="http://schemas.microsoft.com/office/drawing/2014/main" id="{5CC8167F-4454-418E-8612-9B3716C637E5}"/>
              </a:ext>
            </a:extLst>
          </p:cNvPr>
          <p:cNvSpPr txBox="1"/>
          <p:nvPr/>
        </p:nvSpPr>
        <p:spPr>
          <a:xfrm>
            <a:off x="7527341" y="1218261"/>
            <a:ext cx="4521377" cy="4573688"/>
          </a:xfrm>
          <a:prstGeom prst="rect">
            <a:avLst/>
          </a:prstGeom>
          <a:noFill/>
        </p:spPr>
        <p:txBody>
          <a:bodyPr wrap="square">
            <a:spAutoFit/>
          </a:bodyPr>
          <a:lstStyle/>
          <a:p>
            <a:pPr marL="285750" indent="-285750">
              <a:lnSpc>
                <a:spcPct val="110000"/>
              </a:lnSpc>
              <a:spcAft>
                <a:spcPts val="600"/>
              </a:spcAft>
              <a:buFont typeface="Wingdings" panose="05000000000000000000" pitchFamily="2" charset="2"/>
              <a:buChar char="Ø"/>
            </a:pPr>
            <a:r>
              <a:rPr lang="en-US" altLang="zh-CN" b="1" dirty="0"/>
              <a:t>The abundance of protons overtake helium again at around 0.7 </a:t>
            </a:r>
            <a:r>
              <a:rPr lang="en-US" altLang="zh-CN" b="1" dirty="0" err="1"/>
              <a:t>PeV</a:t>
            </a:r>
            <a:endParaRPr lang="en-US" altLang="zh-CN" b="1" dirty="0"/>
          </a:p>
          <a:p>
            <a:pPr marL="285750" indent="-285750">
              <a:lnSpc>
                <a:spcPct val="110000"/>
              </a:lnSpc>
              <a:spcAft>
                <a:spcPts val="600"/>
              </a:spcAft>
              <a:buFont typeface="Wingdings" panose="05000000000000000000" pitchFamily="2" charset="2"/>
              <a:buChar char="Ø"/>
            </a:pPr>
            <a:r>
              <a:rPr lang="en-US" altLang="zh-CN" b="1" dirty="0"/>
              <a:t>The H/He ratio crosses unity twice within the energy range of 0.16–13 </a:t>
            </a:r>
            <a:r>
              <a:rPr lang="en-US" altLang="zh-CN" b="1" dirty="0" err="1"/>
              <a:t>PeV</a:t>
            </a:r>
            <a:r>
              <a:rPr lang="en-US" altLang="zh-CN" b="1" dirty="0"/>
              <a:t>. </a:t>
            </a:r>
          </a:p>
          <a:p>
            <a:pPr marL="742950" lvl="1" indent="-285750">
              <a:lnSpc>
                <a:spcPct val="110000"/>
              </a:lnSpc>
              <a:spcAft>
                <a:spcPts val="600"/>
              </a:spcAft>
              <a:buFont typeface="Arial" panose="020B0604020202020204" pitchFamily="34" charset="0"/>
              <a:buChar char="•"/>
            </a:pPr>
            <a:r>
              <a:rPr lang="en-US" altLang="zh-CN" b="1" dirty="0"/>
              <a:t>The crossing at 0.7 </a:t>
            </a:r>
            <a:r>
              <a:rPr lang="en-US" altLang="zh-CN" b="1" dirty="0" err="1"/>
              <a:t>PeV</a:t>
            </a:r>
            <a:r>
              <a:rPr lang="en-US" altLang="zh-CN" b="1" dirty="0"/>
              <a:t> shows that protons once again become the dominant component of cosmic rays, which is somewhat unexpected given the significant hardening of the helium spectrum previously observed in space-based measurements. </a:t>
            </a:r>
          </a:p>
          <a:p>
            <a:pPr marL="742950" lvl="1" indent="-285750">
              <a:lnSpc>
                <a:spcPct val="110000"/>
              </a:lnSpc>
              <a:spcAft>
                <a:spcPts val="600"/>
              </a:spcAft>
              <a:buFont typeface="Arial" panose="020B0604020202020204" pitchFamily="34" charset="0"/>
              <a:buChar char="•"/>
            </a:pPr>
            <a:r>
              <a:rPr lang="en-US" altLang="zh-CN" b="1" dirty="0"/>
              <a:t>A second crossing occurs at E ∼5 </a:t>
            </a:r>
            <a:r>
              <a:rPr lang="en-US" altLang="zh-CN" b="1" dirty="0" err="1"/>
              <a:t>PeV</a:t>
            </a:r>
            <a:r>
              <a:rPr lang="en-US" altLang="zh-CN" b="1" dirty="0"/>
              <a:t>, where the helium flux exceeds the proton flux once more</a:t>
            </a:r>
          </a:p>
        </p:txBody>
      </p:sp>
      <p:sp>
        <p:nvSpPr>
          <p:cNvPr id="12" name="Title 23">
            <a:extLst>
              <a:ext uri="{FF2B5EF4-FFF2-40B4-BE49-F238E27FC236}">
                <a16:creationId xmlns:a16="http://schemas.microsoft.com/office/drawing/2014/main" id="{FBB6832C-7DD9-4710-B199-78BA72C87AFE}"/>
              </a:ext>
            </a:extLst>
          </p:cNvPr>
          <p:cNvSpPr>
            <a:spLocks noGrp="1"/>
          </p:cNvSpPr>
          <p:nvPr>
            <p:ph type="title"/>
          </p:nvPr>
        </p:nvSpPr>
        <p:spPr>
          <a:xfrm>
            <a:off x="1108075" y="135861"/>
            <a:ext cx="10509250" cy="658813"/>
          </a:xfrm>
        </p:spPr>
        <p:txBody>
          <a:bodyPr>
            <a:normAutofit/>
          </a:bodyPr>
          <a:lstStyle/>
          <a:p>
            <a:r>
              <a:rPr lang="en-US" altLang="zh-CN" sz="2800" b="1" i="0" u="none" strike="noStrike" baseline="0" dirty="0">
                <a:solidFill>
                  <a:srgbClr val="0070C0"/>
                </a:solidFill>
                <a:latin typeface="Calibri" panose="020F0502020204030204" pitchFamily="34" charset="0"/>
              </a:rPr>
              <a:t>Wideband spectrum of proton and helium</a:t>
            </a:r>
            <a:endParaRPr lang="zh-CN" altLang="en-US" sz="2800" dirty="0">
              <a:solidFill>
                <a:srgbClr val="0070C0"/>
              </a:solidFill>
            </a:endParaRPr>
          </a:p>
        </p:txBody>
      </p:sp>
      <p:sp>
        <p:nvSpPr>
          <p:cNvPr id="7" name="TextBox 6">
            <a:extLst>
              <a:ext uri="{FF2B5EF4-FFF2-40B4-BE49-F238E27FC236}">
                <a16:creationId xmlns:a16="http://schemas.microsoft.com/office/drawing/2014/main" id="{08B51EF9-B148-4F9C-9FB0-A1A9F82D84E1}"/>
              </a:ext>
            </a:extLst>
          </p:cNvPr>
          <p:cNvSpPr txBox="1"/>
          <p:nvPr/>
        </p:nvSpPr>
        <p:spPr>
          <a:xfrm>
            <a:off x="954785" y="5791949"/>
            <a:ext cx="6001969" cy="646331"/>
          </a:xfrm>
          <a:prstGeom prst="rect">
            <a:avLst/>
          </a:prstGeom>
          <a:noFill/>
        </p:spPr>
        <p:txBody>
          <a:bodyPr wrap="square">
            <a:spAutoFit/>
          </a:bodyPr>
          <a:lstStyle/>
          <a:p>
            <a:pPr defTabSz="685800"/>
            <a:r>
              <a:rPr lang="en-US" altLang="zh-CN" sz="1800" b="0" i="0" u="none" strike="noStrike" baseline="0" dirty="0">
                <a:solidFill>
                  <a:srgbClr val="231F20"/>
                </a:solidFill>
                <a:latin typeface="AdvOT483a8203"/>
              </a:rPr>
              <a:t>LHAASO Collaboration</a:t>
            </a:r>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Phys. Rev. Lett. </a:t>
            </a:r>
            <a:r>
              <a:rPr lang="en-US" altLang="zh-CN" dirty="0">
                <a:solidFill>
                  <a:srgbClr val="231F20"/>
                </a:solidFill>
                <a:latin typeface="AdvOT19ee2aa8.B"/>
              </a:rPr>
              <a:t>136, </a:t>
            </a:r>
            <a:r>
              <a:rPr lang="en-US" altLang="zh-CN" dirty="0">
                <a:solidFill>
                  <a:srgbClr val="231F20"/>
                </a:solidFill>
                <a:latin typeface="AdvOT483a8203"/>
              </a:rPr>
              <a:t>121001 (2026)</a:t>
            </a:r>
            <a:endPar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defTabSz="685800"/>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DOI: https://doi.org/10.1103/d838-49gt</a:t>
            </a:r>
          </a:p>
        </p:txBody>
      </p:sp>
    </p:spTree>
    <p:extLst>
      <p:ext uri="{BB962C8B-B14F-4D97-AF65-F5344CB8AC3E}">
        <p14:creationId xmlns:p14="http://schemas.microsoft.com/office/powerpoint/2010/main" val="3162099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24" name="标题 1">
            <a:extLst>
              <a:ext uri="{FF2B5EF4-FFF2-40B4-BE49-F238E27FC236}">
                <a16:creationId xmlns:a16="http://schemas.microsoft.com/office/drawing/2014/main" id="{BD1DE828-33F9-4881-820A-D4985A4D5648}"/>
              </a:ext>
            </a:extLst>
          </p:cNvPr>
          <p:cNvSpPr>
            <a:spLocks noGrp="1"/>
          </p:cNvSpPr>
          <p:nvPr>
            <p:ph type="title"/>
          </p:nvPr>
        </p:nvSpPr>
        <p:spPr>
          <a:xfrm>
            <a:off x="1271780" y="142039"/>
            <a:ext cx="10091447" cy="666054"/>
          </a:xfrm>
        </p:spPr>
        <p:txBody>
          <a:bodyPr/>
          <a:lstStyle/>
          <a:p>
            <a:r>
              <a:rPr lang="en-US" altLang="zh-CN" sz="3200" dirty="0">
                <a:latin typeface="Aharoni" panose="02010803020104030203" pitchFamily="2" charset="-79"/>
                <a:ea typeface="黑体" panose="02010609060101010101" pitchFamily="49" charset="-122"/>
                <a:cs typeface="Aharoni" panose="02010803020104030203" pitchFamily="2" charset="-79"/>
              </a:rPr>
              <a:t>LHAASO: Multi-Messenger</a:t>
            </a:r>
            <a:r>
              <a:rPr lang="zh-CN" altLang="en-US" sz="3200" dirty="0">
                <a:latin typeface="Aharoni" panose="02010803020104030203" pitchFamily="2" charset="-79"/>
                <a:ea typeface="黑体" panose="02010609060101010101" pitchFamily="49" charset="-122"/>
                <a:cs typeface="Aharoni" panose="02010803020104030203" pitchFamily="2" charset="-79"/>
              </a:rPr>
              <a:t> </a:t>
            </a:r>
            <a:r>
              <a:rPr lang="en-US" altLang="zh-CN" sz="3200" dirty="0">
                <a:latin typeface="Aharoni" panose="02010803020104030203" pitchFamily="2" charset="-79"/>
                <a:ea typeface="黑体" panose="02010609060101010101" pitchFamily="49" charset="-122"/>
                <a:cs typeface="Aharoni" panose="02010803020104030203" pitchFamily="2" charset="-79"/>
              </a:rPr>
              <a:t>Collaboration Network</a:t>
            </a:r>
            <a:endParaRPr lang="zh-CN" altLang="en-US" sz="3200" dirty="0"/>
          </a:p>
        </p:txBody>
      </p:sp>
      <p:sp>
        <p:nvSpPr>
          <p:cNvPr id="54" name="文本占位符 6">
            <a:extLst>
              <a:ext uri="{FF2B5EF4-FFF2-40B4-BE49-F238E27FC236}">
                <a16:creationId xmlns:a16="http://schemas.microsoft.com/office/drawing/2014/main" id="{32D02E75-2E0D-400F-BFF2-630EFB0C893A}"/>
              </a:ext>
            </a:extLst>
          </p:cNvPr>
          <p:cNvSpPr txBox="1">
            <a:spLocks/>
          </p:cNvSpPr>
          <p:nvPr/>
        </p:nvSpPr>
        <p:spPr>
          <a:xfrm>
            <a:off x="1139905" y="883875"/>
            <a:ext cx="10397226" cy="622087"/>
          </a:xfrm>
          <a:prstGeom prst="rect">
            <a:avLst/>
          </a:prstGeom>
        </p:spPr>
        <p:txBody>
          <a:bodyPr vert="horz" rtlCol="0">
            <a:noAutofit/>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FF00"/>
              </a:buClr>
              <a:buSzPct val="50000"/>
              <a:buFont typeface="Wingdings 2"/>
              <a:buNone/>
              <a:tabLst/>
              <a:defRPr/>
            </a:pPr>
            <a:endParaRPr kumimoji="0" lang="en-US" altLang="zh-CN" sz="3200" b="0" i="0" u="none" strike="noStrike" kern="1200" cap="none" spc="0" normalizeH="0" baseline="0" noProof="0" dirty="0">
              <a:ln>
                <a:noFill/>
              </a:ln>
              <a:solidFill>
                <a:srgbClr val="000000"/>
              </a:solidFill>
              <a:effectLst/>
              <a:uLnTx/>
              <a:uFillTx/>
              <a:latin typeface="Aharoni" panose="02010803020104030203" pitchFamily="2" charset="-79"/>
              <a:ea typeface="黑体" panose="02010609060101010101" pitchFamily="49" charset="-122"/>
              <a:cs typeface="Aharoni" panose="02010803020104030203" pitchFamily="2" charset="-79"/>
            </a:endParaRPr>
          </a:p>
        </p:txBody>
      </p:sp>
      <p:grpSp>
        <p:nvGrpSpPr>
          <p:cNvPr id="55" name="组合 11">
            <a:extLst>
              <a:ext uri="{FF2B5EF4-FFF2-40B4-BE49-F238E27FC236}">
                <a16:creationId xmlns:a16="http://schemas.microsoft.com/office/drawing/2014/main" id="{58A50696-884C-40E4-B907-990381AFC7BE}"/>
              </a:ext>
            </a:extLst>
          </p:cNvPr>
          <p:cNvGrpSpPr/>
          <p:nvPr/>
        </p:nvGrpSpPr>
        <p:grpSpPr>
          <a:xfrm>
            <a:off x="279363" y="1223325"/>
            <a:ext cx="10819511" cy="5156030"/>
            <a:chOff x="354178" y="1580774"/>
            <a:chExt cx="10819511" cy="5156030"/>
          </a:xfrm>
        </p:grpSpPr>
        <p:pic>
          <p:nvPicPr>
            <p:cNvPr id="56" name="图片 4">
              <a:extLst>
                <a:ext uri="{FF2B5EF4-FFF2-40B4-BE49-F238E27FC236}">
                  <a16:creationId xmlns:a16="http://schemas.microsoft.com/office/drawing/2014/main" id="{8010BB05-54EC-42FE-88A6-A9734D04BE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67" t="15193" r="2984" b="10043"/>
            <a:stretch/>
          </p:blipFill>
          <p:spPr>
            <a:xfrm>
              <a:off x="1992171" y="1580774"/>
              <a:ext cx="9181518" cy="5156030"/>
            </a:xfrm>
            <a:prstGeom prst="rect">
              <a:avLst/>
            </a:prstGeom>
          </p:spPr>
        </p:pic>
        <p:sp>
          <p:nvSpPr>
            <p:cNvPr id="57" name="TextBox 56">
              <a:extLst>
                <a:ext uri="{FF2B5EF4-FFF2-40B4-BE49-F238E27FC236}">
                  <a16:creationId xmlns:a16="http://schemas.microsoft.com/office/drawing/2014/main" id="{6A9E594A-41C6-4ED3-8310-DDF39A4ED953}"/>
                </a:ext>
              </a:extLst>
            </p:cNvPr>
            <p:cNvSpPr txBox="1"/>
            <p:nvPr/>
          </p:nvSpPr>
          <p:spPr>
            <a:xfrm>
              <a:off x="768737" y="1678862"/>
              <a:ext cx="2038480" cy="400110"/>
            </a:xfrm>
            <a:prstGeom prst="rect">
              <a:avLst/>
            </a:prstGeom>
            <a:solidFill>
              <a:srgbClr val="EDF8FE">
                <a:lumMod val="90000"/>
              </a:srgb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rPr>
                <a:t>ANTARES (NT)</a:t>
              </a:r>
              <a:endParaRPr kumimoji="0" lang="zh-CN" altLang="en-US" sz="20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endParaRPr>
            </a:p>
          </p:txBody>
        </p:sp>
        <p:sp>
          <p:nvSpPr>
            <p:cNvPr id="58" name="TextBox 57">
              <a:extLst>
                <a:ext uri="{FF2B5EF4-FFF2-40B4-BE49-F238E27FC236}">
                  <a16:creationId xmlns:a16="http://schemas.microsoft.com/office/drawing/2014/main" id="{E85D0D6B-17C3-434C-B387-8745EB410297}"/>
                </a:ext>
              </a:extLst>
            </p:cNvPr>
            <p:cNvSpPr txBox="1"/>
            <p:nvPr/>
          </p:nvSpPr>
          <p:spPr>
            <a:xfrm>
              <a:off x="354178" y="2949741"/>
              <a:ext cx="1480327" cy="646331"/>
            </a:xfrm>
            <a:prstGeom prst="rect">
              <a:avLst/>
            </a:prstGeom>
            <a:solidFill>
              <a:srgbClr val="001B36">
                <a:lumMod val="60000"/>
                <a:lumOff val="40000"/>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rPr>
                <a:t>LST/CTA-N (CT)</a:t>
              </a:r>
            </a:p>
          </p:txBody>
        </p:sp>
        <p:sp>
          <p:nvSpPr>
            <p:cNvPr id="59" name="TextBox 58">
              <a:extLst>
                <a:ext uri="{FF2B5EF4-FFF2-40B4-BE49-F238E27FC236}">
                  <a16:creationId xmlns:a16="http://schemas.microsoft.com/office/drawing/2014/main" id="{5B700B9E-DE81-4D1D-A322-73FE2DD1E314}"/>
                </a:ext>
              </a:extLst>
            </p:cNvPr>
            <p:cNvSpPr txBox="1"/>
            <p:nvPr/>
          </p:nvSpPr>
          <p:spPr>
            <a:xfrm>
              <a:off x="5716865" y="2374124"/>
              <a:ext cx="1387247" cy="646331"/>
            </a:xfrm>
            <a:prstGeom prst="rect">
              <a:avLst/>
            </a:prstGeom>
            <a:solidFill>
              <a:sysClr val="window" lastClr="FFFFFF"/>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rPr>
                <a:t>Baikal-GVD (NT)</a:t>
              </a:r>
              <a:endParaRPr kumimoji="0" lang="zh-CN" altLang="en-US"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endParaRPr>
            </a:p>
          </p:txBody>
        </p:sp>
        <p:sp>
          <p:nvSpPr>
            <p:cNvPr id="60" name="TextBox 59">
              <a:extLst>
                <a:ext uri="{FF2B5EF4-FFF2-40B4-BE49-F238E27FC236}">
                  <a16:creationId xmlns:a16="http://schemas.microsoft.com/office/drawing/2014/main" id="{F35818C8-01F1-4051-A1DE-1726A6188DEA}"/>
                </a:ext>
              </a:extLst>
            </p:cNvPr>
            <p:cNvSpPr txBox="1"/>
            <p:nvPr/>
          </p:nvSpPr>
          <p:spPr>
            <a:xfrm>
              <a:off x="7510229" y="2356815"/>
              <a:ext cx="1584176" cy="369332"/>
            </a:xfrm>
            <a:prstGeom prst="rect">
              <a:avLst/>
            </a:prstGeom>
            <a:solidFill>
              <a:srgbClr val="51848E">
                <a:lumMod val="40000"/>
                <a:lumOff val="60000"/>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rPr>
                <a:t>VERITAS (CT)</a:t>
              </a:r>
              <a:endParaRPr kumimoji="0" lang="zh-CN" altLang="en-US"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endParaRPr>
            </a:p>
          </p:txBody>
        </p:sp>
        <p:cxnSp>
          <p:nvCxnSpPr>
            <p:cNvPr id="61" name="直接箭头连接符 19">
              <a:extLst>
                <a:ext uri="{FF2B5EF4-FFF2-40B4-BE49-F238E27FC236}">
                  <a16:creationId xmlns:a16="http://schemas.microsoft.com/office/drawing/2014/main" id="{55C2B50D-49D6-40F0-B8CE-BA2A86B043FC}"/>
                </a:ext>
              </a:extLst>
            </p:cNvPr>
            <p:cNvCxnSpPr>
              <a:cxnSpLocks/>
              <a:stCxn id="57" idx="3"/>
            </p:cNvCxnSpPr>
            <p:nvPr/>
          </p:nvCxnSpPr>
          <p:spPr>
            <a:xfrm>
              <a:off x="2807217" y="1878917"/>
              <a:ext cx="696495" cy="682165"/>
            </a:xfrm>
            <a:prstGeom prst="straightConnector1">
              <a:avLst/>
            </a:prstGeom>
            <a:noFill/>
            <a:ln w="34925" cap="flat" cmpd="sng" algn="ctr">
              <a:solidFill>
                <a:srgbClr val="EDF8FE">
                  <a:lumMod val="90000"/>
                </a:srgbClr>
              </a:solidFill>
              <a:prstDash val="solid"/>
              <a:tailEnd type="arrow"/>
            </a:ln>
            <a:effectLst/>
          </p:spPr>
        </p:cxnSp>
        <p:cxnSp>
          <p:nvCxnSpPr>
            <p:cNvPr id="62" name="直接箭头连接符 22">
              <a:extLst>
                <a:ext uri="{FF2B5EF4-FFF2-40B4-BE49-F238E27FC236}">
                  <a16:creationId xmlns:a16="http://schemas.microsoft.com/office/drawing/2014/main" id="{BBE5976C-3AC3-4F6F-A37A-74B0BEE273DE}"/>
                </a:ext>
              </a:extLst>
            </p:cNvPr>
            <p:cNvCxnSpPr>
              <a:cxnSpLocks/>
              <a:stCxn id="58" idx="3"/>
            </p:cNvCxnSpPr>
            <p:nvPr/>
          </p:nvCxnSpPr>
          <p:spPr>
            <a:xfrm flipV="1">
              <a:off x="1834505" y="2953935"/>
              <a:ext cx="833985" cy="318972"/>
            </a:xfrm>
            <a:prstGeom prst="straightConnector1">
              <a:avLst/>
            </a:prstGeom>
            <a:noFill/>
            <a:ln w="34925" cap="flat" cmpd="sng" algn="ctr">
              <a:solidFill>
                <a:srgbClr val="001B36">
                  <a:lumMod val="60000"/>
                  <a:lumOff val="40000"/>
                </a:srgbClr>
              </a:solidFill>
              <a:prstDash val="solid"/>
              <a:tailEnd type="arrow"/>
            </a:ln>
            <a:effectLst/>
          </p:spPr>
        </p:cxnSp>
        <p:cxnSp>
          <p:nvCxnSpPr>
            <p:cNvPr id="63" name="直接箭头连接符 32">
              <a:extLst>
                <a:ext uri="{FF2B5EF4-FFF2-40B4-BE49-F238E27FC236}">
                  <a16:creationId xmlns:a16="http://schemas.microsoft.com/office/drawing/2014/main" id="{227043AE-A627-48AE-9355-ADD1B428DFB0}"/>
                </a:ext>
              </a:extLst>
            </p:cNvPr>
            <p:cNvCxnSpPr>
              <a:cxnSpLocks/>
              <a:stCxn id="60" idx="2"/>
            </p:cNvCxnSpPr>
            <p:nvPr/>
          </p:nvCxnSpPr>
          <p:spPr>
            <a:xfrm>
              <a:off x="8302317" y="2726147"/>
              <a:ext cx="601995" cy="223594"/>
            </a:xfrm>
            <a:prstGeom prst="straightConnector1">
              <a:avLst/>
            </a:prstGeom>
            <a:noFill/>
            <a:ln w="34925" cap="flat" cmpd="sng" algn="ctr">
              <a:solidFill>
                <a:srgbClr val="51848E">
                  <a:lumMod val="40000"/>
                  <a:lumOff val="60000"/>
                </a:srgbClr>
              </a:solidFill>
              <a:prstDash val="solid"/>
              <a:tailEnd type="arrow"/>
            </a:ln>
            <a:effectLst/>
          </p:spPr>
        </p:cxnSp>
        <p:cxnSp>
          <p:nvCxnSpPr>
            <p:cNvPr id="64" name="直接箭头连接符 35">
              <a:extLst>
                <a:ext uri="{FF2B5EF4-FFF2-40B4-BE49-F238E27FC236}">
                  <a16:creationId xmlns:a16="http://schemas.microsoft.com/office/drawing/2014/main" id="{ADEC5755-983C-496F-B9CF-27018A487D7C}"/>
                </a:ext>
              </a:extLst>
            </p:cNvPr>
            <p:cNvCxnSpPr>
              <a:cxnSpLocks/>
              <a:stCxn id="59" idx="1"/>
            </p:cNvCxnSpPr>
            <p:nvPr/>
          </p:nvCxnSpPr>
          <p:spPr>
            <a:xfrm flipH="1" flipV="1">
              <a:off x="5709495" y="2526892"/>
              <a:ext cx="7370" cy="170398"/>
            </a:xfrm>
            <a:prstGeom prst="straightConnector1">
              <a:avLst/>
            </a:prstGeom>
            <a:noFill/>
            <a:ln w="34925" cap="flat" cmpd="sng" algn="ctr">
              <a:solidFill>
                <a:sysClr val="window" lastClr="FFFFFF"/>
              </a:solidFill>
              <a:prstDash val="solid"/>
              <a:tailEnd type="arrow"/>
            </a:ln>
            <a:effectLst/>
          </p:spPr>
        </p:cxnSp>
        <p:cxnSp>
          <p:nvCxnSpPr>
            <p:cNvPr id="66" name="直接箭头连接符 29">
              <a:extLst>
                <a:ext uri="{FF2B5EF4-FFF2-40B4-BE49-F238E27FC236}">
                  <a16:creationId xmlns:a16="http://schemas.microsoft.com/office/drawing/2014/main" id="{675F31EA-4D58-4D79-8282-8C2E8457F532}"/>
                </a:ext>
              </a:extLst>
            </p:cNvPr>
            <p:cNvCxnSpPr/>
            <p:nvPr/>
          </p:nvCxnSpPr>
          <p:spPr>
            <a:xfrm flipH="1" flipV="1">
              <a:off x="6035916" y="4491590"/>
              <a:ext cx="41110" cy="230248"/>
            </a:xfrm>
            <a:prstGeom prst="straightConnector1">
              <a:avLst/>
            </a:prstGeom>
            <a:noFill/>
            <a:ln w="34925" cap="flat" cmpd="sng" algn="ctr">
              <a:solidFill>
                <a:srgbClr val="92D050"/>
              </a:solidFill>
              <a:prstDash val="solid"/>
              <a:tailEnd type="arrow"/>
            </a:ln>
            <a:effectLst/>
          </p:spPr>
        </p:cxnSp>
        <p:sp>
          <p:nvSpPr>
            <p:cNvPr id="68" name="AutoShape 16">
              <a:extLst>
                <a:ext uri="{FF2B5EF4-FFF2-40B4-BE49-F238E27FC236}">
                  <a16:creationId xmlns:a16="http://schemas.microsoft.com/office/drawing/2014/main" id="{8DC71F2B-4D95-4E33-B036-4889AB4D5F12}"/>
                </a:ext>
              </a:extLst>
            </p:cNvPr>
            <p:cNvSpPr>
              <a:spLocks noChangeArrowheads="1"/>
            </p:cNvSpPr>
            <p:nvPr/>
          </p:nvSpPr>
          <p:spPr bwMode="auto">
            <a:xfrm>
              <a:off x="5272622" y="3147538"/>
              <a:ext cx="157666" cy="160578"/>
            </a:xfrm>
            <a:prstGeom prst="sun">
              <a:avLst>
                <a:gd name="adj" fmla="val 21528"/>
              </a:avLst>
            </a:prstGeom>
            <a:solidFill>
              <a:srgbClr val="FF0000"/>
            </a:solidFill>
            <a:ln w="12700">
              <a:noFill/>
              <a:miter lim="800000"/>
              <a:headEnd/>
              <a:tailEnd/>
            </a:ln>
            <a:effectLst>
              <a:outerShdw blurRad="50800" dist="50800" dir="5400000" sx="109000" sy="109000" algn="ctr" rotWithShape="0">
                <a:srgbClr val="000000"/>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mbria"/>
                <a:ea typeface="华文楷体" panose="02010600040101010101" pitchFamily="2" charset="-122"/>
                <a:cs typeface="+mn-cs"/>
              </a:endParaRPr>
            </a:p>
          </p:txBody>
        </p:sp>
        <p:sp>
          <p:nvSpPr>
            <p:cNvPr id="69" name="TextBox 13">
              <a:extLst>
                <a:ext uri="{FF2B5EF4-FFF2-40B4-BE49-F238E27FC236}">
                  <a16:creationId xmlns:a16="http://schemas.microsoft.com/office/drawing/2014/main" id="{D937BCCA-DB21-4202-9342-607EAEBA2A8B}"/>
                </a:ext>
              </a:extLst>
            </p:cNvPr>
            <p:cNvSpPr txBox="1"/>
            <p:nvPr/>
          </p:nvSpPr>
          <p:spPr>
            <a:xfrm>
              <a:off x="354178" y="3650394"/>
              <a:ext cx="1433799" cy="369332"/>
            </a:xfrm>
            <a:prstGeom prst="rect">
              <a:avLst/>
            </a:prstGeom>
            <a:solidFill>
              <a:srgbClr val="FFFF0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rPr>
                <a:t>MAGIC(CT)</a:t>
              </a:r>
            </a:p>
          </p:txBody>
        </p:sp>
        <p:cxnSp>
          <p:nvCxnSpPr>
            <p:cNvPr id="70" name="直接箭头连接符 25">
              <a:extLst>
                <a:ext uri="{FF2B5EF4-FFF2-40B4-BE49-F238E27FC236}">
                  <a16:creationId xmlns:a16="http://schemas.microsoft.com/office/drawing/2014/main" id="{DED58E09-70DC-4A8E-AA7A-BA4BD9E08148}"/>
                </a:ext>
              </a:extLst>
            </p:cNvPr>
            <p:cNvCxnSpPr>
              <a:cxnSpLocks/>
              <a:stCxn id="69" idx="3"/>
            </p:cNvCxnSpPr>
            <p:nvPr/>
          </p:nvCxnSpPr>
          <p:spPr>
            <a:xfrm flipV="1">
              <a:off x="1787977" y="2949742"/>
              <a:ext cx="877068" cy="885318"/>
            </a:xfrm>
            <a:prstGeom prst="straightConnector1">
              <a:avLst/>
            </a:prstGeom>
            <a:noFill/>
            <a:ln w="34925" cap="flat" cmpd="sng" algn="ctr">
              <a:solidFill>
                <a:srgbClr val="FFFF00"/>
              </a:solidFill>
              <a:prstDash val="solid"/>
              <a:tailEnd type="arrow"/>
            </a:ln>
            <a:effectLst/>
          </p:spPr>
        </p:cxnSp>
        <p:sp>
          <p:nvSpPr>
            <p:cNvPr id="71" name="TextBox 12">
              <a:extLst>
                <a:ext uri="{FF2B5EF4-FFF2-40B4-BE49-F238E27FC236}">
                  <a16:creationId xmlns:a16="http://schemas.microsoft.com/office/drawing/2014/main" id="{B1A3CEA4-CEE8-450E-92AD-0CAE3C9C06F7}"/>
                </a:ext>
              </a:extLst>
            </p:cNvPr>
            <p:cNvSpPr txBox="1"/>
            <p:nvPr/>
          </p:nvSpPr>
          <p:spPr>
            <a:xfrm>
              <a:off x="770234" y="2179938"/>
              <a:ext cx="2038480" cy="400110"/>
            </a:xfrm>
            <a:prstGeom prst="rect">
              <a:avLst/>
            </a:prstGeom>
            <a:solidFill>
              <a:srgbClr val="E89A53">
                <a:lumMod val="40000"/>
                <a:lumOff val="60000"/>
              </a:srgb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rPr>
                <a:t>KM3Net (NT)</a:t>
              </a:r>
              <a:endParaRPr kumimoji="0" lang="zh-CN" altLang="en-US" sz="20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endParaRPr>
            </a:p>
          </p:txBody>
        </p:sp>
        <p:cxnSp>
          <p:nvCxnSpPr>
            <p:cNvPr id="72" name="直接箭头连接符 31">
              <a:extLst>
                <a:ext uri="{FF2B5EF4-FFF2-40B4-BE49-F238E27FC236}">
                  <a16:creationId xmlns:a16="http://schemas.microsoft.com/office/drawing/2014/main" id="{CE200CDE-5A32-4DD7-BE4B-A383BAA04356}"/>
                </a:ext>
              </a:extLst>
            </p:cNvPr>
            <p:cNvCxnSpPr>
              <a:cxnSpLocks/>
              <a:stCxn id="71" idx="3"/>
            </p:cNvCxnSpPr>
            <p:nvPr/>
          </p:nvCxnSpPr>
          <p:spPr>
            <a:xfrm>
              <a:off x="2808714" y="2379993"/>
              <a:ext cx="694998" cy="381144"/>
            </a:xfrm>
            <a:prstGeom prst="straightConnector1">
              <a:avLst/>
            </a:prstGeom>
            <a:noFill/>
            <a:ln w="34925" cap="flat" cmpd="sng" algn="ctr">
              <a:solidFill>
                <a:srgbClr val="E89A53">
                  <a:lumMod val="40000"/>
                  <a:lumOff val="60000"/>
                </a:srgbClr>
              </a:solidFill>
              <a:prstDash val="solid"/>
              <a:tailEnd type="arrow"/>
            </a:ln>
            <a:effectLst/>
          </p:spPr>
        </p:cxnSp>
      </p:grpSp>
      <p:cxnSp>
        <p:nvCxnSpPr>
          <p:cNvPr id="73" name="直接连接符 2">
            <a:extLst>
              <a:ext uri="{FF2B5EF4-FFF2-40B4-BE49-F238E27FC236}">
                <a16:creationId xmlns:a16="http://schemas.microsoft.com/office/drawing/2014/main" id="{4ADF54A4-B860-4B53-8D3D-1AAC24C4679D}"/>
              </a:ext>
            </a:extLst>
          </p:cNvPr>
          <p:cNvCxnSpPr>
            <a:stCxn id="68" idx="1"/>
          </p:cNvCxnSpPr>
          <p:nvPr/>
        </p:nvCxnSpPr>
        <p:spPr>
          <a:xfrm flipH="1" flipV="1">
            <a:off x="2590230" y="2592292"/>
            <a:ext cx="2607577" cy="278086"/>
          </a:xfrm>
          <a:prstGeom prst="line">
            <a:avLst/>
          </a:prstGeom>
          <a:noFill/>
          <a:ln w="38100" cap="flat" cmpd="sng" algn="ctr">
            <a:solidFill>
              <a:srgbClr val="FF0000"/>
            </a:solidFill>
            <a:prstDash val="solid"/>
          </a:ln>
          <a:effectLst/>
        </p:spPr>
      </p:cxnSp>
      <p:cxnSp>
        <p:nvCxnSpPr>
          <p:cNvPr id="74" name="直接连接符 26">
            <a:extLst>
              <a:ext uri="{FF2B5EF4-FFF2-40B4-BE49-F238E27FC236}">
                <a16:creationId xmlns:a16="http://schemas.microsoft.com/office/drawing/2014/main" id="{41E50DB4-5D32-4205-B82B-9A5777767654}"/>
              </a:ext>
            </a:extLst>
          </p:cNvPr>
          <p:cNvCxnSpPr>
            <a:cxnSpLocks/>
          </p:cNvCxnSpPr>
          <p:nvPr/>
        </p:nvCxnSpPr>
        <p:spPr>
          <a:xfrm flipH="1" flipV="1">
            <a:off x="3428898" y="2403688"/>
            <a:ext cx="1768909" cy="466690"/>
          </a:xfrm>
          <a:prstGeom prst="line">
            <a:avLst/>
          </a:prstGeom>
          <a:noFill/>
          <a:ln w="38100" cap="flat" cmpd="sng" algn="ctr">
            <a:solidFill>
              <a:srgbClr val="FF0000"/>
            </a:solidFill>
            <a:prstDash val="solid"/>
          </a:ln>
          <a:effectLst/>
        </p:spPr>
      </p:cxnSp>
      <p:cxnSp>
        <p:nvCxnSpPr>
          <p:cNvPr id="75" name="直接连接符 27">
            <a:extLst>
              <a:ext uri="{FF2B5EF4-FFF2-40B4-BE49-F238E27FC236}">
                <a16:creationId xmlns:a16="http://schemas.microsoft.com/office/drawing/2014/main" id="{5A8D150E-1FBC-489F-9CDF-AC73503D306E}"/>
              </a:ext>
            </a:extLst>
          </p:cNvPr>
          <p:cNvCxnSpPr>
            <a:cxnSpLocks/>
            <a:stCxn id="68" idx="1"/>
          </p:cNvCxnSpPr>
          <p:nvPr/>
        </p:nvCxnSpPr>
        <p:spPr>
          <a:xfrm flipH="1" flipV="1">
            <a:off x="3356891" y="2135448"/>
            <a:ext cx="1840916" cy="734930"/>
          </a:xfrm>
          <a:prstGeom prst="line">
            <a:avLst/>
          </a:prstGeom>
          <a:noFill/>
          <a:ln w="38100" cap="flat" cmpd="sng" algn="ctr">
            <a:solidFill>
              <a:srgbClr val="FF0000"/>
            </a:solidFill>
            <a:prstDash val="solid"/>
          </a:ln>
          <a:effectLst/>
        </p:spPr>
      </p:cxnSp>
      <p:cxnSp>
        <p:nvCxnSpPr>
          <p:cNvPr id="76" name="直接连接符 33">
            <a:extLst>
              <a:ext uri="{FF2B5EF4-FFF2-40B4-BE49-F238E27FC236}">
                <a16:creationId xmlns:a16="http://schemas.microsoft.com/office/drawing/2014/main" id="{A6378E4C-0ECE-4268-BDA5-F23733FCD4AF}"/>
              </a:ext>
            </a:extLst>
          </p:cNvPr>
          <p:cNvCxnSpPr>
            <a:cxnSpLocks/>
          </p:cNvCxnSpPr>
          <p:nvPr/>
        </p:nvCxnSpPr>
        <p:spPr>
          <a:xfrm flipV="1">
            <a:off x="5286513" y="2203633"/>
            <a:ext cx="273154" cy="586457"/>
          </a:xfrm>
          <a:prstGeom prst="line">
            <a:avLst/>
          </a:prstGeom>
          <a:noFill/>
          <a:ln w="38100" cap="flat" cmpd="sng" algn="ctr">
            <a:solidFill>
              <a:srgbClr val="FF0000"/>
            </a:solidFill>
            <a:prstDash val="solid"/>
          </a:ln>
          <a:effectLst/>
        </p:spPr>
      </p:cxnSp>
      <p:cxnSp>
        <p:nvCxnSpPr>
          <p:cNvPr id="77" name="直接连接符 34">
            <a:extLst>
              <a:ext uri="{FF2B5EF4-FFF2-40B4-BE49-F238E27FC236}">
                <a16:creationId xmlns:a16="http://schemas.microsoft.com/office/drawing/2014/main" id="{CD383202-D54B-4D29-B9F4-FFFFD4D9215D}"/>
              </a:ext>
            </a:extLst>
          </p:cNvPr>
          <p:cNvCxnSpPr>
            <a:cxnSpLocks/>
            <a:stCxn id="68" idx="3"/>
          </p:cNvCxnSpPr>
          <p:nvPr/>
        </p:nvCxnSpPr>
        <p:spPr>
          <a:xfrm flipV="1">
            <a:off x="5355473" y="2592292"/>
            <a:ext cx="3474024" cy="278086"/>
          </a:xfrm>
          <a:prstGeom prst="line">
            <a:avLst/>
          </a:prstGeom>
          <a:noFill/>
          <a:ln w="38100" cap="flat" cmpd="sng" algn="ctr">
            <a:solidFill>
              <a:srgbClr val="FF0000"/>
            </a:solidFill>
            <a:prstDash val="solid"/>
          </a:ln>
          <a:effectLst/>
        </p:spPr>
      </p:cxnSp>
      <p:sp>
        <p:nvSpPr>
          <p:cNvPr id="80" name="矩形 37">
            <a:extLst>
              <a:ext uri="{FF2B5EF4-FFF2-40B4-BE49-F238E27FC236}">
                <a16:creationId xmlns:a16="http://schemas.microsoft.com/office/drawing/2014/main" id="{683CC44B-4E95-4D36-BEE2-A95B5045E0C5}"/>
              </a:ext>
            </a:extLst>
          </p:cNvPr>
          <p:cNvSpPr/>
          <p:nvPr/>
        </p:nvSpPr>
        <p:spPr>
          <a:xfrm>
            <a:off x="191819" y="4127491"/>
            <a:ext cx="2376264" cy="1665768"/>
          </a:xfrm>
          <a:prstGeom prst="rect">
            <a:avLst/>
          </a:prstGeom>
          <a:solidFill>
            <a:sysClr val="window" lastClr="FFFFFF"/>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mbria"/>
              <a:ea typeface="华文楷体" panose="02010600040101010101" pitchFamily="2" charset="-122"/>
              <a:cs typeface="+mn-cs"/>
            </a:endParaRPr>
          </a:p>
        </p:txBody>
      </p:sp>
      <p:sp>
        <p:nvSpPr>
          <p:cNvPr id="81" name="TextBox 13">
            <a:extLst>
              <a:ext uri="{FF2B5EF4-FFF2-40B4-BE49-F238E27FC236}">
                <a16:creationId xmlns:a16="http://schemas.microsoft.com/office/drawing/2014/main" id="{7B7C4145-729F-4E59-BE97-BBFFF322BE3D}"/>
              </a:ext>
            </a:extLst>
          </p:cNvPr>
          <p:cNvSpPr txBox="1"/>
          <p:nvPr/>
        </p:nvSpPr>
        <p:spPr>
          <a:xfrm>
            <a:off x="279363" y="4661127"/>
            <a:ext cx="1835204" cy="369332"/>
          </a:xfrm>
          <a:prstGeom prst="rect">
            <a:avLst/>
          </a:prstGeom>
          <a:solidFill>
            <a:srgbClr val="001B36">
              <a:lumMod val="60000"/>
              <a:lumOff val="40000"/>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err="1">
                <a:ln>
                  <a:noFill/>
                </a:ln>
                <a:solidFill>
                  <a:srgbClr val="FFFF00"/>
                </a:solidFill>
                <a:effectLst/>
                <a:uLnTx/>
                <a:uFillTx/>
                <a:latin typeface="Cambria"/>
                <a:ea typeface="华文楷体" panose="02010600040101010101" pitchFamily="2" charset="-122"/>
                <a:cs typeface="+mn-cs"/>
              </a:rPr>
              <a:t>eROSITA</a:t>
            </a:r>
            <a:r>
              <a:rPr kumimoji="0" lang="en-US" altLang="zh-CN" sz="1800" b="1" i="0" u="none" strike="noStrike" kern="0" cap="none" spc="0" normalizeH="0" baseline="0" noProof="0" dirty="0">
                <a:ln>
                  <a:noFill/>
                </a:ln>
                <a:solidFill>
                  <a:srgbClr val="FFFF00"/>
                </a:solidFill>
                <a:effectLst/>
                <a:uLnTx/>
                <a:uFillTx/>
                <a:latin typeface="Cambria"/>
                <a:ea typeface="华文楷体" panose="02010600040101010101" pitchFamily="2" charset="-122"/>
                <a:cs typeface="+mn-cs"/>
              </a:rPr>
              <a:t>(X-ray)</a:t>
            </a:r>
          </a:p>
        </p:txBody>
      </p:sp>
      <p:sp>
        <p:nvSpPr>
          <p:cNvPr id="82" name="TextBox 13">
            <a:extLst>
              <a:ext uri="{FF2B5EF4-FFF2-40B4-BE49-F238E27FC236}">
                <a16:creationId xmlns:a16="http://schemas.microsoft.com/office/drawing/2014/main" id="{147ED72C-4725-40F4-B117-3DC8C7E18F5D}"/>
              </a:ext>
            </a:extLst>
          </p:cNvPr>
          <p:cNvSpPr txBox="1"/>
          <p:nvPr/>
        </p:nvSpPr>
        <p:spPr>
          <a:xfrm>
            <a:off x="279363" y="5051529"/>
            <a:ext cx="2029514" cy="369332"/>
          </a:xfrm>
          <a:prstGeom prst="rect">
            <a:avLst/>
          </a:prstGeom>
          <a:solidFill>
            <a:srgbClr val="00B05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DAMPE(γ-ray,</a:t>
            </a:r>
            <a:r>
              <a:rPr kumimoji="0" lang="zh-CN" altLang="en-US"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 </a:t>
            </a:r>
            <a:r>
              <a:rPr kumimoji="0" lang="en-US" altLang="zh-CN"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CR)</a:t>
            </a:r>
          </a:p>
        </p:txBody>
      </p:sp>
      <p:sp>
        <p:nvSpPr>
          <p:cNvPr id="83" name="TextBox 13">
            <a:extLst>
              <a:ext uri="{FF2B5EF4-FFF2-40B4-BE49-F238E27FC236}">
                <a16:creationId xmlns:a16="http://schemas.microsoft.com/office/drawing/2014/main" id="{54D63126-79E6-4395-B576-2B089D30E07E}"/>
              </a:ext>
            </a:extLst>
          </p:cNvPr>
          <p:cNvSpPr txBox="1"/>
          <p:nvPr/>
        </p:nvSpPr>
        <p:spPr>
          <a:xfrm>
            <a:off x="279363" y="4216983"/>
            <a:ext cx="2029514" cy="369332"/>
          </a:xfrm>
          <a:prstGeom prst="rect">
            <a:avLst/>
          </a:prstGeom>
          <a:solidFill>
            <a:sysClr val="window" lastClr="FFFFFF"/>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Space borne Exp.</a:t>
            </a:r>
          </a:p>
        </p:txBody>
      </p:sp>
      <p:sp>
        <p:nvSpPr>
          <p:cNvPr id="34" name="AutoShape 30">
            <a:extLst>
              <a:ext uri="{FF2B5EF4-FFF2-40B4-BE49-F238E27FC236}">
                <a16:creationId xmlns:a16="http://schemas.microsoft.com/office/drawing/2014/main" id="{0D00C0E6-F8C3-4BCC-9827-17B775D04D81}"/>
              </a:ext>
            </a:extLst>
          </p:cNvPr>
          <p:cNvSpPr>
            <a:spLocks noChangeArrowheads="1"/>
          </p:cNvSpPr>
          <p:nvPr/>
        </p:nvSpPr>
        <p:spPr bwMode="auto">
          <a:xfrm>
            <a:off x="4998720" y="3060625"/>
            <a:ext cx="2514600" cy="1665767"/>
          </a:xfrm>
          <a:prstGeom prst="wedgeEllipseCallout">
            <a:avLst>
              <a:gd name="adj1" fmla="val -39569"/>
              <a:gd name="adj2" fmla="val -60989"/>
            </a:avLst>
          </a:prstGeom>
          <a:solidFill>
            <a:srgbClr val="E89A53">
              <a:lumMod val="40000"/>
              <a:lumOff val="60000"/>
            </a:srgbClr>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LHAASO Coll.</a:t>
            </a:r>
            <a:r>
              <a:rPr kumimoji="0" lang="zh-CN" altLang="en-US"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a:t>
            </a:r>
            <a:endPar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6 countries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31</a:t>
            </a:r>
            <a:r>
              <a:rPr kumimoji="0" lang="zh-CN" altLang="en-US"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 </a:t>
            </a: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institutions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315 members</a:t>
            </a:r>
          </a:p>
        </p:txBody>
      </p:sp>
      <p:sp>
        <p:nvSpPr>
          <p:cNvPr id="3" name="TextBox 2">
            <a:extLst>
              <a:ext uri="{FF2B5EF4-FFF2-40B4-BE49-F238E27FC236}">
                <a16:creationId xmlns:a16="http://schemas.microsoft.com/office/drawing/2014/main" id="{D36E59F3-4D2A-4AAE-851B-C8056D96CFD9}"/>
              </a:ext>
            </a:extLst>
          </p:cNvPr>
          <p:cNvSpPr txBox="1"/>
          <p:nvPr/>
        </p:nvSpPr>
        <p:spPr>
          <a:xfrm>
            <a:off x="1463124" y="852723"/>
            <a:ext cx="98668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Arial"/>
                <a:ea typeface="微软雅黑"/>
                <a:cs typeface="+mn-cs"/>
              </a:rPr>
              <a:t>The LHAASO collaboration has signed MOUs with 8 international detector collaboration.</a:t>
            </a:r>
            <a:endParaRPr kumimoji="0" lang="zh-CN" altLang="en-US" sz="1800" b="1"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5" name="图片 4">
            <a:extLst>
              <a:ext uri="{FF2B5EF4-FFF2-40B4-BE49-F238E27FC236}">
                <a16:creationId xmlns:a16="http://schemas.microsoft.com/office/drawing/2014/main" id="{E2073258-1D07-278D-BE79-167BC84A1BFA}"/>
              </a:ext>
            </a:extLst>
          </p:cNvPr>
          <p:cNvPicPr>
            <a:picLocks noChangeAspect="1"/>
          </p:cNvPicPr>
          <p:nvPr/>
        </p:nvPicPr>
        <p:blipFill>
          <a:blip r:embed="rId4"/>
          <a:stretch>
            <a:fillRect/>
          </a:stretch>
        </p:blipFill>
        <p:spPr>
          <a:xfrm>
            <a:off x="7470913" y="3372680"/>
            <a:ext cx="4671282" cy="3464054"/>
          </a:xfrm>
          <a:prstGeom prst="rect">
            <a:avLst/>
          </a:prstGeom>
        </p:spPr>
      </p:pic>
    </p:spTree>
    <p:extLst>
      <p:ext uri="{BB962C8B-B14F-4D97-AF65-F5344CB8AC3E}">
        <p14:creationId xmlns:p14="http://schemas.microsoft.com/office/powerpoint/2010/main" val="35366200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DE854A-C1E4-452C-B7E2-ABB4B3C0DF56}"/>
              </a:ext>
            </a:extLst>
          </p:cNvPr>
          <p:cNvPicPr>
            <a:picLocks noChangeAspect="1"/>
          </p:cNvPicPr>
          <p:nvPr/>
        </p:nvPicPr>
        <p:blipFill>
          <a:blip r:embed="rId2"/>
          <a:stretch>
            <a:fillRect/>
          </a:stretch>
        </p:blipFill>
        <p:spPr>
          <a:xfrm>
            <a:off x="190907" y="1528877"/>
            <a:ext cx="7151800" cy="4432173"/>
          </a:xfrm>
          <a:prstGeom prst="rect">
            <a:avLst/>
          </a:prstGeom>
        </p:spPr>
      </p:pic>
      <p:sp>
        <p:nvSpPr>
          <p:cNvPr id="4" name="TextBox 3">
            <a:extLst>
              <a:ext uri="{FF2B5EF4-FFF2-40B4-BE49-F238E27FC236}">
                <a16:creationId xmlns:a16="http://schemas.microsoft.com/office/drawing/2014/main" id="{8A418563-695E-4402-A316-77E270C64541}"/>
              </a:ext>
            </a:extLst>
          </p:cNvPr>
          <p:cNvSpPr txBox="1"/>
          <p:nvPr/>
        </p:nvSpPr>
        <p:spPr>
          <a:xfrm>
            <a:off x="7245046" y="1580067"/>
            <a:ext cx="4728608" cy="4284250"/>
          </a:xfrm>
          <a:prstGeom prst="rect">
            <a:avLst/>
          </a:prstGeom>
          <a:noFill/>
        </p:spPr>
        <p:txBody>
          <a:bodyPr wrap="square">
            <a:spAutoFit/>
          </a:bodyPr>
          <a:lstStyle/>
          <a:p>
            <a:pPr marL="342900" indent="-342900">
              <a:lnSpc>
                <a:spcPct val="120000"/>
              </a:lnSpc>
              <a:spcAft>
                <a:spcPts val="1200"/>
              </a:spcAft>
              <a:buFont typeface="Wingdings" panose="05000000000000000000" pitchFamily="2" charset="2"/>
              <a:buChar char="Ø"/>
            </a:pPr>
            <a:r>
              <a:rPr lang="en-US" altLang="zh-CN" sz="2000" b="1" dirty="0"/>
              <a:t>The knee reflects  the maximum acceleration energy of </a:t>
            </a:r>
            <a:r>
              <a:rPr lang="en-US" altLang="zh-CN" sz="2000" b="1" i="0" dirty="0">
                <a:effectLst/>
                <a:latin typeface="-apple-system"/>
              </a:rPr>
              <a:t> the sources</a:t>
            </a:r>
            <a:r>
              <a:rPr lang="en-US" altLang="zh-CN" sz="2000" b="1" dirty="0"/>
              <a:t> </a:t>
            </a:r>
            <a:br>
              <a:rPr lang="en-US" altLang="zh-CN" sz="2000" b="1" dirty="0"/>
            </a:br>
            <a:r>
              <a:rPr lang="en-US" altLang="zh-CN" sz="2000" b="1" dirty="0"/>
              <a:t>and shows a rigidity dependence.</a:t>
            </a:r>
          </a:p>
          <a:p>
            <a:pPr marL="342900" indent="-342900">
              <a:lnSpc>
                <a:spcPct val="120000"/>
              </a:lnSpc>
              <a:spcAft>
                <a:spcPts val="1200"/>
              </a:spcAft>
              <a:buFont typeface="Wingdings" panose="05000000000000000000" pitchFamily="2" charset="2"/>
              <a:buChar char="Ø"/>
            </a:pPr>
            <a:r>
              <a:rPr lang="en-US" altLang="zh-CN" sz="2000" b="1" dirty="0"/>
              <a:t>The hardening of the proton spectrum occurs around 0.1 </a:t>
            </a:r>
            <a:r>
              <a:rPr lang="en-US" altLang="zh-CN" sz="2000" b="1" dirty="0" err="1"/>
              <a:t>PeV</a:t>
            </a:r>
            <a:r>
              <a:rPr lang="en-US" altLang="zh-CN" sz="2000" b="1" dirty="0"/>
              <a:t>, while the hardening for helium occurs around 1.1 </a:t>
            </a:r>
            <a:r>
              <a:rPr lang="en-US" altLang="zh-CN" sz="2000" b="1" dirty="0" err="1"/>
              <a:t>PeV</a:t>
            </a:r>
            <a:r>
              <a:rPr lang="en-US" altLang="zh-CN" sz="2000" b="1" dirty="0"/>
              <a:t>, and these hardening features do not exhibit rigidity dependence. This may be related to the superposition of multiple source classes with differing acceleration powers. </a:t>
            </a:r>
            <a:endParaRPr lang="zh-CN" altLang="en-US" sz="2000" b="1" dirty="0"/>
          </a:p>
        </p:txBody>
      </p:sp>
      <p:cxnSp>
        <p:nvCxnSpPr>
          <p:cNvPr id="5" name="Straight Connector 4">
            <a:extLst>
              <a:ext uri="{FF2B5EF4-FFF2-40B4-BE49-F238E27FC236}">
                <a16:creationId xmlns:a16="http://schemas.microsoft.com/office/drawing/2014/main" id="{7AB14490-189A-4372-9DCB-06E143F9ACE5}"/>
              </a:ext>
            </a:extLst>
          </p:cNvPr>
          <p:cNvCxnSpPr>
            <a:cxnSpLocks/>
          </p:cNvCxnSpPr>
          <p:nvPr/>
        </p:nvCxnSpPr>
        <p:spPr>
          <a:xfrm flipV="1">
            <a:off x="6313017" y="1631272"/>
            <a:ext cx="0" cy="3869758"/>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6815919B-98CD-4EFE-AD2A-55960E9A9DC9}"/>
              </a:ext>
            </a:extLst>
          </p:cNvPr>
          <p:cNvCxnSpPr>
            <a:cxnSpLocks/>
          </p:cNvCxnSpPr>
          <p:nvPr/>
        </p:nvCxnSpPr>
        <p:spPr>
          <a:xfrm flipV="1">
            <a:off x="5646115" y="1631272"/>
            <a:ext cx="0" cy="3869758"/>
          </a:xfrm>
          <a:prstGeom prst="line">
            <a:avLst/>
          </a:prstGeom>
        </p:spPr>
        <p:style>
          <a:lnRef idx="1">
            <a:schemeClr val="dk1"/>
          </a:lnRef>
          <a:fillRef idx="0">
            <a:schemeClr val="dk1"/>
          </a:fillRef>
          <a:effectRef idx="0">
            <a:schemeClr val="dk1"/>
          </a:effectRef>
          <a:fontRef idx="minor">
            <a:schemeClr val="tx1"/>
          </a:fontRef>
        </p:style>
      </p:cxnSp>
      <p:sp>
        <p:nvSpPr>
          <p:cNvPr id="9" name="Title 23">
            <a:extLst>
              <a:ext uri="{FF2B5EF4-FFF2-40B4-BE49-F238E27FC236}">
                <a16:creationId xmlns:a16="http://schemas.microsoft.com/office/drawing/2014/main" id="{423F22C3-D454-4DA0-A0F4-2930001672CE}"/>
              </a:ext>
            </a:extLst>
          </p:cNvPr>
          <p:cNvSpPr>
            <a:spLocks noGrp="1"/>
          </p:cNvSpPr>
          <p:nvPr>
            <p:ph type="title"/>
          </p:nvPr>
        </p:nvSpPr>
        <p:spPr>
          <a:xfrm>
            <a:off x="1108075" y="135861"/>
            <a:ext cx="10509250" cy="658813"/>
          </a:xfrm>
        </p:spPr>
        <p:txBody>
          <a:bodyPr>
            <a:normAutofit/>
          </a:bodyPr>
          <a:lstStyle/>
          <a:p>
            <a:r>
              <a:rPr lang="en-US" altLang="zh-CN" sz="2800" b="1" i="0" u="none" strike="noStrike" baseline="0" dirty="0">
                <a:solidFill>
                  <a:srgbClr val="0070C0"/>
                </a:solidFill>
                <a:latin typeface="Calibri" panose="020F0502020204030204" pitchFamily="34" charset="0"/>
              </a:rPr>
              <a:t>Wideband spectrum of proton and helium</a:t>
            </a:r>
            <a:endParaRPr lang="zh-CN" altLang="en-US" sz="2800" dirty="0">
              <a:solidFill>
                <a:srgbClr val="0070C0"/>
              </a:solidFill>
            </a:endParaRPr>
          </a:p>
        </p:txBody>
      </p:sp>
    </p:spTree>
    <p:extLst>
      <p:ext uri="{BB962C8B-B14F-4D97-AF65-F5344CB8AC3E}">
        <p14:creationId xmlns:p14="http://schemas.microsoft.com/office/powerpoint/2010/main" val="192568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6D86A5-0162-4F6C-A384-D00104C5EFEA}"/>
              </a:ext>
            </a:extLst>
          </p:cNvPr>
          <p:cNvPicPr>
            <a:picLocks noChangeAspect="1"/>
          </p:cNvPicPr>
          <p:nvPr/>
        </p:nvPicPr>
        <p:blipFill rotWithShape="1">
          <a:blip r:embed="rId2"/>
          <a:srcRect t="6686"/>
          <a:stretch/>
        </p:blipFill>
        <p:spPr>
          <a:xfrm>
            <a:off x="143793" y="2898195"/>
            <a:ext cx="8385730" cy="2892895"/>
          </a:xfrm>
          <a:prstGeom prst="rect">
            <a:avLst/>
          </a:prstGeom>
        </p:spPr>
      </p:pic>
      <p:sp>
        <p:nvSpPr>
          <p:cNvPr id="8" name="TextBox 7">
            <a:extLst>
              <a:ext uri="{FF2B5EF4-FFF2-40B4-BE49-F238E27FC236}">
                <a16:creationId xmlns:a16="http://schemas.microsoft.com/office/drawing/2014/main" id="{FBF171DD-FAED-42F1-85D6-A3438FE6CAB8}"/>
              </a:ext>
            </a:extLst>
          </p:cNvPr>
          <p:cNvSpPr txBox="1"/>
          <p:nvPr/>
        </p:nvSpPr>
        <p:spPr>
          <a:xfrm>
            <a:off x="1739188" y="1355536"/>
            <a:ext cx="9321394" cy="1252715"/>
          </a:xfrm>
          <a:prstGeom prst="rect">
            <a:avLst/>
          </a:prstGeom>
          <a:noFill/>
        </p:spPr>
        <p:txBody>
          <a:bodyPr wrap="square">
            <a:spAutoFit/>
          </a:bodyPr>
          <a:lstStyle/>
          <a:p>
            <a:pPr marL="285750" marR="0" lvl="0" indent="-285750" algn="l" defTabSz="914400" rtl="0" eaLnBrk="1" fontAlgn="auto" latinLnBrk="0" hangingPunct="1">
              <a:lnSpc>
                <a:spcPct val="13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To understand the absolute energy scale of cosmic rays, a joint analysis by LHAASO and DUMPE is in progress and is expected to be completed by the end of this year.</a:t>
            </a:r>
          </a:p>
        </p:txBody>
      </p:sp>
      <p:pic>
        <p:nvPicPr>
          <p:cNvPr id="9" name="Picture 8">
            <a:extLst>
              <a:ext uri="{FF2B5EF4-FFF2-40B4-BE49-F238E27FC236}">
                <a16:creationId xmlns:a16="http://schemas.microsoft.com/office/drawing/2014/main" id="{818479E7-A3AD-4AEE-9AE5-B481728E53C8}"/>
              </a:ext>
            </a:extLst>
          </p:cNvPr>
          <p:cNvPicPr>
            <a:picLocks noChangeAspect="1"/>
          </p:cNvPicPr>
          <p:nvPr/>
        </p:nvPicPr>
        <p:blipFill>
          <a:blip r:embed="rId3"/>
          <a:stretch>
            <a:fillRect/>
          </a:stretch>
        </p:blipFill>
        <p:spPr>
          <a:xfrm>
            <a:off x="8410847" y="2809037"/>
            <a:ext cx="3781154" cy="2840663"/>
          </a:xfrm>
          <a:prstGeom prst="rect">
            <a:avLst/>
          </a:prstGeom>
        </p:spPr>
      </p:pic>
      <p:sp>
        <p:nvSpPr>
          <p:cNvPr id="3" name="Rectangle 2">
            <a:extLst>
              <a:ext uri="{FF2B5EF4-FFF2-40B4-BE49-F238E27FC236}">
                <a16:creationId xmlns:a16="http://schemas.microsoft.com/office/drawing/2014/main" id="{BB38146E-155E-4253-BCEC-EEB955D5F8DF}"/>
              </a:ext>
            </a:extLst>
          </p:cNvPr>
          <p:cNvSpPr/>
          <p:nvPr/>
        </p:nvSpPr>
        <p:spPr>
          <a:xfrm>
            <a:off x="4319451" y="2987040"/>
            <a:ext cx="940526" cy="2325189"/>
          </a:xfrm>
          <a:prstGeom prst="rect">
            <a:avLst/>
          </a:prstGeom>
          <a:solidFill>
            <a:srgbClr val="C00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0" name="TextBox 9">
            <a:extLst>
              <a:ext uri="{FF2B5EF4-FFF2-40B4-BE49-F238E27FC236}">
                <a16:creationId xmlns:a16="http://schemas.microsoft.com/office/drawing/2014/main" id="{D0365963-092A-4057-9824-F95942F61402}"/>
              </a:ext>
            </a:extLst>
          </p:cNvPr>
          <p:cNvSpPr txBox="1"/>
          <p:nvPr/>
        </p:nvSpPr>
        <p:spPr>
          <a:xfrm>
            <a:off x="1175919" y="210355"/>
            <a:ext cx="7543800" cy="523220"/>
          </a:xfrm>
          <a:prstGeom prst="rect">
            <a:avLst/>
          </a:prstGeom>
          <a:noFill/>
        </p:spPr>
        <p:txBody>
          <a:bodyPr wrap="square">
            <a:spAutoFit/>
          </a:bodyPr>
          <a:lstStyle/>
          <a:p>
            <a:r>
              <a:rPr lang="en-US" altLang="zh-CN" sz="2800" b="1" dirty="0">
                <a:solidFill>
                  <a:srgbClr val="0070C0"/>
                </a:solidFill>
                <a:latin typeface="Times New Roman" panose="02020603050405020304" pitchFamily="18" charset="0"/>
                <a:ea typeface="宋体" panose="02010600030101010101" pitchFamily="2" charset="-122"/>
                <a:cs typeface="Times New Roman" panose="02020603050405020304" pitchFamily="18" charset="0"/>
              </a:rPr>
              <a:t>A</a:t>
            </a:r>
            <a:r>
              <a:rPr kumimoji="0" lang="en-US" altLang="zh-CN" sz="2800" b="1" i="0" u="none" strike="noStrike" kern="1200" cap="none" spc="0" normalizeH="0" baseline="0" noProof="0" dirty="0">
                <a:ln>
                  <a:noFill/>
                </a:ln>
                <a:solidFill>
                  <a:srgbClr val="0070C0"/>
                </a:solidFill>
                <a:effectLst/>
                <a:uLnTx/>
                <a:uFillTx/>
                <a:latin typeface="Times New Roman" panose="02020603050405020304" pitchFamily="18" charset="0"/>
                <a:ea typeface="宋体" panose="02010600030101010101" pitchFamily="2" charset="-122"/>
                <a:cs typeface="Times New Roman" panose="02020603050405020304" pitchFamily="18" charset="0"/>
              </a:rPr>
              <a:t> joint analysis by LHAASO and DUMPE </a:t>
            </a:r>
            <a:endParaRPr lang="zh-CN" altLang="en-US" sz="2800" dirty="0">
              <a:solidFill>
                <a:srgbClr val="0070C0"/>
              </a:solidFill>
            </a:endParaRPr>
          </a:p>
        </p:txBody>
      </p:sp>
    </p:spTree>
    <p:extLst>
      <p:ext uri="{BB962C8B-B14F-4D97-AF65-F5344CB8AC3E}">
        <p14:creationId xmlns:p14="http://schemas.microsoft.com/office/powerpoint/2010/main" val="3547844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1">
            <a:extLst>
              <a:ext uri="{FF2B5EF4-FFF2-40B4-BE49-F238E27FC236}">
                <a16:creationId xmlns:a16="http://schemas.microsoft.com/office/drawing/2014/main" id="{993C257C-1565-4F30-858F-FC0F56EC7F82}"/>
              </a:ext>
            </a:extLst>
          </p:cNvPr>
          <p:cNvPicPr>
            <a:picLocks noChangeAspect="1"/>
          </p:cNvPicPr>
          <p:nvPr/>
        </p:nvPicPr>
        <p:blipFill>
          <a:blip r:embed="rId3"/>
          <a:stretch>
            <a:fillRect/>
          </a:stretch>
        </p:blipFill>
        <p:spPr>
          <a:xfrm>
            <a:off x="431637" y="306471"/>
            <a:ext cx="4799742" cy="3312000"/>
          </a:xfrm>
          <a:prstGeom prst="rect">
            <a:avLst/>
          </a:prstGeom>
        </p:spPr>
      </p:pic>
      <p:pic>
        <p:nvPicPr>
          <p:cNvPr id="4" name="图片 22">
            <a:extLst>
              <a:ext uri="{FF2B5EF4-FFF2-40B4-BE49-F238E27FC236}">
                <a16:creationId xmlns:a16="http://schemas.microsoft.com/office/drawing/2014/main" id="{2893F594-81D2-43F8-9D82-1BBF5D950E55}"/>
              </a:ext>
            </a:extLst>
          </p:cNvPr>
          <p:cNvPicPr>
            <a:picLocks noChangeAspect="1"/>
          </p:cNvPicPr>
          <p:nvPr/>
        </p:nvPicPr>
        <p:blipFill>
          <a:blip r:embed="rId4"/>
          <a:stretch>
            <a:fillRect/>
          </a:stretch>
        </p:blipFill>
        <p:spPr>
          <a:xfrm>
            <a:off x="5828575" y="335869"/>
            <a:ext cx="4720667" cy="3420000"/>
          </a:xfrm>
          <a:prstGeom prst="rect">
            <a:avLst/>
          </a:prstGeom>
        </p:spPr>
      </p:pic>
      <p:sp>
        <p:nvSpPr>
          <p:cNvPr id="6" name="箭头: 上 23">
            <a:extLst>
              <a:ext uri="{FF2B5EF4-FFF2-40B4-BE49-F238E27FC236}">
                <a16:creationId xmlns:a16="http://schemas.microsoft.com/office/drawing/2014/main" id="{8E90C850-F7F1-45C6-B685-5F7F6379C7CC}"/>
              </a:ext>
            </a:extLst>
          </p:cNvPr>
          <p:cNvSpPr/>
          <p:nvPr/>
        </p:nvSpPr>
        <p:spPr>
          <a:xfrm rot="19010412" flipV="1">
            <a:off x="3885081" y="666868"/>
            <a:ext cx="178331" cy="5908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11" name="箭头: 上 41">
            <a:extLst>
              <a:ext uri="{FF2B5EF4-FFF2-40B4-BE49-F238E27FC236}">
                <a16:creationId xmlns:a16="http://schemas.microsoft.com/office/drawing/2014/main" id="{CE4A1244-EA1A-487F-8F6F-1F005805354C}"/>
              </a:ext>
            </a:extLst>
          </p:cNvPr>
          <p:cNvSpPr/>
          <p:nvPr/>
        </p:nvSpPr>
        <p:spPr>
          <a:xfrm rot="11339296">
            <a:off x="9126690" y="1127021"/>
            <a:ext cx="109859" cy="55990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2" name="矩形 20">
            <a:extLst>
              <a:ext uri="{FF2B5EF4-FFF2-40B4-BE49-F238E27FC236}">
                <a16:creationId xmlns:a16="http://schemas.microsoft.com/office/drawing/2014/main" id="{E3FB8805-2701-4CE8-B9B4-99A8107DC146}"/>
              </a:ext>
            </a:extLst>
          </p:cNvPr>
          <p:cNvSpPr/>
          <p:nvPr/>
        </p:nvSpPr>
        <p:spPr>
          <a:xfrm>
            <a:off x="3139178" y="2690144"/>
            <a:ext cx="1837362"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DAMPE  (2019</a:t>
            </a:r>
            <a:r>
              <a:rPr kumimoji="0" lang="en-US" altLang="zh-CN" sz="18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a:t>
            </a:r>
            <a:endParaRPr kumimoji="0" lang="zh-CN" altLang="en-US" sz="18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endParaRPr>
          </a:p>
        </p:txBody>
      </p:sp>
      <p:sp>
        <p:nvSpPr>
          <p:cNvPr id="17" name="矩形 20">
            <a:extLst>
              <a:ext uri="{FF2B5EF4-FFF2-40B4-BE49-F238E27FC236}">
                <a16:creationId xmlns:a16="http://schemas.microsoft.com/office/drawing/2014/main" id="{CEA880F4-2E94-409C-9106-7405C942A40A}"/>
              </a:ext>
            </a:extLst>
          </p:cNvPr>
          <p:cNvSpPr/>
          <p:nvPr/>
        </p:nvSpPr>
        <p:spPr>
          <a:xfrm>
            <a:off x="7096021" y="2730581"/>
            <a:ext cx="1837362"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DAMPE  (20</a:t>
            </a:r>
            <a:r>
              <a:rPr kumimoji="0" lang="en-US" altLang="zh-CN" sz="18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21)</a:t>
            </a:r>
            <a:endParaRPr kumimoji="0" lang="zh-CN" altLang="en-US" sz="18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endParaRPr>
          </a:p>
        </p:txBody>
      </p:sp>
      <p:grpSp>
        <p:nvGrpSpPr>
          <p:cNvPr id="18" name="组合 12">
            <a:extLst>
              <a:ext uri="{FF2B5EF4-FFF2-40B4-BE49-F238E27FC236}">
                <a16:creationId xmlns:a16="http://schemas.microsoft.com/office/drawing/2014/main" id="{D867508A-CE47-4815-BE79-393CFC359FB4}"/>
              </a:ext>
            </a:extLst>
          </p:cNvPr>
          <p:cNvGrpSpPr/>
          <p:nvPr/>
        </p:nvGrpSpPr>
        <p:grpSpPr>
          <a:xfrm>
            <a:off x="6096000" y="3618471"/>
            <a:ext cx="4398237" cy="2965450"/>
            <a:chOff x="6808661" y="3524250"/>
            <a:chExt cx="4549176" cy="3143250"/>
          </a:xfrm>
        </p:grpSpPr>
        <p:pic>
          <p:nvPicPr>
            <p:cNvPr id="19" name="图片 13">
              <a:extLst>
                <a:ext uri="{FF2B5EF4-FFF2-40B4-BE49-F238E27FC236}">
                  <a16:creationId xmlns:a16="http://schemas.microsoft.com/office/drawing/2014/main" id="{AE7262A0-81FF-499D-B34B-486A95CEB4AB}"/>
                </a:ext>
              </a:extLst>
            </p:cNvPr>
            <p:cNvPicPr>
              <a:picLocks noChangeAspect="1"/>
            </p:cNvPicPr>
            <p:nvPr/>
          </p:nvPicPr>
          <p:blipFill>
            <a:blip r:embed="rId5"/>
            <a:stretch>
              <a:fillRect/>
            </a:stretch>
          </p:blipFill>
          <p:spPr>
            <a:xfrm>
              <a:off x="6808661" y="3524250"/>
              <a:ext cx="4549176" cy="3143250"/>
            </a:xfrm>
            <a:prstGeom prst="rect">
              <a:avLst/>
            </a:prstGeom>
          </p:spPr>
        </p:pic>
        <p:grpSp>
          <p:nvGrpSpPr>
            <p:cNvPr id="20" name="组合 14">
              <a:extLst>
                <a:ext uri="{FF2B5EF4-FFF2-40B4-BE49-F238E27FC236}">
                  <a16:creationId xmlns:a16="http://schemas.microsoft.com/office/drawing/2014/main" id="{99EC4FBE-CF0F-404F-A15D-71D3B3B9C593}"/>
                </a:ext>
              </a:extLst>
            </p:cNvPr>
            <p:cNvGrpSpPr/>
            <p:nvPr/>
          </p:nvGrpSpPr>
          <p:grpSpPr>
            <a:xfrm>
              <a:off x="9156494" y="3963575"/>
              <a:ext cx="1302470" cy="1274225"/>
              <a:chOff x="3254442" y="3262409"/>
              <a:chExt cx="2080376" cy="1935306"/>
            </a:xfrm>
          </p:grpSpPr>
          <p:sp>
            <p:nvSpPr>
              <p:cNvPr id="21" name="矩形 15">
                <a:extLst>
                  <a:ext uri="{FF2B5EF4-FFF2-40B4-BE49-F238E27FC236}">
                    <a16:creationId xmlns:a16="http://schemas.microsoft.com/office/drawing/2014/main" id="{39D785FB-19CD-4411-B849-8EAF0491515C}"/>
                  </a:ext>
                </a:extLst>
              </p:cNvPr>
              <p:cNvSpPr/>
              <p:nvPr/>
            </p:nvSpPr>
            <p:spPr>
              <a:xfrm>
                <a:off x="3254442" y="4636770"/>
                <a:ext cx="1073321" cy="560945"/>
              </a:xfrm>
              <a:prstGeom prst="rect">
                <a:avLst/>
              </a:prstGeom>
              <a:ln w="19050">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00"/>
                    </a:solidFill>
                    <a:effectLst/>
                    <a:uLnTx/>
                    <a:uFillTx/>
                    <a:latin typeface="微软雅黑"/>
                    <a:ea typeface="微软雅黑"/>
                    <a:cs typeface="+mn-cs"/>
                  </a:rPr>
                  <a:t>6877</a:t>
                </a:r>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cxnSp>
            <p:nvCxnSpPr>
              <p:cNvPr id="22" name="直接箭头连接符 16">
                <a:extLst>
                  <a:ext uri="{FF2B5EF4-FFF2-40B4-BE49-F238E27FC236}">
                    <a16:creationId xmlns:a16="http://schemas.microsoft.com/office/drawing/2014/main" id="{3CDE81BD-B022-49B7-A221-669ACC401106}"/>
                  </a:ext>
                </a:extLst>
              </p:cNvPr>
              <p:cNvCxnSpPr>
                <a:stCxn id="21" idx="0"/>
              </p:cNvCxnSpPr>
              <p:nvPr/>
            </p:nvCxnSpPr>
            <p:spPr>
              <a:xfrm flipH="1" flipV="1">
                <a:off x="3718090" y="4171505"/>
                <a:ext cx="73014" cy="46526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矩形 24">
                <a:extLst>
                  <a:ext uri="{FF2B5EF4-FFF2-40B4-BE49-F238E27FC236}">
                    <a16:creationId xmlns:a16="http://schemas.microsoft.com/office/drawing/2014/main" id="{0B3547F6-E0DF-48B1-81AF-9B28BA2B6873}"/>
                  </a:ext>
                </a:extLst>
              </p:cNvPr>
              <p:cNvSpPr/>
              <p:nvPr/>
            </p:nvSpPr>
            <p:spPr>
              <a:xfrm>
                <a:off x="4456087" y="3262409"/>
                <a:ext cx="878731" cy="560945"/>
              </a:xfrm>
              <a:prstGeom prst="rect">
                <a:avLst/>
              </a:prstGeom>
              <a:ln w="19050">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00"/>
                    </a:solidFill>
                    <a:effectLst/>
                    <a:uLnTx/>
                    <a:uFillTx/>
                    <a:latin typeface="微软雅黑"/>
                    <a:ea typeface="微软雅黑"/>
                    <a:cs typeface="+mn-cs"/>
                  </a:rPr>
                  <a:t>588</a:t>
                </a:r>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cxnSp>
            <p:nvCxnSpPr>
              <p:cNvPr id="24" name="直接箭头连接符 25">
                <a:extLst>
                  <a:ext uri="{FF2B5EF4-FFF2-40B4-BE49-F238E27FC236}">
                    <a16:creationId xmlns:a16="http://schemas.microsoft.com/office/drawing/2014/main" id="{987CD94D-B8A9-4BC4-9AB1-7194EFADB8B5}"/>
                  </a:ext>
                </a:extLst>
              </p:cNvPr>
              <p:cNvCxnSpPr>
                <a:cxnSpLocks/>
              </p:cNvCxnSpPr>
              <p:nvPr/>
            </p:nvCxnSpPr>
            <p:spPr>
              <a:xfrm>
                <a:off x="4877582" y="3839291"/>
                <a:ext cx="0" cy="46293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25" name="文本框 2">
            <a:extLst>
              <a:ext uri="{FF2B5EF4-FFF2-40B4-BE49-F238E27FC236}">
                <a16:creationId xmlns:a16="http://schemas.microsoft.com/office/drawing/2014/main" id="{3FBF099C-F7A2-446E-A520-7FF7B6FE7F0D}"/>
              </a:ext>
            </a:extLst>
          </p:cNvPr>
          <p:cNvSpPr txBox="1"/>
          <p:nvPr/>
        </p:nvSpPr>
        <p:spPr>
          <a:xfrm>
            <a:off x="263016" y="3618471"/>
            <a:ext cx="5713502" cy="3117264"/>
          </a:xfrm>
          <a:prstGeom prst="rect">
            <a:avLst/>
          </a:prstGeom>
          <a:noFill/>
        </p:spPr>
        <p:txBody>
          <a:bodyPr wrap="square" rtlCol="0">
            <a:spAutoFit/>
          </a:bodyPr>
          <a:lstStyle/>
          <a:p>
            <a:pPr marL="285750" marR="0" lvl="0"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Bump</a:t>
            </a:r>
            <a:r>
              <a:rPr kumimoji="0" lang="zh-CN" alt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~13.6 </a:t>
            </a:r>
            <a:r>
              <a:rPr kumimoji="0" lang="en-US" altLang="zh-CN" sz="1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TeV</a:t>
            </a: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for Proton and </a:t>
            </a:r>
            <a:b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b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~34.4 </a:t>
            </a:r>
            <a:r>
              <a:rPr kumimoji="0" lang="en-US" altLang="zh-CN" sz="1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TeV</a:t>
            </a: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for Helium</a:t>
            </a:r>
          </a:p>
          <a:p>
            <a:pPr marL="285750" marR="0" lvl="0"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Charge Z dependent</a:t>
            </a:r>
            <a:r>
              <a:rPr kumimoji="0" lang="zh-CN" alt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endPar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a:p>
            <a:pPr marL="742950" marR="0" lvl="1"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The ratio of Proton bump and Helium bump is 2.5 ± 0.8 </a:t>
            </a:r>
            <a:r>
              <a:rPr kumimoji="0" lang="zh-CN" alt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a:t>
            </a:r>
            <a:endPar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a:p>
            <a:pPr marL="285750" marR="0" lvl="0"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Iron spectra from 100 </a:t>
            </a:r>
            <a:r>
              <a:rPr kumimoji="0" lang="en-US" altLang="zh-CN" sz="1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TeV</a:t>
            </a: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to several </a:t>
            </a:r>
            <a:r>
              <a:rPr kumimoji="0" lang="en-US" altLang="zh-CN" sz="1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PeVs</a:t>
            </a: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will be measured by LHAASO and can answer the question clearly.  </a:t>
            </a:r>
          </a:p>
          <a:p>
            <a:pPr marL="285750" marR="0" lvl="0"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Six telescopes are pointed at a zenith angle of 8° to lower the energy threshold of KM2A and WFCTA.</a:t>
            </a:r>
          </a:p>
        </p:txBody>
      </p:sp>
      <p:sp>
        <p:nvSpPr>
          <p:cNvPr id="26" name="TextBox 25">
            <a:extLst>
              <a:ext uri="{FF2B5EF4-FFF2-40B4-BE49-F238E27FC236}">
                <a16:creationId xmlns:a16="http://schemas.microsoft.com/office/drawing/2014/main" id="{E432C62C-1559-4E2B-A6A1-9614B4502CEA}"/>
              </a:ext>
            </a:extLst>
          </p:cNvPr>
          <p:cNvSpPr txBox="1"/>
          <p:nvPr/>
        </p:nvSpPr>
        <p:spPr>
          <a:xfrm>
            <a:off x="6685713" y="5581606"/>
            <a:ext cx="36343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00"/>
                </a:solidFill>
                <a:effectLst/>
                <a:uLnTx/>
                <a:uFillTx/>
                <a:latin typeface="Arial"/>
                <a:ea typeface="微软雅黑"/>
                <a:cs typeface="+mn-cs"/>
              </a:rPr>
              <a:t>LHAASO iron spectra expectation</a:t>
            </a:r>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cxnSp>
        <p:nvCxnSpPr>
          <p:cNvPr id="28" name="Straight Connector 27">
            <a:extLst>
              <a:ext uri="{FF2B5EF4-FFF2-40B4-BE49-F238E27FC236}">
                <a16:creationId xmlns:a16="http://schemas.microsoft.com/office/drawing/2014/main" id="{4156EEE2-FC03-4AB6-9D0A-DF67C5A9F2D9}"/>
              </a:ext>
            </a:extLst>
          </p:cNvPr>
          <p:cNvCxnSpPr/>
          <p:nvPr/>
        </p:nvCxnSpPr>
        <p:spPr>
          <a:xfrm>
            <a:off x="8063855" y="3789589"/>
            <a:ext cx="0" cy="2412977"/>
          </a:xfrm>
          <a:prstGeom prst="line">
            <a:avLst/>
          </a:prstGeom>
        </p:spPr>
        <p:style>
          <a:lnRef idx="1">
            <a:schemeClr val="dk1"/>
          </a:lnRef>
          <a:fillRef idx="0">
            <a:schemeClr val="dk1"/>
          </a:fillRef>
          <a:effectRef idx="0">
            <a:schemeClr val="dk1"/>
          </a:effectRef>
          <a:fontRef idx="minor">
            <a:schemeClr val="tx1"/>
          </a:fontRef>
        </p:style>
      </p:cxnSp>
      <p:pic>
        <p:nvPicPr>
          <p:cNvPr id="32" name="Picture 31">
            <a:extLst>
              <a:ext uri="{FF2B5EF4-FFF2-40B4-BE49-F238E27FC236}">
                <a16:creationId xmlns:a16="http://schemas.microsoft.com/office/drawing/2014/main" id="{B8F6CB49-F7F4-488A-8FCB-21E8CAB9D4B7}"/>
              </a:ext>
            </a:extLst>
          </p:cNvPr>
          <p:cNvPicPr>
            <a:picLocks noChangeAspect="1"/>
          </p:cNvPicPr>
          <p:nvPr/>
        </p:nvPicPr>
        <p:blipFill>
          <a:blip r:embed="rId6"/>
          <a:stretch>
            <a:fillRect/>
          </a:stretch>
        </p:blipFill>
        <p:spPr>
          <a:xfrm>
            <a:off x="1359424" y="172492"/>
            <a:ext cx="2698435" cy="471451"/>
          </a:xfrm>
          <a:prstGeom prst="rect">
            <a:avLst/>
          </a:prstGeom>
        </p:spPr>
      </p:pic>
      <p:sp>
        <p:nvSpPr>
          <p:cNvPr id="33" name="TextBox 32">
            <a:extLst>
              <a:ext uri="{FF2B5EF4-FFF2-40B4-BE49-F238E27FC236}">
                <a16:creationId xmlns:a16="http://schemas.microsoft.com/office/drawing/2014/main" id="{47FD2125-9514-47C4-BC19-3B0C6E4B6850}"/>
              </a:ext>
            </a:extLst>
          </p:cNvPr>
          <p:cNvSpPr txBox="1"/>
          <p:nvPr/>
        </p:nvSpPr>
        <p:spPr>
          <a:xfrm>
            <a:off x="3468338" y="2022990"/>
            <a:ext cx="101181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Arial"/>
                <a:ea typeface="微软雅黑"/>
                <a:cs typeface="+mn-cs"/>
              </a:rPr>
              <a:t>Proton</a:t>
            </a:r>
            <a:endParaRPr kumimoji="0" lang="zh-CN" altLang="en-US" sz="2000" b="1"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39" name="Picture 38">
            <a:extLst>
              <a:ext uri="{FF2B5EF4-FFF2-40B4-BE49-F238E27FC236}">
                <a16:creationId xmlns:a16="http://schemas.microsoft.com/office/drawing/2014/main" id="{1A6C7030-78AC-4071-BBD4-698F3C996607}"/>
              </a:ext>
            </a:extLst>
          </p:cNvPr>
          <p:cNvPicPr>
            <a:picLocks noChangeAspect="1"/>
          </p:cNvPicPr>
          <p:nvPr/>
        </p:nvPicPr>
        <p:blipFill>
          <a:blip r:embed="rId7"/>
          <a:stretch>
            <a:fillRect/>
          </a:stretch>
        </p:blipFill>
        <p:spPr>
          <a:xfrm>
            <a:off x="8358900" y="582620"/>
            <a:ext cx="2698435" cy="497889"/>
          </a:xfrm>
          <a:prstGeom prst="rect">
            <a:avLst/>
          </a:prstGeom>
        </p:spPr>
      </p:pic>
      <p:sp>
        <p:nvSpPr>
          <p:cNvPr id="40" name="TextBox 39">
            <a:extLst>
              <a:ext uri="{FF2B5EF4-FFF2-40B4-BE49-F238E27FC236}">
                <a16:creationId xmlns:a16="http://schemas.microsoft.com/office/drawing/2014/main" id="{06AE2AF9-AE32-427D-A073-95ED6477EC59}"/>
              </a:ext>
            </a:extLst>
          </p:cNvPr>
          <p:cNvSpPr txBox="1"/>
          <p:nvPr/>
        </p:nvSpPr>
        <p:spPr>
          <a:xfrm>
            <a:off x="6699641" y="1565574"/>
            <a:ext cx="10390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Arial"/>
                <a:ea typeface="微软雅黑"/>
                <a:cs typeface="+mn-cs"/>
              </a:rPr>
              <a:t>Helium</a:t>
            </a:r>
            <a:endParaRPr kumimoji="0" lang="zh-CN" altLang="en-US" sz="2000" b="1"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27" name="灯片编号占位符 1">
            <a:extLst>
              <a:ext uri="{FF2B5EF4-FFF2-40B4-BE49-F238E27FC236}">
                <a16:creationId xmlns:a16="http://schemas.microsoft.com/office/drawing/2014/main" id="{1CAE53C3-22FB-48E4-A083-C2F64E051F2F}"/>
              </a:ext>
            </a:extLst>
          </p:cNvPr>
          <p:cNvSpPr txBox="1">
            <a:spLocks/>
          </p:cNvSpPr>
          <p:nvPr/>
        </p:nvSpPr>
        <p:spPr>
          <a:xfrm>
            <a:off x="8610600" y="6521049"/>
            <a:ext cx="27432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72104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95814C-F0E4-444A-A784-F52702441FFC}"/>
              </a:ext>
            </a:extLst>
          </p:cNvPr>
          <p:cNvPicPr>
            <a:picLocks noChangeAspect="1"/>
          </p:cNvPicPr>
          <p:nvPr/>
        </p:nvPicPr>
        <p:blipFill>
          <a:blip r:embed="rId2"/>
          <a:stretch>
            <a:fillRect/>
          </a:stretch>
        </p:blipFill>
        <p:spPr>
          <a:xfrm>
            <a:off x="282791" y="870509"/>
            <a:ext cx="6096062" cy="4886276"/>
          </a:xfrm>
          <a:prstGeom prst="rect">
            <a:avLst/>
          </a:prstGeom>
        </p:spPr>
      </p:pic>
      <p:sp>
        <p:nvSpPr>
          <p:cNvPr id="6" name="Title 1">
            <a:extLst>
              <a:ext uri="{FF2B5EF4-FFF2-40B4-BE49-F238E27FC236}">
                <a16:creationId xmlns:a16="http://schemas.microsoft.com/office/drawing/2014/main" id="{1118D0BC-F5E8-49A3-A63A-45A68AA4B37F}"/>
              </a:ext>
            </a:extLst>
          </p:cNvPr>
          <p:cNvSpPr>
            <a:spLocks noGrp="1"/>
          </p:cNvSpPr>
          <p:nvPr>
            <p:ph type="title"/>
          </p:nvPr>
        </p:nvSpPr>
        <p:spPr>
          <a:xfrm>
            <a:off x="1107503" y="92054"/>
            <a:ext cx="10510125" cy="659612"/>
          </a:xfrm>
        </p:spPr>
        <p:txBody>
          <a:bodyPr>
            <a:normAutofit/>
          </a:bodyPr>
          <a:lstStyle/>
          <a:p>
            <a:r>
              <a:rPr lang="en-US" altLang="zh-CN" sz="2400" dirty="0"/>
              <a:t>Helium energy spectrum measured by LHAASO in the knee region </a:t>
            </a:r>
            <a:endParaRPr lang="zh-CN" altLang="en-US" sz="2400" dirty="0"/>
          </a:p>
        </p:txBody>
      </p:sp>
      <p:sp>
        <p:nvSpPr>
          <p:cNvPr id="2" name="TextBox 1">
            <a:extLst>
              <a:ext uri="{FF2B5EF4-FFF2-40B4-BE49-F238E27FC236}">
                <a16:creationId xmlns:a16="http://schemas.microsoft.com/office/drawing/2014/main" id="{BBDA94D2-84AC-4E32-A42E-2266B628626E}"/>
              </a:ext>
            </a:extLst>
          </p:cNvPr>
          <p:cNvSpPr txBox="1"/>
          <p:nvPr/>
        </p:nvSpPr>
        <p:spPr>
          <a:xfrm>
            <a:off x="2062887" y="1997049"/>
            <a:ext cx="4443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7" name="TextBox 6">
            <a:extLst>
              <a:ext uri="{FF2B5EF4-FFF2-40B4-BE49-F238E27FC236}">
                <a16:creationId xmlns:a16="http://schemas.microsoft.com/office/drawing/2014/main" id="{AF72D1F6-0BB7-4232-BDAB-429D425FD660}"/>
              </a:ext>
            </a:extLst>
          </p:cNvPr>
          <p:cNvSpPr txBox="1"/>
          <p:nvPr/>
        </p:nvSpPr>
        <p:spPr>
          <a:xfrm>
            <a:off x="2062887" y="2593165"/>
            <a:ext cx="3289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8" name="TextBox 7">
            <a:extLst>
              <a:ext uri="{FF2B5EF4-FFF2-40B4-BE49-F238E27FC236}">
                <a16:creationId xmlns:a16="http://schemas.microsoft.com/office/drawing/2014/main" id="{6F6D24F4-0D52-418C-AA0D-24FC2D5CFB10}"/>
              </a:ext>
            </a:extLst>
          </p:cNvPr>
          <p:cNvSpPr txBox="1"/>
          <p:nvPr/>
        </p:nvSpPr>
        <p:spPr>
          <a:xfrm>
            <a:off x="2771242" y="1238634"/>
            <a:ext cx="7040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H+He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cxnSp>
        <p:nvCxnSpPr>
          <p:cNvPr id="10" name="Straight Connector 9">
            <a:extLst>
              <a:ext uri="{FF2B5EF4-FFF2-40B4-BE49-F238E27FC236}">
                <a16:creationId xmlns:a16="http://schemas.microsoft.com/office/drawing/2014/main" id="{A2035E7B-90CA-4A8B-BCAC-5B6CE8F9EC53}"/>
              </a:ext>
            </a:extLst>
          </p:cNvPr>
          <p:cNvCxnSpPr>
            <a:cxnSpLocks/>
          </p:cNvCxnSpPr>
          <p:nvPr/>
        </p:nvCxnSpPr>
        <p:spPr>
          <a:xfrm>
            <a:off x="3475281" y="1060545"/>
            <a:ext cx="0" cy="4177138"/>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55A7C51-AB70-435C-8B59-756563E9AA01}"/>
              </a:ext>
            </a:extLst>
          </p:cNvPr>
          <p:cNvSpPr txBox="1"/>
          <p:nvPr/>
        </p:nvSpPr>
        <p:spPr>
          <a:xfrm>
            <a:off x="7208357" y="1579010"/>
            <a:ext cx="4466703" cy="3114763"/>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The Helium energy spectra from </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0.16 PeV to 13 </a:t>
            </a:r>
            <a:r>
              <a:rPr kumimoji="0"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PeV</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were measured</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with high precision by LHAASO</a:t>
            </a:r>
            <a:endPar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Clear hardening emerges at </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about 1.1 </a:t>
            </a:r>
            <a:r>
              <a:rPr kumimoji="0"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PeV</a:t>
            </a:r>
            <a:endPar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Knee: around 7 </a:t>
            </a:r>
            <a:r>
              <a:rPr kumimoji="0"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PeV</a:t>
            </a:r>
            <a:endPar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5" name="Picture 4">
            <a:extLst>
              <a:ext uri="{FF2B5EF4-FFF2-40B4-BE49-F238E27FC236}">
                <a16:creationId xmlns:a16="http://schemas.microsoft.com/office/drawing/2014/main" id="{D5BCE87C-893D-4644-B2C0-0A5D9721F216}"/>
              </a:ext>
            </a:extLst>
          </p:cNvPr>
          <p:cNvPicPr>
            <a:picLocks noChangeAspect="1"/>
          </p:cNvPicPr>
          <p:nvPr/>
        </p:nvPicPr>
        <p:blipFill>
          <a:blip r:embed="rId3"/>
          <a:stretch>
            <a:fillRect/>
          </a:stretch>
        </p:blipFill>
        <p:spPr>
          <a:xfrm>
            <a:off x="3510638" y="5756785"/>
            <a:ext cx="7448933" cy="901746"/>
          </a:xfrm>
          <a:prstGeom prst="rect">
            <a:avLst/>
          </a:prstGeom>
        </p:spPr>
      </p:pic>
      <p:sp>
        <p:nvSpPr>
          <p:cNvPr id="14" name="TextBox 13">
            <a:extLst>
              <a:ext uri="{FF2B5EF4-FFF2-40B4-BE49-F238E27FC236}">
                <a16:creationId xmlns:a16="http://schemas.microsoft.com/office/drawing/2014/main" id="{496A81DF-58FB-4B22-907B-977B83A741E1}"/>
              </a:ext>
            </a:extLst>
          </p:cNvPr>
          <p:cNvSpPr txBox="1"/>
          <p:nvPr/>
        </p:nvSpPr>
        <p:spPr>
          <a:xfrm>
            <a:off x="424282" y="6071728"/>
            <a:ext cx="308780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D</a:t>
            </a:r>
            <a:r>
              <a:rPr kumimoji="0" lang="zh-CN" altLang="en-US"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ouble broken power law：</a:t>
            </a:r>
          </a:p>
        </p:txBody>
      </p:sp>
    </p:spTree>
    <p:extLst>
      <p:ext uri="{BB962C8B-B14F-4D97-AF65-F5344CB8AC3E}">
        <p14:creationId xmlns:p14="http://schemas.microsoft.com/office/powerpoint/2010/main" val="2494001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381B084-4C37-4B41-BB01-0E17B7394973}"/>
              </a:ext>
            </a:extLst>
          </p:cNvPr>
          <p:cNvGrpSpPr/>
          <p:nvPr/>
        </p:nvGrpSpPr>
        <p:grpSpPr>
          <a:xfrm>
            <a:off x="454369" y="142187"/>
            <a:ext cx="5820970" cy="4719367"/>
            <a:chOff x="517177" y="134994"/>
            <a:chExt cx="5820970" cy="4719367"/>
          </a:xfrm>
        </p:grpSpPr>
        <p:pic>
          <p:nvPicPr>
            <p:cNvPr id="21" name="Picture 20">
              <a:extLst>
                <a:ext uri="{FF2B5EF4-FFF2-40B4-BE49-F238E27FC236}">
                  <a16:creationId xmlns:a16="http://schemas.microsoft.com/office/drawing/2014/main" id="{1AEC0E7A-B853-415F-BA9A-ACFB322B1B29}"/>
                </a:ext>
              </a:extLst>
            </p:cNvPr>
            <p:cNvPicPr>
              <a:picLocks noChangeAspect="1"/>
            </p:cNvPicPr>
            <p:nvPr/>
          </p:nvPicPr>
          <p:blipFill>
            <a:blip r:embed="rId3"/>
            <a:stretch>
              <a:fillRect/>
            </a:stretch>
          </p:blipFill>
          <p:spPr>
            <a:xfrm>
              <a:off x="517177" y="134994"/>
              <a:ext cx="5820970" cy="4719367"/>
            </a:xfrm>
            <a:prstGeom prst="rect">
              <a:avLst/>
            </a:prstGeom>
          </p:spPr>
        </p:pic>
        <p:grpSp>
          <p:nvGrpSpPr>
            <p:cNvPr id="28" name="Group 27">
              <a:extLst>
                <a:ext uri="{FF2B5EF4-FFF2-40B4-BE49-F238E27FC236}">
                  <a16:creationId xmlns:a16="http://schemas.microsoft.com/office/drawing/2014/main" id="{3F63B645-3F60-4210-948C-01DA8E9A0C85}"/>
                </a:ext>
              </a:extLst>
            </p:cNvPr>
            <p:cNvGrpSpPr/>
            <p:nvPr/>
          </p:nvGrpSpPr>
          <p:grpSpPr>
            <a:xfrm>
              <a:off x="1744743" y="355811"/>
              <a:ext cx="4547777" cy="3991337"/>
              <a:chOff x="1768839" y="593633"/>
              <a:chExt cx="4192249" cy="3623454"/>
            </a:xfrm>
          </p:grpSpPr>
          <p:sp>
            <p:nvSpPr>
              <p:cNvPr id="18" name="TextBox 17">
                <a:extLst>
                  <a:ext uri="{FF2B5EF4-FFF2-40B4-BE49-F238E27FC236}">
                    <a16:creationId xmlns:a16="http://schemas.microsoft.com/office/drawing/2014/main" id="{05B40EB6-6977-485F-8F9E-EB4A2F4B7A6B}"/>
                  </a:ext>
                </a:extLst>
              </p:cNvPr>
              <p:cNvSpPr txBox="1"/>
              <p:nvPr/>
            </p:nvSpPr>
            <p:spPr>
              <a:xfrm>
                <a:off x="5132257" y="2824610"/>
                <a:ext cx="758877" cy="33529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4</a:t>
                </a:r>
                <a:endPar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19" name="TextBox 18">
                <a:extLst>
                  <a:ext uri="{FF2B5EF4-FFF2-40B4-BE49-F238E27FC236}">
                    <a16:creationId xmlns:a16="http://schemas.microsoft.com/office/drawing/2014/main" id="{33C62FC7-CFCF-4C2D-B782-2B3BFA4467FB}"/>
                  </a:ext>
                </a:extLst>
              </p:cNvPr>
              <p:cNvSpPr txBox="1"/>
              <p:nvPr/>
            </p:nvSpPr>
            <p:spPr>
              <a:xfrm>
                <a:off x="5202211" y="1402421"/>
                <a:ext cx="758877" cy="33529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3</a:t>
                </a:r>
                <a:endPar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23" name="Straight Connector 22">
                <a:extLst>
                  <a:ext uri="{FF2B5EF4-FFF2-40B4-BE49-F238E27FC236}">
                    <a16:creationId xmlns:a16="http://schemas.microsoft.com/office/drawing/2014/main" id="{58034058-C071-4304-BD45-B62BA87A4909}"/>
                  </a:ext>
                </a:extLst>
              </p:cNvPr>
              <p:cNvCxnSpPr/>
              <p:nvPr/>
            </p:nvCxnSpPr>
            <p:spPr>
              <a:xfrm flipV="1">
                <a:off x="1768839" y="1402421"/>
                <a:ext cx="2398426" cy="261487"/>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591F082D-934F-4704-BE71-2F3AD81BCD08}"/>
                  </a:ext>
                </a:extLst>
              </p:cNvPr>
              <p:cNvCxnSpPr>
                <a:cxnSpLocks/>
              </p:cNvCxnSpPr>
              <p:nvPr/>
            </p:nvCxnSpPr>
            <p:spPr>
              <a:xfrm>
                <a:off x="2565073" y="593633"/>
                <a:ext cx="0" cy="36234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34" name="Picture 33">
            <a:extLst>
              <a:ext uri="{FF2B5EF4-FFF2-40B4-BE49-F238E27FC236}">
                <a16:creationId xmlns:a16="http://schemas.microsoft.com/office/drawing/2014/main" id="{66A1B6D2-E64D-423E-8E8A-8F41923EFE4A}"/>
              </a:ext>
            </a:extLst>
          </p:cNvPr>
          <p:cNvPicPr>
            <a:picLocks noChangeAspect="1"/>
          </p:cNvPicPr>
          <p:nvPr/>
        </p:nvPicPr>
        <p:blipFill rotWithShape="1">
          <a:blip r:embed="rId4"/>
          <a:srcRect r="20501"/>
          <a:stretch/>
        </p:blipFill>
        <p:spPr>
          <a:xfrm>
            <a:off x="1073411" y="5572354"/>
            <a:ext cx="5453854" cy="1066579"/>
          </a:xfrm>
          <a:prstGeom prst="rect">
            <a:avLst/>
          </a:prstGeom>
        </p:spPr>
      </p:pic>
      <p:pic>
        <p:nvPicPr>
          <p:cNvPr id="27" name="Picture 26">
            <a:extLst>
              <a:ext uri="{FF2B5EF4-FFF2-40B4-BE49-F238E27FC236}">
                <a16:creationId xmlns:a16="http://schemas.microsoft.com/office/drawing/2014/main" id="{C684A6AC-40D5-41B1-81A5-50775C11832D}"/>
              </a:ext>
            </a:extLst>
          </p:cNvPr>
          <p:cNvPicPr>
            <a:picLocks noChangeAspect="1"/>
          </p:cNvPicPr>
          <p:nvPr/>
        </p:nvPicPr>
        <p:blipFill rotWithShape="1">
          <a:blip r:embed="rId5"/>
          <a:srcRect l="-1" t="22122" r="8459"/>
          <a:stretch/>
        </p:blipFill>
        <p:spPr>
          <a:xfrm>
            <a:off x="1066507" y="4867761"/>
            <a:ext cx="6255236" cy="817563"/>
          </a:xfrm>
          <a:prstGeom prst="rect">
            <a:avLst/>
          </a:prstGeom>
        </p:spPr>
      </p:pic>
      <p:sp>
        <p:nvSpPr>
          <p:cNvPr id="35" name="TextBox 34">
            <a:extLst>
              <a:ext uri="{FF2B5EF4-FFF2-40B4-BE49-F238E27FC236}">
                <a16:creationId xmlns:a16="http://schemas.microsoft.com/office/drawing/2014/main" id="{773E2045-E358-42C3-B880-CAD605D02E67}"/>
              </a:ext>
            </a:extLst>
          </p:cNvPr>
          <p:cNvSpPr txBox="1"/>
          <p:nvPr/>
        </p:nvSpPr>
        <p:spPr>
          <a:xfrm>
            <a:off x="359441" y="5109927"/>
            <a:ext cx="823234" cy="369332"/>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3：</a:t>
            </a:r>
          </a:p>
        </p:txBody>
      </p:sp>
      <p:sp>
        <p:nvSpPr>
          <p:cNvPr id="36" name="TextBox 35">
            <a:extLst>
              <a:ext uri="{FF2B5EF4-FFF2-40B4-BE49-F238E27FC236}">
                <a16:creationId xmlns:a16="http://schemas.microsoft.com/office/drawing/2014/main" id="{E8987DB7-9013-4FDD-8736-D13514BA6D57}"/>
              </a:ext>
            </a:extLst>
          </p:cNvPr>
          <p:cNvSpPr txBox="1"/>
          <p:nvPr/>
        </p:nvSpPr>
        <p:spPr>
          <a:xfrm>
            <a:off x="359441" y="5976005"/>
            <a:ext cx="823234" cy="369332"/>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4</a:t>
            </a: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p>
        </p:txBody>
      </p:sp>
      <p:sp>
        <p:nvSpPr>
          <p:cNvPr id="53" name="TextBox 52">
            <a:extLst>
              <a:ext uri="{FF2B5EF4-FFF2-40B4-BE49-F238E27FC236}">
                <a16:creationId xmlns:a16="http://schemas.microsoft.com/office/drawing/2014/main" id="{89396123-33D2-4C20-9A43-1C1F1EAC3A95}"/>
              </a:ext>
            </a:extLst>
          </p:cNvPr>
          <p:cNvSpPr txBox="1"/>
          <p:nvPr/>
        </p:nvSpPr>
        <p:spPr>
          <a:xfrm>
            <a:off x="3216178" y="355811"/>
            <a:ext cx="218040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Proton </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EPOS</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p>
        </p:txBody>
      </p:sp>
      <p:sp>
        <p:nvSpPr>
          <p:cNvPr id="20" name="灯片编号占位符 1">
            <a:extLst>
              <a:ext uri="{FF2B5EF4-FFF2-40B4-BE49-F238E27FC236}">
                <a16:creationId xmlns:a16="http://schemas.microsoft.com/office/drawing/2014/main" id="{1717C637-E369-4A42-A4F7-8B5E7CFDCA7B}"/>
              </a:ext>
            </a:extLst>
          </p:cNvPr>
          <p:cNvSpPr>
            <a:spLocks noGrp="1"/>
          </p:cNvSpPr>
          <p:nvPr>
            <p:ph type="sldNum" sz="quarter" idx="12"/>
          </p:nvPr>
        </p:nvSpPr>
        <p:spPr>
          <a:xfrm>
            <a:off x="8610600" y="65210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22" name="TextBox 21">
            <a:extLst>
              <a:ext uri="{FF2B5EF4-FFF2-40B4-BE49-F238E27FC236}">
                <a16:creationId xmlns:a16="http://schemas.microsoft.com/office/drawing/2014/main" id="{CAEC897F-AEFE-4CF1-ACE0-DB6ECE5B5A80}"/>
              </a:ext>
            </a:extLst>
          </p:cNvPr>
          <p:cNvSpPr txBox="1"/>
          <p:nvPr/>
        </p:nvSpPr>
        <p:spPr>
          <a:xfrm>
            <a:off x="2725172" y="2653662"/>
            <a:ext cx="21503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lumMod val="65000"/>
                  </a:prstClr>
                </a:solidFill>
                <a:effectLst/>
                <a:uLnTx/>
                <a:uFillTx/>
                <a:latin typeface="等线" panose="020F0502020204030204"/>
                <a:ea typeface="等线" panose="02010600030101010101" pitchFamily="2" charset="-122"/>
                <a:cs typeface="+mn-cs"/>
              </a:rPr>
              <a:t>Preliminary</a:t>
            </a:r>
            <a:endParaRPr kumimoji="0" lang="zh-CN" altLang="en-US" sz="3200" b="1" i="0" u="none" strike="noStrike" kern="1200" cap="none" spc="0" normalizeH="0" baseline="0" noProof="0" dirty="0">
              <a:ln>
                <a:noFill/>
              </a:ln>
              <a:solidFill>
                <a:prstClr val="white">
                  <a:lumMod val="65000"/>
                </a:prstClr>
              </a:solidFill>
              <a:effectLst/>
              <a:uLnTx/>
              <a:uFillTx/>
              <a:latin typeface="等线" panose="020F0502020204030204"/>
              <a:ea typeface="等线" panose="02010600030101010101" pitchFamily="2" charset="-122"/>
              <a:cs typeface="+mn-cs"/>
            </a:endParaRPr>
          </a:p>
        </p:txBody>
      </p:sp>
      <p:sp>
        <p:nvSpPr>
          <p:cNvPr id="24" name="TextBox 23">
            <a:extLst>
              <a:ext uri="{FF2B5EF4-FFF2-40B4-BE49-F238E27FC236}">
                <a16:creationId xmlns:a16="http://schemas.microsoft.com/office/drawing/2014/main" id="{7B70E413-D4ED-48CD-B5EA-3069F1C87C43}"/>
              </a:ext>
            </a:extLst>
          </p:cNvPr>
          <p:cNvSpPr txBox="1"/>
          <p:nvPr/>
        </p:nvSpPr>
        <p:spPr>
          <a:xfrm>
            <a:off x="7914847" y="518153"/>
            <a:ext cx="3297407"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zh-CN" altLang="en-US"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h</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365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en-US" altLang="zh-CN"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k</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3.2±0.3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γ1 = −2.6</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7</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0.01</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γ2 = −2.5</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±0.0</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γ3 = −3.5±0.1</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χ</a:t>
            </a:r>
            <a:r>
              <a:rPr kumimoji="0" lang="el-GR" altLang="zh-CN" sz="2000" b="1" i="0" u="none" strike="noStrike" kern="1200" cap="none" spc="0" normalizeH="0" baseline="30000" noProof="0" dirty="0">
                <a:ln>
                  <a:noFill/>
                </a:ln>
                <a:solidFill>
                  <a:srgbClr val="C00000"/>
                </a:solidFill>
                <a:effectLst/>
                <a:uLnTx/>
                <a:uFillTx/>
                <a:latin typeface="等线" panose="020F0502020204030204"/>
                <a:ea typeface="等线" panose="02010600030101010101" pitchFamily="2" charset="-122"/>
                <a:cs typeface="+mn-cs"/>
              </a:rPr>
              <a:t>2</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/n.d.f.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9</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9</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/11</a:t>
            </a:r>
            <a:endPar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endParaRPr>
          </a:p>
        </p:txBody>
      </p:sp>
      <p:sp>
        <p:nvSpPr>
          <p:cNvPr id="26" name="TextBox 25">
            <a:extLst>
              <a:ext uri="{FF2B5EF4-FFF2-40B4-BE49-F238E27FC236}">
                <a16:creationId xmlns:a16="http://schemas.microsoft.com/office/drawing/2014/main" id="{C8847049-D1DE-4E33-A52D-CC63194D64DD}"/>
              </a:ext>
            </a:extLst>
          </p:cNvPr>
          <p:cNvSpPr txBox="1"/>
          <p:nvPr/>
        </p:nvSpPr>
        <p:spPr>
          <a:xfrm>
            <a:off x="7503229" y="178338"/>
            <a:ext cx="4286153" cy="369332"/>
          </a:xfrm>
          <a:prstGeom prst="rect">
            <a:avLst/>
          </a:prstGeom>
          <a:noFill/>
          <a:ln>
            <a:noFill/>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3：</a:t>
            </a:r>
            <a:r>
              <a:rPr kumimoji="0" lang="en-US" altLang="zh-CN"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Two broken power laws</a:t>
            </a:r>
            <a:endParaRPr kumimoji="0" lang="zh-CN" altLang="en-US"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endParaRPr>
          </a:p>
        </p:txBody>
      </p:sp>
      <p:sp>
        <p:nvSpPr>
          <p:cNvPr id="29" name="TextBox 28">
            <a:extLst>
              <a:ext uri="{FF2B5EF4-FFF2-40B4-BE49-F238E27FC236}">
                <a16:creationId xmlns:a16="http://schemas.microsoft.com/office/drawing/2014/main" id="{AC13C10B-717F-404F-A8FC-8A1B24C37111}"/>
              </a:ext>
            </a:extLst>
          </p:cNvPr>
          <p:cNvSpPr txBox="1"/>
          <p:nvPr/>
        </p:nvSpPr>
        <p:spPr>
          <a:xfrm>
            <a:off x="7935392" y="3338236"/>
            <a:ext cx="403156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zh-CN" altLang="en-US"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h</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4</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36</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22 </a:t>
            </a:r>
            <a:endPar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en-US" altLang="zh-CN"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cut</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5.1 ± 0.3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γ1 </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−2.6</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6</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 0.0</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γ2 </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−2.</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29</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 0.05</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χ</a:t>
            </a:r>
            <a:r>
              <a:rPr kumimoji="0" lang="el-GR" altLang="zh-CN" sz="2000" b="1" i="0" u="none" strike="noStrike" kern="1200" cap="none" spc="0" normalizeH="0" baseline="30000" noProof="0" dirty="0">
                <a:ln>
                  <a:noFill/>
                </a:ln>
                <a:solidFill>
                  <a:srgbClr val="C00000"/>
                </a:solidFill>
                <a:effectLst/>
                <a:uLnTx/>
                <a:uFillTx/>
                <a:latin typeface="等线" panose="020F0502020204030204"/>
                <a:ea typeface="等线" panose="02010600030101010101" pitchFamily="2" charset="-122"/>
                <a:cs typeface="+mn-cs"/>
              </a:rPr>
              <a:t>2</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/n.d.f.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27</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1</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/13</a:t>
            </a:r>
            <a:endPar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endParaRPr>
          </a:p>
        </p:txBody>
      </p:sp>
      <p:sp>
        <p:nvSpPr>
          <p:cNvPr id="30" name="TextBox 29">
            <a:extLst>
              <a:ext uri="{FF2B5EF4-FFF2-40B4-BE49-F238E27FC236}">
                <a16:creationId xmlns:a16="http://schemas.microsoft.com/office/drawing/2014/main" id="{DBF4FC82-EEA6-4D97-8CC5-3BE4CC14E9CB}"/>
              </a:ext>
            </a:extLst>
          </p:cNvPr>
          <p:cNvSpPr txBox="1"/>
          <p:nvPr/>
        </p:nvSpPr>
        <p:spPr>
          <a:xfrm>
            <a:off x="7560864" y="2645927"/>
            <a:ext cx="3778813" cy="646331"/>
          </a:xfrm>
          <a:prstGeom prst="rect">
            <a:avLst/>
          </a:prstGeom>
          <a:noFill/>
          <a:ln>
            <a:noFill/>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4</a:t>
            </a: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r>
              <a:rPr kumimoji="0" lang="en-US" altLang="zh-CN"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A broken power law + an</a:t>
            </a:r>
            <a:r>
              <a:rPr kumimoji="0" lang="zh-CN" altLang="en-US"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 </a:t>
            </a:r>
            <a:r>
              <a:rPr kumimoji="0" lang="en-US" altLang="zh-CN"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exponential cutoff</a:t>
            </a: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p>
        </p:txBody>
      </p:sp>
    </p:spTree>
    <p:extLst>
      <p:ext uri="{BB962C8B-B14F-4D97-AF65-F5344CB8AC3E}">
        <p14:creationId xmlns:p14="http://schemas.microsoft.com/office/powerpoint/2010/main" val="3644683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69409AB-1591-4B07-AC0C-452512F5DF2C}"/>
              </a:ext>
            </a:extLst>
          </p:cNvPr>
          <p:cNvPicPr>
            <a:picLocks noChangeAspect="1"/>
          </p:cNvPicPr>
          <p:nvPr/>
        </p:nvPicPr>
        <p:blipFill rotWithShape="1">
          <a:blip r:embed="rId3"/>
          <a:srcRect r="2139" b="12130"/>
          <a:stretch/>
        </p:blipFill>
        <p:spPr>
          <a:xfrm>
            <a:off x="5638476" y="3686580"/>
            <a:ext cx="3085848" cy="2593388"/>
          </a:xfrm>
          <a:prstGeom prst="rect">
            <a:avLst/>
          </a:prstGeom>
        </p:spPr>
      </p:pic>
      <p:pic>
        <p:nvPicPr>
          <p:cNvPr id="20" name="图片 19"/>
          <p:cNvPicPr>
            <a:picLocks noChangeAspect="1"/>
          </p:cNvPicPr>
          <p:nvPr/>
        </p:nvPicPr>
        <p:blipFill>
          <a:blip r:embed="rId4"/>
          <a:stretch>
            <a:fillRect/>
          </a:stretch>
        </p:blipFill>
        <p:spPr>
          <a:xfrm>
            <a:off x="824447" y="2617272"/>
            <a:ext cx="4320481" cy="4176464"/>
          </a:xfrm>
          <a:prstGeom prst="rect">
            <a:avLst/>
          </a:prstGeom>
        </p:spPr>
      </p:pic>
      <p:sp>
        <p:nvSpPr>
          <p:cNvPr id="11" name="内容占位符 2"/>
          <p:cNvSpPr txBox="1">
            <a:spLocks/>
          </p:cNvSpPr>
          <p:nvPr/>
        </p:nvSpPr>
        <p:spPr>
          <a:xfrm>
            <a:off x="7046376" y="1649903"/>
            <a:ext cx="3628156" cy="1751490"/>
          </a:xfrm>
          <a:prstGeom prst="rect">
            <a:avLst/>
          </a:prstGeom>
        </p:spPr>
        <p:txBody>
          <a:bodyPr vert="horz" rtlCol="0">
            <a:noAutofit/>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endParaRPr kumimoji="0" lang="zh-CN" altLang="en-US" sz="1800" b="0" i="0" u="none" strike="noStrike" kern="120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14" name="标题 1"/>
          <p:cNvSpPr txBox="1">
            <a:spLocks/>
          </p:cNvSpPr>
          <p:nvPr/>
        </p:nvSpPr>
        <p:spPr>
          <a:xfrm>
            <a:off x="6618226" y="974514"/>
            <a:ext cx="4464496" cy="796908"/>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zh-CN" altLang="en-US" sz="3600" b="0" i="0" u="none" strike="noStrike" kern="1200" cap="none" spc="0" normalizeH="0" baseline="0" noProof="0" dirty="0">
              <a:ln>
                <a:noFill/>
              </a:ln>
              <a:solidFill>
                <a:srgbClr val="FF0000"/>
              </a:solidFill>
              <a:effectLst/>
              <a:uLnTx/>
              <a:uFillTx/>
              <a:latin typeface="等线 Light" panose="020F0302020204030204"/>
              <a:ea typeface="等线 Light" panose="02010600030101010101" pitchFamily="2" charset="-122"/>
              <a:cs typeface="+mj-cs"/>
            </a:endParaRPr>
          </a:p>
        </p:txBody>
      </p:sp>
      <p:sp>
        <p:nvSpPr>
          <p:cNvPr id="2" name="标题 1"/>
          <p:cNvSpPr>
            <a:spLocks noGrp="1"/>
          </p:cNvSpPr>
          <p:nvPr>
            <p:ph type="title"/>
          </p:nvPr>
        </p:nvSpPr>
        <p:spPr>
          <a:xfrm>
            <a:off x="1464688" y="493973"/>
            <a:ext cx="6155739" cy="743664"/>
          </a:xfrm>
        </p:spPr>
        <p:txBody>
          <a:bodyPr>
            <a:normAutofit fontScale="90000"/>
          </a:bodyPr>
          <a:lstStyle/>
          <a:p>
            <a:r>
              <a:rPr lang="en-US" altLang="zh-CN" sz="36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Gamma rays vs. Cosmic rays </a:t>
            </a:r>
            <a:endParaRPr lang="zh-CN" altLang="en-US" sz="3600" b="1" dirty="0">
              <a:solidFill>
                <a:srgbClr val="0070C0"/>
              </a:solidFill>
              <a:latin typeface="微软雅黑" panose="020B0503020204020204" pitchFamily="34" charset="-122"/>
              <a:ea typeface="微软雅黑" panose="020B0503020204020204" pitchFamily="34" charset="-122"/>
            </a:endParaRPr>
          </a:p>
        </p:txBody>
      </p:sp>
      <p:sp>
        <p:nvSpPr>
          <p:cNvPr id="37" name="标题 1"/>
          <p:cNvSpPr txBox="1">
            <a:spLocks/>
          </p:cNvSpPr>
          <p:nvPr/>
        </p:nvSpPr>
        <p:spPr>
          <a:xfrm>
            <a:off x="4945544" y="2155607"/>
            <a:ext cx="4027960" cy="1121265"/>
          </a:xfrm>
          <a:prstGeom prst="rect">
            <a:avLst/>
          </a:prstGeom>
        </p:spPr>
        <p:txBody>
          <a:bodyPr vert="horz" rtlCol="0" anchor="ctr">
            <a:normAutofit fontScale="97500"/>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0" normalizeH="0" baseline="0" noProof="0" dirty="0">
                <a:ln>
                  <a:noFill/>
                </a:ln>
                <a:solidFill>
                  <a:srgbClr val="5B9BD5">
                    <a:lumMod val="75000"/>
                  </a:srgbClr>
                </a:solidFill>
                <a:effectLst/>
                <a:uLnTx/>
                <a:uFillTx/>
                <a:latin typeface="等线 Light" panose="020F0302020204030204"/>
                <a:ea typeface="等线 Light" panose="02010600030101010101" pitchFamily="2" charset="-122"/>
                <a:cs typeface="+mj-cs"/>
              </a:rPr>
              <a:t>               </a:t>
            </a:r>
            <a:r>
              <a:rPr kumimoji="0" lang="en-US" altLang="zh-CN" sz="2800" b="1" i="0" u="none" strike="noStrike" kern="1200" cap="none" spc="0" normalizeH="0" baseline="0" noProof="0" dirty="0">
                <a:ln>
                  <a:noFill/>
                </a:ln>
                <a:solidFill>
                  <a:srgbClr val="C00000"/>
                </a:solidFill>
                <a:effectLst/>
                <a:uLnTx/>
                <a:uFillTx/>
                <a:latin typeface="等线 Light" panose="020F0302020204030204"/>
                <a:ea typeface="等线 Light" panose="02010600030101010101" pitchFamily="2" charset="-122"/>
                <a:cs typeface="+mj-cs"/>
              </a:rPr>
              <a:t>from the Crab</a:t>
            </a:r>
            <a:endParaRPr kumimoji="0" lang="zh-CN" altLang="en-US" sz="2800" b="1" i="0" u="none" strike="noStrike" kern="1200" cap="none" spc="0" normalizeH="0" baseline="0" noProof="0" dirty="0">
              <a:ln>
                <a:noFill/>
              </a:ln>
              <a:solidFill>
                <a:srgbClr val="C00000"/>
              </a:solidFill>
              <a:effectLst/>
              <a:uLnTx/>
              <a:uFillTx/>
              <a:latin typeface="等线 Light" panose="020F0302020204030204"/>
              <a:ea typeface="等线 Light" panose="02010600030101010101" pitchFamily="2" charset="-122"/>
              <a:cs typeface="+mj-cs"/>
            </a:endParaRPr>
          </a:p>
        </p:txBody>
      </p:sp>
      <p:pic>
        <p:nvPicPr>
          <p:cNvPr id="3" name="图片 2">
            <a:extLst>
              <a:ext uri="{FF2B5EF4-FFF2-40B4-BE49-F238E27FC236}">
                <a16:creationId xmlns:a16="http://schemas.microsoft.com/office/drawing/2014/main" id="{E11F4675-49F6-461D-9058-5172AE7100EE}"/>
              </a:ext>
            </a:extLst>
          </p:cNvPr>
          <p:cNvPicPr>
            <a:picLocks noChangeAspect="1"/>
          </p:cNvPicPr>
          <p:nvPr/>
        </p:nvPicPr>
        <p:blipFill rotWithShape="1">
          <a:blip r:embed="rId5"/>
          <a:srcRect r="33103"/>
          <a:stretch/>
        </p:blipFill>
        <p:spPr>
          <a:xfrm>
            <a:off x="10128448" y="135080"/>
            <a:ext cx="1997685" cy="2054149"/>
          </a:xfrm>
          <a:prstGeom prst="rect">
            <a:avLst/>
          </a:prstGeom>
        </p:spPr>
      </p:pic>
      <p:sp>
        <p:nvSpPr>
          <p:cNvPr id="18" name="内容占位符 2">
            <a:extLst>
              <a:ext uri="{FF2B5EF4-FFF2-40B4-BE49-F238E27FC236}">
                <a16:creationId xmlns:a16="http://schemas.microsoft.com/office/drawing/2014/main" id="{010E8884-64B4-4CE4-99AF-15E4EE679B6C}"/>
              </a:ext>
            </a:extLst>
          </p:cNvPr>
          <p:cNvSpPr txBox="1">
            <a:spLocks/>
          </p:cNvSpPr>
          <p:nvPr/>
        </p:nvSpPr>
        <p:spPr>
          <a:xfrm>
            <a:off x="9417914" y="3284984"/>
            <a:ext cx="2366718" cy="2994984"/>
          </a:xfrm>
          <a:prstGeom prst="rect">
            <a:avLst/>
          </a:prstGeom>
          <a:ln w="57150">
            <a:solidFill>
              <a:srgbClr val="FF0000"/>
            </a:solidFill>
          </a:ln>
        </p:spPr>
        <p:txBody>
          <a:bodyPr vert="horz" rtlCol="0">
            <a:normAutofit/>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Area</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1.3 km</a:t>
            </a:r>
            <a:r>
              <a:rPr kumimoji="0" lang="en-US" altLang="zh-CN" sz="2000" b="1" i="0" u="none" strike="noStrike" kern="1200" cap="none" spc="0" normalizeH="0" baseline="30000" noProof="0" dirty="0">
                <a:ln>
                  <a:noFill/>
                </a:ln>
                <a:solidFill>
                  <a:prstClr val="black"/>
                </a:solidFill>
                <a:effectLst/>
                <a:uLnTx/>
                <a:uFillTx/>
                <a:latin typeface="等线" panose="020F0502020204030204"/>
                <a:ea typeface="等线" panose="02010600030101010101" pitchFamily="2" charset="-122"/>
                <a:cs typeface="+mn-cs"/>
              </a:rPr>
              <a:t>2</a:t>
            </a:r>
            <a:endParaRPr kumimoji="0" lang="zh-CN" altLang="en-US" sz="2000" b="1" i="0" u="none" strike="noStrike" kern="1200" cap="none" spc="0" normalizeH="0" baseline="30000" noProof="0" dirty="0">
              <a:ln>
                <a:noFill/>
              </a:ln>
              <a:solidFill>
                <a:prstClr val="black"/>
              </a:solidFill>
              <a:effectLst/>
              <a:uLnTx/>
              <a:uFillTx/>
              <a:latin typeface="等线" panose="020F0502020204030204"/>
              <a:ea typeface="等线" panose="02010600030101010101" pitchFamily="2" charset="-122"/>
              <a:cs typeface="+mn-cs"/>
            </a:endParaRP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Detectors</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5216</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ED</a:t>
            </a: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1188   MD</a:t>
            </a: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Energy Range</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0.01-10 </a:t>
            </a:r>
            <a:r>
              <a:rPr kumimoji="0" lang="en-US" altLang="zh-CN" sz="2000" b="1" i="0" u="none" strike="noStrike" kern="1200" cap="none" spc="0" normalizeH="0" baseline="0" noProof="0" dirty="0" err="1">
                <a:ln>
                  <a:noFill/>
                </a:ln>
                <a:solidFill>
                  <a:srgbClr val="FF0000"/>
                </a:solidFill>
                <a:effectLst/>
                <a:uLnTx/>
                <a:uFillTx/>
                <a:latin typeface="等线" panose="020F0502020204030204"/>
                <a:ea typeface="等线" panose="02010600030101010101" pitchFamily="2" charset="-122"/>
                <a:cs typeface="+mn-cs"/>
              </a:rPr>
              <a:t>PeV</a:t>
            </a:r>
            <a:endParaRPr kumimoji="0" lang="en-US" altLang="zh-CN" sz="2000" b="1" i="0" u="none" strike="noStrike" kern="120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endParaRPr kumimoji="0" lang="en-US" altLang="zh-CN" sz="20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endParaRPr kumimoji="0" lang="en-US" altLang="zh-CN" sz="20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36" name="文本框 35"/>
          <p:cNvSpPr txBox="1"/>
          <p:nvPr/>
        </p:nvSpPr>
        <p:spPr>
          <a:xfrm>
            <a:off x="6230431" y="1988840"/>
            <a:ext cx="55771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 1 </a:t>
            </a:r>
            <a:r>
              <a:rPr kumimoji="0" lang="en-US" altLang="zh-CN" sz="2400" b="1" i="0" u="none" strike="noStrike" kern="1200" cap="none" spc="0" normalizeH="0" baseline="0" noProof="0" dirty="0" err="1">
                <a:ln>
                  <a:noFill/>
                </a:ln>
                <a:solidFill>
                  <a:srgbClr val="0070C0"/>
                </a:solidFill>
                <a:effectLst/>
                <a:uLnTx/>
                <a:uFillTx/>
                <a:latin typeface="等线" panose="020F0502020204030204"/>
                <a:ea typeface="等线" panose="02010600030101010101" pitchFamily="2" charset="-122"/>
                <a:cs typeface="+mn-cs"/>
              </a:rPr>
              <a:t>PeV</a:t>
            </a: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 </a:t>
            </a:r>
            <a:r>
              <a:rPr kumimoji="0" lang="el-GR"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γ–</a:t>
            </a: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ray event </a:t>
            </a:r>
            <a:r>
              <a:rPr kumimoji="0" lang="zh-CN" altLang="en-US"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a:t>
            </a: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very few muons</a:t>
            </a:r>
            <a:endParaRPr kumimoji="0" lang="zh-CN" altLang="en-US"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218C13CD-A76C-4E18-916A-BC8834E6F2D4}"/>
              </a:ext>
            </a:extLst>
          </p:cNvPr>
          <p:cNvSpPr/>
          <p:nvPr/>
        </p:nvSpPr>
        <p:spPr>
          <a:xfrm>
            <a:off x="3906179" y="1622084"/>
            <a:ext cx="44726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Active Area for Muons vs. Array Area: 4% </a:t>
            </a:r>
          </a:p>
        </p:txBody>
      </p:sp>
      <p:grpSp>
        <p:nvGrpSpPr>
          <p:cNvPr id="13" name="组合 7">
            <a:extLst>
              <a:ext uri="{FF2B5EF4-FFF2-40B4-BE49-F238E27FC236}">
                <a16:creationId xmlns:a16="http://schemas.microsoft.com/office/drawing/2014/main" id="{5FAC1F33-EAA0-4F8E-B3A0-A5A912E5D8DC}"/>
              </a:ext>
            </a:extLst>
          </p:cNvPr>
          <p:cNvGrpSpPr>
            <a:grpSpLocks/>
          </p:cNvGrpSpPr>
          <p:nvPr/>
        </p:nvGrpSpPr>
        <p:grpSpPr bwMode="auto">
          <a:xfrm>
            <a:off x="-172009" y="1315638"/>
            <a:ext cx="3240936" cy="2354515"/>
            <a:chOff x="440411" y="1188058"/>
            <a:chExt cx="7961836" cy="4810178"/>
          </a:xfrm>
        </p:grpSpPr>
        <p:pic>
          <p:nvPicPr>
            <p:cNvPr id="15" name="Picture 2">
              <a:extLst>
                <a:ext uri="{FF2B5EF4-FFF2-40B4-BE49-F238E27FC236}">
                  <a16:creationId xmlns:a16="http://schemas.microsoft.com/office/drawing/2014/main" id="{4F66CE6F-DCDE-42F8-B7EB-C03DB63734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62" t="14374" r="25867" b="13869"/>
            <a:stretch>
              <a:fillRect/>
            </a:stretch>
          </p:blipFill>
          <p:spPr bwMode="auto">
            <a:xfrm rot="2053512">
              <a:off x="440411" y="1188058"/>
              <a:ext cx="4798736" cy="219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13432086-9EB1-4CB6-9403-0EC778D65FA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32201" t="13602" r="2" b="16325"/>
            <a:stretch>
              <a:fillRect/>
            </a:stretch>
          </p:blipFill>
          <p:spPr bwMode="auto">
            <a:xfrm rot="2255294">
              <a:off x="4386886" y="3891450"/>
              <a:ext cx="4015361" cy="179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直接箭头连接符 20">
              <a:extLst>
                <a:ext uri="{FF2B5EF4-FFF2-40B4-BE49-F238E27FC236}">
                  <a16:creationId xmlns:a16="http://schemas.microsoft.com/office/drawing/2014/main" id="{A5D745CF-EB90-4AE5-8474-18E6B17CD844}"/>
                </a:ext>
              </a:extLst>
            </p:cNvPr>
            <p:cNvCxnSpPr/>
            <p:nvPr/>
          </p:nvCxnSpPr>
          <p:spPr>
            <a:xfrm>
              <a:off x="2411823" y="2348534"/>
              <a:ext cx="2160298" cy="1439878"/>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22" name="Picture 3">
              <a:extLst>
                <a:ext uri="{FF2B5EF4-FFF2-40B4-BE49-F238E27FC236}">
                  <a16:creationId xmlns:a16="http://schemas.microsoft.com/office/drawing/2014/main" id="{CDE8F0E4-B9E0-449D-BC0F-08B288BEFD9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35741" t="13602" r="25555" b="16325"/>
            <a:stretch>
              <a:fillRect/>
            </a:stretch>
          </p:blipFill>
          <p:spPr bwMode="auto">
            <a:xfrm rot="3404354" flipV="1">
              <a:off x="1934700" y="3942630"/>
              <a:ext cx="2292158" cy="181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椭圆 22">
              <a:extLst>
                <a:ext uri="{FF2B5EF4-FFF2-40B4-BE49-F238E27FC236}">
                  <a16:creationId xmlns:a16="http://schemas.microsoft.com/office/drawing/2014/main" id="{97FA01E4-3FF1-4EF1-9A77-3DFE557BCDF5}"/>
                </a:ext>
              </a:extLst>
            </p:cNvPr>
            <p:cNvSpPr/>
            <p:nvPr/>
          </p:nvSpPr>
          <p:spPr>
            <a:xfrm>
              <a:off x="2556265" y="3491546"/>
              <a:ext cx="284125" cy="296865"/>
            </a:xfrm>
            <a:prstGeom prst="ellipse">
              <a:avLst/>
            </a:prstGeom>
            <a:noFill/>
            <a:ln>
              <a:solidFill>
                <a:schemeClr val="tx1">
                  <a:alpha val="81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24" name="组合 7">
            <a:extLst>
              <a:ext uri="{FF2B5EF4-FFF2-40B4-BE49-F238E27FC236}">
                <a16:creationId xmlns:a16="http://schemas.microsoft.com/office/drawing/2014/main" id="{1B23EBC0-3799-4E61-8EAB-B07406BC1D91}"/>
              </a:ext>
            </a:extLst>
          </p:cNvPr>
          <p:cNvGrpSpPr>
            <a:grpSpLocks/>
          </p:cNvGrpSpPr>
          <p:nvPr/>
        </p:nvGrpSpPr>
        <p:grpSpPr bwMode="auto">
          <a:xfrm rot="1300888">
            <a:off x="5384933" y="2242217"/>
            <a:ext cx="1513403" cy="2677499"/>
            <a:chOff x="2556265" y="3491546"/>
            <a:chExt cx="3529829" cy="5773780"/>
          </a:xfrm>
        </p:grpSpPr>
        <p:pic>
          <p:nvPicPr>
            <p:cNvPr id="26" name="Picture 3">
              <a:extLst>
                <a:ext uri="{FF2B5EF4-FFF2-40B4-BE49-F238E27FC236}">
                  <a16:creationId xmlns:a16="http://schemas.microsoft.com/office/drawing/2014/main" id="{92BDB949-2BB3-470E-BA3F-6ACCC88A47FD}"/>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2201" t="13602" r="2" b="42884"/>
            <a:stretch/>
          </p:blipFill>
          <p:spPr bwMode="auto">
            <a:xfrm rot="7100380">
              <a:off x="3408053" y="6587285"/>
              <a:ext cx="3572680" cy="178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 name="直接箭头连接符 26">
              <a:extLst>
                <a:ext uri="{FF2B5EF4-FFF2-40B4-BE49-F238E27FC236}">
                  <a16:creationId xmlns:a16="http://schemas.microsoft.com/office/drawing/2014/main" id="{AFA42BBB-0A71-484E-A22B-8837DB69FCFC}"/>
                </a:ext>
              </a:extLst>
            </p:cNvPr>
            <p:cNvCxnSpPr>
              <a:cxnSpLocks/>
            </p:cNvCxnSpPr>
            <p:nvPr/>
          </p:nvCxnSpPr>
          <p:spPr>
            <a:xfrm rot="20299112" flipH="1">
              <a:off x="4825480" y="3563325"/>
              <a:ext cx="118223" cy="2483423"/>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9" name="椭圆 28">
              <a:extLst>
                <a:ext uri="{FF2B5EF4-FFF2-40B4-BE49-F238E27FC236}">
                  <a16:creationId xmlns:a16="http://schemas.microsoft.com/office/drawing/2014/main" id="{DA40994E-A487-496B-AC05-25BD82F6C2D1}"/>
                </a:ext>
              </a:extLst>
            </p:cNvPr>
            <p:cNvSpPr/>
            <p:nvPr/>
          </p:nvSpPr>
          <p:spPr>
            <a:xfrm>
              <a:off x="2556265" y="3491546"/>
              <a:ext cx="284125" cy="296865"/>
            </a:xfrm>
            <a:prstGeom prst="ellipse">
              <a:avLst/>
            </a:prstGeom>
            <a:noFill/>
            <a:ln>
              <a:solidFill>
                <a:schemeClr val="tx1">
                  <a:alpha val="81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19" name="文本框 18"/>
          <p:cNvSpPr txBox="1"/>
          <p:nvPr/>
        </p:nvSpPr>
        <p:spPr>
          <a:xfrm>
            <a:off x="1857941" y="1993991"/>
            <a:ext cx="4450004"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rPr>
              <a:t>~1 </a:t>
            </a:r>
            <a:r>
              <a:rPr kumimoji="0" lang="en-US" altLang="zh-CN" sz="2400" b="1" i="0" u="none" strike="noStrike" kern="1200" cap="none" spc="0" normalizeH="0" baseline="0" noProof="0" dirty="0" err="1">
                <a:ln>
                  <a:noFill/>
                </a:ln>
                <a:solidFill>
                  <a:srgbClr val="E7E6E6">
                    <a:lumMod val="50000"/>
                  </a:srgbClr>
                </a:solidFill>
                <a:effectLst/>
                <a:uLnTx/>
                <a:uFillTx/>
                <a:latin typeface="等线" panose="020F0502020204030204"/>
                <a:ea typeface="等线" panose="02010600030101010101" pitchFamily="2" charset="-122"/>
                <a:cs typeface="+mn-cs"/>
              </a:rPr>
              <a:t>PeV</a:t>
            </a:r>
            <a:r>
              <a:rPr kumimoji="0" lang="zh-CN" altLang="en-US"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rPr>
              <a:t> </a:t>
            </a:r>
            <a:r>
              <a:rPr kumimoji="0" lang="en-US" altLang="zh-CN"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rPr>
              <a:t>CR event: many muons</a:t>
            </a:r>
            <a:endParaRPr kumimoji="0" lang="zh-CN" altLang="en-US"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00127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0">
            <a:extLst>
              <a:ext uri="{FF2B5EF4-FFF2-40B4-BE49-F238E27FC236}">
                <a16:creationId xmlns:a16="http://schemas.microsoft.com/office/drawing/2014/main" id="{8C3D0CC0-0E30-47F9-82E6-733CCC2EBC3B}"/>
              </a:ext>
            </a:extLst>
          </p:cNvPr>
          <p:cNvSpPr/>
          <p:nvPr/>
        </p:nvSpPr>
        <p:spPr>
          <a:xfrm>
            <a:off x="304538" y="3429000"/>
            <a:ext cx="3575417" cy="868565"/>
          </a:xfrm>
          <a:prstGeom prst="rect">
            <a:avLst/>
          </a:prstGeom>
          <a:solidFill>
            <a:srgbClr val="063772"/>
          </a:solidFill>
          <a:ln w="12700" cap="flat" cmpd="sng" algn="ctr">
            <a:noFill/>
            <a:prstDash val="solid"/>
            <a:miter lim="800000"/>
          </a:ln>
          <a:effectLst>
            <a:outerShdw blurRad="127000" dist="38100" dir="2700000" algn="tl" rotWithShape="0">
              <a:prstClr val="black">
                <a:alpha val="40000"/>
              </a:prstClr>
            </a:outerShdw>
          </a:effectLst>
        </p:spPr>
        <p:txBody>
          <a:bodyPr rtlCol="0" anchor="ctr"/>
          <a:lstStyle/>
          <a:p>
            <a:pPr marL="0" marR="0" lvl="0" indent="0" algn="ctr" defTabSz="914042"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Arial"/>
            </a:endParaRPr>
          </a:p>
        </p:txBody>
      </p:sp>
      <p:grpSp>
        <p:nvGrpSpPr>
          <p:cNvPr id="5" name="组合 33">
            <a:extLst>
              <a:ext uri="{FF2B5EF4-FFF2-40B4-BE49-F238E27FC236}">
                <a16:creationId xmlns:a16="http://schemas.microsoft.com/office/drawing/2014/main" id="{637BFFE9-DD5E-4676-BB51-95705F2A1BED}"/>
              </a:ext>
            </a:extLst>
          </p:cNvPr>
          <p:cNvGrpSpPr/>
          <p:nvPr/>
        </p:nvGrpSpPr>
        <p:grpSpPr>
          <a:xfrm>
            <a:off x="4174767" y="3461346"/>
            <a:ext cx="3956617" cy="868566"/>
            <a:chOff x="4938937" y="4844059"/>
            <a:chExt cx="1908798" cy="562941"/>
          </a:xfrm>
          <a:solidFill>
            <a:srgbClr val="063772"/>
          </a:solidFill>
        </p:grpSpPr>
        <p:sp>
          <p:nvSpPr>
            <p:cNvPr id="6" name="矩形 34">
              <a:extLst>
                <a:ext uri="{FF2B5EF4-FFF2-40B4-BE49-F238E27FC236}">
                  <a16:creationId xmlns:a16="http://schemas.microsoft.com/office/drawing/2014/main" id="{41FA3B76-9271-4079-9259-A07CCD7E23E5}"/>
                </a:ext>
              </a:extLst>
            </p:cNvPr>
            <p:cNvSpPr/>
            <p:nvPr/>
          </p:nvSpPr>
          <p:spPr>
            <a:xfrm>
              <a:off x="4938937" y="4844059"/>
              <a:ext cx="1908798" cy="562941"/>
            </a:xfrm>
            <a:prstGeom prst="rect">
              <a:avLst/>
            </a:prstGeom>
            <a:grpFill/>
            <a:ln w="12700" cap="flat" cmpd="sng" algn="ctr">
              <a:noFill/>
              <a:prstDash val="solid"/>
              <a:miter lim="800000"/>
            </a:ln>
            <a:effectLst>
              <a:outerShdw blurRad="127000" dist="38100" dir="2700000" algn="tl" rotWithShape="0">
                <a:prstClr val="black">
                  <a:alpha val="40000"/>
                </a:prstClr>
              </a:outerShdw>
            </a:effectLst>
          </p:spPr>
          <p:txBody>
            <a:bodyPr rtlCol="0" anchor="ctr"/>
            <a:lstStyle/>
            <a:p>
              <a:pPr marL="0" marR="0" lvl="0" indent="0" algn="ctr" defTabSz="914042"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sp>
          <p:nvSpPr>
            <p:cNvPr id="7" name="文本框 36">
              <a:extLst>
                <a:ext uri="{FF2B5EF4-FFF2-40B4-BE49-F238E27FC236}">
                  <a16:creationId xmlns:a16="http://schemas.microsoft.com/office/drawing/2014/main" id="{E779DD6D-B161-4272-9721-6B0D316234AA}"/>
                </a:ext>
              </a:extLst>
            </p:cNvPr>
            <p:cNvSpPr txBox="1"/>
            <p:nvPr/>
          </p:nvSpPr>
          <p:spPr>
            <a:xfrm>
              <a:off x="4938937" y="4864808"/>
              <a:ext cx="1842912" cy="503891"/>
            </a:xfrm>
            <a:prstGeom prst="rect">
              <a:avLst/>
            </a:prstGeom>
            <a:grp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WCDA</a:t>
              </a:r>
              <a:r>
                <a:rPr lang="en-US" altLang="zh-CN" b="1" kern="0" dirty="0">
                  <a:solidFill>
                    <a:prstClr val="white"/>
                  </a:solidFill>
                  <a:latin typeface="微软雅黑" panose="020B0503020204020204" pitchFamily="34" charset="-122"/>
                  <a:ea typeface="微软雅黑" panose="020B0503020204020204" pitchFamily="34" charset="-122"/>
                  <a:cs typeface="Arial"/>
                </a:rPr>
                <a:t>: water Cherenkov detector array </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grpSp>
      <p:grpSp>
        <p:nvGrpSpPr>
          <p:cNvPr id="8" name="组合 24">
            <a:extLst>
              <a:ext uri="{FF2B5EF4-FFF2-40B4-BE49-F238E27FC236}">
                <a16:creationId xmlns:a16="http://schemas.microsoft.com/office/drawing/2014/main" id="{028948D2-4EDC-44B8-84F4-F57186CCF0DB}"/>
              </a:ext>
            </a:extLst>
          </p:cNvPr>
          <p:cNvGrpSpPr/>
          <p:nvPr/>
        </p:nvGrpSpPr>
        <p:grpSpPr>
          <a:xfrm>
            <a:off x="8284492" y="3453403"/>
            <a:ext cx="3868914" cy="872209"/>
            <a:chOff x="4891331" y="4841690"/>
            <a:chExt cx="2008059" cy="565301"/>
          </a:xfrm>
        </p:grpSpPr>
        <p:sp>
          <p:nvSpPr>
            <p:cNvPr id="9" name="矩形 26">
              <a:extLst>
                <a:ext uri="{FF2B5EF4-FFF2-40B4-BE49-F238E27FC236}">
                  <a16:creationId xmlns:a16="http://schemas.microsoft.com/office/drawing/2014/main" id="{FD20FAA2-E640-41E4-B17B-D268AC957140}"/>
                </a:ext>
              </a:extLst>
            </p:cNvPr>
            <p:cNvSpPr/>
            <p:nvPr/>
          </p:nvSpPr>
          <p:spPr>
            <a:xfrm>
              <a:off x="4964879" y="4844059"/>
              <a:ext cx="1882855" cy="562932"/>
            </a:xfrm>
            <a:prstGeom prst="rect">
              <a:avLst/>
            </a:prstGeom>
            <a:solidFill>
              <a:srgbClr val="063772"/>
            </a:solidFill>
            <a:ln w="12700" cap="flat" cmpd="sng" algn="ctr">
              <a:noFill/>
              <a:prstDash val="solid"/>
              <a:miter lim="800000"/>
            </a:ln>
            <a:effectLst>
              <a:outerShdw blurRad="127000" dist="38100" dir="2700000" algn="tl" rotWithShape="0">
                <a:prstClr val="black">
                  <a:alpha val="40000"/>
                </a:prstClr>
              </a:outerShdw>
            </a:effectLst>
          </p:spPr>
          <p:txBody>
            <a:bodyPr rtlCol="0" anchor="ctr"/>
            <a:lstStyle/>
            <a:p>
              <a:pPr marL="0" marR="0" lvl="0" indent="0" algn="ctr" defTabSz="914042"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Arial"/>
              </a:endParaRPr>
            </a:p>
          </p:txBody>
        </p:sp>
        <p:sp>
          <p:nvSpPr>
            <p:cNvPr id="10" name="文本框 37">
              <a:extLst>
                <a:ext uri="{FF2B5EF4-FFF2-40B4-BE49-F238E27FC236}">
                  <a16:creationId xmlns:a16="http://schemas.microsoft.com/office/drawing/2014/main" id="{55BF3629-2C98-4E37-A421-C8DCA0DA65ED}"/>
                </a:ext>
              </a:extLst>
            </p:cNvPr>
            <p:cNvSpPr txBox="1"/>
            <p:nvPr/>
          </p:nvSpPr>
          <p:spPr>
            <a:xfrm>
              <a:off x="5099465" y="5130548"/>
              <a:ext cx="1591792" cy="270500"/>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endParaRPr kumimoji="0" lang="en-US" altLang="zh-CN" sz="18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endParaRPr>
            </a:p>
          </p:txBody>
        </p:sp>
        <p:sp>
          <p:nvSpPr>
            <p:cNvPr id="11" name="文本框 40">
              <a:extLst>
                <a:ext uri="{FF2B5EF4-FFF2-40B4-BE49-F238E27FC236}">
                  <a16:creationId xmlns:a16="http://schemas.microsoft.com/office/drawing/2014/main" id="{46598B44-7827-4478-94D1-CFE295A29746}"/>
                </a:ext>
              </a:extLst>
            </p:cNvPr>
            <p:cNvSpPr txBox="1"/>
            <p:nvPr/>
          </p:nvSpPr>
          <p:spPr>
            <a:xfrm>
              <a:off x="4891331" y="4841690"/>
              <a:ext cx="2008059" cy="503890"/>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WFCTA: wide field Cherenkov telescope array</a:t>
              </a:r>
            </a:p>
          </p:txBody>
        </p:sp>
      </p:grpSp>
      <p:pic>
        <p:nvPicPr>
          <p:cNvPr id="12" name="图片 2">
            <a:extLst>
              <a:ext uri="{FF2B5EF4-FFF2-40B4-BE49-F238E27FC236}">
                <a16:creationId xmlns:a16="http://schemas.microsoft.com/office/drawing/2014/main" id="{114F12E9-271D-4544-9B79-7618742261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17" y="4308883"/>
            <a:ext cx="3585787" cy="2348528"/>
          </a:xfrm>
          <a:prstGeom prst="rect">
            <a:avLst/>
          </a:prstGeom>
        </p:spPr>
      </p:pic>
      <p:pic>
        <p:nvPicPr>
          <p:cNvPr id="13" name="图片 13">
            <a:extLst>
              <a:ext uri="{FF2B5EF4-FFF2-40B4-BE49-F238E27FC236}">
                <a16:creationId xmlns:a16="http://schemas.microsoft.com/office/drawing/2014/main" id="{458A6FD0-AD8D-4987-A9A2-B1372C8EA1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9626" y="4308884"/>
            <a:ext cx="3624254" cy="2331225"/>
          </a:xfrm>
          <a:prstGeom prst="rect">
            <a:avLst/>
          </a:prstGeom>
        </p:spPr>
      </p:pic>
      <p:pic>
        <p:nvPicPr>
          <p:cNvPr id="14" name="图片 4">
            <a:extLst>
              <a:ext uri="{FF2B5EF4-FFF2-40B4-BE49-F238E27FC236}">
                <a16:creationId xmlns:a16="http://schemas.microsoft.com/office/drawing/2014/main" id="{E22054EB-5959-46ED-ADEF-0E1EF422B64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461"/>
          <a:stretch/>
        </p:blipFill>
        <p:spPr>
          <a:xfrm>
            <a:off x="4198653" y="4332020"/>
            <a:ext cx="3956617" cy="2329521"/>
          </a:xfrm>
          <a:prstGeom prst="rect">
            <a:avLst/>
          </a:prstGeom>
        </p:spPr>
      </p:pic>
      <p:sp>
        <p:nvSpPr>
          <p:cNvPr id="15" name="文本框 38">
            <a:extLst>
              <a:ext uri="{FF2B5EF4-FFF2-40B4-BE49-F238E27FC236}">
                <a16:creationId xmlns:a16="http://schemas.microsoft.com/office/drawing/2014/main" id="{DCF8A37B-3593-4AC1-857F-70042A91FFFD}"/>
              </a:ext>
            </a:extLst>
          </p:cNvPr>
          <p:cNvSpPr txBox="1"/>
          <p:nvPr/>
        </p:nvSpPr>
        <p:spPr>
          <a:xfrm>
            <a:off x="317073" y="3422965"/>
            <a:ext cx="3567073" cy="777457"/>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KM2A:</a:t>
            </a: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 </a:t>
            </a:r>
            <a:r>
              <a:rPr lang="en-US" altLang="zh-CN" b="1" kern="0" dirty="0">
                <a:solidFill>
                  <a:prstClr val="white"/>
                </a:solidFill>
                <a:latin typeface="微软雅黑" panose="020B0503020204020204" pitchFamily="34" charset="-122"/>
                <a:ea typeface="微软雅黑" panose="020B0503020204020204" pitchFamily="34" charset="-122"/>
                <a:cs typeface="Arial"/>
              </a:rPr>
              <a:t>muon detector and scintillator detector array</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sp>
        <p:nvSpPr>
          <p:cNvPr id="16" name="矩形 25">
            <a:extLst>
              <a:ext uri="{FF2B5EF4-FFF2-40B4-BE49-F238E27FC236}">
                <a16:creationId xmlns:a16="http://schemas.microsoft.com/office/drawing/2014/main" id="{404E0C74-DC16-45FF-AC63-99487705DC99}"/>
              </a:ext>
            </a:extLst>
          </p:cNvPr>
          <p:cNvSpPr/>
          <p:nvPr/>
        </p:nvSpPr>
        <p:spPr>
          <a:xfrm>
            <a:off x="452736" y="4450686"/>
            <a:ext cx="1207383"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5216 </a:t>
            </a:r>
            <a:r>
              <a:rPr kumimoji="0" lang="x-none"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E</a:t>
            </a: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Ds</a:t>
            </a:r>
          </a:p>
        </p:txBody>
      </p:sp>
      <p:sp>
        <p:nvSpPr>
          <p:cNvPr id="17" name="矩形 27">
            <a:extLst>
              <a:ext uri="{FF2B5EF4-FFF2-40B4-BE49-F238E27FC236}">
                <a16:creationId xmlns:a16="http://schemas.microsoft.com/office/drawing/2014/main" id="{9B2F2A74-90E0-4E65-B2F2-F6423A86E03F}"/>
              </a:ext>
            </a:extLst>
          </p:cNvPr>
          <p:cNvSpPr/>
          <p:nvPr/>
        </p:nvSpPr>
        <p:spPr>
          <a:xfrm>
            <a:off x="2401223" y="6062931"/>
            <a:ext cx="1309974"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1188</a:t>
            </a:r>
            <a:r>
              <a:rPr lang="zh-CN" altLang="en-US" sz="1733" b="1" kern="0" dirty="0">
                <a:solidFill>
                  <a:srgbClr val="C00000"/>
                </a:solidFill>
                <a:latin typeface="微软雅黑" panose="020B0503020204020204" pitchFamily="34" charset="-122"/>
                <a:ea typeface="微软雅黑" panose="020B0503020204020204" pitchFamily="34" charset="-122"/>
                <a:cs typeface="Arial"/>
              </a:rPr>
              <a:t> </a:t>
            </a:r>
            <a:r>
              <a:rPr kumimoji="0" lang="x-none"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M</a:t>
            </a: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Ds</a:t>
            </a:r>
          </a:p>
        </p:txBody>
      </p:sp>
      <p:sp>
        <p:nvSpPr>
          <p:cNvPr id="18" name="矩形 31">
            <a:extLst>
              <a:ext uri="{FF2B5EF4-FFF2-40B4-BE49-F238E27FC236}">
                <a16:creationId xmlns:a16="http://schemas.microsoft.com/office/drawing/2014/main" id="{003A4AB1-6600-42C5-9DA1-0A307D41E22D}"/>
              </a:ext>
            </a:extLst>
          </p:cNvPr>
          <p:cNvSpPr/>
          <p:nvPr/>
        </p:nvSpPr>
        <p:spPr>
          <a:xfrm>
            <a:off x="5697335" y="5280495"/>
            <a:ext cx="1281120"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3120</a:t>
            </a:r>
            <a:r>
              <a:rPr lang="zh-CN" altLang="en-US" sz="1733" b="1" kern="0" dirty="0">
                <a:solidFill>
                  <a:srgbClr val="C00000"/>
                </a:solidFill>
                <a:latin typeface="微软雅黑" panose="020B0503020204020204" pitchFamily="34" charset="-122"/>
                <a:ea typeface="微软雅黑" panose="020B0503020204020204" pitchFamily="34" charset="-122"/>
                <a:cs typeface="Arial"/>
              </a:rPr>
              <a:t> </a:t>
            </a:r>
            <a:r>
              <a:rPr lang="en-US" altLang="zh-CN" sz="1733" b="1" kern="0" dirty="0">
                <a:solidFill>
                  <a:srgbClr val="C00000"/>
                </a:solidFill>
                <a:latin typeface="微软雅黑" panose="020B0503020204020204" pitchFamily="34" charset="-122"/>
                <a:ea typeface="微软雅黑" panose="020B0503020204020204" pitchFamily="34" charset="-122"/>
                <a:cs typeface="Arial"/>
              </a:rPr>
              <a:t>cells</a:t>
            </a:r>
            <a:endPar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endParaRPr>
          </a:p>
        </p:txBody>
      </p:sp>
      <p:sp>
        <p:nvSpPr>
          <p:cNvPr id="19" name="矩形 35">
            <a:extLst>
              <a:ext uri="{FF2B5EF4-FFF2-40B4-BE49-F238E27FC236}">
                <a16:creationId xmlns:a16="http://schemas.microsoft.com/office/drawing/2014/main" id="{5FFF9446-758C-4975-BAC7-38098D0613D4}"/>
              </a:ext>
            </a:extLst>
          </p:cNvPr>
          <p:cNvSpPr/>
          <p:nvPr/>
        </p:nvSpPr>
        <p:spPr>
          <a:xfrm>
            <a:off x="10357582" y="4362335"/>
            <a:ext cx="1696298"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x-none"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18</a:t>
            </a: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 telescopes</a:t>
            </a:r>
          </a:p>
        </p:txBody>
      </p:sp>
      <p:pic>
        <p:nvPicPr>
          <p:cNvPr id="22" name="图片 5">
            <a:extLst>
              <a:ext uri="{FF2B5EF4-FFF2-40B4-BE49-F238E27FC236}">
                <a16:creationId xmlns:a16="http://schemas.microsoft.com/office/drawing/2014/main" id="{80A4BE0E-EB9C-4494-AE6C-D482D07B5632}"/>
              </a:ext>
            </a:extLst>
          </p:cNvPr>
          <p:cNvPicPr>
            <a:picLocks noChangeAspect="1"/>
          </p:cNvPicPr>
          <p:nvPr/>
        </p:nvPicPr>
        <p:blipFill>
          <a:blip r:embed="rId6"/>
          <a:stretch>
            <a:fillRect/>
          </a:stretch>
        </p:blipFill>
        <p:spPr>
          <a:xfrm>
            <a:off x="6508553" y="102184"/>
            <a:ext cx="5644853" cy="3261545"/>
          </a:xfrm>
          <a:prstGeom prst="rect">
            <a:avLst/>
          </a:prstGeom>
          <a:ln>
            <a:noFill/>
          </a:ln>
          <a:effectLst>
            <a:softEdge rad="112500"/>
          </a:effectLst>
        </p:spPr>
      </p:pic>
      <p:sp>
        <p:nvSpPr>
          <p:cNvPr id="25" name="Slide Number Placeholder 2">
            <a:extLst>
              <a:ext uri="{FF2B5EF4-FFF2-40B4-BE49-F238E27FC236}">
                <a16:creationId xmlns:a16="http://schemas.microsoft.com/office/drawing/2014/main" id="{F9B2039F-01DF-49EF-81AE-CDB69FDCE317}"/>
              </a:ext>
            </a:extLst>
          </p:cNvPr>
          <p:cNvSpPr>
            <a:spLocks noGrp="1"/>
          </p:cNvSpPr>
          <p:nvPr>
            <p:ph type="sldNum" sz="quarter" idx="12"/>
          </p:nvPr>
        </p:nvSpPr>
        <p:spPr>
          <a:xfrm>
            <a:off x="8606118" y="6354879"/>
            <a:ext cx="2741772" cy="3650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26" name="TextBox 25">
            <a:extLst>
              <a:ext uri="{FF2B5EF4-FFF2-40B4-BE49-F238E27FC236}">
                <a16:creationId xmlns:a16="http://schemas.microsoft.com/office/drawing/2014/main" id="{47FB44A5-2072-48F1-BB29-68B182DBDDAC}"/>
              </a:ext>
            </a:extLst>
          </p:cNvPr>
          <p:cNvSpPr txBox="1"/>
          <p:nvPr/>
        </p:nvSpPr>
        <p:spPr>
          <a:xfrm>
            <a:off x="1130200" y="202847"/>
            <a:ext cx="3419856" cy="584775"/>
          </a:xfrm>
          <a:prstGeom prst="rect">
            <a:avLst/>
          </a:prstGeom>
          <a:noFill/>
        </p:spPr>
        <p:txBody>
          <a:bodyPr wrap="square">
            <a:spAutoFit/>
          </a:bodyPr>
          <a:lstStyle/>
          <a:p>
            <a:r>
              <a:rPr lang="en-US" altLang="zh-CN" sz="3200" b="1" dirty="0">
                <a:solidFill>
                  <a:srgbClr val="0070C0"/>
                </a:solidFill>
                <a:latin typeface="Times New Roman" panose="02020603050405020304" pitchFamily="18" charset="0"/>
                <a:ea typeface="微软雅黑"/>
                <a:cs typeface="Times New Roman" panose="02020603050405020304" pitchFamily="18" charset="0"/>
              </a:rPr>
              <a:t>LHAASO</a:t>
            </a:r>
            <a:endParaRPr lang="zh-CN" altLang="en-US" sz="3200" b="1" dirty="0">
              <a:solidFill>
                <a:srgbClr val="0070C0"/>
              </a:solidFill>
            </a:endParaRPr>
          </a:p>
        </p:txBody>
      </p:sp>
      <p:sp>
        <p:nvSpPr>
          <p:cNvPr id="2" name="Rectangle 2">
            <a:extLst>
              <a:ext uri="{FF2B5EF4-FFF2-40B4-BE49-F238E27FC236}">
                <a16:creationId xmlns:a16="http://schemas.microsoft.com/office/drawing/2014/main" id="{DF04D18B-63A4-4EF7-82B0-36DD26B8BA8B}"/>
              </a:ext>
            </a:extLst>
          </p:cNvPr>
          <p:cNvSpPr txBox="1">
            <a:spLocks/>
          </p:cNvSpPr>
          <p:nvPr/>
        </p:nvSpPr>
        <p:spPr>
          <a:xfrm>
            <a:off x="654324" y="819636"/>
            <a:ext cx="5184576" cy="1143000"/>
          </a:xfrm>
          <a:prstGeom prst="rect">
            <a:avLst/>
          </a:prstGeom>
          <a:noFill/>
          <a:ln>
            <a:noFill/>
          </a:ln>
        </p:spPr>
        <p:txBody>
          <a:bodyPr vert="horz" wrap="square" lIns="91440" tIns="45720" rIns="91440" bIns="45720" numCol="1" anchor="ctr" anchorCtr="0">
            <a:normAutofit/>
          </a:bodyPr>
          <a:lstStyle>
            <a:defPPr>
              <a:defRPr lang="zh-CN"/>
            </a:defPPr>
            <a:lvl1pPr marL="0" lvl="0" algn="l" defTabSz="914400" rtl="0" eaLnBrk="1" latinLnBrk="0" hangingPunct="1">
              <a:spcBef>
                <a:spcPct val="0"/>
              </a:spcBef>
              <a:spcAft>
                <a:spcPct val="0"/>
              </a:spcAft>
              <a:defRPr sz="3000" b="1" kern="1200" baseline="0">
                <a:solidFill>
                  <a:srgbClr val="0000FF"/>
                </a:solidFill>
                <a:latin typeface="Arial Black" panose="020B0A04020102020204"/>
                <a:ea typeface="微软雅黑" panose="020B0503020204020204" charset="-122"/>
                <a:cs typeface="+mn-cs"/>
              </a:defRPr>
            </a:lvl1pPr>
            <a:lvl2pPr marL="457200" lvl="1"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2pPr>
            <a:lvl3pPr marL="914400" lvl="2"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3pPr>
            <a:lvl4pPr marL="1371600" lvl="3"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4pPr>
            <a:lvl5pPr marL="1828800" lvl="4"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5pPr>
            <a:lvl6pPr marL="457200" lvl="5"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6pPr>
            <a:lvl7pPr marL="914400" lvl="6"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7pPr>
            <a:lvl8pPr marL="1371600" lvl="7"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8pPr>
            <a:lvl9pPr marL="1828800" lvl="8" algn="ctr" defTabSz="914400" rtl="0" eaLnBrk="1" latinLnBrk="0" hangingPunct="1">
              <a:spcBef>
                <a:spcPct val="0"/>
              </a:spcBef>
              <a:spcAft>
                <a:spcPct val="0"/>
              </a:spcAft>
              <a:defRPr sz="4400" kern="1200">
                <a:solidFill>
                  <a:schemeClr val="tx1"/>
                </a:solidFill>
                <a:latin typeface="Calibri" panose="020F0502020204030204"/>
                <a:ea typeface="宋体" panose="02010600030101010101" pitchFamily="2" charset="-122"/>
                <a:cs typeface="+mn-cs"/>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a:ln>
                  <a:noFill/>
                </a:ln>
                <a:solidFill>
                  <a:schemeClr val="tx1"/>
                </a:solidFill>
                <a:effectLst/>
                <a:uLnTx/>
                <a:uFillTx/>
                <a:latin typeface="Arial Black" panose="020B0A04020102020204"/>
                <a:ea typeface="微软雅黑" panose="020B0503020204020204" charset="-122"/>
                <a:cs typeface="+mn-cs"/>
              </a:rPr>
              <a:t>LHAASO Physics Topics</a:t>
            </a:r>
          </a:p>
        </p:txBody>
      </p:sp>
      <p:sp>
        <p:nvSpPr>
          <p:cNvPr id="4" name="Rectangle 3">
            <a:extLst>
              <a:ext uri="{FF2B5EF4-FFF2-40B4-BE49-F238E27FC236}">
                <a16:creationId xmlns:a16="http://schemas.microsoft.com/office/drawing/2014/main" id="{DF26DCF4-AEDF-40AC-8E5E-FB90693AAE65}"/>
              </a:ext>
            </a:extLst>
          </p:cNvPr>
          <p:cNvSpPr txBox="1">
            <a:spLocks/>
          </p:cNvSpPr>
          <p:nvPr/>
        </p:nvSpPr>
        <p:spPr>
          <a:xfrm>
            <a:off x="654324" y="1620262"/>
            <a:ext cx="5184576" cy="1321791"/>
          </a:xfrm>
          <a:prstGeom prst="rect">
            <a:avLst/>
          </a:prstGeom>
          <a:noFill/>
          <a:ln>
            <a:noFill/>
          </a:ln>
        </p:spPr>
        <p:txBody>
          <a:bodyPr vert="horz" wrap="square" lIns="91440" tIns="45720" rIns="91440" bIns="45720" numCol="1" anchor="t" anchorCtr="0">
            <a:normAutofit/>
          </a:bodyPr>
          <a:lstStyle>
            <a:defPPr>
              <a:defRPr lang="zh-CN"/>
            </a:defPPr>
            <a:lvl1pPr marL="342900" lvl="0" indent="-342900" algn="l" defTabSz="914400" rtl="0" eaLnBrk="1" latinLnBrk="0" hangingPunct="1">
              <a:lnSpc>
                <a:spcPct val="110000"/>
              </a:lnSpc>
              <a:spcBef>
                <a:spcPts val="0"/>
              </a:spcBef>
              <a:spcAft>
                <a:spcPts val="1000"/>
              </a:spcAft>
              <a:buClr>
                <a:srgbClr val="FFC000"/>
              </a:buClr>
              <a:buFont typeface="Wingdings" panose="05000000000000000000" pitchFamily="2" charset="2"/>
              <a:buChar char="n"/>
              <a:defRPr sz="2800" b="0" kern="1200" baseline="0">
                <a:solidFill>
                  <a:schemeClr val="tx1"/>
                </a:solidFill>
                <a:latin typeface="Arial" panose="020B0604020202020204"/>
                <a:ea typeface="微软雅黑" panose="020B0503020204020204" charset="-122"/>
                <a:cs typeface="+mn-cs"/>
              </a:defRPr>
            </a:lvl1pPr>
            <a:lvl2pPr marL="742950" lvl="1" indent="-285750" algn="l" defTabSz="914400" rtl="0" eaLnBrk="1" latinLnBrk="0" hangingPunct="1">
              <a:spcBef>
                <a:spcPct val="20000"/>
              </a:spcBef>
              <a:spcAft>
                <a:spcPct val="0"/>
              </a:spcAft>
              <a:buFont typeface="Arial" panose="020B0604020202020204" pitchFamily="34" charset="0"/>
              <a:buChar char="–"/>
              <a:defRPr sz="2400" kern="1200" baseline="0">
                <a:solidFill>
                  <a:schemeClr val="tx1"/>
                </a:solidFill>
                <a:latin typeface="Arial" panose="020B0604020202020204"/>
                <a:ea typeface="微软雅黑" panose="020B0503020204020204" charset="-122"/>
                <a:cs typeface="+mn-cs"/>
              </a:defRPr>
            </a:lvl2pPr>
            <a:lvl3pPr marL="1143000" lvl="2" indent="-228600" algn="l" defTabSz="914400" rtl="0" eaLnBrk="1" latinLnBrk="0" hangingPunct="1">
              <a:spcBef>
                <a:spcPct val="20000"/>
              </a:spcBef>
              <a:spcAft>
                <a:spcPct val="0"/>
              </a:spcAft>
              <a:buFont typeface="Arial" panose="020B0604020202020204" pitchFamily="34" charset="0"/>
              <a:buChar char="•"/>
              <a:defRPr sz="2400" kern="1200" baseline="0">
                <a:solidFill>
                  <a:schemeClr val="tx1"/>
                </a:solidFill>
                <a:latin typeface="Calibri" panose="020F0502020204030204"/>
                <a:ea typeface="宋体" panose="02010600030101010101" pitchFamily="2" charset="-122"/>
                <a:cs typeface="+mn-cs"/>
              </a:defRPr>
            </a:lvl3pPr>
            <a:lvl4pPr marL="1600200" lvl="3" indent="-228600" algn="l" defTabSz="914400" rtl="0" eaLnBrk="1" latinLnBrk="0" hangingPunct="1">
              <a:spcBef>
                <a:spcPct val="20000"/>
              </a:spcBef>
              <a:spcAft>
                <a:spcPct val="0"/>
              </a:spcAft>
              <a:buFont typeface="Arial" panose="020B0604020202020204" pitchFamily="34" charset="0"/>
              <a:buChar char="–"/>
              <a:defRPr sz="2000" kern="1200" baseline="0">
                <a:solidFill>
                  <a:schemeClr val="tx1"/>
                </a:solidFill>
                <a:latin typeface="Calibri" panose="020F0502020204030204"/>
                <a:ea typeface="宋体" panose="02010600030101010101" pitchFamily="2" charset="-122"/>
                <a:cs typeface="+mn-cs"/>
              </a:defRPr>
            </a:lvl4pPr>
            <a:lvl5pPr marL="2057400" lvl="4" indent="-228600" algn="l" defTabSz="914400" rtl="0" eaLnBrk="1" latinLnBrk="0" hangingPunct="1">
              <a:spcBef>
                <a:spcPct val="20000"/>
              </a:spcBef>
              <a:spcAft>
                <a:spcPct val="0"/>
              </a:spcAft>
              <a:buFont typeface="Arial" panose="020B0604020202020204" pitchFamily="34" charset="0"/>
              <a:buChar char="»"/>
              <a:defRPr sz="2000" kern="1200" baseline="0">
                <a:solidFill>
                  <a:schemeClr val="tx1"/>
                </a:solidFill>
                <a:latin typeface="Calibri" panose="020F0502020204030204"/>
                <a:ea typeface="宋体" panose="02010600030101010101" pitchFamily="2" charset="-122"/>
                <a:cs typeface="+mn-cs"/>
              </a:defRPr>
            </a:lvl5pPr>
            <a:lvl6pPr marL="2514600" lvl="5"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6pPr>
            <a:lvl7pPr marL="2971800" lvl="6"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7pPr>
            <a:lvl8pPr marL="3429000" lvl="7"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8pPr>
            <a:lvl9pPr marL="3886200" lvl="8"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cs typeface="+mn-cs"/>
              </a:defRPr>
            </a:lvl9pPr>
          </a:lstStyle>
          <a:p>
            <a:pPr marL="342900" marR="0" lvl="0" indent="-342900" algn="l" defTabSz="914400" rtl="0" eaLnBrk="1" fontAlgn="auto" latinLnBrk="0" hangingPunct="1">
              <a:lnSpc>
                <a:spcPct val="90000"/>
              </a:lnSpc>
              <a:spcBef>
                <a:spcPts val="0"/>
              </a:spcBef>
              <a:spcAft>
                <a:spcPts val="600"/>
              </a:spcAft>
              <a:buClr>
                <a:srgbClr val="FFC000"/>
              </a:buClr>
              <a:buSzTx/>
              <a:buFont typeface="Wingdings" panose="05000000000000000000" pitchFamily="2" charset="2"/>
              <a:buChar char="n"/>
              <a:tabLst/>
              <a:defRPr/>
            </a:pPr>
            <a:r>
              <a:rPr kumimoji="0" lang="en-US" altLang="zh-CN" sz="2400" b="1" i="0" u="none" strike="noStrike" kern="1200" cap="none" spc="0" normalizeH="0" baseline="0" noProof="0" dirty="0">
                <a:ln>
                  <a:noFill/>
                </a:ln>
                <a:effectLst/>
                <a:uLnTx/>
                <a:uFillTx/>
                <a:latin typeface="Arial" panose="020B0604020202020204"/>
                <a:ea typeface="微软雅黑" panose="020B0503020204020204" charset="-122"/>
                <a:cs typeface="+mn-cs"/>
              </a:rPr>
              <a:t>Gamma Ray Astronomy</a:t>
            </a:r>
          </a:p>
          <a:p>
            <a:pPr marL="342900" marR="0" lvl="0" indent="-342900" algn="l" defTabSz="914400" rtl="0" eaLnBrk="1" fontAlgn="auto" latinLnBrk="0" hangingPunct="1">
              <a:lnSpc>
                <a:spcPct val="90000"/>
              </a:lnSpc>
              <a:spcBef>
                <a:spcPts val="0"/>
              </a:spcBef>
              <a:spcAft>
                <a:spcPts val="600"/>
              </a:spcAft>
              <a:buClr>
                <a:srgbClr val="FFC000"/>
              </a:buClr>
              <a:buSzTx/>
              <a:buFont typeface="Wingdings" panose="05000000000000000000" pitchFamily="2" charset="2"/>
              <a:buChar char="n"/>
              <a:tabLst/>
              <a:defRPr/>
            </a:pPr>
            <a:r>
              <a:rPr kumimoji="0" lang="en-US" altLang="zh-CN" sz="2400" b="1" i="0" u="none" strike="noStrike" kern="1200" cap="none" spc="0" normalizeH="0" baseline="0" noProof="0" dirty="0">
                <a:ln>
                  <a:noFill/>
                </a:ln>
                <a:effectLst/>
                <a:uLnTx/>
                <a:uFillTx/>
                <a:latin typeface="Arial" panose="020B0604020202020204"/>
                <a:ea typeface="微软雅黑" panose="020B0503020204020204" charset="-122"/>
                <a:cs typeface="+mn-cs"/>
              </a:rPr>
              <a:t>Charged CRs measurement</a:t>
            </a:r>
          </a:p>
          <a:p>
            <a:pPr marL="342900" marR="0" lvl="0" indent="-342900" algn="l" defTabSz="914400" rtl="0" eaLnBrk="1" fontAlgn="auto" latinLnBrk="0" hangingPunct="1">
              <a:lnSpc>
                <a:spcPct val="90000"/>
              </a:lnSpc>
              <a:spcBef>
                <a:spcPts val="0"/>
              </a:spcBef>
              <a:spcAft>
                <a:spcPts val="600"/>
              </a:spcAft>
              <a:buClr>
                <a:srgbClr val="FFC000"/>
              </a:buClr>
              <a:buSzTx/>
              <a:buFont typeface="Wingdings" panose="05000000000000000000" pitchFamily="2" charset="2"/>
              <a:buChar char="n"/>
              <a:tabLst/>
              <a:defRPr/>
            </a:pPr>
            <a:r>
              <a:rPr kumimoji="0" lang="en-US" altLang="zh-CN" sz="2400" b="1" i="0" u="none" strike="noStrike" kern="1200" cap="none" spc="0" normalizeH="0" baseline="0" noProof="0" dirty="0">
                <a:ln>
                  <a:noFill/>
                </a:ln>
                <a:effectLst/>
                <a:uLnTx/>
                <a:uFillTx/>
                <a:latin typeface="Arial" panose="020B0604020202020204"/>
                <a:ea typeface="微软雅黑" panose="020B0503020204020204" charset="-122"/>
                <a:cs typeface="+mn-cs"/>
              </a:rPr>
              <a:t>New Physics Frontier</a:t>
            </a:r>
          </a:p>
        </p:txBody>
      </p:sp>
      <p:sp>
        <p:nvSpPr>
          <p:cNvPr id="21" name="文本框 20">
            <a:extLst>
              <a:ext uri="{FF2B5EF4-FFF2-40B4-BE49-F238E27FC236}">
                <a16:creationId xmlns:a16="http://schemas.microsoft.com/office/drawing/2014/main" id="{537C2F0C-86DD-3C36-ACC1-5D0266C64D9F}"/>
              </a:ext>
            </a:extLst>
          </p:cNvPr>
          <p:cNvSpPr txBox="1"/>
          <p:nvPr/>
        </p:nvSpPr>
        <p:spPr>
          <a:xfrm>
            <a:off x="8155270" y="615686"/>
            <a:ext cx="3191878" cy="523220"/>
          </a:xfrm>
          <a:prstGeom prst="rect">
            <a:avLst/>
          </a:prstGeom>
          <a:noFill/>
        </p:spPr>
        <p:txBody>
          <a:bodyPr wrap="square">
            <a:spAutoFit/>
          </a:bodyPr>
          <a:lstStyle/>
          <a:p>
            <a:r>
              <a:rPr lang="en-US" altLang="zh-CN" sz="2800" b="1" dirty="0">
                <a:solidFill>
                  <a:srgbClr val="FFFF00"/>
                </a:solidFill>
              </a:rPr>
              <a:t>Array area: </a:t>
            </a:r>
            <a:r>
              <a:rPr lang="zh-CN" altLang="en-US" sz="2800" b="1" dirty="0">
                <a:solidFill>
                  <a:srgbClr val="FFFF00"/>
                </a:solidFill>
              </a:rPr>
              <a:t>1.3 </a:t>
            </a:r>
            <a:r>
              <a:rPr lang="en-US" altLang="zh-CN" sz="2800" b="1" dirty="0">
                <a:solidFill>
                  <a:srgbClr val="FFFF00"/>
                </a:solidFill>
              </a:rPr>
              <a:t>km</a:t>
            </a:r>
            <a:r>
              <a:rPr lang="en-US" altLang="zh-CN" sz="2800" b="1" baseline="30000" dirty="0">
                <a:solidFill>
                  <a:srgbClr val="FFFF00"/>
                </a:solidFill>
              </a:rPr>
              <a:t>2</a:t>
            </a:r>
            <a:endParaRPr lang="zh-CN" altLang="en-US" sz="2800" b="1" baseline="30000" dirty="0">
              <a:solidFill>
                <a:srgbClr val="FFFF00"/>
              </a:solidFill>
            </a:endParaRPr>
          </a:p>
        </p:txBody>
      </p:sp>
    </p:spTree>
    <p:extLst>
      <p:ext uri="{BB962C8B-B14F-4D97-AF65-F5344CB8AC3E}">
        <p14:creationId xmlns:p14="http://schemas.microsoft.com/office/powerpoint/2010/main" val="1937939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2C406E4B-B17D-40DE-B38E-E20272DD4B7C}"/>
              </a:ext>
            </a:extLst>
          </p:cNvPr>
          <p:cNvGrpSpPr/>
          <p:nvPr/>
        </p:nvGrpSpPr>
        <p:grpSpPr>
          <a:xfrm>
            <a:off x="7791027" y="4272872"/>
            <a:ext cx="4311882" cy="2327417"/>
            <a:chOff x="4716016" y="4413536"/>
            <a:chExt cx="4311882" cy="2327417"/>
          </a:xfrm>
        </p:grpSpPr>
        <p:grpSp>
          <p:nvGrpSpPr>
            <p:cNvPr id="5" name="组合 4">
              <a:extLst>
                <a:ext uri="{FF2B5EF4-FFF2-40B4-BE49-F238E27FC236}">
                  <a16:creationId xmlns:a16="http://schemas.microsoft.com/office/drawing/2014/main" id="{47B93E07-D7AE-4465-9DDB-82C4A99E8142}"/>
                </a:ext>
              </a:extLst>
            </p:cNvPr>
            <p:cNvGrpSpPr/>
            <p:nvPr/>
          </p:nvGrpSpPr>
          <p:grpSpPr>
            <a:xfrm>
              <a:off x="4716016" y="4413536"/>
              <a:ext cx="4311882" cy="2327417"/>
              <a:chOff x="4652606" y="4341943"/>
              <a:chExt cx="4311882" cy="2327417"/>
            </a:xfrm>
          </p:grpSpPr>
          <p:grpSp>
            <p:nvGrpSpPr>
              <p:cNvPr id="8" name="组合 7">
                <a:extLst>
                  <a:ext uri="{FF2B5EF4-FFF2-40B4-BE49-F238E27FC236}">
                    <a16:creationId xmlns:a16="http://schemas.microsoft.com/office/drawing/2014/main" id="{CDA98980-297A-4858-B3A1-A86A1DDED0BF}"/>
                  </a:ext>
                </a:extLst>
              </p:cNvPr>
              <p:cNvGrpSpPr/>
              <p:nvPr/>
            </p:nvGrpSpPr>
            <p:grpSpPr>
              <a:xfrm>
                <a:off x="4652606" y="4341943"/>
                <a:ext cx="4311882" cy="2327417"/>
                <a:chOff x="4076542" y="4530607"/>
                <a:chExt cx="4311882" cy="2327417"/>
              </a:xfrm>
            </p:grpSpPr>
            <p:pic>
              <p:nvPicPr>
                <p:cNvPr id="11" name="图片 10">
                  <a:extLst>
                    <a:ext uri="{FF2B5EF4-FFF2-40B4-BE49-F238E27FC236}">
                      <a16:creationId xmlns:a16="http://schemas.microsoft.com/office/drawing/2014/main" id="{FAFA64A5-A72B-4B51-947D-6EF5F0D95A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76542" y="4530607"/>
                  <a:ext cx="4311882" cy="2327417"/>
                </a:xfrm>
                <a:prstGeom prst="rect">
                  <a:avLst/>
                </a:prstGeom>
              </p:spPr>
            </p:pic>
            <p:sp>
              <p:nvSpPr>
                <p:cNvPr id="12" name="矩形 11">
                  <a:extLst>
                    <a:ext uri="{FF2B5EF4-FFF2-40B4-BE49-F238E27FC236}">
                      <a16:creationId xmlns:a16="http://schemas.microsoft.com/office/drawing/2014/main" id="{2A9957AD-16A1-459F-BD2A-4701D5E74EEE}"/>
                    </a:ext>
                  </a:extLst>
                </p:cNvPr>
                <p:cNvSpPr/>
                <p:nvPr/>
              </p:nvSpPr>
              <p:spPr>
                <a:xfrm>
                  <a:off x="7272304" y="6353968"/>
                  <a:ext cx="36000"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9" name="矩形 8">
                <a:extLst>
                  <a:ext uri="{FF2B5EF4-FFF2-40B4-BE49-F238E27FC236}">
                    <a16:creationId xmlns:a16="http://schemas.microsoft.com/office/drawing/2014/main" id="{987E9738-EB35-4A49-8B81-83ACFC91BE7B}"/>
                  </a:ext>
                </a:extLst>
              </p:cNvPr>
              <p:cNvSpPr/>
              <p:nvPr/>
            </p:nvSpPr>
            <p:spPr>
              <a:xfrm>
                <a:off x="5832144" y="6165304"/>
                <a:ext cx="36000"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0" name="TextBox 57">
                <a:extLst>
                  <a:ext uri="{FF2B5EF4-FFF2-40B4-BE49-F238E27FC236}">
                    <a16:creationId xmlns:a16="http://schemas.microsoft.com/office/drawing/2014/main" id="{17078562-383E-48A2-9688-287C6794597C}"/>
                  </a:ext>
                </a:extLst>
              </p:cNvPr>
              <p:cNvSpPr txBox="1"/>
              <p:nvPr/>
            </p:nvSpPr>
            <p:spPr>
              <a:xfrm>
                <a:off x="7848000" y="6012000"/>
                <a:ext cx="75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1’’PMT</a:t>
                </a:r>
                <a:endParaRPr kumimoji="0" lang="zh-CN" altLang="en-US" sz="1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sp>
          <p:nvSpPr>
            <p:cNvPr id="6" name="矩形 5">
              <a:extLst>
                <a:ext uri="{FF2B5EF4-FFF2-40B4-BE49-F238E27FC236}">
                  <a16:creationId xmlns:a16="http://schemas.microsoft.com/office/drawing/2014/main" id="{8F65D2DC-D7CA-454D-98B4-C16B6FB5AD79}"/>
                </a:ext>
              </a:extLst>
            </p:cNvPr>
            <p:cNvSpPr/>
            <p:nvPr/>
          </p:nvSpPr>
          <p:spPr>
            <a:xfrm>
              <a:off x="6128236" y="6095117"/>
              <a:ext cx="604004" cy="1774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PMT</a:t>
              </a:r>
              <a:endParaRPr kumimoji="0" lang="zh-CN" altLang="en-US" sz="1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7" name="矩形 6">
              <a:extLst>
                <a:ext uri="{FF2B5EF4-FFF2-40B4-BE49-F238E27FC236}">
                  <a16:creationId xmlns:a16="http://schemas.microsoft.com/office/drawing/2014/main" id="{CC64C065-201C-449C-93A1-877A229E91EE}"/>
                </a:ext>
              </a:extLst>
            </p:cNvPr>
            <p:cNvSpPr/>
            <p:nvPr/>
          </p:nvSpPr>
          <p:spPr>
            <a:xfrm>
              <a:off x="8136515" y="6137644"/>
              <a:ext cx="756000" cy="1795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1.5’’PMT</a:t>
              </a:r>
              <a:endParaRPr kumimoji="0" lang="zh-CN" altLang="en-US" sz="1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sp>
        <p:nvSpPr>
          <p:cNvPr id="13" name="矩形 12">
            <a:extLst>
              <a:ext uri="{FF2B5EF4-FFF2-40B4-BE49-F238E27FC236}">
                <a16:creationId xmlns:a16="http://schemas.microsoft.com/office/drawing/2014/main" id="{65AA57BD-9968-4EE6-8E5D-8C560FB4444C}"/>
              </a:ext>
            </a:extLst>
          </p:cNvPr>
          <p:cNvSpPr/>
          <p:nvPr/>
        </p:nvSpPr>
        <p:spPr>
          <a:xfrm>
            <a:off x="11093121" y="5996980"/>
            <a:ext cx="167096" cy="1795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4" name="组合 13">
            <a:extLst>
              <a:ext uri="{FF2B5EF4-FFF2-40B4-BE49-F238E27FC236}">
                <a16:creationId xmlns:a16="http://schemas.microsoft.com/office/drawing/2014/main" id="{3432E93D-D59E-4FD8-B1F9-AE53302A4418}"/>
              </a:ext>
            </a:extLst>
          </p:cNvPr>
          <p:cNvGrpSpPr/>
          <p:nvPr/>
        </p:nvGrpSpPr>
        <p:grpSpPr>
          <a:xfrm>
            <a:off x="8167366" y="155898"/>
            <a:ext cx="3830406" cy="3514416"/>
            <a:chOff x="5043741" y="899121"/>
            <a:chExt cx="3830406" cy="3514416"/>
          </a:xfrm>
        </p:grpSpPr>
        <p:pic>
          <p:nvPicPr>
            <p:cNvPr id="15" name="图片 14" descr="屏幕剪辑">
              <a:extLst>
                <a:ext uri="{FF2B5EF4-FFF2-40B4-BE49-F238E27FC236}">
                  <a16:creationId xmlns:a16="http://schemas.microsoft.com/office/drawing/2014/main" id="{DCE3DF4B-B932-412C-9A24-C263A8BAC76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43741" y="899121"/>
              <a:ext cx="3830406" cy="3514416"/>
            </a:xfrm>
            <a:prstGeom prst="rect">
              <a:avLst/>
            </a:prstGeom>
          </p:spPr>
        </p:pic>
        <p:sp>
          <p:nvSpPr>
            <p:cNvPr id="16" name="矩形 15">
              <a:extLst>
                <a:ext uri="{FF2B5EF4-FFF2-40B4-BE49-F238E27FC236}">
                  <a16:creationId xmlns:a16="http://schemas.microsoft.com/office/drawing/2014/main" id="{E71AAF13-798F-4DB1-A343-C28B07E0A92A}"/>
                </a:ext>
              </a:extLst>
            </p:cNvPr>
            <p:cNvSpPr/>
            <p:nvPr/>
          </p:nvSpPr>
          <p:spPr>
            <a:xfrm>
              <a:off x="6268429" y="1598320"/>
              <a:ext cx="1368152" cy="39052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WCDA-3</a:t>
              </a:r>
              <a:endParaRPr kumimoji="0" lang="zh-CN" altLang="en-US"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p:txBody>
        </p:sp>
        <p:sp>
          <p:nvSpPr>
            <p:cNvPr id="19" name="矩形 18">
              <a:extLst>
                <a:ext uri="{FF2B5EF4-FFF2-40B4-BE49-F238E27FC236}">
                  <a16:creationId xmlns:a16="http://schemas.microsoft.com/office/drawing/2014/main" id="{EB819249-71B4-49D4-AAF3-CEA833EC311B}"/>
                </a:ext>
              </a:extLst>
            </p:cNvPr>
            <p:cNvSpPr/>
            <p:nvPr/>
          </p:nvSpPr>
          <p:spPr>
            <a:xfrm>
              <a:off x="5481816" y="3205628"/>
              <a:ext cx="1152128" cy="39052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WCDA-1</a:t>
              </a:r>
              <a:endParaRPr kumimoji="0" lang="zh-CN" altLang="en-US"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p:txBody>
        </p:sp>
        <p:sp>
          <p:nvSpPr>
            <p:cNvPr id="20" name="矩形 19">
              <a:extLst>
                <a:ext uri="{FF2B5EF4-FFF2-40B4-BE49-F238E27FC236}">
                  <a16:creationId xmlns:a16="http://schemas.microsoft.com/office/drawing/2014/main" id="{A1C401C1-C00E-46E8-B40B-4F5A7EFF72F5}"/>
                </a:ext>
              </a:extLst>
            </p:cNvPr>
            <p:cNvSpPr/>
            <p:nvPr/>
          </p:nvSpPr>
          <p:spPr>
            <a:xfrm>
              <a:off x="7342211" y="3205628"/>
              <a:ext cx="1118221" cy="39052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WCDA-2</a:t>
              </a:r>
              <a:endParaRPr kumimoji="0" lang="zh-CN" altLang="en-US"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p:txBody>
        </p:sp>
      </p:grpSp>
      <p:sp>
        <p:nvSpPr>
          <p:cNvPr id="21" name="灯片编号占位符 21">
            <a:extLst>
              <a:ext uri="{FF2B5EF4-FFF2-40B4-BE49-F238E27FC236}">
                <a16:creationId xmlns:a16="http://schemas.microsoft.com/office/drawing/2014/main" id="{77406EE1-B34D-4D17-A6FA-25559A0DD2FC}"/>
              </a:ext>
            </a:extLst>
          </p:cNvPr>
          <p:cNvSpPr>
            <a:spLocks noGrp="1"/>
          </p:cNvSpPr>
          <p:nvPr>
            <p:ph type="sldNum" sz="quarter" idx="12"/>
          </p:nvPr>
        </p:nvSpPr>
        <p:spPr>
          <a:xfrm>
            <a:off x="10226967" y="6215686"/>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13308-F349-4B6D-A68A-DD1791B4A57B}" type="slidenum">
              <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22" name="图片 21">
            <a:extLst>
              <a:ext uri="{FF2B5EF4-FFF2-40B4-BE49-F238E27FC236}">
                <a16:creationId xmlns:a16="http://schemas.microsoft.com/office/drawing/2014/main" id="{D139AE94-A1AA-47A6-8C55-64CCBD55367E}"/>
              </a:ext>
            </a:extLst>
          </p:cNvPr>
          <p:cNvPicPr>
            <a:picLocks noChangeAspect="1"/>
          </p:cNvPicPr>
          <p:nvPr/>
        </p:nvPicPr>
        <p:blipFill>
          <a:blip r:embed="rId5"/>
          <a:stretch>
            <a:fillRect/>
          </a:stretch>
        </p:blipFill>
        <p:spPr>
          <a:xfrm>
            <a:off x="136010" y="1143843"/>
            <a:ext cx="4908462" cy="2142512"/>
          </a:xfrm>
          <a:prstGeom prst="rect">
            <a:avLst/>
          </a:prstGeom>
        </p:spPr>
      </p:pic>
      <mc:AlternateContent xmlns:mc="http://schemas.openxmlformats.org/markup-compatibility/2006" xmlns:a14="http://schemas.microsoft.com/office/drawing/2010/main">
        <mc:Choice Requires="a14">
          <p:sp>
            <p:nvSpPr>
              <p:cNvPr id="23" name="矩形 22">
                <a:extLst>
                  <a:ext uri="{FF2B5EF4-FFF2-40B4-BE49-F238E27FC236}">
                    <a16:creationId xmlns:a16="http://schemas.microsoft.com/office/drawing/2014/main" id="{B32B96E7-D68D-4371-9DB5-48B644DDDB74}"/>
                  </a:ext>
                </a:extLst>
              </p:cNvPr>
              <p:cNvSpPr/>
              <p:nvPr/>
            </p:nvSpPr>
            <p:spPr>
              <a:xfrm>
                <a:off x="358193" y="3462286"/>
                <a:ext cx="5933319" cy="3070712"/>
              </a:xfrm>
              <a:prstGeom prst="rect">
                <a:avLst/>
              </a:prstGeom>
            </p:spPr>
            <p:txBody>
              <a:bodyPr wrap="square">
                <a:spAutoFit/>
              </a:bodyPr>
              <a:lstStyle/>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Total area: </a:t>
                </a:r>
                <a14:m>
                  <m:oMath xmlns:m="http://schemas.openxmlformats.org/officeDocument/2006/math">
                    <m:r>
                      <a:rPr kumimoji="0" lang="en-US" altLang="zh-CN" sz="2400" b="1" i="1" u="none" strike="noStrike" kern="1200" cap="none" spc="0" normalizeH="0" baseline="0" noProof="0" dirty="0">
                        <a:ln>
                          <a:noFill/>
                        </a:ln>
                        <a:solidFill>
                          <a:prstClr val="black"/>
                        </a:solidFill>
                        <a:effectLst/>
                        <a:uLnTx/>
                        <a:uFillTx/>
                        <a:latin typeface="Cambria Math"/>
                        <a:cs typeface="+mn-cs"/>
                      </a:rPr>
                      <m:t>𝟕𝟖</m:t>
                    </m:r>
                    <m:r>
                      <a:rPr kumimoji="0" lang="en-US" altLang="zh-CN" sz="2400" b="1" i="1" u="none" strike="noStrike" kern="1200" cap="none" spc="0" normalizeH="0" baseline="0" noProof="0" dirty="0">
                        <a:ln>
                          <a:noFill/>
                        </a:ln>
                        <a:solidFill>
                          <a:prstClr val="black"/>
                        </a:solidFill>
                        <a:effectLst/>
                        <a:uLnTx/>
                        <a:uFillTx/>
                        <a:latin typeface="Cambria Math"/>
                        <a:cs typeface="+mn-cs"/>
                      </a:rPr>
                      <m:t>,</m:t>
                    </m:r>
                    <m:r>
                      <a:rPr kumimoji="0" lang="en-US" altLang="zh-CN" sz="2400" b="1" i="1" u="none" strike="noStrike" kern="1200" cap="none" spc="0" normalizeH="0" baseline="0" noProof="0" dirty="0">
                        <a:ln>
                          <a:noFill/>
                        </a:ln>
                        <a:solidFill>
                          <a:prstClr val="black"/>
                        </a:solidFill>
                        <a:effectLst/>
                        <a:uLnTx/>
                        <a:uFillTx/>
                        <a:latin typeface="Cambria Math"/>
                        <a:cs typeface="+mn-cs"/>
                      </a:rPr>
                      <m:t>𝟎𝟎𝟎</m:t>
                    </m:r>
                    <m:sSup>
                      <m:sSupPr>
                        <m:ctrlPr>
                          <a:rPr kumimoji="0" lang="en-US" altLang="zh-CN" sz="2400" b="1" i="1" u="none" strike="noStrike" kern="1200" cap="none" spc="0" normalizeH="0" baseline="0" noProof="0" dirty="0">
                            <a:ln>
                              <a:noFill/>
                            </a:ln>
                            <a:solidFill>
                              <a:prstClr val="black"/>
                            </a:solidFill>
                            <a:effectLst/>
                            <a:uLnTx/>
                            <a:uFillTx/>
                            <a:latin typeface="Cambria Math"/>
                            <a:cs typeface="+mn-cs"/>
                          </a:rPr>
                        </m:ctrlPr>
                      </m:sSupPr>
                      <m:e>
                        <m:r>
                          <a:rPr kumimoji="0" lang="en-US" altLang="zh-CN" sz="2400" b="1" i="1" u="none" strike="noStrike" kern="1200" cap="none" spc="0" normalizeH="0" baseline="0" noProof="0" dirty="0">
                            <a:ln>
                              <a:noFill/>
                            </a:ln>
                            <a:solidFill>
                              <a:prstClr val="black"/>
                            </a:solidFill>
                            <a:effectLst/>
                            <a:uLnTx/>
                            <a:uFillTx/>
                            <a:latin typeface="Cambria Math"/>
                            <a:cs typeface="+mn-cs"/>
                          </a:rPr>
                          <m:t>𝒎</m:t>
                        </m:r>
                      </m:e>
                      <m:sup>
                        <m:r>
                          <a:rPr kumimoji="0" lang="en-US" altLang="zh-CN" sz="2400" b="1" i="1" u="none" strike="noStrike" kern="1200" cap="none" spc="0" normalizeH="0" baseline="0" noProof="0" dirty="0">
                            <a:ln>
                              <a:noFill/>
                            </a:ln>
                            <a:solidFill>
                              <a:prstClr val="black"/>
                            </a:solidFill>
                            <a:effectLst/>
                            <a:uLnTx/>
                            <a:uFillTx/>
                            <a:latin typeface="Cambria Math"/>
                            <a:cs typeface="+mn-cs"/>
                          </a:rPr>
                          <m:t>𝟐</m:t>
                        </m:r>
                      </m:sup>
                    </m:sSup>
                  </m:oMath>
                </a14:m>
                <a:endPar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Total units: 3,120</a:t>
                </a: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Unit size: </a:t>
                </a:r>
                <a14:m>
                  <m:oMath xmlns:m="http://schemas.openxmlformats.org/officeDocument/2006/math">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𝟓</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𝒎</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𝟓</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𝒎</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𝟒</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𝟒</m:t>
                    </m:r>
                    <m:r>
                      <a:rPr kumimoji="0" lang="en-US" altLang="zh-CN" sz="2400" b="1" i="1" u="none" strike="noStrike" kern="1200" cap="none" spc="0" normalizeH="0" baseline="0" noProof="0">
                        <a:ln>
                          <a:noFill/>
                        </a:ln>
                        <a:solidFill>
                          <a:prstClr val="black"/>
                        </a:solidFill>
                        <a:effectLst/>
                        <a:uLnTx/>
                        <a:uFillTx/>
                        <a:latin typeface="Cambria Math"/>
                        <a:cs typeface="Times New Roman" pitchFamily="18" charset="0"/>
                      </a:rPr>
                      <m:t>𝒎</m:t>
                    </m:r>
                  </m:oMath>
                </a14:m>
                <a:endParaRPr kumimoji="0" lang="zh-CN" altLang="en-US"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Two type of PMTs in each unit:</a:t>
                </a:r>
              </a:p>
              <a:p>
                <a:pPr marL="800100" marR="0" lvl="1" indent="-342900"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8 inches and 1.5 inches for WCDA-1</a:t>
                </a:r>
              </a:p>
              <a:p>
                <a:pPr marL="800100" marR="0" lvl="1" indent="-342900"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20</a:t>
                </a:r>
                <a:r>
                  <a:rPr kumimoji="0" lang="zh-CN" altLang="en-US"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 </a:t>
                </a:r>
                <a:r>
                  <a:rPr kumimoji="0" lang="en-US" altLang="zh-CN" sz="24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inches and 3 inches for WCDA-2 and WCDA-3</a:t>
                </a:r>
              </a:p>
            </p:txBody>
          </p:sp>
        </mc:Choice>
        <mc:Fallback xmlns="">
          <p:sp>
            <p:nvSpPr>
              <p:cNvPr id="23" name="矩形 22">
                <a:extLst>
                  <a:ext uri="{FF2B5EF4-FFF2-40B4-BE49-F238E27FC236}">
                    <a16:creationId xmlns:a16="http://schemas.microsoft.com/office/drawing/2014/main" id="{B32B96E7-D68D-4371-9DB5-48B644DDDB74}"/>
                  </a:ext>
                </a:extLst>
              </p:cNvPr>
              <p:cNvSpPr>
                <a:spLocks noRot="1" noChangeAspect="1" noMove="1" noResize="1" noEditPoints="1" noAdjustHandles="1" noChangeArrowheads="1" noChangeShapeType="1" noTextEdit="1"/>
              </p:cNvSpPr>
              <p:nvPr/>
            </p:nvSpPr>
            <p:spPr>
              <a:xfrm>
                <a:off x="358193" y="3462286"/>
                <a:ext cx="5933319" cy="3070712"/>
              </a:xfrm>
              <a:prstGeom prst="rect">
                <a:avLst/>
              </a:prstGeom>
              <a:blipFill>
                <a:blip r:embed="rId6"/>
                <a:stretch>
                  <a:fillRect l="-1439" t="-1190" b="-3571"/>
                </a:stretch>
              </a:blipFill>
            </p:spPr>
            <p:txBody>
              <a:bodyPr/>
              <a:lstStyle/>
              <a:p>
                <a:r>
                  <a:rPr lang="zh-CN" altLang="en-US">
                    <a:noFill/>
                  </a:rPr>
                  <a:t> </a:t>
                </a:r>
              </a:p>
            </p:txBody>
          </p:sp>
        </mc:Fallback>
      </mc:AlternateContent>
      <p:sp>
        <p:nvSpPr>
          <p:cNvPr id="24" name="矩形 23">
            <a:extLst>
              <a:ext uri="{FF2B5EF4-FFF2-40B4-BE49-F238E27FC236}">
                <a16:creationId xmlns:a16="http://schemas.microsoft.com/office/drawing/2014/main" id="{67D49EB8-0A14-415F-80D2-CC64A3800A4C}"/>
              </a:ext>
            </a:extLst>
          </p:cNvPr>
          <p:cNvSpPr/>
          <p:nvPr/>
        </p:nvSpPr>
        <p:spPr>
          <a:xfrm>
            <a:off x="11865720" y="4732305"/>
            <a:ext cx="144016"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4.4</a:t>
            </a:r>
            <a:endParaRPr kumimoji="0" lang="zh-CN" altLang="en-US" sz="1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5" name="矩形 24">
            <a:extLst>
              <a:ext uri="{FF2B5EF4-FFF2-40B4-BE49-F238E27FC236}">
                <a16:creationId xmlns:a16="http://schemas.microsoft.com/office/drawing/2014/main" id="{70B3589B-BF73-4337-A5ED-09A9E5D97776}"/>
              </a:ext>
            </a:extLst>
          </p:cNvPr>
          <p:cNvSpPr/>
          <p:nvPr/>
        </p:nvSpPr>
        <p:spPr>
          <a:xfrm>
            <a:off x="3145891" y="1845767"/>
            <a:ext cx="1107996"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WCDA-1</a:t>
            </a:r>
            <a:endParaRPr kumimoji="0" lang="zh-CN" altLang="en-US"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p:txBody>
      </p:sp>
      <p:sp>
        <p:nvSpPr>
          <p:cNvPr id="26" name="矩形 25">
            <a:extLst>
              <a:ext uri="{FF2B5EF4-FFF2-40B4-BE49-F238E27FC236}">
                <a16:creationId xmlns:a16="http://schemas.microsoft.com/office/drawing/2014/main" id="{010C8323-C810-4B64-993D-897DFAB92E9F}"/>
              </a:ext>
            </a:extLst>
          </p:cNvPr>
          <p:cNvSpPr/>
          <p:nvPr/>
        </p:nvSpPr>
        <p:spPr>
          <a:xfrm>
            <a:off x="1849747" y="1504525"/>
            <a:ext cx="110799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WCDA-2</a:t>
            </a:r>
            <a:endParaRPr kumimoji="0" lang="zh-CN" altLang="en-US"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p:txBody>
      </p:sp>
      <p:sp>
        <p:nvSpPr>
          <p:cNvPr id="27" name="矩形 26">
            <a:extLst>
              <a:ext uri="{FF2B5EF4-FFF2-40B4-BE49-F238E27FC236}">
                <a16:creationId xmlns:a16="http://schemas.microsoft.com/office/drawing/2014/main" id="{BEFF9764-422B-4DB7-BB74-D2EE2DED40A4}"/>
              </a:ext>
            </a:extLst>
          </p:cNvPr>
          <p:cNvSpPr/>
          <p:nvPr/>
        </p:nvSpPr>
        <p:spPr>
          <a:xfrm>
            <a:off x="1312859" y="2058523"/>
            <a:ext cx="110799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rPr>
              <a:t>WCDA-3</a:t>
            </a:r>
            <a:endParaRPr kumimoji="0" lang="zh-CN" altLang="en-US" sz="1800" b="1" i="0" u="none" strike="noStrike" kern="1200" cap="none" spc="0" normalizeH="0" baseline="0" noProof="0" dirty="0">
              <a:ln>
                <a:noFill/>
              </a:ln>
              <a:solidFill>
                <a:prstClr val="black"/>
              </a:solidFill>
              <a:effectLst/>
              <a:uLnTx/>
              <a:uFillTx/>
              <a:latin typeface="Times New Roman" pitchFamily="18" charset="0"/>
              <a:ea typeface="宋体" panose="02010600030101010101" pitchFamily="2" charset="-122"/>
              <a:cs typeface="Times New Roman" pitchFamily="18" charset="0"/>
            </a:endParaRPr>
          </a:p>
        </p:txBody>
      </p:sp>
      <p:sp>
        <p:nvSpPr>
          <p:cNvPr id="28" name="矩形 27">
            <a:extLst>
              <a:ext uri="{FF2B5EF4-FFF2-40B4-BE49-F238E27FC236}">
                <a16:creationId xmlns:a16="http://schemas.microsoft.com/office/drawing/2014/main" id="{F7B53195-1A0C-4098-86C8-9255609FFDFE}"/>
              </a:ext>
            </a:extLst>
          </p:cNvPr>
          <p:cNvSpPr/>
          <p:nvPr/>
        </p:nvSpPr>
        <p:spPr>
          <a:xfrm>
            <a:off x="11050777" y="5607070"/>
            <a:ext cx="711034" cy="1795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8’’PMT</a:t>
            </a:r>
            <a:endParaRPr kumimoji="0" lang="zh-CN" altLang="en-US" sz="12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9" name="矩形 28">
            <a:extLst>
              <a:ext uri="{FF2B5EF4-FFF2-40B4-BE49-F238E27FC236}">
                <a16:creationId xmlns:a16="http://schemas.microsoft.com/office/drawing/2014/main" id="{E29C56F6-21A0-47F1-98BA-5D5E891942EA}"/>
              </a:ext>
            </a:extLst>
          </p:cNvPr>
          <p:cNvSpPr/>
          <p:nvPr/>
        </p:nvSpPr>
        <p:spPr>
          <a:xfrm>
            <a:off x="9033207" y="5961310"/>
            <a:ext cx="595004" cy="154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30" name="直接箭头连接符 29">
            <a:extLst>
              <a:ext uri="{FF2B5EF4-FFF2-40B4-BE49-F238E27FC236}">
                <a16:creationId xmlns:a16="http://schemas.microsoft.com/office/drawing/2014/main" id="{FA90B267-1829-419B-96AE-D0246FEF2D38}"/>
              </a:ext>
            </a:extLst>
          </p:cNvPr>
          <p:cNvCxnSpPr>
            <a:cxnSpLocks/>
            <a:stCxn id="28" idx="1"/>
          </p:cNvCxnSpPr>
          <p:nvPr/>
        </p:nvCxnSpPr>
        <p:spPr>
          <a:xfrm flipH="1">
            <a:off x="10887371" y="5696832"/>
            <a:ext cx="163406" cy="226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027FDB07-7FD1-475C-AB56-FFD4E0099684}"/>
              </a:ext>
            </a:extLst>
          </p:cNvPr>
          <p:cNvCxnSpPr>
            <a:cxnSpLocks/>
            <a:stCxn id="7" idx="1"/>
          </p:cNvCxnSpPr>
          <p:nvPr/>
        </p:nvCxnSpPr>
        <p:spPr>
          <a:xfrm flipH="1">
            <a:off x="11034966" y="6086742"/>
            <a:ext cx="176560" cy="33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内容占位符 2">
            <a:extLst>
              <a:ext uri="{FF2B5EF4-FFF2-40B4-BE49-F238E27FC236}">
                <a16:creationId xmlns:a16="http://schemas.microsoft.com/office/drawing/2014/main" id="{FFDAC85C-EE8D-498E-A83A-22380A6A5B27}"/>
              </a:ext>
            </a:extLst>
          </p:cNvPr>
          <p:cNvSpPr txBox="1">
            <a:spLocks/>
          </p:cNvSpPr>
          <p:nvPr/>
        </p:nvSpPr>
        <p:spPr>
          <a:xfrm>
            <a:off x="4623506" y="1029597"/>
            <a:ext cx="3831551" cy="2383864"/>
          </a:xfrm>
          <a:prstGeom prst="rect">
            <a:avLst/>
          </a:prstGeom>
          <a:noFill/>
          <a:ln w="57150">
            <a:noFill/>
          </a:ln>
        </p:spPr>
        <p:txBody>
          <a:bodyPr vert="horz" rtlCol="0">
            <a:noAutofit/>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342900" marR="0" lvl="0" indent="-342900" algn="l" defTabSz="457200" rtl="0" eaLnBrk="1" fontAlgn="auto" latinLnBrk="0" hangingPunct="1">
              <a:lnSpc>
                <a:spcPct val="100000"/>
              </a:lnSpc>
              <a:spcBef>
                <a:spcPct val="20000"/>
              </a:spcBef>
              <a:spcAft>
                <a:spcPts val="0"/>
              </a:spcAft>
              <a:buClr>
                <a:srgbClr val="549E39"/>
              </a:buClr>
              <a:buSzPct val="50000"/>
              <a:buFont typeface="Wingdings 2"/>
              <a:buChar char=""/>
              <a:tabLst/>
              <a:defRPr/>
            </a:pPr>
            <a:r>
              <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rPr>
              <a:t>  Energy rang</a:t>
            </a:r>
          </a:p>
          <a:p>
            <a:pPr marL="742950" marR="0" lvl="1" indent="-342900" algn="l" defTabSz="457200" rtl="0" eaLnBrk="1" fontAlgn="auto" latinLnBrk="0" hangingPunct="1">
              <a:lnSpc>
                <a:spcPct val="100000"/>
              </a:lnSpc>
              <a:spcBef>
                <a:spcPct val="20000"/>
              </a:spcBef>
              <a:spcAft>
                <a:spcPts val="0"/>
              </a:spcAft>
              <a:buClr>
                <a:srgbClr val="549E39"/>
              </a:buClr>
              <a:buSzPct val="50000"/>
              <a:buFont typeface="Wingdings 2"/>
              <a:buChar char=""/>
              <a:tabLst/>
              <a:defRPr/>
            </a:pPr>
            <a:r>
              <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rPr>
              <a:t>WCDA-1</a:t>
            </a:r>
          </a:p>
          <a:p>
            <a:pPr marL="1143000" marR="0" lvl="2" indent="-342900" algn="l" defTabSz="457200" rtl="0" eaLnBrk="1" fontAlgn="auto" latinLnBrk="0" hangingPunct="1">
              <a:lnSpc>
                <a:spcPct val="100000"/>
              </a:lnSpc>
              <a:spcBef>
                <a:spcPct val="20000"/>
              </a:spcBef>
              <a:spcAft>
                <a:spcPts val="0"/>
              </a:spcAft>
              <a:buClr>
                <a:srgbClr val="549E39"/>
              </a:buClr>
              <a:buSzPct val="60000"/>
              <a:buFont typeface="Wingdings" panose="05000000000000000000" pitchFamily="2" charset="2"/>
              <a:buChar char="l"/>
              <a:tabLst/>
              <a:defRPr/>
            </a:pPr>
            <a:r>
              <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rPr>
              <a:t>300 GeV – 10 </a:t>
            </a:r>
            <a:r>
              <a:rPr kumimoji="0" lang="en-US" altLang="zh-CN" sz="2400" b="1" i="0" u="none" strike="noStrike" kern="1200" cap="none" spc="0" normalizeH="0" baseline="0" noProof="0" dirty="0" err="1">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rPr>
              <a:t>PeV</a:t>
            </a:r>
            <a:endPar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endParaRPr>
          </a:p>
          <a:p>
            <a:pPr marL="742950" marR="0" lvl="1" indent="-342900" algn="l" defTabSz="457200" rtl="0" eaLnBrk="1" fontAlgn="auto" latinLnBrk="0" hangingPunct="1">
              <a:lnSpc>
                <a:spcPct val="100000"/>
              </a:lnSpc>
              <a:spcBef>
                <a:spcPct val="20000"/>
              </a:spcBef>
              <a:spcAft>
                <a:spcPts val="0"/>
              </a:spcAft>
              <a:buClr>
                <a:srgbClr val="549E39"/>
              </a:buClr>
              <a:buSzPct val="50000"/>
              <a:buFont typeface="Wingdings 2"/>
              <a:buChar char=""/>
              <a:tabLst/>
              <a:defRPr/>
            </a:pPr>
            <a:r>
              <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rPr>
              <a:t>WCDA-2 and WCDA-3</a:t>
            </a:r>
          </a:p>
          <a:p>
            <a:pPr marL="1143000" marR="0" lvl="2" indent="-342900" algn="l" defTabSz="457200" rtl="0" eaLnBrk="1" fontAlgn="auto" latinLnBrk="0" hangingPunct="1">
              <a:lnSpc>
                <a:spcPct val="100000"/>
              </a:lnSpc>
              <a:spcBef>
                <a:spcPct val="20000"/>
              </a:spcBef>
              <a:spcAft>
                <a:spcPts val="0"/>
              </a:spcAft>
              <a:buClr>
                <a:srgbClr val="549E39"/>
              </a:buClr>
              <a:buSzPct val="60000"/>
              <a:buFont typeface="Wingdings" panose="05000000000000000000" pitchFamily="2" charset="2"/>
              <a:buChar char="l"/>
              <a:tabLst/>
              <a:defRPr/>
            </a:pPr>
            <a:r>
              <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rPr>
              <a:t>100 GeV - 10 </a:t>
            </a:r>
            <a:r>
              <a:rPr kumimoji="0" lang="en-US" altLang="zh-CN" sz="2400" b="1" i="0" u="none" strike="noStrike" kern="1200" cap="none" spc="0" normalizeH="0" baseline="0" noProof="0" dirty="0" err="1">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rPr>
              <a:t>TeV</a:t>
            </a:r>
            <a:endPar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华文楷体" panose="02010600040101010101" pitchFamily="2" charset="-122"/>
              <a:cs typeface="Calibri" panose="020F0502020204030204" pitchFamily="34" charset="0"/>
            </a:endParaRPr>
          </a:p>
        </p:txBody>
      </p:sp>
      <p:pic>
        <p:nvPicPr>
          <p:cNvPr id="33" name="图片 32">
            <a:extLst>
              <a:ext uri="{FF2B5EF4-FFF2-40B4-BE49-F238E27FC236}">
                <a16:creationId xmlns:a16="http://schemas.microsoft.com/office/drawing/2014/main" id="{D760F1A6-1840-4B85-99B2-3495F9E0B99B}"/>
              </a:ext>
            </a:extLst>
          </p:cNvPr>
          <p:cNvPicPr>
            <a:picLocks noChangeAspect="1"/>
          </p:cNvPicPr>
          <p:nvPr/>
        </p:nvPicPr>
        <p:blipFill>
          <a:blip r:embed="rId7"/>
          <a:stretch>
            <a:fillRect/>
          </a:stretch>
        </p:blipFill>
        <p:spPr>
          <a:xfrm>
            <a:off x="6603487" y="3772128"/>
            <a:ext cx="6749658" cy="2977332"/>
          </a:xfrm>
          <a:prstGeom prst="rect">
            <a:avLst/>
          </a:prstGeom>
        </p:spPr>
      </p:pic>
      <p:sp>
        <p:nvSpPr>
          <p:cNvPr id="34" name="矩形 33">
            <a:extLst>
              <a:ext uri="{FF2B5EF4-FFF2-40B4-BE49-F238E27FC236}">
                <a16:creationId xmlns:a16="http://schemas.microsoft.com/office/drawing/2014/main" id="{AB2E02C7-2F1F-4C45-85BF-3873A8EF78D7}"/>
              </a:ext>
            </a:extLst>
          </p:cNvPr>
          <p:cNvSpPr/>
          <p:nvPr/>
        </p:nvSpPr>
        <p:spPr>
          <a:xfrm>
            <a:off x="914400" y="257711"/>
            <a:ext cx="6995711"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70C0"/>
                </a:solidFill>
                <a:effectLst/>
                <a:uLnTx/>
                <a:uFillTx/>
                <a:latin typeface="Times New Roman" pitchFamily="18" charset="0"/>
                <a:ea typeface="宋体" panose="02010600030101010101" pitchFamily="2" charset="-122"/>
                <a:cs typeface="Times New Roman" pitchFamily="18" charset="0"/>
              </a:rPr>
              <a:t>Water Cherenkov Detector Array (WCDA)</a:t>
            </a:r>
            <a:endParaRPr kumimoji="0" lang="zh-CN" altLang="en-US" sz="2800" b="1" i="0" u="none" strike="noStrike" kern="1200" cap="none" spc="0" normalizeH="0" baseline="0" noProof="0" dirty="0">
              <a:ln>
                <a:noFill/>
              </a:ln>
              <a:solidFill>
                <a:srgbClr val="0070C0"/>
              </a:solidFill>
              <a:effectLst/>
              <a:uLnTx/>
              <a:uFillTx/>
              <a:latin typeface="Times New Roman" pitchFamily="18" charset="0"/>
              <a:ea typeface="宋体" panose="02010600030101010101" pitchFamily="2" charset="-122"/>
              <a:cs typeface="Times New Roman" pitchFamily="18" charset="0"/>
            </a:endParaRPr>
          </a:p>
        </p:txBody>
      </p:sp>
    </p:spTree>
    <p:extLst>
      <p:ext uri="{BB962C8B-B14F-4D97-AF65-F5344CB8AC3E}">
        <p14:creationId xmlns:p14="http://schemas.microsoft.com/office/powerpoint/2010/main" val="343928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8B1DB-6C22-EFFB-486B-9ED125729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AEC891-4038-3C48-D2DD-783F06CF8D0A}"/>
              </a:ext>
            </a:extLst>
          </p:cNvPr>
          <p:cNvSpPr>
            <a:spLocks noGrp="1"/>
          </p:cNvSpPr>
          <p:nvPr>
            <p:ph type="title"/>
          </p:nvPr>
        </p:nvSpPr>
        <p:spPr/>
        <p:txBody>
          <a:bodyPr/>
          <a:lstStyle/>
          <a:p>
            <a:endParaRPr lang="zh-CN" altLang="en-US" dirty="0"/>
          </a:p>
        </p:txBody>
      </p:sp>
      <p:pic>
        <p:nvPicPr>
          <p:cNvPr id="3" name="图片 4">
            <a:extLst>
              <a:ext uri="{FF2B5EF4-FFF2-40B4-BE49-F238E27FC236}">
                <a16:creationId xmlns:a16="http://schemas.microsoft.com/office/drawing/2014/main" id="{56E9DB9A-51CD-0586-5907-49F3A46A40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40" t="6103" r="33769"/>
          <a:stretch/>
        </p:blipFill>
        <p:spPr>
          <a:xfrm>
            <a:off x="28940" y="30822"/>
            <a:ext cx="4747974" cy="3955952"/>
          </a:xfrm>
          <a:prstGeom prst="rect">
            <a:avLst/>
          </a:prstGeom>
        </p:spPr>
      </p:pic>
      <p:pic>
        <p:nvPicPr>
          <p:cNvPr id="4" name="图片 38" descr="DSCF3744">
            <a:extLst>
              <a:ext uri="{FF2B5EF4-FFF2-40B4-BE49-F238E27FC236}">
                <a16:creationId xmlns:a16="http://schemas.microsoft.com/office/drawing/2014/main" id="{508050F5-A06B-C9DC-3409-2961C16D3C6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87345" y="4675997"/>
            <a:ext cx="3144322" cy="209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6">
            <a:extLst>
              <a:ext uri="{FF2B5EF4-FFF2-40B4-BE49-F238E27FC236}">
                <a16:creationId xmlns:a16="http://schemas.microsoft.com/office/drawing/2014/main" id="{D006B668-B883-A099-5BA2-18F710E53BFD}"/>
              </a:ext>
            </a:extLst>
          </p:cNvPr>
          <p:cNvPicPr>
            <a:picLocks noChangeAspect="1"/>
          </p:cNvPicPr>
          <p:nvPr/>
        </p:nvPicPr>
        <p:blipFill>
          <a:blip r:embed="rId5"/>
          <a:stretch>
            <a:fillRect/>
          </a:stretch>
        </p:blipFill>
        <p:spPr>
          <a:xfrm>
            <a:off x="20411" y="4649107"/>
            <a:ext cx="5153495" cy="2200885"/>
          </a:xfrm>
          <a:prstGeom prst="rect">
            <a:avLst/>
          </a:prstGeom>
        </p:spPr>
      </p:pic>
      <p:pic>
        <p:nvPicPr>
          <p:cNvPr id="6" name="Picture 3">
            <a:extLst>
              <a:ext uri="{FF2B5EF4-FFF2-40B4-BE49-F238E27FC236}">
                <a16:creationId xmlns:a16="http://schemas.microsoft.com/office/drawing/2014/main" id="{5F051A9C-A035-ECEC-9DD2-AE1A0936BD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5910" y="1417874"/>
            <a:ext cx="4725543" cy="24562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7" name="图片 11">
            <a:extLst>
              <a:ext uri="{FF2B5EF4-FFF2-40B4-BE49-F238E27FC236}">
                <a16:creationId xmlns:a16="http://schemas.microsoft.com/office/drawing/2014/main" id="{FBE17765-1122-FD12-7746-32E4EDEE5411}"/>
              </a:ext>
            </a:extLst>
          </p:cNvPr>
          <p:cNvPicPr>
            <a:picLocks noChangeAspect="1"/>
          </p:cNvPicPr>
          <p:nvPr/>
        </p:nvPicPr>
        <p:blipFill>
          <a:blip r:embed="rId7"/>
          <a:stretch>
            <a:fillRect/>
          </a:stretch>
        </p:blipFill>
        <p:spPr>
          <a:xfrm rot="16200000">
            <a:off x="8963464" y="3805810"/>
            <a:ext cx="2489576" cy="3443229"/>
          </a:xfrm>
          <a:prstGeom prst="rect">
            <a:avLst/>
          </a:prstGeom>
        </p:spPr>
      </p:pic>
      <p:sp>
        <p:nvSpPr>
          <p:cNvPr id="8" name="文本框 15">
            <a:extLst>
              <a:ext uri="{FF2B5EF4-FFF2-40B4-BE49-F238E27FC236}">
                <a16:creationId xmlns:a16="http://schemas.microsoft.com/office/drawing/2014/main" id="{800C4C25-A9D7-02E0-749E-BD0325089625}"/>
              </a:ext>
            </a:extLst>
          </p:cNvPr>
          <p:cNvSpPr txBox="1"/>
          <p:nvPr/>
        </p:nvSpPr>
        <p:spPr>
          <a:xfrm>
            <a:off x="8878639" y="3922656"/>
            <a:ext cx="2326806" cy="37401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Times New Roman" panose="02020603050405020304" pitchFamily="18" charset="0"/>
                <a:ea typeface="新宋体" panose="02010609030101010101" pitchFamily="49" charset="-122"/>
                <a:cs typeface="Times New Roman" panose="02020603050405020304" pitchFamily="18" charset="0"/>
              </a:rPr>
              <a:t>Inner View of one ED</a:t>
            </a:r>
          </a:p>
        </p:txBody>
      </p:sp>
      <p:sp>
        <p:nvSpPr>
          <p:cNvPr id="9" name="矩形 16">
            <a:extLst>
              <a:ext uri="{FF2B5EF4-FFF2-40B4-BE49-F238E27FC236}">
                <a16:creationId xmlns:a16="http://schemas.microsoft.com/office/drawing/2014/main" id="{9F9E2C6F-A4B0-9CE9-9919-C09DB0CA9D9E}"/>
              </a:ext>
            </a:extLst>
          </p:cNvPr>
          <p:cNvSpPr/>
          <p:nvPr/>
        </p:nvSpPr>
        <p:spPr>
          <a:xfrm>
            <a:off x="1534016" y="4214332"/>
            <a:ext cx="31845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Muon detector</a:t>
            </a:r>
            <a:r>
              <a:rPr kumimoji="0" lang="zh-CN" altLang="en-US" sz="2400" b="1"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2400" b="1"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MD</a:t>
            </a:r>
            <a:r>
              <a:rPr kumimoji="0" lang="zh-CN" altLang="en-US" sz="2400" b="1"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a:t>
            </a:r>
            <a:endParaRPr kumimoji="0" lang="zh-CN" altLang="en-US" sz="2400" b="1" i="0" u="none" strike="noStrike" kern="0" cap="none" spc="0" normalizeH="0" baseline="0" noProof="0" dirty="0">
              <a:ln>
                <a:noFill/>
              </a:ln>
              <a:solidFill>
                <a:srgbClr val="000000"/>
              </a:solidFill>
              <a:effectLst/>
              <a:uLnTx/>
              <a:uFillTx/>
              <a:latin typeface="等线"/>
              <a:ea typeface="等线"/>
              <a:cs typeface="+mn-cs"/>
            </a:endParaRPr>
          </a:p>
        </p:txBody>
      </p:sp>
      <p:sp>
        <p:nvSpPr>
          <p:cNvPr id="10" name="矩形 17">
            <a:extLst>
              <a:ext uri="{FF2B5EF4-FFF2-40B4-BE49-F238E27FC236}">
                <a16:creationId xmlns:a16="http://schemas.microsoft.com/office/drawing/2014/main" id="{E8BEEBD5-A85B-E735-878D-926EBC4D7139}"/>
              </a:ext>
            </a:extLst>
          </p:cNvPr>
          <p:cNvSpPr/>
          <p:nvPr/>
        </p:nvSpPr>
        <p:spPr>
          <a:xfrm>
            <a:off x="4880209" y="918616"/>
            <a:ext cx="2676477" cy="1938992"/>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5195 E</a:t>
            </a:r>
            <a:r>
              <a:rPr kumimoji="0" lang="en-US" altLang="zh-CN" sz="2000" b="1" i="0" u="none" strike="noStrike" kern="1200" cap="none" spc="0" normalizeH="0" baseline="0" noProof="0" dirty="0">
                <a:ln>
                  <a:noFill/>
                </a:ln>
                <a:solidFill>
                  <a:srgbClr val="000000"/>
                </a:solidFill>
                <a:effectLst/>
                <a:uLnTx/>
                <a:uFillTx/>
                <a:latin typeface="等线"/>
                <a:ea typeface="等线"/>
                <a:cs typeface="+mn-cs"/>
              </a:rPr>
              <a:t>Ds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1 m</a:t>
            </a:r>
            <a:r>
              <a:rPr kumimoji="0" lang="zh-CN" altLang="en-US" sz="2000" b="1" i="0" u="none" strike="noStrike" kern="1200" cap="none" spc="0" normalizeH="0" baseline="30000" noProof="0" dirty="0">
                <a:ln>
                  <a:noFill/>
                </a:ln>
                <a:solidFill>
                  <a:srgbClr val="000000"/>
                </a:solidFill>
                <a:effectLst/>
                <a:uLnTx/>
                <a:uFillTx/>
                <a:latin typeface="等线"/>
                <a:ea typeface="等线"/>
                <a:cs typeface="+mn-cs"/>
              </a:rPr>
              <a:t>2 </a:t>
            </a: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each</a:t>
            </a:r>
            <a:endParaRPr kumimoji="0" lang="en-US" altLang="zh-CN" sz="2000" b="1" i="0" u="none" strike="noStrike" kern="1200" cap="none" spc="0" normalizeH="0" baseline="0" noProof="0" dirty="0">
              <a:ln>
                <a:noFill/>
              </a:ln>
              <a:solidFill>
                <a:srgbClr val="000000"/>
              </a:solidFill>
              <a:effectLst/>
              <a:uLnTx/>
              <a:uFillTx/>
              <a:latin typeface="等线"/>
              <a:ea typeface="等线"/>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15 m spacing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1188 MDs</a:t>
            </a:r>
            <a:endParaRPr kumimoji="0" lang="en-US" altLang="zh-CN" sz="2000" b="1" i="0" u="none" strike="noStrike" kern="1200" cap="none" spc="0" normalizeH="0" baseline="0" noProof="0" dirty="0">
              <a:ln>
                <a:noFill/>
              </a:ln>
              <a:solidFill>
                <a:srgbClr val="000000"/>
              </a:solidFill>
              <a:effectLst/>
              <a:uLnTx/>
              <a:uFillTx/>
              <a:latin typeface="等线"/>
              <a:ea typeface="等线"/>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36 m</a:t>
            </a:r>
            <a:r>
              <a:rPr kumimoji="0" lang="zh-CN" altLang="en-US" sz="2000" b="1" i="0" u="none" strike="noStrike" kern="1200" cap="none" spc="0" normalizeH="0" baseline="30000" noProof="0" dirty="0">
                <a:ln>
                  <a:noFill/>
                </a:ln>
                <a:solidFill>
                  <a:srgbClr val="000000"/>
                </a:solidFill>
                <a:effectLst/>
                <a:uLnTx/>
                <a:uFillTx/>
                <a:latin typeface="等线"/>
                <a:ea typeface="等线"/>
                <a:cs typeface="+mn-cs"/>
              </a:rPr>
              <a:t>2</a:t>
            </a: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 each</a:t>
            </a:r>
            <a:endParaRPr kumimoji="0" lang="en-US" altLang="zh-CN" sz="2000" b="1" i="0" u="none" strike="noStrike" kern="1200" cap="none" spc="0" normalizeH="0" baseline="0" noProof="0" dirty="0">
              <a:ln>
                <a:noFill/>
              </a:ln>
              <a:solidFill>
                <a:srgbClr val="000000"/>
              </a:solidFill>
              <a:effectLst/>
              <a:uLnTx/>
              <a:uFillTx/>
              <a:latin typeface="等线"/>
              <a:ea typeface="等线"/>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cs typeface="+mn-cs"/>
              </a:rPr>
              <a:t>30 m spacing</a:t>
            </a:r>
          </a:p>
        </p:txBody>
      </p:sp>
      <p:sp>
        <p:nvSpPr>
          <p:cNvPr id="11" name="文本框 18">
            <a:extLst>
              <a:ext uri="{FF2B5EF4-FFF2-40B4-BE49-F238E27FC236}">
                <a16:creationId xmlns:a16="http://schemas.microsoft.com/office/drawing/2014/main" id="{C49438DA-1837-18AE-F9BB-65BC0C51AEEF}"/>
              </a:ext>
            </a:extLst>
          </p:cNvPr>
          <p:cNvSpPr txBox="1"/>
          <p:nvPr/>
        </p:nvSpPr>
        <p:spPr>
          <a:xfrm>
            <a:off x="4844086" y="258992"/>
            <a:ext cx="2820642" cy="461663"/>
          </a:xfrm>
          <a:prstGeom prst="rect">
            <a:avLst/>
          </a:prstGeom>
          <a:noFill/>
          <a:ln w="12700" cap="flat">
            <a:noFill/>
            <a:miter lim="400000"/>
          </a:ln>
          <a:effectLst/>
          <a:sp3d/>
        </p:spPr>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等线"/>
              </a:rPr>
              <a:t>KM2A: 1.36 (km)</a:t>
            </a:r>
            <a:r>
              <a:rPr kumimoji="0" lang="en-US" altLang="zh-CN" sz="2400" b="1" i="0" u="none" strike="noStrike" kern="0" cap="none" spc="0" normalizeH="0" baseline="3000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等线"/>
              </a:rPr>
              <a:t>2</a:t>
            </a:r>
            <a:endParaRPr kumimoji="0" lang="zh-CN" altLang="en-US" sz="2400" b="1" i="0" u="none" strike="noStrike" kern="0" cap="none" spc="0" normalizeH="0" baseline="3000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等线"/>
            </a:endParaRPr>
          </a:p>
        </p:txBody>
      </p:sp>
      <p:cxnSp>
        <p:nvCxnSpPr>
          <p:cNvPr id="12" name="直接箭头连接符 21">
            <a:extLst>
              <a:ext uri="{FF2B5EF4-FFF2-40B4-BE49-F238E27FC236}">
                <a16:creationId xmlns:a16="http://schemas.microsoft.com/office/drawing/2014/main" id="{91DBE78F-2BFC-7911-2D0C-20C56E560045}"/>
              </a:ext>
            </a:extLst>
          </p:cNvPr>
          <p:cNvCxnSpPr>
            <a:cxnSpLocks/>
          </p:cNvCxnSpPr>
          <p:nvPr/>
        </p:nvCxnSpPr>
        <p:spPr>
          <a:xfrm>
            <a:off x="1262239" y="4445164"/>
            <a:ext cx="1109404" cy="2346147"/>
          </a:xfrm>
          <a:prstGeom prst="straightConnector1">
            <a:avLst/>
          </a:prstGeom>
          <a:noFill/>
          <a:ln w="28575" cap="flat" cmpd="sng" algn="ctr">
            <a:solidFill>
              <a:srgbClr val="0000FF"/>
            </a:solidFill>
            <a:prstDash val="solid"/>
            <a:tailEnd type="triangle"/>
          </a:ln>
          <a:effectLst/>
        </p:spPr>
      </p:cxnSp>
      <p:sp>
        <p:nvSpPr>
          <p:cNvPr id="13" name="文本框 26">
            <a:extLst>
              <a:ext uri="{FF2B5EF4-FFF2-40B4-BE49-F238E27FC236}">
                <a16:creationId xmlns:a16="http://schemas.microsoft.com/office/drawing/2014/main" id="{0867327E-C543-59AE-6922-E0720A5AAA73}"/>
              </a:ext>
            </a:extLst>
          </p:cNvPr>
          <p:cNvSpPr txBox="1"/>
          <p:nvPr/>
        </p:nvSpPr>
        <p:spPr>
          <a:xfrm>
            <a:off x="677318" y="4201859"/>
            <a:ext cx="529951" cy="584773"/>
          </a:xfrm>
          <a:prstGeom prst="rect">
            <a:avLst/>
          </a:prstGeom>
          <a:noFill/>
          <a:ln w="12700" cap="flat">
            <a:noFill/>
            <a:miter lim="400000"/>
          </a:ln>
          <a:effectLst/>
          <a:sp3d/>
        </p:spPr>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0000FF"/>
                </a:solidFill>
                <a:effectLst/>
                <a:uLnTx/>
                <a:uFillTx/>
                <a:latin typeface="等线"/>
                <a:ea typeface="等线"/>
                <a:cs typeface="+mn-cs"/>
                <a:sym typeface="等线"/>
              </a:rPr>
              <a:t>μ</a:t>
            </a:r>
            <a:r>
              <a:rPr kumimoji="0" lang="en-US" altLang="zh-CN" sz="3200" b="1" i="0" u="none" strike="noStrike" kern="0" cap="none" spc="0" normalizeH="0" baseline="30000" noProof="0" dirty="0">
                <a:ln>
                  <a:noFill/>
                </a:ln>
                <a:solidFill>
                  <a:srgbClr val="0000FF"/>
                </a:solidFill>
                <a:effectLst/>
                <a:uLnTx/>
                <a:uFillTx/>
                <a:latin typeface="等线"/>
                <a:ea typeface="等线"/>
                <a:cs typeface="+mn-cs"/>
                <a:sym typeface="等线"/>
              </a:rPr>
              <a:t>±</a:t>
            </a:r>
            <a:endParaRPr kumimoji="0" lang="zh-CN" altLang="en-US" sz="3200" b="1" i="0" u="none" strike="noStrike" kern="0" cap="none" spc="0" normalizeH="0" baseline="30000" noProof="0" dirty="0">
              <a:ln>
                <a:noFill/>
              </a:ln>
              <a:solidFill>
                <a:srgbClr val="0000FF"/>
              </a:solidFill>
              <a:effectLst/>
              <a:uLnTx/>
              <a:uFillTx/>
              <a:latin typeface="等线"/>
              <a:ea typeface="等线"/>
              <a:cs typeface="+mn-cs"/>
              <a:sym typeface="等线"/>
            </a:endParaRPr>
          </a:p>
        </p:txBody>
      </p:sp>
      <p:cxnSp>
        <p:nvCxnSpPr>
          <p:cNvPr id="14" name="Straight Arrow Connector 13">
            <a:extLst>
              <a:ext uri="{FF2B5EF4-FFF2-40B4-BE49-F238E27FC236}">
                <a16:creationId xmlns:a16="http://schemas.microsoft.com/office/drawing/2014/main" id="{9DC104D1-C1D7-1A64-7EBA-428F1797353D}"/>
              </a:ext>
            </a:extLst>
          </p:cNvPr>
          <p:cNvCxnSpPr>
            <a:cxnSpLocks/>
          </p:cNvCxnSpPr>
          <p:nvPr/>
        </p:nvCxnSpPr>
        <p:spPr>
          <a:xfrm>
            <a:off x="1897665" y="2857608"/>
            <a:ext cx="1306929" cy="170818"/>
          </a:xfrm>
          <a:prstGeom prst="straightConnector1">
            <a:avLst/>
          </a:prstGeom>
          <a:noFill/>
          <a:ln w="19050" cap="flat" cmpd="sng" algn="ctr">
            <a:solidFill>
              <a:srgbClr val="FFFFFF"/>
            </a:solidFill>
            <a:prstDash val="solid"/>
            <a:headEnd type="triangle"/>
            <a:tailEnd type="triangle"/>
          </a:ln>
          <a:effectLst/>
        </p:spPr>
      </p:cxnSp>
      <p:sp>
        <p:nvSpPr>
          <p:cNvPr id="15" name="TextBox 14">
            <a:extLst>
              <a:ext uri="{FF2B5EF4-FFF2-40B4-BE49-F238E27FC236}">
                <a16:creationId xmlns:a16="http://schemas.microsoft.com/office/drawing/2014/main" id="{5B735F96-D929-7C33-5CDA-210149E78B66}"/>
              </a:ext>
            </a:extLst>
          </p:cNvPr>
          <p:cNvSpPr txBox="1"/>
          <p:nvPr/>
        </p:nvSpPr>
        <p:spPr>
          <a:xfrm>
            <a:off x="2329068" y="2593074"/>
            <a:ext cx="618116" cy="369330"/>
          </a:xfrm>
          <a:prstGeom prst="rect">
            <a:avLst/>
          </a:prstGeom>
          <a:noFill/>
          <a:ln w="12700" cap="flat">
            <a:noFill/>
            <a:miter lim="400000"/>
          </a:ln>
          <a:effectLst/>
          <a:sp3d/>
        </p:spPr>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FFFF"/>
                </a:solidFill>
                <a:effectLst/>
                <a:uLnTx/>
                <a:uFillTx/>
                <a:latin typeface="等线"/>
                <a:ea typeface="等线"/>
                <a:cs typeface="+mn-cs"/>
                <a:sym typeface="等线"/>
              </a:rPr>
              <a:t>30 m</a:t>
            </a:r>
            <a:endParaRPr kumimoji="0" lang="zh-CN" altLang="en-US" sz="1800" b="1" i="0" u="none" strike="noStrike" kern="0" cap="none" spc="0" normalizeH="0" baseline="0" noProof="0" dirty="0">
              <a:ln>
                <a:noFill/>
              </a:ln>
              <a:solidFill>
                <a:srgbClr val="FFFFFF"/>
              </a:solidFill>
              <a:effectLst/>
              <a:uLnTx/>
              <a:uFillTx/>
              <a:latin typeface="等线"/>
              <a:ea typeface="等线"/>
              <a:cs typeface="+mn-cs"/>
              <a:sym typeface="等线"/>
            </a:endParaRPr>
          </a:p>
        </p:txBody>
      </p:sp>
      <p:cxnSp>
        <p:nvCxnSpPr>
          <p:cNvPr id="16" name="Straight Arrow Connector 15">
            <a:extLst>
              <a:ext uri="{FF2B5EF4-FFF2-40B4-BE49-F238E27FC236}">
                <a16:creationId xmlns:a16="http://schemas.microsoft.com/office/drawing/2014/main" id="{3D889579-65A6-4E17-D124-AB408C80451C}"/>
              </a:ext>
            </a:extLst>
          </p:cNvPr>
          <p:cNvCxnSpPr>
            <a:cxnSpLocks/>
          </p:cNvCxnSpPr>
          <p:nvPr/>
        </p:nvCxnSpPr>
        <p:spPr>
          <a:xfrm>
            <a:off x="2472846" y="3387685"/>
            <a:ext cx="653465" cy="41315"/>
          </a:xfrm>
          <a:prstGeom prst="straightConnector1">
            <a:avLst/>
          </a:prstGeom>
          <a:noFill/>
          <a:ln w="19050" cap="flat" cmpd="sng" algn="ctr">
            <a:solidFill>
              <a:srgbClr val="FFFFFF"/>
            </a:solidFill>
            <a:prstDash val="solid"/>
            <a:headEnd type="triangle"/>
            <a:tailEnd type="triangle"/>
          </a:ln>
          <a:effectLst/>
        </p:spPr>
      </p:cxnSp>
      <p:sp>
        <p:nvSpPr>
          <p:cNvPr id="17" name="TextBox 16">
            <a:extLst>
              <a:ext uri="{FF2B5EF4-FFF2-40B4-BE49-F238E27FC236}">
                <a16:creationId xmlns:a16="http://schemas.microsoft.com/office/drawing/2014/main" id="{AA4F676C-621E-DFA4-AECB-BD45392F88E2}"/>
              </a:ext>
            </a:extLst>
          </p:cNvPr>
          <p:cNvSpPr txBox="1"/>
          <p:nvPr/>
        </p:nvSpPr>
        <p:spPr>
          <a:xfrm>
            <a:off x="2467105" y="3416666"/>
            <a:ext cx="618116" cy="369330"/>
          </a:xfrm>
          <a:prstGeom prst="rect">
            <a:avLst/>
          </a:prstGeom>
          <a:noFill/>
          <a:ln w="12700" cap="flat">
            <a:noFill/>
            <a:miter lim="400000"/>
          </a:ln>
          <a:effectLst/>
          <a:sp3d/>
        </p:spPr>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FFFF"/>
                </a:solidFill>
                <a:effectLst/>
                <a:uLnTx/>
                <a:uFillTx/>
                <a:latin typeface="等线"/>
                <a:ea typeface="等线"/>
                <a:cs typeface="+mn-cs"/>
                <a:sym typeface="等线"/>
              </a:rPr>
              <a:t>15 m</a:t>
            </a:r>
            <a:endParaRPr kumimoji="0" lang="zh-CN" altLang="en-US" sz="1800" b="1" i="0" u="none" strike="noStrike" kern="0" cap="none" spc="0" normalizeH="0" baseline="0" noProof="0" dirty="0">
              <a:ln>
                <a:noFill/>
              </a:ln>
              <a:solidFill>
                <a:srgbClr val="FFFFFF"/>
              </a:solidFill>
              <a:effectLst/>
              <a:uLnTx/>
              <a:uFillTx/>
              <a:latin typeface="等线"/>
              <a:ea typeface="等线"/>
              <a:cs typeface="+mn-cs"/>
              <a:sym typeface="等线"/>
            </a:endParaRPr>
          </a:p>
        </p:txBody>
      </p:sp>
    </p:spTree>
    <p:extLst>
      <p:ext uri="{BB962C8B-B14F-4D97-AF65-F5344CB8AC3E}">
        <p14:creationId xmlns:p14="http://schemas.microsoft.com/office/powerpoint/2010/main" val="2274927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
            <a:extLst>
              <a:ext uri="{FF2B5EF4-FFF2-40B4-BE49-F238E27FC236}">
                <a16:creationId xmlns:a16="http://schemas.microsoft.com/office/drawing/2014/main" id="{0C16CD15-B5D2-5580-0C22-C76F4C71810D}"/>
              </a:ext>
            </a:extLst>
          </p:cNvPr>
          <p:cNvPicPr>
            <a:picLocks noChangeArrowheads="1"/>
          </p:cNvPicPr>
          <p:nvPr/>
        </p:nvPicPr>
        <p:blipFill rotWithShape="1">
          <a:blip r:embed="rId3">
            <a:extLst>
              <a:ext uri="{28A0092B-C50C-407E-A947-70E740481C1C}">
                <a14:useLocalDpi xmlns:a14="http://schemas.microsoft.com/office/drawing/2010/main" val="0"/>
              </a:ext>
            </a:extLst>
          </a:blip>
          <a:srcRect l="3795" t="-161" r="53909" b="24730"/>
          <a:stretch>
            <a:fillRect/>
          </a:stretch>
        </p:blipFill>
        <p:spPr bwMode="auto">
          <a:xfrm>
            <a:off x="1344289" y="3914218"/>
            <a:ext cx="2710542" cy="2950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 name="Group 7">
            <a:extLst>
              <a:ext uri="{FF2B5EF4-FFF2-40B4-BE49-F238E27FC236}">
                <a16:creationId xmlns:a16="http://schemas.microsoft.com/office/drawing/2014/main" id="{F1A125DC-6C37-2C30-4941-CEA586CAE656}"/>
              </a:ext>
            </a:extLst>
          </p:cNvPr>
          <p:cNvGrpSpPr>
            <a:grpSpLocks/>
          </p:cNvGrpSpPr>
          <p:nvPr/>
        </p:nvGrpSpPr>
        <p:grpSpPr bwMode="auto">
          <a:xfrm>
            <a:off x="7896958" y="4011100"/>
            <a:ext cx="3432684" cy="2830570"/>
            <a:chOff x="4378833" y="2003354"/>
            <a:chExt cx="4286024" cy="4012951"/>
          </a:xfrm>
        </p:grpSpPr>
        <p:pic>
          <p:nvPicPr>
            <p:cNvPr id="49" name="Picture 5">
              <a:extLst>
                <a:ext uri="{FF2B5EF4-FFF2-40B4-BE49-F238E27FC236}">
                  <a16:creationId xmlns:a16="http://schemas.microsoft.com/office/drawing/2014/main" id="{81D35AB1-7E7F-AC25-22FD-03A1B10A4F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299" b="16952"/>
            <a:stretch/>
          </p:blipFill>
          <p:spPr bwMode="auto">
            <a:xfrm>
              <a:off x="4378833" y="2003354"/>
              <a:ext cx="4286024" cy="401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43">
              <a:extLst>
                <a:ext uri="{FF2B5EF4-FFF2-40B4-BE49-F238E27FC236}">
                  <a16:creationId xmlns:a16="http://schemas.microsoft.com/office/drawing/2014/main" id="{A09AFCDA-F93C-D17E-2942-67488061BB8A}"/>
                </a:ext>
              </a:extLst>
            </p:cNvPr>
            <p:cNvSpPr/>
            <p:nvPr/>
          </p:nvSpPr>
          <p:spPr>
            <a:xfrm>
              <a:off x="6659612" y="2374808"/>
              <a:ext cx="46042" cy="46035"/>
            </a:xfrm>
            <a:prstGeom prst="ellipse">
              <a:avLst/>
            </a:prstGeom>
            <a:solidFill>
              <a:srgbClr val="000000"/>
            </a:solidFill>
            <a:ln w="25400" cap="flat" cmpd="sng" algn="ctr">
              <a:solidFill>
                <a:srgbClr val="000000"/>
              </a:solid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0" cap="none" spc="0" normalizeH="0" baseline="0" noProof="0">
                <a:ln>
                  <a:noFill/>
                </a:ln>
                <a:solidFill>
                  <a:srgbClr val="C00000"/>
                </a:solidFill>
                <a:effectLst/>
                <a:uLnTx/>
                <a:uFillTx/>
                <a:latin typeface="Times New Roman"/>
                <a:ea typeface="宋体"/>
                <a:cs typeface="+mn-cs"/>
              </a:endParaRPr>
            </a:p>
          </p:txBody>
        </p:sp>
      </p:grpSp>
      <p:pic>
        <p:nvPicPr>
          <p:cNvPr id="45" name="图片 44">
            <a:extLst>
              <a:ext uri="{FF2B5EF4-FFF2-40B4-BE49-F238E27FC236}">
                <a16:creationId xmlns:a16="http://schemas.microsoft.com/office/drawing/2014/main" id="{6F5F7B81-17FE-023A-7BDD-B9F25745A8EF}"/>
              </a:ext>
            </a:extLst>
          </p:cNvPr>
          <p:cNvPicPr>
            <a:picLocks/>
          </p:cNvPicPr>
          <p:nvPr/>
        </p:nvPicPr>
        <p:blipFill>
          <a:blip r:embed="rId4"/>
          <a:srcRect t="5993"/>
          <a:stretch>
            <a:fillRect/>
          </a:stretch>
        </p:blipFill>
        <p:spPr>
          <a:xfrm>
            <a:off x="711368" y="838199"/>
            <a:ext cx="4303084" cy="3299024"/>
          </a:xfrm>
          <a:prstGeom prst="rect">
            <a:avLst/>
          </a:prstGeom>
        </p:spPr>
      </p:pic>
      <p:sp>
        <p:nvSpPr>
          <p:cNvPr id="41" name="标题 1">
            <a:extLst>
              <a:ext uri="{FF2B5EF4-FFF2-40B4-BE49-F238E27FC236}">
                <a16:creationId xmlns:a16="http://schemas.microsoft.com/office/drawing/2014/main" id="{3568B616-C8D7-4EB9-9A8F-52A925FF57C7}"/>
              </a:ext>
            </a:extLst>
          </p:cNvPr>
          <p:cNvSpPr>
            <a:spLocks noGrp="1"/>
          </p:cNvSpPr>
          <p:nvPr>
            <p:ph type="title"/>
          </p:nvPr>
        </p:nvSpPr>
        <p:spPr>
          <a:xfrm>
            <a:off x="1150562" y="243408"/>
            <a:ext cx="10418073" cy="483535"/>
          </a:xfrm>
          <a:noFill/>
        </p:spPr>
        <p:txBody>
          <a:bodyPr>
            <a:noAutofit/>
          </a:bodyPr>
          <a:lstStyle/>
          <a:p>
            <a:pPr lvl="0">
              <a:spcBef>
                <a:spcPts val="600"/>
              </a:spcBef>
              <a:defRPr/>
            </a:pPr>
            <a:r>
              <a:rPr lang="en-US" altLang="zh-CN" sz="2800" dirty="0">
                <a:solidFill>
                  <a:srgbClr val="0070C0"/>
                </a:solidFill>
              </a:rPr>
              <a:t>Particle identification variable: number of muons</a:t>
            </a:r>
            <a:endParaRPr lang="zh-CN" altLang="en-US" sz="2800" b="0" dirty="0">
              <a:solidFill>
                <a:srgbClr val="0070C0"/>
              </a:solidFill>
            </a:endParaRPr>
          </a:p>
        </p:txBody>
      </p:sp>
      <p:sp>
        <p:nvSpPr>
          <p:cNvPr id="24" name="矩形: 圆角 23">
            <a:extLst>
              <a:ext uri="{FF2B5EF4-FFF2-40B4-BE49-F238E27FC236}">
                <a16:creationId xmlns:a16="http://schemas.microsoft.com/office/drawing/2014/main" id="{44727854-6230-47F3-89E9-E935EAAF3A22}"/>
              </a:ext>
            </a:extLst>
          </p:cNvPr>
          <p:cNvSpPr/>
          <p:nvPr/>
        </p:nvSpPr>
        <p:spPr>
          <a:xfrm>
            <a:off x="186431" y="1137919"/>
            <a:ext cx="5096530" cy="4288466"/>
          </a:xfrm>
          <a:prstGeom prst="roundRect">
            <a:avLst>
              <a:gd name="adj" fmla="val 0"/>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矩形: 圆角 24">
            <a:extLst>
              <a:ext uri="{FF2B5EF4-FFF2-40B4-BE49-F238E27FC236}">
                <a16:creationId xmlns:a16="http://schemas.microsoft.com/office/drawing/2014/main" id="{B20E7A33-0290-40B4-A510-E8B1DB6B259C}"/>
              </a:ext>
            </a:extLst>
          </p:cNvPr>
          <p:cNvSpPr/>
          <p:nvPr/>
        </p:nvSpPr>
        <p:spPr>
          <a:xfrm>
            <a:off x="5826027" y="1236317"/>
            <a:ext cx="5843604" cy="4288466"/>
          </a:xfrm>
          <a:prstGeom prst="roundRect">
            <a:avLst>
              <a:gd name="adj" fmla="val 0"/>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8" name="图片 37">
            <a:extLst>
              <a:ext uri="{FF2B5EF4-FFF2-40B4-BE49-F238E27FC236}">
                <a16:creationId xmlns:a16="http://schemas.microsoft.com/office/drawing/2014/main" id="{24C437E3-CC3B-8B2E-24F9-FC785C59DDAD}"/>
              </a:ext>
            </a:extLst>
          </p:cNvPr>
          <p:cNvPicPr>
            <a:picLocks/>
          </p:cNvPicPr>
          <p:nvPr/>
        </p:nvPicPr>
        <p:blipFill>
          <a:blip r:embed="rId5"/>
          <a:srcRect t="2177" b="9404"/>
          <a:stretch>
            <a:fillRect/>
          </a:stretch>
        </p:blipFill>
        <p:spPr>
          <a:xfrm>
            <a:off x="6608255" y="849085"/>
            <a:ext cx="4476633" cy="2965997"/>
          </a:xfrm>
          <a:prstGeom prst="rect">
            <a:avLst/>
          </a:prstGeom>
        </p:spPr>
      </p:pic>
      <p:sp>
        <p:nvSpPr>
          <p:cNvPr id="3" name="文本框 2">
            <a:extLst>
              <a:ext uri="{FF2B5EF4-FFF2-40B4-BE49-F238E27FC236}">
                <a16:creationId xmlns:a16="http://schemas.microsoft.com/office/drawing/2014/main" id="{7132FB16-D915-1881-9473-7D574D1585EC}"/>
              </a:ext>
            </a:extLst>
          </p:cNvPr>
          <p:cNvSpPr txBox="1"/>
          <p:nvPr/>
        </p:nvSpPr>
        <p:spPr>
          <a:xfrm>
            <a:off x="5877780" y="3767890"/>
            <a:ext cx="6046132" cy="369332"/>
          </a:xfrm>
          <a:prstGeom prst="rect">
            <a:avLst/>
          </a:prstGeom>
          <a:noFill/>
        </p:spPr>
        <p:txBody>
          <a:bodyPr wrap="square">
            <a:spAutoFit/>
          </a:bodyPr>
          <a:lstStyle/>
          <a:p>
            <a:r>
              <a:rPr lang="zh-CN" altLang="en-US" dirty="0"/>
              <a:t>Suppressing the cosmic-ray background by a factor of 10,000</a:t>
            </a:r>
          </a:p>
        </p:txBody>
      </p:sp>
      <p:sp>
        <p:nvSpPr>
          <p:cNvPr id="5" name="文本框 4">
            <a:extLst>
              <a:ext uri="{FF2B5EF4-FFF2-40B4-BE49-F238E27FC236}">
                <a16:creationId xmlns:a16="http://schemas.microsoft.com/office/drawing/2014/main" id="{651DDD37-1AE2-2DCE-F824-24B0ECC35026}"/>
              </a:ext>
            </a:extLst>
          </p:cNvPr>
          <p:cNvSpPr txBox="1"/>
          <p:nvPr/>
        </p:nvSpPr>
        <p:spPr>
          <a:xfrm>
            <a:off x="3528816" y="4365413"/>
            <a:ext cx="4196217" cy="1295868"/>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en-US" altLang="zh-CN" b="1" dirty="0"/>
              <a:t>Gamma rays: muon-free or muon-poor</a:t>
            </a:r>
          </a:p>
          <a:p>
            <a:pPr marL="285750" indent="-285750">
              <a:lnSpc>
                <a:spcPct val="150000"/>
              </a:lnSpc>
              <a:buFont typeface="Wingdings" panose="05000000000000000000" pitchFamily="2" charset="2"/>
              <a:buChar char="Ø"/>
            </a:pPr>
            <a:r>
              <a:rPr lang="en-US" altLang="zh-CN" b="1" dirty="0"/>
              <a:t>Cosmic rays: muon-rich</a:t>
            </a:r>
          </a:p>
          <a:p>
            <a:pPr marL="285750" indent="-285750">
              <a:lnSpc>
                <a:spcPct val="150000"/>
              </a:lnSpc>
              <a:buFont typeface="Wingdings" panose="05000000000000000000" pitchFamily="2" charset="2"/>
              <a:buChar char="Ø"/>
            </a:pPr>
            <a:r>
              <a:rPr lang="en-US" altLang="zh-CN" b="1" dirty="0"/>
              <a:t>Muon content: Iron &gt; Helium &gt; Proton</a:t>
            </a:r>
            <a:endParaRPr lang="zh-CN" altLang="en-US" b="1" dirty="0"/>
          </a:p>
        </p:txBody>
      </p:sp>
    </p:spTree>
    <p:extLst>
      <p:ext uri="{BB962C8B-B14F-4D97-AF65-F5344CB8AC3E}">
        <p14:creationId xmlns:p14="http://schemas.microsoft.com/office/powerpoint/2010/main" val="2655750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E620-B78C-F171-AAD3-A1A9CF12CFDE}"/>
            </a:ext>
          </a:extLst>
        </p:cNvPr>
        <p:cNvGrpSpPr/>
        <p:nvPr/>
      </p:nvGrpSpPr>
      <p:grpSpPr>
        <a:xfrm>
          <a:off x="0" y="0"/>
          <a:ext cx="0" cy="0"/>
          <a:chOff x="0" y="0"/>
          <a:chExt cx="0" cy="0"/>
        </a:xfrm>
      </p:grpSpPr>
      <p:pic>
        <p:nvPicPr>
          <p:cNvPr id="20" name="图片 19">
            <a:extLst>
              <a:ext uri="{FF2B5EF4-FFF2-40B4-BE49-F238E27FC236}">
                <a16:creationId xmlns:a16="http://schemas.microsoft.com/office/drawing/2014/main" id="{69BFF125-6423-01E7-9FC0-F2F057080DB5}"/>
              </a:ext>
            </a:extLst>
          </p:cNvPr>
          <p:cNvPicPr>
            <a:picLocks noChangeAspect="1"/>
          </p:cNvPicPr>
          <p:nvPr/>
        </p:nvPicPr>
        <p:blipFill>
          <a:blip r:embed="rId3"/>
          <a:stretch>
            <a:fillRect/>
          </a:stretch>
        </p:blipFill>
        <p:spPr>
          <a:xfrm>
            <a:off x="5476879" y="1012370"/>
            <a:ext cx="6597080" cy="5534579"/>
          </a:xfrm>
          <a:prstGeom prst="rect">
            <a:avLst/>
          </a:prstGeom>
        </p:spPr>
      </p:pic>
      <p:sp>
        <p:nvSpPr>
          <p:cNvPr id="3" name="标题 1">
            <a:extLst>
              <a:ext uri="{FF2B5EF4-FFF2-40B4-BE49-F238E27FC236}">
                <a16:creationId xmlns:a16="http://schemas.microsoft.com/office/drawing/2014/main" id="{A98B64DE-0655-7BB5-05AC-3CBAE601D94C}"/>
              </a:ext>
            </a:extLst>
          </p:cNvPr>
          <p:cNvSpPr>
            <a:spLocks noGrp="1"/>
          </p:cNvSpPr>
          <p:nvPr>
            <p:ph type="title"/>
          </p:nvPr>
        </p:nvSpPr>
        <p:spPr>
          <a:xfrm>
            <a:off x="1243174" y="90180"/>
            <a:ext cx="9537321" cy="751894"/>
          </a:xfrm>
        </p:spPr>
        <p:txBody>
          <a:bodyPr>
            <a:noAutofit/>
          </a:bodyPr>
          <a:lstStyle/>
          <a:p>
            <a:pPr lvl="0" algn="ctr"/>
            <a:r>
              <a:rPr lang="en-US" altLang="zh-CN" sz="3200" kern="0" dirty="0">
                <a:solidFill>
                  <a:srgbClr val="0070C0"/>
                </a:solidFill>
                <a:latin typeface="Times New Roman" pitchFamily="18" charset="0"/>
              </a:rPr>
              <a:t>Wide Field of View Cherenkov Telescope (WFCTA)</a:t>
            </a:r>
            <a:endParaRPr lang="zh-CN" altLang="en-US" sz="3200" dirty="0">
              <a:solidFill>
                <a:srgbClr val="0070C0"/>
              </a:solidFill>
            </a:endParaRPr>
          </a:p>
        </p:txBody>
      </p:sp>
      <p:grpSp>
        <p:nvGrpSpPr>
          <p:cNvPr id="4" name="组合 3">
            <a:extLst>
              <a:ext uri="{FF2B5EF4-FFF2-40B4-BE49-F238E27FC236}">
                <a16:creationId xmlns:a16="http://schemas.microsoft.com/office/drawing/2014/main" id="{BCB57F6B-6227-238F-F70A-FCEB7F233880}"/>
              </a:ext>
            </a:extLst>
          </p:cNvPr>
          <p:cNvGrpSpPr/>
          <p:nvPr/>
        </p:nvGrpSpPr>
        <p:grpSpPr>
          <a:xfrm>
            <a:off x="485693" y="851440"/>
            <a:ext cx="4587621" cy="1958806"/>
            <a:chOff x="389763" y="928393"/>
            <a:chExt cx="4587621" cy="1958806"/>
          </a:xfrm>
        </p:grpSpPr>
        <p:sp>
          <p:nvSpPr>
            <p:cNvPr id="5" name="Rectangle 9">
              <a:extLst>
                <a:ext uri="{FF2B5EF4-FFF2-40B4-BE49-F238E27FC236}">
                  <a16:creationId xmlns:a16="http://schemas.microsoft.com/office/drawing/2014/main" id="{7897986A-5EF8-20E6-5B7C-3126A0821075}"/>
                </a:ext>
              </a:extLst>
            </p:cNvPr>
            <p:cNvSpPr>
              <a:spLocks noChangeArrowheads="1"/>
            </p:cNvSpPr>
            <p:nvPr/>
          </p:nvSpPr>
          <p:spPr bwMode="auto">
            <a:xfrm>
              <a:off x="389763" y="928393"/>
              <a:ext cx="4587621" cy="1958806"/>
            </a:xfrm>
            <a:prstGeom prst="rect">
              <a:avLst/>
            </a:prstGeom>
            <a:solidFill>
              <a:schemeClr val="bg1"/>
            </a:solidFill>
            <a:ln>
              <a:solidFill>
                <a:schemeClr val="bg1"/>
              </a:solidFill>
            </a:ln>
          </p:spPr>
          <p:txBody>
            <a:bodyPr wrap="square">
              <a:spAutoFit/>
            </a:bodyPr>
            <a:lstStyle/>
            <a:p>
              <a:pPr marL="342900" marR="0" lvl="0" indent="-342900" algn="ctr" defTabSz="914400" rtl="0" eaLnBrk="1" fontAlgn="auto" latinLnBrk="0" hangingPunct="1">
                <a:lnSpc>
                  <a:spcPct val="110000"/>
                </a:lnSpc>
                <a:spcBef>
                  <a:spcPct val="0"/>
                </a:spcBef>
                <a:spcAft>
                  <a:spcPts val="0"/>
                </a:spcAft>
                <a:buClrTx/>
                <a:buSzTx/>
                <a:buFontTx/>
                <a:buNone/>
                <a:tabLst/>
                <a:defRPr/>
              </a:pPr>
              <a:endParaRPr kumimoji="0" lang="zh-CN" altLang="en-US" sz="2200" b="1" i="0" u="none" strike="noStrike" kern="0" cap="none" spc="0" normalizeH="0" baseline="0" noProof="0" dirty="0">
                <a:ln>
                  <a:noFill/>
                </a:ln>
                <a:solidFill>
                  <a:srgbClr val="FF0000"/>
                </a:solidFill>
                <a:effectLst/>
                <a:uLnTx/>
                <a:uFillTx/>
                <a:latin typeface="Times New Roman" pitchFamily="18" charset="0"/>
                <a:ea typeface="宋体" panose="02010600030101010101" pitchFamily="2" charset="-122"/>
                <a:cs typeface="+mn-cs"/>
              </a:endParaRPr>
            </a:p>
            <a:p>
              <a:pPr marL="342900" marR="0" lvl="0" indent="-342900" algn="l" defTabSz="914400" rtl="0" eaLnBrk="1" fontAlgn="auto" latinLnBrk="0" hangingPunct="1">
                <a:lnSpc>
                  <a:spcPct val="110000"/>
                </a:lnSpc>
                <a:spcBef>
                  <a:spcPct val="0"/>
                </a:spcBef>
                <a:spcAft>
                  <a:spcPts val="0"/>
                </a:spcAft>
                <a:buClrTx/>
                <a:buSzTx/>
                <a:buFont typeface="Arial" panose="020B0604020202020204" pitchFamily="34" charset="0"/>
                <a:buChar char="•"/>
                <a:tabLst/>
                <a:defRPr/>
              </a:pPr>
              <a:r>
                <a:rPr kumimoji="0" lang="en-US" altLang="zh-CN" sz="2200" b="1" i="0" u="none" strike="noStrike" kern="0" cap="none" spc="0" normalizeH="0" baseline="0" noProof="0" dirty="0">
                  <a:ln>
                    <a:noFill/>
                  </a:ln>
                  <a:solidFill>
                    <a:prstClr val="black"/>
                  </a:solidFill>
                  <a:effectLst/>
                  <a:uLnTx/>
                  <a:uFillTx/>
                  <a:latin typeface="Times New Roman" pitchFamily="18" charset="0"/>
                  <a:ea typeface="宋体" panose="02010600030101010101" pitchFamily="2" charset="-122"/>
                  <a:cs typeface="+mn-cs"/>
                </a:rPr>
                <a:t>~5 m</a:t>
              </a:r>
              <a:r>
                <a:rPr kumimoji="0" lang="en-US" altLang="zh-CN" sz="2200" b="1" i="0" u="none" strike="noStrike" kern="0" cap="none" spc="0" normalizeH="0" baseline="30000" noProof="0" dirty="0">
                  <a:ln>
                    <a:noFill/>
                  </a:ln>
                  <a:solidFill>
                    <a:prstClr val="black"/>
                  </a:solidFill>
                  <a:effectLst/>
                  <a:uLnTx/>
                  <a:uFillTx/>
                  <a:latin typeface="Times New Roman" pitchFamily="18" charset="0"/>
                  <a:ea typeface="宋体" panose="02010600030101010101" pitchFamily="2" charset="-122"/>
                  <a:cs typeface="+mn-cs"/>
                </a:rPr>
                <a:t>2</a:t>
              </a:r>
              <a:r>
                <a:rPr kumimoji="0" lang="en-US" altLang="zh-CN" sz="2200" b="1" i="0" u="none" strike="noStrike" kern="0" cap="none" spc="0" normalizeH="0" baseline="0" noProof="0" dirty="0">
                  <a:ln>
                    <a:noFill/>
                  </a:ln>
                  <a:solidFill>
                    <a:prstClr val="black"/>
                  </a:solidFill>
                  <a:effectLst/>
                  <a:uLnTx/>
                  <a:uFillTx/>
                  <a:latin typeface="Times New Roman" pitchFamily="18" charset="0"/>
                  <a:ea typeface="宋体" panose="02010600030101010101" pitchFamily="2" charset="-122"/>
                  <a:cs typeface="+mn-cs"/>
                </a:rPr>
                <a:t> spherical mirror</a:t>
              </a:r>
            </a:p>
            <a:p>
              <a:pPr marL="342900" marR="0" lvl="0" indent="-342900" algn="l" defTabSz="914400" rtl="0" eaLnBrk="1" fontAlgn="auto" latinLnBrk="0" hangingPunct="1">
                <a:lnSpc>
                  <a:spcPct val="110000"/>
                </a:lnSpc>
                <a:spcBef>
                  <a:spcPct val="0"/>
                </a:spcBef>
                <a:spcAft>
                  <a:spcPts val="0"/>
                </a:spcAft>
                <a:buClrTx/>
                <a:buSzTx/>
                <a:buFont typeface="Arial" panose="020B0604020202020204" pitchFamily="34" charset="0"/>
                <a:buChar char="•"/>
                <a:tabLst/>
                <a:defRPr/>
              </a:pPr>
              <a:r>
                <a:rPr kumimoji="0" lang="en-US" altLang="zh-CN" sz="2200" b="1" i="0" u="none" strike="noStrike" kern="0" cap="none" spc="0" normalizeH="0" baseline="0" noProof="0" dirty="0">
                  <a:ln>
                    <a:noFill/>
                  </a:ln>
                  <a:solidFill>
                    <a:prstClr val="black"/>
                  </a:solidFill>
                  <a:effectLst/>
                  <a:uLnTx/>
                  <a:uFillTx/>
                  <a:latin typeface="Times New Roman" pitchFamily="18" charset="0"/>
                  <a:ea typeface="宋体" panose="02010600030101010101" pitchFamily="2" charset="-122"/>
                  <a:cs typeface="+mn-cs"/>
                </a:rPr>
                <a:t>Camera: 32×32  </a:t>
              </a:r>
              <a:r>
                <a:rPr kumimoji="0" lang="en-US" altLang="zh-CN" sz="2200" b="1" i="0" u="none" strike="noStrike" kern="0" cap="none" spc="0" normalizeH="0" baseline="0" noProof="0" dirty="0" err="1">
                  <a:ln>
                    <a:noFill/>
                  </a:ln>
                  <a:solidFill>
                    <a:prstClr val="black"/>
                  </a:solidFill>
                  <a:effectLst/>
                  <a:uLnTx/>
                  <a:uFillTx/>
                  <a:latin typeface="Times New Roman" pitchFamily="18" charset="0"/>
                  <a:ea typeface="宋体" panose="02010600030101010101" pitchFamily="2" charset="-122"/>
                  <a:cs typeface="+mn-cs"/>
                </a:rPr>
                <a:t>SiPMs</a:t>
              </a:r>
              <a:r>
                <a:rPr kumimoji="0" lang="en-US" altLang="zh-CN" sz="2200" b="1" i="0" u="none" strike="noStrike" kern="0" cap="none" spc="0" normalizeH="0" baseline="0" noProof="0" dirty="0">
                  <a:ln>
                    <a:noFill/>
                  </a:ln>
                  <a:solidFill>
                    <a:prstClr val="black"/>
                  </a:solidFill>
                  <a:effectLst/>
                  <a:uLnTx/>
                  <a:uFillTx/>
                  <a:latin typeface="Times New Roman" pitchFamily="18" charset="0"/>
                  <a:ea typeface="宋体" panose="02010600030101010101" pitchFamily="2" charset="-122"/>
                  <a:cs typeface="+mn-cs"/>
                </a:rPr>
                <a:t> array </a:t>
              </a:r>
            </a:p>
            <a:p>
              <a:pPr marL="342900" marR="0" lvl="0" indent="-342900" algn="l" defTabSz="914400" rtl="0" eaLnBrk="1" fontAlgn="auto" latinLnBrk="0" hangingPunct="1">
                <a:lnSpc>
                  <a:spcPct val="110000"/>
                </a:lnSpc>
                <a:spcBef>
                  <a:spcPct val="0"/>
                </a:spcBef>
                <a:spcAft>
                  <a:spcPts val="0"/>
                </a:spcAft>
                <a:buClrTx/>
                <a:buSzTx/>
                <a:buFont typeface="Arial" panose="020B0604020202020204" pitchFamily="34" charset="0"/>
                <a:buChar char="•"/>
                <a:tabLst/>
                <a:defRPr/>
              </a:pPr>
              <a:r>
                <a:rPr kumimoji="0" lang="en-US" altLang="zh-CN" sz="2200" b="1" i="0" u="none" strike="noStrike" kern="0" cap="none" spc="0" normalizeH="0" baseline="0" noProof="0" dirty="0">
                  <a:ln>
                    <a:noFill/>
                  </a:ln>
                  <a:solidFill>
                    <a:prstClr val="black"/>
                  </a:solidFill>
                  <a:effectLst/>
                  <a:uLnTx/>
                  <a:uFillTx/>
                  <a:latin typeface="Times New Roman" pitchFamily="18" charset="0"/>
                  <a:ea typeface="宋体" panose="02010600030101010101" pitchFamily="2" charset="-122"/>
                  <a:cs typeface="+mn-cs"/>
                </a:rPr>
                <a:t>FOV: </a:t>
              </a:r>
            </a:p>
            <a:p>
              <a:pPr marL="342900" marR="0" lvl="0" indent="-342900" algn="l" defTabSz="914400" rtl="0" eaLnBrk="1" fontAlgn="auto" latinLnBrk="0" hangingPunct="1">
                <a:lnSpc>
                  <a:spcPct val="110000"/>
                </a:lnSpc>
                <a:spcBef>
                  <a:spcPct val="0"/>
                </a:spcBef>
                <a:spcAft>
                  <a:spcPts val="0"/>
                </a:spcAft>
                <a:buClrTx/>
                <a:buSzTx/>
                <a:buFont typeface="Arial" panose="020B0604020202020204" pitchFamily="34" charset="0"/>
                <a:buChar char="•"/>
                <a:tabLst/>
                <a:defRPr/>
              </a:pPr>
              <a:r>
                <a:rPr kumimoji="0" lang="en-US" altLang="zh-CN" sz="2200" b="1" i="0" u="none" strike="noStrike" kern="0" cap="none" spc="0" normalizeH="0" baseline="0" noProof="0" dirty="0">
                  <a:ln>
                    <a:noFill/>
                  </a:ln>
                  <a:solidFill>
                    <a:prstClr val="black"/>
                  </a:solidFill>
                  <a:effectLst/>
                  <a:uLnTx/>
                  <a:uFillTx/>
                  <a:latin typeface="Times New Roman" pitchFamily="18" charset="0"/>
                  <a:ea typeface="宋体" panose="02010600030101010101" pitchFamily="2" charset="-122"/>
                  <a:cs typeface="+mn-cs"/>
                </a:rPr>
                <a:t>Pixel size: </a:t>
              </a:r>
            </a:p>
          </p:txBody>
        </p:sp>
        <p:pic>
          <p:nvPicPr>
            <p:cNvPr id="6" name="Picture 2">
              <a:extLst>
                <a:ext uri="{FF2B5EF4-FFF2-40B4-BE49-F238E27FC236}">
                  <a16:creationId xmlns:a16="http://schemas.microsoft.com/office/drawing/2014/main" id="{5F88225F-B357-B71F-7BA1-132548A1CD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4457" y="2081841"/>
              <a:ext cx="1513671" cy="368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a:extLst>
                <a:ext uri="{FF2B5EF4-FFF2-40B4-BE49-F238E27FC236}">
                  <a16:creationId xmlns:a16="http://schemas.microsoft.com/office/drawing/2014/main" id="{156F46C3-C821-233F-A5F2-7F02C74BC6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9287" y="2467358"/>
              <a:ext cx="602614" cy="327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8" name="图片 7">
            <a:extLst>
              <a:ext uri="{FF2B5EF4-FFF2-40B4-BE49-F238E27FC236}">
                <a16:creationId xmlns:a16="http://schemas.microsoft.com/office/drawing/2014/main" id="{7723F4C3-BBD3-63ED-EB41-E291884B56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12769" y="1085719"/>
            <a:ext cx="2907631" cy="2180724"/>
          </a:xfrm>
          <a:prstGeom prst="rect">
            <a:avLst/>
          </a:prstGeom>
        </p:spPr>
      </p:pic>
      <p:pic>
        <p:nvPicPr>
          <p:cNvPr id="9" name="图片 8">
            <a:extLst>
              <a:ext uri="{FF2B5EF4-FFF2-40B4-BE49-F238E27FC236}">
                <a16:creationId xmlns:a16="http://schemas.microsoft.com/office/drawing/2014/main" id="{2F8890B9-37F1-D0B3-E549-66F3F1B1E28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167" r="8053"/>
          <a:stretch/>
        </p:blipFill>
        <p:spPr>
          <a:xfrm>
            <a:off x="10626901" y="4224308"/>
            <a:ext cx="1250911" cy="1493076"/>
          </a:xfrm>
          <a:prstGeom prst="rect">
            <a:avLst/>
          </a:prstGeom>
        </p:spPr>
      </p:pic>
      <p:pic>
        <p:nvPicPr>
          <p:cNvPr id="10" name="图片 9">
            <a:extLst>
              <a:ext uri="{FF2B5EF4-FFF2-40B4-BE49-F238E27FC236}">
                <a16:creationId xmlns:a16="http://schemas.microsoft.com/office/drawing/2014/main" id="{1E356284-0993-8CF1-19A3-CD883CD3D45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5750" t="5747" r="18691" b="39848"/>
          <a:stretch/>
        </p:blipFill>
        <p:spPr>
          <a:xfrm>
            <a:off x="9109858" y="1072747"/>
            <a:ext cx="2434727" cy="2180724"/>
          </a:xfrm>
          <a:prstGeom prst="rect">
            <a:avLst/>
          </a:prstGeom>
        </p:spPr>
      </p:pic>
      <p:sp>
        <p:nvSpPr>
          <p:cNvPr id="11" name="矩形 10">
            <a:extLst>
              <a:ext uri="{FF2B5EF4-FFF2-40B4-BE49-F238E27FC236}">
                <a16:creationId xmlns:a16="http://schemas.microsoft.com/office/drawing/2014/main" id="{72B2FA0D-729E-CB9C-CE34-02C83C0EFBB1}"/>
              </a:ext>
            </a:extLst>
          </p:cNvPr>
          <p:cNvSpPr/>
          <p:nvPr/>
        </p:nvSpPr>
        <p:spPr>
          <a:xfrm>
            <a:off x="9422582" y="3192934"/>
            <a:ext cx="180927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SiPM</a:t>
            </a:r>
            <a:r>
              <a:rPr kumimoji="0" lang="zh-CN" altLang="en-US"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camera</a:t>
            </a:r>
            <a:endParaRPr kumimoji="0" lang="zh-CN" altLang="en-US"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2" name="矩形 11">
            <a:extLst>
              <a:ext uri="{FF2B5EF4-FFF2-40B4-BE49-F238E27FC236}">
                <a16:creationId xmlns:a16="http://schemas.microsoft.com/office/drawing/2014/main" id="{5D1D4A22-660C-3A39-65F3-130077D7E22E}"/>
              </a:ext>
            </a:extLst>
          </p:cNvPr>
          <p:cNvSpPr/>
          <p:nvPr/>
        </p:nvSpPr>
        <p:spPr>
          <a:xfrm>
            <a:off x="8750706" y="5785597"/>
            <a:ext cx="330148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SiPM</a:t>
            </a:r>
            <a:r>
              <a:rPr kumimoji="0" lang="zh-CN" altLang="en-US"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and </a:t>
            </a:r>
            <a:r>
              <a:rPr kumimoji="0" lang="en-US" altLang="zh-CN" sz="24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Winstone</a:t>
            </a:r>
            <a:r>
              <a:rPr kumimoji="0" lang="en-US" altLang="zh-CN"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cone</a:t>
            </a:r>
            <a:endParaRPr kumimoji="0" lang="zh-CN" altLang="en-US"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13" name="图片 12">
            <a:extLst>
              <a:ext uri="{FF2B5EF4-FFF2-40B4-BE49-F238E27FC236}">
                <a16:creationId xmlns:a16="http://schemas.microsoft.com/office/drawing/2014/main" id="{0C00A46F-3EF5-19C3-C6C5-E55D3CE3B6F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35" t="16051" b="26200"/>
          <a:stretch/>
        </p:blipFill>
        <p:spPr>
          <a:xfrm>
            <a:off x="8671769" y="4224308"/>
            <a:ext cx="1874411" cy="1493076"/>
          </a:xfrm>
          <a:prstGeom prst="rect">
            <a:avLst/>
          </a:prstGeom>
        </p:spPr>
      </p:pic>
      <p:pic>
        <p:nvPicPr>
          <p:cNvPr id="17" name="图片 16">
            <a:extLst>
              <a:ext uri="{FF2B5EF4-FFF2-40B4-BE49-F238E27FC236}">
                <a16:creationId xmlns:a16="http://schemas.microsoft.com/office/drawing/2014/main" id="{117B3959-0B9A-4491-5985-23B88160A0A0}"/>
              </a:ext>
            </a:extLst>
          </p:cNvPr>
          <p:cNvPicPr/>
          <p:nvPr/>
        </p:nvPicPr>
        <p:blipFill rotWithShape="1">
          <a:blip r:embed="rId10" cstate="print">
            <a:extLst>
              <a:ext uri="{28A0092B-C50C-407E-A947-70E740481C1C}">
                <a14:useLocalDpi xmlns:a14="http://schemas.microsoft.com/office/drawing/2010/main" val="0"/>
              </a:ext>
            </a:extLst>
          </a:blip>
          <a:srcRect r="2661"/>
          <a:stretch/>
        </p:blipFill>
        <p:spPr>
          <a:xfrm>
            <a:off x="162120" y="3468355"/>
            <a:ext cx="5103943" cy="3078595"/>
          </a:xfrm>
          <a:prstGeom prst="rect">
            <a:avLst/>
          </a:prstGeom>
        </p:spPr>
      </p:pic>
      <p:sp>
        <p:nvSpPr>
          <p:cNvPr id="18" name="矩形 17">
            <a:extLst>
              <a:ext uri="{FF2B5EF4-FFF2-40B4-BE49-F238E27FC236}">
                <a16:creationId xmlns:a16="http://schemas.microsoft.com/office/drawing/2014/main" id="{E4DE693A-F274-998A-0577-67E7355E4600}"/>
              </a:ext>
            </a:extLst>
          </p:cNvPr>
          <p:cNvSpPr/>
          <p:nvPr/>
        </p:nvSpPr>
        <p:spPr>
          <a:xfrm>
            <a:off x="1072324" y="3471449"/>
            <a:ext cx="1970411" cy="461665"/>
          </a:xfrm>
          <a:prstGeom prst="rect">
            <a:avLst/>
          </a:prstGeom>
        </p:spPr>
        <p:txBody>
          <a:bodyPr wrap="none">
            <a:spAutoFit/>
          </a:bodyPr>
          <a:lstStyle/>
          <a:p>
            <a:pPr marL="342900" marR="0" lvl="0" indent="-342900" algn="ctr" defTabSz="914400" rtl="0" eaLnBrk="1" fontAlgn="auto" latinLnBrk="0" hangingPunct="1">
              <a:lnSpc>
                <a:spcPct val="100000"/>
              </a:lnSpc>
              <a:spcBef>
                <a:spcPct val="0"/>
              </a:spcBef>
              <a:spcAft>
                <a:spcPts val="0"/>
              </a:spcAft>
              <a:buClrTx/>
              <a:buSzTx/>
              <a:buFontTx/>
              <a:buNone/>
              <a:tabLst/>
              <a:defRPr/>
            </a:pPr>
            <a:r>
              <a:rPr kumimoji="0" lang="en-US" altLang="zh-CN" sz="2400" b="1" i="0" u="none" strike="noStrike" kern="0" cap="none" spc="0" normalizeH="0" baseline="0" noProof="0" dirty="0">
                <a:ln>
                  <a:noFill/>
                </a:ln>
                <a:solidFill>
                  <a:srgbClr val="0D0DFF"/>
                </a:solidFill>
                <a:effectLst/>
                <a:uLnTx/>
                <a:uFillTx/>
                <a:latin typeface="Times New Roman" pitchFamily="18" charset="0"/>
                <a:ea typeface="宋体" panose="02010600030101010101" pitchFamily="2" charset="-122"/>
                <a:cs typeface="+mn-cs"/>
              </a:rPr>
              <a:t>18 Telescopes</a:t>
            </a:r>
          </a:p>
        </p:txBody>
      </p:sp>
      <p:sp>
        <p:nvSpPr>
          <p:cNvPr id="19" name="文本框 18">
            <a:extLst>
              <a:ext uri="{FF2B5EF4-FFF2-40B4-BE49-F238E27FC236}">
                <a16:creationId xmlns:a16="http://schemas.microsoft.com/office/drawing/2014/main" id="{F49FEE73-D99B-6580-96CB-2A3E1559A33D}"/>
              </a:ext>
            </a:extLst>
          </p:cNvPr>
          <p:cNvSpPr txBox="1"/>
          <p:nvPr/>
        </p:nvSpPr>
        <p:spPr>
          <a:xfrm>
            <a:off x="162120" y="891309"/>
            <a:ext cx="3616010" cy="43088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Pct val="80000"/>
              <a:buFont typeface="Wingdings" panose="05000000000000000000" pitchFamily="2" charset="2"/>
              <a:buChar char="u"/>
              <a:tabLst/>
              <a:defRPr/>
            </a:pPr>
            <a:r>
              <a:rPr kumimoji="0" lang="en-US" altLang="zh-CN"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Telescope parameters:</a:t>
            </a:r>
            <a:endParaRPr kumimoji="0" lang="zh-CN" altLang="en-US"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endParaRPr>
          </a:p>
        </p:txBody>
      </p:sp>
      <p:pic>
        <p:nvPicPr>
          <p:cNvPr id="21" name="Picture 20">
            <a:extLst>
              <a:ext uri="{FF2B5EF4-FFF2-40B4-BE49-F238E27FC236}">
                <a16:creationId xmlns:a16="http://schemas.microsoft.com/office/drawing/2014/main" id="{DAAFC400-AC9C-0A60-EF3A-620DEE419F19}"/>
              </a:ext>
            </a:extLst>
          </p:cNvPr>
          <p:cNvPicPr>
            <a:picLocks noChangeAspect="1"/>
          </p:cNvPicPr>
          <p:nvPr/>
        </p:nvPicPr>
        <p:blipFill rotWithShape="1">
          <a:blip r:embed="rId11"/>
          <a:srcRect l="54083" t="2192" r="8061" b="38676"/>
          <a:stretch/>
        </p:blipFill>
        <p:spPr>
          <a:xfrm>
            <a:off x="5578049" y="3596541"/>
            <a:ext cx="3002436" cy="2845464"/>
          </a:xfrm>
          <a:prstGeom prst="rect">
            <a:avLst/>
          </a:prstGeom>
        </p:spPr>
      </p:pic>
      <p:sp>
        <p:nvSpPr>
          <p:cNvPr id="22" name="文本框 18">
            <a:extLst>
              <a:ext uri="{FF2B5EF4-FFF2-40B4-BE49-F238E27FC236}">
                <a16:creationId xmlns:a16="http://schemas.microsoft.com/office/drawing/2014/main" id="{316370A5-0FEB-E1FB-063D-01F29BC5C415}"/>
              </a:ext>
            </a:extLst>
          </p:cNvPr>
          <p:cNvSpPr txBox="1"/>
          <p:nvPr/>
        </p:nvSpPr>
        <p:spPr>
          <a:xfrm>
            <a:off x="82128" y="2665331"/>
            <a:ext cx="5826715" cy="76944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Pct val="80000"/>
              <a:buFont typeface="Wingdings" panose="05000000000000000000" pitchFamily="2" charset="2"/>
              <a:buChar char="u"/>
              <a:tabLst/>
              <a:defRPr/>
            </a:pPr>
            <a:r>
              <a:rPr kumimoji="0" lang="en-US" altLang="zh-CN"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18 </a:t>
            </a:r>
            <a:r>
              <a:rPr kumimoji="0" lang="en-US" altLang="zh-CN" sz="2200" b="1" i="0" u="none" strike="noStrike" kern="1200" cap="none" spc="0" normalizeH="0" baseline="0" noProof="0" dirty="0" err="1">
                <a:ln>
                  <a:noFill/>
                </a:ln>
                <a:solidFill>
                  <a:srgbClr val="C00000"/>
                </a:solidFill>
                <a:effectLst/>
                <a:uLnTx/>
                <a:uFillTx/>
                <a:latin typeface="Calibri"/>
                <a:ea typeface="宋体" panose="02010600030101010101" pitchFamily="2" charset="-122"/>
                <a:cs typeface="+mn-cs"/>
              </a:rPr>
              <a:t>tels</a:t>
            </a:r>
            <a:r>
              <a:rPr kumimoji="0" lang="en-US" altLang="zh-CN"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 are pointed at a zenith angle of 45°</a:t>
            </a:r>
            <a:br>
              <a:rPr kumimoji="0" lang="en-US" altLang="zh-CN"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br>
            <a:r>
              <a:rPr kumimoji="0" lang="en-US" altLang="zh-CN"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cover azimuth angle from 0°to</a:t>
            </a:r>
            <a:r>
              <a:rPr kumimoji="0" lang="zh-CN" altLang="en-US"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 </a:t>
            </a:r>
            <a:r>
              <a:rPr kumimoji="0" lang="en-US" altLang="zh-CN"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360°</a:t>
            </a:r>
            <a:endParaRPr kumimoji="0" lang="zh-CN" altLang="en-US" sz="22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endParaRPr>
          </a:p>
        </p:txBody>
      </p:sp>
      <p:sp>
        <p:nvSpPr>
          <p:cNvPr id="16" name="矩形 15">
            <a:extLst>
              <a:ext uri="{FF2B5EF4-FFF2-40B4-BE49-F238E27FC236}">
                <a16:creationId xmlns:a16="http://schemas.microsoft.com/office/drawing/2014/main" id="{ECF0ACCB-310B-0E43-AC25-67057119E371}"/>
              </a:ext>
            </a:extLst>
          </p:cNvPr>
          <p:cNvSpPr/>
          <p:nvPr/>
        </p:nvSpPr>
        <p:spPr>
          <a:xfrm>
            <a:off x="6521876" y="3192933"/>
            <a:ext cx="99726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Mirror</a:t>
            </a:r>
            <a:endParaRPr kumimoji="0" lang="zh-CN" altLang="en-US"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305599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heme/_rels/them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主题5">
  <a:themeElements>
    <a:clrScheme name="房利美">
      <a:dk1>
        <a:srgbClr val="000000"/>
      </a:dk1>
      <a:lt1>
        <a:srgbClr val="FFFFFF"/>
      </a:lt1>
      <a:dk2>
        <a:srgbClr val="768394"/>
      </a:dk2>
      <a:lt2>
        <a:srgbClr val="F0F0F0"/>
      </a:lt2>
      <a:accent1>
        <a:srgbClr val="182689"/>
      </a:accent1>
      <a:accent2>
        <a:srgbClr val="3CC7F2"/>
      </a:accent2>
      <a:accent3>
        <a:srgbClr val="70428E"/>
      </a:accent3>
      <a:accent4>
        <a:srgbClr val="00034A"/>
      </a:accent4>
      <a:accent5>
        <a:srgbClr val="0352A2"/>
      </a:accent5>
      <a:accent6>
        <a:srgbClr val="768394"/>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J2022.potx" id="{8BBC4BC3-BEB5-4946-8F80-1256EA926EF8}" vid="{EA5DC5B3-5A7E-45FE-8A8B-1A4198E2B1E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LHAASO">
  <a:themeElements>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龙腾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龙腾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ppt/theme/theme7.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12589</TotalTime>
  <Words>5620</Words>
  <Application>Microsoft Office PowerPoint</Application>
  <PresentationFormat>宽屏</PresentationFormat>
  <Paragraphs>498</Paragraphs>
  <Slides>45</Slides>
  <Notes>26</Notes>
  <HiddenSlides>0</HiddenSlides>
  <MMClips>0</MMClips>
  <ScaleCrop>false</ScaleCrop>
  <HeadingPairs>
    <vt:vector size="6" baseType="variant">
      <vt:variant>
        <vt:lpstr>已用的字体</vt:lpstr>
      </vt:variant>
      <vt:variant>
        <vt:i4>23</vt:i4>
      </vt:variant>
      <vt:variant>
        <vt:lpstr>主题</vt:lpstr>
      </vt:variant>
      <vt:variant>
        <vt:i4>11</vt:i4>
      </vt:variant>
      <vt:variant>
        <vt:lpstr>幻灯片标题</vt:lpstr>
      </vt:variant>
      <vt:variant>
        <vt:i4>45</vt:i4>
      </vt:variant>
    </vt:vector>
  </HeadingPairs>
  <TitlesOfParts>
    <vt:vector size="79" baseType="lpstr">
      <vt:lpstr>AdvOT19ee2aa8.B</vt:lpstr>
      <vt:lpstr>AdvOT483a8203</vt:lpstr>
      <vt:lpstr>-apple-system</vt:lpstr>
      <vt:lpstr>Arial (Body)</vt:lpstr>
      <vt:lpstr>等线</vt:lpstr>
      <vt:lpstr>等线 Light</vt:lpstr>
      <vt:lpstr>Helvetica Neue</vt:lpstr>
      <vt:lpstr>微软雅黑</vt:lpstr>
      <vt:lpstr>黑体</vt:lpstr>
      <vt:lpstr>宋体</vt:lpstr>
      <vt:lpstr>宋体</vt:lpstr>
      <vt:lpstr>华文楷体</vt:lpstr>
      <vt:lpstr>苹方-简-常规体</vt:lpstr>
      <vt:lpstr>Aharoni</vt:lpstr>
      <vt:lpstr>Arial</vt:lpstr>
      <vt:lpstr>Arial Black</vt:lpstr>
      <vt:lpstr>Calibri</vt:lpstr>
      <vt:lpstr>Cambria</vt:lpstr>
      <vt:lpstr>Cambria Math</vt:lpstr>
      <vt:lpstr>Maiandra GD</vt:lpstr>
      <vt:lpstr>Times New Roman</vt:lpstr>
      <vt:lpstr>Wingdings</vt:lpstr>
      <vt:lpstr>Wingdings 2</vt:lpstr>
      <vt:lpstr>Office 主题​​</vt:lpstr>
      <vt:lpstr>6_Office 主题​​</vt:lpstr>
      <vt:lpstr>1_Office 主题</vt:lpstr>
      <vt:lpstr>4_Office 主题​​</vt:lpstr>
      <vt:lpstr>2_Office 主题</vt:lpstr>
      <vt:lpstr>1_LHAASO</vt:lpstr>
      <vt:lpstr>5_Office 主题</vt:lpstr>
      <vt:lpstr>Office 主题</vt:lpstr>
      <vt:lpstr>ChatGPT</vt:lpstr>
      <vt:lpstr>1_主题5</vt:lpstr>
      <vt:lpstr>2_Office 主题​​</vt:lpstr>
      <vt:lpstr>PowerPoint 演示文稿</vt:lpstr>
      <vt:lpstr>PowerPoint 演示文稿</vt:lpstr>
      <vt:lpstr>PowerPoint 演示文稿</vt:lpstr>
      <vt:lpstr>LHAASO: Multi-Messenger Collaboration Network</vt:lpstr>
      <vt:lpstr>PowerPoint 演示文稿</vt:lpstr>
      <vt:lpstr>PowerPoint 演示文稿</vt:lpstr>
      <vt:lpstr>PowerPoint 演示文稿</vt:lpstr>
      <vt:lpstr>Particle identification variable: number of muons</vt:lpstr>
      <vt:lpstr>Wide Field of View Cherenkov Telescope (WFCTA)</vt:lpstr>
      <vt:lpstr>Particle identification variable: depth of shower maximum (Xmax)</vt:lpstr>
      <vt:lpstr>PowerPoint 演示文稿</vt:lpstr>
      <vt:lpstr>PowerPoint 演示文稿</vt:lpstr>
      <vt:lpstr>PowerPoint 演示文稿</vt:lpstr>
      <vt:lpstr>PowerPoint 演示文稿</vt:lpstr>
      <vt:lpstr>Wideband spectrum of proton and helium</vt:lpstr>
      <vt:lpstr>PowerPoint 演示文稿</vt:lpstr>
      <vt:lpstr>LHAASO started a new era of UHE γ-ray astronomy  2019/12-2020/12, 308 days，1/2 array</vt:lpstr>
      <vt:lpstr>PowerPoint 演示文稿</vt:lpstr>
      <vt:lpstr>Micro quasars (black hole–companion star binaries)</vt:lpstr>
      <vt:lpstr>Micro quasars (black hole–companion star binaries)</vt:lpstr>
      <vt:lpstr>PowerPoint 演示文稿</vt:lpstr>
      <vt:lpstr>PowerPoint 演示文稿</vt:lpstr>
      <vt:lpstr>Micro-quasars are likely the dominant sources of new high-energy cosmic-ray component</vt:lpstr>
      <vt:lpstr>Micro-quasars are likely the dominant sources of new high-energy cosmic-ray component</vt:lpstr>
      <vt:lpstr>PowerPoint 演示文稿</vt:lpstr>
      <vt:lpstr>PowerPoint 演示文稿</vt:lpstr>
      <vt:lpstr>PowerPoint 演示文稿</vt:lpstr>
      <vt:lpstr>PowerPoint 演示文稿</vt:lpstr>
      <vt:lpstr>PowerPoint 演示文稿</vt:lpstr>
      <vt:lpstr>Monopole and Nuclear Detector At Tibet Elevation (MANDATE)</vt:lpstr>
      <vt:lpstr>PowerPoint 演示文稿</vt:lpstr>
      <vt:lpstr>PowerPoint 演示文稿</vt:lpstr>
      <vt:lpstr>PowerPoint 演示文稿</vt:lpstr>
      <vt:lpstr>PowerPoint 演示文稿</vt:lpstr>
      <vt:lpstr> Hybrid Detection of EAS</vt:lpstr>
      <vt:lpstr>PowerPoint 演示文稿</vt:lpstr>
      <vt:lpstr>Helium energy spectrum measured by LHAASO in the knee region </vt:lpstr>
      <vt:lpstr>All-particle knee is dominate by the proton knee</vt:lpstr>
      <vt:lpstr>Wideband spectrum of proton and helium</vt:lpstr>
      <vt:lpstr>Wideband spectrum of proton and helium</vt:lpstr>
      <vt:lpstr>PowerPoint 演示文稿</vt:lpstr>
      <vt:lpstr>PowerPoint 演示文稿</vt:lpstr>
      <vt:lpstr>Helium energy spectrum measured by LHAASO in the knee region </vt:lpstr>
      <vt:lpstr>PowerPoint 演示文稿</vt:lpstr>
      <vt:lpstr>Gamma rays vs. Cosmic rays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Daniel L</dc:creator>
  <cp:lastModifiedBy>寿山 张</cp:lastModifiedBy>
  <cp:revision>2026</cp:revision>
  <cp:lastPrinted>2025-02-15T00:18:49Z</cp:lastPrinted>
  <dcterms:created xsi:type="dcterms:W3CDTF">2023-07-20T03:50:00Z</dcterms:created>
  <dcterms:modified xsi:type="dcterms:W3CDTF">2026-09-12T13:11:53Z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34DD5A8B3391426785BC48D2881F72F9_12</vt:lpwstr>
  </property>
  <property fmtid="{D5CDD505-2E9C-101B-9397-08002B2CF9AE}" pid="3" name="KSOProductBuildVer">
    <vt:lpwstr>2052-12.1.0.18912</vt:lpwstr>
  </property>
</Properties>
</file>