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912" r:id="rId1"/>
  </p:sldMasterIdLst>
  <p:notesMasterIdLst>
    <p:notesMasterId r:id="rId24"/>
  </p:notesMasterIdLst>
  <p:handoutMasterIdLst>
    <p:handoutMasterId r:id="rId25"/>
  </p:handoutMasterIdLst>
  <p:sldIdLst>
    <p:sldId id="256" r:id="rId2"/>
    <p:sldId id="496" r:id="rId3"/>
    <p:sldId id="456" r:id="rId4"/>
    <p:sldId id="439" r:id="rId5"/>
    <p:sldId id="461" r:id="rId6"/>
    <p:sldId id="454" r:id="rId7"/>
    <p:sldId id="445" r:id="rId8"/>
    <p:sldId id="476" r:id="rId9"/>
    <p:sldId id="509" r:id="rId10"/>
    <p:sldId id="471" r:id="rId11"/>
    <p:sldId id="482" r:id="rId12"/>
    <p:sldId id="483" r:id="rId13"/>
    <p:sldId id="506" r:id="rId14"/>
    <p:sldId id="481" r:id="rId15"/>
    <p:sldId id="503" r:id="rId16"/>
    <p:sldId id="499" r:id="rId17"/>
    <p:sldId id="504" r:id="rId18"/>
    <p:sldId id="511" r:id="rId19"/>
    <p:sldId id="512" r:id="rId20"/>
    <p:sldId id="510" r:id="rId21"/>
    <p:sldId id="513" r:id="rId22"/>
    <p:sldId id="514" r:id="rId23"/>
  </p:sldIdLst>
  <p:sldSz cx="12192000" cy="6858000"/>
  <p:notesSz cx="9874250" cy="6797675"/>
  <p:embeddedFontLst>
    <p:embeddedFont>
      <p:font typeface="Cambria Math" panose="02040503050406030204" pitchFamily="18" charset="0"/>
      <p:regular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Wingdings 2" panose="05020102010507070707" pitchFamily="18" charset="2"/>
      <p:regular r:id="rId31"/>
    </p:embeddedFont>
    <p:embeddedFont>
      <p:font typeface="Wingdings 3" panose="05040102010807070707" pitchFamily="18" charset="2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>
          <p15:clr>
            <a:srgbClr val="A4A3A4"/>
          </p15:clr>
        </p15:guide>
        <p15:guide id="2" pos="311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6A9D"/>
    <a:srgbClr val="FF715E"/>
    <a:srgbClr val="FF8000"/>
    <a:srgbClr val="0101FF"/>
    <a:srgbClr val="5A89C1"/>
    <a:srgbClr val="FF0000"/>
    <a:srgbClr val="1936F4"/>
    <a:srgbClr val="2AFF2A"/>
    <a:srgbClr val="0000CD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4968E8-6BFB-47B4-BEA6-04A538D2E0A2}" v="647" dt="2026-09-13T17:47:25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1" autoAdjust="0"/>
    <p:restoredTop sz="92963" autoAdjust="0"/>
  </p:normalViewPr>
  <p:slideViewPr>
    <p:cSldViewPr>
      <p:cViewPr>
        <p:scale>
          <a:sx n="100" d="100"/>
          <a:sy n="100" d="100"/>
        </p:scale>
        <p:origin x="252" y="48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-7560"/>
    </p:cViewPr>
  </p:sorterViewPr>
  <p:notesViewPr>
    <p:cSldViewPr showGuides="1">
      <p:cViewPr varScale="1">
        <p:scale>
          <a:sx n="60" d="100"/>
          <a:sy n="60" d="100"/>
        </p:scale>
        <p:origin x="-2556" y="-84"/>
      </p:cViewPr>
      <p:guideLst>
        <p:guide orient="horz" pos="2142"/>
        <p:guide pos="3111"/>
      </p:guideLst>
    </p:cSldViewPr>
  </p:notesViewPr>
  <p:gridSpacing cx="180023" cy="18002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3124" y="0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66465-9051-4F02-925E-B717C5EB3A99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3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3124" y="6456613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5F61B-F936-423F-96A1-DBCBA9D16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5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3124" y="0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9F556-1789-4A54-B091-4D181FF7546A}" type="datetimeFigureOut">
              <a:rPr lang="en-GB" smtClean="0"/>
              <a:t>13/09/2026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75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426" y="3228896"/>
            <a:ext cx="7899399" cy="3058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3124" y="6456613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7AF31-ED0B-4EA0-ACFC-F0A5408462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019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73350" y="509588"/>
            <a:ext cx="4527550" cy="2547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7AF31-ED0B-4EA0-ACFC-F0A5408462C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6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7AF31-ED0B-4EA0-ACFC-F0A5408462C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888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7AF31-ED0B-4EA0-ACFC-F0A5408462C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776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4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835840" y="6407947"/>
            <a:ext cx="4138500" cy="365125"/>
          </a:xfrm>
        </p:spPr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3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056507" y="6407944"/>
            <a:ext cx="1473188" cy="36576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655817" y="6407947"/>
            <a:ext cx="5400690" cy="365125"/>
          </a:xfrm>
        </p:spPr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3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3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70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7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444297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Imperial College Londo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96460" y="188588"/>
            <a:ext cx="2133600" cy="41910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176522" y="6407944"/>
            <a:ext cx="1353175" cy="365760"/>
          </a:xfrm>
        </p:spPr>
        <p:txBody>
          <a:bodyPr/>
          <a:lstStyle/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40096" y="6407947"/>
            <a:ext cx="5056517" cy="365125"/>
          </a:xfrm>
        </p:spPr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8" y="6407947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GB"/>
              <a:t>A. Rajantie, Monopole production by dual Schwinger process,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41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2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31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195886" y="6407947"/>
            <a:ext cx="3778454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7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3" Type="http://schemas.openxmlformats.org/officeDocument/2006/relationships/hyperlink" Target="https://journals.aps.org/prd/abstract/10.1103/PhysRevD.100.015041" TargetMode="External"/><Relationship Id="rId7" Type="http://schemas.openxmlformats.org/officeDocument/2006/relationships/image" Target="../media/image370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0.png"/><Relationship Id="rId5" Type="http://schemas.openxmlformats.org/officeDocument/2006/relationships/image" Target="../media/image290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hyperlink" Target="https://journals.aps.org/prd/abstract/10.1103/PhysRevD.103.11503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1.png"/><Relationship Id="rId2" Type="http://schemas.openxmlformats.org/officeDocument/2006/relationships/hyperlink" Target="https://iopscience.iop.org/article/10.1088/1367-2630/ac492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0.png"/><Relationship Id="rId5" Type="http://schemas.openxmlformats.org/officeDocument/2006/relationships/image" Target="../media/image400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1-04298-1" TargetMode="External"/><Relationship Id="rId2" Type="http://schemas.openxmlformats.org/officeDocument/2006/relationships/hyperlink" Target="https://journals.aps.org/prd/abstract/10.1103/PhysRevD.104.01503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journals.aps.org/prl/abstract/10.1103/PhysRevLett.133.07180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ps.org/prl/abstract/10.1103/PhysRevLett.134.061803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03/PhysRevD.111.10200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iopscience.iop.org/article/10.1088/1367-2630/ac49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inspirehep.net/literature/2686746" TargetMode="Externa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ps.org/prl/abstract/10.1103/PhysRevLett.49.102" TargetMode="External"/><Relationship Id="rId2" Type="http://schemas.openxmlformats.org/officeDocument/2006/relationships/hyperlink" Target="https://www.sciencedirect.com/science/article/pii/0550321379902323?via%3Dihub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7.png"/><Relationship Id="rId4" Type="http://schemas.openxmlformats.org/officeDocument/2006/relationships/hyperlink" Target="https://journals.aps.org/prl/abstract/10.1103/PhysRevLett.107.07160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doi.org/10.1103/PhysRev.82.66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hyperlink" Target="https://doi.org/10.1016/0550-3213(82)90455-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ps.org/prl/abstract/10.1103/PhysRevLett.119.241601" TargetMode="External"/><Relationship Id="rId2" Type="http://schemas.openxmlformats.org/officeDocument/2006/relationships/hyperlink" Target="https://www.sciencedirect.com/science/article/pii/0550321382905119?via%3Dihub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ps.org/prl/abstract/10.1103/PhysRevLett.119.24160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31.png"/><Relationship Id="rId4" Type="http://schemas.openxmlformats.org/officeDocument/2006/relationships/hyperlink" Target="https://journals.aps.org/prd/abstract/10.1103/PhysRevD.110.02301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journals.aps.org/prl/abstract/10.1103/PhysRevLett.119.24160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aps.org/prd/abstract/10.1103/PhysRevD.100.015041" TargetMode="External"/><Relationship Id="rId2" Type="http://schemas.openxmlformats.org/officeDocument/2006/relationships/hyperlink" Target="https://journals.aps.org/prd/abstract/10.1103/PhysRevD.72.10500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310" y="1400055"/>
            <a:ext cx="10801380" cy="4729289"/>
          </a:xfrm>
        </p:spPr>
        <p:txBody>
          <a:bodyPr>
            <a:noAutofit/>
          </a:bodyPr>
          <a:lstStyle/>
          <a:p>
            <a:pPr algn="ctr"/>
            <a:r>
              <a:rPr lang="en-GB" sz="6000" dirty="0">
                <a:ln w="0">
                  <a:solidFill>
                    <a:schemeClr val="tx1"/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Monopole production by</a:t>
            </a:r>
            <a:br>
              <a:rPr lang="en-GB" sz="6000" dirty="0">
                <a:ln w="0">
                  <a:solidFill>
                    <a:schemeClr val="tx1"/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</a:br>
            <a:r>
              <a:rPr lang="en-GB" sz="6000" dirty="0">
                <a:ln w="0">
                  <a:solidFill>
                    <a:schemeClr val="tx1"/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dual Schwinger process</a:t>
            </a:r>
            <a:br>
              <a:rPr lang="en-GB" sz="6000" dirty="0">
                <a:effectLst/>
              </a:rPr>
            </a:br>
            <a:r>
              <a:rPr lang="en-GB" sz="4000" dirty="0">
                <a:ln>
                  <a:solidFill>
                    <a:schemeClr val="bg1"/>
                  </a:solidFill>
                </a:ln>
                <a:effectLst/>
              </a:rPr>
              <a:t> </a:t>
            </a:r>
            <a:br>
              <a:rPr lang="en-GB" sz="4000" dirty="0">
                <a:ln>
                  <a:solidFill>
                    <a:schemeClr val="bg1"/>
                  </a:solidFill>
                </a:ln>
                <a:effectLst/>
              </a:rPr>
            </a:br>
            <a:r>
              <a:rPr lang="en-GB" sz="40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</a:rPr>
              <a:t>Arttu Rajantie</a:t>
            </a:r>
            <a:br>
              <a:rPr lang="en-GB" sz="4000" dirty="0">
                <a:effectLst/>
              </a:rPr>
            </a:br>
            <a:endParaRPr lang="en-GB" sz="36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287" y="5949322"/>
            <a:ext cx="7772400" cy="720092"/>
          </a:xfrm>
        </p:spPr>
        <p:txBody>
          <a:bodyPr anchor="b">
            <a:normAutofit/>
          </a:bodyPr>
          <a:lstStyle/>
          <a:p>
            <a:pPr algn="l"/>
            <a:r>
              <a:rPr lang="en-GB" sz="18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Frontiers in Magnetic Monopole Searches, </a:t>
            </a:r>
            <a:br>
              <a:rPr lang="en-GB" sz="18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18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Beijing, China, 14 September 2026</a:t>
            </a:r>
          </a:p>
        </p:txBody>
      </p:sp>
      <p:pic>
        <p:nvPicPr>
          <p:cNvPr id="7" name="Picture 1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2329" y="219157"/>
            <a:ext cx="3483372" cy="68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770" y="1503553"/>
            <a:ext cx="6533531" cy="4131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4406262" cy="4925981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Time dependence </a:t>
                </a:r>
                <a:br>
                  <a:rPr lang="en-GB" dirty="0"/>
                </a:br>
                <a:r>
                  <a:rPr lang="en-GB" dirty="0"/>
                  <a:t>and interactions both</a:t>
                </a:r>
                <a:br>
                  <a:rPr lang="en-GB" dirty="0"/>
                </a:br>
                <a:r>
                  <a:rPr lang="en-GB" b="1" dirty="0"/>
                  <a:t>enhance</a:t>
                </a:r>
                <a:r>
                  <a:rPr lang="en-GB" dirty="0"/>
                  <a:t> the production rate </a:t>
                </a:r>
                <a:br>
                  <a:rPr lang="en-GB" dirty="0"/>
                </a:br>
                <a:r>
                  <a:rPr lang="en-GB" dirty="0"/>
                  <a:t>(</a:t>
                </a:r>
                <a:r>
                  <a:rPr lang="en-GB" dirty="0">
                    <a:hlinkClick r:id="rId3"/>
                  </a:rPr>
                  <a:t>Gould, Ho &amp; AR, 2019</a:t>
                </a:r>
                <a:r>
                  <a:rPr lang="en-GB" dirty="0"/>
                  <a:t>)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Stronger mass bounds</a:t>
                </a:r>
              </a:p>
              <a:p>
                <a:r>
                  <a:rPr lang="en-GB" dirty="0"/>
                  <a:t>Numerical calculation </a:t>
                </a:r>
                <a:br>
                  <a:rPr lang="en-GB" dirty="0"/>
                </a:br>
                <a:r>
                  <a:rPr lang="en-GB" dirty="0"/>
                  <a:t>cannot reach LHC </a:t>
                </a:r>
                <a:br>
                  <a:rPr lang="en-GB" dirty="0"/>
                </a:br>
                <a:r>
                  <a:rPr lang="en-GB" dirty="0"/>
                  <a:t>parameters yet:</a:t>
                </a:r>
                <a:br>
                  <a:rPr lang="en-GB" dirty="0"/>
                </a:br>
                <a:r>
                  <a:rPr lang="en-GB" dirty="0"/>
                  <a:t>Need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≳40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4406262" cy="4925981"/>
              </a:xfrm>
              <a:blipFill>
                <a:blip r:embed="rId4"/>
                <a:stretch>
                  <a:fillRect t="-9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 Dependence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990138" y="4499217"/>
                <a:ext cx="18183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/(2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m:rPr>
                          <m:sty m:val="p"/>
                        </m:rPr>
                        <a:rPr lang="en-GB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GeV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138" y="4499217"/>
                <a:ext cx="1818383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82759" y="1633337"/>
                <a:ext cx="14988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759" y="1633337"/>
                <a:ext cx="1498807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927998" y="2218369"/>
            <a:ext cx="30346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Self-interactions: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GB" dirty="0">
                <a:solidFill>
                  <a:srgbClr val="FF0000"/>
                </a:solidFill>
              </a:rPr>
              <a:t>None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GB" dirty="0">
                <a:solidFill>
                  <a:srgbClr val="00AA00"/>
                </a:solidFill>
              </a:rPr>
              <a:t>Leading order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GB" dirty="0">
                <a:solidFill>
                  <a:srgbClr val="0000FF"/>
                </a:solidFill>
              </a:rPr>
              <a:t>All orders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86CB239-624B-B94F-1621-BAE9D3191A34}"/>
                  </a:ext>
                </a:extLst>
              </p:cNvPr>
              <p:cNvSpPr txBox="1"/>
              <p:nvPr/>
            </p:nvSpPr>
            <p:spPr>
              <a:xfrm>
                <a:off x="10548000" y="4644000"/>
                <a:ext cx="770339" cy="5965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𝑔𝐵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86CB239-624B-B94F-1621-BAE9D3191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8000" y="4644000"/>
                <a:ext cx="770339" cy="5965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D2D8203-737A-1C25-BEA0-017E18043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7851939-A3C5-F15C-FA10-EFFF09158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3EDBF0-DA63-588E-C4D0-89C7203A4818}"/>
                  </a:ext>
                </a:extLst>
              </p:cNvPr>
              <p:cNvSpPr txBox="1"/>
              <p:nvPr/>
            </p:nvSpPr>
            <p:spPr>
              <a:xfrm>
                <a:off x="6636069" y="2585008"/>
                <a:ext cx="3538276" cy="92333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</a:rPr>
                  <a:t>Free particle approximation (FPA)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2AFF2A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dirty="0">
                    <a:solidFill>
                      <a:srgbClr val="2AFF2A"/>
                    </a:solidFill>
                  </a:rPr>
                  <a:t>Back reaction to leading order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1936F4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dirty="0">
                    <a:solidFill>
                      <a:srgbClr val="1936F4"/>
                    </a:solidFill>
                  </a:rPr>
                  <a:t>Back reaction to all orders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3EDBF0-DA63-588E-C4D0-89C7203A4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069" y="2585008"/>
                <a:ext cx="3538276" cy="923330"/>
              </a:xfrm>
              <a:prstGeom prst="rect">
                <a:avLst/>
              </a:prstGeom>
              <a:blipFill>
                <a:blip r:embed="rId8"/>
                <a:stretch>
                  <a:fillRect t="-3289" r="-690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60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061849-EA6B-4C99-A17E-D4F69D3FF8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/>
                  <a:t>4D field theory</a:t>
                </a:r>
                <a:br>
                  <a:rPr lang="en-GB" dirty="0"/>
                </a:br>
                <a:r>
                  <a:rPr lang="en-GB" dirty="0"/>
                  <a:t>instanton solution</a:t>
                </a:r>
                <a:br>
                  <a:rPr lang="en-GB" dirty="0"/>
                </a:br>
                <a:r>
                  <a:rPr lang="en-GB" dirty="0"/>
                  <a:t>(</a:t>
                </a:r>
                <a:r>
                  <a:rPr lang="en-GB" dirty="0" err="1">
                    <a:hlinkClick r:id="rId2"/>
                  </a:rPr>
                  <a:t>Ho&amp;AR</a:t>
                </a:r>
                <a:r>
                  <a:rPr lang="en-GB" dirty="0">
                    <a:hlinkClick r:id="rId2"/>
                  </a:rPr>
                  <a:t> 2021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Georgi-Glashow model:</a:t>
                </a:r>
                <a:br>
                  <a:rPr lang="en-GB" dirty="0"/>
                </a:br>
                <a:r>
                  <a:rPr lang="en-GB" dirty="0"/>
                  <a:t>SU(2)+adjoint scalar</a:t>
                </a:r>
              </a:p>
              <a:p>
                <a:r>
                  <a:rPr lang="en-GB" dirty="0"/>
                  <a:t>Action determines the</a:t>
                </a:r>
                <a:br>
                  <a:rPr lang="en-GB" dirty="0"/>
                </a:br>
                <a:r>
                  <a:rPr lang="en-GB" dirty="0"/>
                  <a:t>quantum Schwinger rate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∝</m:t>
                    </m:r>
                    <m:func>
                      <m:func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GB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b="0" i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inst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GB" dirty="0">
                    <a:solidFill>
                      <a:schemeClr val="accent1"/>
                    </a:solidFill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061849-EA6B-4C99-A17E-D4F69D3FF8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0630838-59D9-44FF-967C-A4CC483C3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Effect of Monopole Size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F21BCD-F99B-4A82-897E-9F6E39680441}"/>
              </a:ext>
            </a:extLst>
          </p:cNvPr>
          <p:cNvSpPr txBox="1"/>
          <p:nvPr/>
        </p:nvSpPr>
        <p:spPr>
          <a:xfrm>
            <a:off x="10581682" y="5992444"/>
            <a:ext cx="1321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(Ho and AR, 2021)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87AE56-8759-48E0-8E39-4B7BE9B54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636" y="1610143"/>
            <a:ext cx="7700242" cy="427577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A87BE79-8100-FACE-D338-E32FF16C3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5C738E-4DDE-F079-AC11-2C0CFC9AA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597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061849-EA6B-4C99-A17E-D4F69D3FF8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10972800" cy="4828037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4D field theory</a:t>
                </a:r>
                <a:br>
                  <a:rPr lang="en-GB" dirty="0"/>
                </a:br>
                <a:r>
                  <a:rPr lang="en-GB" dirty="0"/>
                  <a:t>instanton solution</a:t>
                </a:r>
                <a:br>
                  <a:rPr lang="en-GB" dirty="0"/>
                </a:br>
                <a:r>
                  <a:rPr lang="en-GB" dirty="0"/>
                  <a:t>(</a:t>
                </a:r>
                <a:r>
                  <a:rPr lang="en-GB" dirty="0" err="1">
                    <a:hlinkClick r:id="rId2"/>
                  </a:rPr>
                  <a:t>Ho&amp;AR</a:t>
                </a:r>
                <a:r>
                  <a:rPr lang="en-GB" dirty="0">
                    <a:hlinkClick r:id="rId2"/>
                  </a:rPr>
                  <a:t> 2021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Georgi-Glashow model:</a:t>
                </a:r>
                <a:br>
                  <a:rPr lang="en-GB" dirty="0"/>
                </a:br>
                <a:r>
                  <a:rPr lang="en-GB" dirty="0"/>
                  <a:t>SU(2)+adjoint scalar </a:t>
                </a:r>
              </a:p>
              <a:p>
                <a:r>
                  <a:rPr lang="en-GB" dirty="0"/>
                  <a:t>Action determines the</a:t>
                </a:r>
                <a:br>
                  <a:rPr lang="en-GB" dirty="0"/>
                </a:br>
                <a:r>
                  <a:rPr lang="en-GB" dirty="0"/>
                  <a:t>quantum Schwinger rate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∝</m:t>
                    </m:r>
                    <m:func>
                      <m:func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inst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GB" dirty="0">
                    <a:solidFill>
                      <a:schemeClr val="accent1"/>
                    </a:solidFill>
                  </a:rPr>
                  <a:t> </a:t>
                </a:r>
              </a:p>
              <a:p>
                <a:pPr lvl="1"/>
                <a:r>
                  <a:rPr lang="en-GB" b="1" dirty="0"/>
                  <a:t>Enhanced</a:t>
                </a:r>
                <a:r>
                  <a:rPr lang="en-GB" dirty="0"/>
                  <a:t> by nonzero size</a:t>
                </a:r>
              </a:p>
              <a:p>
                <a:pPr lvl="1"/>
                <a:r>
                  <a:rPr lang="en-GB" dirty="0"/>
                  <a:t>Becomes unsuppressed at</a:t>
                </a:r>
                <a:br>
                  <a:rPr lang="en-GB" dirty="0"/>
                </a:br>
                <a:r>
                  <a:rPr lang="en-GB" dirty="0"/>
                  <a:t>critical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crit</m:t>
                        </m:r>
                      </m:sub>
                    </m:sSub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sub>
                      <m:sup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GB" dirty="0">
                  <a:solidFill>
                    <a:schemeClr val="accent1"/>
                  </a:solidFill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061849-EA6B-4C99-A17E-D4F69D3FF8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10972800" cy="4828037"/>
              </a:xfrm>
              <a:blipFill>
                <a:blip r:embed="rId3"/>
                <a:stretch>
                  <a:fillRect t="-10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0630838-59D9-44FF-967C-A4CC483C3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Effect of Monopole Size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F21BCD-F99B-4A82-897E-9F6E39680441}"/>
              </a:ext>
            </a:extLst>
          </p:cNvPr>
          <p:cNvSpPr txBox="1"/>
          <p:nvPr/>
        </p:nvSpPr>
        <p:spPr>
          <a:xfrm>
            <a:off x="10581682" y="5992444"/>
            <a:ext cx="1321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(Ho and AR, 2021)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E0C88C-0726-4C45-A185-F5D14E89B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54" y="1339336"/>
            <a:ext cx="6053652" cy="45385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1512CF-B403-4B74-A9B5-56666F415321}"/>
                  </a:ext>
                </a:extLst>
              </p:cNvPr>
              <p:cNvSpPr txBox="1"/>
              <p:nvPr/>
            </p:nvSpPr>
            <p:spPr>
              <a:xfrm>
                <a:off x="8796345" y="5570068"/>
                <a:ext cx="12657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GB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/4</m:t>
                      </m:r>
                      <m:r>
                        <a:rPr lang="en-GB" sz="1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GB" sz="1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F1512CF-B403-4B74-A9B5-56666F415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345" y="5570068"/>
                <a:ext cx="1265796" cy="307777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EAB7F5-C74F-278F-9BE1-D524F4A53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520A78D-E1C9-7BE6-7242-A4217A117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B5358D8-8D34-D79A-41BB-8B4E2E76BE71}"/>
                  </a:ext>
                </a:extLst>
              </p:cNvPr>
              <p:cNvSpPr txBox="1"/>
              <p:nvPr/>
            </p:nvSpPr>
            <p:spPr>
              <a:xfrm>
                <a:off x="9876483" y="1240757"/>
                <a:ext cx="1385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GB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en-GB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sub>
                      </m:sSub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B5358D8-8D34-D79A-41BB-8B4E2E76B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6483" y="1240757"/>
                <a:ext cx="1385764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1366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1CE1C22-E191-462E-BC8F-A6514D7DE9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/>
                  <a:t>Conservative bounds:</a:t>
                </a:r>
                <a:br>
                  <a:rPr lang="en-GB" dirty="0"/>
                </a:br>
                <a:r>
                  <a:rPr lang="en-GB" dirty="0"/>
                  <a:t>Worldline instanton with </a:t>
                </a:r>
                <a:br>
                  <a:rPr lang="en-GB" dirty="0"/>
                </a:br>
                <a:r>
                  <a:rPr lang="en-GB" dirty="0"/>
                  <a:t>the free particle approximation</a:t>
                </a:r>
              </a:p>
              <a:p>
                <a:r>
                  <a:rPr lang="en-GB" dirty="0"/>
                  <a:t>Momentum distribution: </a:t>
                </a:r>
                <a:r>
                  <a:rPr lang="en-GB" dirty="0">
                    <a:hlinkClick r:id="rId2"/>
                  </a:rPr>
                  <a:t>Gould, Ho &amp; AR 2021</a:t>
                </a:r>
                <a:endParaRPr lang="en-GB" dirty="0">
                  <a:solidFill>
                    <a:schemeClr val="accent1"/>
                  </a:solidFill>
                </a:endParaRPr>
              </a:p>
              <a:p>
                <a:r>
                  <a:rPr lang="en-GB" dirty="0"/>
                  <a:t>MoEDAL, </a:t>
                </a:r>
                <a:r>
                  <a:rPr lang="en-GB" dirty="0">
                    <a:hlinkClick r:id="rId3"/>
                  </a:rPr>
                  <a:t>Nature 2022</a:t>
                </a:r>
                <a:r>
                  <a:rPr lang="en-GB" dirty="0"/>
                  <a:t>:</a:t>
                </a:r>
              </a:p>
              <a:p>
                <a:pPr lvl="1"/>
                <a:r>
                  <a:rPr lang="en-GB" dirty="0"/>
                  <a:t>LHC Run 2: 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235 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sSup>
                      <m:sSup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 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=5.02 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TeV</m:t>
                    </m:r>
                  </m:oMath>
                </a14:m>
                <a:endParaRPr lang="en-GB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GB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800 </m:t>
                    </m:r>
                    <m:r>
                      <m:rPr>
                        <m:sty m:val="p"/>
                      </m:rPr>
                      <a:rPr lang="en-GB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kg</m:t>
                    </m:r>
                    <m:r>
                      <a:rPr lang="en-GB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of aluminium trapping detectors</a:t>
                </a:r>
              </a:p>
              <a:p>
                <a:r>
                  <a:rPr lang="en-GB" dirty="0"/>
                  <a:t>Lower mass bound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</m:t>
                    </m:r>
                    <m: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80 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</m:oMath>
                </a14:m>
                <a:br>
                  <a:rPr lang="en-GB" dirty="0">
                    <a:solidFill>
                      <a:schemeClr val="accent1"/>
                    </a:solidFill>
                  </a:rPr>
                </a:br>
                <a:r>
                  <a:rPr lang="en-GB" dirty="0"/>
                  <a:t>for all magnetic charges</a:t>
                </a:r>
              </a:p>
              <a:p>
                <a:pPr lvl="1"/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1CE1C22-E191-462E-BC8F-A6514D7DE9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t="-1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9341868-24E3-4F4E-8EE7-EF846E503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MoEDAL Monopole Searches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22D826-459D-4F3B-A068-757A8B30910E}"/>
              </a:ext>
            </a:extLst>
          </p:cNvPr>
          <p:cNvSpPr txBox="1"/>
          <p:nvPr/>
        </p:nvSpPr>
        <p:spPr>
          <a:xfrm>
            <a:off x="8987652" y="5608630"/>
            <a:ext cx="2542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(MoEDAL Collaboration, Nature 2022)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2C143A-B055-B31A-4305-075EAAD663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7338" y="1913291"/>
            <a:ext cx="4055062" cy="3695339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50A0254-DBDE-5843-0C96-893DBEA7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09E1D1D-BEB0-B197-7333-C6D44B74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026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1CE1C22-E191-462E-BC8F-A6514D7DE9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/>
                  <a:t>MoEDAL, </a:t>
                </a:r>
                <a:r>
                  <a:rPr lang="en-GB" dirty="0">
                    <a:hlinkClick r:id="rId2"/>
                  </a:rPr>
                  <a:t>PRL 2024</a:t>
                </a:r>
                <a:endParaRPr lang="en-GB" dirty="0"/>
              </a:p>
              <a:p>
                <a:pPr lvl="1"/>
                <a:r>
                  <a:rPr lang="en-GB" dirty="0"/>
                  <a:t>CMS beam pipe from LHC Run 1: 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174.29 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sSup>
                      <m:sSup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 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=2.76 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TeV</m:t>
                    </m:r>
                  </m:oMath>
                </a14:m>
                <a:endParaRPr lang="en-GB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r>
                  <a:rPr lang="en-GB" dirty="0"/>
                  <a:t>Lower mass bound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</m:t>
                    </m:r>
                    <m: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80 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</m:oMath>
                </a14:m>
                <a:br>
                  <a:rPr lang="en-GB" dirty="0">
                    <a:solidFill>
                      <a:schemeClr val="accent1"/>
                    </a:solidFill>
                  </a:rPr>
                </a:br>
                <a:r>
                  <a:rPr lang="en-GB" dirty="0"/>
                  <a:t>for all magnetic charges</a:t>
                </a:r>
              </a:p>
              <a:p>
                <a:pPr lvl="1"/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1CE1C22-E191-462E-BC8F-A6514D7DE9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9341868-24E3-4F4E-8EE7-EF846E503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MoEDAL Monopole Searches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22D826-459D-4F3B-A068-757A8B30910E}"/>
              </a:ext>
            </a:extLst>
          </p:cNvPr>
          <p:cNvSpPr txBox="1"/>
          <p:nvPr/>
        </p:nvSpPr>
        <p:spPr>
          <a:xfrm>
            <a:off x="9190978" y="5651101"/>
            <a:ext cx="2338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(MoEDAL Collaboration, PRL 2024)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2C143A-B055-B31A-4305-075EAAD663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9092" y="1893937"/>
            <a:ext cx="5514947" cy="3695339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50A0254-DBDE-5843-0C96-893DBEA7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09E1D1D-BEB0-B197-7333-C6D44B74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A98B898-B73A-E649-511F-AA79F547A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215" y="3683229"/>
            <a:ext cx="3532262" cy="252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774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874412-FFFA-99D2-35E0-2D314B19E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1169" y="1482457"/>
            <a:ext cx="6393406" cy="42963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2D2F8E-CB59-F550-1AC9-1997BD3789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ATLAS (</a:t>
                </a:r>
                <a:r>
                  <a:rPr lang="en-GB" dirty="0">
                    <a:hlinkClick r:id="rId3"/>
                  </a:rPr>
                  <a:t>PRL 2025</a:t>
                </a:r>
                <a:r>
                  <a:rPr lang="en-GB" dirty="0"/>
                  <a:t>):</a:t>
                </a:r>
              </a:p>
              <a:p>
                <a:pPr lvl="1"/>
                <a:r>
                  <a:rPr lang="en-GB" dirty="0"/>
                  <a:t>LHC Run 3: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262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sSup>
                      <m:sSup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 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=5.36 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TeV</m:t>
                    </m:r>
                  </m:oMath>
                </a14:m>
                <a:endParaRPr lang="en-GB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pPr lvl="1"/>
                <a:r>
                  <a:rPr lang="en-GB" dirty="0"/>
                  <a:t>High ionisation signal</a:t>
                </a:r>
                <a:br>
                  <a:rPr lang="en-GB" dirty="0"/>
                </a:br>
                <a:r>
                  <a:rPr lang="en-GB" dirty="0"/>
                  <a:t>in the ATLAS pixel detector</a:t>
                </a:r>
              </a:p>
              <a:p>
                <a:pPr lvl="1"/>
                <a:r>
                  <a:rPr lang="en-GB" dirty="0"/>
                  <a:t>No events:</a:t>
                </a:r>
                <a:br>
                  <a:rPr lang="en-GB" dirty="0"/>
                </a:br>
                <a:r>
                  <a:rPr lang="en-GB" dirty="0"/>
                  <a:t>Mass bound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&gt;120 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br>
                  <a:rPr lang="en-GB" dirty="0"/>
                </a:br>
                <a:r>
                  <a:rPr lang="en-GB" dirty="0"/>
                  <a:t>for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=1</m:t>
                    </m:r>
                    <m:sSub>
                      <m:sSub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br>
                  <a:rPr lang="en-GB" dirty="0">
                    <a:solidFill>
                      <a:schemeClr val="accent1"/>
                    </a:solidFill>
                    <a:latin typeface="Cambria Math" panose="02040503050406030204" pitchFamily="18" charset="0"/>
                  </a:rPr>
                </a:br>
                <a:r>
                  <a:rPr lang="en-GB" dirty="0"/>
                  <a:t>with free-particle approximation</a:t>
                </a:r>
              </a:p>
              <a:p>
                <a:r>
                  <a:rPr lang="en-GB" dirty="0"/>
                  <a:t>ALICE: See talk by M. </a:t>
                </a:r>
                <a:r>
                  <a:rPr lang="en-GB" dirty="0" err="1"/>
                  <a:t>Arslandok</a:t>
                </a:r>
                <a:endParaRPr lang="en-GB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2D2F8E-CB59-F550-1AC9-1997BD3789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t="-1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4339E29-B30D-1824-C056-DE9BC121B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LHC Experiments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FFFF1-BAB5-D6C3-8A0D-1E64EB767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AC9BC-CA39-89F2-869E-F98A0DE51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8416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963457F-1F7C-4ED8-AE55-EAEE9E5D7C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Peak field strength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𝑍𝑒</m:t>
                        </m:r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dirty="0">
                    <a:solidFill>
                      <a:schemeClr val="tx2"/>
                    </a:solidFill>
                  </a:rPr>
                  <a:t> </a:t>
                </a:r>
                <a:r>
                  <a:rPr lang="en-GB" dirty="0"/>
                  <a:t>and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GB" dirty="0">
                    <a:solidFill>
                      <a:schemeClr val="tx2"/>
                    </a:solidFill>
                  </a:rPr>
                  <a:t> </a:t>
                </a:r>
                <a:br>
                  <a:rPr lang="en-GB" dirty="0">
                    <a:solidFill>
                      <a:schemeClr val="tx2"/>
                    </a:solidFill>
                  </a:rPr>
                </a:br>
                <a:r>
                  <a:rPr lang="en-GB" dirty="0">
                    <a:solidFill>
                      <a:schemeClr val="tx2"/>
                    </a:solidFill>
                  </a:rPr>
                  <a:t>s</a:t>
                </a:r>
                <a:r>
                  <a:rPr lang="en-GB" dirty="0"/>
                  <a:t>cales with collision energy</a:t>
                </a:r>
                <a:endParaRPr lang="en-GB" b="0" dirty="0">
                  <a:ea typeface="Cambria Math" panose="02040503050406030204" pitchFamily="18" charset="0"/>
                </a:endParaRPr>
              </a:p>
              <a:p>
                <a:r>
                  <a:rPr lang="en-GB" dirty="0"/>
                  <a:t>Free-particle approximation:</a:t>
                </a:r>
                <a:br>
                  <a:rPr lang="en-GB" dirty="0"/>
                </a:br>
                <a:r>
                  <a:rPr lang="en-GB" dirty="0"/>
                  <a:t>Reach masses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</m:t>
                    </m:r>
                    <m:f>
                      <m:f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𝑁𝑁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</m:oMath>
                </a14:m>
                <a:endParaRPr lang="en-GB" dirty="0"/>
              </a:p>
              <a:p>
                <a:r>
                  <a:rPr lang="en-GB" dirty="0"/>
                  <a:t>SPPC/FCC-</a:t>
                </a:r>
                <a:r>
                  <a:rPr lang="en-GB" dirty="0" err="1"/>
                  <a:t>hh</a:t>
                </a:r>
                <a:r>
                  <a:rPr lang="en-GB" dirty="0"/>
                  <a:t> 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∼100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</m:t>
                    </m:r>
                  </m:oMath>
                </a14:m>
                <a:br>
                  <a:rPr lang="en-GB" b="0" dirty="0">
                    <a:solidFill>
                      <a:srgbClr val="FFFF00"/>
                    </a:solidFill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b="0" dirty="0">
                    <a:solidFill>
                      <a:srgbClr val="FFFF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TeV</m:t>
                    </m:r>
                  </m:oMath>
                </a14:m>
                <a:r>
                  <a:rPr lang="en-GB" b="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GB" dirty="0">
                    <a:ea typeface="Cambria Math" panose="02040503050406030204" pitchFamily="18" charset="0"/>
                  </a:rPr>
                  <a:t>(EW monopoles?)</a:t>
                </a:r>
                <a:br>
                  <a:rPr lang="en-GB" dirty="0">
                    <a:ea typeface="Cambria Math" panose="02040503050406030204" pitchFamily="18" charset="0"/>
                  </a:rPr>
                </a:br>
                <a:r>
                  <a:rPr lang="en-GB" dirty="0">
                    <a:ea typeface="Cambria Math" panose="02040503050406030204" pitchFamily="18" charset="0"/>
                  </a:rPr>
                  <a:t>(see </a:t>
                </a:r>
                <a:r>
                  <a:rPr lang="en-GB" dirty="0">
                    <a:ea typeface="Cambria Math" panose="02040503050406030204" pitchFamily="18" charset="0"/>
                    <a:hlinkClick r:id="rId3"/>
                  </a:rPr>
                  <a:t>Gould et al. 2025</a:t>
                </a:r>
                <a:r>
                  <a:rPr lang="en-GB" dirty="0">
                    <a:ea typeface="Cambria Math" panose="02040503050406030204" pitchFamily="18" charset="0"/>
                  </a:rPr>
                  <a:t>)</a:t>
                </a:r>
              </a:p>
              <a:p>
                <a:endParaRPr lang="en-GB" b="0" dirty="0">
                  <a:solidFill>
                    <a:schemeClr val="accent1"/>
                  </a:solidFill>
                  <a:ea typeface="Cambria Math" panose="02040503050406030204" pitchFamily="18" charset="0"/>
                </a:endParaRPr>
              </a:p>
              <a:p>
                <a:endParaRPr lang="en-GB" b="0" dirty="0">
                  <a:ea typeface="Cambria Math" panose="02040503050406030204" pitchFamily="18" charset="0"/>
                </a:endParaRPr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963457F-1F7C-4ED8-AE55-EAEE9E5D7C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093205A-5466-47C2-A550-74B088F58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Prospects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046B41E-F5BA-4383-9679-0F20487EA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475" y="3812736"/>
            <a:ext cx="4589925" cy="219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05617E8-DE59-D38E-C3CE-2056F4A89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867FD02-66A6-5AE8-C0BC-BE9956957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527F49-BD0D-4FE0-A335-7585CE4127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2762" y="1151561"/>
            <a:ext cx="3937638" cy="256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820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3C4E466-4687-0774-D517-6DCE1C7E97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10972800" cy="4925981"/>
              </a:xfrm>
            </p:spPr>
            <p:txBody>
              <a:bodyPr>
                <a:normAutofit/>
              </a:bodyPr>
              <a:lstStyle/>
              <a:p>
                <a:r>
                  <a:rPr lang="en-GB" dirty="0">
                    <a:ea typeface="Cambria Math" panose="02040503050406030204" pitchFamily="18" charset="0"/>
                    <a:hlinkClick r:id="rId2"/>
                  </a:rPr>
                  <a:t>Beacham&amp;Zimmermann 2021</a:t>
                </a:r>
                <a:r>
                  <a:rPr lang="en-GB" dirty="0">
                    <a:ea typeface="Cambria Math" panose="02040503050406030204" pitchFamily="18" charset="0"/>
                  </a:rPr>
                  <a:t>:</a:t>
                </a:r>
                <a:br>
                  <a:rPr lang="en-GB" dirty="0">
                    <a:ea typeface="Cambria Math" panose="02040503050406030204" pitchFamily="18" charset="0"/>
                  </a:rPr>
                </a:br>
                <a:r>
                  <a:rPr lang="en-GB" dirty="0">
                    <a:ea typeface="Cambria Math" panose="02040503050406030204" pitchFamily="18" charset="0"/>
                  </a:rPr>
                  <a:t>Largest collider achievable</a:t>
                </a:r>
                <a:br>
                  <a:rPr lang="en-GB" dirty="0">
                    <a:ea typeface="Cambria Math" panose="02040503050406030204" pitchFamily="18" charset="0"/>
                  </a:rPr>
                </a:br>
                <a:r>
                  <a:rPr lang="en-GB" dirty="0">
                    <a:ea typeface="Cambria Math" panose="02040503050406030204" pitchFamily="18" charset="0"/>
                  </a:rPr>
                  <a:t>with current technology</a:t>
                </a:r>
              </a:p>
              <a:p>
                <a:r>
                  <a:rPr lang="en-GB" dirty="0"/>
                  <a:t>Collision energy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∼1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b="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</a:t>
                </a:r>
              </a:p>
              <a:p>
                <a:r>
                  <a:rPr lang="en-GB" dirty="0">
                    <a:ea typeface="Cambria Math" panose="02040503050406030204" pitchFamily="18" charset="0"/>
                  </a:rPr>
                  <a:t>Enough to produce monopoles</a:t>
                </a:r>
                <a:br>
                  <a:rPr lang="en-GB" dirty="0">
                    <a:ea typeface="Cambria Math" panose="02040503050406030204" pitchFamily="18" charset="0"/>
                  </a:rPr>
                </a:br>
                <a:r>
                  <a:rPr lang="en-GB" dirty="0">
                    <a:ea typeface="Cambria Math" panose="02040503050406030204" pitchFamily="18" charset="0"/>
                  </a:rPr>
                  <a:t>with mass</a:t>
                </a:r>
                <a:r>
                  <a:rPr lang="en-GB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00 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TeV</m:t>
                    </m:r>
                  </m:oMath>
                </a14:m>
                <a:r>
                  <a:rPr lang="en-GB" b="0" dirty="0">
                    <a:ea typeface="Cambria Math" panose="02040503050406030204" pitchFamily="18" charset="0"/>
                  </a:rPr>
                  <a:t> </a:t>
                </a:r>
                <a:br>
                  <a:rPr lang="en-GB" b="0" dirty="0">
                    <a:ea typeface="Cambria Math" panose="02040503050406030204" pitchFamily="18" charset="0"/>
                  </a:rPr>
                </a:br>
                <a:r>
                  <a:rPr lang="en-GB" b="0" dirty="0">
                    <a:ea typeface="Cambria Math" panose="02040503050406030204" pitchFamily="18" charset="0"/>
                  </a:rPr>
                  <a:t>(Pati-Salam monopole</a:t>
                </a:r>
                <a:r>
                  <a:rPr lang="en-GB" dirty="0">
                    <a:ea typeface="Cambria Math" panose="02040503050406030204" pitchFamily="18" charset="0"/>
                  </a:rPr>
                  <a:t>s</a:t>
                </a:r>
                <a:r>
                  <a:rPr lang="en-GB" b="0" dirty="0">
                    <a:ea typeface="Cambria Math" panose="02040503050406030204" pitchFamily="18" charset="0"/>
                  </a:rPr>
                  <a:t>?)</a:t>
                </a:r>
              </a:p>
              <a:p>
                <a:pPr marL="109728" indent="0">
                  <a:buNone/>
                </a:pPr>
                <a:endParaRPr lang="en-GB" b="0" dirty="0">
                  <a:ea typeface="Cambria Math" panose="02040503050406030204" pitchFamily="18" charset="0"/>
                </a:endParaRPr>
              </a:p>
              <a:p>
                <a:r>
                  <a:rPr lang="en-GB" dirty="0">
                    <a:ea typeface="Cambria Math" panose="02040503050406030204" pitchFamily="18" charset="0"/>
                  </a:rPr>
                  <a:t>However, extreme time dependence:</a:t>
                </a:r>
                <a:br>
                  <a:rPr lang="en-GB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chemeClr val="accent1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b="0" dirty="0">
                    <a:ea typeface="Cambria Math" panose="02040503050406030204" pitchFamily="18" charset="0"/>
                  </a:rPr>
                  <a:t>for SPPC/FCC-</a:t>
                </a:r>
                <a:r>
                  <a:rPr lang="en-GB" b="0" dirty="0" err="1">
                    <a:ea typeface="Cambria Math" panose="02040503050406030204" pitchFamily="18" charset="0"/>
                  </a:rPr>
                  <a:t>hh</a:t>
                </a:r>
                <a:r>
                  <a:rPr lang="en-GB" b="0" dirty="0">
                    <a:ea typeface="Cambria Math" panose="02040503050406030204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dirty="0">
                    <a:ea typeface="Cambria Math" panose="02040503050406030204" pitchFamily="18" charset="0"/>
                  </a:rPr>
                  <a:t> for CCM </a:t>
                </a:r>
                <a:endParaRPr lang="en-GB" b="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3C4E466-4687-0774-D517-6DCE1C7E97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10972800" cy="4925981"/>
              </a:xfrm>
              <a:blipFill>
                <a:blip r:embed="rId3"/>
                <a:stretch>
                  <a:fillRect t="-9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2C5914A-8F21-C205-356B-58441219B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Circular Collider on the Moon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B06D4-2927-BA30-C433-F337578DE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900BE-897D-33BF-323E-B24ABBB39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3241C25-1309-1F69-323F-7724C8901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479" y="1353095"/>
            <a:ext cx="5470393" cy="307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737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E7DCC59-1461-B707-F07E-DCBEC790EE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26572" y="2730108"/>
            <a:ext cx="6538857" cy="396418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735DAEE-50E6-1034-F5D1-D1A52E856B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Classical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 dirty="0" smtClean="0">
                        <a:latin typeface="Cambria Math" panose="02040503050406030204" pitchFamily="18" charset="0"/>
                      </a:rPr>
                      <m:t>SU</m:t>
                    </m:r>
                    <m:d>
                      <m:d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GB" dirty="0"/>
                  <a:t> + adjoint Higgs theory</a:t>
                </a:r>
              </a:p>
              <a:p>
                <a:pPr lvl="1"/>
                <a:r>
                  <a:rPr lang="en-GB" dirty="0"/>
                  <a:t>Gaussian fluctuations with the same two-point correlator as the quantum vacuum</a:t>
                </a:r>
              </a:p>
              <a:p>
                <a:pPr lvl="1"/>
                <a:r>
                  <a:rPr lang="en-GB" dirty="0"/>
                  <a:t>Two planar Gaussian electromagnetic wave packets travelling in opposite directions (actually 2 positive + 2 negative to have zero net flux)</a:t>
                </a:r>
              </a:p>
              <a:p>
                <a:r>
                  <a:rPr lang="en-GB" dirty="0"/>
                  <a:t>Collision:</a:t>
                </a:r>
              </a:p>
              <a:p>
                <a:pPr lvl="1"/>
                <a:r>
                  <a:rPr lang="en-GB" dirty="0"/>
                  <a:t>Electric fields cancel, magnetic fields add up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Schwinger process</a:t>
                </a:r>
              </a:p>
              <a:p>
                <a:pPr marL="393192" lvl="1" indent="0">
                  <a:buNone/>
                </a:pPr>
                <a:endParaRPr lang="en-GB" dirty="0"/>
              </a:p>
              <a:p>
                <a:pPr marL="393192" lvl="1" indent="0">
                  <a:buNone/>
                </a:pPr>
                <a:endParaRPr lang="en-GB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735DAEE-50E6-1034-F5D1-D1A52E856B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078" r="-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3330C45-5E71-14C3-6815-E978351F1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Classical Field Theory Simulations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9E75B-628A-CE82-AB51-F450D0CC6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81D3F-556F-7B97-48B4-1A91B1095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A86E37-B1B0-D521-C480-AE435F29FC93}"/>
                  </a:ext>
                </a:extLst>
              </p:cNvPr>
              <p:cNvSpPr txBox="1"/>
              <p:nvPr/>
            </p:nvSpPr>
            <p:spPr>
              <a:xfrm>
                <a:off x="7716207" y="3542846"/>
                <a:ext cx="396069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 smtClean="0">
                              <a:solidFill>
                                <a:srgbClr val="0101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solidFill>
                                <a:srgbClr val="0101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A86E37-B1B0-D521-C480-AE435F29F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207" y="3542846"/>
                <a:ext cx="396069" cy="4029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3A83B8-F6E7-829A-FBFE-A4585122E440}"/>
                  </a:ext>
                </a:extLst>
              </p:cNvPr>
              <p:cNvSpPr txBox="1"/>
              <p:nvPr/>
            </p:nvSpPr>
            <p:spPr>
              <a:xfrm>
                <a:off x="7860207" y="4144964"/>
                <a:ext cx="396069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 smtClean="0">
                              <a:solidFill>
                                <a:srgbClr val="FF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solidFill>
                                <a:srgbClr val="FF8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3A83B8-F6E7-829A-FBFE-A4585122E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207" y="4144964"/>
                <a:ext cx="396069" cy="4029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4060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nim_B48b">
            <a:hlinkClick r:id="" action="ppaction://media"/>
            <a:extLst>
              <a:ext uri="{FF2B5EF4-FFF2-40B4-BE49-F238E27FC236}">
                <a16:creationId xmlns:a16="http://schemas.microsoft.com/office/drawing/2014/main" id="{0D82623B-F3CF-EAF9-E5BF-C6C43CC21B7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401" y="711529"/>
            <a:ext cx="9143199" cy="685800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883BA-C18B-BB78-CCA9-6F43DF2AA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23736-7671-5C33-A07A-BD58D3897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2FD8AD-086E-1DB5-457B-6EE40646D807}"/>
              </a:ext>
            </a:extLst>
          </p:cNvPr>
          <p:cNvGrpSpPr/>
          <p:nvPr/>
        </p:nvGrpSpPr>
        <p:grpSpPr>
          <a:xfrm>
            <a:off x="10753339" y="1988816"/>
            <a:ext cx="584716" cy="3879781"/>
            <a:chOff x="10776598" y="1304443"/>
            <a:chExt cx="584716" cy="387978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7BB3556-40B0-0B37-A6AF-1715245C5C1E}"/>
                </a:ext>
              </a:extLst>
            </p:cNvPr>
            <p:cNvSpPr/>
            <p:nvPr/>
          </p:nvSpPr>
          <p:spPr>
            <a:xfrm>
              <a:off x="10776598" y="1673775"/>
              <a:ext cx="180023" cy="3510449"/>
            </a:xfrm>
            <a:prstGeom prst="rect">
              <a:avLst/>
            </a:prstGeom>
            <a:gradFill flip="none" rotWithShape="1">
              <a:gsLst>
                <a:gs pos="0">
                  <a:srgbClr val="FF715E"/>
                </a:gs>
                <a:gs pos="50000">
                  <a:schemeClr val="bg1"/>
                </a:gs>
                <a:gs pos="100000">
                  <a:srgbClr val="656A9D"/>
                </a:gs>
              </a:gsLst>
              <a:lin ang="5400000" scaled="1"/>
              <a:tileRect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22A00C4-848D-7D65-298E-B2CD12C0F274}"/>
                </a:ext>
              </a:extLst>
            </p:cNvPr>
            <p:cNvCxnSpPr/>
            <p:nvPr/>
          </p:nvCxnSpPr>
          <p:spPr>
            <a:xfrm flipV="1">
              <a:off x="11136644" y="1673775"/>
              <a:ext cx="0" cy="35104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FBD8D48-48C9-88D2-014B-B4BF7BD46E49}"/>
                    </a:ext>
                  </a:extLst>
                </p:cNvPr>
                <p:cNvSpPr txBox="1"/>
                <p:nvPr/>
              </p:nvSpPr>
              <p:spPr>
                <a:xfrm>
                  <a:off x="10888685" y="1304443"/>
                  <a:ext cx="4726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dirty="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FBD8D48-48C9-88D2-014B-B4BF7BD46E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8685" y="1304443"/>
                  <a:ext cx="47262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F5C0B4-5849-48F2-9D6B-BF052C7D4C81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V="1">
              <a:off x="10776598" y="3428999"/>
              <a:ext cx="360046" cy="1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ontent Placeholder 1">
                <a:extLst>
                  <a:ext uri="{FF2B5EF4-FFF2-40B4-BE49-F238E27FC236}">
                    <a16:creationId xmlns:a16="http://schemas.microsoft.com/office/drawing/2014/main" id="{F9252044-2343-9C7A-7ED3-9DB05B2AA4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5862" y="274639"/>
                <a:ext cx="6566538" cy="5732656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365760" indent="-256032" algn="l" rtl="0" eaLnBrk="1" latinLnBrk="0" hangingPunct="1"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21792" indent="-228600" algn="l" rtl="0" eaLnBrk="1" latinLnBrk="0" hangingPunct="1">
                  <a:spcBef>
                    <a:spcPts val="324"/>
                  </a:spcBef>
                  <a:buClr>
                    <a:schemeClr val="accent1"/>
                  </a:buClr>
                  <a:buFont typeface="Verdana"/>
                  <a:buChar char="◦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9536" indent="-228600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43000" indent="-228600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228600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2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574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2860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512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16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64</m:t>
                    </m:r>
                  </m:oMath>
                </a14:m>
                <a:r>
                  <a:rPr lang="en-GB" dirty="0"/>
                  <a:t> lattice,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=0.25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=0.025</m:t>
                    </m:r>
                  </m:oMath>
                </a14:m>
                <a:endParaRPr lang="en-GB" dirty="0"/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dirty="0" smtClean="0">
                            <a:latin typeface="Cambria Math" panose="02040503050406030204" pitchFamily="18" charset="0"/>
                          </a:rPr>
                          <m:t>SU</m:t>
                        </m:r>
                        <m:d>
                          <m:d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=0.6,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=0.1,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=1.0</m:t>
                    </m:r>
                  </m:oMath>
                </a14:m>
                <a:r>
                  <a:rPr lang="en-GB" i="1" dirty="0">
                    <a:latin typeface="Cambria Math" panose="02040503050406030204" pitchFamily="18" charset="0"/>
                  </a:rPr>
                  <a:t> </a:t>
                </a:r>
                <a:br>
                  <a:rPr lang="en-GB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GB" dirty="0"/>
                  <a:t>monopole mass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≈66</m:t>
                    </m:r>
                  </m:oMath>
                </a14:m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=2.5,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err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i="0" dirty="0" err="1" smtClean="0">
                            <a:latin typeface="Cambria Math" panose="02040503050406030204" pitchFamily="18" charset="0"/>
                          </a:rPr>
                          <m:t>ma</m:t>
                        </m:r>
                        <m:r>
                          <m:rPr>
                            <m:sty m:val="p"/>
                          </m:rPr>
                          <a:rPr lang="en-GB" b="0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=9.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2,  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≈0.87</m:t>
                    </m:r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>
          <p:sp>
            <p:nvSpPr>
              <p:cNvPr id="19" name="Content Placeholder 1">
                <a:extLst>
                  <a:ext uri="{FF2B5EF4-FFF2-40B4-BE49-F238E27FC236}">
                    <a16:creationId xmlns:a16="http://schemas.microsoft.com/office/drawing/2014/main" id="{F9252044-2343-9C7A-7ED3-9DB05B2AA4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62" y="274639"/>
                <a:ext cx="6566538" cy="5732656"/>
              </a:xfrm>
              <a:prstGeom prst="rect">
                <a:avLst/>
              </a:prstGeom>
              <a:blipFill>
                <a:blip r:embed="rId6"/>
                <a:stretch>
                  <a:fillRect t="-8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636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59DA4DB-2C96-53CB-9380-6B83E4D133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Nominal mass bound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≳3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TeV</m:t>
                    </m:r>
                  </m:oMath>
                </a14:m>
                <a:endParaRPr lang="en-GB" dirty="0"/>
              </a:p>
              <a:p>
                <a:r>
                  <a:rPr lang="en-GB" dirty="0"/>
                  <a:t>Based on tree-level </a:t>
                </a:r>
                <a:br>
                  <a:rPr lang="en-GB" dirty="0"/>
                </a:br>
                <a:r>
                  <a:rPr lang="en-GB" dirty="0" err="1"/>
                  <a:t>Drell</a:t>
                </a:r>
                <a:r>
                  <a:rPr lang="en-GB" dirty="0"/>
                  <a:t>-Yan/photon fusion processes</a:t>
                </a:r>
              </a:p>
              <a:p>
                <a:r>
                  <a:rPr lang="en-GB" dirty="0"/>
                  <a:t>But perturbation theory is </a:t>
                </a:r>
                <a:r>
                  <a:rPr lang="en-GB" b="1" dirty="0"/>
                  <a:t>not valid</a:t>
                </a:r>
                <a:br>
                  <a:rPr lang="en-GB" dirty="0"/>
                </a:br>
                <a:r>
                  <a:rPr lang="en-GB" dirty="0"/>
                  <a:t>because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  <m:r>
                      <a:rPr lang="en-GB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≈20.7≫1</m:t>
                    </m:r>
                  </m:oMath>
                </a14:m>
                <a:r>
                  <a:rPr lang="en-GB" dirty="0">
                    <a:solidFill>
                      <a:schemeClr val="accent1"/>
                    </a:solidFill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59DA4DB-2C96-53CB-9380-6B83E4D133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08D21AE-90DC-AA28-C1E7-0FFE998B926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dirty="0"/>
                  <a:t>Monopole Searches in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𝑝𝑝</m:t>
                    </m:r>
                  </m:oMath>
                </a14:m>
                <a:r>
                  <a:rPr lang="en-GB" dirty="0"/>
                  <a:t> Collisions</a:t>
                </a:r>
              </a:p>
            </p:txBody>
          </p:sp>
        </mc:Choice>
        <mc:Fallback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B08D21AE-90DC-AA28-C1E7-0FFE998B92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Figure">
            <a:extLst>
              <a:ext uri="{FF2B5EF4-FFF2-40B4-BE49-F238E27FC236}">
                <a16:creationId xmlns:a16="http://schemas.microsoft.com/office/drawing/2014/main" id="{9A1216C0-B577-04D8-7800-FB2ECD409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17" y="1380595"/>
            <a:ext cx="7793021" cy="550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D24CE3-CB96-E445-0ADB-50424D04C2AF}"/>
              </a:ext>
            </a:extLst>
          </p:cNvPr>
          <p:cNvSpPr txBox="1"/>
          <p:nvPr/>
        </p:nvSpPr>
        <p:spPr>
          <a:xfrm>
            <a:off x="9663861" y="5162540"/>
            <a:ext cx="1918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(</a:t>
            </a:r>
            <a:r>
              <a:rPr lang="en-GB" sz="1200" dirty="0">
                <a:hlinkClick r:id="rId5"/>
              </a:rPr>
              <a:t>ATLAS Collaboration, 2023</a:t>
            </a:r>
            <a:r>
              <a:rPr lang="en-GB" sz="1200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52C8AB-5874-76CF-0DF3-0FECA50C201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51" t="-3561" r="118" b="4230"/>
          <a:stretch/>
        </p:blipFill>
        <p:spPr>
          <a:xfrm>
            <a:off x="633995" y="3744312"/>
            <a:ext cx="5940759" cy="216027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29DF433-E91F-68F7-590C-BD2A44DE4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5A7C935-0AE7-5009-B798-B8FFA4A2C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751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nim_B46b">
            <a:hlinkClick r:id="" action="ppaction://media"/>
            <a:extLst>
              <a:ext uri="{FF2B5EF4-FFF2-40B4-BE49-F238E27FC236}">
                <a16:creationId xmlns:a16="http://schemas.microsoft.com/office/drawing/2014/main" id="{256D3F7C-68F1-A689-AE22-6CCEA593229A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201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401" y="711529"/>
            <a:ext cx="9143199" cy="685800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AC901-D819-8EE1-E8E4-D246B8ED2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CD816-579D-B108-891F-92F5AF1A9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A61E75-EE82-FB66-7CF2-DB764E1FCCD8}"/>
              </a:ext>
            </a:extLst>
          </p:cNvPr>
          <p:cNvGrpSpPr/>
          <p:nvPr/>
        </p:nvGrpSpPr>
        <p:grpSpPr>
          <a:xfrm>
            <a:off x="10753339" y="1988816"/>
            <a:ext cx="584716" cy="3879781"/>
            <a:chOff x="10776598" y="1304443"/>
            <a:chExt cx="584716" cy="387978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0E7BF19-6957-674E-5A33-D741DA88178C}"/>
                </a:ext>
              </a:extLst>
            </p:cNvPr>
            <p:cNvSpPr/>
            <p:nvPr/>
          </p:nvSpPr>
          <p:spPr>
            <a:xfrm>
              <a:off x="10776598" y="1673775"/>
              <a:ext cx="180023" cy="3510449"/>
            </a:xfrm>
            <a:prstGeom prst="rect">
              <a:avLst/>
            </a:prstGeom>
            <a:gradFill flip="none" rotWithShape="1">
              <a:gsLst>
                <a:gs pos="0">
                  <a:srgbClr val="FF715E"/>
                </a:gs>
                <a:gs pos="50000">
                  <a:schemeClr val="bg1"/>
                </a:gs>
                <a:gs pos="100000">
                  <a:srgbClr val="656A9D"/>
                </a:gs>
              </a:gsLst>
              <a:lin ang="5400000" scaled="1"/>
              <a:tileRect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B480357-4EE7-515A-DBBB-AEE42DBA1C2D}"/>
                </a:ext>
              </a:extLst>
            </p:cNvPr>
            <p:cNvCxnSpPr/>
            <p:nvPr/>
          </p:nvCxnSpPr>
          <p:spPr>
            <a:xfrm flipV="1">
              <a:off x="11136644" y="1673775"/>
              <a:ext cx="0" cy="35104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5CFEEAD-3E5E-1848-B737-1CF57BA7AE00}"/>
                    </a:ext>
                  </a:extLst>
                </p:cNvPr>
                <p:cNvSpPr txBox="1"/>
                <p:nvPr/>
              </p:nvSpPr>
              <p:spPr>
                <a:xfrm>
                  <a:off x="10888685" y="1304443"/>
                  <a:ext cx="4726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dirty="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5CFEEAD-3E5E-1848-B737-1CF57BA7AE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8685" y="1304443"/>
                  <a:ext cx="47262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6B214F9-E429-BE42-38CA-565975DCAB84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flipV="1">
              <a:off x="10776598" y="3428999"/>
              <a:ext cx="360046" cy="1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57B542D4-91EA-8138-279A-E5FB67CC84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5862" y="274639"/>
                <a:ext cx="6566538" cy="5732656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365760" indent="-256032" algn="l" rtl="0" eaLnBrk="1" latinLnBrk="0" hangingPunct="1"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21792" indent="-228600" algn="l" rtl="0" eaLnBrk="1" latinLnBrk="0" hangingPunct="1">
                  <a:spcBef>
                    <a:spcPts val="324"/>
                  </a:spcBef>
                  <a:buClr>
                    <a:schemeClr val="accent1"/>
                  </a:buClr>
                  <a:buFont typeface="Verdana"/>
                  <a:buChar char="◦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9536" indent="-228600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43000" indent="-228600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228600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2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574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2860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512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16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64</m:t>
                    </m:r>
                  </m:oMath>
                </a14:m>
                <a:r>
                  <a:rPr lang="en-GB" dirty="0"/>
                  <a:t> lattice,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=0.25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=0.025</m:t>
                    </m:r>
                  </m:oMath>
                </a14:m>
                <a:endParaRPr lang="en-GB" dirty="0"/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dirty="0" smtClean="0">
                            <a:latin typeface="Cambria Math" panose="02040503050406030204" pitchFamily="18" charset="0"/>
                          </a:rPr>
                          <m:t>SU</m:t>
                        </m:r>
                        <m:d>
                          <m:d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=0.6,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=0.1,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=1.0</m:t>
                    </m:r>
                  </m:oMath>
                </a14:m>
                <a:r>
                  <a:rPr lang="en-GB" i="1" dirty="0">
                    <a:latin typeface="Cambria Math" panose="02040503050406030204" pitchFamily="18" charset="0"/>
                  </a:rPr>
                  <a:t> </a:t>
                </a:r>
                <a:br>
                  <a:rPr lang="en-GB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GB" dirty="0"/>
                  <a:t>monopole mass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≈66</m:t>
                    </m:r>
                  </m:oMath>
                </a14:m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=2.5,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 err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i="0" dirty="0" err="1" smtClean="0">
                            <a:latin typeface="Cambria Math" panose="02040503050406030204" pitchFamily="18" charset="0"/>
                          </a:rPr>
                          <m:t>ma</m:t>
                        </m:r>
                        <m:r>
                          <m:rPr>
                            <m:sty m:val="p"/>
                          </m:rPr>
                          <a:rPr lang="en-GB" b="0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a:rPr lang="en-GB" i="1" dirty="0" smtClean="0">
                        <a:latin typeface="Cambria Math" panose="02040503050406030204" pitchFamily="18" charset="0"/>
                      </a:rPr>
                      <m:t>=9.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≈0.87</m:t>
                    </m:r>
                  </m:oMath>
                </a14:m>
                <a:r>
                  <a:rPr lang="en-GB" dirty="0"/>
                  <a:t> </a:t>
                </a:r>
              </a:p>
            </p:txBody>
          </p:sp>
        </mc:Choice>
        <mc:Fallback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57B542D4-91EA-8138-279A-E5FB67CC8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62" y="274639"/>
                <a:ext cx="6566538" cy="5732656"/>
              </a:xfrm>
              <a:prstGeom prst="rect">
                <a:avLst/>
              </a:prstGeom>
              <a:blipFill>
                <a:blip r:embed="rId6"/>
                <a:stretch>
                  <a:fillRect t="-8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70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57522F5-3CEF-42DF-1573-6DBD3B12FF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Benefits:</a:t>
                </a:r>
              </a:p>
              <a:p>
                <a:pPr lvl="1"/>
                <a:r>
                  <a:rPr lang="en-GB" dirty="0"/>
                  <a:t>Non-linear, includes time dependence and monopole size</a:t>
                </a:r>
              </a:p>
              <a:p>
                <a:r>
                  <a:rPr lang="en-GB" dirty="0"/>
                  <a:t>Problems:</a:t>
                </a:r>
              </a:p>
              <a:p>
                <a:pPr lvl="1"/>
                <a:r>
                  <a:rPr lang="en-GB" dirty="0"/>
                  <a:t>Does not include quantum effects (obviously)</a:t>
                </a:r>
              </a:p>
              <a:p>
                <a:pPr lvl="1"/>
                <a:r>
                  <a:rPr lang="en-GB" dirty="0"/>
                  <a:t>Require a high resolution when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≫1</m:t>
                    </m:r>
                  </m:oMath>
                </a14:m>
                <a:endParaRPr lang="en-GB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pPr lvl="1"/>
                <a:r>
                  <a:rPr lang="en-GB" dirty="0"/>
                  <a:t>High statistics needed for low probabilities:</a:t>
                </a:r>
              </a:p>
              <a:p>
                <a:pPr lvl="2"/>
                <a:r>
                  <a:rPr lang="en-GB" dirty="0"/>
                  <a:t>To establish mass for which production probability is, say,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en-GB" dirty="0"/>
                  <a:t>,</a:t>
                </a:r>
                <a:br>
                  <a:rPr lang="en-GB" dirty="0"/>
                </a:br>
                <a:r>
                  <a:rPr lang="en-GB" dirty="0"/>
                  <a:t>one needs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≫</m:t>
                    </m:r>
                    <m:sSup>
                      <m:sSupPr>
                        <m:ctrl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GB" dirty="0"/>
                  <a:t> simulations</a:t>
                </a:r>
              </a:p>
              <a:p>
                <a:pPr lvl="2"/>
                <a:r>
                  <a:rPr lang="en-GB" dirty="0"/>
                  <a:t>Quantum tunnelling probably then dominates anyway</a:t>
                </a:r>
              </a:p>
              <a:p>
                <a:r>
                  <a:rPr lang="en-GB" dirty="0"/>
                  <a:t>Nevertheless, useful for validating other approximations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57522F5-3CEF-42DF-1573-6DBD3B12FF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16E82E3-65CE-0963-B197-EC5849798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Classical Simulations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A181D-129E-546D-AA96-450F6DC1B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20F8F-248B-43C1-9C0F-9E6A59D30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1524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A3F0248-16C6-5B22-B750-5B7E2C4544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Dual Schwinger process in heavy ion collisions:</a:t>
                </a:r>
              </a:p>
              <a:p>
                <a:pPr lvl="1"/>
                <a:r>
                  <a:rPr lang="en-GB" dirty="0"/>
                  <a:t>Production probability calculable without perturbation theory</a:t>
                </a:r>
              </a:p>
              <a:p>
                <a:pPr lvl="1"/>
                <a:r>
                  <a:rPr lang="en-GB" dirty="0"/>
                  <a:t>Does not suffer from exponential suppression for </a:t>
                </a:r>
                <a:r>
                  <a:rPr lang="en-GB" dirty="0" err="1"/>
                  <a:t>solitonic</a:t>
                </a:r>
                <a:r>
                  <a:rPr lang="en-GB" dirty="0"/>
                  <a:t> monopoles</a:t>
                </a:r>
              </a:p>
              <a:p>
                <a:r>
                  <a:rPr lang="en-GB" dirty="0"/>
                  <a:t>Nevertheless, current theoretical calculations do not capture all relevant physics</a:t>
                </a:r>
              </a:p>
              <a:p>
                <a:pPr lvl="1"/>
                <a:r>
                  <a:rPr lang="en-GB" dirty="0"/>
                  <a:t>Locally constant field approximation (LCFA)</a:t>
                </a:r>
              </a:p>
              <a:p>
                <a:pPr lvl="1"/>
                <a:r>
                  <a:rPr lang="en-GB" dirty="0"/>
                  <a:t>Free-particle approximation (FPA)</a:t>
                </a:r>
              </a:p>
              <a:p>
                <a:pPr lvl="1"/>
                <a:r>
                  <a:rPr lang="en-GB" dirty="0"/>
                  <a:t>Classical approximation</a:t>
                </a:r>
              </a:p>
              <a:p>
                <a:r>
                  <a:rPr lang="en-GB" dirty="0"/>
                  <a:t>MoEDAL and ATLAS searches based on FPA (the most conservative)</a:t>
                </a:r>
              </a:p>
              <a:p>
                <a:pPr lvl="1"/>
                <a:r>
                  <a:rPr lang="en-GB" dirty="0"/>
                  <a:t>Mass bounds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≳120 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GeV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for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≳120 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GeV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for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</m:oMath>
                </a14:m>
                <a:endParaRPr lang="en-GB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pPr lvl="1"/>
                <a:r>
                  <a:rPr lang="en-GB" dirty="0"/>
                  <a:t>Better theoretical methods would improve bounds significantly</a:t>
                </a:r>
              </a:p>
              <a:p>
                <a:pPr lvl="1"/>
                <a:endParaRPr lang="en-GB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A3F0248-16C6-5B22-B750-5B7E2C4544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C789DFB-75A4-8A21-3AB1-75918EC4B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6A655-9C16-6109-6A72-E63E20E7F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6B2A8-4EF6-F2DF-D6BB-DD20FBE85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079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 err="1"/>
                  <a:t>Semiclassical</a:t>
                </a:r>
                <a:r>
                  <a:rPr lang="en-GB" dirty="0"/>
                  <a:t> argument for </a:t>
                </a:r>
                <a:r>
                  <a:rPr lang="en-GB" dirty="0" err="1"/>
                  <a:t>solitonic</a:t>
                </a:r>
                <a:r>
                  <a:rPr lang="en-GB" dirty="0"/>
                  <a:t> monopoles:</a:t>
                </a:r>
                <a:br>
                  <a:rPr lang="en-GB" dirty="0"/>
                </a:br>
                <a:r>
                  <a:rPr lang="en-GB" dirty="0"/>
                  <a:t>pair production from two-particle collisions </a:t>
                </a:r>
                <a:br>
                  <a:rPr lang="en-GB" dirty="0"/>
                </a:br>
                <a:r>
                  <a:rPr lang="en-GB" dirty="0"/>
                  <a:t>suppressed by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p>
                    </m:sSup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−238</m:t>
                        </m:r>
                      </m:sup>
                    </m:sSup>
                  </m:oMath>
                </a14:m>
                <a:br>
                  <a:rPr lang="en-GB" dirty="0"/>
                </a:br>
                <a:r>
                  <a:rPr lang="en-GB" dirty="0"/>
                  <a:t>(</a:t>
                </a:r>
                <a:r>
                  <a:rPr lang="en-GB" dirty="0">
                    <a:hlinkClick r:id="rId2"/>
                  </a:rPr>
                  <a:t>Witten 1979</a:t>
                </a:r>
                <a:r>
                  <a:rPr lang="en-GB" dirty="0"/>
                  <a:t>, </a:t>
                </a:r>
                <a:r>
                  <a:rPr lang="en-GB" dirty="0" err="1">
                    <a:hlinkClick r:id="rId3"/>
                  </a:rPr>
                  <a:t>Drukier&amp;Nussinov</a:t>
                </a:r>
                <a:r>
                  <a:rPr lang="en-GB" dirty="0">
                    <a:hlinkClick r:id="rId3"/>
                  </a:rPr>
                  <a:t> 1982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Confirmed numerically for kinks in 1+1D</a:t>
                </a:r>
                <a:br>
                  <a:rPr lang="en-GB" dirty="0"/>
                </a:br>
                <a:r>
                  <a:rPr lang="en-GB" dirty="0"/>
                  <a:t>(</a:t>
                </a:r>
                <a:r>
                  <a:rPr lang="en-GB" dirty="0" err="1">
                    <a:hlinkClick r:id="rId4"/>
                  </a:rPr>
                  <a:t>Demidov&amp;Levkov</a:t>
                </a:r>
                <a:r>
                  <a:rPr lang="en-GB" dirty="0">
                    <a:hlinkClick r:id="rId4"/>
                  </a:rPr>
                  <a:t> 2011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Production of </a:t>
                </a:r>
                <a:r>
                  <a:rPr lang="en-GB" dirty="0" err="1"/>
                  <a:t>solitonic</a:t>
                </a:r>
                <a:r>
                  <a:rPr lang="en-GB" dirty="0"/>
                  <a:t> (and elementary?)</a:t>
                </a:r>
                <a:br>
                  <a:rPr lang="en-GB" dirty="0"/>
                </a:br>
                <a:r>
                  <a:rPr lang="en-GB" dirty="0"/>
                  <a:t>monopoles may be practically </a:t>
                </a:r>
                <a:br>
                  <a:rPr lang="en-GB" dirty="0"/>
                </a:br>
                <a:r>
                  <a:rPr lang="en-GB" dirty="0"/>
                  <a:t>impossible in two-particle </a:t>
                </a:r>
                <a:br>
                  <a:rPr lang="en-GB" dirty="0"/>
                </a:br>
                <a:r>
                  <a:rPr lang="en-GB" dirty="0"/>
                  <a:t>collisions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t="-1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Exponential Suppression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627880" y="3920679"/>
            <a:ext cx="1080000" cy="1080000"/>
          </a:xfrm>
          <a:prstGeom prst="straightConnector1">
            <a:avLst/>
          </a:prstGeom>
          <a:ln w="28575">
            <a:solidFill>
              <a:schemeClr val="tx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8782056" y="1760044"/>
            <a:ext cx="1080000" cy="1080000"/>
          </a:xfrm>
          <a:prstGeom prst="straightConnector1">
            <a:avLst/>
          </a:prstGeom>
          <a:ln w="28575">
            <a:solidFill>
              <a:schemeClr val="tx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7702056" y="2840679"/>
            <a:ext cx="1080000" cy="1080000"/>
          </a:xfrm>
          <a:prstGeom prst="straightConnector1">
            <a:avLst/>
          </a:prstGeom>
          <a:ln w="28575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242056" y="3380679"/>
            <a:ext cx="1968744" cy="1080000"/>
          </a:xfrm>
          <a:prstGeom prst="straightConnector1">
            <a:avLst/>
          </a:prstGeom>
          <a:ln>
            <a:solidFill>
              <a:schemeClr val="accent1"/>
            </a:solidFill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273312" y="2300362"/>
            <a:ext cx="1968744" cy="108000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Image result for elephan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78741">
            <a:off x="6745612" y="2300962"/>
            <a:ext cx="1063483" cy="101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elephan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25896">
            <a:off x="8632025" y="3339826"/>
            <a:ext cx="1063483" cy="101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4083F1-60C5-8A51-2D3B-AD9AFEA2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289A828-3016-3228-2725-98A20B38F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027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/>
                  <a:t>Consider instead pair production from a strong magnetic field</a:t>
                </a:r>
              </a:p>
              <a:p>
                <a:r>
                  <a:rPr lang="en-GB" dirty="0"/>
                  <a:t>Electromagnetic dual to usual Schwinger pair production:</a:t>
                </a:r>
                <a:br>
                  <a:rPr lang="en-GB" dirty="0"/>
                </a:br>
                <a:r>
                  <a:rPr lang="en-GB" dirty="0"/>
                  <a:t>(Sauter 1931, </a:t>
                </a:r>
                <a:r>
                  <a:rPr lang="en-GB" dirty="0" err="1"/>
                  <a:t>Heisenberg&amp;Euler</a:t>
                </a:r>
                <a:r>
                  <a:rPr lang="en-GB" dirty="0"/>
                  <a:t> 1936, </a:t>
                </a:r>
                <a:r>
                  <a:rPr lang="en-GB" dirty="0">
                    <a:hlinkClick r:id="rId2"/>
                  </a:rPr>
                  <a:t>Schwinger 1951</a:t>
                </a:r>
                <a:r>
                  <a:rPr lang="en-GB" dirty="0"/>
                  <a:t>)</a:t>
                </a:r>
                <a:br>
                  <a:rPr lang="en-GB" sz="2000" dirty="0"/>
                </a:br>
                <a:r>
                  <a:rPr lang="en-GB" dirty="0" err="1"/>
                  <a:t>Tunneling</a:t>
                </a:r>
                <a:r>
                  <a:rPr lang="en-GB" dirty="0"/>
                  <a:t> through Coulomb potential barrier</a:t>
                </a:r>
              </a:p>
              <a:p>
                <a:r>
                  <a:rPr lang="en-GB" dirty="0"/>
                  <a:t>No direct experimental</a:t>
                </a:r>
                <a:br>
                  <a:rPr lang="en-GB" dirty="0"/>
                </a:br>
                <a:r>
                  <a:rPr lang="en-GB" dirty="0"/>
                  <a:t>confirmation yet: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GB" dirty="0"/>
                  <a:t> pairs need</a:t>
                </a:r>
                <a:br>
                  <a:rPr lang="en-GB" dirty="0"/>
                </a:br>
                <a:r>
                  <a:rPr lang="en-GB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f>
                      <m:f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den>
                    </m:f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</m:t>
                        </m:r>
                      </m:sup>
                    </m:sSup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endParaRPr lang="en-GB" dirty="0">
                  <a:solidFill>
                    <a:schemeClr val="accent1"/>
                  </a:solidFill>
                </a:endParaRPr>
              </a:p>
              <a:p>
                <a:pPr lvl="1"/>
                <a:r>
                  <a:rPr lang="en-GB" dirty="0"/>
                  <a:t>1000 x stronger than the</a:t>
                </a:r>
                <a:br>
                  <a:rPr lang="en-GB" dirty="0"/>
                </a:br>
                <a:r>
                  <a:rPr lang="en-GB" dirty="0"/>
                  <a:t>most powerful lasers</a:t>
                </a:r>
                <a:br>
                  <a:rPr lang="en-GB" dirty="0"/>
                </a:br>
                <a:endParaRPr lang="en-GB" dirty="0"/>
              </a:p>
              <a:p>
                <a:endParaRPr lang="en-GB" dirty="0"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Schwinger Pair Production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6996" y="2624142"/>
            <a:ext cx="5024625" cy="37699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23375" y="4509141"/>
                <a:ext cx="2847896" cy="648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𝑒</m:t>
                      </m:r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en-GB" i="1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375" y="4509141"/>
                <a:ext cx="2847896" cy="6481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193474-3FD2-5254-8199-73829BB69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FA2BEC-970F-7774-E4F8-608296D4E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062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10972800" cy="4828037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Pair production rate per spacetime volume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GB" i="1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∼</m:t>
                    </m:r>
                    <m:func>
                      <m:funcPr>
                        <m:ctrlPr>
                          <a:rPr lang="en-GB" i="1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GB" i="1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GB" i="1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inst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GB" i="1" dirty="0">
                  <a:solidFill>
                    <a:srgbClr val="FFFF00"/>
                  </a:solidFill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inst</m:t>
                        </m:r>
                      </m:sub>
                    </m:sSub>
                  </m:oMath>
                </a14:m>
                <a:r>
                  <a:rPr lang="en-GB" sz="2400" dirty="0"/>
                  <a:t> is the instanton action</a:t>
                </a:r>
              </a:p>
              <a:p>
                <a:pPr lvl="1"/>
                <a:r>
                  <a:rPr lang="en-GB" sz="2400" dirty="0" err="1"/>
                  <a:t>Prefactor</a:t>
                </a:r>
                <a:r>
                  <a:rPr lang="en-GB" sz="2400" dirty="0"/>
                  <a:t> from functional determinant</a:t>
                </a:r>
              </a:p>
              <a:p>
                <a:r>
                  <a:rPr lang="en-GB" dirty="0"/>
                  <a:t>Worldline instanton: </a:t>
                </a:r>
                <a:r>
                  <a:rPr lang="en-GB" sz="2000" dirty="0"/>
                  <a:t>(</a:t>
                </a:r>
                <a:r>
                  <a:rPr lang="en-GB" sz="2000" dirty="0">
                    <a:hlinkClick r:id="rId2"/>
                  </a:rPr>
                  <a:t>Affleck, Alvarez &amp; Manton 1982</a:t>
                </a:r>
                <a:r>
                  <a:rPr lang="en-GB" sz="2000" dirty="0"/>
                  <a:t>) </a:t>
                </a:r>
                <a:endParaRPr lang="en-GB" dirty="0"/>
              </a:p>
              <a:p>
                <a:pPr lvl="1"/>
                <a:r>
                  <a:rPr lang="en-GB" sz="2400" dirty="0"/>
                  <a:t>Circle of radius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400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2400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sz="2400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begChr m:val="|"/>
                        <m:endChr m:val="|"/>
                        <m:ctrlPr>
                          <a:rPr lang="en-GB" sz="240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sz="2400" i="1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2400" i="1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</m:oMath>
                </a14:m>
                <a:endParaRPr lang="en-GB" sz="2400" dirty="0"/>
              </a:p>
              <a:p>
                <a:pPr lvl="1"/>
                <a:r>
                  <a:rPr lang="en-GB" sz="2400" dirty="0"/>
                  <a:t>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400" b="0" i="0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inst</m:t>
                        </m:r>
                      </m:sub>
                    </m:sSub>
                    <m:r>
                      <a:rPr lang="en-GB" sz="2400" b="0" i="0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GB" sz="2400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GB" sz="2400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400" i="1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GB" sz="2400" i="1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GB" sz="2400" i="1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</m:acc>
                          </m:e>
                        </m:d>
                      </m:den>
                    </m:f>
                    <m:r>
                      <a:rPr lang="en-GB" sz="2400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400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2400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400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dirty="0"/>
              </a:p>
              <a:p>
                <a:pPr marL="393192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en-GB" sz="240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GB" sz="2400" i="1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4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GB" sz="2400" i="1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400" i="1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24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GB" sz="24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4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GB" sz="2400" i="1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400" i="1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</m:acc>
                                </m:e>
                              </m:d>
                            </m:den>
                          </m:f>
                          <m:r>
                            <a:rPr lang="en-GB" sz="24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4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400" dirty="0"/>
              </a:p>
              <a:p>
                <a:r>
                  <a:rPr lang="en-GB" dirty="0"/>
                  <a:t>Arbitrary coupling but weak field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begChr m:val="|"/>
                        <m:endChr m:val="|"/>
                        <m:ctrlPr>
                          <a:rPr lang="en-GB" i="1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10972800" cy="4828037"/>
              </a:xfrm>
              <a:blipFill>
                <a:blip r:embed="rId3"/>
                <a:stretch>
                  <a:fillRect t="-10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Schwinger Rate in Constant Field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FA230A0-0F52-4D76-90D3-1F4ACAC258EB}"/>
              </a:ext>
            </a:extLst>
          </p:cNvPr>
          <p:cNvGrpSpPr/>
          <p:nvPr/>
        </p:nvGrpSpPr>
        <p:grpSpPr>
          <a:xfrm>
            <a:off x="7502731" y="2888931"/>
            <a:ext cx="4320552" cy="1620207"/>
            <a:chOff x="3490186" y="3182803"/>
            <a:chExt cx="2161953" cy="80332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8B263D9-B1FC-4663-92B1-384893E90AA5}"/>
                </a:ext>
              </a:extLst>
            </p:cNvPr>
            <p:cNvGrpSpPr/>
            <p:nvPr/>
          </p:nvGrpSpPr>
          <p:grpSpPr>
            <a:xfrm>
              <a:off x="3490186" y="3182803"/>
              <a:ext cx="1081813" cy="803329"/>
              <a:chOff x="3490186" y="3182803"/>
              <a:chExt cx="1081813" cy="80332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E41E5BB3-9158-47E6-932D-25A812E8EB6D}"/>
                      </a:ext>
                    </a:extLst>
                  </p:cNvPr>
                  <p:cNvSpPr/>
                  <p:nvPr/>
                </p:nvSpPr>
                <p:spPr>
                  <a:xfrm>
                    <a:off x="3670163" y="3182803"/>
                    <a:ext cx="180023" cy="165388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oMath>
                      </m:oMathPara>
                    </a14:m>
                    <a:endParaRPr lang="en-GB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E41E5BB3-9158-47E6-932D-25A812E8EB6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70163" y="3182803"/>
                    <a:ext cx="180023" cy="165388"/>
                  </a:xfrm>
                  <a:prstGeom prst="ellipse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" name="Arc 1">
                <a:extLst>
                  <a:ext uri="{FF2B5EF4-FFF2-40B4-BE49-F238E27FC236}">
                    <a16:creationId xmlns:a16="http://schemas.microsoft.com/office/drawing/2014/main" id="{6602F604-8FEC-4543-B3D7-7F849B67116B}"/>
                  </a:ext>
                </a:extLst>
              </p:cNvPr>
              <p:cNvSpPr/>
              <p:nvPr/>
            </p:nvSpPr>
            <p:spPr>
              <a:xfrm rot="16200000" flipH="1">
                <a:off x="4208154" y="3620161"/>
                <a:ext cx="365877" cy="361813"/>
              </a:xfrm>
              <a:custGeom>
                <a:avLst/>
                <a:gdLst>
                  <a:gd name="connsiteX0" fmla="*/ 360000 w 720000"/>
                  <a:gd name="connsiteY0" fmla="*/ 0 h 720000"/>
                  <a:gd name="connsiteX1" fmla="*/ 720000 w 720000"/>
                  <a:gd name="connsiteY1" fmla="*/ 360000 h 720000"/>
                  <a:gd name="connsiteX2" fmla="*/ 360000 w 720000"/>
                  <a:gd name="connsiteY2" fmla="*/ 360000 h 720000"/>
                  <a:gd name="connsiteX3" fmla="*/ 360000 w 720000"/>
                  <a:gd name="connsiteY3" fmla="*/ 0 h 720000"/>
                  <a:gd name="connsiteX0" fmla="*/ 360000 w 720000"/>
                  <a:gd name="connsiteY0" fmla="*/ 0 h 720000"/>
                  <a:gd name="connsiteX1" fmla="*/ 720000 w 720000"/>
                  <a:gd name="connsiteY1" fmla="*/ 360000 h 720000"/>
                  <a:gd name="connsiteX0" fmla="*/ 5877 w 365877"/>
                  <a:gd name="connsiteY0" fmla="*/ 1813 h 361813"/>
                  <a:gd name="connsiteX1" fmla="*/ 365877 w 365877"/>
                  <a:gd name="connsiteY1" fmla="*/ 361813 h 361813"/>
                  <a:gd name="connsiteX2" fmla="*/ 5877 w 365877"/>
                  <a:gd name="connsiteY2" fmla="*/ 361813 h 361813"/>
                  <a:gd name="connsiteX3" fmla="*/ 5877 w 365877"/>
                  <a:gd name="connsiteY3" fmla="*/ 1813 h 361813"/>
                  <a:gd name="connsiteX0" fmla="*/ 5877 w 365877"/>
                  <a:gd name="connsiteY0" fmla="*/ 1813 h 361813"/>
                  <a:gd name="connsiteX1" fmla="*/ 0 w 365877"/>
                  <a:gd name="connsiteY1" fmla="*/ 0 h 361813"/>
                  <a:gd name="connsiteX2" fmla="*/ 365877 w 365877"/>
                  <a:gd name="connsiteY2" fmla="*/ 361813 h 36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5877" h="361813" stroke="0" extrusionOk="0">
                    <a:moveTo>
                      <a:pt x="5877" y="1813"/>
                    </a:moveTo>
                    <a:cubicBezTo>
                      <a:pt x="204700" y="1813"/>
                      <a:pt x="365877" y="162990"/>
                      <a:pt x="365877" y="361813"/>
                    </a:cubicBezTo>
                    <a:lnTo>
                      <a:pt x="5877" y="361813"/>
                    </a:lnTo>
                    <a:lnTo>
                      <a:pt x="5877" y="1813"/>
                    </a:lnTo>
                    <a:close/>
                  </a:path>
                  <a:path w="365877" h="361813" fill="none">
                    <a:moveTo>
                      <a:pt x="5877" y="1813"/>
                    </a:moveTo>
                    <a:lnTo>
                      <a:pt x="0" y="0"/>
                    </a:lnTo>
                    <a:cubicBezTo>
                      <a:pt x="204700" y="1813"/>
                      <a:pt x="365877" y="162990"/>
                      <a:pt x="365877" y="361813"/>
                    </a:cubicBezTo>
                  </a:path>
                </a:pathLst>
              </a:cu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Arc 13">
                <a:extLst>
                  <a:ext uri="{FF2B5EF4-FFF2-40B4-BE49-F238E27FC236}">
                    <a16:creationId xmlns:a16="http://schemas.microsoft.com/office/drawing/2014/main" id="{3DD460E8-B8E3-478D-B206-26469627A7EF}"/>
                  </a:ext>
                </a:extLst>
              </p:cNvPr>
              <p:cNvSpPr/>
              <p:nvPr/>
            </p:nvSpPr>
            <p:spPr>
              <a:xfrm>
                <a:off x="3490186" y="3266132"/>
                <a:ext cx="720000" cy="720000"/>
              </a:xfrm>
              <a:prstGeom prst="arc">
                <a:avLst/>
              </a:prstGeom>
              <a:ln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5" name="Arc 1">
                <a:extLst>
                  <a:ext uri="{FF2B5EF4-FFF2-40B4-BE49-F238E27FC236}">
                    <a16:creationId xmlns:a16="http://schemas.microsoft.com/office/drawing/2014/main" id="{52006133-FAF7-4AA1-AEB1-58F6EDB76BF6}"/>
                  </a:ext>
                </a:extLst>
              </p:cNvPr>
              <p:cNvSpPr/>
              <p:nvPr/>
            </p:nvSpPr>
            <p:spPr>
              <a:xfrm rot="5400000" flipH="1" flipV="1">
                <a:off x="4206341" y="3268164"/>
                <a:ext cx="365877" cy="361813"/>
              </a:xfrm>
              <a:custGeom>
                <a:avLst/>
                <a:gdLst>
                  <a:gd name="connsiteX0" fmla="*/ 360000 w 720000"/>
                  <a:gd name="connsiteY0" fmla="*/ 0 h 720000"/>
                  <a:gd name="connsiteX1" fmla="*/ 720000 w 720000"/>
                  <a:gd name="connsiteY1" fmla="*/ 360000 h 720000"/>
                  <a:gd name="connsiteX2" fmla="*/ 360000 w 720000"/>
                  <a:gd name="connsiteY2" fmla="*/ 360000 h 720000"/>
                  <a:gd name="connsiteX3" fmla="*/ 360000 w 720000"/>
                  <a:gd name="connsiteY3" fmla="*/ 0 h 720000"/>
                  <a:gd name="connsiteX0" fmla="*/ 360000 w 720000"/>
                  <a:gd name="connsiteY0" fmla="*/ 0 h 720000"/>
                  <a:gd name="connsiteX1" fmla="*/ 720000 w 720000"/>
                  <a:gd name="connsiteY1" fmla="*/ 360000 h 720000"/>
                  <a:gd name="connsiteX0" fmla="*/ 5877 w 365877"/>
                  <a:gd name="connsiteY0" fmla="*/ 1813 h 361813"/>
                  <a:gd name="connsiteX1" fmla="*/ 365877 w 365877"/>
                  <a:gd name="connsiteY1" fmla="*/ 361813 h 361813"/>
                  <a:gd name="connsiteX2" fmla="*/ 5877 w 365877"/>
                  <a:gd name="connsiteY2" fmla="*/ 361813 h 361813"/>
                  <a:gd name="connsiteX3" fmla="*/ 5877 w 365877"/>
                  <a:gd name="connsiteY3" fmla="*/ 1813 h 361813"/>
                  <a:gd name="connsiteX0" fmla="*/ 5877 w 365877"/>
                  <a:gd name="connsiteY0" fmla="*/ 1813 h 361813"/>
                  <a:gd name="connsiteX1" fmla="*/ 0 w 365877"/>
                  <a:gd name="connsiteY1" fmla="*/ 0 h 361813"/>
                  <a:gd name="connsiteX2" fmla="*/ 365877 w 365877"/>
                  <a:gd name="connsiteY2" fmla="*/ 361813 h 36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5877" h="361813" stroke="0" extrusionOk="0">
                    <a:moveTo>
                      <a:pt x="5877" y="1813"/>
                    </a:moveTo>
                    <a:cubicBezTo>
                      <a:pt x="204700" y="1813"/>
                      <a:pt x="365877" y="162990"/>
                      <a:pt x="365877" y="361813"/>
                    </a:cubicBezTo>
                    <a:lnTo>
                      <a:pt x="5877" y="361813"/>
                    </a:lnTo>
                    <a:lnTo>
                      <a:pt x="5877" y="1813"/>
                    </a:lnTo>
                    <a:close/>
                  </a:path>
                  <a:path w="365877" h="361813" fill="none">
                    <a:moveTo>
                      <a:pt x="5877" y="1813"/>
                    </a:moveTo>
                    <a:lnTo>
                      <a:pt x="0" y="0"/>
                    </a:lnTo>
                    <a:cubicBezTo>
                      <a:pt x="204700" y="1813"/>
                      <a:pt x="365877" y="162990"/>
                      <a:pt x="365877" y="361813"/>
                    </a:cubicBezTo>
                  </a:path>
                </a:pathLst>
              </a:custGeom>
              <a:ln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959FB1C5-1418-4173-9E45-ADC6476394D6}"/>
                    </a:ext>
                  </a:extLst>
                </p:cNvPr>
                <p:cNvSpPr/>
                <p:nvPr/>
              </p:nvSpPr>
              <p:spPr>
                <a:xfrm flipH="1">
                  <a:off x="5292139" y="3182803"/>
                  <a:ext cx="180023" cy="165388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n-GB" sz="1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959FB1C5-1418-4173-9E45-ADC6476394D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5292139" y="3182803"/>
                  <a:ext cx="180023" cy="165388"/>
                </a:xfrm>
                <a:prstGeom prst="ellipse">
                  <a:avLst/>
                </a:prstGeom>
                <a:blipFill>
                  <a:blip r:embed="rId5"/>
                  <a:stretch>
                    <a:fillRect l="-4762" r="-4762" b="-678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Arc 1">
              <a:extLst>
                <a:ext uri="{FF2B5EF4-FFF2-40B4-BE49-F238E27FC236}">
                  <a16:creationId xmlns:a16="http://schemas.microsoft.com/office/drawing/2014/main" id="{4C076CEE-8B3A-42C0-8C07-7A8C45AAE794}"/>
                </a:ext>
              </a:extLst>
            </p:cNvPr>
            <p:cNvSpPr/>
            <p:nvPr/>
          </p:nvSpPr>
          <p:spPr>
            <a:xfrm rot="5400000">
              <a:off x="4568294" y="3620161"/>
              <a:ext cx="365877" cy="361813"/>
            </a:xfrm>
            <a:custGeom>
              <a:avLst/>
              <a:gdLst>
                <a:gd name="connsiteX0" fmla="*/ 360000 w 720000"/>
                <a:gd name="connsiteY0" fmla="*/ 0 h 720000"/>
                <a:gd name="connsiteX1" fmla="*/ 720000 w 720000"/>
                <a:gd name="connsiteY1" fmla="*/ 360000 h 720000"/>
                <a:gd name="connsiteX2" fmla="*/ 360000 w 720000"/>
                <a:gd name="connsiteY2" fmla="*/ 360000 h 720000"/>
                <a:gd name="connsiteX3" fmla="*/ 360000 w 720000"/>
                <a:gd name="connsiteY3" fmla="*/ 0 h 720000"/>
                <a:gd name="connsiteX0" fmla="*/ 360000 w 720000"/>
                <a:gd name="connsiteY0" fmla="*/ 0 h 720000"/>
                <a:gd name="connsiteX1" fmla="*/ 720000 w 720000"/>
                <a:gd name="connsiteY1" fmla="*/ 360000 h 720000"/>
                <a:gd name="connsiteX0" fmla="*/ 5877 w 365877"/>
                <a:gd name="connsiteY0" fmla="*/ 1813 h 361813"/>
                <a:gd name="connsiteX1" fmla="*/ 365877 w 365877"/>
                <a:gd name="connsiteY1" fmla="*/ 361813 h 361813"/>
                <a:gd name="connsiteX2" fmla="*/ 5877 w 365877"/>
                <a:gd name="connsiteY2" fmla="*/ 361813 h 361813"/>
                <a:gd name="connsiteX3" fmla="*/ 5877 w 365877"/>
                <a:gd name="connsiteY3" fmla="*/ 1813 h 361813"/>
                <a:gd name="connsiteX0" fmla="*/ 5877 w 365877"/>
                <a:gd name="connsiteY0" fmla="*/ 1813 h 361813"/>
                <a:gd name="connsiteX1" fmla="*/ 0 w 365877"/>
                <a:gd name="connsiteY1" fmla="*/ 0 h 361813"/>
                <a:gd name="connsiteX2" fmla="*/ 365877 w 365877"/>
                <a:gd name="connsiteY2" fmla="*/ 361813 h 36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5877" h="361813" stroke="0" extrusionOk="0">
                  <a:moveTo>
                    <a:pt x="5877" y="1813"/>
                  </a:moveTo>
                  <a:cubicBezTo>
                    <a:pt x="204700" y="1813"/>
                    <a:pt x="365877" y="162990"/>
                    <a:pt x="365877" y="361813"/>
                  </a:cubicBezTo>
                  <a:lnTo>
                    <a:pt x="5877" y="361813"/>
                  </a:lnTo>
                  <a:lnTo>
                    <a:pt x="5877" y="1813"/>
                  </a:lnTo>
                  <a:close/>
                </a:path>
                <a:path w="365877" h="361813" fill="none">
                  <a:moveTo>
                    <a:pt x="5877" y="1813"/>
                  </a:moveTo>
                  <a:lnTo>
                    <a:pt x="0" y="0"/>
                  </a:lnTo>
                  <a:cubicBezTo>
                    <a:pt x="204700" y="1813"/>
                    <a:pt x="365877" y="162990"/>
                    <a:pt x="365877" y="361813"/>
                  </a:cubicBezTo>
                </a:path>
              </a:pathLst>
            </a:cu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C26F44E6-E150-4AAA-9740-B53BB0346561}"/>
                </a:ext>
              </a:extLst>
            </p:cNvPr>
            <p:cNvSpPr/>
            <p:nvPr/>
          </p:nvSpPr>
          <p:spPr>
            <a:xfrm flipH="1">
              <a:off x="4932139" y="3266132"/>
              <a:ext cx="720000" cy="720000"/>
            </a:xfrm>
            <a:prstGeom prst="arc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Arc 1">
              <a:extLst>
                <a:ext uri="{FF2B5EF4-FFF2-40B4-BE49-F238E27FC236}">
                  <a16:creationId xmlns:a16="http://schemas.microsoft.com/office/drawing/2014/main" id="{7E05DBDF-1A5C-4831-A741-1FBD07C3E742}"/>
                </a:ext>
              </a:extLst>
            </p:cNvPr>
            <p:cNvSpPr/>
            <p:nvPr/>
          </p:nvSpPr>
          <p:spPr>
            <a:xfrm rot="16200000" flipV="1">
              <a:off x="4570107" y="3268164"/>
              <a:ext cx="365877" cy="361813"/>
            </a:xfrm>
            <a:custGeom>
              <a:avLst/>
              <a:gdLst>
                <a:gd name="connsiteX0" fmla="*/ 360000 w 720000"/>
                <a:gd name="connsiteY0" fmla="*/ 0 h 720000"/>
                <a:gd name="connsiteX1" fmla="*/ 720000 w 720000"/>
                <a:gd name="connsiteY1" fmla="*/ 360000 h 720000"/>
                <a:gd name="connsiteX2" fmla="*/ 360000 w 720000"/>
                <a:gd name="connsiteY2" fmla="*/ 360000 h 720000"/>
                <a:gd name="connsiteX3" fmla="*/ 360000 w 720000"/>
                <a:gd name="connsiteY3" fmla="*/ 0 h 720000"/>
                <a:gd name="connsiteX0" fmla="*/ 360000 w 720000"/>
                <a:gd name="connsiteY0" fmla="*/ 0 h 720000"/>
                <a:gd name="connsiteX1" fmla="*/ 720000 w 720000"/>
                <a:gd name="connsiteY1" fmla="*/ 360000 h 720000"/>
                <a:gd name="connsiteX0" fmla="*/ 5877 w 365877"/>
                <a:gd name="connsiteY0" fmla="*/ 1813 h 361813"/>
                <a:gd name="connsiteX1" fmla="*/ 365877 w 365877"/>
                <a:gd name="connsiteY1" fmla="*/ 361813 h 361813"/>
                <a:gd name="connsiteX2" fmla="*/ 5877 w 365877"/>
                <a:gd name="connsiteY2" fmla="*/ 361813 h 361813"/>
                <a:gd name="connsiteX3" fmla="*/ 5877 w 365877"/>
                <a:gd name="connsiteY3" fmla="*/ 1813 h 361813"/>
                <a:gd name="connsiteX0" fmla="*/ 5877 w 365877"/>
                <a:gd name="connsiteY0" fmla="*/ 1813 h 361813"/>
                <a:gd name="connsiteX1" fmla="*/ 0 w 365877"/>
                <a:gd name="connsiteY1" fmla="*/ 0 h 361813"/>
                <a:gd name="connsiteX2" fmla="*/ 365877 w 365877"/>
                <a:gd name="connsiteY2" fmla="*/ 361813 h 36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5877" h="361813" stroke="0" extrusionOk="0">
                  <a:moveTo>
                    <a:pt x="5877" y="1813"/>
                  </a:moveTo>
                  <a:cubicBezTo>
                    <a:pt x="204700" y="1813"/>
                    <a:pt x="365877" y="162990"/>
                    <a:pt x="365877" y="361813"/>
                  </a:cubicBezTo>
                  <a:lnTo>
                    <a:pt x="5877" y="361813"/>
                  </a:lnTo>
                  <a:lnTo>
                    <a:pt x="5877" y="1813"/>
                  </a:lnTo>
                  <a:close/>
                </a:path>
                <a:path w="365877" h="361813" fill="none">
                  <a:moveTo>
                    <a:pt x="5877" y="1813"/>
                  </a:moveTo>
                  <a:lnTo>
                    <a:pt x="0" y="0"/>
                  </a:lnTo>
                  <a:cubicBezTo>
                    <a:pt x="204700" y="1813"/>
                    <a:pt x="365877" y="162990"/>
                    <a:pt x="365877" y="361813"/>
                  </a:cubicBezTo>
                </a:path>
              </a:pathLst>
            </a:custGeom>
            <a:ln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38491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10972800" cy="4925981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The calculation does not require weak coupling: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≫1</m:t>
                    </m:r>
                  </m:oMath>
                </a14:m>
                <a:r>
                  <a:rPr lang="en-GB" dirty="0">
                    <a:solidFill>
                      <a:srgbClr val="FFFF00"/>
                    </a:solidFill>
                  </a:rPr>
                  <a:t> </a:t>
                </a:r>
                <a:r>
                  <a:rPr lang="en-GB" dirty="0"/>
                  <a:t>is not a problem</a:t>
                </a:r>
              </a:p>
              <a:p>
                <a:r>
                  <a:rPr lang="en-GB" dirty="0"/>
                  <a:t>Largely independent of microscopic structure of monopoles</a:t>
                </a:r>
                <a:br>
                  <a:rPr lang="en-GB" dirty="0"/>
                </a:br>
                <a:r>
                  <a:rPr lang="en-GB" dirty="0"/>
                  <a:t>(elementary or </a:t>
                </a:r>
                <a:r>
                  <a:rPr lang="en-GB" dirty="0" err="1"/>
                  <a:t>solitonic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Pair production rate (constant field,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): </a:t>
                </a:r>
                <a:br>
                  <a:rPr lang="en-GB" dirty="0"/>
                </a:br>
                <a:r>
                  <a:rPr lang="en-GB" dirty="0"/>
                  <a:t>(</a:t>
                </a:r>
                <a:r>
                  <a:rPr lang="en-GB" dirty="0" err="1">
                    <a:hlinkClick r:id="rId2"/>
                  </a:rPr>
                  <a:t>Affleck&amp;Manton</a:t>
                </a:r>
                <a:r>
                  <a:rPr lang="en-GB" dirty="0">
                    <a:hlinkClick r:id="rId2"/>
                  </a:rPr>
                  <a:t> 1982</a:t>
                </a:r>
                <a:r>
                  <a:rPr lang="en-GB" dirty="0"/>
                  <a:t>; </a:t>
                </a:r>
                <a:r>
                  <a:rPr lang="en-GB" dirty="0" err="1">
                    <a:hlinkClick r:id="rId3"/>
                  </a:rPr>
                  <a:t>Gould&amp;AR</a:t>
                </a:r>
                <a:r>
                  <a:rPr lang="en-GB" dirty="0">
                    <a:hlinkClick r:id="rId3"/>
                  </a:rPr>
                  <a:t> 2017</a:t>
                </a:r>
                <a:r>
                  <a:rPr lang="en-GB" dirty="0"/>
                  <a:t>)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GB" i="1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i="1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sSup>
                          <m:sSup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p>
                                <m: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GB" i="1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i="1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</m:acc>
                              </m:e>
                            </m:d>
                          </m:den>
                        </m:f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GB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endParaRPr lang="en-GB" dirty="0"/>
              </a:p>
              <a:p>
                <a:r>
                  <a:rPr lang="en-GB" dirty="0"/>
                  <a:t>Pair production if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GB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GB" b="0" i="1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GB" i="1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GB" i="1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GB" i="1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</m:acc>
                                  </m:e>
                                </m:d>
                              </m:num>
                              <m:den>
                                <m:r>
                                  <a:rPr lang="en-GB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GB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1/2</m:t>
                        </m:r>
                      </m:sup>
                    </m:sSup>
                  </m:oMath>
                </a14:m>
                <a:endParaRPr lang="en-GB" dirty="0"/>
              </a:p>
              <a:p>
                <a:r>
                  <a:rPr lang="en-GB" dirty="0"/>
                  <a:t>Strongest magnetic fields in lab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100 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−13</m:t>
                        </m:r>
                      </m:sup>
                    </m:sSup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br>
                  <a:rPr lang="en-GB" dirty="0"/>
                </a:br>
                <a:r>
                  <a:rPr lang="en-GB" dirty="0">
                    <a:sym typeface="Symbol" panose="05050102010706020507" pitchFamily="18" charset="2"/>
                  </a:rPr>
                  <a:t> Mass bound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𝑀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keV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10972800" cy="4925981"/>
              </a:xfrm>
              <a:blipFill>
                <a:blip r:embed="rId4"/>
                <a:stretch>
                  <a:fillRect t="-9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Monopoles from Schwinger Process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FE6405-D9D6-C051-E820-7C57199F9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DE9B74-7835-048D-A29E-3236F4CD7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28B02B-7C53-326D-D028-3C01BCE4731E}"/>
              </a:ext>
            </a:extLst>
          </p:cNvPr>
          <p:cNvGrpSpPr/>
          <p:nvPr/>
        </p:nvGrpSpPr>
        <p:grpSpPr>
          <a:xfrm>
            <a:off x="7502731" y="2888931"/>
            <a:ext cx="4320552" cy="1620207"/>
            <a:chOff x="3490186" y="3182803"/>
            <a:chExt cx="2161953" cy="80332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935DC8F-DF75-24E6-C70A-2207ADAA9A05}"/>
                </a:ext>
              </a:extLst>
            </p:cNvPr>
            <p:cNvGrpSpPr/>
            <p:nvPr/>
          </p:nvGrpSpPr>
          <p:grpSpPr>
            <a:xfrm>
              <a:off x="3490186" y="3182803"/>
              <a:ext cx="1081813" cy="803329"/>
              <a:chOff x="3490186" y="3182803"/>
              <a:chExt cx="1081813" cy="80332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EE370146-D83E-D11F-19EC-309A9ACFDF8F}"/>
                      </a:ext>
                    </a:extLst>
                  </p:cNvPr>
                  <p:cNvSpPr/>
                  <p:nvPr/>
                </p:nvSpPr>
                <p:spPr>
                  <a:xfrm>
                    <a:off x="3670163" y="3182803"/>
                    <a:ext cx="180023" cy="165388"/>
                  </a:xfrm>
                  <a:prstGeom prst="ellipse">
                    <a:avLst/>
                  </a:prstGeom>
                  <a:solidFill>
                    <a:srgbClr val="C000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oMath>
                      </m:oMathPara>
                    </a14:m>
                    <a:endParaRPr lang="en-GB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42142760-12FC-41C1-8E3B-B7E3BC5E32D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70163" y="3182803"/>
                    <a:ext cx="180023" cy="165388"/>
                  </a:xfrm>
                  <a:prstGeom prst="ellipse">
                    <a:avLst/>
                  </a:prstGeom>
                  <a:blipFill>
                    <a:blip r:embed="rId5"/>
                    <a:stretch>
                      <a:fillRect l="-4762" r="-4762" b="-8475"/>
                    </a:stretch>
                  </a:blipFill>
                  <a:ln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Arc 1">
                <a:extLst>
                  <a:ext uri="{FF2B5EF4-FFF2-40B4-BE49-F238E27FC236}">
                    <a16:creationId xmlns:a16="http://schemas.microsoft.com/office/drawing/2014/main" id="{6E354577-329E-D305-43EE-82DE04D861A1}"/>
                  </a:ext>
                </a:extLst>
              </p:cNvPr>
              <p:cNvSpPr/>
              <p:nvPr/>
            </p:nvSpPr>
            <p:spPr>
              <a:xfrm rot="16200000" flipH="1">
                <a:off x="4208154" y="3620161"/>
                <a:ext cx="365877" cy="361813"/>
              </a:xfrm>
              <a:custGeom>
                <a:avLst/>
                <a:gdLst>
                  <a:gd name="connsiteX0" fmla="*/ 360000 w 720000"/>
                  <a:gd name="connsiteY0" fmla="*/ 0 h 720000"/>
                  <a:gd name="connsiteX1" fmla="*/ 720000 w 720000"/>
                  <a:gd name="connsiteY1" fmla="*/ 360000 h 720000"/>
                  <a:gd name="connsiteX2" fmla="*/ 360000 w 720000"/>
                  <a:gd name="connsiteY2" fmla="*/ 360000 h 720000"/>
                  <a:gd name="connsiteX3" fmla="*/ 360000 w 720000"/>
                  <a:gd name="connsiteY3" fmla="*/ 0 h 720000"/>
                  <a:gd name="connsiteX0" fmla="*/ 360000 w 720000"/>
                  <a:gd name="connsiteY0" fmla="*/ 0 h 720000"/>
                  <a:gd name="connsiteX1" fmla="*/ 720000 w 720000"/>
                  <a:gd name="connsiteY1" fmla="*/ 360000 h 720000"/>
                  <a:gd name="connsiteX0" fmla="*/ 5877 w 365877"/>
                  <a:gd name="connsiteY0" fmla="*/ 1813 h 361813"/>
                  <a:gd name="connsiteX1" fmla="*/ 365877 w 365877"/>
                  <a:gd name="connsiteY1" fmla="*/ 361813 h 361813"/>
                  <a:gd name="connsiteX2" fmla="*/ 5877 w 365877"/>
                  <a:gd name="connsiteY2" fmla="*/ 361813 h 361813"/>
                  <a:gd name="connsiteX3" fmla="*/ 5877 w 365877"/>
                  <a:gd name="connsiteY3" fmla="*/ 1813 h 361813"/>
                  <a:gd name="connsiteX0" fmla="*/ 5877 w 365877"/>
                  <a:gd name="connsiteY0" fmla="*/ 1813 h 361813"/>
                  <a:gd name="connsiteX1" fmla="*/ 0 w 365877"/>
                  <a:gd name="connsiteY1" fmla="*/ 0 h 361813"/>
                  <a:gd name="connsiteX2" fmla="*/ 365877 w 365877"/>
                  <a:gd name="connsiteY2" fmla="*/ 361813 h 36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5877" h="361813" stroke="0" extrusionOk="0">
                    <a:moveTo>
                      <a:pt x="5877" y="1813"/>
                    </a:moveTo>
                    <a:cubicBezTo>
                      <a:pt x="204700" y="1813"/>
                      <a:pt x="365877" y="162990"/>
                      <a:pt x="365877" y="361813"/>
                    </a:cubicBezTo>
                    <a:lnTo>
                      <a:pt x="5877" y="361813"/>
                    </a:lnTo>
                    <a:lnTo>
                      <a:pt x="5877" y="1813"/>
                    </a:lnTo>
                    <a:close/>
                  </a:path>
                  <a:path w="365877" h="361813" fill="none">
                    <a:moveTo>
                      <a:pt x="5877" y="1813"/>
                    </a:moveTo>
                    <a:lnTo>
                      <a:pt x="0" y="0"/>
                    </a:lnTo>
                    <a:cubicBezTo>
                      <a:pt x="204700" y="1813"/>
                      <a:pt x="365877" y="162990"/>
                      <a:pt x="365877" y="361813"/>
                    </a:cubicBezTo>
                  </a:path>
                </a:pathLst>
              </a:custGeom>
              <a:ln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Arc 14">
                <a:extLst>
                  <a:ext uri="{FF2B5EF4-FFF2-40B4-BE49-F238E27FC236}">
                    <a16:creationId xmlns:a16="http://schemas.microsoft.com/office/drawing/2014/main" id="{88DE73AF-8FB0-DAEB-0A75-D900180C39F3}"/>
                  </a:ext>
                </a:extLst>
              </p:cNvPr>
              <p:cNvSpPr/>
              <p:nvPr/>
            </p:nvSpPr>
            <p:spPr>
              <a:xfrm>
                <a:off x="3490186" y="3266132"/>
                <a:ext cx="720000" cy="720000"/>
              </a:xfrm>
              <a:prstGeom prst="arc">
                <a:avLst/>
              </a:prstGeom>
              <a:ln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6" name="Arc 1">
                <a:extLst>
                  <a:ext uri="{FF2B5EF4-FFF2-40B4-BE49-F238E27FC236}">
                    <a16:creationId xmlns:a16="http://schemas.microsoft.com/office/drawing/2014/main" id="{4DA72A70-80D2-31B7-0555-7DEEB896770A}"/>
                  </a:ext>
                </a:extLst>
              </p:cNvPr>
              <p:cNvSpPr/>
              <p:nvPr/>
            </p:nvSpPr>
            <p:spPr>
              <a:xfrm rot="5400000" flipH="1" flipV="1">
                <a:off x="4206341" y="3268164"/>
                <a:ext cx="365877" cy="361813"/>
              </a:xfrm>
              <a:custGeom>
                <a:avLst/>
                <a:gdLst>
                  <a:gd name="connsiteX0" fmla="*/ 360000 w 720000"/>
                  <a:gd name="connsiteY0" fmla="*/ 0 h 720000"/>
                  <a:gd name="connsiteX1" fmla="*/ 720000 w 720000"/>
                  <a:gd name="connsiteY1" fmla="*/ 360000 h 720000"/>
                  <a:gd name="connsiteX2" fmla="*/ 360000 w 720000"/>
                  <a:gd name="connsiteY2" fmla="*/ 360000 h 720000"/>
                  <a:gd name="connsiteX3" fmla="*/ 360000 w 720000"/>
                  <a:gd name="connsiteY3" fmla="*/ 0 h 720000"/>
                  <a:gd name="connsiteX0" fmla="*/ 360000 w 720000"/>
                  <a:gd name="connsiteY0" fmla="*/ 0 h 720000"/>
                  <a:gd name="connsiteX1" fmla="*/ 720000 w 720000"/>
                  <a:gd name="connsiteY1" fmla="*/ 360000 h 720000"/>
                  <a:gd name="connsiteX0" fmla="*/ 5877 w 365877"/>
                  <a:gd name="connsiteY0" fmla="*/ 1813 h 361813"/>
                  <a:gd name="connsiteX1" fmla="*/ 365877 w 365877"/>
                  <a:gd name="connsiteY1" fmla="*/ 361813 h 361813"/>
                  <a:gd name="connsiteX2" fmla="*/ 5877 w 365877"/>
                  <a:gd name="connsiteY2" fmla="*/ 361813 h 361813"/>
                  <a:gd name="connsiteX3" fmla="*/ 5877 w 365877"/>
                  <a:gd name="connsiteY3" fmla="*/ 1813 h 361813"/>
                  <a:gd name="connsiteX0" fmla="*/ 5877 w 365877"/>
                  <a:gd name="connsiteY0" fmla="*/ 1813 h 361813"/>
                  <a:gd name="connsiteX1" fmla="*/ 0 w 365877"/>
                  <a:gd name="connsiteY1" fmla="*/ 0 h 361813"/>
                  <a:gd name="connsiteX2" fmla="*/ 365877 w 365877"/>
                  <a:gd name="connsiteY2" fmla="*/ 361813 h 36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5877" h="361813" stroke="0" extrusionOk="0">
                    <a:moveTo>
                      <a:pt x="5877" y="1813"/>
                    </a:moveTo>
                    <a:cubicBezTo>
                      <a:pt x="204700" y="1813"/>
                      <a:pt x="365877" y="162990"/>
                      <a:pt x="365877" y="361813"/>
                    </a:cubicBezTo>
                    <a:lnTo>
                      <a:pt x="5877" y="361813"/>
                    </a:lnTo>
                    <a:lnTo>
                      <a:pt x="5877" y="1813"/>
                    </a:lnTo>
                    <a:close/>
                  </a:path>
                  <a:path w="365877" h="361813" fill="none">
                    <a:moveTo>
                      <a:pt x="5877" y="1813"/>
                    </a:moveTo>
                    <a:lnTo>
                      <a:pt x="0" y="0"/>
                    </a:lnTo>
                    <a:cubicBezTo>
                      <a:pt x="204700" y="1813"/>
                      <a:pt x="365877" y="162990"/>
                      <a:pt x="365877" y="361813"/>
                    </a:cubicBezTo>
                  </a:path>
                </a:pathLst>
              </a:custGeom>
              <a:ln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4409DA12-CEC3-EBC2-32CB-7D14C852C1A8}"/>
                    </a:ext>
                  </a:extLst>
                </p:cNvPr>
                <p:cNvSpPr/>
                <p:nvPr/>
              </p:nvSpPr>
              <p:spPr>
                <a:xfrm flipH="1">
                  <a:off x="5292139" y="3182803"/>
                  <a:ext cx="180023" cy="165388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GB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oMath>
                    </m:oMathPara>
                  </a14:m>
                  <a:endParaRPr lang="en-GB" sz="12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5D8D7CC8-AD13-495D-A93B-195E5BB8E7C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5292139" y="3182803"/>
                  <a:ext cx="180023" cy="165388"/>
                </a:xfrm>
                <a:prstGeom prst="ellipse">
                  <a:avLst/>
                </a:prstGeom>
                <a:blipFill>
                  <a:blip r:embed="rId6"/>
                  <a:stretch>
                    <a:fillRect b="-8475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Arc 1">
              <a:extLst>
                <a:ext uri="{FF2B5EF4-FFF2-40B4-BE49-F238E27FC236}">
                  <a16:creationId xmlns:a16="http://schemas.microsoft.com/office/drawing/2014/main" id="{ADE48A3A-DFC2-37E8-CBA1-E1DE65B0AE3C}"/>
                </a:ext>
              </a:extLst>
            </p:cNvPr>
            <p:cNvSpPr/>
            <p:nvPr/>
          </p:nvSpPr>
          <p:spPr>
            <a:xfrm rot="5400000">
              <a:off x="4568294" y="3620161"/>
              <a:ext cx="365877" cy="361813"/>
            </a:xfrm>
            <a:custGeom>
              <a:avLst/>
              <a:gdLst>
                <a:gd name="connsiteX0" fmla="*/ 360000 w 720000"/>
                <a:gd name="connsiteY0" fmla="*/ 0 h 720000"/>
                <a:gd name="connsiteX1" fmla="*/ 720000 w 720000"/>
                <a:gd name="connsiteY1" fmla="*/ 360000 h 720000"/>
                <a:gd name="connsiteX2" fmla="*/ 360000 w 720000"/>
                <a:gd name="connsiteY2" fmla="*/ 360000 h 720000"/>
                <a:gd name="connsiteX3" fmla="*/ 360000 w 720000"/>
                <a:gd name="connsiteY3" fmla="*/ 0 h 720000"/>
                <a:gd name="connsiteX0" fmla="*/ 360000 w 720000"/>
                <a:gd name="connsiteY0" fmla="*/ 0 h 720000"/>
                <a:gd name="connsiteX1" fmla="*/ 720000 w 720000"/>
                <a:gd name="connsiteY1" fmla="*/ 360000 h 720000"/>
                <a:gd name="connsiteX0" fmla="*/ 5877 w 365877"/>
                <a:gd name="connsiteY0" fmla="*/ 1813 h 361813"/>
                <a:gd name="connsiteX1" fmla="*/ 365877 w 365877"/>
                <a:gd name="connsiteY1" fmla="*/ 361813 h 361813"/>
                <a:gd name="connsiteX2" fmla="*/ 5877 w 365877"/>
                <a:gd name="connsiteY2" fmla="*/ 361813 h 361813"/>
                <a:gd name="connsiteX3" fmla="*/ 5877 w 365877"/>
                <a:gd name="connsiteY3" fmla="*/ 1813 h 361813"/>
                <a:gd name="connsiteX0" fmla="*/ 5877 w 365877"/>
                <a:gd name="connsiteY0" fmla="*/ 1813 h 361813"/>
                <a:gd name="connsiteX1" fmla="*/ 0 w 365877"/>
                <a:gd name="connsiteY1" fmla="*/ 0 h 361813"/>
                <a:gd name="connsiteX2" fmla="*/ 365877 w 365877"/>
                <a:gd name="connsiteY2" fmla="*/ 361813 h 36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5877" h="361813" stroke="0" extrusionOk="0">
                  <a:moveTo>
                    <a:pt x="5877" y="1813"/>
                  </a:moveTo>
                  <a:cubicBezTo>
                    <a:pt x="204700" y="1813"/>
                    <a:pt x="365877" y="162990"/>
                    <a:pt x="365877" y="361813"/>
                  </a:cubicBezTo>
                  <a:lnTo>
                    <a:pt x="5877" y="361813"/>
                  </a:lnTo>
                  <a:lnTo>
                    <a:pt x="5877" y="1813"/>
                  </a:lnTo>
                  <a:close/>
                </a:path>
                <a:path w="365877" h="361813" fill="none">
                  <a:moveTo>
                    <a:pt x="5877" y="1813"/>
                  </a:moveTo>
                  <a:lnTo>
                    <a:pt x="0" y="0"/>
                  </a:lnTo>
                  <a:cubicBezTo>
                    <a:pt x="204700" y="1813"/>
                    <a:pt x="365877" y="162990"/>
                    <a:pt x="365877" y="361813"/>
                  </a:cubicBezTo>
                </a:path>
              </a:pathLst>
            </a:cu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1F75AABC-1C98-3B40-1625-655A34C641F0}"/>
                </a:ext>
              </a:extLst>
            </p:cNvPr>
            <p:cNvSpPr/>
            <p:nvPr/>
          </p:nvSpPr>
          <p:spPr>
            <a:xfrm flipH="1">
              <a:off x="4932139" y="3266132"/>
              <a:ext cx="720000" cy="720000"/>
            </a:xfrm>
            <a:prstGeom prst="arc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Arc 1">
              <a:extLst>
                <a:ext uri="{FF2B5EF4-FFF2-40B4-BE49-F238E27FC236}">
                  <a16:creationId xmlns:a16="http://schemas.microsoft.com/office/drawing/2014/main" id="{903AC8D6-B39F-7022-FED6-68F1F656BA82}"/>
                </a:ext>
              </a:extLst>
            </p:cNvPr>
            <p:cNvSpPr/>
            <p:nvPr/>
          </p:nvSpPr>
          <p:spPr>
            <a:xfrm rot="16200000" flipV="1">
              <a:off x="4570107" y="3268164"/>
              <a:ext cx="365877" cy="361813"/>
            </a:xfrm>
            <a:custGeom>
              <a:avLst/>
              <a:gdLst>
                <a:gd name="connsiteX0" fmla="*/ 360000 w 720000"/>
                <a:gd name="connsiteY0" fmla="*/ 0 h 720000"/>
                <a:gd name="connsiteX1" fmla="*/ 720000 w 720000"/>
                <a:gd name="connsiteY1" fmla="*/ 360000 h 720000"/>
                <a:gd name="connsiteX2" fmla="*/ 360000 w 720000"/>
                <a:gd name="connsiteY2" fmla="*/ 360000 h 720000"/>
                <a:gd name="connsiteX3" fmla="*/ 360000 w 720000"/>
                <a:gd name="connsiteY3" fmla="*/ 0 h 720000"/>
                <a:gd name="connsiteX0" fmla="*/ 360000 w 720000"/>
                <a:gd name="connsiteY0" fmla="*/ 0 h 720000"/>
                <a:gd name="connsiteX1" fmla="*/ 720000 w 720000"/>
                <a:gd name="connsiteY1" fmla="*/ 360000 h 720000"/>
                <a:gd name="connsiteX0" fmla="*/ 5877 w 365877"/>
                <a:gd name="connsiteY0" fmla="*/ 1813 h 361813"/>
                <a:gd name="connsiteX1" fmla="*/ 365877 w 365877"/>
                <a:gd name="connsiteY1" fmla="*/ 361813 h 361813"/>
                <a:gd name="connsiteX2" fmla="*/ 5877 w 365877"/>
                <a:gd name="connsiteY2" fmla="*/ 361813 h 361813"/>
                <a:gd name="connsiteX3" fmla="*/ 5877 w 365877"/>
                <a:gd name="connsiteY3" fmla="*/ 1813 h 361813"/>
                <a:gd name="connsiteX0" fmla="*/ 5877 w 365877"/>
                <a:gd name="connsiteY0" fmla="*/ 1813 h 361813"/>
                <a:gd name="connsiteX1" fmla="*/ 0 w 365877"/>
                <a:gd name="connsiteY1" fmla="*/ 0 h 361813"/>
                <a:gd name="connsiteX2" fmla="*/ 365877 w 365877"/>
                <a:gd name="connsiteY2" fmla="*/ 361813 h 36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5877" h="361813" stroke="0" extrusionOk="0">
                  <a:moveTo>
                    <a:pt x="5877" y="1813"/>
                  </a:moveTo>
                  <a:cubicBezTo>
                    <a:pt x="204700" y="1813"/>
                    <a:pt x="365877" y="162990"/>
                    <a:pt x="365877" y="361813"/>
                  </a:cubicBezTo>
                  <a:lnTo>
                    <a:pt x="5877" y="361813"/>
                  </a:lnTo>
                  <a:lnTo>
                    <a:pt x="5877" y="1813"/>
                  </a:lnTo>
                  <a:close/>
                </a:path>
                <a:path w="365877" h="361813" fill="none">
                  <a:moveTo>
                    <a:pt x="5877" y="1813"/>
                  </a:moveTo>
                  <a:lnTo>
                    <a:pt x="0" y="0"/>
                  </a:lnTo>
                  <a:cubicBezTo>
                    <a:pt x="204700" y="1813"/>
                    <a:pt x="365877" y="162990"/>
                    <a:pt x="365877" y="361813"/>
                  </a:cubicBezTo>
                </a:path>
              </a:pathLst>
            </a:custGeom>
            <a:ln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19335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10972800" cy="5188083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Neutron stars with very strong magnetic fields </a:t>
                </a:r>
              </a:p>
              <a:p>
                <a:r>
                  <a:rPr lang="en-GB" dirty="0"/>
                  <a:t>Exterior: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~ 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−4</m:t>
                        </m:r>
                      </m:sup>
                    </m:sSup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Monopole pair production would</a:t>
                </a:r>
                <a:br>
                  <a:rPr lang="en-GB" dirty="0"/>
                </a:br>
                <a:r>
                  <a:rPr lang="en-GB" dirty="0"/>
                  <a:t>make the field decay</a:t>
                </a:r>
              </a:p>
              <a:p>
                <a:pPr lvl="1"/>
                <a:r>
                  <a:rPr lang="en-GB" dirty="0"/>
                  <a:t>Bound</a:t>
                </a:r>
                <a:br>
                  <a:rPr lang="en-GB" dirty="0"/>
                </a:br>
                <a:r>
                  <a:rPr lang="en-GB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≳0.3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  <m: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br>
                  <a:rPr lang="en-GB" i="1" dirty="0">
                    <a:solidFill>
                      <a:schemeClr val="accent1"/>
                    </a:solidFill>
                  </a:rPr>
                </a:br>
                <a:r>
                  <a:rPr lang="en-GB" i="1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≳0.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GB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br>
                  <a:rPr lang="en-GB" i="1" dirty="0">
                    <a:ea typeface="Cambria Math" panose="02040503050406030204" pitchFamily="18" charset="0"/>
                  </a:rPr>
                </a:br>
                <a:r>
                  <a:rPr lang="en-GB" dirty="0">
                    <a:ea typeface="Cambria Math" panose="02040503050406030204" pitchFamily="18" charset="0"/>
                  </a:rPr>
                  <a:t>(</a:t>
                </a:r>
                <a:r>
                  <a:rPr lang="en-GB" dirty="0" err="1">
                    <a:ea typeface="Cambria Math" panose="02040503050406030204" pitchFamily="18" charset="0"/>
                    <a:hlinkClick r:id="rId3"/>
                  </a:rPr>
                  <a:t>Gould&amp;AR</a:t>
                </a:r>
                <a:r>
                  <a:rPr lang="en-GB" dirty="0">
                    <a:ea typeface="Cambria Math" panose="02040503050406030204" pitchFamily="18" charset="0"/>
                    <a:hlinkClick r:id="rId3"/>
                  </a:rPr>
                  <a:t> 2017</a:t>
                </a:r>
                <a:r>
                  <a:rPr lang="en-GB" dirty="0">
                    <a:ea typeface="Cambria Math" panose="02040503050406030204" pitchFamily="18" charset="0"/>
                  </a:rPr>
                  <a:t>)</a:t>
                </a:r>
              </a:p>
              <a:p>
                <a:r>
                  <a:rPr lang="en-GB" dirty="0">
                    <a:ea typeface="Cambria Math" panose="02040503050406030204" pitchFamily="18" charset="0"/>
                  </a:rPr>
                  <a:t>Interior: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~ 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GB" dirty="0">
                    <a:ea typeface="Cambria Math" panose="02040503050406030204" pitchFamily="18" charset="0"/>
                  </a:rPr>
                  <a:t> ?</a:t>
                </a:r>
              </a:p>
              <a:p>
                <a:pPr lvl="1"/>
                <a:r>
                  <a:rPr lang="en-GB" dirty="0">
                    <a:ea typeface="Cambria Math" panose="02040503050406030204" pitchFamily="18" charset="0"/>
                  </a:rPr>
                  <a:t>Monopoles production would</a:t>
                </a:r>
                <a:br>
                  <a:rPr lang="en-GB" dirty="0">
                    <a:ea typeface="Cambria Math" panose="02040503050406030204" pitchFamily="18" charset="0"/>
                  </a:rPr>
                </a:br>
                <a:r>
                  <a:rPr lang="en-GB" dirty="0">
                    <a:ea typeface="Cambria Math" panose="02040503050406030204" pitchFamily="18" charset="0"/>
                  </a:rPr>
                  <a:t>lead to field fluctuations</a:t>
                </a:r>
                <a:br>
                  <a:rPr lang="en-GB" dirty="0">
                    <a:ea typeface="Cambria Math" panose="02040503050406030204" pitchFamily="18" charset="0"/>
                  </a:rPr>
                </a:br>
                <a:r>
                  <a:rPr lang="en-GB" dirty="0">
                    <a:ea typeface="Cambria Math" panose="02040503050406030204" pitchFamily="18" charset="0"/>
                  </a:rPr>
                  <a:t>(</a:t>
                </a:r>
                <a:r>
                  <a:rPr lang="en-GB" dirty="0" err="1">
                    <a:ea typeface="Cambria Math" panose="02040503050406030204" pitchFamily="18" charset="0"/>
                    <a:hlinkClick r:id="rId4"/>
                  </a:rPr>
                  <a:t>Klyuev</a:t>
                </a:r>
                <a:r>
                  <a:rPr lang="en-GB" dirty="0">
                    <a:ea typeface="Cambria Math" panose="02040503050406030204" pitchFamily="18" charset="0"/>
                    <a:hlinkClick r:id="rId4"/>
                  </a:rPr>
                  <a:t> 2024</a:t>
                </a:r>
                <a:r>
                  <a:rPr lang="en-GB" dirty="0">
                    <a:ea typeface="Cambria Math" panose="02040503050406030204" pitchFamily="18" charset="0"/>
                  </a:rPr>
                  <a:t>)</a:t>
                </a:r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10972800" cy="5188083"/>
              </a:xfrm>
              <a:blipFill>
                <a:blip r:embed="rId5"/>
                <a:stretch>
                  <a:fillRect t="-9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Magnetars</a:t>
            </a:r>
            <a:endParaRPr lang="en-GB" dirty="0"/>
          </a:p>
        </p:txBody>
      </p:sp>
      <p:pic>
        <p:nvPicPr>
          <p:cNvPr id="1026" name="Picture 2" descr="The strongest magnetic field in the universe has potentially been discovered – a dead star that packs the equivalent mass of our sun into an area just 12 miles across.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931" y="2214198"/>
            <a:ext cx="6076793" cy="37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6D46AC1-97D2-8C11-1593-F4BF5D7A9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7B91BA4-28AD-6F7D-7049-C3385EAF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636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599" y="1481331"/>
                <a:ext cx="6386515" cy="5102031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Strongest magnetic fields in the Universe:</a:t>
                </a:r>
                <a:br>
                  <a:rPr lang="en-GB" dirty="0"/>
                </a:br>
                <a:r>
                  <a:rPr lang="en-GB" dirty="0"/>
                  <a:t>Ideal for monopole search (</a:t>
                </a:r>
                <a:r>
                  <a:rPr lang="en-GB" dirty="0" err="1">
                    <a:hlinkClick r:id="rId2"/>
                  </a:rPr>
                  <a:t>Gould&amp;AR</a:t>
                </a:r>
                <a:r>
                  <a:rPr lang="en-GB" dirty="0">
                    <a:hlinkClick r:id="rId2"/>
                  </a:rPr>
                  <a:t> 2017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Run 2: Pb-Pb collisions with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.02</m:t>
                    </m:r>
                    <m: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TeV</m:t>
                    </m:r>
                  </m:oMath>
                </a14:m>
                <a:endParaRPr lang="en-GB" dirty="0"/>
              </a:p>
              <a:p>
                <a:r>
                  <a:rPr lang="en-GB" dirty="0"/>
                  <a:t>Ultraperipheral collision:</a:t>
                </a:r>
                <a:br>
                  <a:rPr lang="en-GB" dirty="0"/>
                </a:br>
                <a:r>
                  <a:rPr lang="en-GB" dirty="0"/>
                  <a:t>Time-dependent field 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b="0" i="0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solidFill>
                                          <a:srgbClr val="5A89C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solidFill>
                                          <a:srgbClr val="5A89C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solidFill>
                                          <a:srgbClr val="5A89C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GB" b="0" i="1" smtClean="0">
                                        <a:solidFill>
                                          <a:srgbClr val="5A89C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solidFill>
                                          <a:srgbClr val="5A89C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solidFill>
                                          <a:srgbClr val="5A89C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br>
                  <a:rPr lang="en-GB" b="0" dirty="0">
                    <a:solidFill>
                      <a:srgbClr val="5A89C1"/>
                    </a:solidFill>
                  </a:rPr>
                </a:br>
                <a:r>
                  <a:rPr lang="en-GB" dirty="0"/>
                  <a:t>with peak strength </a:t>
                </a:r>
                <a:br>
                  <a:rPr lang="en-GB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𝑍𝑒</m:t>
                        </m:r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≈7.3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 b="0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</m:sSup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br>
                  <a:rPr lang="en-GB" dirty="0">
                    <a:solidFill>
                      <a:schemeClr val="accent1"/>
                    </a:solidFill>
                  </a:rPr>
                </a:br>
                <a:r>
                  <a:rPr lang="en-GB" dirty="0"/>
                  <a:t>and</a:t>
                </a:r>
                <a:r>
                  <a:rPr lang="en-GB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≈73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en-GB" dirty="0"/>
              </a:p>
              <a:p>
                <a:r>
                  <a:rPr lang="en-GB" dirty="0"/>
                  <a:t>Highly time-dependent</a:t>
                </a:r>
              </a:p>
              <a:p>
                <a:pPr marL="109728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1481331"/>
                <a:ext cx="6386515" cy="5102031"/>
              </a:xfrm>
              <a:blipFill>
                <a:blip r:embed="rId3"/>
                <a:stretch>
                  <a:fillRect t="-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LHC Heavy Ion Collisions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350" y="1521160"/>
            <a:ext cx="4387319" cy="44281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03084" y="270034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656DA0AE-C1F7-D33D-C1A2-DC91DCDF5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52D2DE1-B3AF-EA00-09A2-377D6242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654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5914425-74BC-9367-A768-1A750CD730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8006722" cy="4828037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en-GB" dirty="0" err="1">
                    <a:hlinkClick r:id="rId2"/>
                  </a:rPr>
                  <a:t>Dunne&amp;Schubert</a:t>
                </a:r>
                <a:r>
                  <a:rPr lang="en-GB" dirty="0">
                    <a:hlinkClick r:id="rId2"/>
                  </a:rPr>
                  <a:t> 2005</a:t>
                </a:r>
                <a:r>
                  <a:rPr lang="en-GB" dirty="0"/>
                  <a:t>:</a:t>
                </a:r>
                <a:endParaRPr lang="en-GB" dirty="0">
                  <a:solidFill>
                    <a:srgbClr val="5A89C1"/>
                  </a:solidFill>
                  <a:latin typeface="Cambria Math" panose="02040503050406030204" pitchFamily="18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smtClean="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20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m:rPr>
                          <m:aln/>
                        </m:rPr>
                        <a:rPr lang="en-GB" sz="200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GB" sz="20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∫</m:t>
                              </m:r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sSub>
                                <m:sSubPr>
                                  <m:ctrlPr>
                                    <a:rPr lang="en-GB" sz="20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GB" sz="2000" i="1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000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GB" sz="200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20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n-GB" sz="2000" i="1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GB" sz="2000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GB" sz="200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f>
                            <m:fPr>
                              <m:type m:val="skw"/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200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sSub>
                        <m:sSubPr>
                          <m:ctrlPr>
                            <a:rPr lang="en-GB" sz="2000" b="0" i="1" smtClean="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000" b="0" i="0" smtClean="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en-GB" sz="200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lang="en-GB" sz="200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200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  <m:f>
                        <m:fPr>
                          <m:ctrlPr>
                            <a:rPr lang="en-GB" sz="2000" b="0" i="1" smtClean="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GB" sz="20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 b="0" i="1" smtClean="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000" b="0" i="1" smtClean="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2000" b="0" i="1" smtClean="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000" b="0" i="1" smtClean="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000" b="0" i="1" smtClean="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sz="2000" b="0" i="1" smtClean="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GB" sz="2000" b="0" i="1" smtClean="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sz="2000" b="0" i="1" smtClean="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  <m:sup>
                                  <m:r>
                                    <a:rPr lang="en-GB" sz="2000" b="0" i="1" smtClean="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GB" sz="2000">
                          <a:solidFill>
                            <a:srgbClr val="5A89C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0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200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nary>
                        <m:naryPr>
                          <m:ctrlPr>
                            <a:rPr lang="en-GB" sz="2000" i="1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200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GB" sz="200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200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𝜏</m:t>
                          </m:r>
                          <m:r>
                            <a:rPr lang="en-GB" sz="200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00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nary>
                      <m:f>
                        <m:fPr>
                          <m:ctrlPr>
                            <a:rPr lang="en-GB" sz="2000" b="0" i="1" smtClean="0">
                              <a:solidFill>
                                <a:srgbClr val="5A89C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GB" sz="20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b>
                          </m:sSub>
                          <m:d>
                            <m:dPr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  <m:sSub>
                            <m:sSubPr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GB" sz="20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00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GB" sz="200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b>
                          </m:sSub>
                          <m:d>
                            <m:dPr>
                              <m:ctrlPr>
                                <a:rPr lang="en-GB" sz="2000" i="1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000" i="1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p>
                                  <m:r>
                                    <a:rPr lang="en-GB" sz="200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2000" b="0" i="1" smtClean="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000" b="0" i="1" smtClean="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00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en-GB" sz="2000" i="1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2000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</m:d>
                                  <m:r>
                                    <a:rPr lang="en-GB" sz="2000" b="0" i="0" smtClean="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2000">
                                      <a:solidFill>
                                        <a:srgbClr val="5A89C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en-GB" sz="2000" i="1">
                                          <a:solidFill>
                                            <a:srgbClr val="5A89C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GB" sz="2000" i="1">
                                              <a:solidFill>
                                                <a:srgbClr val="5A89C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2000">
                                              <a:solidFill>
                                                <a:srgbClr val="5A89C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</m:e>
                                        <m:sup>
                                          <m:r>
                                            <a:rPr lang="en-GB" sz="2000">
                                              <a:solidFill>
                                                <a:srgbClr val="5A89C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GB" sz="2000" b="0" i="1" smtClean="0">
                                  <a:solidFill>
                                    <a:srgbClr val="5A89C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  <a:p>
                <a:pPr marL="109728" indent="0">
                  <a:buNone/>
                </a:pPr>
                <a:r>
                  <a:rPr lang="en-GB" dirty="0">
                    <a:hlinkClick r:id="rId3"/>
                  </a:rPr>
                  <a:t>Gould, Ho &amp; AR 2019 </a:t>
                </a:r>
                <a:r>
                  <a:rPr lang="en-GB" dirty="0"/>
                  <a:t>:</a:t>
                </a:r>
              </a:p>
              <a:p>
                <a:pPr lvl="1"/>
                <a:r>
                  <a:rPr lang="en-GB" dirty="0"/>
                  <a:t>Leading order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: Ellipse</a:t>
                </a:r>
              </a:p>
              <a:p>
                <a:pPr lvl="1"/>
                <a:r>
                  <a:rPr lang="en-GB" dirty="0"/>
                  <a:t>Action to NLO: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begChr m:val="["/>
                        <m:endChr m:val="]"/>
                        <m:ctrlP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𝑔𝐵</m:t>
                        </m:r>
                        <m:sSup>
                          <m:sSupPr>
                            <m:ctrlP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0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  <m:d>
                          <m:dPr>
                            <m:ctrlP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</m:e>
                              <m:sup>
                                <m: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1" i="0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𝐊</m:t>
                        </m:r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(−</m:t>
                        </m:r>
                        <m:sSup>
                          <m:sSupPr>
                            <m:ctrlP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GB" b="0" i="0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i="1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GB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f>
                      <m:fPr>
                        <m:ctrlPr>
                          <a:rPr lang="en-GB" b="0" i="1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0" smtClean="0">
                            <a:solidFill>
                              <a:srgbClr val="5A89C1"/>
                            </a:solidFill>
                            <a:latin typeface="Cambria Math" panose="02040503050406030204" pitchFamily="18" charset="0"/>
                          </a:rPr>
                          <m:t>2+</m:t>
                        </m:r>
                        <m:sSup>
                          <m:sSupPr>
                            <m:ctrlP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solidFill>
                                  <a:srgbClr val="5A89C1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</m:e>
                              <m:sup>
                                <m:r>
                                  <a:rPr lang="en-GB" b="0" i="1" smtClean="0">
                                    <a:solidFill>
                                      <a:srgbClr val="5A89C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br>
                  <a:rPr lang="en-GB" b="0" dirty="0">
                    <a:solidFill>
                      <a:srgbClr val="5A89C1"/>
                    </a:solidFill>
                  </a:rPr>
                </a:br>
                <a:r>
                  <a:rPr lang="en-GB" b="0" dirty="0"/>
                  <a:t>where</a:t>
                </a:r>
                <a:r>
                  <a:rPr lang="en-GB" b="0" dirty="0">
                    <a:solidFill>
                      <a:srgbClr val="5A89C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b="0" i="1" smtClean="0">
                        <a:solidFill>
                          <a:srgbClr val="5A89C1"/>
                        </a:solidFill>
                        <a:latin typeface="Cambria Math" panose="02040503050406030204" pitchFamily="18" charset="0"/>
                      </a:rPr>
                      <m:t>𝑔𝐵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All orders: Solve numerically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5914425-74BC-9367-A768-1A750CD730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8006722" cy="4828037"/>
              </a:xfrm>
              <a:blipFill>
                <a:blip r:embed="rId4"/>
                <a:stretch>
                  <a:fillRect t="-1010" b="-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46DB724-C1A5-93AA-4B25-18BAD8582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Worldline Instanton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498A0-DE18-20B5-8AE8-1792798C0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14 September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67B58-F1CE-F1FC-801A-1A1EA97CD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Monopole production by dual Schwinger process,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E2738C-FCD6-3E26-6840-A10E3B4CE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207" y="1269262"/>
            <a:ext cx="4140530" cy="410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662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28167</TotalTime>
  <Words>1668</Words>
  <Application>Microsoft Office PowerPoint</Application>
  <PresentationFormat>Widescreen</PresentationFormat>
  <Paragraphs>196</Paragraphs>
  <Slides>22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</vt:lpstr>
      <vt:lpstr>Verdana</vt:lpstr>
      <vt:lpstr>Cambria Math</vt:lpstr>
      <vt:lpstr>Symbol</vt:lpstr>
      <vt:lpstr>Wingdings 3</vt:lpstr>
      <vt:lpstr>Wingdings 2</vt:lpstr>
      <vt:lpstr>Arial</vt:lpstr>
      <vt:lpstr>Concourse</vt:lpstr>
      <vt:lpstr>Monopole production by dual Schwinger process   Arttu Rajantie </vt:lpstr>
      <vt:lpstr>Monopole Searches in pp Collisions</vt:lpstr>
      <vt:lpstr>Exponential Suppression</vt:lpstr>
      <vt:lpstr>Schwinger Pair Production</vt:lpstr>
      <vt:lpstr>Schwinger Rate in Constant Field</vt:lpstr>
      <vt:lpstr>Monopoles from Schwinger Process</vt:lpstr>
      <vt:lpstr>Magnetars</vt:lpstr>
      <vt:lpstr>LHC Heavy Ion Collisions</vt:lpstr>
      <vt:lpstr>Worldline Instanton</vt:lpstr>
      <vt:lpstr>Time Dependence</vt:lpstr>
      <vt:lpstr>Effect of Monopole Size</vt:lpstr>
      <vt:lpstr>Effect of Monopole Size</vt:lpstr>
      <vt:lpstr>MoEDAL Monopole Searches</vt:lpstr>
      <vt:lpstr>MoEDAL Monopole Searches</vt:lpstr>
      <vt:lpstr>Other LHC Experiments</vt:lpstr>
      <vt:lpstr>Future Prospects</vt:lpstr>
      <vt:lpstr>Circular Collider on the Moon</vt:lpstr>
      <vt:lpstr>Classical Field Theory Simulations</vt:lpstr>
      <vt:lpstr>PowerPoint Presentation</vt:lpstr>
      <vt:lpstr>PowerPoint Presentation</vt:lpstr>
      <vt:lpstr>Classical Simulations</vt:lpstr>
      <vt:lpstr>Summary</vt:lpstr>
    </vt:vector>
  </TitlesOfParts>
  <Company>Imperial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Magnetic Monopoles</dc:title>
  <dc:creator>Arttu Rajantie</dc:creator>
  <cp:lastModifiedBy>Rajantie, Arttu K</cp:lastModifiedBy>
  <cp:revision>307</cp:revision>
  <cp:lastPrinted>2013-11-05T16:33:08Z</cp:lastPrinted>
  <dcterms:created xsi:type="dcterms:W3CDTF">2011-02-02T15:56:03Z</dcterms:created>
  <dcterms:modified xsi:type="dcterms:W3CDTF">2026-09-13T17:48:53Z</dcterms:modified>
</cp:coreProperties>
</file>