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953" r:id="rId2"/>
    <p:sldId id="961" r:id="rId3"/>
    <p:sldId id="962" r:id="rId4"/>
    <p:sldId id="957" r:id="rId5"/>
    <p:sldId id="946" r:id="rId6"/>
    <p:sldId id="963" r:id="rId7"/>
    <p:sldId id="964" r:id="rId8"/>
    <p:sldId id="965" r:id="rId9"/>
    <p:sldId id="967" r:id="rId10"/>
    <p:sldId id="971" r:id="rId11"/>
    <p:sldId id="972" r:id="rId12"/>
    <p:sldId id="974" r:id="rId13"/>
    <p:sldId id="975" r:id="rId14"/>
  </p:sldIdLst>
  <p:sldSz cx="12192000" cy="6858000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沙 鹏" initials="沙" lastIdx="1" clrIdx="0">
    <p:extLst>
      <p:ext uri="{19B8F6BF-5375-455C-9EA6-DF929625EA0E}">
        <p15:presenceInfo xmlns:p15="http://schemas.microsoft.com/office/powerpoint/2012/main" userId="b8608ec0e979a9e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FFFFFF"/>
    <a:srgbClr val="003399"/>
    <a:srgbClr val="E6E6E6"/>
    <a:srgbClr val="0070C0"/>
    <a:srgbClr val="4D8357"/>
    <a:srgbClr val="005800"/>
    <a:srgbClr val="008400"/>
    <a:srgbClr val="FDCC6D"/>
    <a:srgbClr val="00A2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2838BEF-8BB2-4498-84A7-C5851F593DF1}" styleName="中度样式 4 - 强调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C2FFA5D-87B4-456A-9821-1D502468CF0F}" styleName="主题样式 1 - 强调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F1AB2-1976-4502-BF36-3FF5EA218861}" styleName="中度样式 4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中度样式 4 - 强调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中度样式 4 - 强调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7853C-536D-4A76-A0AE-DD22124D55A5}" styleName="主题样式 1 - 强调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主题样式 1 - 强调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中度样式 1 - 强调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301B821-A1FF-4177-AEE7-76D212191A09}" styleName="中度样式 1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浅色样式 3 - 强调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浅色样式 3 - 强调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中度样式 2 - 强调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DA37D80-6434-44D0-A028-1B22A696006F}" styleName="浅色样式 3 - 强调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833" autoAdjust="0"/>
    <p:restoredTop sz="81720" autoAdjust="0"/>
  </p:normalViewPr>
  <p:slideViewPr>
    <p:cSldViewPr>
      <p:cViewPr varScale="1">
        <p:scale>
          <a:sx n="132" d="100"/>
          <a:sy n="132" d="100"/>
        </p:scale>
        <p:origin x="1128" y="13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90" d="100"/>
        <a:sy n="90" d="100"/>
      </p:scale>
      <p:origin x="0" y="9182"/>
    </p:cViewPr>
  </p:sorterViewPr>
  <p:notesViewPr>
    <p:cSldViewPr>
      <p:cViewPr varScale="1">
        <p:scale>
          <a:sx n="53" d="100"/>
          <a:sy n="53" d="100"/>
        </p:scale>
        <p:origin x="3312" y="7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9E6D00-2C1C-47F1-8495-043F093F9ED6}" type="datetimeFigureOut">
              <a:rPr lang="zh-CN" altLang="en-US" smtClean="0"/>
              <a:t>2026/1/9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5A05AE-EECD-457A-A033-312F4EB81B8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386177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A3E0D183-6031-4C32-B44B-14746A336CF0}" type="datetimeFigureOut">
              <a:rPr lang="zh-CN" altLang="en-US" smtClean="0"/>
              <a:pPr/>
              <a:t>2026/1/9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42875" y="768350"/>
            <a:ext cx="6818313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</p:spPr>
        <p:txBody>
          <a:bodyPr vert="horz" lIns="99075" tIns="49538" rIns="99075" bIns="49538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992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03A1DF17-A28C-4D46-829F-D8D110C0931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9462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1DF17-A28C-4D46-829F-D8D110C09314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967562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1DF17-A28C-4D46-829F-D8D110C09314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578441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1DF17-A28C-4D46-829F-D8D110C09314}" type="slidenum">
              <a:rPr lang="zh-CN" altLang="en-US" smtClean="0"/>
              <a:pPr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919082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1DF17-A28C-4D46-829F-D8D110C09314}" type="slidenum">
              <a:rPr lang="zh-CN" altLang="en-US" smtClean="0"/>
              <a:pPr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027365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1DF17-A28C-4D46-829F-D8D110C09314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9990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毅伟：</a:t>
            </a:r>
            <a:endParaRPr lang="en-US" altLang="zh-CN" dirty="0"/>
          </a:p>
          <a:p>
            <a:r>
              <a:rPr lang="zh-CN" altLang="en-US" dirty="0"/>
              <a:t>改到注入点开始。</a:t>
            </a:r>
            <a:endParaRPr lang="en-US" altLang="zh-CN" dirty="0"/>
          </a:p>
          <a:p>
            <a:r>
              <a:rPr lang="zh-CN" altLang="en-US" dirty="0"/>
              <a:t>含</a:t>
            </a:r>
            <a:r>
              <a:rPr lang="en-US" altLang="zh-CN" dirty="0"/>
              <a:t>sol</a:t>
            </a:r>
            <a:r>
              <a:rPr lang="zh-CN" altLang="en-US" dirty="0"/>
              <a:t>的差别是有边缘处，多一个</a:t>
            </a:r>
            <a:r>
              <a:rPr lang="en-US" altLang="zh-CN" dirty="0"/>
              <a:t>bx</a:t>
            </a:r>
            <a:r>
              <a:rPr lang="zh-CN" altLang="en-US" dirty="0"/>
              <a:t>，在垂直方向会有一个</a:t>
            </a:r>
            <a:r>
              <a:rPr lang="en-US" altLang="zh-CN" dirty="0"/>
              <a:t>kick</a:t>
            </a:r>
            <a:r>
              <a:rPr lang="zh-CN" altLang="en-US" dirty="0"/>
              <a:t>，在对撞点的会很快左右</a:t>
            </a:r>
            <a:r>
              <a:rPr lang="en-US" altLang="zh-CN" dirty="0"/>
              <a:t>kick</a:t>
            </a:r>
            <a:r>
              <a:rPr lang="zh-CN" altLang="en-US" dirty="0"/>
              <a:t>一下，轨道直接跑没了。</a:t>
            </a:r>
            <a:endParaRPr lang="en-US" altLang="zh-CN" dirty="0"/>
          </a:p>
          <a:p>
            <a:r>
              <a:rPr lang="zh-CN" altLang="en-US" dirty="0"/>
              <a:t>在一个小区域内的轨道变化，从注入点到对撞点这样的情况是如何的变化的，目前的总图是看不出那个小区间的轨道变化。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魏源源：</a:t>
            </a:r>
            <a:endParaRPr lang="en-US" altLang="zh-CN" dirty="0"/>
          </a:p>
          <a:p>
            <a:r>
              <a:rPr lang="zh-CN" altLang="en-US" dirty="0"/>
              <a:t>把第一块</a:t>
            </a:r>
            <a:r>
              <a:rPr lang="en-US" altLang="zh-CN" dirty="0"/>
              <a:t>Q</a:t>
            </a:r>
            <a:r>
              <a:rPr lang="zh-CN" altLang="en-US" dirty="0"/>
              <a:t>铁的误差去掉试试？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徐刚：</a:t>
            </a:r>
            <a:endParaRPr lang="en-US" altLang="zh-CN" dirty="0"/>
          </a:p>
          <a:p>
            <a:r>
              <a:rPr lang="zh-CN" altLang="en-US" dirty="0"/>
              <a:t>这里没有六极铁，可能有一些共振。</a:t>
            </a:r>
            <a:endParaRPr lang="en-US" altLang="zh-CN" dirty="0"/>
          </a:p>
          <a:p>
            <a:r>
              <a:rPr lang="zh-CN" altLang="en-US" dirty="0"/>
              <a:t>此外还可以</a:t>
            </a:r>
            <a:r>
              <a:rPr lang="en-US" altLang="zh-CN" dirty="0"/>
              <a:t>check</a:t>
            </a:r>
            <a:r>
              <a:rPr lang="zh-CN" altLang="en-US" dirty="0"/>
              <a:t>一下相位的情况。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下一步：</a:t>
            </a:r>
            <a:endParaRPr lang="en-US" altLang="zh-CN" dirty="0"/>
          </a:p>
          <a:p>
            <a:r>
              <a:rPr lang="zh-CN" altLang="en-US" dirty="0"/>
              <a:t>把局部的轨道放大，可以看到具体元件的结果。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1DF17-A28C-4D46-829F-D8D110C09314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633872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1DF17-A28C-4D46-829F-D8D110C09314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727784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zh-CN" altLang="en-US" dirty="0"/>
              <a:t>用传输解，不用</a:t>
            </a:r>
            <a:r>
              <a:rPr lang="en-US" altLang="zh-CN" dirty="0" err="1"/>
              <a:t>twiss</a:t>
            </a:r>
            <a:endParaRPr lang="en-US" altLang="zh-CN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zh-CN" altLang="en-US" dirty="0"/>
              <a:t>不用</a:t>
            </a:r>
            <a:r>
              <a:rPr lang="en-US" altLang="zh-CN" dirty="0"/>
              <a:t>CELL</a:t>
            </a:r>
            <a:r>
              <a:rPr lang="zh-CN" altLang="en-US" dirty="0"/>
              <a:t>，用</a:t>
            </a:r>
            <a:r>
              <a:rPr lang="en-US" altLang="zh-CN" dirty="0"/>
              <a:t>INS</a:t>
            </a:r>
            <a:r>
              <a:rPr lang="zh-CN" altLang="en-US" dirty="0"/>
              <a:t>，再</a:t>
            </a:r>
            <a:r>
              <a:rPr lang="en-US" altLang="zh-CN" dirty="0"/>
              <a:t>CALC</a:t>
            </a:r>
            <a:r>
              <a:rPr lang="zh-CN" altLang="en-US" dirty="0"/>
              <a:t>。</a:t>
            </a:r>
            <a:endParaRPr lang="en-US" altLang="zh-CN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zh-CN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zh-CN" altLang="en-US" dirty="0"/>
              <a:t>魏源源</a:t>
            </a:r>
            <a:endParaRPr lang="en-US" altLang="zh-CN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zh-CN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zh-CN" altLang="en-US" dirty="0"/>
              <a:t>这里没有闭轨，所以</a:t>
            </a:r>
            <a:r>
              <a:rPr lang="en-US" altLang="zh-CN" dirty="0" err="1"/>
              <a:t>twiss</a:t>
            </a:r>
            <a:r>
              <a:rPr lang="zh-CN" altLang="en-US" dirty="0"/>
              <a:t>参数的数值可能不可信。直接看局部解才可靠。</a:t>
            </a:r>
            <a:endParaRPr lang="en-US" altLang="zh-CN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zh-CN" altLang="en-US" dirty="0"/>
              <a:t>先用</a:t>
            </a:r>
            <a:r>
              <a:rPr lang="en-US" altLang="zh-CN" dirty="0"/>
              <a:t>track</a:t>
            </a:r>
            <a:r>
              <a:rPr lang="zh-CN" altLang="en-US" dirty="0"/>
              <a:t>的方法，先检查看哪里的畸变影响。</a:t>
            </a:r>
            <a:endParaRPr lang="en-US" altLang="zh-CN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altLang="zh-CN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zh-CN" altLang="en-US" dirty="0"/>
              <a:t>高老师：</a:t>
            </a:r>
            <a:endParaRPr lang="en-US" altLang="zh-CN" dirty="0"/>
          </a:p>
          <a:p>
            <a:pPr marL="0" indent="0">
              <a:buFont typeface="Arial" panose="020B0604020202020204" pitchFamily="34" charset="0"/>
              <a:buNone/>
            </a:pPr>
            <a:endParaRPr lang="en-US" altLang="zh-CN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zh-CN" altLang="en-US" dirty="0"/>
              <a:t>要出一张</a:t>
            </a:r>
            <a:r>
              <a:rPr lang="en-US" altLang="zh-CN" dirty="0"/>
              <a:t>ppt</a:t>
            </a:r>
            <a:r>
              <a:rPr lang="zh-CN" altLang="en-US" dirty="0"/>
              <a:t>，大家都认可的一个步骤，或者工作流程。</a:t>
            </a:r>
            <a:endParaRPr lang="en-US" altLang="zh-CN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1DF17-A28C-4D46-829F-D8D110C09314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56127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1DF17-A28C-4D46-829F-D8D110C09314}" type="slidenum">
              <a:rPr lang="zh-CN" altLang="en-US" smtClean="0"/>
              <a:pPr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21897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1DF17-A28C-4D46-829F-D8D110C09314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79044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1DF17-A28C-4D46-829F-D8D110C09314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539865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A1DF17-A28C-4D46-829F-D8D110C09314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494774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21308" y="1718148"/>
            <a:ext cx="10363200" cy="1470025"/>
          </a:xfrm>
        </p:spPr>
        <p:txBody>
          <a:bodyPr>
            <a:noAutofit/>
          </a:bodyPr>
          <a:lstStyle>
            <a:lvl1pPr>
              <a:defRPr lang="zh-CN" altLang="en-US" sz="6600" b="1" kern="1200" dirty="0">
                <a:solidFill>
                  <a:srgbClr val="33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25400" stA="30000" endPos="30000" dist="50800" dir="5400000" sy="-100000" algn="bl" rotWithShape="0"/>
                </a:effectLst>
                <a:latin typeface="微软雅黑" pitchFamily="34" charset="-122"/>
                <a:ea typeface="微软雅黑" pitchFamily="34" charset="-122"/>
                <a:cs typeface="+mn-cs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30B2B-8DAF-4635-9F01-0B9C458933E3}" type="datetime1">
              <a:rPr lang="zh-CN" altLang="en-US" smtClean="0"/>
              <a:t>2026/1/9</a:t>
            </a:fld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9139-A00B-4B2A-98A6-095DC08F1345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矩形 7"/>
          <p:cNvSpPr/>
          <p:nvPr userDrawn="1"/>
        </p:nvSpPr>
        <p:spPr>
          <a:xfrm>
            <a:off x="0" y="6750024"/>
            <a:ext cx="12192000" cy="10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9" name="矩形 8"/>
          <p:cNvSpPr/>
          <p:nvPr userDrawn="1"/>
        </p:nvSpPr>
        <p:spPr>
          <a:xfrm>
            <a:off x="2476476" y="6750024"/>
            <a:ext cx="9715525" cy="10800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0" name="矩形 9"/>
          <p:cNvSpPr/>
          <p:nvPr userDrawn="1"/>
        </p:nvSpPr>
        <p:spPr>
          <a:xfrm>
            <a:off x="-1" y="0"/>
            <a:ext cx="12192000" cy="216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1" name="矩形 10"/>
          <p:cNvSpPr/>
          <p:nvPr userDrawn="1"/>
        </p:nvSpPr>
        <p:spPr>
          <a:xfrm>
            <a:off x="9239272" y="-2"/>
            <a:ext cx="2952728" cy="21600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733552" y="6356351"/>
            <a:ext cx="4738712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altLang="zh-CN"/>
              <a:t>CEPC Accelerator TDR International Review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91791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600" y="1285861"/>
            <a:ext cx="10972800" cy="4840303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rgbClr val="FFC000"/>
              </a:buClr>
              <a:buSzPct val="80000"/>
              <a:buFont typeface="Wingdings" pitchFamily="2" charset="2"/>
              <a:buChar char="n"/>
              <a:defRPr sz="2800" b="0" baseline="0">
                <a:latin typeface="Arial" panose="020B0604020202020204" pitchFamily="34" charset="0"/>
                <a:ea typeface="微软雅黑" pitchFamily="34" charset="-122"/>
              </a:defRPr>
            </a:lvl1pPr>
            <a:lvl2pPr>
              <a:defRPr sz="2400" baseline="0">
                <a:latin typeface="Arial" panose="020B0604020202020204" pitchFamily="34" charset="0"/>
                <a:ea typeface="微软雅黑" pitchFamily="34" charset="-122"/>
              </a:defRPr>
            </a:lvl2pPr>
            <a:lvl3pPr>
              <a:defRPr baseline="0"/>
            </a:lvl3pPr>
            <a:lvl4pPr>
              <a:defRPr baseline="0"/>
            </a:lvl4pPr>
            <a:lvl5pPr>
              <a:defRPr baseline="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B315D-5845-4E10-96EE-900B6420E4E9}" type="datetime1">
              <a:rPr lang="zh-CN" altLang="en-US" smtClean="0"/>
              <a:t>2026/1/9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6712" y="142852"/>
            <a:ext cx="10763325" cy="725470"/>
          </a:xfrm>
        </p:spPr>
        <p:txBody>
          <a:bodyPr>
            <a:normAutofit/>
          </a:bodyPr>
          <a:lstStyle>
            <a:lvl1pPr algn="l">
              <a:defRPr sz="3000" b="1" baseline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微软雅黑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15" name="矩形 14"/>
          <p:cNvSpPr/>
          <p:nvPr userDrawn="1"/>
        </p:nvSpPr>
        <p:spPr>
          <a:xfrm>
            <a:off x="0" y="6750024"/>
            <a:ext cx="12192000" cy="10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6" name="矩形 15"/>
          <p:cNvSpPr/>
          <p:nvPr userDrawn="1"/>
        </p:nvSpPr>
        <p:spPr>
          <a:xfrm>
            <a:off x="2476476" y="6750024"/>
            <a:ext cx="9715525" cy="10800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18" name="矩形 17"/>
          <p:cNvSpPr/>
          <p:nvPr userDrawn="1"/>
        </p:nvSpPr>
        <p:spPr>
          <a:xfrm>
            <a:off x="-1" y="937526"/>
            <a:ext cx="12192000" cy="1080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23" name="矩形 22"/>
          <p:cNvSpPr/>
          <p:nvPr userDrawn="1"/>
        </p:nvSpPr>
        <p:spPr>
          <a:xfrm>
            <a:off x="0" y="0"/>
            <a:ext cx="285709" cy="91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80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586586" y="6386391"/>
            <a:ext cx="5040560" cy="354977"/>
          </a:xfrm>
        </p:spPr>
        <p:txBody>
          <a:bodyPr/>
          <a:lstStyle/>
          <a:p>
            <a:r>
              <a:rPr lang="en-US" altLang="zh-CN"/>
              <a:t>CEPC Accelerator TDR International Review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/>
            </a:lvl1pPr>
          </a:lstStyle>
          <a:p>
            <a:fld id="{F15E9139-A00B-4B2A-98A6-095DC08F134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8D2C3-E4EE-4507-8B92-8AE7B7B616F4}" type="datetime1">
              <a:rPr lang="zh-CN" altLang="en-US" smtClean="0"/>
              <a:t>2026/1/9</a:t>
            </a:fld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E9139-A00B-4B2A-98A6-095DC08F1345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586586" y="6386391"/>
            <a:ext cx="5040560" cy="354977"/>
          </a:xfrm>
        </p:spPr>
        <p:txBody>
          <a:bodyPr/>
          <a:lstStyle/>
          <a:p>
            <a:r>
              <a:rPr lang="en-US" altLang="zh-CN"/>
              <a:t>CEPC Accelerator TDR International Review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CN"/>
              <a:t>Click to edit Master subtitle style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D92942-8651-4956-B7C0-A7B74FFC6096}" type="datetime1">
              <a:rPr lang="zh-CN" altLang="en-US" smtClean="0"/>
              <a:t>2026/1/9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CEPC Accelerator TDR International Review</a:t>
            </a: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552FA-C358-4F70-9CE8-3E41459FCE3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Click to edit Master title style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9675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1CE2C9-0858-40D0-852F-2215466EB8FC}" type="datetime1">
              <a:rPr lang="zh-CN" altLang="en-US" smtClean="0"/>
              <a:t>2026/1/9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CN" dirty="0"/>
              <a:t>CEPC Accelerator TDR International Review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E9139-A00B-4B2A-98A6-095DC08F134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50" r:id="rId2"/>
    <p:sldLayoutId id="2147483655" r:id="rId3"/>
    <p:sldLayoutId id="2147483674" r:id="rId4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3"/>
          <p:cNvSpPr txBox="1">
            <a:spLocks/>
          </p:cNvSpPr>
          <p:nvPr/>
        </p:nvSpPr>
        <p:spPr>
          <a:xfrm>
            <a:off x="587387" y="2099948"/>
            <a:ext cx="11017224" cy="2388590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ctr" defTabSz="91435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dirty="0">
                <a:solidFill>
                  <a:srgbClr val="C00000"/>
                </a:solidFill>
              </a:rPr>
              <a:t>Status of the error correction to the Higgs lattice with local solenoid compensation</a:t>
            </a:r>
            <a:endParaRPr lang="zh-CN" altLang="en-US" dirty="0">
              <a:solidFill>
                <a:srgbClr val="C00000"/>
              </a:solidFill>
            </a:endParaRPr>
          </a:p>
        </p:txBody>
      </p:sp>
      <p:sp>
        <p:nvSpPr>
          <p:cNvPr id="7" name="文本框 7">
            <a:extLst>
              <a:ext uri="{FF2B5EF4-FFF2-40B4-BE49-F238E27FC236}">
                <a16:creationId xmlns:a16="http://schemas.microsoft.com/office/drawing/2014/main" id="{785816F2-AEF2-4FFE-A0DA-84B4490709A4}"/>
              </a:ext>
            </a:extLst>
          </p:cNvPr>
          <p:cNvSpPr txBox="1"/>
          <p:nvPr/>
        </p:nvSpPr>
        <p:spPr>
          <a:xfrm>
            <a:off x="2306640" y="4250875"/>
            <a:ext cx="75787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800" dirty="0">
                <a:latin typeface="Times New Roman" panose="02020603050405020304" pitchFamily="18" charset="0"/>
                <a:ea typeface="微软雅黑" panose="020B0503020204020204" pitchFamily="34" charset="-122"/>
              </a:rPr>
              <a:t>Bin Wang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35" y="6457890"/>
            <a:ext cx="12191365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>
                <a:solidFill>
                  <a:schemeClr val="bg1"/>
                </a:solidFill>
              </a:rPr>
              <a:t>2026.01.09</a:t>
            </a:r>
            <a:endParaRPr lang="en-US" altLang="zh-CN" sz="1800" b="0" i="0" dirty="0">
              <a:solidFill>
                <a:srgbClr val="F9F9F9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10" name="Picture 2" descr="C:\Users\Administrator\Desktop\1111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42" y="35979"/>
            <a:ext cx="1548428" cy="91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92391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556"/>
    </mc:Choice>
    <mc:Fallback xmlns="">
      <p:transition spd="slow" advTm="8556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9069808" y="6338623"/>
            <a:ext cx="2844800" cy="365125"/>
          </a:xfrm>
        </p:spPr>
        <p:txBody>
          <a:bodyPr/>
          <a:lstStyle/>
          <a:p>
            <a:fld id="{F15E9139-A00B-4B2A-98A6-095DC08F1345}" type="slidenum">
              <a:rPr lang="zh-CN" altLang="en-US" smtClean="0"/>
              <a:pPr/>
              <a:t>10</a:t>
            </a:fld>
            <a:endParaRPr lang="zh-CN" altLang="en-US" dirty="0"/>
          </a:p>
        </p:txBody>
      </p:sp>
      <p:sp>
        <p:nvSpPr>
          <p:cNvPr id="7" name="文本框 23">
            <a:extLst>
              <a:ext uri="{FF2B5EF4-FFF2-40B4-BE49-F238E27FC236}">
                <a16:creationId xmlns:a16="http://schemas.microsoft.com/office/drawing/2014/main" id="{3545BBB0-F5A1-4124-8C5A-A942C707EE66}"/>
              </a:ext>
            </a:extLst>
          </p:cNvPr>
          <p:cNvSpPr txBox="1"/>
          <p:nvPr/>
        </p:nvSpPr>
        <p:spPr>
          <a:xfrm>
            <a:off x="407368" y="73386"/>
            <a:ext cx="11690652" cy="73303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>
              <a:lnSpc>
                <a:spcPct val="90000"/>
              </a:lnSpc>
              <a:spcBef>
                <a:spcPct val="0"/>
              </a:spcBef>
              <a:buNone/>
              <a:defRPr sz="4000"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zh-CN" altLang="en-US" b="1" dirty="0">
                <a:solidFill>
                  <a:srgbClr val="C00000"/>
                </a:solidFill>
              </a:rPr>
              <a:t>敏感度分析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F6E2BDC-31DC-4708-B44D-8F06ADC1AB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30957" y="4509120"/>
            <a:ext cx="5862008" cy="212528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仅考虑对撞点附近的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Q1-Q5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微米准直误差，同样直接引起很大的轨道畸变。</a:t>
            </a:r>
            <a:endParaRPr lang="en-US" altLang="zh-C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altLang="zh-CN" sz="1800" dirty="0">
              <a:latin typeface="华文楷体" panose="02010600040101010101" pitchFamily="2" charset="-122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C07867B1-3019-4902-AFAB-4925E3071F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200" y="1172288"/>
            <a:ext cx="6528048" cy="1075253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AB5ACDB7-AA98-4508-AE38-C4A421EBE8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722" y="2348880"/>
            <a:ext cx="5986278" cy="3876697"/>
          </a:xfrm>
          <a:prstGeom prst="rect">
            <a:avLst/>
          </a:prstGeom>
        </p:spPr>
      </p:pic>
      <p:pic>
        <p:nvPicPr>
          <p:cNvPr id="16" name="图片 15">
            <a:extLst>
              <a:ext uri="{FF2B5EF4-FFF2-40B4-BE49-F238E27FC236}">
                <a16:creationId xmlns:a16="http://schemas.microsoft.com/office/drawing/2014/main" id="{B16B95BA-9B84-41DA-81CE-BD8C9CE3CBA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6080" y="1081405"/>
            <a:ext cx="4681250" cy="1800000"/>
          </a:xfrm>
          <a:prstGeom prst="rect">
            <a:avLst/>
          </a:prstGeom>
        </p:spPr>
      </p:pic>
      <p:pic>
        <p:nvPicPr>
          <p:cNvPr id="18" name="图片 17">
            <a:extLst>
              <a:ext uri="{FF2B5EF4-FFF2-40B4-BE49-F238E27FC236}">
                <a16:creationId xmlns:a16="http://schemas.microsoft.com/office/drawing/2014/main" id="{223B1BBF-E1CF-4DB3-A9DE-EC23EC361EC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6080" y="2795263"/>
            <a:ext cx="4681250" cy="1800000"/>
          </a:xfrm>
          <a:prstGeom prst="rect">
            <a:avLst/>
          </a:prstGeom>
        </p:spPr>
      </p:pic>
      <p:pic>
        <p:nvPicPr>
          <p:cNvPr id="14" name="图片 13">
            <a:extLst>
              <a:ext uri="{FF2B5EF4-FFF2-40B4-BE49-F238E27FC236}">
                <a16:creationId xmlns:a16="http://schemas.microsoft.com/office/drawing/2014/main" id="{F9B4F00E-2073-40D8-B828-7931CBC41B1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1276" y="227327"/>
            <a:ext cx="2376994" cy="913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6050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5837"/>
    </mc:Choice>
    <mc:Fallback xmlns="">
      <p:transition spd="slow" advTm="155837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9069808" y="6338623"/>
            <a:ext cx="2844800" cy="365125"/>
          </a:xfrm>
        </p:spPr>
        <p:txBody>
          <a:bodyPr/>
          <a:lstStyle/>
          <a:p>
            <a:fld id="{F15E9139-A00B-4B2A-98A6-095DC08F1345}" type="slidenum">
              <a:rPr lang="zh-CN" altLang="en-US" smtClean="0"/>
              <a:pPr/>
              <a:t>11</a:t>
            </a:fld>
            <a:endParaRPr lang="zh-CN" altLang="en-US" dirty="0"/>
          </a:p>
        </p:txBody>
      </p:sp>
      <p:sp>
        <p:nvSpPr>
          <p:cNvPr id="7" name="文本框 23">
            <a:extLst>
              <a:ext uri="{FF2B5EF4-FFF2-40B4-BE49-F238E27FC236}">
                <a16:creationId xmlns:a16="http://schemas.microsoft.com/office/drawing/2014/main" id="{3545BBB0-F5A1-4124-8C5A-A942C707EE66}"/>
              </a:ext>
            </a:extLst>
          </p:cNvPr>
          <p:cNvSpPr txBox="1"/>
          <p:nvPr/>
        </p:nvSpPr>
        <p:spPr>
          <a:xfrm>
            <a:off x="407368" y="73386"/>
            <a:ext cx="11690652" cy="73303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>
              <a:lnSpc>
                <a:spcPct val="90000"/>
              </a:lnSpc>
              <a:spcBef>
                <a:spcPct val="0"/>
              </a:spcBef>
              <a:buNone/>
              <a:defRPr sz="4000"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zh-CN" altLang="en-US" b="1" dirty="0">
                <a:solidFill>
                  <a:srgbClr val="C00000"/>
                </a:solidFill>
              </a:rPr>
              <a:t>敏感度分析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F0AC061-2A97-42C6-9499-13D0C5C4AA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352" y="1412775"/>
            <a:ext cx="11089232" cy="511256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只考虑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Q1BIR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的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微米准直误差，一样的情况。</a:t>
            </a:r>
            <a:endParaRPr lang="en-US" altLang="zh-CN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若是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0.1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微米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无误差的情况，结果如下：</a:t>
            </a:r>
            <a:endParaRPr lang="en-US" altLang="zh-CN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B78A2530-02C1-4576-9CC5-96D31825EA3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392" y="2924944"/>
            <a:ext cx="4861784" cy="2846333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EBEEF69E-B5AE-4924-A02A-E79516E46AE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37188" y="1234510"/>
            <a:ext cx="5116477" cy="3586691"/>
          </a:xfrm>
          <a:prstGeom prst="rect">
            <a:avLst/>
          </a:prstGeom>
        </p:spPr>
      </p:pic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68C4DF87-6B33-422B-8814-7126024D64CF}"/>
              </a:ext>
            </a:extLst>
          </p:cNvPr>
          <p:cNvSpPr txBox="1">
            <a:spLocks/>
          </p:cNvSpPr>
          <p:nvPr/>
        </p:nvSpPr>
        <p:spPr>
          <a:xfrm>
            <a:off x="5884721" y="4984086"/>
            <a:ext cx="5862008" cy="131265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Clr>
                <a:srgbClr val="FFC000"/>
              </a:buClr>
              <a:buSzPct val="80000"/>
              <a:buFont typeface="Wingdings" pitchFamily="2" charset="2"/>
              <a:buChar char="n"/>
              <a:defRPr sz="2800" b="0" kern="1200" baseline="0">
                <a:solidFill>
                  <a:schemeClr val="tx1"/>
                </a:solidFill>
                <a:latin typeface="Arial" panose="020B0604020202020204" pitchFamily="34" charset="0"/>
                <a:ea typeface="微软雅黑" pitchFamily="34" charset="-122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软雅黑" pitchFamily="34" charset="-122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0.1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微米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无误差的情况下，这里的轨道正如毅伟上次会议说的，快速的左右偏转，这个幅度有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30mm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CN" sz="1800" dirty="0">
              <a:latin typeface="华文楷体" panose="02010600040101010101" pitchFamily="2" charset="-122"/>
              <a:ea typeface="华文楷体" panose="0201060004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3882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5837"/>
    </mc:Choice>
    <mc:Fallback xmlns="">
      <p:transition spd="slow" advTm="155837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9069808" y="6338623"/>
            <a:ext cx="2844800" cy="365125"/>
          </a:xfrm>
        </p:spPr>
        <p:txBody>
          <a:bodyPr/>
          <a:lstStyle/>
          <a:p>
            <a:fld id="{F15E9139-A00B-4B2A-98A6-095DC08F1345}" type="slidenum">
              <a:rPr lang="zh-CN" altLang="en-US" smtClean="0"/>
              <a:pPr/>
              <a:t>12</a:t>
            </a:fld>
            <a:endParaRPr lang="zh-CN" altLang="en-US" dirty="0"/>
          </a:p>
        </p:txBody>
      </p:sp>
      <p:sp>
        <p:nvSpPr>
          <p:cNvPr id="7" name="文本框 23">
            <a:extLst>
              <a:ext uri="{FF2B5EF4-FFF2-40B4-BE49-F238E27FC236}">
                <a16:creationId xmlns:a16="http://schemas.microsoft.com/office/drawing/2014/main" id="{3545BBB0-F5A1-4124-8C5A-A942C707EE66}"/>
              </a:ext>
            </a:extLst>
          </p:cNvPr>
          <p:cNvSpPr txBox="1"/>
          <p:nvPr/>
        </p:nvSpPr>
        <p:spPr>
          <a:xfrm>
            <a:off x="407368" y="73386"/>
            <a:ext cx="11690652" cy="73303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>
              <a:lnSpc>
                <a:spcPct val="90000"/>
              </a:lnSpc>
              <a:spcBef>
                <a:spcPct val="0"/>
              </a:spcBef>
              <a:buNone/>
              <a:defRPr sz="4000"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zh-CN" altLang="en-US" b="1" dirty="0">
                <a:solidFill>
                  <a:srgbClr val="C00000"/>
                </a:solidFill>
              </a:rPr>
              <a:t>敏感度分析</a:t>
            </a:r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F3C146A7-4DF0-4B4A-BCDC-0AA7CEA29C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7933" y="2420888"/>
            <a:ext cx="4642151" cy="3231878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51A024FC-352C-45E6-9A74-0383A2689AE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94602" y="2420888"/>
            <a:ext cx="4479087" cy="3215622"/>
          </a:xfrm>
          <a:prstGeom prst="rect">
            <a:avLst/>
          </a:prstGeom>
        </p:spPr>
      </p:pic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BD3CB0BB-36AD-4CD3-82C9-BD578C24C0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352" y="1412775"/>
            <a:ext cx="11089232" cy="511256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只考虑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Q1BIR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的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微米准直误差，这里可以看到</a:t>
            </a: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solenoid</a:t>
            </a:r>
            <a:r>
              <a:rPr lang="zh-CN" alt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的影响传递到垂直轨道上。</a:t>
            </a:r>
            <a:endParaRPr lang="en-US" altLang="zh-CN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9085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5837"/>
    </mc:Choice>
    <mc:Fallback xmlns="">
      <p:transition spd="slow" advTm="155837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9069808" y="6338623"/>
            <a:ext cx="2844800" cy="365125"/>
          </a:xfrm>
        </p:spPr>
        <p:txBody>
          <a:bodyPr/>
          <a:lstStyle/>
          <a:p>
            <a:fld id="{F15E9139-A00B-4B2A-98A6-095DC08F1345}" type="slidenum">
              <a:rPr lang="zh-CN" altLang="en-US" smtClean="0"/>
              <a:pPr/>
              <a:t>13</a:t>
            </a:fld>
            <a:endParaRPr lang="zh-CN" altLang="en-US" dirty="0"/>
          </a:p>
        </p:txBody>
      </p:sp>
      <p:sp>
        <p:nvSpPr>
          <p:cNvPr id="7" name="文本框 23">
            <a:extLst>
              <a:ext uri="{FF2B5EF4-FFF2-40B4-BE49-F238E27FC236}">
                <a16:creationId xmlns:a16="http://schemas.microsoft.com/office/drawing/2014/main" id="{3545BBB0-F5A1-4124-8C5A-A942C707EE66}"/>
              </a:ext>
            </a:extLst>
          </p:cNvPr>
          <p:cNvSpPr txBox="1"/>
          <p:nvPr/>
        </p:nvSpPr>
        <p:spPr>
          <a:xfrm>
            <a:off x="407368" y="73386"/>
            <a:ext cx="11690652" cy="73303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>
              <a:lnSpc>
                <a:spcPct val="90000"/>
              </a:lnSpc>
              <a:spcBef>
                <a:spcPct val="0"/>
              </a:spcBef>
              <a:buNone/>
              <a:defRPr sz="4000"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zh-CN" altLang="en-US" b="1" dirty="0">
                <a:solidFill>
                  <a:srgbClr val="C00000"/>
                </a:solidFill>
              </a:rPr>
              <a:t>下一步工作计划流程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6249337-E5E9-4371-B29C-59D463FEA5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352" y="1412775"/>
            <a:ext cx="11089232" cy="511256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弧区：</a:t>
            </a:r>
            <a:endParaRPr lang="en-US" altLang="zh-C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</a:pPr>
            <a:r>
              <a:rPr lang="zh-CN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只开准直误差，用周期解，从小到大扫描准直误差直至没有闭轨。</a:t>
            </a:r>
            <a:endParaRPr lang="en-US" altLang="zh-C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zh-CN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对撞区：</a:t>
            </a:r>
            <a:endParaRPr lang="en-US" altLang="zh-C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</a:pPr>
            <a:r>
              <a:rPr lang="zh-CN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分别打开</a:t>
            </a: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Q1B</a:t>
            </a:r>
            <a:r>
              <a:rPr lang="zh-CN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Q1C</a:t>
            </a:r>
            <a:r>
              <a:rPr lang="zh-CN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Q2</a:t>
            </a:r>
            <a:r>
              <a:rPr lang="zh-CN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的准直误差，做同样的扫描直至没有闭轨。</a:t>
            </a:r>
            <a:endParaRPr lang="en-US" altLang="zh-C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</a:pPr>
            <a:r>
              <a:rPr lang="zh-CN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分别打开</a:t>
            </a: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Q1B</a:t>
            </a:r>
            <a:r>
              <a:rPr lang="zh-CN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Q1C</a:t>
            </a:r>
            <a:r>
              <a:rPr lang="zh-CN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Q2</a:t>
            </a:r>
            <a:r>
              <a:rPr lang="zh-CN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的准直误差（误差大小参考上一步的研究结果），用传输解（起始点选择</a:t>
            </a: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MENTIRD </a:t>
            </a:r>
            <a:r>
              <a:rPr lang="zh-CN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（弧区出口）），检查传输到</a:t>
            </a: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solenoid</a:t>
            </a:r>
            <a:r>
              <a:rPr lang="zh-CN" alt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之前时的初始轨道没有偏移。</a:t>
            </a:r>
            <a:endParaRPr lang="en-US" altLang="zh-CN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</a:pPr>
            <a:endParaRPr lang="en-US" altLang="zh-CN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5477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5837"/>
    </mc:Choice>
    <mc:Fallback xmlns="">
      <p:transition spd="slow" advTm="155837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205D4D49-176B-4D81-B661-D8C1700817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352" y="1412775"/>
            <a:ext cx="11834668" cy="4925847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Software: SAD and </a:t>
            </a:r>
            <a:r>
              <a:rPr lang="en-US" sz="2000" dirty="0" err="1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Matlab</a:t>
            </a:r>
            <a:r>
              <a:rPr lang="en-US" sz="2000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-based accelerator toolbox (AT)</a:t>
            </a:r>
          </a:p>
          <a:p>
            <a:pPr marL="457200" indent="-45720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SzPct val="100000"/>
              <a:buFont typeface="+mj-lt"/>
              <a:buAutoNum type="alphaUcPeriod"/>
            </a:pPr>
            <a:r>
              <a:rPr lang="en-US" sz="2000" b="1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Closed-orbit distortion (COD) correction </a:t>
            </a:r>
            <a:r>
              <a:rPr lang="en-US" sz="2000" b="1" dirty="0"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is</a:t>
            </a:r>
            <a:r>
              <a:rPr lang="en-US" sz="2000" b="1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performed  with sextupoles off, then the sextupoles were turned on and the COD correction repeated.</a:t>
            </a:r>
          </a:p>
          <a:p>
            <a:pPr marL="457200" indent="-45720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SzPct val="100000"/>
              <a:buFont typeface="+mj-lt"/>
              <a:buAutoNum type="alphaUcPeriod"/>
            </a:pPr>
            <a:r>
              <a:rPr lang="en-US" sz="2000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The dispersion correction  using dispersion fre</a:t>
            </a:r>
            <a:r>
              <a:rPr lang="en-US" sz="2000" dirty="0"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e steering principle (DFS).</a:t>
            </a:r>
          </a:p>
          <a:p>
            <a:pPr marL="457200" indent="-45720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SzPct val="100000"/>
              <a:buFont typeface="+mj-lt"/>
              <a:buAutoNum type="alphaUcPeriod"/>
            </a:pPr>
            <a:r>
              <a:rPr lang="en-US" altLang="zh-CN" sz="2000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beta-beating correction (LOCO),  </a:t>
            </a:r>
            <a:r>
              <a:rPr lang="en-US" sz="2000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coupling and vertical dispersion correction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The vertical emittance is calculated in each step of correction, and </a:t>
            </a:r>
            <a:r>
              <a:rPr lang="en-US" sz="2000" b="1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‌only auto-corrected seeds were included in the performance evaluation</a:t>
            </a:r>
            <a:r>
              <a:rPr lang="en-US" sz="2000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‌.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‌Taking the Higgs mode correction as an example‌.</a:t>
            </a:r>
          </a:p>
          <a:p>
            <a:pPr>
              <a:lnSpc>
                <a:spcPct val="150000"/>
              </a:lnSpc>
            </a:pPr>
            <a:endParaRPr lang="en-US" sz="2000" dirty="0">
              <a:effectLst/>
              <a:latin typeface="Calibri Light" panose="020F0302020204030204" pitchFamily="34" charset="0"/>
              <a:ea typeface="Times New Roman" panose="02020603050405020304" pitchFamily="18" charset="0"/>
              <a:cs typeface="Calibri Light" panose="020F0302020204030204" pitchFamily="34" charset="0"/>
            </a:endParaRPr>
          </a:p>
          <a:p>
            <a:pPr>
              <a:lnSpc>
                <a:spcPct val="150000"/>
              </a:lnSpc>
            </a:pPr>
            <a:endParaRPr lang="en-US" sz="2000" dirty="0">
              <a:effectLst/>
              <a:latin typeface="Calibri Light" panose="020F0302020204030204" pitchFamily="34" charset="0"/>
              <a:ea typeface="Times New Roman" panose="02020603050405020304" pitchFamily="18" charset="0"/>
              <a:cs typeface="Calibri Light" panose="020F030202020403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9069808" y="6338623"/>
            <a:ext cx="2844800" cy="365125"/>
          </a:xfrm>
        </p:spPr>
        <p:txBody>
          <a:bodyPr/>
          <a:lstStyle/>
          <a:p>
            <a:fld id="{F15E9139-A00B-4B2A-98A6-095DC08F1345}" type="slidenum">
              <a:rPr lang="zh-CN" altLang="en-US" smtClean="0"/>
              <a:pPr/>
              <a:t>2</a:t>
            </a:fld>
            <a:endParaRPr lang="zh-CN" altLang="en-US" dirty="0"/>
          </a:p>
        </p:txBody>
      </p:sp>
      <p:sp>
        <p:nvSpPr>
          <p:cNvPr id="7" name="文本框 23">
            <a:extLst>
              <a:ext uri="{FF2B5EF4-FFF2-40B4-BE49-F238E27FC236}">
                <a16:creationId xmlns:a16="http://schemas.microsoft.com/office/drawing/2014/main" id="{3545BBB0-F5A1-4124-8C5A-A942C707EE66}"/>
              </a:ext>
            </a:extLst>
          </p:cNvPr>
          <p:cNvSpPr txBox="1"/>
          <p:nvPr/>
        </p:nvSpPr>
        <p:spPr>
          <a:xfrm>
            <a:off x="407368" y="73386"/>
            <a:ext cx="11690652" cy="73303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>
              <a:lnSpc>
                <a:spcPct val="90000"/>
              </a:lnSpc>
              <a:spcBef>
                <a:spcPct val="0"/>
              </a:spcBef>
              <a:buNone/>
              <a:defRPr sz="4000"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altLang="zh-CN" b="1" dirty="0">
                <a:solidFill>
                  <a:srgbClr val="C00000"/>
                </a:solidFill>
              </a:rPr>
              <a:t>Correction scheme and error settings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graphicFrame>
        <p:nvGraphicFramePr>
          <p:cNvPr id="9" name="表格 8">
            <a:extLst>
              <a:ext uri="{FF2B5EF4-FFF2-40B4-BE49-F238E27FC236}">
                <a16:creationId xmlns:a16="http://schemas.microsoft.com/office/drawing/2014/main" id="{F171BF83-C2AE-4C69-938C-2C13480E58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5281434"/>
              </p:ext>
            </p:extLst>
          </p:nvPr>
        </p:nvGraphicFramePr>
        <p:xfrm>
          <a:off x="5767103" y="5042902"/>
          <a:ext cx="6330917" cy="12815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443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798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798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594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8101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20399">
                <a:tc>
                  <a:txBody>
                    <a:bodyPr/>
                    <a:lstStyle/>
                    <a:p>
                      <a:pPr>
                        <a:spcBef>
                          <a:spcPts val="120"/>
                        </a:spcBef>
                        <a:spcAft>
                          <a:spcPts val="12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Component</a:t>
                      </a:r>
                      <a:endParaRPr lang="zh-CN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"/>
                        </a:spcBef>
                        <a:spcAft>
                          <a:spcPts val="12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</a:t>
                      </a: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 (mm)</a:t>
                      </a:r>
                      <a:endParaRPr lang="zh-CN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"/>
                        </a:spcBef>
                        <a:spcAft>
                          <a:spcPts val="12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</a:t>
                      </a: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 (mm)</a:t>
                      </a:r>
                      <a:endParaRPr lang="zh-CN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"/>
                        </a:spcBef>
                        <a:spcAft>
                          <a:spcPts val="12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Symbol" panose="05050102010706020507" pitchFamily="18" charset="2"/>
                        </a:rPr>
                        <a:t></a:t>
                      </a:r>
                      <a:r>
                        <a:rPr lang="en-GB" sz="1600" b="0" baseline="-25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</a:t>
                      </a: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(mrad)</a:t>
                      </a:r>
                      <a:endParaRPr lang="zh-CN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"/>
                        </a:spcBef>
                        <a:spcAft>
                          <a:spcPts val="12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Field error </a:t>
                      </a:r>
                      <a:endParaRPr lang="zh-CN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0399">
                <a:tc>
                  <a:txBody>
                    <a:bodyPr/>
                    <a:lstStyle/>
                    <a:p>
                      <a:pPr>
                        <a:spcBef>
                          <a:spcPts val="120"/>
                        </a:spcBef>
                        <a:spcAft>
                          <a:spcPts val="12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Dipole</a:t>
                      </a:r>
                      <a:endParaRPr lang="zh-CN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"/>
                        </a:spcBef>
                        <a:spcAft>
                          <a:spcPts val="12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0.10</a:t>
                      </a:r>
                      <a:endParaRPr lang="zh-CN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"/>
                        </a:spcBef>
                        <a:spcAft>
                          <a:spcPts val="12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0.10</a:t>
                      </a:r>
                      <a:endParaRPr lang="zh-CN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"/>
                        </a:spcBef>
                        <a:spcAft>
                          <a:spcPts val="12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0.10</a:t>
                      </a:r>
                      <a:endParaRPr lang="zh-CN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0.01%</a:t>
                      </a:r>
                      <a:endParaRPr lang="zh-CN" sz="1600" b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0399">
                <a:tc>
                  <a:txBody>
                    <a:bodyPr/>
                    <a:lstStyle/>
                    <a:p>
                      <a:pPr>
                        <a:spcBef>
                          <a:spcPts val="120"/>
                        </a:spcBef>
                        <a:spcAft>
                          <a:spcPts val="120"/>
                        </a:spcAft>
                      </a:pPr>
                      <a:r>
                        <a:rPr lang="en-GB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Quadrupole</a:t>
                      </a:r>
                      <a:endParaRPr lang="zh-CN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"/>
                        </a:spcBef>
                        <a:spcAft>
                          <a:spcPts val="120"/>
                        </a:spcAft>
                      </a:pPr>
                      <a:r>
                        <a:rPr lang="en-GB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0.10</a:t>
                      </a:r>
                      <a:endParaRPr lang="zh-CN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"/>
                        </a:spcBef>
                        <a:spcAft>
                          <a:spcPts val="120"/>
                        </a:spcAft>
                      </a:pPr>
                      <a:r>
                        <a:rPr lang="en-GB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0.10</a:t>
                      </a:r>
                      <a:endParaRPr lang="zh-CN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"/>
                        </a:spcBef>
                        <a:spcAft>
                          <a:spcPts val="120"/>
                        </a:spcAft>
                      </a:pPr>
                      <a:r>
                        <a:rPr lang="en-GB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0.10</a:t>
                      </a:r>
                      <a:endParaRPr lang="zh-CN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0.02%</a:t>
                      </a:r>
                      <a:endParaRPr lang="zh-CN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039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"/>
                        </a:spcBef>
                        <a:spcAft>
                          <a:spcPts val="12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Sextupole</a:t>
                      </a:r>
                      <a:endParaRPr lang="zh-CN" altLang="zh-CN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"/>
                        </a:spcBef>
                        <a:spcAft>
                          <a:spcPts val="12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0.10*</a:t>
                      </a:r>
                      <a:endParaRPr lang="zh-CN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"/>
                        </a:spcBef>
                        <a:spcAft>
                          <a:spcPts val="12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0.10*</a:t>
                      </a:r>
                      <a:endParaRPr lang="zh-CN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"/>
                        </a:spcBef>
                        <a:spcAft>
                          <a:spcPts val="120"/>
                        </a:spcAft>
                      </a:pPr>
                      <a:r>
                        <a:rPr lang="en-GB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0.10</a:t>
                      </a:r>
                      <a:endParaRPr lang="zh-CN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0.02%</a:t>
                      </a:r>
                      <a:endParaRPr lang="zh-CN" altLang="zh-CN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2404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5837"/>
    </mc:Choice>
    <mc:Fallback xmlns="">
      <p:transition spd="slow" advTm="155837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9069808" y="6338623"/>
            <a:ext cx="2844800" cy="365125"/>
          </a:xfrm>
        </p:spPr>
        <p:txBody>
          <a:bodyPr/>
          <a:lstStyle/>
          <a:p>
            <a:fld id="{F15E9139-A00B-4B2A-98A6-095DC08F1345}" type="slidenum">
              <a:rPr lang="zh-CN" altLang="en-US" smtClean="0"/>
              <a:pPr/>
              <a:t>3</a:t>
            </a:fld>
            <a:endParaRPr lang="zh-CN" altLang="en-US" dirty="0"/>
          </a:p>
        </p:txBody>
      </p:sp>
      <p:sp>
        <p:nvSpPr>
          <p:cNvPr id="7" name="文本框 23">
            <a:extLst>
              <a:ext uri="{FF2B5EF4-FFF2-40B4-BE49-F238E27FC236}">
                <a16:creationId xmlns:a16="http://schemas.microsoft.com/office/drawing/2014/main" id="{3545BBB0-F5A1-4124-8C5A-A942C707EE66}"/>
              </a:ext>
            </a:extLst>
          </p:cNvPr>
          <p:cNvSpPr txBox="1"/>
          <p:nvPr/>
        </p:nvSpPr>
        <p:spPr>
          <a:xfrm>
            <a:off x="407368" y="73386"/>
            <a:ext cx="11690652" cy="73303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>
              <a:lnSpc>
                <a:spcPct val="90000"/>
              </a:lnSpc>
              <a:spcBef>
                <a:spcPct val="0"/>
              </a:spcBef>
              <a:buNone/>
              <a:defRPr sz="4000"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altLang="zh-CN" b="1" dirty="0">
                <a:solidFill>
                  <a:srgbClr val="C00000"/>
                </a:solidFill>
              </a:rPr>
              <a:t>Closed orbit correction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6249337-E5E9-4371-B29C-59D463FEA5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344" y="3696520"/>
            <a:ext cx="11089232" cy="187220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Closed orbit correction to lattice without solenoid</a:t>
            </a:r>
          </a:p>
          <a:p>
            <a:pPr lvl="1">
              <a:lnSpc>
                <a:spcPct val="150000"/>
              </a:lnSpc>
            </a:pPr>
            <a:r>
              <a:rPr lang="en-US" altLang="zh-CN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Adjust the iteration step and update the response matrix upon non-convergence.</a:t>
            </a:r>
          </a:p>
          <a:p>
            <a:pPr lvl="1">
              <a:lnSpc>
                <a:spcPct val="150000"/>
              </a:lnSpc>
            </a:pPr>
            <a:r>
              <a:rPr lang="en-US" altLang="zh-CN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lattice without solenoid can obtain an orbit distortion value of less than 50mm after reducing the misalignment errors, which allows subsequent matrix operations. However, the lattice with solenoid cannot.​</a:t>
            </a: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047D6AE9-3997-4EF9-8A95-834A64BE7B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6160" y="1196752"/>
            <a:ext cx="3672408" cy="2296291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E8109F49-3C13-43D6-8748-542BA13811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966" y="1314243"/>
            <a:ext cx="6832122" cy="1924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6096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5837"/>
    </mc:Choice>
    <mc:Fallback xmlns="">
      <p:transition spd="slow" advTm="155837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文本框 23">
            <a:extLst>
              <a:ext uri="{FF2B5EF4-FFF2-40B4-BE49-F238E27FC236}">
                <a16:creationId xmlns:a16="http://schemas.microsoft.com/office/drawing/2014/main" id="{F73EB0E8-65BB-4262-9936-8C2CC76CEA22}"/>
              </a:ext>
            </a:extLst>
          </p:cNvPr>
          <p:cNvSpPr txBox="1"/>
          <p:nvPr/>
        </p:nvSpPr>
        <p:spPr>
          <a:xfrm>
            <a:off x="407368" y="73386"/>
            <a:ext cx="11690652" cy="73303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>
              <a:lnSpc>
                <a:spcPct val="90000"/>
              </a:lnSpc>
              <a:spcBef>
                <a:spcPct val="0"/>
              </a:spcBef>
              <a:buNone/>
              <a:defRPr sz="4000"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altLang="zh-CN" b="1" dirty="0">
                <a:solidFill>
                  <a:srgbClr val="C00000"/>
                </a:solidFill>
              </a:rPr>
              <a:t>Result of the COD correction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A8E242C2-9AD5-44B6-8ACE-32AC26CE6DE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368" y="1094382"/>
            <a:ext cx="5617499" cy="2160000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11A537C6-5968-483D-93A1-2ECCA413C76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2024" y="1094382"/>
            <a:ext cx="5617499" cy="2160000"/>
          </a:xfrm>
          <a:prstGeom prst="rect">
            <a:avLst/>
          </a:prstGeom>
        </p:spPr>
      </p:pic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BC9069B8-F981-4D1A-BD2C-194DE1737F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352" y="3254382"/>
            <a:ext cx="7632848" cy="342519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Residual Orbit Distortion at 100× Reduced Misalignment Errors</a:t>
            </a:r>
          </a:p>
          <a:p>
            <a:pPr lvl="1">
              <a:lnSpc>
                <a:spcPct val="150000"/>
              </a:lnSpc>
            </a:pP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Lattice without solenoid: Achieves residual orbit distortion &lt;10 mm, enabling subsequent matrix operations (see blue curve).</a:t>
            </a:r>
          </a:p>
          <a:p>
            <a:pPr lvl="1">
              <a:lnSpc>
                <a:spcPct val="150000"/>
              </a:lnSpc>
            </a:pP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Lattice with solenoid: Residual orbit remains significantly larger than 50 mm​ (see red curves).</a:t>
            </a:r>
          </a:p>
          <a:p>
            <a:pPr lvl="1">
              <a:lnSpc>
                <a:spcPct val="150000"/>
              </a:lnSpc>
            </a:pP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Conclusion: The conventional approach of error scaling followed by orbit correction fails for solenoid-integrated lattices.</a:t>
            </a:r>
          </a:p>
        </p:txBody>
      </p:sp>
      <p:pic>
        <p:nvPicPr>
          <p:cNvPr id="17" name="图片 16">
            <a:extLst>
              <a:ext uri="{FF2B5EF4-FFF2-40B4-BE49-F238E27FC236}">
                <a16:creationId xmlns:a16="http://schemas.microsoft.com/office/drawing/2014/main" id="{883826F7-42CC-4831-88F5-D045F54D371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84232" y="3333504"/>
            <a:ext cx="3550516" cy="2246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5180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5837"/>
    </mc:Choice>
    <mc:Fallback xmlns="">
      <p:transition spd="slow" advTm="155837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9069808" y="6338623"/>
            <a:ext cx="2844800" cy="365125"/>
          </a:xfrm>
        </p:spPr>
        <p:txBody>
          <a:bodyPr/>
          <a:lstStyle/>
          <a:p>
            <a:fld id="{F15E9139-A00B-4B2A-98A6-095DC08F1345}" type="slidenum">
              <a:rPr lang="zh-CN" altLang="en-US" smtClean="0"/>
              <a:pPr/>
              <a:t>5</a:t>
            </a:fld>
            <a:endParaRPr lang="zh-CN" altLang="en-US" dirty="0"/>
          </a:p>
        </p:txBody>
      </p:sp>
      <p:sp>
        <p:nvSpPr>
          <p:cNvPr id="7" name="文本框 23">
            <a:extLst>
              <a:ext uri="{FF2B5EF4-FFF2-40B4-BE49-F238E27FC236}">
                <a16:creationId xmlns:a16="http://schemas.microsoft.com/office/drawing/2014/main" id="{3545BBB0-F5A1-4124-8C5A-A942C707EE66}"/>
              </a:ext>
            </a:extLst>
          </p:cNvPr>
          <p:cNvSpPr txBox="1"/>
          <p:nvPr/>
        </p:nvSpPr>
        <p:spPr>
          <a:xfrm>
            <a:off x="407368" y="73386"/>
            <a:ext cx="11690652" cy="73303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>
              <a:lnSpc>
                <a:spcPct val="90000"/>
              </a:lnSpc>
              <a:spcBef>
                <a:spcPct val="0"/>
              </a:spcBef>
              <a:buNone/>
              <a:defRPr sz="4000"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altLang="zh-CN" b="1" dirty="0">
                <a:solidFill>
                  <a:srgbClr val="C00000"/>
                </a:solidFill>
              </a:rPr>
              <a:t>Challenges of existing correction scheme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6249337-E5E9-4371-B29C-59D463FEA5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352" y="1412775"/>
            <a:ext cx="11089232" cy="5112569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Repeat the error sensitivity analysis</a:t>
            </a:r>
          </a:p>
          <a:p>
            <a:pPr lvl="1">
              <a:lnSpc>
                <a:spcPct val="150000"/>
              </a:lnSpc>
            </a:pPr>
            <a:r>
              <a:rPr lang="en-US" altLang="zh-CN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Focus on Quadrupole magnets in the interaction region (IR) and FF-quadrupoles near the IP.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Develop Closed-Orbit correction​</a:t>
            </a:r>
          </a:p>
          <a:p>
            <a:pPr lvl="1">
              <a:lnSpc>
                <a:spcPct val="150000"/>
              </a:lnSpc>
            </a:pPr>
            <a:r>
              <a:rPr lang="en-US" altLang="zh-CN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Implement single-turn trajectory approximation​ for closed-orbit estimation.</a:t>
            </a:r>
          </a:p>
          <a:p>
            <a:pPr marL="0" indent="0">
              <a:lnSpc>
                <a:spcPct val="150000"/>
              </a:lnSpc>
              <a:buNone/>
            </a:pPr>
            <a:endParaRPr lang="en-US" altLang="zh-CN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0977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5837"/>
    </mc:Choice>
    <mc:Fallback xmlns="">
      <p:transition spd="slow" advTm="155837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9069808" y="6338623"/>
            <a:ext cx="2844800" cy="365125"/>
          </a:xfrm>
        </p:spPr>
        <p:txBody>
          <a:bodyPr/>
          <a:lstStyle/>
          <a:p>
            <a:fld id="{F15E9139-A00B-4B2A-98A6-095DC08F1345}" type="slidenum">
              <a:rPr lang="zh-CN" altLang="en-US" smtClean="0"/>
              <a:pPr/>
              <a:t>6</a:t>
            </a:fld>
            <a:endParaRPr lang="zh-CN" altLang="en-US" dirty="0"/>
          </a:p>
        </p:txBody>
      </p:sp>
      <p:sp>
        <p:nvSpPr>
          <p:cNvPr id="7" name="文本框 23">
            <a:extLst>
              <a:ext uri="{FF2B5EF4-FFF2-40B4-BE49-F238E27FC236}">
                <a16:creationId xmlns:a16="http://schemas.microsoft.com/office/drawing/2014/main" id="{3545BBB0-F5A1-4124-8C5A-A942C707EE66}"/>
              </a:ext>
            </a:extLst>
          </p:cNvPr>
          <p:cNvSpPr txBox="1"/>
          <p:nvPr/>
        </p:nvSpPr>
        <p:spPr>
          <a:xfrm>
            <a:off x="407368" y="73386"/>
            <a:ext cx="11690652" cy="73303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>
              <a:lnSpc>
                <a:spcPct val="90000"/>
              </a:lnSpc>
              <a:spcBef>
                <a:spcPct val="0"/>
              </a:spcBef>
              <a:buNone/>
              <a:defRPr sz="4000"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altLang="zh-CN" b="1" dirty="0">
                <a:solidFill>
                  <a:srgbClr val="C00000"/>
                </a:solidFill>
              </a:rPr>
              <a:t>Comments 2025.12.26</a:t>
            </a:r>
            <a:endParaRPr lang="zh-CN" altLang="en-US" b="1" dirty="0">
              <a:solidFill>
                <a:srgbClr val="C00000"/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6249337-E5E9-4371-B29C-59D463FEA5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3352" y="1412775"/>
            <a:ext cx="11593288" cy="5112569"/>
          </a:xfrm>
        </p:spPr>
        <p:txBody>
          <a:bodyPr>
            <a:normAutofit fontScale="70000" lnSpcReduction="20000"/>
          </a:bodyPr>
          <a:lstStyle/>
          <a:p>
            <a:pPr algn="l">
              <a:lnSpc>
                <a:spcPct val="160000"/>
              </a:lnSpc>
              <a:buFont typeface="Wingdings" panose="05000000000000000000" pitchFamily="2" charset="2"/>
              <a:buChar char="u"/>
            </a:pPr>
            <a:r>
              <a:rPr lang="zh-CN" altLang="en-US" b="1" i="0" dirty="0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毅伟</a:t>
            </a:r>
            <a:r>
              <a:rPr lang="zh-CN" altLang="en-US" b="0" i="0" dirty="0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：</a:t>
            </a:r>
          </a:p>
          <a:p>
            <a:pPr lvl="1" algn="l">
              <a:lnSpc>
                <a:spcPct val="160000"/>
              </a:lnSpc>
              <a:buFont typeface="Wingdings" panose="05000000000000000000" pitchFamily="2" charset="2"/>
              <a:buChar char="u"/>
            </a:pPr>
            <a:r>
              <a:rPr lang="en-US" altLang="zh-CN" b="0" i="0" dirty="0"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 lattice</a:t>
            </a:r>
            <a:r>
              <a:rPr lang="zh-CN" altLang="en-US" b="0" i="0" dirty="0"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起始点改到从注入点开始；</a:t>
            </a:r>
          </a:p>
          <a:p>
            <a:pPr lvl="1" algn="l">
              <a:lnSpc>
                <a:spcPct val="160000"/>
              </a:lnSpc>
              <a:buFont typeface="Wingdings" panose="05000000000000000000" pitchFamily="2" charset="2"/>
              <a:buChar char="u"/>
            </a:pPr>
            <a:r>
              <a:rPr lang="zh-CN" altLang="en-US" b="0" i="0" dirty="0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 分析轨道异常机制：含</a:t>
            </a:r>
            <a:r>
              <a:rPr lang="en-US" altLang="zh-CN" b="0" i="0" dirty="0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solenoid</a:t>
            </a:r>
            <a:r>
              <a:rPr lang="zh-CN" altLang="en-US" b="0" i="0" dirty="0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的</a:t>
            </a:r>
            <a:r>
              <a:rPr lang="en-US" altLang="zh-CN" b="0" i="0" dirty="0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lattice</a:t>
            </a:r>
            <a:r>
              <a:rPr lang="zh-CN" altLang="en-US" b="0" i="0" dirty="0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结构因边缘场效应，额外产生水平方向磁场</a:t>
            </a:r>
            <a:r>
              <a:rPr lang="en-US" altLang="zh-CN" b="0" i="0" dirty="0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bx</a:t>
            </a:r>
            <a:r>
              <a:rPr lang="zh-CN" altLang="en-US" b="0" i="0" dirty="0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，导致垂直方向出现</a:t>
            </a:r>
            <a:r>
              <a:rPr lang="en-US" altLang="zh-CN" b="0" i="0" dirty="0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kick</a:t>
            </a:r>
            <a:r>
              <a:rPr lang="zh-CN" altLang="en-US" b="0" i="0" dirty="0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，使轨道在对撞点附近快速左右偏转，最终偏离设计轨迹；</a:t>
            </a:r>
          </a:p>
          <a:p>
            <a:pPr lvl="1" algn="l">
              <a:lnSpc>
                <a:spcPct val="160000"/>
              </a:lnSpc>
              <a:buFont typeface="Wingdings" panose="05000000000000000000" pitchFamily="2" charset="2"/>
              <a:buChar char="u"/>
            </a:pPr>
            <a:r>
              <a:rPr lang="zh-CN" altLang="en-US" b="0" i="0" dirty="0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 总图无法呈现注入点至对撞点区间（小区间）的轨道变化细节，难以定位具体问题节点。</a:t>
            </a:r>
          </a:p>
          <a:p>
            <a:pPr algn="l">
              <a:lnSpc>
                <a:spcPct val="160000"/>
              </a:lnSpc>
              <a:buFont typeface="Wingdings" panose="05000000000000000000" pitchFamily="2" charset="2"/>
              <a:buChar char="u"/>
            </a:pPr>
            <a:r>
              <a:rPr lang="zh-CN" altLang="en-US" b="1" i="0" dirty="0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魏源源</a:t>
            </a:r>
            <a:r>
              <a:rPr lang="zh-CN" altLang="en-US" b="0" i="0" dirty="0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：</a:t>
            </a:r>
          </a:p>
          <a:p>
            <a:pPr lvl="1" algn="l">
              <a:lnSpc>
                <a:spcPct val="160000"/>
              </a:lnSpc>
              <a:buFont typeface="Wingdings" panose="05000000000000000000" pitchFamily="2" charset="2"/>
              <a:buChar char="u"/>
            </a:pPr>
            <a:r>
              <a:rPr lang="zh-CN" altLang="en-US" b="0" i="0" dirty="0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 建议检查对撞点附近的</a:t>
            </a:r>
            <a:r>
              <a:rPr lang="en-US" altLang="zh-CN" b="0" i="0" dirty="0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Q</a:t>
            </a:r>
            <a:r>
              <a:rPr lang="zh-CN" altLang="en-US" b="0" i="0" dirty="0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铁误差的影响，可以考虑去掉这几块铁的误差，验证其对轨道变化的影响。</a:t>
            </a:r>
          </a:p>
          <a:p>
            <a:pPr algn="l">
              <a:lnSpc>
                <a:spcPct val="160000"/>
              </a:lnSpc>
              <a:buFont typeface="Wingdings" panose="05000000000000000000" pitchFamily="2" charset="2"/>
              <a:buChar char="u"/>
            </a:pPr>
            <a:r>
              <a:rPr lang="zh-CN" altLang="en-US" b="1" i="0" dirty="0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徐刚</a:t>
            </a:r>
            <a:r>
              <a:rPr lang="zh-CN" altLang="en-US" b="0" i="0" dirty="0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：</a:t>
            </a:r>
          </a:p>
          <a:p>
            <a:pPr lvl="1" algn="l">
              <a:lnSpc>
                <a:spcPct val="160000"/>
              </a:lnSpc>
              <a:buFont typeface="Wingdings" panose="05000000000000000000" pitchFamily="2" charset="2"/>
              <a:buChar char="u"/>
            </a:pPr>
            <a:r>
              <a:rPr lang="zh-CN" altLang="en-US" b="0" i="0" dirty="0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 当前</a:t>
            </a:r>
            <a:r>
              <a:rPr lang="en-US" altLang="zh-CN" b="0" i="0" dirty="0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lattice“</a:t>
            </a:r>
            <a:r>
              <a:rPr lang="zh-CN" altLang="en-US" b="0" i="0" dirty="0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没有六极铁”（用于抑制束流发散）的问题，可能导致</a:t>
            </a:r>
            <a:r>
              <a:rPr lang="zh-CN" altLang="en-US" b="1" i="0" dirty="0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共振效应</a:t>
            </a:r>
            <a:r>
              <a:rPr lang="zh-CN" altLang="en-US" b="0" i="0" dirty="0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，进一步破坏轨道稳定性；</a:t>
            </a:r>
          </a:p>
          <a:p>
            <a:pPr lvl="1" algn="l">
              <a:lnSpc>
                <a:spcPct val="160000"/>
              </a:lnSpc>
              <a:buFont typeface="Wingdings" panose="05000000000000000000" pitchFamily="2" charset="2"/>
              <a:buChar char="u"/>
            </a:pPr>
            <a:r>
              <a:rPr lang="zh-CN" altLang="en-US" b="0" i="0" dirty="0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 建议检查束流在</a:t>
            </a:r>
            <a:r>
              <a:rPr lang="en-US" altLang="zh-CN" b="0" i="0" dirty="0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lattice</a:t>
            </a:r>
            <a:r>
              <a:rPr lang="zh-CN" altLang="en-US" b="0" i="0" dirty="0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中的</a:t>
            </a:r>
            <a:r>
              <a:rPr lang="zh-CN" altLang="en-US" b="1" i="0" dirty="0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相位分布</a:t>
            </a:r>
            <a:r>
              <a:rPr lang="zh-CN" altLang="en-US" b="0" i="0" dirty="0">
                <a:solidFill>
                  <a:srgbClr val="00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，确认是否存在相位偏差导致的轨道偏移。</a:t>
            </a:r>
          </a:p>
        </p:txBody>
      </p:sp>
    </p:spTree>
    <p:extLst>
      <p:ext uri="{BB962C8B-B14F-4D97-AF65-F5344CB8AC3E}">
        <p14:creationId xmlns:p14="http://schemas.microsoft.com/office/powerpoint/2010/main" val="528893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5837"/>
    </mc:Choice>
    <mc:Fallback xmlns="">
      <p:transition spd="slow" advTm="155837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9069808" y="6338623"/>
            <a:ext cx="2844800" cy="365125"/>
          </a:xfrm>
        </p:spPr>
        <p:txBody>
          <a:bodyPr/>
          <a:lstStyle/>
          <a:p>
            <a:fld id="{F15E9139-A00B-4B2A-98A6-095DC08F1345}" type="slidenum">
              <a:rPr lang="zh-CN" altLang="en-US" smtClean="0"/>
              <a:pPr/>
              <a:t>7</a:t>
            </a:fld>
            <a:endParaRPr lang="zh-CN" altLang="en-US" dirty="0"/>
          </a:p>
        </p:txBody>
      </p:sp>
      <p:sp>
        <p:nvSpPr>
          <p:cNvPr id="7" name="文本框 23">
            <a:extLst>
              <a:ext uri="{FF2B5EF4-FFF2-40B4-BE49-F238E27FC236}">
                <a16:creationId xmlns:a16="http://schemas.microsoft.com/office/drawing/2014/main" id="{3545BBB0-F5A1-4124-8C5A-A942C707EE66}"/>
              </a:ext>
            </a:extLst>
          </p:cNvPr>
          <p:cNvSpPr txBox="1"/>
          <p:nvPr/>
        </p:nvSpPr>
        <p:spPr>
          <a:xfrm>
            <a:off x="407368" y="73386"/>
            <a:ext cx="11690652" cy="73303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>
              <a:lnSpc>
                <a:spcPct val="90000"/>
              </a:lnSpc>
              <a:spcBef>
                <a:spcPct val="0"/>
              </a:spcBef>
              <a:buNone/>
              <a:defRPr sz="4000"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zh-CN" altLang="en-US" b="1" dirty="0">
                <a:solidFill>
                  <a:srgbClr val="C00000"/>
                </a:solidFill>
              </a:rPr>
              <a:t>从注入点开始</a:t>
            </a: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8F484FD7-73B2-4AE9-A377-A1094E4656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328" y="1124744"/>
            <a:ext cx="5159896" cy="1651732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57781B6B-89B7-4C1B-88B6-FC5A80EF178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742896"/>
            <a:ext cx="5617499" cy="2160000"/>
          </a:xfrm>
          <a:prstGeom prst="rect">
            <a:avLst/>
          </a:prstGeom>
        </p:spPr>
      </p:pic>
      <p:pic>
        <p:nvPicPr>
          <p:cNvPr id="16" name="图片 15">
            <a:extLst>
              <a:ext uri="{FF2B5EF4-FFF2-40B4-BE49-F238E27FC236}">
                <a16:creationId xmlns:a16="http://schemas.microsoft.com/office/drawing/2014/main" id="{398C9519-DFBB-4261-ACCD-66DD0F7F3B2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36647" y="1050610"/>
            <a:ext cx="4476000" cy="1800000"/>
          </a:xfrm>
          <a:prstGeom prst="rect">
            <a:avLst/>
          </a:prstGeom>
        </p:spPr>
      </p:pic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62B577A0-8BBD-4F3B-B475-45BF87ACF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5238" y="4578462"/>
            <a:ext cx="6554998" cy="212528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水平轨道有没有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solenoid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差不多，但是垂直方向一到对撞点就直接大幅畸变。</a:t>
            </a:r>
            <a:endParaRPr lang="en-US" altLang="zh-C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1" name="图片 20">
            <a:extLst>
              <a:ext uri="{FF2B5EF4-FFF2-40B4-BE49-F238E27FC236}">
                <a16:creationId xmlns:a16="http://schemas.microsoft.com/office/drawing/2014/main" id="{1F5E4A2D-761A-4724-A457-AACA497AF41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8" y="4679375"/>
            <a:ext cx="5617500" cy="2160000"/>
          </a:xfrm>
          <a:prstGeom prst="rect">
            <a:avLst/>
          </a:prstGeom>
        </p:spPr>
      </p:pic>
      <p:pic>
        <p:nvPicPr>
          <p:cNvPr id="25" name="图片 24">
            <a:extLst>
              <a:ext uri="{FF2B5EF4-FFF2-40B4-BE49-F238E27FC236}">
                <a16:creationId xmlns:a16="http://schemas.microsoft.com/office/drawing/2014/main" id="{DFB534B5-5E15-4B76-9995-E901FE4B04D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48657" y="2778462"/>
            <a:ext cx="4476000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732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5837"/>
    </mc:Choice>
    <mc:Fallback xmlns="">
      <p:transition spd="slow" advTm="155837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9069808" y="6338623"/>
            <a:ext cx="2844800" cy="365125"/>
          </a:xfrm>
        </p:spPr>
        <p:txBody>
          <a:bodyPr/>
          <a:lstStyle/>
          <a:p>
            <a:fld id="{F15E9139-A00B-4B2A-98A6-095DC08F1345}" type="slidenum">
              <a:rPr lang="zh-CN" altLang="en-US" smtClean="0"/>
              <a:pPr/>
              <a:t>8</a:t>
            </a:fld>
            <a:endParaRPr lang="zh-CN" altLang="en-US" dirty="0"/>
          </a:p>
        </p:txBody>
      </p:sp>
      <p:sp>
        <p:nvSpPr>
          <p:cNvPr id="7" name="文本框 23">
            <a:extLst>
              <a:ext uri="{FF2B5EF4-FFF2-40B4-BE49-F238E27FC236}">
                <a16:creationId xmlns:a16="http://schemas.microsoft.com/office/drawing/2014/main" id="{3545BBB0-F5A1-4124-8C5A-A942C707EE66}"/>
              </a:ext>
            </a:extLst>
          </p:cNvPr>
          <p:cNvSpPr txBox="1"/>
          <p:nvPr/>
        </p:nvSpPr>
        <p:spPr>
          <a:xfrm>
            <a:off x="407368" y="73386"/>
            <a:ext cx="11690652" cy="73303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>
              <a:lnSpc>
                <a:spcPct val="90000"/>
              </a:lnSpc>
              <a:spcBef>
                <a:spcPct val="0"/>
              </a:spcBef>
              <a:buNone/>
              <a:defRPr sz="4000"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zh-CN" altLang="en-US" b="1" dirty="0">
                <a:solidFill>
                  <a:srgbClr val="C00000"/>
                </a:solidFill>
              </a:rPr>
              <a:t>移除对撞区</a:t>
            </a:r>
            <a:r>
              <a:rPr lang="en-US" altLang="zh-CN" b="1" dirty="0">
                <a:solidFill>
                  <a:srgbClr val="C00000"/>
                </a:solidFill>
              </a:rPr>
              <a:t>Q</a:t>
            </a:r>
            <a:r>
              <a:rPr lang="zh-CN" altLang="en-US" b="1" dirty="0">
                <a:solidFill>
                  <a:srgbClr val="C00000"/>
                </a:solidFill>
              </a:rPr>
              <a:t>铁的准直误差</a:t>
            </a: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DE9926CF-4C2D-4A41-B705-33744B41BE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360" y="3356992"/>
            <a:ext cx="4260420" cy="2357288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56C922FD-5EE1-4408-B522-3452146ADB2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36" y="1052736"/>
            <a:ext cx="5617500" cy="2160000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50F3DB91-9206-4822-98B7-2CD38C8EF28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7968" y="1124744"/>
            <a:ext cx="5617500" cy="2160000"/>
          </a:xfrm>
          <a:prstGeom prst="rect">
            <a:avLst/>
          </a:prstGeom>
        </p:spPr>
      </p:pic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34AD52E5-6F2B-4D37-8E87-40C8F65D5D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1002" y="3660911"/>
            <a:ext cx="6554998" cy="212528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把对撞区的准直误差设为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，轨道并没有改善，这里说明还是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solenoid</a:t>
            </a:r>
            <a:r>
              <a:rPr lang="zh-CN" alt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的影响为主。</a:t>
            </a:r>
            <a:endParaRPr lang="en-US" altLang="zh-C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en-US" altLang="zh-C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913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5837"/>
    </mc:Choice>
    <mc:Fallback xmlns="">
      <p:transition spd="slow" advTm="155837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9069808" y="6338623"/>
            <a:ext cx="2844800" cy="365125"/>
          </a:xfrm>
        </p:spPr>
        <p:txBody>
          <a:bodyPr/>
          <a:lstStyle/>
          <a:p>
            <a:fld id="{F15E9139-A00B-4B2A-98A6-095DC08F1345}" type="slidenum">
              <a:rPr lang="zh-CN" altLang="en-US" smtClean="0"/>
              <a:pPr/>
              <a:t>9</a:t>
            </a:fld>
            <a:endParaRPr lang="zh-CN" altLang="en-US" dirty="0"/>
          </a:p>
        </p:txBody>
      </p:sp>
      <p:sp>
        <p:nvSpPr>
          <p:cNvPr id="7" name="文本框 23">
            <a:extLst>
              <a:ext uri="{FF2B5EF4-FFF2-40B4-BE49-F238E27FC236}">
                <a16:creationId xmlns:a16="http://schemas.microsoft.com/office/drawing/2014/main" id="{3545BBB0-F5A1-4124-8C5A-A942C707EE66}"/>
              </a:ext>
            </a:extLst>
          </p:cNvPr>
          <p:cNvSpPr txBox="1"/>
          <p:nvPr/>
        </p:nvSpPr>
        <p:spPr>
          <a:xfrm>
            <a:off x="407368" y="73386"/>
            <a:ext cx="11690652" cy="733031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>
              <a:lnSpc>
                <a:spcPct val="90000"/>
              </a:lnSpc>
              <a:spcBef>
                <a:spcPct val="0"/>
              </a:spcBef>
              <a:buNone/>
              <a:defRPr sz="4000"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zh-CN" altLang="en-US" b="1" dirty="0">
                <a:solidFill>
                  <a:srgbClr val="C00000"/>
                </a:solidFill>
              </a:rPr>
              <a:t>移除对撞区</a:t>
            </a:r>
            <a:r>
              <a:rPr lang="en-US" altLang="zh-CN" b="1" dirty="0">
                <a:solidFill>
                  <a:srgbClr val="C00000"/>
                </a:solidFill>
              </a:rPr>
              <a:t>Q</a:t>
            </a:r>
            <a:r>
              <a:rPr lang="zh-CN" altLang="en-US" b="1" dirty="0">
                <a:solidFill>
                  <a:srgbClr val="C00000"/>
                </a:solidFill>
              </a:rPr>
              <a:t>铁的准直误差</a:t>
            </a:r>
          </a:p>
        </p:txBody>
      </p:sp>
      <p:pic>
        <p:nvPicPr>
          <p:cNvPr id="11" name="图片 10">
            <a:extLst>
              <a:ext uri="{FF2B5EF4-FFF2-40B4-BE49-F238E27FC236}">
                <a16:creationId xmlns:a16="http://schemas.microsoft.com/office/drawing/2014/main" id="{17807CCE-256C-4948-A651-7D96DD5E11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4540" y="1052736"/>
            <a:ext cx="7962920" cy="5472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9987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5837"/>
    </mc:Choice>
    <mc:Fallback xmlns="">
      <p:transition spd="slow" advTm="155837"/>
    </mc:Fallback>
  </mc:AlternateContent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33920</TotalTime>
  <Words>984</Words>
  <Application>Microsoft Office PowerPoint</Application>
  <PresentationFormat>宽屏</PresentationFormat>
  <Paragraphs>121</Paragraphs>
  <Slides>13</Slides>
  <Notes>12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5" baseType="lpstr">
      <vt:lpstr>等线</vt:lpstr>
      <vt:lpstr>华文楷体</vt:lpstr>
      <vt:lpstr>宋体</vt:lpstr>
      <vt:lpstr>微软雅黑</vt:lpstr>
      <vt:lpstr>Arial</vt:lpstr>
      <vt:lpstr>Arial Black</vt:lpstr>
      <vt:lpstr>Calibri</vt:lpstr>
      <vt:lpstr>Calibri Light</vt:lpstr>
      <vt:lpstr>Roboto</vt:lpstr>
      <vt:lpstr>Times New Roman</vt:lpstr>
      <vt:lpstr>Wingdings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vivi</dc:creator>
  <cp:lastModifiedBy>Bin Wang</cp:lastModifiedBy>
  <cp:revision>2371</cp:revision>
  <cp:lastPrinted>2022-11-06T05:19:21Z</cp:lastPrinted>
  <dcterms:created xsi:type="dcterms:W3CDTF">2012-09-04T11:33:36Z</dcterms:created>
  <dcterms:modified xsi:type="dcterms:W3CDTF">2026-01-09T02:11:39Z</dcterms:modified>
</cp:coreProperties>
</file>