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48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2026/1/8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0.png"/><Relationship Id="rId7" Type="http://schemas.openxmlformats.org/officeDocument/2006/relationships/image" Target="../media/image9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91547" y="2021633"/>
            <a:ext cx="11011678" cy="1325563"/>
          </a:xfrm>
        </p:spPr>
        <p:txBody>
          <a:bodyPr>
            <a:normAutofit/>
          </a:bodyPr>
          <a:lstStyle/>
          <a:p>
            <a:r>
              <a:rPr lang="en-US" altLang="zh-CN" dirty="0"/>
              <a:t>entanglement entropy from resolvent method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0870" y="5135245"/>
            <a:ext cx="10515600" cy="1157605"/>
          </a:xfrm>
        </p:spPr>
        <p:txBody>
          <a:bodyPr/>
          <a:lstStyle/>
          <a:p>
            <a:pPr marL="0" indent="0" algn="l">
              <a:buNone/>
            </a:pPr>
            <a:r>
              <a:rPr lang="en-US" altLang="zh-CN" sz="2800" dirty="0" err="1"/>
              <a:t>basd</a:t>
            </a:r>
            <a:r>
              <a:rPr lang="en-US" altLang="zh-CN" sz="2800" dirty="0"/>
              <a:t> on 1905.05768	2012.00703	   2304.09906	2210.12109</a:t>
            </a:r>
          </a:p>
          <a:p>
            <a:pPr marL="914400" lvl="2" indent="0" algn="l">
              <a:buNone/>
            </a:pPr>
            <a:r>
              <a:rPr lang="en-US" altLang="zh-CN" sz="2800" dirty="0"/>
              <a:t>1906.02207		1608.01283		casini2009	………………	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FE5F0D6-128F-DA2E-C540-565B4D5B13A7}"/>
              </a:ext>
            </a:extLst>
          </p:cNvPr>
          <p:cNvSpPr/>
          <p:nvPr/>
        </p:nvSpPr>
        <p:spPr>
          <a:xfrm>
            <a:off x="4635759" y="3834882"/>
            <a:ext cx="2920481" cy="67180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Hongan Zeng</a:t>
            </a:r>
          </a:p>
          <a:p>
            <a:pPr algn="ctr"/>
            <a:r>
              <a:rPr lang="en-US" altLang="zh-CN" dirty="0"/>
              <a:t>20260108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形状&#10;&#10;AI 生成的内容可能不正确。">
            <a:extLst>
              <a:ext uri="{FF2B5EF4-FFF2-40B4-BE49-F238E27FC236}">
                <a16:creationId xmlns:a16="http://schemas.microsoft.com/office/drawing/2014/main" id="{0ED1A4F6-ED50-6A06-EB26-2E3B29528F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759" y="2104108"/>
            <a:ext cx="2610545" cy="401916"/>
          </a:xfrm>
          <a:prstGeom prst="rect">
            <a:avLst/>
          </a:prstGeom>
        </p:spPr>
      </p:pic>
      <p:pic>
        <p:nvPicPr>
          <p:cNvPr id="14" name="图片 13" descr="形状&#10;&#10;AI 生成的内容可能不正确。">
            <a:extLst>
              <a:ext uri="{FF2B5EF4-FFF2-40B4-BE49-F238E27FC236}">
                <a16:creationId xmlns:a16="http://schemas.microsoft.com/office/drawing/2014/main" id="{359439A3-4FF0-27A1-24D9-4622977E35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3888" y="2796187"/>
            <a:ext cx="3161745" cy="838284"/>
          </a:xfrm>
          <a:prstGeom prst="rect">
            <a:avLst/>
          </a:prstGeom>
        </p:spPr>
      </p:pic>
      <p:pic>
        <p:nvPicPr>
          <p:cNvPr id="16" name="图片 15" descr="形状&#10;&#10;AI 生成的内容可能不正确。">
            <a:extLst>
              <a:ext uri="{FF2B5EF4-FFF2-40B4-BE49-F238E27FC236}">
                <a16:creationId xmlns:a16="http://schemas.microsoft.com/office/drawing/2014/main" id="{3A455516-DAB7-6944-525E-E69C1FA298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7188" y="3246106"/>
            <a:ext cx="1645944" cy="401916"/>
          </a:xfrm>
          <a:prstGeom prst="rect">
            <a:avLst/>
          </a:prstGeom>
        </p:spPr>
      </p:pic>
      <p:pic>
        <p:nvPicPr>
          <p:cNvPr id="18" name="图片 17" descr="形状&#10;&#10;AI 生成的内容可能不正确。">
            <a:extLst>
              <a:ext uri="{FF2B5EF4-FFF2-40B4-BE49-F238E27FC236}">
                <a16:creationId xmlns:a16="http://schemas.microsoft.com/office/drawing/2014/main" id="{A705434C-F989-83E4-963E-40824CDC71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3723" y="3246106"/>
            <a:ext cx="1684222" cy="401916"/>
          </a:xfrm>
          <a:prstGeom prst="rect">
            <a:avLst/>
          </a:prstGeom>
        </p:spPr>
      </p:pic>
      <p:pic>
        <p:nvPicPr>
          <p:cNvPr id="20" name="图片 19" descr="形状&#10;&#10;AI 生成的内容可能不正确。">
            <a:extLst>
              <a:ext uri="{FF2B5EF4-FFF2-40B4-BE49-F238E27FC236}">
                <a16:creationId xmlns:a16="http://schemas.microsoft.com/office/drawing/2014/main" id="{0D8E9B7D-F0E1-CFC4-6747-2792608305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98049" y="4478798"/>
            <a:ext cx="3035428" cy="401916"/>
          </a:xfrm>
          <a:prstGeom prst="rect">
            <a:avLst/>
          </a:prstGeom>
        </p:spPr>
      </p:pic>
      <p:pic>
        <p:nvPicPr>
          <p:cNvPr id="22" name="图片 21" descr="形状&#10;&#10;AI 生成的内容可能不正确。">
            <a:extLst>
              <a:ext uri="{FF2B5EF4-FFF2-40B4-BE49-F238E27FC236}">
                <a16:creationId xmlns:a16="http://schemas.microsoft.com/office/drawing/2014/main" id="{4073FCE6-1FAE-F703-2287-51FD8256358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98049" y="5200042"/>
            <a:ext cx="1247857" cy="409572"/>
          </a:xfrm>
          <a:prstGeom prst="rect">
            <a:avLst/>
          </a:prstGeom>
        </p:spPr>
      </p:pic>
      <p:pic>
        <p:nvPicPr>
          <p:cNvPr id="24" name="图片 23" descr="形状&#10;&#10;AI 生成的内容可能不正确。">
            <a:extLst>
              <a:ext uri="{FF2B5EF4-FFF2-40B4-BE49-F238E27FC236}">
                <a16:creationId xmlns:a16="http://schemas.microsoft.com/office/drawing/2014/main" id="{80DFFDD3-6A4D-53C8-7D84-159B637F3C5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23888" y="4036281"/>
            <a:ext cx="2189491" cy="849768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C2778CDB-750A-3FB8-E84D-5D30670A60A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23888" y="5578350"/>
            <a:ext cx="4088067" cy="401916"/>
          </a:xfrm>
          <a:prstGeom prst="rect">
            <a:avLst/>
          </a:prstGeom>
        </p:spPr>
      </p:pic>
      <p:sp>
        <p:nvSpPr>
          <p:cNvPr id="29" name="矩形 28">
            <a:extLst>
              <a:ext uri="{FF2B5EF4-FFF2-40B4-BE49-F238E27FC236}">
                <a16:creationId xmlns:a16="http://schemas.microsoft.com/office/drawing/2014/main" id="{5724E12E-0B0B-DC07-8E84-BBBF7F3C130F}"/>
              </a:ext>
            </a:extLst>
          </p:cNvPr>
          <p:cNvSpPr/>
          <p:nvPr/>
        </p:nvSpPr>
        <p:spPr>
          <a:xfrm>
            <a:off x="382555" y="363894"/>
            <a:ext cx="2416629" cy="60649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background</a:t>
            </a:r>
            <a:endParaRPr lang="zh-CN" altLang="en-US"/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E0A2F99D-07E8-F85F-5A0F-A92F404E924B}"/>
              </a:ext>
            </a:extLst>
          </p:cNvPr>
          <p:cNvSpPr txBox="1"/>
          <p:nvPr/>
        </p:nvSpPr>
        <p:spPr>
          <a:xfrm>
            <a:off x="845225" y="1529628"/>
            <a:ext cx="12949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Pure state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8301DE3A-528E-4FC9-6310-07A0F7975B61}"/>
              </a:ext>
            </a:extLst>
          </p:cNvPr>
          <p:cNvSpPr txBox="1"/>
          <p:nvPr/>
        </p:nvSpPr>
        <p:spPr>
          <a:xfrm>
            <a:off x="9524070" y="4237078"/>
            <a:ext cx="21894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mixed state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DA5ED68B-82F7-328E-78B2-C6D0152475AA}"/>
              </a:ext>
            </a:extLst>
          </p:cNvPr>
          <p:cNvSpPr txBox="1"/>
          <p:nvPr/>
        </p:nvSpPr>
        <p:spPr>
          <a:xfrm>
            <a:off x="819585" y="2717690"/>
            <a:ext cx="20787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density matrix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E15427D4-7EA2-F3E5-A448-703A094FD544}"/>
              </a:ext>
            </a:extLst>
          </p:cNvPr>
          <p:cNvSpPr txBox="1"/>
          <p:nvPr/>
        </p:nvSpPr>
        <p:spPr>
          <a:xfrm>
            <a:off x="819585" y="3917798"/>
            <a:ext cx="2610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von Neumann</a:t>
            </a:r>
            <a:endParaRPr lang="zh-CN" altLang="en-US" dirty="0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E92621D5-A223-2536-0F7B-0FFB840090BA}"/>
              </a:ext>
            </a:extLst>
          </p:cNvPr>
          <p:cNvSpPr txBox="1"/>
          <p:nvPr/>
        </p:nvSpPr>
        <p:spPr>
          <a:xfrm>
            <a:off x="7678329" y="2231307"/>
            <a:ext cx="19057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entanglement</a:t>
            </a:r>
            <a:endParaRPr lang="zh-CN" altLang="en-US" dirty="0"/>
          </a:p>
        </p:txBody>
      </p:sp>
      <p:sp>
        <p:nvSpPr>
          <p:cNvPr id="40" name="流程图: 联系 6">
            <a:extLst>
              <a:ext uri="{FF2B5EF4-FFF2-40B4-BE49-F238E27FC236}">
                <a16:creationId xmlns:a16="http://schemas.microsoft.com/office/drawing/2014/main" id="{11C58996-6E74-122F-B6C0-0A1BB529F382}"/>
              </a:ext>
            </a:extLst>
          </p:cNvPr>
          <p:cNvSpPr/>
          <p:nvPr/>
        </p:nvSpPr>
        <p:spPr>
          <a:xfrm>
            <a:off x="4606103" y="208562"/>
            <a:ext cx="2512060" cy="2512060"/>
          </a:xfrm>
          <a:prstGeom prst="flowChartConnector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id="{6B671321-0566-A493-46E4-9590386BF859}"/>
              </a:ext>
            </a:extLst>
          </p:cNvPr>
          <p:cNvCxnSpPr/>
          <p:nvPr/>
        </p:nvCxnSpPr>
        <p:spPr>
          <a:xfrm flipH="1">
            <a:off x="6125023" y="123472"/>
            <a:ext cx="120015" cy="240665"/>
          </a:xfrm>
          <a:prstGeom prst="line">
            <a:avLst/>
          </a:prstGeom>
          <a:ln w="31750" cap="rnd">
            <a:solidFill>
              <a:schemeClr val="accent1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74B77FDB-8D22-BC99-DABE-C96F8D54719C}"/>
              </a:ext>
            </a:extLst>
          </p:cNvPr>
          <p:cNvCxnSpPr/>
          <p:nvPr/>
        </p:nvCxnSpPr>
        <p:spPr>
          <a:xfrm flipH="1">
            <a:off x="6972630" y="1122211"/>
            <a:ext cx="271780" cy="40640"/>
          </a:xfrm>
          <a:prstGeom prst="line">
            <a:avLst/>
          </a:prstGeom>
          <a:ln w="31750" cap="rnd">
            <a:solidFill>
              <a:schemeClr val="accent1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3" name="矩形 42">
            <a:extLst>
              <a:ext uri="{FF2B5EF4-FFF2-40B4-BE49-F238E27FC236}">
                <a16:creationId xmlns:a16="http://schemas.microsoft.com/office/drawing/2014/main" id="{75038273-E88D-8E5C-E08B-77E7C9975422}"/>
              </a:ext>
            </a:extLst>
          </p:cNvPr>
          <p:cNvSpPr/>
          <p:nvPr/>
        </p:nvSpPr>
        <p:spPr>
          <a:xfrm>
            <a:off x="6948618" y="284127"/>
            <a:ext cx="596900" cy="42735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图片 27" descr="形状&#10;&#10;AI 生成的内容可能不正确。">
            <a:extLst>
              <a:ext uri="{FF2B5EF4-FFF2-40B4-BE49-F238E27FC236}">
                <a16:creationId xmlns:a16="http://schemas.microsoft.com/office/drawing/2014/main" id="{AB71C731-932B-7BFD-D8E0-010F30455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9080" y="2480262"/>
            <a:ext cx="2897881" cy="671973"/>
          </a:xfrm>
          <a:prstGeom prst="rect">
            <a:avLst/>
          </a:prstGeom>
        </p:spPr>
      </p:pic>
      <p:pic>
        <p:nvPicPr>
          <p:cNvPr id="5" name="图片 4" descr="形状&#10;&#10;AI 生成的内容可能不正确。">
            <a:extLst>
              <a:ext uri="{FF2B5EF4-FFF2-40B4-BE49-F238E27FC236}">
                <a16:creationId xmlns:a16="http://schemas.microsoft.com/office/drawing/2014/main" id="{638B04DD-C90A-2E4E-E540-FFFC6F1B00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3113" y="2683255"/>
            <a:ext cx="1588935" cy="468980"/>
          </a:xfrm>
          <a:prstGeom prst="rect">
            <a:avLst/>
          </a:prstGeom>
        </p:spPr>
      </p:pic>
      <p:pic>
        <p:nvPicPr>
          <p:cNvPr id="6" name="图片 5" descr="形状&#10;&#10;AI 生成的内容可能不正确。">
            <a:extLst>
              <a:ext uri="{FF2B5EF4-FFF2-40B4-BE49-F238E27FC236}">
                <a16:creationId xmlns:a16="http://schemas.microsoft.com/office/drawing/2014/main" id="{BD226171-2380-216D-B978-C160990AC9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9080" y="1736683"/>
            <a:ext cx="2775384" cy="367484"/>
          </a:xfrm>
          <a:prstGeom prst="rect">
            <a:avLst/>
          </a:prstGeom>
        </p:spPr>
      </p:pic>
      <p:pic>
        <p:nvPicPr>
          <p:cNvPr id="8" name="图片 7" descr="形状&#10;&#10;AI 生成的内容可能不正确。">
            <a:extLst>
              <a:ext uri="{FF2B5EF4-FFF2-40B4-BE49-F238E27FC236}">
                <a16:creationId xmlns:a16="http://schemas.microsoft.com/office/drawing/2014/main" id="{155A7297-66DD-A0A3-5B9C-B27A657A27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8638" y="4470342"/>
            <a:ext cx="2106913" cy="745470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B3A861AA-361A-9530-9BA4-C740269B370A}"/>
              </a:ext>
            </a:extLst>
          </p:cNvPr>
          <p:cNvSpPr/>
          <p:nvPr/>
        </p:nvSpPr>
        <p:spPr>
          <a:xfrm>
            <a:off x="382555" y="363894"/>
            <a:ext cx="2416629" cy="60649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Rényi entropy</a:t>
            </a:r>
            <a:endParaRPr lang="zh-CN" altLang="en-US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3ECD78E1-95C3-AEE5-F19A-319F47E54289}"/>
              </a:ext>
            </a:extLst>
          </p:cNvPr>
          <p:cNvSpPr/>
          <p:nvPr/>
        </p:nvSpPr>
        <p:spPr>
          <a:xfrm>
            <a:off x="382554" y="3429000"/>
            <a:ext cx="2416629" cy="60649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Ryu–Takayanagi</a:t>
            </a:r>
            <a:endParaRPr lang="zh-CN" altLang="en-US" dirty="0"/>
          </a:p>
        </p:txBody>
      </p:sp>
      <p:pic>
        <p:nvPicPr>
          <p:cNvPr id="16" name="图片 15" descr="图片包含 体育, 运动, 游戏机&#10;&#10;AI 生成的内容可能不正确。">
            <a:extLst>
              <a:ext uri="{FF2B5EF4-FFF2-40B4-BE49-F238E27FC236}">
                <a16:creationId xmlns:a16="http://schemas.microsoft.com/office/drawing/2014/main" id="{C0F484AA-34B0-9B63-97D5-96BC5FABEAC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50166" y="3943697"/>
            <a:ext cx="1819048" cy="20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489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>
            <a:extLst>
              <a:ext uri="{FF2B5EF4-FFF2-40B4-BE49-F238E27FC236}">
                <a16:creationId xmlns:a16="http://schemas.microsoft.com/office/drawing/2014/main" id="{E0169FAF-BD9B-5FCD-97BE-4B4827B3A6F5}"/>
              </a:ext>
            </a:extLst>
          </p:cNvPr>
          <p:cNvSpPr/>
          <p:nvPr/>
        </p:nvSpPr>
        <p:spPr>
          <a:xfrm>
            <a:off x="1623527" y="2171611"/>
            <a:ext cx="7193902" cy="8474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ACAB667A-DD37-1BC4-EB42-C7DAC9CD331C}"/>
              </a:ext>
            </a:extLst>
          </p:cNvPr>
          <p:cNvSpPr/>
          <p:nvPr/>
        </p:nvSpPr>
        <p:spPr>
          <a:xfrm>
            <a:off x="466529" y="564502"/>
            <a:ext cx="4114801" cy="60649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modular (or entanglement) Hamiltonian</a:t>
            </a:r>
            <a:endParaRPr lang="zh-CN" altLang="en-US" dirty="0"/>
          </a:p>
        </p:txBody>
      </p:sp>
      <p:pic>
        <p:nvPicPr>
          <p:cNvPr id="8" name="图片 7" descr="形状&#10;&#10;AI 生成的内容可能不正确。">
            <a:extLst>
              <a:ext uri="{FF2B5EF4-FFF2-40B4-BE49-F238E27FC236}">
                <a16:creationId xmlns:a16="http://schemas.microsoft.com/office/drawing/2014/main" id="{DEDAD6DE-58C7-CEE0-255C-5087D9C535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478" y="1044494"/>
            <a:ext cx="1483480" cy="600725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78E38CD2-6993-48DF-ED83-1A9CF9DFD3D4}"/>
              </a:ext>
            </a:extLst>
          </p:cNvPr>
          <p:cNvSpPr txBox="1"/>
          <p:nvPr/>
        </p:nvSpPr>
        <p:spPr>
          <a:xfrm>
            <a:off x="1070688" y="1802279"/>
            <a:ext cx="6097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for free fermions</a:t>
            </a:r>
            <a:endParaRPr lang="zh-CN" altLang="en-US" dirty="0"/>
          </a:p>
        </p:txBody>
      </p:sp>
      <p:pic>
        <p:nvPicPr>
          <p:cNvPr id="12" name="图片 11" descr="形状&#10;&#10;AI 生成的内容可能不正确。">
            <a:extLst>
              <a:ext uri="{FF2B5EF4-FFF2-40B4-BE49-F238E27FC236}">
                <a16:creationId xmlns:a16="http://schemas.microsoft.com/office/drawing/2014/main" id="{732B9B08-5A5A-87B8-53BC-7ACF46EE54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3363" y="2353816"/>
            <a:ext cx="3726146" cy="575562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FA3E7672-7CB3-22D4-1B6A-C281ABEA2467}"/>
              </a:ext>
            </a:extLst>
          </p:cNvPr>
          <p:cNvSpPr txBox="1"/>
          <p:nvPr/>
        </p:nvSpPr>
        <p:spPr>
          <a:xfrm>
            <a:off x="1070688" y="3122738"/>
            <a:ext cx="6097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Green’s function</a:t>
            </a:r>
            <a:endParaRPr lang="zh-CN" altLang="en-US" dirty="0"/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6F2A3449-59DB-0082-8347-DC92C5AF78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7507" y="3685430"/>
            <a:ext cx="4541627" cy="369331"/>
          </a:xfrm>
          <a:prstGeom prst="rect">
            <a:avLst/>
          </a:prstGeom>
        </p:spPr>
      </p:pic>
      <p:pic>
        <p:nvPicPr>
          <p:cNvPr id="18" name="图片 17" descr="形状&#10;&#10;AI 生成的内容可能不正确。">
            <a:extLst>
              <a:ext uri="{FF2B5EF4-FFF2-40B4-BE49-F238E27FC236}">
                <a16:creationId xmlns:a16="http://schemas.microsoft.com/office/drawing/2014/main" id="{7764952C-6888-10D2-4B46-93A235446A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22" y="2364971"/>
            <a:ext cx="2484260" cy="498592"/>
          </a:xfrm>
          <a:prstGeom prst="rect">
            <a:avLst/>
          </a:prstGeom>
        </p:spPr>
      </p:pic>
      <p:sp>
        <p:nvSpPr>
          <p:cNvPr id="19" name="箭头: 下 18">
            <a:extLst>
              <a:ext uri="{FF2B5EF4-FFF2-40B4-BE49-F238E27FC236}">
                <a16:creationId xmlns:a16="http://schemas.microsoft.com/office/drawing/2014/main" id="{4D2D9992-9337-0FDE-DAD5-BD30CFD8DA04}"/>
              </a:ext>
            </a:extLst>
          </p:cNvPr>
          <p:cNvSpPr/>
          <p:nvPr/>
        </p:nvSpPr>
        <p:spPr>
          <a:xfrm>
            <a:off x="7548465" y="2995126"/>
            <a:ext cx="373225" cy="59715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1" name="图片 20" descr="形状&#10;&#10;AI 生成的内容可能不正确。">
            <a:extLst>
              <a:ext uri="{FF2B5EF4-FFF2-40B4-BE49-F238E27FC236}">
                <a16:creationId xmlns:a16="http://schemas.microsoft.com/office/drawing/2014/main" id="{78D07541-CEBE-4171-4B72-84A04CE213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68242" y="3814691"/>
            <a:ext cx="2998894" cy="558618"/>
          </a:xfrm>
          <a:prstGeom prst="rect">
            <a:avLst/>
          </a:prstGeom>
        </p:spPr>
      </p:pic>
      <p:pic>
        <p:nvPicPr>
          <p:cNvPr id="23" name="图片 22" descr="形状&#10;&#10;AI 生成的内容可能不正确。">
            <a:extLst>
              <a:ext uri="{FF2B5EF4-FFF2-40B4-BE49-F238E27FC236}">
                <a16:creationId xmlns:a16="http://schemas.microsoft.com/office/drawing/2014/main" id="{FD1230D2-356E-E13B-79DD-3D6FCD364F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68242" y="4695930"/>
            <a:ext cx="2469677" cy="308709"/>
          </a:xfrm>
          <a:prstGeom prst="rect">
            <a:avLst/>
          </a:prstGeom>
        </p:spPr>
      </p:pic>
      <p:pic>
        <p:nvPicPr>
          <p:cNvPr id="25" name="图片 24" descr="形状&#10;&#10;AI 生成的内容可能不正确。">
            <a:extLst>
              <a:ext uri="{FF2B5EF4-FFF2-40B4-BE49-F238E27FC236}">
                <a16:creationId xmlns:a16="http://schemas.microsoft.com/office/drawing/2014/main" id="{F6607735-6A7C-6367-018C-1CFC8C5DEAC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33658" y="3056923"/>
            <a:ext cx="2403054" cy="573229"/>
          </a:xfrm>
          <a:prstGeom prst="rect">
            <a:avLst/>
          </a:prstGeom>
        </p:spPr>
      </p:pic>
      <p:sp>
        <p:nvSpPr>
          <p:cNvPr id="26" name="矩形 25">
            <a:extLst>
              <a:ext uri="{FF2B5EF4-FFF2-40B4-BE49-F238E27FC236}">
                <a16:creationId xmlns:a16="http://schemas.microsoft.com/office/drawing/2014/main" id="{958E5587-D2EF-FCF9-B773-2C5924B7F71B}"/>
              </a:ext>
            </a:extLst>
          </p:cNvPr>
          <p:cNvSpPr/>
          <p:nvPr/>
        </p:nvSpPr>
        <p:spPr>
          <a:xfrm>
            <a:off x="10590245" y="3101060"/>
            <a:ext cx="961053" cy="30159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Duo to</a:t>
            </a:r>
            <a:endParaRPr lang="zh-CN" altLang="en-US" dirty="0"/>
          </a:p>
        </p:txBody>
      </p:sp>
      <p:pic>
        <p:nvPicPr>
          <p:cNvPr id="28" name="图片 27">
            <a:extLst>
              <a:ext uri="{FF2B5EF4-FFF2-40B4-BE49-F238E27FC236}">
                <a16:creationId xmlns:a16="http://schemas.microsoft.com/office/drawing/2014/main" id="{5CF8A14A-3F54-B1CB-B148-A3D689F7A0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1869" y="5426092"/>
            <a:ext cx="5199642" cy="558618"/>
          </a:xfrm>
          <a:prstGeom prst="rect">
            <a:avLst/>
          </a:prstGeom>
        </p:spPr>
      </p:pic>
      <p:sp>
        <p:nvSpPr>
          <p:cNvPr id="29" name="箭头: 下 28">
            <a:extLst>
              <a:ext uri="{FF2B5EF4-FFF2-40B4-BE49-F238E27FC236}">
                <a16:creationId xmlns:a16="http://schemas.microsoft.com/office/drawing/2014/main" id="{FF57F56F-8589-3018-3C77-72993F028105}"/>
              </a:ext>
            </a:extLst>
          </p:cNvPr>
          <p:cNvSpPr/>
          <p:nvPr/>
        </p:nvSpPr>
        <p:spPr>
          <a:xfrm>
            <a:off x="7809722" y="5061011"/>
            <a:ext cx="223936" cy="30870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1963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形状&#10;&#10;AI 生成的内容可能不正确。">
            <a:extLst>
              <a:ext uri="{FF2B5EF4-FFF2-40B4-BE49-F238E27FC236}">
                <a16:creationId xmlns:a16="http://schemas.microsoft.com/office/drawing/2014/main" id="{873321AF-8E65-E042-D1D9-3D0FE67782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021" y="2895027"/>
            <a:ext cx="2773136" cy="558618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D8C90F1C-52DA-53AF-C1DC-BBCB560E40EC}"/>
              </a:ext>
            </a:extLst>
          </p:cNvPr>
          <p:cNvSpPr/>
          <p:nvPr/>
        </p:nvSpPr>
        <p:spPr>
          <a:xfrm>
            <a:off x="466529" y="564502"/>
            <a:ext cx="2239349" cy="60649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resolvent</a:t>
            </a:r>
            <a:endParaRPr lang="zh-CN" altLang="en-US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03864AEC-81F9-09E5-D266-44A924565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2383" y="1614046"/>
            <a:ext cx="5199642" cy="558618"/>
          </a:xfrm>
          <a:prstGeom prst="rect">
            <a:avLst/>
          </a:prstGeom>
        </p:spPr>
      </p:pic>
      <p:sp>
        <p:nvSpPr>
          <p:cNvPr id="8" name="箭头: 下 7">
            <a:extLst>
              <a:ext uri="{FF2B5EF4-FFF2-40B4-BE49-F238E27FC236}">
                <a16:creationId xmlns:a16="http://schemas.microsoft.com/office/drawing/2014/main" id="{37117072-24CB-57D9-67B1-034D7E0DA84F}"/>
              </a:ext>
            </a:extLst>
          </p:cNvPr>
          <p:cNvSpPr/>
          <p:nvPr/>
        </p:nvSpPr>
        <p:spPr>
          <a:xfrm>
            <a:off x="2603241" y="2172664"/>
            <a:ext cx="317241" cy="55861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CD64A124-754B-8C7A-DFC0-E11BCF119341}"/>
              </a:ext>
            </a:extLst>
          </p:cNvPr>
          <p:cNvSpPr txBox="1"/>
          <p:nvPr/>
        </p:nvSpPr>
        <p:spPr>
          <a:xfrm>
            <a:off x="4822063" y="2228671"/>
            <a:ext cx="609755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 err="1"/>
              <a:t>Muskhelishvili</a:t>
            </a:r>
            <a:r>
              <a:rPr lang="en-US" altLang="zh-CN" dirty="0"/>
              <a:t> N I 1953 Singular Integral Equations; Boundary Problems of Function Theory and their Application to Mathematical Physics ed J R M </a:t>
            </a:r>
            <a:r>
              <a:rPr lang="en-US" altLang="zh-CN" dirty="0" err="1"/>
              <a:t>Radok</a:t>
            </a:r>
            <a:r>
              <a:rPr lang="en-US" altLang="zh-CN" dirty="0"/>
              <a:t> (Groningen-Holland: P </a:t>
            </a:r>
            <a:r>
              <a:rPr lang="en-US" altLang="zh-CN" dirty="0" err="1"/>
              <a:t>Noordhoff</a:t>
            </a:r>
            <a:r>
              <a:rPr lang="en-US" altLang="zh-CN" dirty="0"/>
              <a:t>) (Engl. Transl.)</a:t>
            </a:r>
            <a:endParaRPr lang="zh-CN" altLang="en-US" dirty="0"/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0C446644-D196-AEE7-B215-AA9B267DCA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7559" y="4856206"/>
            <a:ext cx="4365948" cy="517314"/>
          </a:xfrm>
          <a:prstGeom prst="rect">
            <a:avLst/>
          </a:prstGeom>
        </p:spPr>
      </p:pic>
      <p:pic>
        <p:nvPicPr>
          <p:cNvPr id="14" name="图片 13" descr="形状&#10;&#10;AI 生成的内容可能不正确。">
            <a:extLst>
              <a:ext uri="{FF2B5EF4-FFF2-40B4-BE49-F238E27FC236}">
                <a16:creationId xmlns:a16="http://schemas.microsoft.com/office/drawing/2014/main" id="{AAC0ED0F-CB95-510F-EB9D-7CCDB3AAB3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98775" y="4048156"/>
            <a:ext cx="353536" cy="239082"/>
          </a:xfrm>
          <a:prstGeom prst="rect">
            <a:avLst/>
          </a:prstGeom>
        </p:spPr>
      </p:pic>
      <p:sp>
        <p:nvSpPr>
          <p:cNvPr id="15" name="箭头: 右 14">
            <a:extLst>
              <a:ext uri="{FF2B5EF4-FFF2-40B4-BE49-F238E27FC236}">
                <a16:creationId xmlns:a16="http://schemas.microsoft.com/office/drawing/2014/main" id="{F2F1BF26-A665-1195-A1B7-954FFC37B3F8}"/>
              </a:ext>
            </a:extLst>
          </p:cNvPr>
          <p:cNvSpPr/>
          <p:nvPr/>
        </p:nvSpPr>
        <p:spPr>
          <a:xfrm>
            <a:off x="2043404" y="4048156"/>
            <a:ext cx="513184" cy="2390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7" name="图片 16" descr="形状&#10;&#10;AI 生成的内容可能不正确。">
            <a:extLst>
              <a:ext uri="{FF2B5EF4-FFF2-40B4-BE49-F238E27FC236}">
                <a16:creationId xmlns:a16="http://schemas.microsoft.com/office/drawing/2014/main" id="{F9EF4449-D53E-8850-8DB9-82DF63380B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47681" y="4042340"/>
            <a:ext cx="360000" cy="250714"/>
          </a:xfrm>
          <a:prstGeom prst="rect">
            <a:avLst/>
          </a:prstGeom>
        </p:spPr>
      </p:pic>
      <p:sp>
        <p:nvSpPr>
          <p:cNvPr id="18" name="箭头: 右 17">
            <a:extLst>
              <a:ext uri="{FF2B5EF4-FFF2-40B4-BE49-F238E27FC236}">
                <a16:creationId xmlns:a16="http://schemas.microsoft.com/office/drawing/2014/main" id="{F27E3554-8EE4-5D61-EDAD-8FF1517B93DC}"/>
              </a:ext>
            </a:extLst>
          </p:cNvPr>
          <p:cNvSpPr/>
          <p:nvPr/>
        </p:nvSpPr>
        <p:spPr>
          <a:xfrm>
            <a:off x="3261292" y="4042340"/>
            <a:ext cx="536267" cy="24489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9" name="图片 18" descr="形状&#10;&#10;AI 生成的内容可能不正确。">
            <a:extLst>
              <a:ext uri="{FF2B5EF4-FFF2-40B4-BE49-F238E27FC236}">
                <a16:creationId xmlns:a16="http://schemas.microsoft.com/office/drawing/2014/main" id="{FF885B1D-EA34-B285-AD96-FA909BFE15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03051" y="3937078"/>
            <a:ext cx="2090057" cy="484651"/>
          </a:xfrm>
          <a:prstGeom prst="rect">
            <a:avLst/>
          </a:prstGeom>
        </p:spPr>
      </p:pic>
      <p:pic>
        <p:nvPicPr>
          <p:cNvPr id="20" name="图片 19" descr="形状&#10;&#10;AI 生成的内容可能不正确。">
            <a:extLst>
              <a:ext uri="{FF2B5EF4-FFF2-40B4-BE49-F238E27FC236}">
                <a16:creationId xmlns:a16="http://schemas.microsoft.com/office/drawing/2014/main" id="{33BE23B5-AE90-8A08-9141-C274D467F0E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14420" y="4042340"/>
            <a:ext cx="997939" cy="294545"/>
          </a:xfrm>
          <a:prstGeom prst="rect">
            <a:avLst/>
          </a:prstGeom>
        </p:spPr>
      </p:pic>
      <p:sp>
        <p:nvSpPr>
          <p:cNvPr id="21" name="箭头: 右 20">
            <a:extLst>
              <a:ext uri="{FF2B5EF4-FFF2-40B4-BE49-F238E27FC236}">
                <a16:creationId xmlns:a16="http://schemas.microsoft.com/office/drawing/2014/main" id="{EF2E43B9-DCF2-2FA2-3EC1-6EDCB17CCD08}"/>
              </a:ext>
            </a:extLst>
          </p:cNvPr>
          <p:cNvSpPr/>
          <p:nvPr/>
        </p:nvSpPr>
        <p:spPr>
          <a:xfrm>
            <a:off x="6280072" y="4042340"/>
            <a:ext cx="536267" cy="24489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箭头: 下 21">
            <a:extLst>
              <a:ext uri="{FF2B5EF4-FFF2-40B4-BE49-F238E27FC236}">
                <a16:creationId xmlns:a16="http://schemas.microsoft.com/office/drawing/2014/main" id="{BE9735DC-7F44-B37C-0585-427C213706EC}"/>
              </a:ext>
            </a:extLst>
          </p:cNvPr>
          <p:cNvSpPr/>
          <p:nvPr/>
        </p:nvSpPr>
        <p:spPr>
          <a:xfrm>
            <a:off x="7249886" y="4421729"/>
            <a:ext cx="289685" cy="34963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8" name="图片 27">
            <a:extLst>
              <a:ext uri="{FF2B5EF4-FFF2-40B4-BE49-F238E27FC236}">
                <a16:creationId xmlns:a16="http://schemas.microsoft.com/office/drawing/2014/main" id="{3A6D7A6E-BCA5-C388-26FE-8B9F2E705D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97559" y="5776184"/>
            <a:ext cx="4900048" cy="517314"/>
          </a:xfrm>
          <a:prstGeom prst="rect">
            <a:avLst/>
          </a:prstGeom>
        </p:spPr>
      </p:pic>
      <p:sp>
        <p:nvSpPr>
          <p:cNvPr id="29" name="箭头: 下 28">
            <a:extLst>
              <a:ext uri="{FF2B5EF4-FFF2-40B4-BE49-F238E27FC236}">
                <a16:creationId xmlns:a16="http://schemas.microsoft.com/office/drawing/2014/main" id="{098A2211-4B3D-DDC2-67D1-29DAA28C143D}"/>
              </a:ext>
            </a:extLst>
          </p:cNvPr>
          <p:cNvSpPr/>
          <p:nvPr/>
        </p:nvSpPr>
        <p:spPr>
          <a:xfrm>
            <a:off x="7278314" y="5426551"/>
            <a:ext cx="261257" cy="28410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9509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C860E7-B4D6-1406-7592-BE14ACBB8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3689350"/>
            <a:ext cx="10515600" cy="1325563"/>
          </a:xfrm>
        </p:spPr>
        <p:txBody>
          <a:bodyPr/>
          <a:lstStyle/>
          <a:p>
            <a:r>
              <a:rPr lang="en-US" altLang="zh-CN" dirty="0"/>
              <a:t>Outlook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1CD49C-B060-3DF4-6000-75CC19D37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4495" y="4946487"/>
            <a:ext cx="10515600" cy="1184989"/>
          </a:xfrm>
        </p:spPr>
        <p:txBody>
          <a:bodyPr/>
          <a:lstStyle/>
          <a:p>
            <a:r>
              <a:rPr lang="en-US" altLang="zh-CN" dirty="0" err="1"/>
              <a:t>TTbar</a:t>
            </a:r>
            <a:r>
              <a:rPr lang="en-US" altLang="zh-CN" dirty="0"/>
              <a:t>, Phase transition </a:t>
            </a:r>
            <a:endParaRPr lang="zh-CN" alt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0551FC8E-0D72-9662-88BF-7682018D41D8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Conclusion</a:t>
            </a:r>
            <a:endParaRPr lang="zh-CN" altLang="en-US" dirty="0"/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B203F565-72CB-1B04-CE39-381FDDCB220C}"/>
              </a:ext>
            </a:extLst>
          </p:cNvPr>
          <p:cNvSpPr txBox="1">
            <a:spLocks/>
          </p:cNvSpPr>
          <p:nvPr/>
        </p:nvSpPr>
        <p:spPr>
          <a:xfrm>
            <a:off x="1354495" y="2295362"/>
            <a:ext cx="10515600" cy="11849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For free fermions, the entanglement entropy can be directly computed from the two-point correlation function.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A1E776E-8ABF-C95D-8B3A-8C312B95F374}"/>
              </a:ext>
            </a:extLst>
          </p:cNvPr>
          <p:cNvSpPr txBox="1"/>
          <p:nvPr/>
        </p:nvSpPr>
        <p:spPr>
          <a:xfrm>
            <a:off x="5176157" y="5694144"/>
            <a:ext cx="6097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Holographic entanglement properties in the QCD phase diagram from EMD models </a:t>
            </a:r>
            <a:r>
              <a:rPr lang="en-US" altLang="zh-CN" dirty="0" err="1"/>
              <a:t>Zhibin</a:t>
            </a:r>
            <a:r>
              <a:rPr lang="en-US" altLang="zh-CN" dirty="0"/>
              <a:t> Li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29450410"/>
      </p:ext>
    </p:extLst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129</Words>
  <Application>Microsoft Office PowerPoint</Application>
  <PresentationFormat>宽屏</PresentationFormat>
  <Paragraphs>25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9" baseType="lpstr">
      <vt:lpstr>Arial</vt:lpstr>
      <vt:lpstr>Calibri</vt:lpstr>
      <vt:lpstr>WPS</vt:lpstr>
      <vt:lpstr>entanglement entropy from resolvent method</vt:lpstr>
      <vt:lpstr>PowerPoint 演示文稿</vt:lpstr>
      <vt:lpstr>PowerPoint 演示文稿</vt:lpstr>
      <vt:lpstr>PowerPoint 演示文稿</vt:lpstr>
      <vt:lpstr>PowerPoint 演示文稿</vt:lpstr>
      <vt:lpstr>Outlook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弘安 曾</cp:lastModifiedBy>
  <cp:revision>12</cp:revision>
  <dcterms:created xsi:type="dcterms:W3CDTF">2023-08-09T12:44:00Z</dcterms:created>
  <dcterms:modified xsi:type="dcterms:W3CDTF">2026-01-08T05:24:52Z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8D2ACA959AB44E298AB6D538010ABC26_12</vt:lpwstr>
  </property>
</Properties>
</file>