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457" r:id="rId2"/>
    <p:sldId id="2496" r:id="rId3"/>
    <p:sldId id="2498" r:id="rId4"/>
    <p:sldId id="2497" r:id="rId5"/>
    <p:sldId id="2499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EF0"/>
    <a:srgbClr val="FC8110"/>
    <a:srgbClr val="CDF000"/>
    <a:srgbClr val="6AEEF0"/>
    <a:srgbClr val="A6CFEE"/>
    <a:srgbClr val="B2D5ED"/>
    <a:srgbClr val="262626"/>
    <a:srgbClr val="242625"/>
    <a:srgbClr val="89BDE6"/>
    <a:srgbClr val="659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0" autoAdjust="0"/>
    <p:restoredTop sz="94479"/>
  </p:normalViewPr>
  <p:slideViewPr>
    <p:cSldViewPr showGuides="1">
      <p:cViewPr varScale="1">
        <p:scale>
          <a:sx n="102" d="100"/>
          <a:sy n="102" d="100"/>
        </p:scale>
        <p:origin x="1112" y="176"/>
      </p:cViewPr>
      <p:guideLst>
        <p:guide orient="horz" pos="2163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2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684CF-4267-4EE8-A261-A33BD8884CD5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D9288-E8B2-4C6D-83E6-6CD5EE693E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D9288-E8B2-4C6D-83E6-6CD5EE693E1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30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CN" sz="18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498A-D83F-4359-99B3-69D3E6C1BC2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375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CN" sz="18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498A-D83F-4359-99B3-69D3E6C1BC2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04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B1E8-366D-A542-B244-279D9D4B24DB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9537C-6F95-654F-944D-C69EFD5743A0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08E2-1159-4747-97C1-32D307F3B037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6004-35C7-B949-A278-E8539BCD9FE6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FE61-FA2F-524B-9C74-CF38977DCA66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EED-F8CD-5B45-98E2-B04596CA0906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B862-D326-664E-A8E0-14654B46C07A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4988-36D7-F949-83F6-2EEB001996B2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32A-C1D9-7243-A0CD-A3EB6F2B21A5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55F7-56EA-B749-8C58-75B284DAF0B4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5D585-7700-A241-B067-D123DCB50111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4901-B0FA-CF49-BBD6-A6EDC8B7C67F}" type="datetime1">
              <a:rPr lang="en-US" altLang="zh-CN" smtClean="0"/>
              <a:t>4/27/26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ov"/><Relationship Id="rId7" Type="http://schemas.openxmlformats.org/officeDocument/2006/relationships/image" Target="../media/image1.png"/><Relationship Id="rId12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2.mo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DB325D65-1C72-DAB0-0674-C62EADF60549}"/>
              </a:ext>
            </a:extLst>
          </p:cNvPr>
          <p:cNvSpPr txBox="1"/>
          <p:nvPr/>
        </p:nvSpPr>
        <p:spPr>
          <a:xfrm>
            <a:off x="512166" y="3823140"/>
            <a:ext cx="91953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000" b="1" dirty="0" err="1">
                <a:gradFill>
                  <a:gsLst>
                    <a:gs pos="100000">
                      <a:srgbClr val="FFCE77"/>
                    </a:gs>
                    <a:gs pos="0">
                      <a:srgbClr val="FC7B08"/>
                    </a:gs>
                  </a:gsLst>
                  <a:lin ang="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Zhe</a:t>
            </a:r>
            <a:r>
              <a:rPr lang="zh-CN" altLang="en-US" sz="3000" b="1" dirty="0">
                <a:gradFill>
                  <a:gsLst>
                    <a:gs pos="100000">
                      <a:srgbClr val="FFCE77"/>
                    </a:gs>
                    <a:gs pos="0">
                      <a:srgbClr val="FC7B08"/>
                    </a:gs>
                  </a:gsLst>
                  <a:lin ang="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3000" b="1" dirty="0">
                <a:gradFill>
                  <a:gsLst>
                    <a:gs pos="100000">
                      <a:srgbClr val="FFCE77"/>
                    </a:gs>
                    <a:gs pos="0">
                      <a:srgbClr val="FC7B08"/>
                    </a:gs>
                  </a:gsLst>
                  <a:lin ang="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 (</a:t>
            </a:r>
            <a:r>
              <a:rPr lang="zh-CN" altLang="en-US" sz="3000" b="1" dirty="0">
                <a:gradFill>
                  <a:gsLst>
                    <a:gs pos="100000">
                      <a:srgbClr val="FFCE77"/>
                    </a:gs>
                    <a:gs pos="0">
                      <a:srgbClr val="FC7B08"/>
                    </a:gs>
                  </a:gsLst>
                  <a:lin ang="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李 哲</a:t>
            </a:r>
            <a:r>
              <a:rPr lang="en-US" altLang="zh-CN" sz="3000" b="1" dirty="0">
                <a:gradFill>
                  <a:gsLst>
                    <a:gs pos="100000">
                      <a:srgbClr val="FFCE77"/>
                    </a:gs>
                    <a:gs pos="0">
                      <a:srgbClr val="FC7B08"/>
                    </a:gs>
                  </a:gsLst>
                  <a:lin ang="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altLang="zh-CN" sz="3000" dirty="0" err="1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Songzhan</a:t>
            </a:r>
            <a:r>
              <a:rPr lang="zh-CN" altLang="en-US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Chen(</a:t>
            </a:r>
            <a:r>
              <a:rPr lang="zh-CN" altLang="en-US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陈松战</a:t>
            </a:r>
            <a:r>
              <a:rPr lang="en-US" altLang="zh-CN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 Shanshan Xu(</a:t>
            </a:r>
            <a:r>
              <a:rPr lang="zh-CN" altLang="en-US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许杉杉</a:t>
            </a:r>
            <a:r>
              <a:rPr lang="en-US" altLang="zh-CN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altLang="zh-CN" sz="3000" dirty="0" err="1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Ruopu</a:t>
            </a:r>
            <a:r>
              <a:rPr lang="zh-CN" altLang="en-US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Han(</a:t>
            </a:r>
            <a:r>
              <a:rPr lang="zh-CN" altLang="en-CN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韩若浦</a:t>
            </a:r>
            <a:r>
              <a:rPr lang="en-US" altLang="zh-CN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Xiangting</a:t>
            </a:r>
            <a:r>
              <a:rPr lang="zh-CN" altLang="en-US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Liu(</a:t>
            </a:r>
            <a:r>
              <a:rPr lang="zh-CN" altLang="en-US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刘祥廷</a:t>
            </a:r>
            <a:r>
              <a:rPr lang="en-US" altLang="zh-CN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altLang="zh-CN" sz="3000" b="1" dirty="0">
              <a:gradFill>
                <a:gsLst>
                  <a:gs pos="100000">
                    <a:srgbClr val="FFCE77"/>
                  </a:gs>
                  <a:gs pos="0">
                    <a:srgbClr val="FC7B08"/>
                  </a:gs>
                </a:gsLst>
                <a:lin ang="0" scaled="0"/>
              </a:gra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zh-CN" altLang="en-US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zh-CN" altLang="en-US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zh-CN" altLang="en-US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Academy of Sciences</a:t>
            </a:r>
            <a:endParaRPr lang="en-US" dirty="0">
              <a:gradFill>
                <a:gsLst>
                  <a:gs pos="0">
                    <a:srgbClr val="7030A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6B5AC7C0-A3F6-5DAB-BC75-3ED0F4AF785F}"/>
              </a:ext>
            </a:extLst>
          </p:cNvPr>
          <p:cNvSpPr txBox="1"/>
          <p:nvPr/>
        </p:nvSpPr>
        <p:spPr>
          <a:xfrm>
            <a:off x="573019" y="1628800"/>
            <a:ext cx="61306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gradFill>
                  <a:gsLst>
                    <a:gs pos="100000">
                      <a:srgbClr val="FFCE77"/>
                    </a:gs>
                    <a:gs pos="0">
                      <a:srgbClr val="FC7B08"/>
                    </a:gs>
                  </a:gsLst>
                  <a:lin ang="0" scaled="0"/>
                </a:gradFill>
                <a:latin typeface="Bodoni MT Black" panose="02070A03080606020203" pitchFamily="18" charset="0"/>
                <a:ea typeface="Segoe UI Black" panose="020B0A02040204020203" pitchFamily="34" charset="0"/>
              </a:rPr>
              <a:t>KM2A</a:t>
            </a:r>
            <a:r>
              <a:rPr lang="en-US" sz="8000" b="1" i="0" u="none" strike="noStrike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/>
                <a:latin typeface="Bodoni MT Black" panose="02070A03080606020203" pitchFamily="18" charset="0"/>
                <a:ea typeface="Segoe UI Black" panose="020B0A02040204020203" pitchFamily="34" charset="0"/>
              </a:rPr>
              <a:t> </a:t>
            </a:r>
          </a:p>
          <a:p>
            <a:r>
              <a:rPr lang="en-US" sz="3000" i="0" u="none" strike="noStrike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Observation</a:t>
            </a:r>
            <a:r>
              <a:rPr lang="en-US" sz="3000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s of</a:t>
            </a:r>
            <a:r>
              <a:rPr lang="en-US" sz="3000" i="0" u="none" strike="noStrike" dirty="0">
                <a:gradFill>
                  <a:gsLst>
                    <a:gs pos="0">
                      <a:srgbClr val="7030A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 the Sun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597B8-CC3F-C97B-3C9F-3EA5797D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539" y="282173"/>
            <a:ext cx="1916562" cy="1233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03553-FE75-80DC-8726-6433F5C37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931" y="-26931"/>
            <a:ext cx="2874148" cy="185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19523F-D02F-D9C0-00CC-F7E74A01DF50}"/>
              </a:ext>
            </a:extLst>
          </p:cNvPr>
          <p:cNvSpPr txBox="1"/>
          <p:nvPr/>
        </p:nvSpPr>
        <p:spPr>
          <a:xfrm>
            <a:off x="512166" y="634997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accent6"/>
                </a:solidFill>
              </a:rPr>
              <a:t>2</a:t>
            </a:r>
            <a:r>
              <a:rPr lang="en-US" altLang="zh-CN" dirty="0">
                <a:solidFill>
                  <a:schemeClr val="accent6"/>
                </a:solidFill>
              </a:rPr>
              <a:t>7</a:t>
            </a:r>
            <a:r>
              <a:rPr lang="en-CN" dirty="0">
                <a:solidFill>
                  <a:schemeClr val="accent6"/>
                </a:solidFill>
              </a:rPr>
              <a:t>  April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CN" dirty="0">
                <a:solidFill>
                  <a:schemeClr val="accent6"/>
                </a:solidFill>
              </a:rPr>
              <a:t>202</a:t>
            </a:r>
            <a:r>
              <a:rPr lang="en-US" altLang="zh-CN" dirty="0">
                <a:solidFill>
                  <a:schemeClr val="accent6"/>
                </a:solidFill>
              </a:rPr>
              <a:t>6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endParaRPr lang="en-CN" dirty="0">
              <a:solidFill>
                <a:schemeClr val="accent6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C99DA-CDA6-2835-26C5-DBEF54DE3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0C77D-A02B-F0FE-EE87-F112A7C5D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9383" y="1639106"/>
            <a:ext cx="2999523" cy="4066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B0275C-7C37-8848-A845-AAEE02CED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976" y="-26931"/>
            <a:ext cx="2999523" cy="42870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646615-504D-DF2C-143B-DB85BDE8392F}"/>
              </a:ext>
            </a:extLst>
          </p:cNvPr>
          <p:cNvSpPr txBox="1"/>
          <p:nvPr/>
        </p:nvSpPr>
        <p:spPr>
          <a:xfrm>
            <a:off x="3065002" y="3945792"/>
            <a:ext cx="2211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lizhe@ihep.ac.cn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0134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9FC1FC-3748-567F-9CC1-C6A5E84332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059FE38-CFB5-5279-7F36-EBB952C4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54F2D6-DDA8-9D15-6EA9-BE8F69BE1CC6}"/>
              </a:ext>
            </a:extLst>
          </p:cNvPr>
          <p:cNvCxnSpPr>
            <a:cxnSpLocks/>
          </p:cNvCxnSpPr>
          <p:nvPr/>
        </p:nvCxnSpPr>
        <p:spPr>
          <a:xfrm>
            <a:off x="2035898" y="932598"/>
            <a:ext cx="10156102" cy="0"/>
          </a:xfrm>
          <a:prstGeom prst="line">
            <a:avLst/>
          </a:prstGeom>
          <a:ln w="76200" cmpd="thickThin">
            <a:solidFill>
              <a:srgbClr val="FC81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9B04506-923A-0923-BFF0-08F8ED5AC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8" y="44624"/>
            <a:ext cx="1916562" cy="1233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FFDF1A-BE05-A537-D4E6-6AAEDBBEF524}"/>
              </a:ext>
            </a:extLst>
          </p:cNvPr>
          <p:cNvSpPr txBox="1"/>
          <p:nvPr/>
        </p:nvSpPr>
        <p:spPr>
          <a:xfrm>
            <a:off x="2135560" y="78916"/>
            <a:ext cx="107291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4500" b="1" dirty="0">
                <a:gradFill>
                  <a:gsLst>
                    <a:gs pos="100000">
                      <a:srgbClr val="FFCE77"/>
                    </a:gs>
                    <a:gs pos="0">
                      <a:srgbClr val="FC7B08"/>
                    </a:gs>
                  </a:gsLst>
                  <a:lin ang="0" scaled="0"/>
                </a:gradFill>
                <a:latin typeface="Bodoni MT Black" panose="02070A03080606020203" pitchFamily="18" charset="0"/>
              </a:rPr>
              <a:t>Galactic cosmic-ray Sun shadow</a:t>
            </a: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id="{8A42C3E5-8D21-3070-705B-CE992C110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68" y="1556792"/>
            <a:ext cx="3621114" cy="2959210"/>
          </a:xfrm>
          <a:prstGeom prst="rect">
            <a:avLst/>
          </a:prstGeom>
        </p:spPr>
      </p:pic>
      <p:pic>
        <p:nvPicPr>
          <p:cNvPr id="7" name="Screen Recording 2025-10-19 at 19.54.57">
            <a:hlinkClick r:id="" action="ppaction://media"/>
            <a:extLst>
              <a:ext uri="{FF2B5EF4-FFF2-40B4-BE49-F238E27FC236}">
                <a16:creationId xmlns:a16="http://schemas.microsoft.com/office/drawing/2014/main" id="{3C479B64-7D80-5E4F-70FA-418A02154D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1843" y="1408486"/>
            <a:ext cx="4148118" cy="354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8C2A20-C112-D00E-90C1-D9AFDE2943C8}"/>
              </a:ext>
            </a:extLst>
          </p:cNvPr>
          <p:cNvSpPr txBox="1"/>
          <p:nvPr/>
        </p:nvSpPr>
        <p:spPr>
          <a:xfrm>
            <a:off x="10056440" y="4176870"/>
            <a:ext cx="12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C00000"/>
                </a:solidFill>
              </a:rPr>
              <a:t>three hours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2A2331-E4A7-29E4-758C-52EA955C4760}"/>
              </a:ext>
            </a:extLst>
          </p:cNvPr>
          <p:cNvSpPr txBox="1"/>
          <p:nvPr/>
        </p:nvSpPr>
        <p:spPr>
          <a:xfrm>
            <a:off x="226201" y="5172416"/>
            <a:ext cx="7607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u="none" strike="noStrike" dirty="0">
                <a:solidFill>
                  <a:srgbClr val="FC8110"/>
                </a:solidFill>
                <a:effectLst/>
                <a:latin typeface="quote-cjk-patch"/>
              </a:rPr>
              <a:t>LHAASO</a:t>
            </a: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quote-cjk-patch"/>
              </a:rPr>
              <a:t> is the </a:t>
            </a:r>
            <a:r>
              <a:rPr lang="en-US" sz="2800" b="1" i="0" u="none" strike="noStrike" dirty="0">
                <a:solidFill>
                  <a:srgbClr val="FC8110"/>
                </a:solidFill>
                <a:effectLst/>
                <a:latin typeface="quote-cjk-patch"/>
              </a:rPr>
              <a:t>first</a:t>
            </a: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quote-cjk-patch"/>
              </a:rPr>
              <a:t> and </a:t>
            </a:r>
            <a:r>
              <a:rPr lang="en-US" sz="2800" b="1" i="0" u="none" strike="noStrike" dirty="0">
                <a:solidFill>
                  <a:srgbClr val="FC8110"/>
                </a:solidFill>
                <a:effectLst/>
                <a:latin typeface="quote-cjk-patch"/>
              </a:rPr>
              <a:t>currently the only </a:t>
            </a: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quote-cjk-patch"/>
              </a:rPr>
              <a:t>experiment capable of achieving high-significance,</a:t>
            </a:r>
            <a:r>
              <a:rPr lang="zh-CN" altLang="en-US" sz="2800" b="0" i="0" u="none" strike="noStrike" dirty="0">
                <a:solidFill>
                  <a:srgbClr val="FFFF00"/>
                </a:solidFill>
                <a:effectLst/>
                <a:latin typeface="quote-cjk-patch"/>
              </a:rPr>
              <a:t> </a:t>
            </a:r>
            <a:r>
              <a:rPr lang="en-US" altLang="zh-CN" sz="2800" b="0" i="0" u="none" strike="noStrike" dirty="0">
                <a:solidFill>
                  <a:srgbClr val="FFFF00"/>
                </a:solidFill>
                <a:effectLst/>
                <a:latin typeface="quote-cjk-patch"/>
              </a:rPr>
              <a:t>at</a:t>
            </a:r>
            <a:r>
              <a:rPr lang="zh-CN" altLang="en-US" sz="2800" b="0" i="0" u="none" strike="noStrike" dirty="0">
                <a:solidFill>
                  <a:srgbClr val="FFFF00"/>
                </a:solidFill>
                <a:effectLst/>
                <a:latin typeface="quote-cjk-patch"/>
              </a:rPr>
              <a:t> </a:t>
            </a:r>
            <a:r>
              <a:rPr lang="en-US" sz="2800" b="1" i="0" u="none" strike="noStrike" dirty="0">
                <a:solidFill>
                  <a:srgbClr val="FC8110"/>
                </a:solidFill>
                <a:effectLst/>
                <a:latin typeface="quote-cjk-patch"/>
              </a:rPr>
              <a:t>daily-scale observations</a:t>
            </a:r>
            <a:r>
              <a:rPr lang="en-US" sz="2800" b="0" i="0" u="none" strike="noStrike" dirty="0">
                <a:solidFill>
                  <a:srgbClr val="FC8110"/>
                </a:solidFill>
                <a:effectLst/>
                <a:latin typeface="quote-cjk-patch"/>
              </a:rPr>
              <a:t> </a:t>
            </a: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quote-cjk-patch"/>
              </a:rPr>
              <a:t>of the GCR Sun</a:t>
            </a:r>
            <a:r>
              <a:rPr lang="zh-CN" altLang="en-US" sz="2800" b="0" i="0" u="none" strike="noStrike" dirty="0">
                <a:solidFill>
                  <a:srgbClr val="FFFF00"/>
                </a:solidFill>
                <a:effectLst/>
                <a:latin typeface="quote-cjk-patch"/>
              </a:rPr>
              <a:t> </a:t>
            </a: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quote-cjk-patch"/>
              </a:rPr>
              <a:t>shadow.</a:t>
            </a:r>
            <a:endParaRPr lang="en-C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creen Recording 2025-10-19 at 20.35.40">
            <a:hlinkClick r:id="" action="ppaction://media"/>
            <a:extLst>
              <a:ext uri="{FF2B5EF4-FFF2-40B4-BE49-F238E27FC236}">
                <a16:creationId xmlns:a16="http://schemas.microsoft.com/office/drawing/2014/main" id="{ABD8AD31-04B6-029A-9C23-0EAC44E028C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96704" y="1424297"/>
            <a:ext cx="4074358" cy="3540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178DA0-9518-6561-BC5B-704E515FCE42}"/>
              </a:ext>
            </a:extLst>
          </p:cNvPr>
          <p:cNvSpPr txBox="1"/>
          <p:nvPr/>
        </p:nvSpPr>
        <p:spPr>
          <a:xfrm>
            <a:off x="6345936" y="4331336"/>
            <a:ext cx="102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</a:t>
            </a:r>
            <a:r>
              <a:rPr lang="en-CN" b="1" dirty="0">
                <a:solidFill>
                  <a:srgbClr val="C00000"/>
                </a:solidFill>
              </a:rPr>
              <a:t>ach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day</a:t>
            </a:r>
            <a:endParaRPr lang="en-CN" b="1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88631-C3BA-B98E-8151-91B82B5A1E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1062" y="5134370"/>
            <a:ext cx="1724375" cy="1253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2EE5CE-8994-5DEA-325E-FA1F13DCBC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5203" y="5157192"/>
            <a:ext cx="1804819" cy="12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8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9FC1FC-3748-567F-9CC1-C6A5E84332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0" i="0" u="none" strike="noStrike" dirty="0">
                <a:solidFill>
                  <a:srgbClr val="1F1F1F"/>
                </a:solidFill>
                <a:effectLst/>
                <a:latin typeface="Google Sans Flex"/>
              </a:rPr>
              <a:t>Since</a:t>
            </a:r>
          </a:p>
        </p:txBody>
      </p:sp>
      <p:pic>
        <p:nvPicPr>
          <p:cNvPr id="2" name="内容占位符 11">
            <a:extLst>
              <a:ext uri="{FF2B5EF4-FFF2-40B4-BE49-F238E27FC236}">
                <a16:creationId xmlns:a16="http://schemas.microsoft.com/office/drawing/2014/main" id="{50883D72-8B90-602D-EA4F-409AA734919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885" l="5222" r="92556">
                        <a14:foregroundMark x1="29667" y1="35967" x2="29667" y2="35967"/>
                        <a14:foregroundMark x1="31556" y1="25844" x2="31556" y2="25844"/>
                        <a14:foregroundMark x1="40444" y1="40576" x2="40444" y2="40576"/>
                        <a14:foregroundMark x1="23333" y1="1399" x2="26333" y2="14897"/>
                        <a14:foregroundMark x1="26333" y1="14897" x2="22556" y2="26831"/>
                        <a14:foregroundMark x1="22556" y1="26831" x2="15222" y2="35720"/>
                        <a14:foregroundMark x1="15222" y1="35720" x2="6000" y2="40658"/>
                        <a14:foregroundMark x1="6000" y1="40658" x2="222" y2="50700"/>
                        <a14:foregroundMark x1="222" y1="50700" x2="8111" y2="75967"/>
                        <a14:foregroundMark x1="8111" y1="75967" x2="92111" y2="57695"/>
                        <a14:foregroundMark x1="92111" y1="57695" x2="90889" y2="38848"/>
                        <a14:foregroundMark x1="90889" y1="38848" x2="94222" y2="24444"/>
                        <a14:foregroundMark x1="94222" y1="24444" x2="92556" y2="10123"/>
                        <a14:foregroundMark x1="92556" y1="10123" x2="23333" y2="82"/>
                        <a14:foregroundMark x1="58111" y1="7325" x2="77889" y2="22387"/>
                        <a14:foregroundMark x1="77889" y1="22387" x2="81778" y2="36049"/>
                        <a14:foregroundMark x1="81778" y1="36049" x2="72778" y2="49794"/>
                        <a14:foregroundMark x1="72778" y1="49794" x2="63556" y2="53333"/>
                        <a14:foregroundMark x1="63556" y1="53333" x2="52222" y2="46667"/>
                        <a14:foregroundMark x1="52222" y1="46667" x2="55222" y2="16790"/>
                        <a14:foregroundMark x1="55222" y1="16790" x2="63667" y2="5021"/>
                        <a14:foregroundMark x1="63667" y1="5021" x2="70222" y2="5267"/>
                        <a14:foregroundMark x1="80111" y1="48230" x2="71778" y2="51029"/>
                        <a14:foregroundMark x1="71778" y1="51029" x2="71000" y2="65679"/>
                        <a14:foregroundMark x1="71000" y1="65679" x2="83444" y2="62881"/>
                        <a14:foregroundMark x1="83444" y1="62881" x2="89889" y2="55062"/>
                        <a14:foregroundMark x1="89889" y1="55062" x2="82000" y2="45103"/>
                        <a14:foregroundMark x1="82000" y1="45103" x2="78778" y2="46008"/>
                        <a14:foregroundMark x1="61444" y1="63457" x2="51556" y2="59012"/>
                        <a14:foregroundMark x1="51556" y1="59012" x2="10444" y2="75144"/>
                        <a14:foregroundMark x1="10444" y1="75144" x2="7222" y2="88230"/>
                        <a14:foregroundMark x1="7222" y1="88230" x2="18222" y2="95885"/>
                        <a14:foregroundMark x1="18222" y1="95885" x2="76556" y2="85761"/>
                        <a14:foregroundMark x1="76556" y1="85761" x2="84556" y2="72181"/>
                        <a14:foregroundMark x1="84556" y1="72181" x2="85000" y2="59342"/>
                        <a14:foregroundMark x1="85000" y1="59342" x2="82222" y2="56214"/>
                        <a14:foregroundMark x1="69778" y1="62469" x2="59778" y2="59177"/>
                        <a14:foregroundMark x1="59778" y1="59177" x2="53333" y2="66337"/>
                        <a14:foregroundMark x1="53333" y1="66337" x2="55889" y2="80576"/>
                        <a14:foregroundMark x1="55889" y1="80576" x2="65556" y2="82058"/>
                        <a14:foregroundMark x1="65556" y1="82058" x2="74778" y2="72099"/>
                        <a14:foregroundMark x1="74778" y1="72099" x2="69000" y2="62222"/>
                        <a14:foregroundMark x1="69000" y1="62222" x2="65444" y2="62551"/>
                        <a14:foregroundMark x1="62889" y1="72263" x2="70667" y2="79753"/>
                        <a14:foregroundMark x1="70667" y1="79753" x2="75556" y2="66749"/>
                        <a14:foregroundMark x1="75556" y1="66749" x2="65333" y2="60165"/>
                        <a14:foregroundMark x1="65333" y1="60165" x2="57000" y2="63704"/>
                        <a14:foregroundMark x1="57000" y1="63704" x2="49111" y2="73251"/>
                        <a14:foregroundMark x1="49111" y1="73251" x2="49444" y2="79671"/>
                        <a14:foregroundMark x1="34222" y1="55309" x2="29333" y2="64938"/>
                        <a14:foregroundMark x1="29333" y1="64938" x2="36222" y2="73909"/>
                        <a14:foregroundMark x1="36222" y1="73909" x2="43667" y2="62716"/>
                        <a14:foregroundMark x1="43667" y1="62716" x2="42000" y2="50453"/>
                        <a14:foregroundMark x1="42000" y1="50453" x2="28889" y2="41152"/>
                        <a14:foregroundMark x1="28889" y1="41152" x2="27333" y2="41975"/>
                        <a14:foregroundMark x1="11444" y1="30453" x2="5222" y2="37942"/>
                        <a14:foregroundMark x1="5222" y1="37942" x2="12333" y2="33004"/>
                        <a14:foregroundMark x1="12333" y1="33004" x2="11667" y2="32510"/>
                        <a14:foregroundMark x1="28667" y1="17942" x2="23444" y2="27901"/>
                        <a14:foregroundMark x1="23444" y1="27901" x2="31222" y2="25844"/>
                        <a14:foregroundMark x1="31222" y1="25844" x2="28111" y2="14321"/>
                        <a14:foregroundMark x1="28111" y1="14321" x2="27444" y2="20988"/>
                        <a14:foregroundMark x1="24000" y1="28066" x2="22778" y2="29712"/>
                        <a14:foregroundMark x1="27111" y1="19424" x2="26667" y2="19753"/>
                        <a14:foregroundMark x1="27111" y1="19424" x2="28444" y2="17202"/>
                        <a14:foregroundMark x1="22111" y1="31111" x2="20333" y2="36214"/>
                        <a14:foregroundMark x1="22222" y1="31934" x2="29444" y2="24198"/>
                        <a14:foregroundMark x1="29444" y1="24198" x2="24333" y2="31440"/>
                        <a14:foregroundMark x1="33333" y1="58519" x2="30556" y2="60329"/>
                        <a14:foregroundMark x1="31778" y1="63045" x2="33889" y2="63951"/>
                        <a14:foregroundMark x1="31333" y1="60247" x2="34556" y2="60000"/>
                        <a14:foregroundMark x1="25556" y1="22140" x2="27667" y2="21728"/>
                        <a14:foregroundMark x1="28000" y1="18848" x2="27333" y2="22798"/>
                        <a14:foregroundMark x1="26111" y1="12922" x2="27667" y2="12840"/>
                        <a14:foregroundMark x1="27444" y1="20988" x2="28333" y2="22222"/>
                        <a14:backgroundMark x1="11222" y1="823" x2="18111" y2="6584"/>
                        <a14:backgroundMark x1="18111" y1="6584" x2="23778" y2="16214"/>
                        <a14:backgroundMark x1="23778" y1="16214" x2="17778" y2="25432"/>
                        <a14:backgroundMark x1="17778" y1="25432" x2="556" y2="25679"/>
                        <a14:backgroundMark x1="556" y1="25679" x2="0" y2="25350"/>
                        <a14:backgroundMark x1="27787" y1="12825" x2="28889" y2="13663"/>
                        <a14:backgroundMark x1="12556" y1="1235" x2="23178" y2="9317"/>
                        <a14:backgroundMark x1="29245" y1="21891" x2="29326" y2="23765"/>
                        <a14:backgroundMark x1="28889" y1="13663" x2="28919" y2="14365"/>
                        <a14:backgroundMark x1="24941" y1="31657" x2="23164" y2="33692"/>
                        <a14:backgroundMark x1="20889" y1="36296" x2="14685" y2="37705"/>
                        <a14:backgroundMark x1="4789" y1="35796" x2="0" y2="34321"/>
                        <a14:backgroundMark x1="9310" y1="37189" x2="8319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1713">
            <a:off x="5432811" y="-75068"/>
            <a:ext cx="6305960" cy="3808417"/>
          </a:xfrm>
          <a:prstGeom prst="rect">
            <a:avLst/>
          </a:prstGeom>
        </p:spPr>
      </p:pic>
      <p:pic>
        <p:nvPicPr>
          <p:cNvPr id="14" name="Picture 2" descr="Sun Regions">
            <a:extLst>
              <a:ext uri="{FF2B5EF4-FFF2-40B4-BE49-F238E27FC236}">
                <a16:creationId xmlns:a16="http://schemas.microsoft.com/office/drawing/2014/main" id="{68863572-1163-CDD5-4CB4-DCCCF387B3E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69" y="404664"/>
            <a:ext cx="46805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1CF2E0-151E-6A72-5921-30964B127EF4}"/>
              </a:ext>
            </a:extLst>
          </p:cNvPr>
          <p:cNvSpPr txBox="1"/>
          <p:nvPr/>
        </p:nvSpPr>
        <p:spPr>
          <a:xfrm>
            <a:off x="421103" y="5167670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Google Sans Flex"/>
              </a:rPr>
              <a:t>Cosmic</a:t>
            </a:r>
            <a:r>
              <a:rPr lang="zh-CN" altLang="en-US" sz="18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Google Sans Flex"/>
              </a:rPr>
              <a:t> </a:t>
            </a:r>
            <a:r>
              <a:rPr lang="en-US" sz="18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Google Sans Flex"/>
              </a:rPr>
              <a:t>rays with energies exceeding 10 </a:t>
            </a:r>
            <a:r>
              <a:rPr lang="en-US" sz="1800" b="0" i="0" u="none" strike="noStrike" dirty="0" err="1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Google Sans Flex"/>
              </a:rPr>
              <a:t>TeV</a:t>
            </a:r>
            <a:r>
              <a:rPr lang="en-US" sz="18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Google Sans Flex"/>
              </a:rPr>
              <a:t> can </a:t>
            </a:r>
            <a:r>
              <a:rPr lang="en-US" dirty="0">
                <a:solidFill>
                  <a:srgbClr val="FFFF00"/>
                </a:solidFill>
                <a:latin typeface="Google Sans Flex"/>
              </a:rPr>
              <a:t>reach the dense layers of the lower corona or even the photosphere </a:t>
            </a:r>
            <a:r>
              <a:rPr lang="en-US" sz="18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Google Sans Flex"/>
              </a:rPr>
              <a:t>before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Google Sans Flex"/>
              </a:rPr>
              <a:t> scattering out of the Sun, they can also propagate through the </a:t>
            </a:r>
            <a:r>
              <a:rPr lang="en-US" dirty="0">
                <a:solidFill>
                  <a:srgbClr val="FFFF00"/>
                </a:solidFill>
                <a:latin typeface="Google Sans Flex"/>
              </a:rPr>
              <a:t>Interplanetary Magnetic Field (IMF)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Google Sans Flex"/>
              </a:rPr>
              <a:t> to reach the Earth. Consequently, this allows us to study:</a:t>
            </a:r>
          </a:p>
          <a:p>
            <a:endParaRPr lang="en-CN" dirty="0">
              <a:solidFill>
                <a:srgbClr val="FC811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51F7C3-CB22-8A0C-C336-0B87126F29B6}"/>
              </a:ext>
            </a:extLst>
          </p:cNvPr>
          <p:cNvSpPr txBox="1"/>
          <p:nvPr/>
        </p:nvSpPr>
        <p:spPr>
          <a:xfrm>
            <a:off x="-45733" y="3471392"/>
            <a:ext cx="61440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itchFamily="2" charset="2"/>
              <a:buChar char="q"/>
            </a:pPr>
            <a:r>
              <a:rPr lang="en-US" sz="2500" b="1" dirty="0">
                <a:solidFill>
                  <a:srgbClr val="64EEF0"/>
                </a:solidFill>
              </a:rPr>
              <a:t>High-energy cosmic rays 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serve as a unique tool for investigating the </a:t>
            </a:r>
            <a:r>
              <a:rPr lang="en-US" sz="2500" b="1" dirty="0">
                <a:solidFill>
                  <a:srgbClr val="64EEF0"/>
                </a:solidFill>
              </a:rPr>
              <a:t>solar magnetic field 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and the</a:t>
            </a:r>
            <a:r>
              <a:rPr lang="en-US" sz="2500" b="1" dirty="0">
                <a:solidFill>
                  <a:srgbClr val="FFFF00"/>
                </a:solidFill>
              </a:rPr>
              <a:t> </a:t>
            </a:r>
            <a:r>
              <a:rPr lang="en-US" sz="2500" b="1" dirty="0">
                <a:solidFill>
                  <a:srgbClr val="64EEF0"/>
                </a:solidFill>
              </a:rPr>
              <a:t>interplanetary space environment.</a:t>
            </a:r>
            <a:endParaRPr lang="en-US" sz="2500" dirty="0">
              <a:solidFill>
                <a:srgbClr val="64EE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78E623-C8B1-0F99-6638-DC4BE7306C07}"/>
              </a:ext>
            </a:extLst>
          </p:cNvPr>
          <p:cNvSpPr txBox="1"/>
          <p:nvPr/>
        </p:nvSpPr>
        <p:spPr>
          <a:xfrm>
            <a:off x="6553234" y="4516653"/>
            <a:ext cx="37852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FF00"/>
                </a:solidFill>
              </a:rPr>
              <a:t>-- The c</a:t>
            </a:r>
            <a:r>
              <a:rPr lang="en-CN" sz="2500" b="1" dirty="0">
                <a:solidFill>
                  <a:srgbClr val="FFFF00"/>
                </a:solidFill>
              </a:rPr>
              <a:t>oranal magetic field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3D020B-4E4A-B516-7E83-9858CED6DB98}"/>
              </a:ext>
            </a:extLst>
          </p:cNvPr>
          <p:cNvSpPr txBox="1"/>
          <p:nvPr/>
        </p:nvSpPr>
        <p:spPr>
          <a:xfrm>
            <a:off x="6553234" y="5070833"/>
            <a:ext cx="502252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FF00"/>
                </a:solidFill>
              </a:rPr>
              <a:t>--the Major Solar Phenomena: CMEs</a:t>
            </a:r>
            <a:endParaRPr lang="en-CN" sz="2500" b="1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9A9D67-6B2C-C8BC-8A67-A637EC04970E}"/>
              </a:ext>
            </a:extLst>
          </p:cNvPr>
          <p:cNvSpPr txBox="1"/>
          <p:nvPr/>
        </p:nvSpPr>
        <p:spPr>
          <a:xfrm>
            <a:off x="6553234" y="5696165"/>
            <a:ext cx="47009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FF00"/>
                </a:solidFill>
              </a:rPr>
              <a:t>--the solar storms: space weather </a:t>
            </a:r>
            <a:endParaRPr lang="en-CN" sz="2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3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63650-0872-38BA-7AB5-771C33F72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47A44-CBB3-4FC3-02B9-9F0094B8FB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0" i="0" u="none" strike="noStrike">
                <a:solidFill>
                  <a:srgbClr val="1F1F1F"/>
                </a:solidFill>
                <a:effectLst/>
                <a:latin typeface="Google Sans Flex"/>
              </a:rPr>
              <a:t>:</a:t>
            </a:r>
            <a:endParaRPr lang="en-US" sz="1800" b="0" i="0" u="none" strike="noStrike" dirty="0">
              <a:solidFill>
                <a:srgbClr val="1F1F1F"/>
              </a:solidFill>
              <a:effectLst/>
              <a:latin typeface="Google Sans Flex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73DDFD-0870-3645-668B-FF43E3B4E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4" y="193452"/>
            <a:ext cx="5976664" cy="3446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4F7066-C897-C394-EBBD-9AF8B03FA331}"/>
              </a:ext>
            </a:extLst>
          </p:cNvPr>
          <p:cNvSpPr txBox="1"/>
          <p:nvPr/>
        </p:nvSpPr>
        <p:spPr>
          <a:xfrm>
            <a:off x="6152733" y="558300"/>
            <a:ext cx="613149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u="none" strike="noStrike" dirty="0">
                <a:solidFill>
                  <a:srgbClr val="64EEF0"/>
                </a:solidFill>
                <a:effectLst/>
              </a:rPr>
              <a:t>Sun Shadow Deficit Ratio (DR)</a:t>
            </a:r>
            <a:r>
              <a:rPr lang="en-US" sz="2500" b="0" i="0" u="none" strike="noStrike" dirty="0">
                <a:solidFill>
                  <a:srgbClr val="64EEF0"/>
                </a:solidFill>
                <a:effectLst/>
                <a:latin typeface="-webkit-standard"/>
              </a:rPr>
              <a:t> </a:t>
            </a:r>
            <a:r>
              <a:rPr lang="en-US" sz="25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-webkit-standard"/>
              </a:rPr>
              <a:t>exhibits significant </a:t>
            </a:r>
            <a:r>
              <a:rPr lang="en-US" sz="2500" b="1" i="0" u="none" strike="noStrike" dirty="0">
                <a:solidFill>
                  <a:srgbClr val="64EEF0"/>
                </a:solidFill>
                <a:effectLst/>
                <a:latin typeface="-webkit-standard"/>
              </a:rPr>
              <a:t>anti-correlation</a:t>
            </a:r>
            <a:r>
              <a:rPr lang="en-US" sz="2500" b="1" i="0" u="none" strike="noStrike" dirty="0">
                <a:solidFill>
                  <a:srgbClr val="FFFF00"/>
                </a:solidFill>
                <a:effectLst/>
                <a:latin typeface="-webkit-standard"/>
              </a:rPr>
              <a:t> </a:t>
            </a:r>
            <a:r>
              <a:rPr lang="en-US" sz="2500" b="1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-webkit-standard"/>
              </a:rPr>
              <a:t>with the </a:t>
            </a:r>
            <a:r>
              <a:rPr lang="en-US" sz="2500" b="1" i="0" u="none" strike="noStrike" dirty="0">
                <a:solidFill>
                  <a:srgbClr val="64EEF0"/>
                </a:solidFill>
                <a:effectLst/>
                <a:latin typeface="-webkit-standard"/>
              </a:rPr>
              <a:t>Sun-spot number (SN);</a:t>
            </a:r>
            <a:r>
              <a:rPr lang="en-US" sz="2500" b="1" i="0" u="none" strike="noStrike" dirty="0">
                <a:solidFill>
                  <a:srgbClr val="64EEF0"/>
                </a:solidFill>
                <a:effectLst/>
              </a:rPr>
              <a:t> </a:t>
            </a:r>
            <a:endParaRPr lang="en-CN" sz="2500" dirty="0">
              <a:solidFill>
                <a:srgbClr val="64EE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AB6FB-C08A-8352-3C3E-AA30CCA4C36B}"/>
              </a:ext>
            </a:extLst>
          </p:cNvPr>
          <p:cNvSpPr txBox="1"/>
          <p:nvPr/>
        </p:nvSpPr>
        <p:spPr>
          <a:xfrm>
            <a:off x="6152733" y="1883165"/>
            <a:ext cx="588747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i="0" u="none" strike="noStrike" dirty="0">
                <a:solidFill>
                  <a:srgbClr val="64EEF0"/>
                </a:solidFill>
                <a:effectLst/>
              </a:rPr>
              <a:t>Moon Shadow DR</a:t>
            </a:r>
            <a:r>
              <a:rPr lang="en-US" sz="2500" b="0" i="0" u="none" strike="noStrike" dirty="0">
                <a:solidFill>
                  <a:srgbClr val="64EEF0"/>
                </a:solidFill>
                <a:effectLst/>
                <a:latin typeface="-webkit-standard"/>
              </a:rPr>
              <a:t>  </a:t>
            </a:r>
            <a:r>
              <a:rPr lang="en-US" sz="25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-webkit-standard"/>
              </a:rPr>
              <a:t>remains stable around</a:t>
            </a:r>
            <a:r>
              <a:rPr lang="en-US" sz="2500" b="0" i="0" u="none" strike="noStrike" dirty="0">
                <a:solidFill>
                  <a:srgbClr val="64EEF0"/>
                </a:solidFill>
                <a:effectLst/>
                <a:latin typeface="-webkit-standard"/>
              </a:rPr>
              <a:t> </a:t>
            </a:r>
            <a:r>
              <a:rPr lang="en-US" sz="2500" b="0" i="0" u="none" strike="noStrike" dirty="0">
                <a:solidFill>
                  <a:srgbClr val="64EEF0"/>
                </a:solidFill>
                <a:effectLst/>
              </a:rPr>
              <a:t>−4%</a:t>
            </a:r>
            <a:r>
              <a:rPr lang="en-US" sz="2500" b="0" i="0" u="none" strike="noStrike" dirty="0">
                <a:solidFill>
                  <a:srgbClr val="64EEF0"/>
                </a:solidFill>
                <a:effectLst/>
                <a:latin typeface="-webkit-standard"/>
              </a:rPr>
              <a:t>,</a:t>
            </a:r>
            <a:r>
              <a:rPr lang="en-US" sz="25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-webkit-standard"/>
              </a:rPr>
              <a:t> The observed variations in the Sun‘s shadow are solar-driven</a:t>
            </a:r>
            <a:r>
              <a:rPr lang="en-US" sz="2500" dirty="0">
                <a:solidFill>
                  <a:schemeClr val="accent6">
                    <a:lumMod val="20000"/>
                    <a:lumOff val="80000"/>
                  </a:schemeClr>
                </a:solidFill>
                <a:latin typeface="-webkit-standard"/>
              </a:rPr>
              <a:t>.</a:t>
            </a:r>
            <a:endParaRPr lang="en-CN" sz="25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A8EE21-2B0B-8B2A-F767-56B45A66B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256040"/>
            <a:ext cx="5110158" cy="35278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A79D3E-EBA7-0BEE-02AA-132DC24AD1B6}"/>
              </a:ext>
            </a:extLst>
          </p:cNvPr>
          <p:cNvSpPr txBox="1"/>
          <p:nvPr/>
        </p:nvSpPr>
        <p:spPr>
          <a:xfrm>
            <a:off x="151794" y="3911981"/>
            <a:ext cx="63762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All curves converge toward a ratio of 1.0 as energy increases. This demonstrates</a:t>
            </a:r>
            <a:r>
              <a:rPr lang="en-US" sz="2000" dirty="0">
                <a:solidFill>
                  <a:srgbClr val="FF0000"/>
                </a:solidFill>
              </a:rPr>
              <a:t> that high-energy cosmic rays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have larger Larmor radii and higher rigidity, making them </a:t>
            </a:r>
            <a:r>
              <a:rPr lang="en-US" sz="2000" dirty="0">
                <a:solidFill>
                  <a:srgbClr val="FF0000"/>
                </a:solidFill>
              </a:rPr>
              <a:t>less susceptible to deflection by the coronal and interplanetary magnetic fields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-webkit-standard"/>
              </a:rPr>
              <a:t>T</a:t>
            </a:r>
            <a:r>
              <a:rPr lang="en-US" sz="20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-webkit-standard"/>
              </a:rPr>
              <a:t>he Sun's deficit ratio notably exceeded that of the Moon in 2020 depicts a unexpected </a:t>
            </a:r>
            <a:r>
              <a:rPr lang="en-US" sz="200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effect</a:t>
            </a:r>
            <a:r>
              <a:rPr lang="en-US" sz="200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-webkit-standard"/>
              </a:rPr>
              <a:t>, which need to understand by simulation</a:t>
            </a:r>
            <a:r>
              <a:rPr lang="en-US" sz="2000" b="0" i="0" u="none" strike="noStrike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-webkit-standard"/>
              </a:rPr>
              <a:t>.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8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73880-512B-E77E-E22D-A862D6BB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007331-849A-CD04-D770-C3F9CCC81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68" y="2564904"/>
            <a:ext cx="3702522" cy="2442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DD88E-F302-58C5-E238-712D8833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682" y="188640"/>
            <a:ext cx="4583832" cy="2189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9D248-3E24-1A9A-1E8F-0FB0C5482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604" y="20167"/>
            <a:ext cx="3594966" cy="2544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0B742-F54E-9EF2-0A63-E6928EA11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19" y="-27384"/>
            <a:ext cx="3418685" cy="2544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5ABFE-961D-179F-7361-DA6FDEC0F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36" y="4387878"/>
            <a:ext cx="4016764" cy="2333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E2E040-AEC2-CEE5-1139-A2D4B1C7E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35" y="2569647"/>
            <a:ext cx="3418685" cy="2227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51405-95BE-E52F-720B-E0AB8525C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1590" y="2348880"/>
            <a:ext cx="4532924" cy="19074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064537-EBB9-9463-BF95-C41436E25C18}"/>
              </a:ext>
            </a:extLst>
          </p:cNvPr>
          <p:cNvSpPr txBox="1"/>
          <p:nvPr/>
        </p:nvSpPr>
        <p:spPr>
          <a:xfrm>
            <a:off x="-19272" y="4841202"/>
            <a:ext cx="7584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Bz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ICME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events do not show a clearly significant overall effect on the modulation of the Sun shadow displacement.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Dec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displacement exhibits a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positive correlation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with the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By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component, while 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Bz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shows a relatively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weak negative correlation with Ra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time lag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between </a:t>
            </a:r>
            <a:r>
              <a:rPr lang="el-G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Δ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Dec and By for these six years ranges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from −3.9 to −1.6 days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consistently indicating LHAASO’s capability to forecast IMF conditions.</a:t>
            </a:r>
          </a:p>
          <a:p>
            <a:pPr marL="457200" indent="-457200">
              <a:buFont typeface="Wingdings" pitchFamily="2" charset="2"/>
              <a:buChar char="v"/>
            </a:pPr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D555B2-214B-7BD4-FAD5-B290922BFDEF}"/>
              </a:ext>
            </a:extLst>
          </p:cNvPr>
          <p:cNvSpPr txBox="1"/>
          <p:nvPr/>
        </p:nvSpPr>
        <p:spPr>
          <a:xfrm rot="16200000">
            <a:off x="7395236" y="5235706"/>
            <a:ext cx="670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 err="1"/>
              <a:t>ΔDec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396417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13055</TotalTime>
  <Words>370</Words>
  <Application>Microsoft Macintosh PowerPoint</Application>
  <PresentationFormat>Widescreen</PresentationFormat>
  <Paragraphs>35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-webkit-standard</vt:lpstr>
      <vt:lpstr>Google Sans Flex</vt:lpstr>
      <vt:lpstr>Microsoft YaHei</vt:lpstr>
      <vt:lpstr>Microsoft YaHei</vt:lpstr>
      <vt:lpstr>quote-cjk-patch</vt:lpstr>
      <vt:lpstr>Arial</vt:lpstr>
      <vt:lpstr>Bodoni MT Black</vt:lpstr>
      <vt:lpstr>Calibri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宇宙无限、信使有痕</dc:title>
  <dc:creator>zhen cao</dc:creator>
  <cp:lastModifiedBy>喵儿 长翅膀的</cp:lastModifiedBy>
  <cp:revision>550</cp:revision>
  <cp:lastPrinted>2025-02-10T08:23:22Z</cp:lastPrinted>
  <dcterms:created xsi:type="dcterms:W3CDTF">2016-06-12T16:44:00Z</dcterms:created>
  <dcterms:modified xsi:type="dcterms:W3CDTF">2026-04-27T00:30:01Z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50355881B6684736B299E01628E2461C_13</vt:lpwstr>
  </property>
  <property fmtid="{D5CDD505-2E9C-101B-9397-08002B2CF9AE}" pid="3" name="KSOProductBuildVer">
    <vt:lpwstr>2052-12.1.0.19770</vt:lpwstr>
  </property>
</Properties>
</file>