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3" r:id="rId2"/>
    <p:sldId id="264" r:id="rId3"/>
    <p:sldId id="259" r:id="rId4"/>
    <p:sldId id="265" r:id="rId5"/>
    <p:sldId id="270" r:id="rId6"/>
    <p:sldId id="275" r:id="rId7"/>
    <p:sldId id="380" r:id="rId8"/>
    <p:sldId id="381" r:id="rId9"/>
    <p:sldId id="257" r:id="rId10"/>
    <p:sldId id="376" r:id="rId11"/>
    <p:sldId id="279" r:id="rId12"/>
    <p:sldId id="274" r:id="rId13"/>
    <p:sldId id="384" r:id="rId14"/>
    <p:sldId id="281" r:id="rId15"/>
    <p:sldId id="374" r:id="rId16"/>
    <p:sldId id="373" r:id="rId17"/>
    <p:sldId id="278" r:id="rId18"/>
    <p:sldId id="268" r:id="rId19"/>
    <p:sldId id="371" r:id="rId20"/>
    <p:sldId id="394" r:id="rId21"/>
    <p:sldId id="393" r:id="rId22"/>
    <p:sldId id="391" r:id="rId23"/>
    <p:sldId id="390" r:id="rId24"/>
    <p:sldId id="392" r:id="rId25"/>
    <p:sldId id="385" r:id="rId26"/>
    <p:sldId id="377" r:id="rId27"/>
    <p:sldId id="386" r:id="rId28"/>
    <p:sldId id="370" r:id="rId29"/>
    <p:sldId id="266" r:id="rId30"/>
    <p:sldId id="367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B99EA65E-568B-4C96-8AA4-15C66803D7D5}">
          <p14:sldIdLst>
            <p14:sldId id="263"/>
            <p14:sldId id="264"/>
            <p14:sldId id="259"/>
            <p14:sldId id="265"/>
            <p14:sldId id="270"/>
            <p14:sldId id="275"/>
            <p14:sldId id="380"/>
            <p14:sldId id="381"/>
            <p14:sldId id="257"/>
            <p14:sldId id="376"/>
            <p14:sldId id="279"/>
            <p14:sldId id="274"/>
            <p14:sldId id="384"/>
            <p14:sldId id="281"/>
            <p14:sldId id="374"/>
            <p14:sldId id="373"/>
            <p14:sldId id="278"/>
          </p14:sldIdLst>
        </p14:section>
        <p14:section name="附录" id="{C4A4FD6B-56E9-40A3-ABAF-E966F0F23177}">
          <p14:sldIdLst>
            <p14:sldId id="268"/>
            <p14:sldId id="371"/>
            <p14:sldId id="394"/>
            <p14:sldId id="393"/>
            <p14:sldId id="391"/>
            <p14:sldId id="390"/>
            <p14:sldId id="392"/>
            <p14:sldId id="385"/>
            <p14:sldId id="377"/>
            <p14:sldId id="386"/>
            <p14:sldId id="370"/>
            <p14:sldId id="266"/>
            <p14:sldId id="3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72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3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A81A2-F7B0-4099-B026-DC496D14F1E5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81416-5D75-4690-84D4-8F211A99E9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510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81416-5D75-4690-84D4-8F211A99E92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924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81416-5D75-4690-84D4-8F211A99E92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008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81416-5D75-4690-84D4-8F211A99E92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18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81416-5D75-4690-84D4-8F211A99E92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18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50281-6F06-9DA3-5C65-3F3D610FC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B7943DE-B01A-A510-E810-39BB8FDE3E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53D26D2-713C-885A-0A33-5643BB9132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7C3ECD5-255B-5EE0-4AB0-23E5F25155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81416-5D75-4690-84D4-8F211A99E92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135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99D72-86F1-C1D9-8AD3-91D1A7804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4F095B8-A891-4F59-8079-1C146F034F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0DC9FA1-F615-F3F3-52EF-71FBFD8B52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2F06172-114C-64E6-ABA1-BA9E44247B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81416-5D75-4690-84D4-8F211A99E92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047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0B368-19F3-EF74-4138-0DE03C6D4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7080F18-4013-C427-5DA6-6D185DBBDE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32E7907-4DB1-BC26-2723-CFDC5D05E1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BFE77E9-D6CD-3792-27D4-D867117AB5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81416-5D75-4690-84D4-8F211A99E92C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2347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635CBE-B564-E129-AD7D-1DDDF9312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D8461E4-BC70-0B47-5368-40E7B4703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B473AF-C16D-13FD-10F6-2097303C2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9A44-7A1F-42CD-9E7C-5CC7F5EFB245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2838FB-F5EA-9E88-A78E-0925EB3CD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AE7957-590D-4EFC-1DBD-EB7BA4CAE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E5F5-D62D-4830-A801-060B865E62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410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BD9369-4FB4-2F3A-5BD8-7C0C4AE42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A9AF7-1661-A726-65CF-09D0B3D32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338F95-F0DD-A327-EDC2-D49840F4A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9A44-7A1F-42CD-9E7C-5CC7F5EFB245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ABD39F-7CF1-4739-4F52-A5FF581D5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389F98-B39F-7515-E1CF-32DCE3E22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E5F5-D62D-4830-A801-060B865E62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64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F02AB8C-9E0C-C065-AD2D-31BBC4DBEF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0EC3EB0-9FA3-FF1A-CF2F-454B9AFFC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823323-EBCC-F7D2-34F2-8736568F2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9A44-7A1F-42CD-9E7C-5CC7F5EFB245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98E73E-F91B-CB5D-EA91-91BDD10FA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5A585C-9973-8996-5D9A-328F513A0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E5F5-D62D-4830-A801-060B865E62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100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30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E75862-466E-3AFD-0B25-5D7AB4E4E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FEC67E-FE35-F73E-1302-1CB05BE55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9E0A88-D7BB-63F9-E405-9A71EA637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9A44-7A1F-42CD-9E7C-5CC7F5EFB245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3C43FD-7D87-2967-55A0-80E115AA3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678A03-EB73-4701-98E3-2206F94FA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E5F5-D62D-4830-A801-060B865E62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923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C89372-C194-2DFE-0FA4-83BD2E9B1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9E4E9B-7F8E-64D4-EB7E-E347283CB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FA7402-8389-D30C-CB0B-4DD6621E4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9A44-7A1F-42CD-9E7C-5CC7F5EFB245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E96653-3F29-F552-8AD1-D49F03408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980BC-5C97-1FC7-55FA-FA5F95179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E5F5-D62D-4830-A801-060B865E62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544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C865B5-1B13-621E-005A-DE21244A9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57E4B4-1688-A5D8-B89D-35F152861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B7EDFAA-BB21-60D1-8A3F-B8B5F8D2F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716C66F-221D-7AF1-78C6-BCFFE8734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9A44-7A1F-42CD-9E7C-5CC7F5EFB245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F0C247A-F490-04B7-708D-71D8BD941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FD2992-2D2B-7473-73C7-1E3F19515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E5F5-D62D-4830-A801-060B865E62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949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1BB426-0E27-04D4-AF0D-EB2FC2EA9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ACB825-36B0-3F6D-3E2A-FBC49909D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C4A5340-8766-B057-C056-EDA7B6FC1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B335DC1-9CEF-70E2-631F-2394C180A3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CFB425F-17FC-42D0-AA3D-006298909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72838C2-7DCC-BF37-10CF-3D0100696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9A44-7A1F-42CD-9E7C-5CC7F5EFB245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AF26A70-795B-38C4-730B-D4B725C35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BF8C79A-5151-3814-EF44-98DF301D4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E5F5-D62D-4830-A801-060B865E62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280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B1E160-CE4C-EBA4-8AF5-17BCBA38C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B0362A1-4F9D-B7CA-7B19-4C6A184C1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9A44-7A1F-42CD-9E7C-5CC7F5EFB245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99B6B5B-C68A-D077-6103-644D75788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3961254-2B36-E4C2-28E3-46217DB0A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E5F5-D62D-4830-A801-060B865E62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000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63E3D91-8CE9-2A7F-3E21-39CD227D0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9A44-7A1F-42CD-9E7C-5CC7F5EFB245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2D20FAD-D4E3-7F4B-4165-DB01D2280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BF326CE-AFF3-975A-B3DD-F99409EE1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E5F5-D62D-4830-A801-060B865E62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918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B73605-BE6E-CFC1-155E-C4459C8FF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195CBA-9E18-1AFE-4C36-A905A6B9F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FA300FF-054D-C078-0809-70D746611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97C062C-D207-323F-65B4-A4A80D19D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9A44-7A1F-42CD-9E7C-5CC7F5EFB245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5885357-E97B-5136-A042-9D8965090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4514BC8-AA7F-6847-5615-4516CC7F8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E5F5-D62D-4830-A801-060B865E62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28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4DBDC5-3D8C-6291-85B9-834022F0F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02CFE52-CB69-0A90-CE60-CC8ED9B418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58FED75-F275-0BE2-316A-8728F87C3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2F525CF-E1C1-4BEC-675F-448E107F2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9A44-7A1F-42CD-9E7C-5CC7F5EFB245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26C04DF-47B4-1BC2-E27D-B54066594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F79082E-768A-D0E9-3C9B-79F272680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E5F5-D62D-4830-A801-060B865E62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6673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F068194-5709-959C-E672-3CBC27208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33510E-97BE-AB5A-B1A5-2A84BC776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E7B402-0C32-2E30-C994-AE74FB7610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D89A44-7A1F-42CD-9E7C-5CC7F5EFB245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AF98F3-9735-1641-2FB6-7E38698B30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705BCE-68DC-CF83-B82F-77A71BF82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4DE5F5-D62D-4830-A801-060B865E62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07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-34473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415480" y="1772816"/>
            <a:ext cx="9287922" cy="1756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4162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Gamma-ray observations of LHAASO J2005+3415 with LHAASO and Fermi</a:t>
            </a:r>
            <a:endParaRPr lang="zh-CN" alt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8030" marR="0">
              <a:lnSpc>
                <a:spcPts val="4162"/>
              </a:lnSpc>
              <a:spcBef>
                <a:spcPts val="1067"/>
              </a:spcBef>
              <a:spcAft>
                <a:spcPts val="0"/>
              </a:spcAft>
            </a:pPr>
            <a:endParaRPr sz="4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44152" y="3808858"/>
            <a:ext cx="7303696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lang="en-US" altLang="zh-CN" sz="2800" dirty="0" err="1">
                <a:solidFill>
                  <a:srgbClr val="000000"/>
                </a:solidFill>
                <a:latin typeface="Arial"/>
                <a:cs typeface="Arial"/>
              </a:rPr>
              <a:t>angyu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Liu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, Huicai Li,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altLang="zh-CN" sz="2800" dirty="0" err="1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</a:rPr>
              <a:t>icong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 H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Kun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Fang</a:t>
            </a:r>
            <a:endParaRPr sz="2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819785" marR="0">
              <a:lnSpc>
                <a:spcPts val="2912"/>
              </a:lnSpc>
              <a:spcBef>
                <a:spcPts val="1377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on behalf of LHAASO collaboration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413794" y="6332905"/>
            <a:ext cx="225558" cy="287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7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898989"/>
                </a:solidFill>
                <a:latin typeface="AMHAVG+PingFang SC Semibold"/>
                <a:cs typeface="AMHAVG+PingFang SC Semibold"/>
              </a:rPr>
              <a:t>1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D1505CD-5984-5649-43C7-1958AD5EE0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3" y="204471"/>
            <a:ext cx="3331562" cy="49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552C248-BFB3-F1B2-7E43-5AFD7D92AC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463" y="89140"/>
            <a:ext cx="2069504" cy="13629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A3548-BF80-E53B-EA5C-BF01BE69F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7014B773-0140-682B-8F74-33750574B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118" y="936149"/>
            <a:ext cx="3446137" cy="2715253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07F4EE82-E0F6-DCE8-C63D-98F0CA208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397" y="3721522"/>
            <a:ext cx="3420950" cy="2666248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9C9EA626-C949-D2AD-4C7D-D09AF9F77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9272" y="3756012"/>
            <a:ext cx="3363983" cy="2656988"/>
          </a:xfrm>
          <a:prstGeom prst="rect">
            <a:avLst/>
          </a:prstGeom>
        </p:spPr>
      </p:pic>
      <p:sp>
        <p:nvSpPr>
          <p:cNvPr id="44" name="object 3">
            <a:extLst>
              <a:ext uri="{FF2B5EF4-FFF2-40B4-BE49-F238E27FC236}">
                <a16:creationId xmlns:a16="http://schemas.microsoft.com/office/drawing/2014/main" id="{529509E5-DEFC-B910-C18C-E8E3A93C836C}"/>
              </a:ext>
            </a:extLst>
          </p:cNvPr>
          <p:cNvSpPr txBox="1"/>
          <p:nvPr/>
        </p:nvSpPr>
        <p:spPr>
          <a:xfrm>
            <a:off x="466568" y="179816"/>
            <a:ext cx="6923751" cy="4568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-36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LHAASO Results</a:t>
            </a:r>
            <a:endParaRPr sz="2800" b="1" spc="-38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844CA01F-09C1-A9C4-89C3-2A3D04478954}"/>
              </a:ext>
            </a:extLst>
          </p:cNvPr>
          <p:cNvCxnSpPr>
            <a:cxnSpLocks/>
          </p:cNvCxnSpPr>
          <p:nvPr/>
        </p:nvCxnSpPr>
        <p:spPr>
          <a:xfrm>
            <a:off x="0" y="689045"/>
            <a:ext cx="1174568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7" name="图片 46">
            <a:extLst>
              <a:ext uri="{FF2B5EF4-FFF2-40B4-BE49-F238E27FC236}">
                <a16:creationId xmlns:a16="http://schemas.microsoft.com/office/drawing/2014/main" id="{FCAF036C-875F-169F-8CFD-04B5094DCAB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717"/>
          <a:stretch>
            <a:fillRect/>
          </a:stretch>
        </p:blipFill>
        <p:spPr>
          <a:xfrm>
            <a:off x="1000778" y="950526"/>
            <a:ext cx="3668569" cy="2507407"/>
          </a:xfrm>
          <a:prstGeom prst="rect">
            <a:avLst/>
          </a:prstGeom>
        </p:spPr>
      </p:pic>
      <p:sp>
        <p:nvSpPr>
          <p:cNvPr id="49" name="object 10">
            <a:extLst>
              <a:ext uri="{FF2B5EF4-FFF2-40B4-BE49-F238E27FC236}">
                <a16:creationId xmlns:a16="http://schemas.microsoft.com/office/drawing/2014/main" id="{5B972DF0-D46A-B5B6-52C4-BC88C61C4ECA}"/>
              </a:ext>
            </a:extLst>
          </p:cNvPr>
          <p:cNvSpPr txBox="1"/>
          <p:nvPr/>
        </p:nvSpPr>
        <p:spPr>
          <a:xfrm>
            <a:off x="11486225" y="6367571"/>
            <a:ext cx="259461" cy="239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96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898989"/>
                </a:solidFill>
                <a:latin typeface="VOJFLD+PingFang SC Semibold"/>
                <a:cs typeface="VOJFLD+PingFang SC Semibold"/>
              </a:rPr>
              <a:t>10</a:t>
            </a:r>
            <a:endParaRPr sz="1400" b="1" dirty="0">
              <a:solidFill>
                <a:srgbClr val="898989"/>
              </a:solidFill>
              <a:latin typeface="VOJFLD+PingFang SC Semibold"/>
              <a:cs typeface="VOJFLD+PingFang SC Semibold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0BD723B-AAFE-EEF8-3B7C-2B677EC12FC0}"/>
              </a:ext>
            </a:extLst>
          </p:cNvPr>
          <p:cNvSpPr txBox="1"/>
          <p:nvPr/>
        </p:nvSpPr>
        <p:spPr>
          <a:xfrm>
            <a:off x="7182197" y="699109"/>
            <a:ext cx="4009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WCDA &amp; KM2A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7CB44B2-49E1-FD31-D7B9-4033C1574C82}"/>
              </a:ext>
            </a:extLst>
          </p:cNvPr>
          <p:cNvSpPr txBox="1"/>
          <p:nvPr/>
        </p:nvSpPr>
        <p:spPr>
          <a:xfrm>
            <a:off x="2553294" y="3484482"/>
            <a:ext cx="66390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WCDA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B576CAD-28EA-7A88-AB9C-8420D5C08F2F}"/>
              </a:ext>
            </a:extLst>
          </p:cNvPr>
          <p:cNvSpPr txBox="1"/>
          <p:nvPr/>
        </p:nvSpPr>
        <p:spPr>
          <a:xfrm>
            <a:off x="7753004" y="3504290"/>
            <a:ext cx="23885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KM2A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95667A9-5AA1-B1AC-1664-1C3B3506BCF4}"/>
              </a:ext>
            </a:extLst>
          </p:cNvPr>
          <p:cNvSpPr/>
          <p:nvPr/>
        </p:nvSpPr>
        <p:spPr>
          <a:xfrm>
            <a:off x="3014872" y="6607317"/>
            <a:ext cx="144015" cy="14401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E5D24E2-B128-DD12-ED5C-60F0C816C055}"/>
              </a:ext>
            </a:extLst>
          </p:cNvPr>
          <p:cNvSpPr txBox="1"/>
          <p:nvPr/>
        </p:nvSpPr>
        <p:spPr>
          <a:xfrm>
            <a:off x="3259804" y="6493518"/>
            <a:ext cx="5043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LHAASO observations of the target source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554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9ECBD-B9D1-4C90-B2D3-11C4AF64C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077EEE7F-52DD-37D1-5C8E-F58AAA384446}"/>
              </a:ext>
            </a:extLst>
          </p:cNvPr>
          <p:cNvSpPr txBox="1"/>
          <p:nvPr/>
        </p:nvSpPr>
        <p:spPr>
          <a:xfrm>
            <a:off x="540401" y="219285"/>
            <a:ext cx="6923751" cy="4568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-36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Fermi analysis</a:t>
            </a:r>
            <a:endParaRPr sz="2800" b="1" spc="-38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3E2883B-1BBD-5CDF-5471-7E74E2FE2FAF}"/>
              </a:ext>
            </a:extLst>
          </p:cNvPr>
          <p:cNvSpPr txBox="1"/>
          <p:nvPr/>
        </p:nvSpPr>
        <p:spPr>
          <a:xfrm>
            <a:off x="903470" y="1058216"/>
            <a:ext cx="7848872" cy="1280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Data:</a:t>
            </a:r>
          </a:p>
          <a:p>
            <a:pPr>
              <a:lnSpc>
                <a:spcPts val="3359"/>
              </a:lnSpc>
            </a:pPr>
            <a:endParaRPr lang="en-US" altLang="zh-CN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endParaRPr sz="2400" dirty="0">
              <a:solidFill>
                <a:srgbClr val="000000"/>
              </a:solidFill>
              <a:latin typeface="BLBDAV+PingFang SC Regular"/>
              <a:cs typeface="BLBDAV+PingFang SC Regular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0D285CA1-872F-5E98-56AF-3655F7B774D6}"/>
              </a:ext>
            </a:extLst>
          </p:cNvPr>
          <p:cNvSpPr txBox="1"/>
          <p:nvPr/>
        </p:nvSpPr>
        <p:spPr>
          <a:xfrm>
            <a:off x="11378234" y="6332905"/>
            <a:ext cx="259461" cy="239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898989"/>
                </a:solidFill>
                <a:latin typeface="VOJFLD+PingFang SC Semibold"/>
                <a:cs typeface="VOJFLD+PingFang SC Semibold"/>
              </a:rPr>
              <a:t>11</a:t>
            </a:r>
            <a:endParaRPr sz="1400" b="1" dirty="0">
              <a:solidFill>
                <a:srgbClr val="898989"/>
              </a:solidFill>
              <a:latin typeface="VOJFLD+PingFang SC Semibold"/>
              <a:cs typeface="VOJFLD+PingFang SC Semibold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9D7CD3EA-6869-0B28-F9DD-4614D89E6740}"/>
              </a:ext>
            </a:extLst>
          </p:cNvPr>
          <p:cNvCxnSpPr/>
          <p:nvPr/>
        </p:nvCxnSpPr>
        <p:spPr>
          <a:xfrm>
            <a:off x="0" y="836712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A2CE6392-9310-7020-9CDC-644E26256E1A}"/>
              </a:ext>
            </a:extLst>
          </p:cNvPr>
          <p:cNvSpPr/>
          <p:nvPr/>
        </p:nvSpPr>
        <p:spPr>
          <a:xfrm>
            <a:off x="623391" y="1196752"/>
            <a:ext cx="144015" cy="14401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6BD588A-FDB1-2EE2-4661-25D7DC2DD201}"/>
              </a:ext>
            </a:extLst>
          </p:cNvPr>
          <p:cNvSpPr/>
          <p:nvPr/>
        </p:nvSpPr>
        <p:spPr>
          <a:xfrm>
            <a:off x="905507" y="1671874"/>
            <a:ext cx="144016" cy="14401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EEAF56F-F536-5C2A-339B-BF3D53DB6B34}"/>
              </a:ext>
            </a:extLst>
          </p:cNvPr>
          <p:cNvSpPr txBox="1"/>
          <p:nvPr/>
        </p:nvSpPr>
        <p:spPr>
          <a:xfrm>
            <a:off x="1127448" y="1552311"/>
            <a:ext cx="7703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Time: 2008-08-04 to 2026-4-09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A4CECC2-DAEA-B7DC-9705-22D557EC6B99}"/>
              </a:ext>
            </a:extLst>
          </p:cNvPr>
          <p:cNvSpPr/>
          <p:nvPr/>
        </p:nvSpPr>
        <p:spPr>
          <a:xfrm>
            <a:off x="906551" y="2233073"/>
            <a:ext cx="144016" cy="14401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3B0557C-A21F-C865-9CDF-E639F26BF232}"/>
              </a:ext>
            </a:extLst>
          </p:cNvPr>
          <p:cNvSpPr txBox="1"/>
          <p:nvPr/>
        </p:nvSpPr>
        <p:spPr>
          <a:xfrm>
            <a:off x="1127448" y="2102699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Energy: 0.1-1000 GeV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68F94A8-D4F6-8572-781D-51B5AFC34E68}"/>
              </a:ext>
            </a:extLst>
          </p:cNvPr>
          <p:cNvSpPr/>
          <p:nvPr/>
        </p:nvSpPr>
        <p:spPr>
          <a:xfrm>
            <a:off x="623391" y="3423772"/>
            <a:ext cx="144015" cy="14401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25F291F-C7A7-469A-8B8A-57FE5D1BE018}"/>
              </a:ext>
            </a:extLst>
          </p:cNvPr>
          <p:cNvSpPr txBox="1"/>
          <p:nvPr/>
        </p:nvSpPr>
        <p:spPr>
          <a:xfrm>
            <a:off x="839416" y="3264947"/>
            <a:ext cx="4758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</a:t>
            </a: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6C3DB1E-441F-94D9-9567-BB004FFB6DCA}"/>
              </a:ext>
            </a:extLst>
          </p:cNvPr>
          <p:cNvSpPr/>
          <p:nvPr/>
        </p:nvSpPr>
        <p:spPr>
          <a:xfrm>
            <a:off x="903470" y="3952927"/>
            <a:ext cx="144016" cy="14401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8522F4-9997-F395-F567-B08191420150}"/>
              </a:ext>
            </a:extLst>
          </p:cNvPr>
          <p:cNvSpPr/>
          <p:nvPr/>
        </p:nvSpPr>
        <p:spPr>
          <a:xfrm>
            <a:off x="903470" y="4470454"/>
            <a:ext cx="144016" cy="14401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DD6A4FF-8B8C-69AE-1E49-B5DB1C352668}"/>
              </a:ext>
            </a:extLst>
          </p:cNvPr>
          <p:cNvSpPr/>
          <p:nvPr/>
        </p:nvSpPr>
        <p:spPr>
          <a:xfrm>
            <a:off x="903470" y="4962142"/>
            <a:ext cx="144016" cy="14401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BB0E49F-12DC-44E8-9B0E-A3AB2539F428}"/>
              </a:ext>
            </a:extLst>
          </p:cNvPr>
          <p:cNvSpPr/>
          <p:nvPr/>
        </p:nvSpPr>
        <p:spPr>
          <a:xfrm>
            <a:off x="903470" y="5467186"/>
            <a:ext cx="144016" cy="14401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7C93EFA-23E8-5FBF-7E45-A7A15F323BF2}"/>
              </a:ext>
            </a:extLst>
          </p:cNvPr>
          <p:cNvSpPr txBox="1"/>
          <p:nvPr/>
        </p:nvSpPr>
        <p:spPr>
          <a:xfrm>
            <a:off x="1127448" y="4355697"/>
            <a:ext cx="5673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SpatialModel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: Gaussian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CB4B89A-BF19-0979-3FA7-01879ECFED58}"/>
              </a:ext>
            </a:extLst>
          </p:cNvPr>
          <p:cNvSpPr txBox="1"/>
          <p:nvPr/>
        </p:nvSpPr>
        <p:spPr>
          <a:xfrm>
            <a:off x="1127448" y="4834095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SpectrumType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PowerLaw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E4993DE-D306-01BB-53D4-6B482E680DDA}"/>
              </a:ext>
            </a:extLst>
          </p:cNvPr>
          <p:cNvSpPr txBox="1"/>
          <p:nvPr/>
        </p:nvSpPr>
        <p:spPr>
          <a:xfrm>
            <a:off x="1126906" y="5325783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Index: -1.801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3313210-A8E8-E732-F12B-65347B2678F6}"/>
              </a:ext>
            </a:extLst>
          </p:cNvPr>
          <p:cNvSpPr/>
          <p:nvPr/>
        </p:nvSpPr>
        <p:spPr>
          <a:xfrm>
            <a:off x="903470" y="2759245"/>
            <a:ext cx="144016" cy="14401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B56C1B8-F488-27FE-FB77-B825F64598A2}"/>
              </a:ext>
            </a:extLst>
          </p:cNvPr>
          <p:cNvSpPr txBox="1"/>
          <p:nvPr/>
        </p:nvSpPr>
        <p:spPr>
          <a:xfrm>
            <a:off x="1127448" y="263676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ROI: 15°× 15°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B3049AA-A367-C15B-30EF-4C33F6FEEE41}"/>
              </a:ext>
            </a:extLst>
          </p:cNvPr>
          <p:cNvSpPr txBox="1"/>
          <p:nvPr/>
        </p:nvSpPr>
        <p:spPr>
          <a:xfrm>
            <a:off x="1127448" y="3828906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RA: 301.29, 34.33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7D40713-0E3B-0BDD-B114-71B24F0CBB15}"/>
              </a:ext>
            </a:extLst>
          </p:cNvPr>
          <p:cNvSpPr/>
          <p:nvPr/>
        </p:nvSpPr>
        <p:spPr>
          <a:xfrm>
            <a:off x="903470" y="5922778"/>
            <a:ext cx="144016" cy="14401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AA882FE8-FB23-2908-7001-760CB1B97DB2}"/>
              </a:ext>
            </a:extLst>
          </p:cNvPr>
          <p:cNvSpPr/>
          <p:nvPr/>
        </p:nvSpPr>
        <p:spPr>
          <a:xfrm>
            <a:off x="893791" y="6380770"/>
            <a:ext cx="144016" cy="14401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F515E3E-CA94-834B-F3CD-ECBE5ABFF92F}"/>
              </a:ext>
            </a:extLst>
          </p:cNvPr>
          <p:cNvSpPr txBox="1"/>
          <p:nvPr/>
        </p:nvSpPr>
        <p:spPr>
          <a:xfrm>
            <a:off x="1132619" y="5817471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Sigma: 0.66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557AC559-7600-9038-ECB2-EDDB90600AF6}"/>
              </a:ext>
            </a:extLst>
          </p:cNvPr>
          <p:cNvSpPr txBox="1"/>
          <p:nvPr/>
        </p:nvSpPr>
        <p:spPr>
          <a:xfrm>
            <a:off x="1126906" y="6251232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TS: 164.78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0763EF21-126C-AC92-95A1-B99442183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625" y="2804802"/>
            <a:ext cx="5318905" cy="3475319"/>
          </a:xfrm>
          <a:prstGeom prst="rect">
            <a:avLst/>
          </a:prstGeom>
        </p:spPr>
      </p:pic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023ACA53-56FF-8A4E-8386-B133BA7589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333900"/>
              </p:ext>
            </p:extLst>
          </p:nvPr>
        </p:nvGraphicFramePr>
        <p:xfrm>
          <a:off x="6509715" y="989562"/>
          <a:ext cx="4639015" cy="1616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911">
                  <a:extLst>
                    <a:ext uri="{9D8B030D-6E8A-4147-A177-3AD203B41FA5}">
                      <a16:colId xmlns:a16="http://schemas.microsoft.com/office/drawing/2014/main" val="2925601858"/>
                    </a:ext>
                  </a:extLst>
                </a:gridCol>
                <a:gridCol w="1561495">
                  <a:extLst>
                    <a:ext uri="{9D8B030D-6E8A-4147-A177-3AD203B41FA5}">
                      <a16:colId xmlns:a16="http://schemas.microsoft.com/office/drawing/2014/main" val="2342993112"/>
                    </a:ext>
                  </a:extLst>
                </a:gridCol>
                <a:gridCol w="1938609">
                  <a:extLst>
                    <a:ext uri="{9D8B030D-6E8A-4147-A177-3AD203B41FA5}">
                      <a16:colId xmlns:a16="http://schemas.microsoft.com/office/drawing/2014/main" val="3378726624"/>
                    </a:ext>
                  </a:extLst>
                </a:gridCol>
              </a:tblGrid>
              <a:tr h="425482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Model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TS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7508702"/>
                  </a:ext>
                </a:extLst>
              </a:tr>
              <a:tr h="59567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4FGL J2005.8+3357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65.8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9102564"/>
                  </a:ext>
                </a:extLst>
              </a:tr>
              <a:tr h="59567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4FGL J2005.8+3357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Gaussian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164.8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332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573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FF1CD-0EF6-7E23-C59F-2480445E4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B99B8119-0C6D-BFAB-CBAF-8D56C204CAD2}"/>
              </a:ext>
            </a:extLst>
          </p:cNvPr>
          <p:cNvSpPr txBox="1"/>
          <p:nvPr/>
        </p:nvSpPr>
        <p:spPr>
          <a:xfrm>
            <a:off x="540401" y="219285"/>
            <a:ext cx="6923751" cy="467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13"/>
              </a:lnSpc>
            </a:pPr>
            <a:r>
              <a:rPr lang="en-US" altLang="zh-CN" sz="2800" b="1" spc="-36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Multiwavelength </a:t>
            </a:r>
            <a:r>
              <a:rPr lang="en-US" sz="2800" b="1" spc="-36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endParaRPr sz="2800" b="1" spc="-38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19AC9A69-4A84-B795-0FED-585F3D8E6DFB}"/>
              </a:ext>
            </a:extLst>
          </p:cNvPr>
          <p:cNvSpPr txBox="1"/>
          <p:nvPr/>
        </p:nvSpPr>
        <p:spPr>
          <a:xfrm>
            <a:off x="11378234" y="6332905"/>
            <a:ext cx="259461" cy="239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898989"/>
                </a:solidFill>
                <a:latin typeface="VOJFLD+PingFang SC Semibold"/>
                <a:cs typeface="VOJFLD+PingFang SC Semibold"/>
              </a:rPr>
              <a:t>12</a:t>
            </a:r>
            <a:endParaRPr sz="1400" b="1" dirty="0">
              <a:solidFill>
                <a:srgbClr val="898989"/>
              </a:solidFill>
              <a:latin typeface="VOJFLD+PingFang SC Semibold"/>
              <a:cs typeface="VOJFLD+PingFang SC Semibold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44D17F96-0BEF-F88D-B988-B56D939DA902}"/>
              </a:ext>
            </a:extLst>
          </p:cNvPr>
          <p:cNvCxnSpPr/>
          <p:nvPr/>
        </p:nvCxnSpPr>
        <p:spPr>
          <a:xfrm>
            <a:off x="0" y="836712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8689BB00-50AE-DCE6-F2D0-680860CF5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590" y="2877710"/>
            <a:ext cx="6088602" cy="385249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15B9C129-3A5C-A08F-4416-2F71FF2B748B}"/>
              </a:ext>
            </a:extLst>
          </p:cNvPr>
          <p:cNvSpPr txBox="1"/>
          <p:nvPr/>
        </p:nvSpPr>
        <p:spPr>
          <a:xfrm>
            <a:off x="4880586" y="2598566"/>
            <a:ext cx="311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LHAASO J2005+3415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表格 14">
                <a:extLst>
                  <a:ext uri="{FF2B5EF4-FFF2-40B4-BE49-F238E27FC236}">
                    <a16:creationId xmlns:a16="http://schemas.microsoft.com/office/drawing/2014/main" id="{4730EF53-6A62-F800-4681-001476C007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579874"/>
                  </p:ext>
                </p:extLst>
              </p:nvPr>
            </p:nvGraphicFramePr>
            <p:xfrm>
              <a:off x="238539" y="836712"/>
              <a:ext cx="11745213" cy="16168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5170">
                      <a:extLst>
                        <a:ext uri="{9D8B030D-6E8A-4147-A177-3AD203B41FA5}">
                          <a16:colId xmlns:a16="http://schemas.microsoft.com/office/drawing/2014/main" val="2925601858"/>
                        </a:ext>
                      </a:extLst>
                    </a:gridCol>
                    <a:gridCol w="1720890">
                      <a:extLst>
                        <a:ext uri="{9D8B030D-6E8A-4147-A177-3AD203B41FA5}">
                          <a16:colId xmlns:a16="http://schemas.microsoft.com/office/drawing/2014/main" val="2342993112"/>
                        </a:ext>
                      </a:extLst>
                    </a:gridCol>
                    <a:gridCol w="2970380">
                      <a:extLst>
                        <a:ext uri="{9D8B030D-6E8A-4147-A177-3AD203B41FA5}">
                          <a16:colId xmlns:a16="http://schemas.microsoft.com/office/drawing/2014/main" val="3360108950"/>
                        </a:ext>
                      </a:extLst>
                    </a:gridCol>
                    <a:gridCol w="977338">
                      <a:extLst>
                        <a:ext uri="{9D8B030D-6E8A-4147-A177-3AD203B41FA5}">
                          <a16:colId xmlns:a16="http://schemas.microsoft.com/office/drawing/2014/main" val="1222073889"/>
                        </a:ext>
                      </a:extLst>
                    </a:gridCol>
                    <a:gridCol w="1621145">
                      <a:extLst>
                        <a:ext uri="{9D8B030D-6E8A-4147-A177-3AD203B41FA5}">
                          <a16:colId xmlns:a16="http://schemas.microsoft.com/office/drawing/2014/main" val="957215906"/>
                        </a:ext>
                      </a:extLst>
                    </a:gridCol>
                    <a:gridCol w="1436352">
                      <a:extLst>
                        <a:ext uri="{9D8B030D-6E8A-4147-A177-3AD203B41FA5}">
                          <a16:colId xmlns:a16="http://schemas.microsoft.com/office/drawing/2014/main" val="3378726624"/>
                        </a:ext>
                      </a:extLst>
                    </a:gridCol>
                    <a:gridCol w="1763938">
                      <a:extLst>
                        <a:ext uri="{9D8B030D-6E8A-4147-A177-3AD203B41FA5}">
                          <a16:colId xmlns:a16="http://schemas.microsoft.com/office/drawing/2014/main" val="444217782"/>
                        </a:ext>
                      </a:extLst>
                    </a:gridCol>
                  </a:tblGrid>
                  <a:tr h="425482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solidFill>
                              <a:schemeClr val="tx1"/>
                            </a:solidFill>
                            <a:latin typeface="黑体" panose="02010609060101010101" pitchFamily="49" charset="-122"/>
                            <a:ea typeface="黑体" panose="02010609060101010101" pitchFamily="49" charset="-122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solidFill>
                              <a:schemeClr val="tx1"/>
                            </a:solidFill>
                            <a:latin typeface="黑体" panose="02010609060101010101" pitchFamily="49" charset="-122"/>
                            <a:ea typeface="黑体" panose="02010609060101010101" pitchFamily="49" charset="-122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altLang="zh-C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×</m:t>
                                  </m:r>
                                  <m:r>
                                    <a:rPr lang="en-US" altLang="zh-C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altLang="zh-C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𝟏𝟑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@1TeV/norm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×</m:t>
                                  </m:r>
                                  <m:r>
                                    <a:rPr lang="en-US" altLang="zh-C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altLang="zh-C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𝟏𝟑</m:t>
                                  </m:r>
                                </m:sup>
                              </m:sSup>
                            </m:oMath>
                          </a14:m>
                          <a:endParaRPr lang="en-US" altLang="zh-CN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alpha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Beta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Spectral model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Sigma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67508702"/>
                      </a:ext>
                    </a:extLst>
                  </a:tr>
                  <a:tr h="595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Fermi-LAT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J2005+3415(</a:t>
                          </a:r>
                          <a:r>
                            <a:rPr lang="en-US" altLang="zh-CN" sz="1200" b="1" dirty="0" err="1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gaus</a:t>
                          </a:r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17.52±1.763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1.801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PL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200" b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  <m:r>
                                      <a:rPr lang="en-US" altLang="zh-CN" sz="1200" b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zh-CN" sz="1200" b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𝟔𝟔</m:t>
                                    </m:r>
                                  </m:e>
                                  <m:sub>
                                    <m:r>
                                      <a:rPr lang="en-US" altLang="zh-CN" sz="1200" b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200" b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  <m:r>
                                      <a:rPr lang="en-US" altLang="zh-CN" sz="1200" b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zh-CN" sz="1200" b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𝟎𝟗</m:t>
                                    </m:r>
                                  </m:sub>
                                  <m:sup>
                                    <m:r>
                                      <a:rPr lang="en-US" altLang="zh-CN" sz="1200" b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1200" b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  <m:r>
                                      <a:rPr lang="en-US" altLang="zh-CN" sz="1200" b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zh-CN" sz="1200" b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𝟎𝟒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19102564"/>
                      </a:ext>
                    </a:extLst>
                  </a:tr>
                  <a:tr h="595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LHAASO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J2005+3415(</a:t>
                          </a:r>
                          <a:r>
                            <a:rPr lang="en-US" altLang="zh-CN" sz="1200" b="1" dirty="0" err="1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gaus</a:t>
                          </a:r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3.99±0.31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2.68±0.06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0.36±0.05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0.75±0.03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0332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表格 14">
                <a:extLst>
                  <a:ext uri="{FF2B5EF4-FFF2-40B4-BE49-F238E27FC236}">
                    <a16:creationId xmlns:a16="http://schemas.microsoft.com/office/drawing/2014/main" id="{4730EF53-6A62-F800-4681-001476C007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579874"/>
                  </p:ext>
                </p:extLst>
              </p:nvPr>
            </p:nvGraphicFramePr>
            <p:xfrm>
              <a:off x="238539" y="836712"/>
              <a:ext cx="11745213" cy="16168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5170">
                      <a:extLst>
                        <a:ext uri="{9D8B030D-6E8A-4147-A177-3AD203B41FA5}">
                          <a16:colId xmlns:a16="http://schemas.microsoft.com/office/drawing/2014/main" val="2925601858"/>
                        </a:ext>
                      </a:extLst>
                    </a:gridCol>
                    <a:gridCol w="1720890">
                      <a:extLst>
                        <a:ext uri="{9D8B030D-6E8A-4147-A177-3AD203B41FA5}">
                          <a16:colId xmlns:a16="http://schemas.microsoft.com/office/drawing/2014/main" val="2342993112"/>
                        </a:ext>
                      </a:extLst>
                    </a:gridCol>
                    <a:gridCol w="2970380">
                      <a:extLst>
                        <a:ext uri="{9D8B030D-6E8A-4147-A177-3AD203B41FA5}">
                          <a16:colId xmlns:a16="http://schemas.microsoft.com/office/drawing/2014/main" val="3360108950"/>
                        </a:ext>
                      </a:extLst>
                    </a:gridCol>
                    <a:gridCol w="977338">
                      <a:extLst>
                        <a:ext uri="{9D8B030D-6E8A-4147-A177-3AD203B41FA5}">
                          <a16:colId xmlns:a16="http://schemas.microsoft.com/office/drawing/2014/main" val="1222073889"/>
                        </a:ext>
                      </a:extLst>
                    </a:gridCol>
                    <a:gridCol w="1621145">
                      <a:extLst>
                        <a:ext uri="{9D8B030D-6E8A-4147-A177-3AD203B41FA5}">
                          <a16:colId xmlns:a16="http://schemas.microsoft.com/office/drawing/2014/main" val="957215906"/>
                        </a:ext>
                      </a:extLst>
                    </a:gridCol>
                    <a:gridCol w="1436352">
                      <a:extLst>
                        <a:ext uri="{9D8B030D-6E8A-4147-A177-3AD203B41FA5}">
                          <a16:colId xmlns:a16="http://schemas.microsoft.com/office/drawing/2014/main" val="3378726624"/>
                        </a:ext>
                      </a:extLst>
                    </a:gridCol>
                    <a:gridCol w="1763938">
                      <a:extLst>
                        <a:ext uri="{9D8B030D-6E8A-4147-A177-3AD203B41FA5}">
                          <a16:colId xmlns:a16="http://schemas.microsoft.com/office/drawing/2014/main" val="444217782"/>
                        </a:ext>
                      </a:extLst>
                    </a:gridCol>
                  </a:tblGrid>
                  <a:tr h="425482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solidFill>
                              <a:schemeClr val="tx1"/>
                            </a:solidFill>
                            <a:latin typeface="黑体" panose="02010609060101010101" pitchFamily="49" charset="-122"/>
                            <a:ea typeface="黑体" panose="02010609060101010101" pitchFamily="49" charset="-122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solidFill>
                              <a:schemeClr val="tx1"/>
                            </a:solidFill>
                            <a:latin typeface="黑体" panose="02010609060101010101" pitchFamily="49" charset="-122"/>
                            <a:ea typeface="黑体" panose="02010609060101010101" pitchFamily="49" charset="-122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4286" r="-195492" b="-28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alpha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Beta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Spectral model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Sigma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67508702"/>
                      </a:ext>
                    </a:extLst>
                  </a:tr>
                  <a:tr h="595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Fermi-LAT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J2005+3415(</a:t>
                          </a:r>
                          <a:r>
                            <a:rPr lang="en-US" altLang="zh-CN" sz="1200" b="1" dirty="0" err="1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gaus</a:t>
                          </a:r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17.52±1.763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1.801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PL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66782" t="-74490" r="-1038" b="-1010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9102564"/>
                      </a:ext>
                    </a:extLst>
                  </a:tr>
                  <a:tr h="595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LHAASO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J2005+3415(</a:t>
                          </a:r>
                          <a:r>
                            <a:rPr lang="en-US" altLang="zh-CN" sz="1200" b="1" dirty="0" err="1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gaus</a:t>
                          </a:r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3.99±0.31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2.68±0.06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0.36±0.05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0.75±0.03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03323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96410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8C986DE-0005-CD69-B60C-6F46C60B6BE9}"/>
              </a:ext>
            </a:extLst>
          </p:cNvPr>
          <p:cNvSpPr txBox="1"/>
          <p:nvPr/>
        </p:nvSpPr>
        <p:spPr>
          <a:xfrm>
            <a:off x="540401" y="219285"/>
            <a:ext cx="6923751" cy="4669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13"/>
              </a:lnSpc>
            </a:pPr>
            <a:r>
              <a:rPr lang="en-US" sz="2800" b="1" spc="-36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zh-CN" sz="2800" b="1" spc="-36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adio observations </a:t>
            </a:r>
            <a:endParaRPr sz="2800" b="1" spc="-38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B74A317-D2C3-F6ED-ED2C-0733A34B3180}"/>
              </a:ext>
            </a:extLst>
          </p:cNvPr>
          <p:cNvCxnSpPr/>
          <p:nvPr/>
        </p:nvCxnSpPr>
        <p:spPr>
          <a:xfrm>
            <a:off x="0" y="836712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D73B5892-BBE3-AD1B-C000-DC18E01C7929}"/>
              </a:ext>
            </a:extLst>
          </p:cNvPr>
          <p:cNvSpPr txBox="1"/>
          <p:nvPr/>
        </p:nvSpPr>
        <p:spPr>
          <a:xfrm>
            <a:off x="341831" y="1177333"/>
            <a:ext cx="5625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Wingdings"/>
                <a:cs typeface="Wingdings"/>
              </a:rPr>
              <a:t></a:t>
            </a:r>
            <a:r>
              <a:rPr lang="zh-CN" altLang="en-US" sz="2400" spc="2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LOFAR LoTSS DR3 (120-168 MHz)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8C49D38-DA3F-4DAE-68C0-2C3CE69E1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325" y="1040937"/>
            <a:ext cx="4656682" cy="329202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9E58C1C1-D4BF-5DC6-8C3E-2CC56FFCF6E5}"/>
              </a:ext>
            </a:extLst>
          </p:cNvPr>
          <p:cNvSpPr txBox="1"/>
          <p:nvPr/>
        </p:nvSpPr>
        <p:spPr>
          <a:xfrm>
            <a:off x="7302348" y="4390072"/>
            <a:ext cx="43426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Although no significant radio emission is detected within the extended region of J2005+3415.</a:t>
            </a:r>
          </a:p>
          <a:p>
            <a:pPr algn="just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we found a radio structure spatially associated with src1.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76928FB-EA8D-3ADB-807D-A2CB554E7779}"/>
              </a:ext>
            </a:extLst>
          </p:cNvPr>
          <p:cNvSpPr/>
          <p:nvPr/>
        </p:nvSpPr>
        <p:spPr>
          <a:xfrm>
            <a:off x="7073317" y="4537188"/>
            <a:ext cx="144015" cy="14401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400"/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625359B6-68DD-6EB3-0595-E429B9CC181B}"/>
              </a:ext>
            </a:extLst>
          </p:cNvPr>
          <p:cNvSpPr txBox="1"/>
          <p:nvPr/>
        </p:nvSpPr>
        <p:spPr>
          <a:xfrm>
            <a:off x="11378234" y="6332905"/>
            <a:ext cx="259461" cy="239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898989"/>
                </a:solidFill>
                <a:latin typeface="VOJFLD+PingFang SC Semibold"/>
                <a:cs typeface="VOJFLD+PingFang SC Semibold"/>
              </a:rPr>
              <a:t>13</a:t>
            </a:r>
            <a:endParaRPr sz="1400" b="1" dirty="0">
              <a:solidFill>
                <a:srgbClr val="898989"/>
              </a:solidFill>
              <a:latin typeface="VOJFLD+PingFang SC Semibold"/>
              <a:cs typeface="VOJFLD+PingFang SC Semibold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2473FB1-01F8-6261-7157-D7D3A2BEB867}"/>
              </a:ext>
            </a:extLst>
          </p:cNvPr>
          <p:cNvSpPr/>
          <p:nvPr/>
        </p:nvSpPr>
        <p:spPr>
          <a:xfrm>
            <a:off x="7073317" y="5429817"/>
            <a:ext cx="144015" cy="14401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40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BC8F290-43BE-6855-D00A-1875CA227D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9682" y="1804011"/>
            <a:ext cx="6510392" cy="458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61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174E4-A73C-F57D-C140-88DE1EF3A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>
            <a:extLst>
              <a:ext uri="{FF2B5EF4-FFF2-40B4-BE49-F238E27FC236}">
                <a16:creationId xmlns:a16="http://schemas.microsoft.com/office/drawing/2014/main" id="{46310C97-0785-5F0A-1189-9CB849404C04}"/>
              </a:ext>
            </a:extLst>
          </p:cNvPr>
          <p:cNvSpPr/>
          <p:nvPr/>
        </p:nvSpPr>
        <p:spPr>
          <a:xfrm>
            <a:off x="0" y="1136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A23A914-5F98-520F-D6C3-39998C0CD32A}"/>
              </a:ext>
            </a:extLst>
          </p:cNvPr>
          <p:cNvSpPr txBox="1"/>
          <p:nvPr/>
        </p:nvSpPr>
        <p:spPr>
          <a:xfrm>
            <a:off x="2585985" y="1628800"/>
            <a:ext cx="2733987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9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Wingdings"/>
                <a:cs typeface="Wingdings"/>
              </a:rPr>
              <a:t></a:t>
            </a:r>
            <a:r>
              <a:rPr sz="3200" spc="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Introduction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39B9F4EF-73E5-8EC1-10D7-850024D31719}"/>
              </a:ext>
            </a:extLst>
          </p:cNvPr>
          <p:cNvSpPr txBox="1"/>
          <p:nvPr/>
        </p:nvSpPr>
        <p:spPr>
          <a:xfrm>
            <a:off x="2585984" y="2564904"/>
            <a:ext cx="7038407" cy="1410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9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Wingdings"/>
                <a:cs typeface="Arial" panose="020B0604020202020204" pitchFamily="34" charset="0"/>
              </a:rPr>
              <a:t></a:t>
            </a:r>
            <a:r>
              <a:rPr sz="3200" spc="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LHAASO 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and Fermi-LAT </a:t>
            </a:r>
            <a:r>
              <a:rPr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results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0" marR="0">
              <a:lnSpc>
                <a:spcPts val="3339"/>
              </a:lnSpc>
              <a:spcBef>
                <a:spcPts val="4390"/>
              </a:spcBef>
              <a:spcAft>
                <a:spcPts val="0"/>
              </a:spcAft>
            </a:pPr>
            <a:r>
              <a:rPr sz="3200" dirty="0">
                <a:latin typeface="Wingdings"/>
                <a:cs typeface="Arial" panose="020B0604020202020204" pitchFamily="34" charset="0"/>
              </a:rPr>
              <a:t></a:t>
            </a:r>
            <a:r>
              <a:rPr sz="3200" spc="2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Arial"/>
                <a:cs typeface="Arial"/>
              </a:rPr>
              <a:t>Discussion and Summary</a:t>
            </a:r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7158780C-9F32-5AF8-CE9E-0EDE874D0797}"/>
              </a:ext>
            </a:extLst>
          </p:cNvPr>
          <p:cNvSpPr txBox="1"/>
          <p:nvPr/>
        </p:nvSpPr>
        <p:spPr>
          <a:xfrm>
            <a:off x="11378234" y="6332905"/>
            <a:ext cx="259461" cy="239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898989"/>
                </a:solidFill>
                <a:latin typeface="VOJFLD+PingFang SC Semibold"/>
                <a:cs typeface="VOJFLD+PingFang SC Semibold"/>
              </a:rPr>
              <a:t>14</a:t>
            </a:r>
            <a:endParaRPr sz="1400" b="1" dirty="0">
              <a:solidFill>
                <a:srgbClr val="898989"/>
              </a:solidFill>
              <a:latin typeface="VOJFLD+PingFang SC Semibold"/>
              <a:cs typeface="VOJFLD+PingFang SC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637614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3FE17E7-497C-2E1F-5DDF-6E403EBBF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8"/>
          <a:stretch>
            <a:fillRect/>
          </a:stretch>
        </p:blipFill>
        <p:spPr>
          <a:xfrm>
            <a:off x="80950" y="1776733"/>
            <a:ext cx="5487094" cy="3716213"/>
          </a:xfrm>
          <a:prstGeom prst="rect">
            <a:avLst/>
          </a:prstGeom>
        </p:spPr>
      </p:pic>
      <p:sp>
        <p:nvSpPr>
          <p:cNvPr id="6" name="object 10">
            <a:extLst>
              <a:ext uri="{FF2B5EF4-FFF2-40B4-BE49-F238E27FC236}">
                <a16:creationId xmlns:a16="http://schemas.microsoft.com/office/drawing/2014/main" id="{D658CC30-D59E-5DE2-1BEB-A6244F3C8B94}"/>
              </a:ext>
            </a:extLst>
          </p:cNvPr>
          <p:cNvSpPr txBox="1"/>
          <p:nvPr/>
        </p:nvSpPr>
        <p:spPr>
          <a:xfrm>
            <a:off x="11378234" y="6332905"/>
            <a:ext cx="259461" cy="239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898989"/>
                </a:solidFill>
                <a:latin typeface="VOJFLD+PingFang SC Semibold"/>
                <a:cs typeface="VOJFLD+PingFang SC Semibold"/>
              </a:rPr>
              <a:t>15</a:t>
            </a:r>
            <a:endParaRPr sz="1400" b="1" dirty="0">
              <a:solidFill>
                <a:srgbClr val="898989"/>
              </a:solidFill>
              <a:latin typeface="VOJFLD+PingFang SC Semibold"/>
              <a:cs typeface="VOJFLD+PingFang SC Semibold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3836B60A-3123-47BE-FC82-0A9FE0072554}"/>
              </a:ext>
            </a:extLst>
          </p:cNvPr>
          <p:cNvCxnSpPr/>
          <p:nvPr/>
        </p:nvCxnSpPr>
        <p:spPr>
          <a:xfrm>
            <a:off x="0" y="836712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78752B93-A0B9-7ECE-57AB-FEF26F0937CD}"/>
              </a:ext>
            </a:extLst>
          </p:cNvPr>
          <p:cNvSpPr txBox="1"/>
          <p:nvPr/>
        </p:nvSpPr>
        <p:spPr>
          <a:xfrm>
            <a:off x="6006886" y="1407401"/>
            <a:ext cx="4239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Hadronic Origin —— Disfavored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8C4AA3D-81A1-1134-C0DB-AB696455E426}"/>
              </a:ext>
            </a:extLst>
          </p:cNvPr>
          <p:cNvSpPr/>
          <p:nvPr/>
        </p:nvSpPr>
        <p:spPr>
          <a:xfrm>
            <a:off x="5706440" y="1520059"/>
            <a:ext cx="144015" cy="14401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F8CC824-7047-B80E-4622-C04030FF0C9F}"/>
              </a:ext>
            </a:extLst>
          </p:cNvPr>
          <p:cNvSpPr txBox="1"/>
          <p:nvPr/>
        </p:nvSpPr>
        <p:spPr>
          <a:xfrm>
            <a:off x="6006886" y="1845580"/>
            <a:ext cx="60206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it-IT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No pion-decay bump in Fermi-LAT data.</a:t>
            </a:r>
          </a:p>
          <a:p>
            <a:pPr algn="just">
              <a:spcAft>
                <a:spcPts val="1200"/>
              </a:spcAft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Power-law index is smaller than standard DSA theory (2.0)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98AB79CE-C78F-5746-0516-C96C8536F595}"/>
              </a:ext>
            </a:extLst>
          </p:cNvPr>
          <p:cNvSpPr txBox="1"/>
          <p:nvPr/>
        </p:nvSpPr>
        <p:spPr>
          <a:xfrm>
            <a:off x="540401" y="219285"/>
            <a:ext cx="8579935" cy="4568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-36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Discussion: Origin of LHAASO J2005+3415</a:t>
            </a:r>
            <a:endParaRPr sz="2800" b="1" spc="-38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8863BEA-6302-1ABE-562B-693B0C748102}"/>
              </a:ext>
            </a:extLst>
          </p:cNvPr>
          <p:cNvSpPr txBox="1"/>
          <p:nvPr/>
        </p:nvSpPr>
        <p:spPr>
          <a:xfrm>
            <a:off x="6006886" y="2775553"/>
            <a:ext cx="6104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Leptonic origin 1: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PWN/pulsar halo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0EC523B-42BD-97C3-7A03-DE3B09DF78A9}"/>
              </a:ext>
            </a:extLst>
          </p:cNvPr>
          <p:cNvSpPr/>
          <p:nvPr/>
        </p:nvSpPr>
        <p:spPr>
          <a:xfrm>
            <a:off x="5706441" y="2888211"/>
            <a:ext cx="144015" cy="14401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AB7DB30-D37A-BB3D-080B-4BD0B1B8B255}"/>
              </a:ext>
            </a:extLst>
          </p:cNvPr>
          <p:cNvSpPr txBox="1"/>
          <p:nvPr/>
        </p:nvSpPr>
        <p:spPr>
          <a:xfrm>
            <a:off x="6006886" y="3246708"/>
            <a:ext cx="61041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" panose="02080604020202020204" pitchFamily="34" charset="0"/>
                <a:cs typeface="Arial" panose="02080604020202020204" pitchFamily="34" charset="0"/>
              </a:rPr>
              <a:t>Inconsistent with known pulsar halos</a:t>
            </a:r>
            <a:endParaRPr lang="zh-CN" altLang="en-US" sz="16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2C941A3-2474-F722-ED93-65935D62DEBE}"/>
              </a:ext>
            </a:extLst>
          </p:cNvPr>
          <p:cNvSpPr txBox="1"/>
          <p:nvPr/>
        </p:nvSpPr>
        <p:spPr>
          <a:xfrm>
            <a:off x="5998569" y="3660783"/>
            <a:ext cx="6104164" cy="342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0000"/>
              </a:lnSpc>
              <a:spcAft>
                <a:spcPts val="1200"/>
              </a:spcAft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Spectral index is consistent with expectation from DSA theories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F3F6F0D-23F8-F208-7959-FF65C8577F27}"/>
              </a:ext>
            </a:extLst>
          </p:cNvPr>
          <p:cNvSpPr txBox="1"/>
          <p:nvPr/>
        </p:nvSpPr>
        <p:spPr>
          <a:xfrm>
            <a:off x="6006886" y="4247726"/>
            <a:ext cx="6104164" cy="1773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0000"/>
              </a:lnSpc>
              <a:spcAft>
                <a:spcPts val="120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 shell-type SNR + escaping electrons?</a:t>
            </a:r>
          </a:p>
          <a:p>
            <a:pPr lvl="0" algn="just">
              <a:lnSpc>
                <a:spcPct val="110000"/>
              </a:lnSpc>
              <a:spcAft>
                <a:spcPts val="1200"/>
              </a:spcAft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Electrons diffuse from a shell-like source → no sharp peak at the centroid, could be similar to a Gaussian template</a:t>
            </a:r>
          </a:p>
          <a:p>
            <a:pPr lvl="0" algn="just">
              <a:lnSpc>
                <a:spcPct val="110000"/>
              </a:lnSpc>
              <a:spcAft>
                <a:spcPts val="1200"/>
              </a:spcAft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Higher-energy electrons escaped earlier from SNR, may be consistent with 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TeV extension &gt; GeV extension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”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172D979-4D06-53F7-981D-84DA0A1D846E}"/>
              </a:ext>
            </a:extLst>
          </p:cNvPr>
          <p:cNvSpPr/>
          <p:nvPr/>
        </p:nvSpPr>
        <p:spPr>
          <a:xfrm>
            <a:off x="5706442" y="4404529"/>
            <a:ext cx="144015" cy="14401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</p:spTree>
    <p:extLst>
      <p:ext uri="{BB962C8B-B14F-4D97-AF65-F5344CB8AC3E}">
        <p14:creationId xmlns:p14="http://schemas.microsoft.com/office/powerpoint/2010/main" val="3594124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928CB3A-1390-9B9B-DB2B-2EBB59601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716" y="3718084"/>
            <a:ext cx="4218860" cy="313991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7EB587A-E3A8-E8DA-97CA-540F86527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705" y="4040568"/>
            <a:ext cx="3886212" cy="2667893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59F7DF6-D22E-304F-35A8-EC3CA4524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36" y="1124781"/>
            <a:ext cx="3664262" cy="277727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072A895C-20C3-78CD-E085-1FDEE9B7F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0901" y="1101709"/>
            <a:ext cx="3913853" cy="2800349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F2A9DC5C-9696-FC8B-F0ED-7A6B60D79A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7257" y="1076463"/>
            <a:ext cx="4149388" cy="2894850"/>
          </a:xfrm>
          <a:prstGeom prst="rect">
            <a:avLst/>
          </a:prstGeom>
        </p:spPr>
      </p:pic>
      <p:sp>
        <p:nvSpPr>
          <p:cNvPr id="34" name="object 10">
            <a:extLst>
              <a:ext uri="{FF2B5EF4-FFF2-40B4-BE49-F238E27FC236}">
                <a16:creationId xmlns:a16="http://schemas.microsoft.com/office/drawing/2014/main" id="{5CD00716-99C2-7B33-F5EC-866E167D5CAC}"/>
              </a:ext>
            </a:extLst>
          </p:cNvPr>
          <p:cNvSpPr txBox="1"/>
          <p:nvPr/>
        </p:nvSpPr>
        <p:spPr>
          <a:xfrm>
            <a:off x="11378234" y="6332905"/>
            <a:ext cx="259461" cy="239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898989"/>
                </a:solidFill>
                <a:latin typeface="VOJFLD+PingFang SC Semibold"/>
                <a:cs typeface="VOJFLD+PingFang SC Semibold"/>
              </a:rPr>
              <a:t>16</a:t>
            </a:r>
            <a:endParaRPr sz="1400" b="1" dirty="0">
              <a:solidFill>
                <a:srgbClr val="898989"/>
              </a:solidFill>
              <a:latin typeface="VOJFLD+PingFang SC Semibold"/>
              <a:cs typeface="VOJFLD+PingFang SC Semibold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FBF49AD-D29E-82D2-A036-EAF8A9BE6EE4}"/>
              </a:ext>
            </a:extLst>
          </p:cNvPr>
          <p:cNvSpPr txBox="1"/>
          <p:nvPr/>
        </p:nvSpPr>
        <p:spPr>
          <a:xfrm>
            <a:off x="540401" y="219285"/>
            <a:ext cx="8579935" cy="4568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13"/>
              </a:lnSpc>
            </a:pPr>
            <a:r>
              <a:rPr lang="en-US" sz="2800" b="1" spc="-36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Discovery</a:t>
            </a:r>
            <a:endParaRPr sz="2800" b="1" spc="-38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9022F84C-873E-5CDF-7B23-0225B9B00842}"/>
              </a:ext>
            </a:extLst>
          </p:cNvPr>
          <p:cNvCxnSpPr/>
          <p:nvPr/>
        </p:nvCxnSpPr>
        <p:spPr>
          <a:xfrm>
            <a:off x="0" y="836712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68E702C8-C532-565C-5FAA-C801641E15EF}"/>
              </a:ext>
            </a:extLst>
          </p:cNvPr>
          <p:cNvSpPr txBox="1"/>
          <p:nvPr/>
        </p:nvSpPr>
        <p:spPr>
          <a:xfrm>
            <a:off x="856095" y="836712"/>
            <a:ext cx="2302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WCDA &amp;KM2A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DDD7FB9-44DE-A418-E77C-E04A81F5A3A6}"/>
              </a:ext>
            </a:extLst>
          </p:cNvPr>
          <p:cNvSpPr txBox="1"/>
          <p:nvPr/>
        </p:nvSpPr>
        <p:spPr>
          <a:xfrm>
            <a:off x="5290457" y="852101"/>
            <a:ext cx="6150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>
                <a:latin typeface="Arial" panose="020B0604020202020204" pitchFamily="34" charset="0"/>
                <a:cs typeface="Arial" panose="020B0604020202020204" pitchFamily="34" charset="0"/>
              </a:rPr>
              <a:t>WCDA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3D9DAEF-C60D-5A34-CF7B-A6531AD2B90E}"/>
              </a:ext>
            </a:extLst>
          </p:cNvPr>
          <p:cNvSpPr txBox="1"/>
          <p:nvPr/>
        </p:nvSpPr>
        <p:spPr>
          <a:xfrm>
            <a:off x="9677145" y="836712"/>
            <a:ext cx="1883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KM2A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5152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6A523-B659-DB5E-1ACC-B36EF987B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1230A0F6-E99C-AC08-E203-627B0C8AC6FD}"/>
              </a:ext>
            </a:extLst>
          </p:cNvPr>
          <p:cNvSpPr txBox="1"/>
          <p:nvPr/>
        </p:nvSpPr>
        <p:spPr>
          <a:xfrm>
            <a:off x="540401" y="219285"/>
            <a:ext cx="6923751" cy="4568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3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spc="-36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sz="2800" b="1" spc="-38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31C2FC8C-EEE9-1A86-27E1-7ABC0BBA82CC}"/>
              </a:ext>
            </a:extLst>
          </p:cNvPr>
          <p:cNvSpPr txBox="1"/>
          <p:nvPr/>
        </p:nvSpPr>
        <p:spPr>
          <a:xfrm>
            <a:off x="11378234" y="6332905"/>
            <a:ext cx="259461" cy="239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898989"/>
                </a:solidFill>
                <a:latin typeface="VOJFLD+PingFang SC Semibold"/>
                <a:cs typeface="VOJFLD+PingFang SC Semibold"/>
              </a:rPr>
              <a:t>17</a:t>
            </a:r>
            <a:endParaRPr sz="1400" b="1" dirty="0">
              <a:solidFill>
                <a:srgbClr val="898989"/>
              </a:solidFill>
              <a:latin typeface="VOJFLD+PingFang SC Semibold"/>
              <a:cs typeface="VOJFLD+PingFang SC Semibold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34D9646F-14C8-8F86-F35A-ED1BD21FE334}"/>
              </a:ext>
            </a:extLst>
          </p:cNvPr>
          <p:cNvCxnSpPr/>
          <p:nvPr/>
        </p:nvCxnSpPr>
        <p:spPr>
          <a:xfrm>
            <a:off x="0" y="836712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bject 4">
            <a:extLst>
              <a:ext uri="{FF2B5EF4-FFF2-40B4-BE49-F238E27FC236}">
                <a16:creationId xmlns:a16="http://schemas.microsoft.com/office/drawing/2014/main" id="{CD639A92-0B30-FA1F-461A-49E8CF68D1BE}"/>
              </a:ext>
            </a:extLst>
          </p:cNvPr>
          <p:cNvSpPr txBox="1"/>
          <p:nvPr/>
        </p:nvSpPr>
        <p:spPr>
          <a:xfrm>
            <a:off x="1123645" y="4475475"/>
            <a:ext cx="1065995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fontAlgn="auto">
              <a:lnSpc>
                <a:spcPct val="100000"/>
              </a:lnSpc>
              <a:spcAft>
                <a:spcPts val="1200"/>
              </a:spcAft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Discovering new sources (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src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1 and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src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602E2D75-E265-8054-42FE-03FB3C8BDD27}"/>
              </a:ext>
            </a:extLst>
          </p:cNvPr>
          <p:cNvSpPr txBox="1"/>
          <p:nvPr/>
        </p:nvSpPr>
        <p:spPr>
          <a:xfrm>
            <a:off x="636634" y="1564624"/>
            <a:ext cx="10659958" cy="406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400" dirty="0">
                <a:solidFill>
                  <a:srgbClr val="000000"/>
                </a:solidFill>
                <a:latin typeface="Wingdings"/>
                <a:cs typeface="Wingdings"/>
              </a:rPr>
              <a:t></a:t>
            </a:r>
            <a:endParaRPr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506AACC-AC86-0289-D013-00FD817D2982}"/>
              </a:ext>
            </a:extLst>
          </p:cNvPr>
          <p:cNvSpPr txBox="1"/>
          <p:nvPr/>
        </p:nvSpPr>
        <p:spPr>
          <a:xfrm>
            <a:off x="977736" y="1504365"/>
            <a:ext cx="11029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00000"/>
              </a:lnSpc>
              <a:spcAft>
                <a:spcPts val="1200"/>
              </a:spcAft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J2005+3415 is detected with a significance exceeding 20σ 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85577865-2525-682A-A0F4-3E40780D70C3}"/>
              </a:ext>
            </a:extLst>
          </p:cNvPr>
          <p:cNvSpPr txBox="1"/>
          <p:nvPr/>
        </p:nvSpPr>
        <p:spPr>
          <a:xfrm>
            <a:off x="636634" y="2490552"/>
            <a:ext cx="10659958" cy="406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400" dirty="0">
                <a:solidFill>
                  <a:srgbClr val="000000"/>
                </a:solidFill>
                <a:latin typeface="Wingdings"/>
                <a:cs typeface="Wingdings"/>
              </a:rPr>
              <a:t></a:t>
            </a:r>
            <a:endParaRPr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440F215-06BB-C8E9-FAF7-E28D6966A3AF}"/>
              </a:ext>
            </a:extLst>
          </p:cNvPr>
          <p:cNvSpPr txBox="1"/>
          <p:nvPr/>
        </p:nvSpPr>
        <p:spPr>
          <a:xfrm>
            <a:off x="977736" y="2368318"/>
            <a:ext cx="1087680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Providing clear morphological identification (Gaussian is significantly better than disk and diffusion templates)</a:t>
            </a:r>
          </a:p>
          <a:p>
            <a:pPr algn="just"/>
            <a:endParaRPr lang="zh-CN" altLang="en-US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840A1B48-03B1-CA80-C19F-E71C7B49BBA3}"/>
              </a:ext>
            </a:extLst>
          </p:cNvPr>
          <p:cNvSpPr txBox="1"/>
          <p:nvPr/>
        </p:nvSpPr>
        <p:spPr>
          <a:xfrm>
            <a:off x="636634" y="3590580"/>
            <a:ext cx="10659958" cy="406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400" dirty="0">
                <a:solidFill>
                  <a:srgbClr val="000000"/>
                </a:solidFill>
                <a:latin typeface="Wingdings"/>
                <a:cs typeface="Wingdings"/>
              </a:rPr>
              <a:t></a:t>
            </a:r>
            <a:endParaRPr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B75FF93-0F75-B5A9-F3DA-39EDE0D10F5F}"/>
              </a:ext>
            </a:extLst>
          </p:cNvPr>
          <p:cNvSpPr txBox="1"/>
          <p:nvPr/>
        </p:nvSpPr>
        <p:spPr>
          <a:xfrm>
            <a:off x="977736" y="3559285"/>
            <a:ext cx="101529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Fermi-LAT spectrum to &lt;1GeV, indicating no pion-decay bump</a:t>
            </a:r>
          </a:p>
          <a:p>
            <a:endParaRPr lang="zh-CN" altLang="en-US" dirty="0"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21879B46-B8D0-4175-5A67-83F67D123B03}"/>
              </a:ext>
            </a:extLst>
          </p:cNvPr>
          <p:cNvSpPr txBox="1"/>
          <p:nvPr/>
        </p:nvSpPr>
        <p:spPr>
          <a:xfrm>
            <a:off x="636634" y="4456752"/>
            <a:ext cx="10659958" cy="406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400" dirty="0">
                <a:solidFill>
                  <a:srgbClr val="000000"/>
                </a:solidFill>
                <a:latin typeface="Wingdings"/>
                <a:cs typeface="Wingdings"/>
              </a:rPr>
              <a:t></a:t>
            </a:r>
            <a:endParaRPr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110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4E55E-1551-A33A-6DFD-26AC64AF9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E1FD8B9-F6C1-CC56-282B-7C512D2C1D85}"/>
              </a:ext>
            </a:extLst>
          </p:cNvPr>
          <p:cNvSpPr txBox="1"/>
          <p:nvPr/>
        </p:nvSpPr>
        <p:spPr>
          <a:xfrm>
            <a:off x="540401" y="219285"/>
            <a:ext cx="9474456" cy="4568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13"/>
              </a:lnSpc>
            </a:pPr>
            <a:r>
              <a:rPr lang="en-US" altLang="zh-CN" sz="2800" b="1" spc="-38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Introduction:</a:t>
            </a:r>
            <a:r>
              <a:rPr lang="en-US" altLang="zh-CN" sz="2800" b="1" spc="15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spc="-36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Gamm-ray observations</a:t>
            </a:r>
            <a:endParaRPr sz="2800" b="1" spc="-36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6DD9A602-28E4-525E-58FD-B8289631FBC6}"/>
              </a:ext>
            </a:extLst>
          </p:cNvPr>
          <p:cNvCxnSpPr/>
          <p:nvPr/>
        </p:nvCxnSpPr>
        <p:spPr>
          <a:xfrm>
            <a:off x="0" y="836712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图片 1" descr="图表&#10;&#10;AI 生成的内容可能不正确。">
            <a:extLst>
              <a:ext uri="{FF2B5EF4-FFF2-40B4-BE49-F238E27FC236}">
                <a16:creationId xmlns:a16="http://schemas.microsoft.com/office/drawing/2014/main" id="{8596931C-1A84-60A1-5E6F-6325749F04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422" r="10528" b="17306"/>
          <a:stretch>
            <a:fillRect/>
          </a:stretch>
        </p:blipFill>
        <p:spPr>
          <a:xfrm>
            <a:off x="2292075" y="3114864"/>
            <a:ext cx="3323352" cy="3485466"/>
          </a:xfrm>
          <a:prstGeom prst="rect">
            <a:avLst/>
          </a:prstGeom>
        </p:spPr>
      </p:pic>
      <p:pic>
        <p:nvPicPr>
          <p:cNvPr id="4" name="图片 3" descr="图表&#10;&#10;AI 生成的内容可能不正确。">
            <a:extLst>
              <a:ext uri="{FF2B5EF4-FFF2-40B4-BE49-F238E27FC236}">
                <a16:creationId xmlns:a16="http://schemas.microsoft.com/office/drawing/2014/main" id="{99A1EC99-7899-7056-C0AA-560E057BBA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7214"/>
          <a:stretch>
            <a:fillRect/>
          </a:stretch>
        </p:blipFill>
        <p:spPr>
          <a:xfrm>
            <a:off x="5220078" y="3153248"/>
            <a:ext cx="4740578" cy="3344099"/>
          </a:xfrm>
          <a:prstGeom prst="rect">
            <a:avLst/>
          </a:prstGeom>
        </p:spPr>
      </p:pic>
      <p:pic>
        <p:nvPicPr>
          <p:cNvPr id="5" name="图片 4" descr="表格&#10;&#10;AI 生成的内容可能不正确。">
            <a:extLst>
              <a:ext uri="{FF2B5EF4-FFF2-40B4-BE49-F238E27FC236}">
                <a16:creationId xmlns:a16="http://schemas.microsoft.com/office/drawing/2014/main" id="{8C37FD43-4C62-C98F-4819-2B06FC47481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875"/>
          <a:stretch>
            <a:fillRect/>
          </a:stretch>
        </p:blipFill>
        <p:spPr>
          <a:xfrm>
            <a:off x="1912642" y="899496"/>
            <a:ext cx="7589361" cy="219096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3F44088-BDA7-E73B-7A48-DC84FBC80FF2}"/>
              </a:ext>
            </a:extLst>
          </p:cNvPr>
          <p:cNvSpPr txBox="1"/>
          <p:nvPr/>
        </p:nvSpPr>
        <p:spPr>
          <a:xfrm>
            <a:off x="4379343" y="6387985"/>
            <a:ext cx="61477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Albert et al. 2020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05D6C52-2EC2-5C67-A1B8-4E4EB5CC82C2}"/>
              </a:ext>
            </a:extLst>
          </p:cNvPr>
          <p:cNvSpPr txBox="1"/>
          <p:nvPr/>
        </p:nvSpPr>
        <p:spPr>
          <a:xfrm>
            <a:off x="333225" y="3863178"/>
            <a:ext cx="20507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TeV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gamma rays likely originate from the same physical source</a:t>
            </a: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F2CB660-E875-9468-C2AD-3B3BD92BE41A}"/>
              </a:ext>
            </a:extLst>
          </p:cNvPr>
          <p:cNvSpPr/>
          <p:nvPr/>
        </p:nvSpPr>
        <p:spPr>
          <a:xfrm>
            <a:off x="189210" y="3999249"/>
            <a:ext cx="144015" cy="14401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</p:spTree>
    <p:extLst>
      <p:ext uri="{BB962C8B-B14F-4D97-AF65-F5344CB8AC3E}">
        <p14:creationId xmlns:p14="http://schemas.microsoft.com/office/powerpoint/2010/main" val="326869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76BD336-CBFE-585A-5E2B-7458A04D3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921" y="925358"/>
            <a:ext cx="7076508" cy="553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40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5751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85985" y="2267155"/>
            <a:ext cx="2733987" cy="462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9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Wingdings"/>
                <a:cs typeface="Wingdings"/>
              </a:rPr>
              <a:t></a:t>
            </a:r>
            <a:r>
              <a:rPr sz="3200" spc="2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Introduction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85985" y="3301025"/>
            <a:ext cx="7038407" cy="1410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9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Wingdings"/>
                <a:cs typeface="Arial" panose="020B0604020202020204" pitchFamily="34" charset="0"/>
              </a:rPr>
              <a:t></a:t>
            </a:r>
            <a:r>
              <a:rPr sz="3200" spc="2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LHAASO </a:t>
            </a:r>
            <a:r>
              <a:rPr lang="en-US" sz="3200" dirty="0">
                <a:solidFill>
                  <a:srgbClr val="000000"/>
                </a:solidFill>
                <a:latin typeface="Arial"/>
                <a:cs typeface="Arial"/>
              </a:rPr>
              <a:t>and Fermi-LAT </a:t>
            </a: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results</a:t>
            </a:r>
            <a:endParaRPr lang="en-US" sz="3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>
              <a:lnSpc>
                <a:spcPts val="3339"/>
              </a:lnSpc>
              <a:spcBef>
                <a:spcPts val="439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Wingdings"/>
                <a:cs typeface="Arial" panose="020B0604020202020204" pitchFamily="34" charset="0"/>
              </a:rPr>
              <a:t></a:t>
            </a:r>
            <a:r>
              <a:rPr sz="3200" spc="2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Discussion and Summary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378234" y="6332905"/>
            <a:ext cx="259461" cy="287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7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898989"/>
                </a:solidFill>
                <a:latin typeface="AMHAVG+PingFang SC Semibold"/>
                <a:cs typeface="AMHAVG+PingFang SC Semibold"/>
              </a:rPr>
              <a:t>2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1FE51393-11E8-6F4B-CEDA-699893137336}"/>
              </a:ext>
            </a:extLst>
          </p:cNvPr>
          <p:cNvCxnSpPr/>
          <p:nvPr/>
        </p:nvCxnSpPr>
        <p:spPr>
          <a:xfrm>
            <a:off x="0" y="836712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object 3">
            <a:extLst>
              <a:ext uri="{FF2B5EF4-FFF2-40B4-BE49-F238E27FC236}">
                <a16:creationId xmlns:a16="http://schemas.microsoft.com/office/drawing/2014/main" id="{21D119EF-5E5E-1940-1F5D-9F596CDD57B8}"/>
              </a:ext>
            </a:extLst>
          </p:cNvPr>
          <p:cNvSpPr txBox="1"/>
          <p:nvPr/>
        </p:nvSpPr>
        <p:spPr>
          <a:xfrm>
            <a:off x="540401" y="219285"/>
            <a:ext cx="6923751" cy="4568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-38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zh-CN" sz="2800" b="1" spc="-38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utline</a:t>
            </a:r>
            <a:endParaRPr sz="2800" b="1" spc="-38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25852098-A505-3673-6400-561DA00F82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8624195"/>
                  </p:ext>
                </p:extLst>
              </p:nvPr>
            </p:nvGraphicFramePr>
            <p:xfrm>
              <a:off x="-1" y="119360"/>
              <a:ext cx="12192001" cy="3309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3360">
                      <a:extLst>
                        <a:ext uri="{9D8B030D-6E8A-4147-A177-3AD203B41FA5}">
                          <a16:colId xmlns:a16="http://schemas.microsoft.com/office/drawing/2014/main" val="3587924439"/>
                        </a:ext>
                      </a:extLst>
                    </a:gridCol>
                    <a:gridCol w="1084041">
                      <a:extLst>
                        <a:ext uri="{9D8B030D-6E8A-4147-A177-3AD203B41FA5}">
                          <a16:colId xmlns:a16="http://schemas.microsoft.com/office/drawing/2014/main" val="981220078"/>
                        </a:ext>
                      </a:extLst>
                    </a:gridCol>
                    <a:gridCol w="1502229">
                      <a:extLst>
                        <a:ext uri="{9D8B030D-6E8A-4147-A177-3AD203B41FA5}">
                          <a16:colId xmlns:a16="http://schemas.microsoft.com/office/drawing/2014/main" val="867517783"/>
                        </a:ext>
                      </a:extLst>
                    </a:gridCol>
                    <a:gridCol w="1551214">
                      <a:extLst>
                        <a:ext uri="{9D8B030D-6E8A-4147-A177-3AD203B41FA5}">
                          <a16:colId xmlns:a16="http://schemas.microsoft.com/office/drawing/2014/main" val="2671097008"/>
                        </a:ext>
                      </a:extLst>
                    </a:gridCol>
                    <a:gridCol w="1910443">
                      <a:extLst>
                        <a:ext uri="{9D8B030D-6E8A-4147-A177-3AD203B41FA5}">
                          <a16:colId xmlns:a16="http://schemas.microsoft.com/office/drawing/2014/main" val="1187197791"/>
                        </a:ext>
                      </a:extLst>
                    </a:gridCol>
                    <a:gridCol w="1105168">
                      <a:extLst>
                        <a:ext uri="{9D8B030D-6E8A-4147-A177-3AD203B41FA5}">
                          <a16:colId xmlns:a16="http://schemas.microsoft.com/office/drawing/2014/main" val="3150892155"/>
                        </a:ext>
                      </a:extLst>
                    </a:gridCol>
                    <a:gridCol w="880526">
                      <a:extLst>
                        <a:ext uri="{9D8B030D-6E8A-4147-A177-3AD203B41FA5}">
                          <a16:colId xmlns:a16="http://schemas.microsoft.com/office/drawing/2014/main" val="2501508941"/>
                        </a:ext>
                      </a:extLst>
                    </a:gridCol>
                    <a:gridCol w="780155">
                      <a:extLst>
                        <a:ext uri="{9D8B030D-6E8A-4147-A177-3AD203B41FA5}">
                          <a16:colId xmlns:a16="http://schemas.microsoft.com/office/drawing/2014/main" val="86294232"/>
                        </a:ext>
                      </a:extLst>
                    </a:gridCol>
                    <a:gridCol w="958085">
                      <a:extLst>
                        <a:ext uri="{9D8B030D-6E8A-4147-A177-3AD203B41FA5}">
                          <a16:colId xmlns:a16="http://schemas.microsoft.com/office/drawing/2014/main" val="1409142277"/>
                        </a:ext>
                      </a:extLst>
                    </a:gridCol>
                    <a:gridCol w="684347">
                      <a:extLst>
                        <a:ext uri="{9D8B030D-6E8A-4147-A177-3AD203B41FA5}">
                          <a16:colId xmlns:a16="http://schemas.microsoft.com/office/drawing/2014/main" val="2006419147"/>
                        </a:ext>
                      </a:extLst>
                    </a:gridCol>
                    <a:gridCol w="762433">
                      <a:extLst>
                        <a:ext uri="{9D8B030D-6E8A-4147-A177-3AD203B41FA5}">
                          <a16:colId xmlns:a16="http://schemas.microsoft.com/office/drawing/2014/main" val="1227139481"/>
                        </a:ext>
                      </a:extLst>
                    </a:gridCol>
                  </a:tblGrid>
                  <a:tr h="1153225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solidFill>
                              <a:schemeClr val="tx1"/>
                            </a:solidFill>
                            <a:latin typeface="黑体" panose="02010609060101010101" pitchFamily="49" charset="-122"/>
                            <a:ea typeface="黑体" panose="02010609060101010101" pitchFamily="49" charset="-122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solidFill>
                              <a:schemeClr val="tx1"/>
                            </a:solidFill>
                            <a:latin typeface="黑体" panose="02010609060101010101" pitchFamily="49" charset="-122"/>
                            <a:ea typeface="黑体" panose="02010609060101010101" pitchFamily="49" charset="-122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RA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Dec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altLang="zh-C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×</m:t>
                                  </m:r>
                                  <m:r>
                                    <a:rPr lang="en-US" altLang="zh-C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altLang="zh-C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𝟏𝟓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@1TeV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alpha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Beta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Spectral model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Sigma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</m:oMath>
                          </a14:m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TS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</m:oMath>
                          </a14:m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AIC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1896028"/>
                      </a:ext>
                    </a:extLst>
                  </a:tr>
                  <a:tr h="21564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Three sources</a:t>
                          </a:r>
                          <a:endParaRPr lang="zh-CN" altLang="en-US" sz="1100" b="1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J2005+3415</a:t>
                          </a:r>
                        </a:p>
                        <a:p>
                          <a:pPr algn="ctr"/>
                          <a:endParaRPr lang="en-US" altLang="zh-CN" sz="1100" b="1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src1</a:t>
                          </a:r>
                        </a:p>
                        <a:p>
                          <a:pPr algn="ctr"/>
                          <a:endParaRPr lang="en-US" altLang="zh-CN" sz="1100" b="1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src2</a:t>
                          </a:r>
                        </a:p>
                        <a:p>
                          <a:pPr algn="ctr"/>
                          <a:endParaRPr lang="en-US" altLang="zh-CN" sz="1100" b="1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src5</a:t>
                          </a:r>
                          <a:endParaRPr lang="zh-CN" altLang="en-US" sz="1100" b="1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301.33±0.05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301.80±0.04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302.78±0.16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299.53±0.12</a:t>
                          </a:r>
                          <a:endParaRPr lang="zh-CN" altLang="en-US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34.30±0.04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33.90±0.03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33.26±0.10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35.35±0.08</a:t>
                          </a:r>
                          <a:endParaRPr lang="zh-CN" altLang="en-US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399.34±30.66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0.54±0.08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1.51±0.38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8.30±2.69</a:t>
                          </a:r>
                          <a:endParaRPr lang="zh-CN" altLang="en-US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2.68±0.06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1.79±0.35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2.53±0.13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2.09±0.34</a:t>
                          </a:r>
                          <a:endParaRPr lang="zh-CN" altLang="en-US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0.36±0.05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0.97±0.27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0.10±0.05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0.25±0.12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  <a:endParaRPr lang="zh-CN" altLang="en-US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0.75±0.03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0.18±0.04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0.41±0.06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0.35±0.09</a:t>
                          </a:r>
                          <a:endParaRPr lang="zh-CN" altLang="en-US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9526.97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214940.74</a:t>
                          </a:r>
                          <a:endParaRPr lang="zh-CN" altLang="en-US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303977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25852098-A505-3673-6400-561DA00F82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8624195"/>
                  </p:ext>
                </p:extLst>
              </p:nvPr>
            </p:nvGraphicFramePr>
            <p:xfrm>
              <a:off x="-1" y="119360"/>
              <a:ext cx="12192001" cy="3309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3360">
                      <a:extLst>
                        <a:ext uri="{9D8B030D-6E8A-4147-A177-3AD203B41FA5}">
                          <a16:colId xmlns:a16="http://schemas.microsoft.com/office/drawing/2014/main" val="3587924439"/>
                        </a:ext>
                      </a:extLst>
                    </a:gridCol>
                    <a:gridCol w="1084041">
                      <a:extLst>
                        <a:ext uri="{9D8B030D-6E8A-4147-A177-3AD203B41FA5}">
                          <a16:colId xmlns:a16="http://schemas.microsoft.com/office/drawing/2014/main" val="981220078"/>
                        </a:ext>
                      </a:extLst>
                    </a:gridCol>
                    <a:gridCol w="1502229">
                      <a:extLst>
                        <a:ext uri="{9D8B030D-6E8A-4147-A177-3AD203B41FA5}">
                          <a16:colId xmlns:a16="http://schemas.microsoft.com/office/drawing/2014/main" val="867517783"/>
                        </a:ext>
                      </a:extLst>
                    </a:gridCol>
                    <a:gridCol w="1551214">
                      <a:extLst>
                        <a:ext uri="{9D8B030D-6E8A-4147-A177-3AD203B41FA5}">
                          <a16:colId xmlns:a16="http://schemas.microsoft.com/office/drawing/2014/main" val="2671097008"/>
                        </a:ext>
                      </a:extLst>
                    </a:gridCol>
                    <a:gridCol w="1910443">
                      <a:extLst>
                        <a:ext uri="{9D8B030D-6E8A-4147-A177-3AD203B41FA5}">
                          <a16:colId xmlns:a16="http://schemas.microsoft.com/office/drawing/2014/main" val="1187197791"/>
                        </a:ext>
                      </a:extLst>
                    </a:gridCol>
                    <a:gridCol w="1105168">
                      <a:extLst>
                        <a:ext uri="{9D8B030D-6E8A-4147-A177-3AD203B41FA5}">
                          <a16:colId xmlns:a16="http://schemas.microsoft.com/office/drawing/2014/main" val="3150892155"/>
                        </a:ext>
                      </a:extLst>
                    </a:gridCol>
                    <a:gridCol w="880526">
                      <a:extLst>
                        <a:ext uri="{9D8B030D-6E8A-4147-A177-3AD203B41FA5}">
                          <a16:colId xmlns:a16="http://schemas.microsoft.com/office/drawing/2014/main" val="2501508941"/>
                        </a:ext>
                      </a:extLst>
                    </a:gridCol>
                    <a:gridCol w="780155">
                      <a:extLst>
                        <a:ext uri="{9D8B030D-6E8A-4147-A177-3AD203B41FA5}">
                          <a16:colId xmlns:a16="http://schemas.microsoft.com/office/drawing/2014/main" val="86294232"/>
                        </a:ext>
                      </a:extLst>
                    </a:gridCol>
                    <a:gridCol w="958085">
                      <a:extLst>
                        <a:ext uri="{9D8B030D-6E8A-4147-A177-3AD203B41FA5}">
                          <a16:colId xmlns:a16="http://schemas.microsoft.com/office/drawing/2014/main" val="1409142277"/>
                        </a:ext>
                      </a:extLst>
                    </a:gridCol>
                    <a:gridCol w="684347">
                      <a:extLst>
                        <a:ext uri="{9D8B030D-6E8A-4147-A177-3AD203B41FA5}">
                          <a16:colId xmlns:a16="http://schemas.microsoft.com/office/drawing/2014/main" val="2006419147"/>
                        </a:ext>
                      </a:extLst>
                    </a:gridCol>
                    <a:gridCol w="762433">
                      <a:extLst>
                        <a:ext uri="{9D8B030D-6E8A-4147-A177-3AD203B41FA5}">
                          <a16:colId xmlns:a16="http://schemas.microsoft.com/office/drawing/2014/main" val="1227139481"/>
                        </a:ext>
                      </a:extLst>
                    </a:gridCol>
                  </a:tblGrid>
                  <a:tr h="1153225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solidFill>
                              <a:schemeClr val="tx1"/>
                            </a:solidFill>
                            <a:latin typeface="黑体" panose="02010609060101010101" pitchFamily="49" charset="-122"/>
                            <a:ea typeface="黑体" panose="02010609060101010101" pitchFamily="49" charset="-122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solidFill>
                              <a:schemeClr val="tx1"/>
                            </a:solidFill>
                            <a:latin typeface="黑体" panose="02010609060101010101" pitchFamily="49" charset="-122"/>
                            <a:ea typeface="黑体" panose="02010609060101010101" pitchFamily="49" charset="-122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RA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Dec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67732" t="-1053" r="-272204" b="-18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alpha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Beta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Spectral model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Sigma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574107" t="-1053" r="-114286" b="-18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500000" t="-1053" r="-2400" b="-186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1896028"/>
                      </a:ext>
                    </a:extLst>
                  </a:tr>
                  <a:tr h="21564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Three sources</a:t>
                          </a:r>
                          <a:endParaRPr lang="zh-CN" altLang="en-US" sz="1100" b="1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J2005+3415</a:t>
                          </a:r>
                        </a:p>
                        <a:p>
                          <a:pPr algn="ctr"/>
                          <a:endParaRPr lang="en-US" altLang="zh-CN" sz="1100" b="1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src1</a:t>
                          </a:r>
                        </a:p>
                        <a:p>
                          <a:pPr algn="ctr"/>
                          <a:endParaRPr lang="en-US" altLang="zh-CN" sz="1100" b="1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src2</a:t>
                          </a:r>
                        </a:p>
                        <a:p>
                          <a:pPr algn="ctr"/>
                          <a:endParaRPr lang="en-US" altLang="zh-CN" sz="1100" b="1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src5</a:t>
                          </a:r>
                          <a:endParaRPr lang="zh-CN" altLang="en-US" sz="1100" b="1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301.33±0.05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301.80±0.04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302.78±0.16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299.53±0.12</a:t>
                          </a:r>
                          <a:endParaRPr lang="zh-CN" altLang="en-US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34.30±0.04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33.90±0.03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33.26±0.10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35.35±0.08</a:t>
                          </a:r>
                          <a:endParaRPr lang="zh-CN" altLang="en-US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399.34±30.66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0.54±0.08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1.51±0.38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8.30±2.69</a:t>
                          </a:r>
                          <a:endParaRPr lang="zh-CN" altLang="en-US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2.68±0.06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1.79±0.35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2.53±0.13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2.09±0.34</a:t>
                          </a:r>
                          <a:endParaRPr lang="zh-CN" altLang="en-US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0.36±0.05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0.97±0.27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0.10±0.05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0.25±0.12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  <a:endParaRPr lang="zh-CN" altLang="en-US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0.75±0.03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0.18±0.04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0.41±0.06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0.35±0.09</a:t>
                          </a:r>
                          <a:endParaRPr lang="zh-CN" altLang="en-US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9526.97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214940.74</a:t>
                          </a:r>
                          <a:endParaRPr lang="zh-CN" altLang="en-US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3039779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7BF3F425-6A3E-534A-FC59-8AEFBEB10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098" y="3463747"/>
            <a:ext cx="4947557" cy="339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29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3FE17E7-497C-2E1F-5DDF-6E403EBBF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8"/>
          <a:stretch>
            <a:fillRect/>
          </a:stretch>
        </p:blipFill>
        <p:spPr>
          <a:xfrm>
            <a:off x="102260" y="1522367"/>
            <a:ext cx="5989627" cy="4056561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3836B60A-3123-47BE-FC82-0A9FE0072554}"/>
              </a:ext>
            </a:extLst>
          </p:cNvPr>
          <p:cNvCxnSpPr/>
          <p:nvPr/>
        </p:nvCxnSpPr>
        <p:spPr>
          <a:xfrm>
            <a:off x="0" y="836712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78752B93-A0B9-7ECE-57AB-FEF26F0937CD}"/>
              </a:ext>
            </a:extLst>
          </p:cNvPr>
          <p:cNvSpPr txBox="1"/>
          <p:nvPr/>
        </p:nvSpPr>
        <p:spPr>
          <a:xfrm>
            <a:off x="6269327" y="1921808"/>
            <a:ext cx="4239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Hadronic or Leptonic?</a:t>
            </a:r>
          </a:p>
          <a:p>
            <a:pPr algn="just"/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Hadronic Origin —— Disfavored</a:t>
            </a:r>
            <a:endParaRPr lang="zh-CN" altLang="en-US" sz="20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8C4AA3D-81A1-1134-C0DB-AB696455E426}"/>
              </a:ext>
            </a:extLst>
          </p:cNvPr>
          <p:cNvSpPr/>
          <p:nvPr/>
        </p:nvSpPr>
        <p:spPr>
          <a:xfrm>
            <a:off x="5998569" y="2078131"/>
            <a:ext cx="144015" cy="14401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F8CC824-7047-B80E-4622-C04030FF0C9F}"/>
              </a:ext>
            </a:extLst>
          </p:cNvPr>
          <p:cNvSpPr txBox="1"/>
          <p:nvPr/>
        </p:nvSpPr>
        <p:spPr>
          <a:xfrm>
            <a:off x="6269327" y="3168165"/>
            <a:ext cx="570201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Aft>
                <a:spcPts val="1200"/>
              </a:spcAft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Fermi-LAT data does not exhibit a pion-decay bump</a:t>
            </a:r>
          </a:p>
          <a:p>
            <a:pPr algn="just">
              <a:lnSpc>
                <a:spcPct val="125000"/>
              </a:lnSpc>
              <a:spcAft>
                <a:spcPts val="1200"/>
              </a:spcAft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Power-law index for the hadronic scenario (1.84±0.03) is significantly smaller than that expected by standard DSA theory (&gt;2.0)</a:t>
            </a:r>
          </a:p>
          <a:p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7FFB78A-A5E3-E472-B2EC-9FD503828504}"/>
              </a:ext>
            </a:extLst>
          </p:cNvPr>
          <p:cNvSpPr/>
          <p:nvPr/>
        </p:nvSpPr>
        <p:spPr>
          <a:xfrm>
            <a:off x="5998569" y="2664043"/>
            <a:ext cx="144016" cy="14401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98AB79CE-C78F-5746-0516-C96C8536F595}"/>
              </a:ext>
            </a:extLst>
          </p:cNvPr>
          <p:cNvSpPr txBox="1"/>
          <p:nvPr/>
        </p:nvSpPr>
        <p:spPr>
          <a:xfrm>
            <a:off x="540401" y="219285"/>
            <a:ext cx="8579935" cy="4568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-36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Discussion: Origin of LHAASO J2005+3415</a:t>
            </a:r>
            <a:endParaRPr sz="2800" b="1" spc="-38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16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2C080-DD48-7C2F-A897-3DDB7A263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D61B73F-12E9-B410-E9F8-E2E748BF2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8"/>
          <a:stretch>
            <a:fillRect/>
          </a:stretch>
        </p:blipFill>
        <p:spPr>
          <a:xfrm>
            <a:off x="102260" y="1533253"/>
            <a:ext cx="6634747" cy="4493478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BC21FA2D-3D57-44C8-562F-0DE7CD411FB7}"/>
              </a:ext>
            </a:extLst>
          </p:cNvPr>
          <p:cNvCxnSpPr/>
          <p:nvPr/>
        </p:nvCxnSpPr>
        <p:spPr>
          <a:xfrm>
            <a:off x="0" y="836712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6FD32256-6994-9BC8-2254-135A2AB29EA7}"/>
              </a:ext>
            </a:extLst>
          </p:cNvPr>
          <p:cNvSpPr txBox="1"/>
          <p:nvPr/>
        </p:nvSpPr>
        <p:spPr>
          <a:xfrm>
            <a:off x="6956385" y="1333329"/>
            <a:ext cx="423998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Hadronic or Leptonic?</a:t>
            </a:r>
          </a:p>
          <a:p>
            <a:pPr algn="just"/>
            <a:endParaRPr lang="en-US" altLang="zh-CN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Leptonic origin 1: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PWN/pulsar halo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4E97330-F538-E7D2-A8D3-45B38F1BD644}"/>
              </a:ext>
            </a:extLst>
          </p:cNvPr>
          <p:cNvSpPr/>
          <p:nvPr/>
        </p:nvSpPr>
        <p:spPr>
          <a:xfrm>
            <a:off x="6735125" y="1477633"/>
            <a:ext cx="144015" cy="14401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A3EFC85-60FC-4F40-ECDD-62E89593F12E}"/>
              </a:ext>
            </a:extLst>
          </p:cNvPr>
          <p:cNvSpPr txBox="1"/>
          <p:nvPr/>
        </p:nvSpPr>
        <p:spPr>
          <a:xfrm>
            <a:off x="6995178" y="2340261"/>
            <a:ext cx="5133355" cy="1607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5000"/>
              </a:lnSpc>
              <a:spcAft>
                <a:spcPts val="1200"/>
              </a:spcAft>
            </a:pPr>
            <a:r>
              <a:rPr lang="en-US" altLang="zh-CN" sz="1600" dirty="0">
                <a:latin typeface="Arial" panose="02080604020202020204" pitchFamily="34" charset="0"/>
                <a:cs typeface="Arial" panose="02080604020202020204" pitchFamily="34" charset="0"/>
              </a:rPr>
              <a:t>Spectral feature is inconsistent with known (or </a:t>
            </a:r>
            <a:r>
              <a:rPr lang="en-US" altLang="zh-CN" sz="1600" dirty="0" err="1">
                <a:latin typeface="Arial" panose="02080604020202020204" pitchFamily="34" charset="0"/>
                <a:cs typeface="Arial" panose="02080604020202020204" pitchFamily="34" charset="0"/>
              </a:rPr>
              <a:t>candicate</a:t>
            </a:r>
            <a:r>
              <a:rPr lang="en-US" altLang="zh-CN" sz="1600" dirty="0">
                <a:latin typeface="Arial" panose="02080604020202020204" pitchFamily="34" charset="0"/>
                <a:cs typeface="Arial" panose="02080604020202020204" pitchFamily="34" charset="0"/>
              </a:rPr>
              <a:t>) pulsar halos (Ec~20-30TeV for those sources, see the poster of Chen E.S.) and the Gaussian template is significantly better than diffusion template</a:t>
            </a: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2A9CCBA-92F7-4520-45F8-613F51A0D813}"/>
              </a:ext>
            </a:extLst>
          </p:cNvPr>
          <p:cNvSpPr/>
          <p:nvPr/>
        </p:nvSpPr>
        <p:spPr>
          <a:xfrm>
            <a:off x="6737006" y="1987651"/>
            <a:ext cx="144016" cy="14401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EEB824E-A42A-F7E0-D630-F174EE93BAB1}"/>
              </a:ext>
            </a:extLst>
          </p:cNvPr>
          <p:cNvSpPr txBox="1"/>
          <p:nvPr/>
        </p:nvSpPr>
        <p:spPr>
          <a:xfrm>
            <a:off x="540401" y="219285"/>
            <a:ext cx="8579935" cy="4568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-36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Discussion: Origin of LHAASO J2005+3415</a:t>
            </a:r>
            <a:endParaRPr sz="2800" b="1" spc="-38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96FC017-EFAC-F5A6-9F02-36C4919E0B89}"/>
              </a:ext>
            </a:extLst>
          </p:cNvPr>
          <p:cNvSpPr txBox="1"/>
          <p:nvPr/>
        </p:nvSpPr>
        <p:spPr>
          <a:xfrm>
            <a:off x="6956385" y="4054042"/>
            <a:ext cx="6104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Leptonic origin 2: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SNR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3B03C08-764F-2B50-0517-30AA4D6B793E}"/>
              </a:ext>
            </a:extLst>
          </p:cNvPr>
          <p:cNvSpPr/>
          <p:nvPr/>
        </p:nvSpPr>
        <p:spPr>
          <a:xfrm>
            <a:off x="6737006" y="4166700"/>
            <a:ext cx="144016" cy="14401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2B95944-7E7B-CFC6-E06D-13E2545D49E5}"/>
              </a:ext>
            </a:extLst>
          </p:cNvPr>
          <p:cNvSpPr txBox="1"/>
          <p:nvPr/>
        </p:nvSpPr>
        <p:spPr>
          <a:xfrm>
            <a:off x="6956385" y="4553768"/>
            <a:ext cx="5133355" cy="1037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0000"/>
              </a:lnSpc>
              <a:spcAft>
                <a:spcPts val="1200"/>
              </a:spcAft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Fitted spectral index (2.53) is consistent with expectation from DSA theories</a:t>
            </a:r>
          </a:p>
          <a:p>
            <a:pPr lvl="0" algn="just">
              <a:lnSpc>
                <a:spcPct val="110000"/>
              </a:lnSpc>
              <a:spcAft>
                <a:spcPts val="1200"/>
              </a:spcAft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 pure shell-type SNR is disfavored</a:t>
            </a:r>
          </a:p>
        </p:txBody>
      </p:sp>
    </p:spTree>
    <p:extLst>
      <p:ext uri="{BB962C8B-B14F-4D97-AF65-F5344CB8AC3E}">
        <p14:creationId xmlns:p14="http://schemas.microsoft.com/office/powerpoint/2010/main" val="2093044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295EB-C47A-5B77-4B28-820A9D562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9281C80-57EA-A6FA-3273-47763FEEE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8"/>
          <a:stretch>
            <a:fillRect/>
          </a:stretch>
        </p:blipFill>
        <p:spPr>
          <a:xfrm>
            <a:off x="102260" y="1522367"/>
            <a:ext cx="6634747" cy="4493478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D59CEBA0-AC44-EF2F-56D5-68D171DB2D88}"/>
              </a:ext>
            </a:extLst>
          </p:cNvPr>
          <p:cNvCxnSpPr/>
          <p:nvPr/>
        </p:nvCxnSpPr>
        <p:spPr>
          <a:xfrm>
            <a:off x="0" y="836712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A210726E-329F-ADFE-6A17-5CF06EC2A109}"/>
              </a:ext>
            </a:extLst>
          </p:cNvPr>
          <p:cNvSpPr txBox="1"/>
          <p:nvPr/>
        </p:nvSpPr>
        <p:spPr>
          <a:xfrm>
            <a:off x="7086504" y="2160814"/>
            <a:ext cx="4811582" cy="379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Hadronic or Leptonic?</a:t>
            </a:r>
          </a:p>
          <a:p>
            <a:pPr algn="just"/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0000"/>
              </a:lnSpc>
              <a:spcAft>
                <a:spcPts val="120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 shell-type SNR + escaping electrons?</a:t>
            </a:r>
          </a:p>
          <a:p>
            <a:pPr lvl="0" algn="just">
              <a:lnSpc>
                <a:spcPct val="110000"/>
              </a:lnSpc>
              <a:spcAft>
                <a:spcPts val="120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Electrons diffuse from a shell-like source → no sharp peak at the centroid, could be similar to a Gaussian template</a:t>
            </a:r>
          </a:p>
          <a:p>
            <a:pPr lvl="0" algn="just">
              <a:lnSpc>
                <a:spcPct val="110000"/>
              </a:lnSpc>
              <a:spcAft>
                <a:spcPts val="120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Higher-energy electrons escaped earlier from SNR, may be consistent with 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TeV extension &gt; GeV extension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”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DA9068C-AB2F-E999-96D7-F61008DBBD76}"/>
              </a:ext>
            </a:extLst>
          </p:cNvPr>
          <p:cNvSpPr/>
          <p:nvPr/>
        </p:nvSpPr>
        <p:spPr>
          <a:xfrm>
            <a:off x="6698578" y="2336299"/>
            <a:ext cx="144015" cy="14401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CF4B18D-9D5C-6DD9-54A7-F65A47D99CE8}"/>
              </a:ext>
            </a:extLst>
          </p:cNvPr>
          <p:cNvSpPr/>
          <p:nvPr/>
        </p:nvSpPr>
        <p:spPr>
          <a:xfrm>
            <a:off x="6695058" y="3021953"/>
            <a:ext cx="144016" cy="14401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B1E0FB3F-6322-FF81-AA20-A0E31A3C4424}"/>
              </a:ext>
            </a:extLst>
          </p:cNvPr>
          <p:cNvSpPr txBox="1"/>
          <p:nvPr/>
        </p:nvSpPr>
        <p:spPr>
          <a:xfrm>
            <a:off x="540401" y="219285"/>
            <a:ext cx="8579935" cy="4568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-36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Discussion: Origin of LHAASO J2005+3415</a:t>
            </a:r>
            <a:endParaRPr sz="2800" b="1" spc="-38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126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FA894-39F1-91F9-65ED-846073FEE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60FC164-B376-C558-A23F-3B9105C6C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8"/>
          <a:stretch>
            <a:fillRect/>
          </a:stretch>
        </p:blipFill>
        <p:spPr>
          <a:xfrm>
            <a:off x="102260" y="1533253"/>
            <a:ext cx="6634747" cy="4493478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4582EC5A-BEA3-9225-521A-C3CE1F2ACF5C}"/>
              </a:ext>
            </a:extLst>
          </p:cNvPr>
          <p:cNvCxnSpPr/>
          <p:nvPr/>
        </p:nvCxnSpPr>
        <p:spPr>
          <a:xfrm>
            <a:off x="0" y="836712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185CCE26-7E54-34DD-C3CC-45E5E5AE2D65}"/>
              </a:ext>
            </a:extLst>
          </p:cNvPr>
          <p:cNvSpPr txBox="1"/>
          <p:nvPr/>
        </p:nvSpPr>
        <p:spPr>
          <a:xfrm>
            <a:off x="6966761" y="1001486"/>
            <a:ext cx="42399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Hadronic or Leptonic?</a:t>
            </a:r>
          </a:p>
          <a:p>
            <a:pPr algn="just"/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Leptonic origin 1: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PWN/pulsar halo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DB0CF56-1BDA-057F-415E-57055B485C0E}"/>
              </a:ext>
            </a:extLst>
          </p:cNvPr>
          <p:cNvSpPr/>
          <p:nvPr/>
        </p:nvSpPr>
        <p:spPr>
          <a:xfrm>
            <a:off x="6707869" y="1149238"/>
            <a:ext cx="144015" cy="14401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6B60ED5-BAB7-AA08-2B64-5488D17D28AC}"/>
              </a:ext>
            </a:extLst>
          </p:cNvPr>
          <p:cNvSpPr txBox="1"/>
          <p:nvPr/>
        </p:nvSpPr>
        <p:spPr>
          <a:xfrm>
            <a:off x="6781800" y="2078704"/>
            <a:ext cx="5307940" cy="4361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en-US" altLang="zh-CN" sz="1600" dirty="0">
                <a:latin typeface="Arial" panose="02080604020202020204" pitchFamily="34" charset="0"/>
                <a:cs typeface="Arial" panose="02080604020202020204" pitchFamily="34" charset="0"/>
                <a:sym typeface="+mn-ea"/>
              </a:rPr>
              <a:t>PSR J2004+3429 association disfavored, no other plausible pulsars</a:t>
            </a:r>
            <a:endParaRPr lang="en-US" altLang="zh-CN" sz="1600" dirty="0">
              <a:sym typeface="+mn-ea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en-US" altLang="zh-CN" sz="1600" dirty="0">
                <a:latin typeface="Arial" panose="02080604020202020204" pitchFamily="34" charset="0"/>
                <a:cs typeface="Arial" panose="02080604020202020204" pitchFamily="34" charset="0"/>
                <a:sym typeface="+mn-ea"/>
              </a:rPr>
              <a:t>Required electron energy: 10⁴⁹–10⁵⁰ erg ≫ pulsar spin-down energy (~4×10⁴⁷ erg)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en-US" altLang="zh-CN" sz="1600" dirty="0">
                <a:latin typeface="Arial" panose="02080604020202020204" pitchFamily="34" charset="0"/>
                <a:cs typeface="Arial" panose="02080604020202020204" pitchFamily="34" charset="0"/>
                <a:sym typeface="+mn-ea"/>
              </a:rPr>
              <a:t>Implied physical size: &gt;300 pc (too large for a PWN/halo)</a:t>
            </a:r>
          </a:p>
          <a:p>
            <a:pPr lvl="0" algn="just">
              <a:lnSpc>
                <a:spcPct val="110000"/>
              </a:lnSpc>
              <a:spcAft>
                <a:spcPts val="1200"/>
              </a:spcAft>
            </a:pPr>
            <a:r>
              <a:rPr lang="en-US" altLang="zh-CN" sz="1600" dirty="0">
                <a:latin typeface="Arial" panose="02080604020202020204" pitchFamily="34" charset="0"/>
                <a:cs typeface="Arial" panose="02080604020202020204" pitchFamily="34" charset="0"/>
              </a:rPr>
              <a:t>GeV extension is smaller than TeV, not expected for PWN/halo</a:t>
            </a:r>
          </a:p>
          <a:p>
            <a:pPr lvl="0" algn="just">
              <a:lnSpc>
                <a:spcPct val="110000"/>
              </a:lnSpc>
              <a:spcAft>
                <a:spcPts val="1200"/>
              </a:spcAft>
            </a:pPr>
            <a:r>
              <a:rPr lang="en-US" altLang="zh-CN" sz="1600" dirty="0">
                <a:latin typeface="Arial" panose="02080604020202020204" pitchFamily="34" charset="0"/>
                <a:cs typeface="Arial" panose="02080604020202020204" pitchFamily="34" charset="0"/>
              </a:rPr>
              <a:t>Spectral feature is inconsistent with known (or </a:t>
            </a:r>
            <a:r>
              <a:rPr lang="en-US" altLang="zh-CN" sz="1600" dirty="0" err="1">
                <a:latin typeface="Arial" panose="02080604020202020204" pitchFamily="34" charset="0"/>
                <a:cs typeface="Arial" panose="02080604020202020204" pitchFamily="34" charset="0"/>
              </a:rPr>
              <a:t>candicate</a:t>
            </a:r>
            <a:r>
              <a:rPr lang="en-US" altLang="zh-CN" sz="1600" dirty="0">
                <a:latin typeface="Arial" panose="02080604020202020204" pitchFamily="34" charset="0"/>
                <a:cs typeface="Arial" panose="02080604020202020204" pitchFamily="34" charset="0"/>
              </a:rPr>
              <a:t>) pulsar halos (Ec~20-30TeV for those sources, see the poster of Chen E.S.)</a:t>
            </a:r>
          </a:p>
          <a:p>
            <a:pPr lvl="0" algn="just">
              <a:lnSpc>
                <a:spcPct val="110000"/>
              </a:lnSpc>
              <a:spcAft>
                <a:spcPts val="1200"/>
              </a:spcAft>
            </a:pPr>
            <a:r>
              <a:rPr lang="en-US" altLang="zh-CN" sz="1600" dirty="0">
                <a:latin typeface="Arial" panose="02080604020202020204" pitchFamily="34" charset="0"/>
                <a:cs typeface="Arial" panose="02080604020202020204" pitchFamily="34" charset="0"/>
              </a:rPr>
              <a:t>Gaussian template is significantly better than diffusion template </a:t>
            </a:r>
            <a:r>
              <a:rPr lang="en-US" altLang="zh-CN" sz="1600" dirty="0">
                <a:latin typeface="Arial" panose="02080604020202020204" pitchFamily="34" charset="0"/>
                <a:cs typeface="Arial" panose="02080604020202020204" pitchFamily="34" charset="0"/>
                <a:sym typeface="+mn-ea"/>
              </a:rPr>
              <a:t>→ </a:t>
            </a:r>
            <a:r>
              <a:rPr lang="en-US" altLang="zh-CN" sz="1600" dirty="0">
                <a:latin typeface="Arial" panose="02080604020202020204" pitchFamily="34" charset="0"/>
                <a:cs typeface="Arial" panose="02080604020202020204" pitchFamily="34" charset="0"/>
              </a:rPr>
              <a:t>the morphology is inconsistent with a pulsar halo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458DB53-5577-D744-252E-A7DF97B0848E}"/>
              </a:ext>
            </a:extLst>
          </p:cNvPr>
          <p:cNvSpPr/>
          <p:nvPr/>
        </p:nvSpPr>
        <p:spPr>
          <a:xfrm>
            <a:off x="6703512" y="1747440"/>
            <a:ext cx="144016" cy="14401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DB9B0345-A932-57F5-D89F-29AE64540E30}"/>
              </a:ext>
            </a:extLst>
          </p:cNvPr>
          <p:cNvSpPr txBox="1"/>
          <p:nvPr/>
        </p:nvSpPr>
        <p:spPr>
          <a:xfrm>
            <a:off x="540401" y="219285"/>
            <a:ext cx="8579935" cy="4568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-36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Discussion: Origin of LHAASO J2005+3415</a:t>
            </a:r>
            <a:endParaRPr sz="2800" b="1" spc="-38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363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D6EC0422-254F-2A7F-A186-A0076B2B9930}"/>
              </a:ext>
            </a:extLst>
          </p:cNvPr>
          <p:cNvSpPr txBox="1"/>
          <p:nvPr/>
        </p:nvSpPr>
        <p:spPr>
          <a:xfrm>
            <a:off x="540401" y="219285"/>
            <a:ext cx="8579935" cy="467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-36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zh-CN" altLang="en-US" sz="2800" b="1" spc="-36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分析</a:t>
            </a:r>
            <a:endParaRPr sz="2800" b="1" spc="-38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15709F5D-C783-5D1F-5090-7945BA9DA02A}"/>
              </a:ext>
            </a:extLst>
          </p:cNvPr>
          <p:cNvCxnSpPr/>
          <p:nvPr/>
        </p:nvCxnSpPr>
        <p:spPr>
          <a:xfrm>
            <a:off x="0" y="836712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0DDC44BC-5E82-1015-0A44-8016E11F4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34" y="2021903"/>
            <a:ext cx="2841755" cy="370303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EBC4A4C-DAE6-925D-1BF2-DF897A138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886" y="2021903"/>
            <a:ext cx="2847455" cy="370302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ABA554-C62E-297B-2888-35F080A66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422" y="2042362"/>
            <a:ext cx="2865217" cy="370302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949138A-A502-98C8-F8BE-FC7319CC9D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6383" y="2042362"/>
            <a:ext cx="2841983" cy="368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7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18153-101A-B608-CDB0-EE435F92B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69889D08-C24F-3BC1-4EB5-E3DCDFCFA1AD}"/>
              </a:ext>
            </a:extLst>
          </p:cNvPr>
          <p:cNvSpPr txBox="1"/>
          <p:nvPr/>
        </p:nvSpPr>
        <p:spPr>
          <a:xfrm>
            <a:off x="540401" y="219285"/>
            <a:ext cx="6923751" cy="4568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-36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LHAASO Results</a:t>
            </a:r>
            <a:endParaRPr sz="2800" b="1" spc="-38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767D7A6A-A4BF-BB5A-9174-4194C0F76775}"/>
              </a:ext>
            </a:extLst>
          </p:cNvPr>
          <p:cNvCxnSpPr>
            <a:cxnSpLocks/>
          </p:cNvCxnSpPr>
          <p:nvPr/>
        </p:nvCxnSpPr>
        <p:spPr>
          <a:xfrm>
            <a:off x="0" y="836712"/>
            <a:ext cx="1174568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5DD1E19B-3EC0-E291-7ADB-B0A004688E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079690"/>
                  </p:ext>
                </p:extLst>
              </p:nvPr>
            </p:nvGraphicFramePr>
            <p:xfrm>
              <a:off x="0" y="836711"/>
              <a:ext cx="12191999" cy="55799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3360">
                      <a:extLst>
                        <a:ext uri="{9D8B030D-6E8A-4147-A177-3AD203B41FA5}">
                          <a16:colId xmlns:a16="http://schemas.microsoft.com/office/drawing/2014/main" val="2925601858"/>
                        </a:ext>
                      </a:extLst>
                    </a:gridCol>
                    <a:gridCol w="1185586">
                      <a:extLst>
                        <a:ext uri="{9D8B030D-6E8A-4147-A177-3AD203B41FA5}">
                          <a16:colId xmlns:a16="http://schemas.microsoft.com/office/drawing/2014/main" val="2342993112"/>
                        </a:ext>
                      </a:extLst>
                    </a:gridCol>
                    <a:gridCol w="1697181">
                      <a:extLst>
                        <a:ext uri="{9D8B030D-6E8A-4147-A177-3AD203B41FA5}">
                          <a16:colId xmlns:a16="http://schemas.microsoft.com/office/drawing/2014/main" val="1827980304"/>
                        </a:ext>
                      </a:extLst>
                    </a:gridCol>
                    <a:gridCol w="1697181">
                      <a:extLst>
                        <a:ext uri="{9D8B030D-6E8A-4147-A177-3AD203B41FA5}">
                          <a16:colId xmlns:a16="http://schemas.microsoft.com/office/drawing/2014/main" val="1495597657"/>
                        </a:ext>
                      </a:extLst>
                    </a:gridCol>
                    <a:gridCol w="1697181">
                      <a:extLst>
                        <a:ext uri="{9D8B030D-6E8A-4147-A177-3AD203B41FA5}">
                          <a16:colId xmlns:a16="http://schemas.microsoft.com/office/drawing/2014/main" val="3360108950"/>
                        </a:ext>
                      </a:extLst>
                    </a:gridCol>
                    <a:gridCol w="875964">
                      <a:extLst>
                        <a:ext uri="{9D8B030D-6E8A-4147-A177-3AD203B41FA5}">
                          <a16:colId xmlns:a16="http://schemas.microsoft.com/office/drawing/2014/main" val="1222073889"/>
                        </a:ext>
                      </a:extLst>
                    </a:gridCol>
                    <a:gridCol w="880526">
                      <a:extLst>
                        <a:ext uri="{9D8B030D-6E8A-4147-A177-3AD203B41FA5}">
                          <a16:colId xmlns:a16="http://schemas.microsoft.com/office/drawing/2014/main" val="957215906"/>
                        </a:ext>
                      </a:extLst>
                    </a:gridCol>
                    <a:gridCol w="780155">
                      <a:extLst>
                        <a:ext uri="{9D8B030D-6E8A-4147-A177-3AD203B41FA5}">
                          <a16:colId xmlns:a16="http://schemas.microsoft.com/office/drawing/2014/main" val="3378726624"/>
                        </a:ext>
                      </a:extLst>
                    </a:gridCol>
                    <a:gridCol w="958085">
                      <a:extLst>
                        <a:ext uri="{9D8B030D-6E8A-4147-A177-3AD203B41FA5}">
                          <a16:colId xmlns:a16="http://schemas.microsoft.com/office/drawing/2014/main" val="444217782"/>
                        </a:ext>
                      </a:extLst>
                    </a:gridCol>
                    <a:gridCol w="684347">
                      <a:extLst>
                        <a:ext uri="{9D8B030D-6E8A-4147-A177-3AD203B41FA5}">
                          <a16:colId xmlns:a16="http://schemas.microsoft.com/office/drawing/2014/main" val="3415038038"/>
                        </a:ext>
                      </a:extLst>
                    </a:gridCol>
                    <a:gridCol w="762433">
                      <a:extLst>
                        <a:ext uri="{9D8B030D-6E8A-4147-A177-3AD203B41FA5}">
                          <a16:colId xmlns:a16="http://schemas.microsoft.com/office/drawing/2014/main" val="418180050"/>
                        </a:ext>
                      </a:extLst>
                    </a:gridCol>
                  </a:tblGrid>
                  <a:tr h="419742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solidFill>
                              <a:schemeClr val="tx1"/>
                            </a:solidFill>
                            <a:latin typeface="黑体" panose="02010609060101010101" pitchFamily="49" charset="-122"/>
                            <a:ea typeface="黑体" panose="02010609060101010101" pitchFamily="49" charset="-122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solidFill>
                              <a:schemeClr val="tx1"/>
                            </a:solidFill>
                            <a:latin typeface="黑体" panose="02010609060101010101" pitchFamily="49" charset="-122"/>
                            <a:ea typeface="黑体" panose="02010609060101010101" pitchFamily="49" charset="-122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RA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Dec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altLang="zh-C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×</m:t>
                                  </m:r>
                                  <m:r>
                                    <a:rPr lang="en-US" altLang="zh-C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altLang="zh-C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𝟏𝟓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@1TeV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alpha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Beta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Spectral model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Sigma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</m:oMath>
                          </a14:m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TS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</m:oMath>
                          </a14:m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AIC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67508702"/>
                      </a:ext>
                    </a:extLst>
                  </a:tr>
                  <a:tr h="5456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One</a:t>
                          </a:r>
                          <a:r>
                            <a:rPr lang="zh-CN" altLang="en-US" sz="11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1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source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J2005+3415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301.40±0.04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34.18±0.03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329.29±25.16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2.55±0.05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0.18±0.02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0.71±0.03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19102564"/>
                      </a:ext>
                    </a:extLst>
                  </a:tr>
                  <a:tr h="6757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Two sources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J2005+3415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301.34±0.04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34.28±0.04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448.65±31.87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0.57±0.09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2.69±0.06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1.90±0.21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0.35±0.05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0.86±0.15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0.83±0.03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0.20±0.03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+196.65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-184.649</a:t>
                          </a:r>
                          <a:endParaRPr lang="zh-CN" altLang="en-US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0332391"/>
                      </a:ext>
                    </a:extLst>
                  </a:tr>
                  <a:tr h="9760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Three sources</a:t>
                          </a:r>
                          <a:endParaRPr lang="zh-CN" altLang="en-US" sz="1100" b="1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J2005+3415</a:t>
                          </a:r>
                        </a:p>
                        <a:p>
                          <a:pPr algn="ctr"/>
                          <a:endParaRPr lang="en-US" altLang="zh-CN" sz="1100" b="1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src1</a:t>
                          </a:r>
                        </a:p>
                        <a:p>
                          <a:pPr algn="ctr"/>
                          <a:endParaRPr lang="en-US" altLang="zh-CN" sz="1100" b="1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src2</a:t>
                          </a:r>
                          <a:endParaRPr lang="zh-CN" altLang="en-US" sz="1100" b="1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301.33±0.05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301.80±0.04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302.78±0.16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34.30±0.04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33.90±0.03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33.26±0.10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399.34±30.66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0.54±0.08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1.51±0.38</a:t>
                          </a:r>
                          <a:endParaRPr lang="zh-CN" altLang="en-US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2.68±0.06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1.79±0.35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2.53±0.13</a:t>
                          </a:r>
                          <a:endParaRPr lang="zh-CN" altLang="en-US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0.36±0.05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0.97±0.27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0.10±0.05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  <a:endParaRPr lang="zh-CN" altLang="en-US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0.75±0.03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0.18±0.04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0.41±0.06</a:t>
                          </a:r>
                          <a:endParaRPr lang="zh-CN" altLang="en-US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+240.44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-216.433</a:t>
                          </a:r>
                          <a:endParaRPr lang="zh-CN" altLang="en-US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29903050"/>
                      </a:ext>
                    </a:extLst>
                  </a:tr>
                  <a:tr h="12763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Four sources</a:t>
                          </a:r>
                          <a:endParaRPr lang="zh-CN" altLang="en-US" sz="1100" b="1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J2005+3415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src1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src2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src3</a:t>
                          </a:r>
                          <a:endParaRPr lang="zh-CN" altLang="en-US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301.36±0.04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301.74±0.04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303.10±0.17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302.06±0.11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34.27±0.04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34.02±0.05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33.13±0.11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33.59±0.08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417.45±24.97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0.19±0.03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22.52±6.45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0.07±0.02</a:t>
                          </a:r>
                          <a:endParaRPr lang="zh-CN" altLang="en-US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2.68±0.06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2.84±0.36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2.28±0.21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2.15±0.37</a:t>
                          </a:r>
                          <a:endParaRPr lang="zh-CN" altLang="en-US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0.36±0.05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1.59±0.60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0.13±0.06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0.50±0.24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  <a:endParaRPr lang="zh-CN" altLang="en-US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0.76±0.03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0.11±0.04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0.36±0.07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0.17±0.06</a:t>
                          </a:r>
                          <a:endParaRPr lang="zh-CN" altLang="en-US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+262.74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-226.733</a:t>
                          </a:r>
                          <a:endParaRPr lang="zh-CN" altLang="en-US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95769450"/>
                      </a:ext>
                    </a:extLst>
                  </a:tr>
                  <a:tr h="14690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Five sources</a:t>
                          </a:r>
                          <a:endParaRPr lang="zh-CN" altLang="en-US" sz="1100" b="1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J2005+3415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src1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src2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src3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src4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301.43±0.04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301.74±0.04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303.17±0.17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302.09±0.11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300.58±0.10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34.19±0.04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34.01±0.04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33.10±0.11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33.58±0.08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34.94±0.08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398.57±26.08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1.30±0.44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1.06±0.03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0.07±0.01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20.26±7.56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2.68±0.07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1.48±0.61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2.56±0.15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1.99±0.34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2.62±0.33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0.38±0.07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1.65±0.62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0.14±0.08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0.58±0.23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0.20±0.31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0.75±0.03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0.12±0.03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0.33±0.08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0.18±0.06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0.15±0.08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+281.65</a:t>
                          </a:r>
                          <a:endParaRPr lang="zh-CN" altLang="en-US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-238.969</a:t>
                          </a:r>
                          <a:endParaRPr lang="zh-CN" altLang="en-US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62196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5DD1E19B-3EC0-E291-7ADB-B0A004688E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079690"/>
                  </p:ext>
                </p:extLst>
              </p:nvPr>
            </p:nvGraphicFramePr>
            <p:xfrm>
              <a:off x="0" y="836711"/>
              <a:ext cx="12191999" cy="55799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3360">
                      <a:extLst>
                        <a:ext uri="{9D8B030D-6E8A-4147-A177-3AD203B41FA5}">
                          <a16:colId xmlns:a16="http://schemas.microsoft.com/office/drawing/2014/main" val="2925601858"/>
                        </a:ext>
                      </a:extLst>
                    </a:gridCol>
                    <a:gridCol w="1185586">
                      <a:extLst>
                        <a:ext uri="{9D8B030D-6E8A-4147-A177-3AD203B41FA5}">
                          <a16:colId xmlns:a16="http://schemas.microsoft.com/office/drawing/2014/main" val="2342993112"/>
                        </a:ext>
                      </a:extLst>
                    </a:gridCol>
                    <a:gridCol w="1697181">
                      <a:extLst>
                        <a:ext uri="{9D8B030D-6E8A-4147-A177-3AD203B41FA5}">
                          <a16:colId xmlns:a16="http://schemas.microsoft.com/office/drawing/2014/main" val="1827980304"/>
                        </a:ext>
                      </a:extLst>
                    </a:gridCol>
                    <a:gridCol w="1697181">
                      <a:extLst>
                        <a:ext uri="{9D8B030D-6E8A-4147-A177-3AD203B41FA5}">
                          <a16:colId xmlns:a16="http://schemas.microsoft.com/office/drawing/2014/main" val="1495597657"/>
                        </a:ext>
                      </a:extLst>
                    </a:gridCol>
                    <a:gridCol w="1697181">
                      <a:extLst>
                        <a:ext uri="{9D8B030D-6E8A-4147-A177-3AD203B41FA5}">
                          <a16:colId xmlns:a16="http://schemas.microsoft.com/office/drawing/2014/main" val="3360108950"/>
                        </a:ext>
                      </a:extLst>
                    </a:gridCol>
                    <a:gridCol w="875964">
                      <a:extLst>
                        <a:ext uri="{9D8B030D-6E8A-4147-A177-3AD203B41FA5}">
                          <a16:colId xmlns:a16="http://schemas.microsoft.com/office/drawing/2014/main" val="1222073889"/>
                        </a:ext>
                      </a:extLst>
                    </a:gridCol>
                    <a:gridCol w="880526">
                      <a:extLst>
                        <a:ext uri="{9D8B030D-6E8A-4147-A177-3AD203B41FA5}">
                          <a16:colId xmlns:a16="http://schemas.microsoft.com/office/drawing/2014/main" val="957215906"/>
                        </a:ext>
                      </a:extLst>
                    </a:gridCol>
                    <a:gridCol w="780155">
                      <a:extLst>
                        <a:ext uri="{9D8B030D-6E8A-4147-A177-3AD203B41FA5}">
                          <a16:colId xmlns:a16="http://schemas.microsoft.com/office/drawing/2014/main" val="3378726624"/>
                        </a:ext>
                      </a:extLst>
                    </a:gridCol>
                    <a:gridCol w="958085">
                      <a:extLst>
                        <a:ext uri="{9D8B030D-6E8A-4147-A177-3AD203B41FA5}">
                          <a16:colId xmlns:a16="http://schemas.microsoft.com/office/drawing/2014/main" val="444217782"/>
                        </a:ext>
                      </a:extLst>
                    </a:gridCol>
                    <a:gridCol w="684347">
                      <a:extLst>
                        <a:ext uri="{9D8B030D-6E8A-4147-A177-3AD203B41FA5}">
                          <a16:colId xmlns:a16="http://schemas.microsoft.com/office/drawing/2014/main" val="3415038038"/>
                        </a:ext>
                      </a:extLst>
                    </a:gridCol>
                    <a:gridCol w="762433">
                      <a:extLst>
                        <a:ext uri="{9D8B030D-6E8A-4147-A177-3AD203B41FA5}">
                          <a16:colId xmlns:a16="http://schemas.microsoft.com/office/drawing/2014/main" val="41818005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solidFill>
                              <a:schemeClr val="tx1"/>
                            </a:solidFill>
                            <a:latin typeface="黑体" panose="02010609060101010101" pitchFamily="49" charset="-122"/>
                            <a:ea typeface="黑体" panose="02010609060101010101" pitchFamily="49" charset="-122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solidFill>
                              <a:schemeClr val="tx1"/>
                            </a:solidFill>
                            <a:latin typeface="黑体" panose="02010609060101010101" pitchFamily="49" charset="-122"/>
                            <a:ea typeface="黑体" panose="02010609060101010101" pitchFamily="49" charset="-122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RA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Dec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27698" t="-4000" r="-292806" b="-1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alpha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Beta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Spectral model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Sigma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574107" t="-4000" r="-114286" b="-1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500000" t="-4000" r="-2400" b="-11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7508702"/>
                      </a:ext>
                    </a:extLst>
                  </a:tr>
                  <a:tr h="594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One</a:t>
                          </a:r>
                          <a:r>
                            <a:rPr lang="zh-CN" altLang="en-US" sz="11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1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source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J2005+3415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301.40±0.04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34.18±0.03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329.29±25.16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2.55±0.05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0.18±0.02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0.71±0.03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19102564"/>
                      </a:ext>
                    </a:extLst>
                  </a:tr>
                  <a:tr h="6757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Two sources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J2005+3415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301.34±0.04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34.28±0.04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448.65±31.87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0.57±0.09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2.69±0.06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1.90±0.21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0.35±0.05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0.86±0.15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0.83±0.03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0.20±0.03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+196.65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-184.649</a:t>
                          </a:r>
                          <a:endParaRPr lang="zh-CN" altLang="en-US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0332391"/>
                      </a:ext>
                    </a:extLst>
                  </a:tr>
                  <a:tr h="9760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Three sources</a:t>
                          </a:r>
                          <a:endParaRPr lang="zh-CN" altLang="en-US" sz="1100" b="1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J2005+3415</a:t>
                          </a:r>
                        </a:p>
                        <a:p>
                          <a:pPr algn="ctr"/>
                          <a:endParaRPr lang="en-US" altLang="zh-CN" sz="1100" b="1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src1</a:t>
                          </a:r>
                        </a:p>
                        <a:p>
                          <a:pPr algn="ctr"/>
                          <a:endParaRPr lang="en-US" altLang="zh-CN" sz="1100" b="1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src2</a:t>
                          </a:r>
                          <a:endParaRPr lang="zh-CN" altLang="en-US" sz="1100" b="1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301.33±0.05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301.80±0.04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302.78±0.16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34.30±0.04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33.90±0.03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33.26±0.10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399.34±30.66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0.54±0.08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1.51±0.38</a:t>
                          </a:r>
                          <a:endParaRPr lang="zh-CN" altLang="en-US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2.68±0.06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1.79±0.35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2.53±0.13</a:t>
                          </a:r>
                          <a:endParaRPr lang="zh-CN" altLang="en-US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0.36±0.05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0.97±0.27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0.10±0.05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  <a:endParaRPr lang="zh-CN" altLang="en-US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0.75±0.03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0.18±0.04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0.41±0.06</a:t>
                          </a:r>
                          <a:endParaRPr lang="zh-CN" altLang="en-US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+240.44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-216.433</a:t>
                          </a:r>
                          <a:endParaRPr lang="zh-CN" altLang="en-US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29903050"/>
                      </a:ext>
                    </a:extLst>
                  </a:tr>
                  <a:tr h="12763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Four sources</a:t>
                          </a:r>
                          <a:endParaRPr lang="zh-CN" altLang="en-US" sz="1100" b="1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J2005+3415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src1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src2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src3</a:t>
                          </a:r>
                          <a:endParaRPr lang="zh-CN" altLang="en-US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301.36±0.04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301.74±0.04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303.10±0.17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302.06±0.11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34.27±0.04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34.02±0.05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33.13±0.11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33.59±0.08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417.45±24.97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0.19±0.03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22.52±6.45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0.07±0.02</a:t>
                          </a:r>
                          <a:endParaRPr lang="zh-CN" altLang="en-US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2.68±0.06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2.84±0.36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2.28±0.21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2.15±0.37</a:t>
                          </a:r>
                          <a:endParaRPr lang="zh-CN" altLang="en-US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0.36±0.05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1.59±0.60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0.13±0.06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0.50±0.24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  <a:endParaRPr lang="zh-CN" altLang="en-US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0.76±0.03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0.11±0.04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0.36±0.07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0.17±0.06</a:t>
                          </a:r>
                          <a:endParaRPr lang="zh-CN" altLang="en-US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+262.74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-226.733</a:t>
                          </a:r>
                          <a:endParaRPr lang="zh-CN" altLang="en-US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95769450"/>
                      </a:ext>
                    </a:extLst>
                  </a:tr>
                  <a:tr h="1600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Five sources</a:t>
                          </a:r>
                          <a:endParaRPr lang="zh-CN" altLang="en-US" sz="1100" b="1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J2005+3415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src1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src2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src3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src4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301.43±0.04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301.74±0.04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303.17±0.17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302.09±0.11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300.58±0.10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34.19±0.04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34.01±0.04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33.10±0.11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33.58±0.08</a:t>
                          </a:r>
                        </a:p>
                        <a:p>
                          <a:pPr algn="ctr"/>
                          <a:endParaRPr lang="en-US" altLang="zh-CN" sz="11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1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34.94±0.08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398.57±26.08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1.30±0.44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1.06±0.03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0.07±0.01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20.26±7.56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2.68±0.07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1.48±0.61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2.56±0.15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1.99±0.34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2.62±0.33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0.38±0.07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1.65±0.62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0.14±0.08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0.58±0.23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0.20±0.31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0.75±0.03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0.12±0.03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0.33±0.08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0.18±0.06</a:t>
                          </a:r>
                        </a:p>
                        <a:p>
                          <a:pPr algn="ctr"/>
                          <a:endParaRPr lang="en-US" altLang="zh-CN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0.15±0.08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+281.65</a:t>
                          </a:r>
                          <a:endParaRPr lang="zh-CN" altLang="en-US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-238.969</a:t>
                          </a:r>
                          <a:endParaRPr lang="zh-CN" altLang="en-US" sz="11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62196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68197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37AF2-73B9-B28F-4407-2081E5868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8332FE0C-EDBA-3D98-3EDB-16B8E9A8A623}"/>
              </a:ext>
            </a:extLst>
          </p:cNvPr>
          <p:cNvSpPr txBox="1"/>
          <p:nvPr/>
        </p:nvSpPr>
        <p:spPr>
          <a:xfrm>
            <a:off x="540401" y="219285"/>
            <a:ext cx="6923751" cy="4568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-36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LHAASO Results</a:t>
            </a:r>
            <a:endParaRPr sz="2800" b="1" spc="-38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3B8B6D6-34AF-0FE7-77F5-5C0A7BE70A11}"/>
              </a:ext>
            </a:extLst>
          </p:cNvPr>
          <p:cNvCxnSpPr>
            <a:cxnSpLocks/>
          </p:cNvCxnSpPr>
          <p:nvPr/>
        </p:nvCxnSpPr>
        <p:spPr>
          <a:xfrm>
            <a:off x="0" y="836712"/>
            <a:ext cx="1174568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9">
                <a:extLst>
                  <a:ext uri="{FF2B5EF4-FFF2-40B4-BE49-F238E27FC236}">
                    <a16:creationId xmlns:a16="http://schemas.microsoft.com/office/drawing/2014/main" id="{E856F4CB-8B6A-7BEF-D627-392D3A2656B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12629" y="1592085"/>
              <a:ext cx="10566742" cy="39085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9092">
                      <a:extLst>
                        <a:ext uri="{9D8B030D-6E8A-4147-A177-3AD203B41FA5}">
                          <a16:colId xmlns:a16="http://schemas.microsoft.com/office/drawing/2014/main" val="2925601858"/>
                        </a:ext>
                      </a:extLst>
                    </a:gridCol>
                    <a:gridCol w="1423995">
                      <a:extLst>
                        <a:ext uri="{9D8B030D-6E8A-4147-A177-3AD203B41FA5}">
                          <a16:colId xmlns:a16="http://schemas.microsoft.com/office/drawing/2014/main" val="2342993112"/>
                        </a:ext>
                      </a:extLst>
                    </a:gridCol>
                    <a:gridCol w="2038465">
                      <a:extLst>
                        <a:ext uri="{9D8B030D-6E8A-4147-A177-3AD203B41FA5}">
                          <a16:colId xmlns:a16="http://schemas.microsoft.com/office/drawing/2014/main" val="3360108950"/>
                        </a:ext>
                      </a:extLst>
                    </a:gridCol>
                    <a:gridCol w="1052111">
                      <a:extLst>
                        <a:ext uri="{9D8B030D-6E8A-4147-A177-3AD203B41FA5}">
                          <a16:colId xmlns:a16="http://schemas.microsoft.com/office/drawing/2014/main" val="1222073889"/>
                        </a:ext>
                      </a:extLst>
                    </a:gridCol>
                    <a:gridCol w="1057589">
                      <a:extLst>
                        <a:ext uri="{9D8B030D-6E8A-4147-A177-3AD203B41FA5}">
                          <a16:colId xmlns:a16="http://schemas.microsoft.com/office/drawing/2014/main" val="957215906"/>
                        </a:ext>
                      </a:extLst>
                    </a:gridCol>
                    <a:gridCol w="937036">
                      <a:extLst>
                        <a:ext uri="{9D8B030D-6E8A-4147-A177-3AD203B41FA5}">
                          <a16:colId xmlns:a16="http://schemas.microsoft.com/office/drawing/2014/main" val="3378726624"/>
                        </a:ext>
                      </a:extLst>
                    </a:gridCol>
                    <a:gridCol w="1150745">
                      <a:extLst>
                        <a:ext uri="{9D8B030D-6E8A-4147-A177-3AD203B41FA5}">
                          <a16:colId xmlns:a16="http://schemas.microsoft.com/office/drawing/2014/main" val="444217782"/>
                        </a:ext>
                      </a:extLst>
                    </a:gridCol>
                    <a:gridCol w="821961">
                      <a:extLst>
                        <a:ext uri="{9D8B030D-6E8A-4147-A177-3AD203B41FA5}">
                          <a16:colId xmlns:a16="http://schemas.microsoft.com/office/drawing/2014/main" val="3415038038"/>
                        </a:ext>
                      </a:extLst>
                    </a:gridCol>
                    <a:gridCol w="915748">
                      <a:extLst>
                        <a:ext uri="{9D8B030D-6E8A-4147-A177-3AD203B41FA5}">
                          <a16:colId xmlns:a16="http://schemas.microsoft.com/office/drawing/2014/main" val="418180050"/>
                        </a:ext>
                      </a:extLst>
                    </a:gridCol>
                  </a:tblGrid>
                  <a:tr h="488568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solidFill>
                              <a:schemeClr val="tx1"/>
                            </a:solidFill>
                            <a:latin typeface="黑体" panose="02010609060101010101" pitchFamily="49" charset="-122"/>
                            <a:ea typeface="黑体" panose="02010609060101010101" pitchFamily="49" charset="-122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solidFill>
                              <a:schemeClr val="tx1"/>
                            </a:solidFill>
                            <a:latin typeface="黑体" panose="02010609060101010101" pitchFamily="49" charset="-122"/>
                            <a:ea typeface="黑体" panose="02010609060101010101" pitchFamily="49" charset="-122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altLang="zh-C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×</m:t>
                                  </m:r>
                                  <m:r>
                                    <a:rPr lang="en-US" altLang="zh-C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altLang="zh-C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𝟏𝟓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@1TeV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alpha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Beta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Spectral model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Sigma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</m:oMath>
                          </a14:m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TS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</m:oMath>
                          </a14:m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AIC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67508702"/>
                      </a:ext>
                    </a:extLst>
                  </a:tr>
                  <a:tr h="10748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Three sources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J2005+3415(</a:t>
                          </a:r>
                          <a:r>
                            <a:rPr lang="en-US" altLang="zh-CN" sz="1200" b="1" dirty="0" err="1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gaus</a:t>
                          </a:r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  <a:p>
                          <a:pPr algn="ctr"/>
                          <a:endParaRPr lang="en-US" altLang="zh-CN" sz="1200" b="1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src1</a:t>
                          </a:r>
                        </a:p>
                        <a:p>
                          <a:pPr algn="ctr"/>
                          <a:endParaRPr lang="en-US" altLang="zh-CN" sz="1200" b="1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src2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399.34±30.66</a:t>
                          </a:r>
                        </a:p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0.54±0.08</a:t>
                          </a:r>
                        </a:p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1.51±0.38</a:t>
                          </a:r>
                          <a:endParaRPr lang="zh-CN" altLang="en-US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2.68±0.06</a:t>
                          </a:r>
                        </a:p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1.79±0.35</a:t>
                          </a:r>
                        </a:p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2.53±0.13</a:t>
                          </a:r>
                          <a:endParaRPr lang="zh-CN" altLang="en-US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0.36±0.05</a:t>
                          </a:r>
                        </a:p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0.97±0.27</a:t>
                          </a:r>
                        </a:p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0.10±0.05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  <a:endParaRPr lang="zh-CN" altLang="en-US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0.75±0.03</a:t>
                          </a:r>
                        </a:p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0.18±0.04</a:t>
                          </a:r>
                        </a:p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0.41±0.06</a:t>
                          </a:r>
                          <a:endParaRPr lang="zh-CN" altLang="en-US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29903050"/>
                      </a:ext>
                    </a:extLst>
                  </a:tr>
                  <a:tr h="10748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Three sources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J2005+3514(Disk)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src1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src2</a:t>
                          </a:r>
                          <a:endParaRPr lang="zh-CN" altLang="en-US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273.77±18.43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0.50±0.10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9.84±2.45</a:t>
                          </a:r>
                          <a:endParaRPr lang="zh-CN" altLang="en-US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2.73±0.09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1.64</a:t>
                          </a:r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±0.41</a:t>
                          </a:r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2.45±0.15</a:t>
                          </a:r>
                          <a:endParaRPr lang="zh-CN" altLang="en-US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0.36±0.07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1.10±0.33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0.10±0.04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  <a:endParaRPr lang="zh-CN" altLang="en-US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1.02±0.00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0.16±0.05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0.40±0.08</a:t>
                          </a:r>
                          <a:endParaRPr lang="zh-CN" altLang="en-US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-33.61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+31.608</a:t>
                          </a:r>
                          <a:endParaRPr lang="zh-CN" altLang="en-US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95769450"/>
                      </a:ext>
                    </a:extLst>
                  </a:tr>
                  <a:tr h="12702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Three sources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J2005+3514(Diff)</a:t>
                          </a:r>
                        </a:p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src1</a:t>
                          </a:r>
                        </a:p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src2</a:t>
                          </a:r>
                          <a:endParaRPr lang="zh-CN" altLang="en-US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698.32±77.88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0.47±0.09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1.20±0.57</a:t>
                          </a:r>
                          <a:endParaRPr lang="zh-CN" altLang="en-US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2.67±0.06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1.54±0.31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2.45±0.16</a:t>
                          </a:r>
                          <a:endParaRPr lang="zh-CN" altLang="en-US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0.33±0.04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1.26±0.26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0.11±0.05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  <a:endParaRPr lang="zh-CN" altLang="en-US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3.09±0.26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0.14±0.04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0.29±0.15</a:t>
                          </a:r>
                          <a:endParaRPr lang="zh-CN" altLang="en-US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-36.89</a:t>
                          </a:r>
                          <a:endParaRPr lang="zh-CN" altLang="en-US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+34.886</a:t>
                          </a:r>
                          <a:endParaRPr lang="zh-CN" altLang="en-US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62196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9">
                <a:extLst>
                  <a:ext uri="{FF2B5EF4-FFF2-40B4-BE49-F238E27FC236}">
                    <a16:creationId xmlns:a16="http://schemas.microsoft.com/office/drawing/2014/main" id="{E856F4CB-8B6A-7BEF-D627-392D3A2656B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12629" y="1592085"/>
              <a:ext cx="10566742" cy="39085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9092">
                      <a:extLst>
                        <a:ext uri="{9D8B030D-6E8A-4147-A177-3AD203B41FA5}">
                          <a16:colId xmlns:a16="http://schemas.microsoft.com/office/drawing/2014/main" val="2925601858"/>
                        </a:ext>
                      </a:extLst>
                    </a:gridCol>
                    <a:gridCol w="1423995">
                      <a:extLst>
                        <a:ext uri="{9D8B030D-6E8A-4147-A177-3AD203B41FA5}">
                          <a16:colId xmlns:a16="http://schemas.microsoft.com/office/drawing/2014/main" val="2342993112"/>
                        </a:ext>
                      </a:extLst>
                    </a:gridCol>
                    <a:gridCol w="2038465">
                      <a:extLst>
                        <a:ext uri="{9D8B030D-6E8A-4147-A177-3AD203B41FA5}">
                          <a16:colId xmlns:a16="http://schemas.microsoft.com/office/drawing/2014/main" val="3360108950"/>
                        </a:ext>
                      </a:extLst>
                    </a:gridCol>
                    <a:gridCol w="1052111">
                      <a:extLst>
                        <a:ext uri="{9D8B030D-6E8A-4147-A177-3AD203B41FA5}">
                          <a16:colId xmlns:a16="http://schemas.microsoft.com/office/drawing/2014/main" val="1222073889"/>
                        </a:ext>
                      </a:extLst>
                    </a:gridCol>
                    <a:gridCol w="1057589">
                      <a:extLst>
                        <a:ext uri="{9D8B030D-6E8A-4147-A177-3AD203B41FA5}">
                          <a16:colId xmlns:a16="http://schemas.microsoft.com/office/drawing/2014/main" val="957215906"/>
                        </a:ext>
                      </a:extLst>
                    </a:gridCol>
                    <a:gridCol w="937036">
                      <a:extLst>
                        <a:ext uri="{9D8B030D-6E8A-4147-A177-3AD203B41FA5}">
                          <a16:colId xmlns:a16="http://schemas.microsoft.com/office/drawing/2014/main" val="3378726624"/>
                        </a:ext>
                      </a:extLst>
                    </a:gridCol>
                    <a:gridCol w="1150745">
                      <a:extLst>
                        <a:ext uri="{9D8B030D-6E8A-4147-A177-3AD203B41FA5}">
                          <a16:colId xmlns:a16="http://schemas.microsoft.com/office/drawing/2014/main" val="444217782"/>
                        </a:ext>
                      </a:extLst>
                    </a:gridCol>
                    <a:gridCol w="821961">
                      <a:extLst>
                        <a:ext uri="{9D8B030D-6E8A-4147-A177-3AD203B41FA5}">
                          <a16:colId xmlns:a16="http://schemas.microsoft.com/office/drawing/2014/main" val="3415038038"/>
                        </a:ext>
                      </a:extLst>
                    </a:gridCol>
                    <a:gridCol w="915748">
                      <a:extLst>
                        <a:ext uri="{9D8B030D-6E8A-4147-A177-3AD203B41FA5}">
                          <a16:colId xmlns:a16="http://schemas.microsoft.com/office/drawing/2014/main" val="418180050"/>
                        </a:ext>
                      </a:extLst>
                    </a:gridCol>
                  </a:tblGrid>
                  <a:tr h="488568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solidFill>
                              <a:schemeClr val="tx1"/>
                            </a:solidFill>
                            <a:latin typeface="黑体" panose="02010609060101010101" pitchFamily="49" charset="-122"/>
                            <a:ea typeface="黑体" panose="02010609060101010101" pitchFamily="49" charset="-122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solidFill>
                              <a:schemeClr val="tx1"/>
                            </a:solidFill>
                            <a:latin typeface="黑体" panose="02010609060101010101" pitchFamily="49" charset="-122"/>
                            <a:ea typeface="黑体" panose="02010609060101010101" pitchFamily="49" charset="-122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7545" t="-3750" r="-292515" b="-70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alpha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Beta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Spectral model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Sigma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73333" t="-3750" r="-113333" b="-70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56000" t="-3750" r="-2000" b="-70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7508702"/>
                      </a:ext>
                    </a:extLst>
                  </a:tr>
                  <a:tr h="10748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Three sources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J2005+3415(</a:t>
                          </a:r>
                          <a:r>
                            <a:rPr lang="en-US" altLang="zh-CN" sz="1200" b="1" dirty="0" err="1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gaus</a:t>
                          </a:r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  <a:p>
                          <a:pPr algn="ctr"/>
                          <a:endParaRPr lang="en-US" altLang="zh-CN" sz="1200" b="1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src1</a:t>
                          </a:r>
                        </a:p>
                        <a:p>
                          <a:pPr algn="ctr"/>
                          <a:endParaRPr lang="en-US" altLang="zh-CN" sz="1200" b="1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src2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399.34±30.66</a:t>
                          </a:r>
                        </a:p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0.54±0.08</a:t>
                          </a:r>
                        </a:p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1.51±0.38</a:t>
                          </a:r>
                          <a:endParaRPr lang="zh-CN" altLang="en-US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2.68±0.06</a:t>
                          </a:r>
                        </a:p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1.79±0.35</a:t>
                          </a:r>
                        </a:p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2.53±0.13</a:t>
                          </a:r>
                          <a:endParaRPr lang="zh-CN" altLang="en-US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0.36±0.05</a:t>
                          </a:r>
                        </a:p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0.97±0.27</a:t>
                          </a:r>
                        </a:p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0.10±0.05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  <a:endParaRPr lang="zh-CN" altLang="en-US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0.75±0.03</a:t>
                          </a:r>
                        </a:p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0.18±0.04</a:t>
                          </a:r>
                        </a:p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0.41±0.06</a:t>
                          </a:r>
                          <a:endParaRPr lang="zh-CN" altLang="en-US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29903050"/>
                      </a:ext>
                    </a:extLst>
                  </a:tr>
                  <a:tr h="10748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Three sources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J2005+3514(Disk)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src1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src2</a:t>
                          </a:r>
                          <a:endParaRPr lang="zh-CN" altLang="en-US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273.77±18.43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0.50±0.10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9.84±2.45</a:t>
                          </a:r>
                          <a:endParaRPr lang="zh-CN" altLang="en-US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2.73±0.09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1.64</a:t>
                          </a:r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±0.41</a:t>
                          </a:r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2.45±0.15</a:t>
                          </a:r>
                          <a:endParaRPr lang="zh-CN" altLang="en-US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0.36±0.07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1.10±0.33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0.10±0.04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  <a:endParaRPr lang="zh-CN" altLang="en-US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1.02±0.00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0.16±0.05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0.40±0.08</a:t>
                          </a:r>
                          <a:endParaRPr lang="zh-CN" altLang="en-US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-33.61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+31.608</a:t>
                          </a:r>
                          <a:endParaRPr lang="zh-CN" altLang="en-US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95769450"/>
                      </a:ext>
                    </a:extLst>
                  </a:tr>
                  <a:tr h="12702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Three sources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J2005+3514(Diff)</a:t>
                          </a:r>
                        </a:p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src1</a:t>
                          </a:r>
                        </a:p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src2</a:t>
                          </a:r>
                          <a:endParaRPr lang="zh-CN" altLang="en-US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698.32±77.88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0.47±0.09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1.20±0.57</a:t>
                          </a:r>
                          <a:endParaRPr lang="zh-CN" altLang="en-US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2.67±0.06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1.54±0.31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2.45±0.16</a:t>
                          </a:r>
                          <a:endParaRPr lang="zh-CN" altLang="en-US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0.33±0.04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1.26±0.26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0.11±0.05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  <a:endParaRPr lang="zh-CN" altLang="en-US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3.09±0.26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0.14±0.04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0.29±0.15</a:t>
                          </a:r>
                          <a:endParaRPr lang="zh-CN" altLang="en-US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-36.89</a:t>
                          </a:r>
                          <a:endParaRPr lang="zh-CN" altLang="en-US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+34.886</a:t>
                          </a:r>
                          <a:endParaRPr lang="zh-CN" altLang="en-US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62196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3C4D25E-E1D7-B976-9A82-5099A348BD0B}"/>
                  </a:ext>
                </a:extLst>
              </p:cNvPr>
              <p:cNvSpPr txBox="1"/>
              <p:nvPr/>
            </p:nvSpPr>
            <p:spPr>
              <a:xfrm>
                <a:off x="11279364" y="2517052"/>
                <a:ext cx="466322" cy="389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zh-CN" altLang="en-US" b="1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3C4D25E-E1D7-B976-9A82-5099A348B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9364" y="2517052"/>
                <a:ext cx="466322" cy="389979"/>
              </a:xfrm>
              <a:prstGeom prst="rect">
                <a:avLst/>
              </a:prstGeom>
              <a:blipFill>
                <a:blip r:embed="rId3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0960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FC1269F8-AF18-70FE-083F-26827DA5EA0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304203"/>
                  </p:ext>
                </p:extLst>
              </p:nvPr>
            </p:nvGraphicFramePr>
            <p:xfrm>
              <a:off x="296287" y="836712"/>
              <a:ext cx="11350719" cy="2423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6688">
                      <a:extLst>
                        <a:ext uri="{9D8B030D-6E8A-4147-A177-3AD203B41FA5}">
                          <a16:colId xmlns:a16="http://schemas.microsoft.com/office/drawing/2014/main" val="2342993112"/>
                        </a:ext>
                      </a:extLst>
                    </a:gridCol>
                    <a:gridCol w="1378099">
                      <a:extLst>
                        <a:ext uri="{9D8B030D-6E8A-4147-A177-3AD203B41FA5}">
                          <a16:colId xmlns:a16="http://schemas.microsoft.com/office/drawing/2014/main" val="1918291109"/>
                        </a:ext>
                      </a:extLst>
                    </a:gridCol>
                    <a:gridCol w="1490861">
                      <a:extLst>
                        <a:ext uri="{9D8B030D-6E8A-4147-A177-3AD203B41FA5}">
                          <a16:colId xmlns:a16="http://schemas.microsoft.com/office/drawing/2014/main" val="3593816703"/>
                        </a:ext>
                      </a:extLst>
                    </a:gridCol>
                    <a:gridCol w="1333926">
                      <a:extLst>
                        <a:ext uri="{9D8B030D-6E8A-4147-A177-3AD203B41FA5}">
                          <a16:colId xmlns:a16="http://schemas.microsoft.com/office/drawing/2014/main" val="1222073889"/>
                        </a:ext>
                      </a:extLst>
                    </a:gridCol>
                    <a:gridCol w="1333926">
                      <a:extLst>
                        <a:ext uri="{9D8B030D-6E8A-4147-A177-3AD203B41FA5}">
                          <a16:colId xmlns:a16="http://schemas.microsoft.com/office/drawing/2014/main" val="957215906"/>
                        </a:ext>
                      </a:extLst>
                    </a:gridCol>
                    <a:gridCol w="2118589">
                      <a:extLst>
                        <a:ext uri="{9D8B030D-6E8A-4147-A177-3AD203B41FA5}">
                          <a16:colId xmlns:a16="http://schemas.microsoft.com/office/drawing/2014/main" val="444217782"/>
                        </a:ext>
                      </a:extLst>
                    </a:gridCol>
                    <a:gridCol w="1037428">
                      <a:extLst>
                        <a:ext uri="{9D8B030D-6E8A-4147-A177-3AD203B41FA5}">
                          <a16:colId xmlns:a16="http://schemas.microsoft.com/office/drawing/2014/main" val="3415038038"/>
                        </a:ext>
                      </a:extLst>
                    </a:gridCol>
                    <a:gridCol w="1211202">
                      <a:extLst>
                        <a:ext uri="{9D8B030D-6E8A-4147-A177-3AD203B41FA5}">
                          <a16:colId xmlns:a16="http://schemas.microsoft.com/office/drawing/2014/main" val="418180050"/>
                        </a:ext>
                      </a:extLst>
                    </a:gridCol>
                  </a:tblGrid>
                  <a:tr h="213749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  <a:latin typeface="黑体" panose="02010609060101010101" pitchFamily="49" charset="-122"/>
                            <a:ea typeface="黑体" panose="02010609060101010101" pitchFamily="49" charset="-122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RA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DEC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Index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Sigma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TSp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TS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∆</m:t>
                                </m:r>
                                <m:r>
                                  <a:rPr lang="en-US" altLang="zh-CN" sz="12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𝐓𝐒</m:t>
                                </m:r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67508702"/>
                      </a:ext>
                    </a:extLst>
                  </a:tr>
                  <a:tr h="4080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J2005.8+3357</a:t>
                          </a:r>
                        </a:p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(Group 1)</a:t>
                          </a:r>
                        </a:p>
                        <a:p>
                          <a:pPr algn="ctr"/>
                          <a:endParaRPr lang="en-US" altLang="zh-CN" sz="1200" b="1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301.29</a:t>
                          </a:r>
                        </a:p>
                        <a:p>
                          <a:pPr algn="ctr"/>
                          <a:endParaRPr lang="en-US" altLang="zh-CN" sz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34.33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1.801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0.66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65.8</a:t>
                          </a:r>
                          <a:endParaRPr lang="zh-CN" altLang="en-US" sz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164.78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98.98</a:t>
                          </a:r>
                          <a:endParaRPr lang="zh-CN" altLang="en-US" sz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19102564"/>
                      </a:ext>
                    </a:extLst>
                  </a:tr>
                  <a:tr h="4080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J2004.9+3421</a:t>
                          </a: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(Group 2)</a:t>
                          </a:r>
                        </a:p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301.29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34.33</a:t>
                          </a:r>
                          <a:endParaRPr lang="zh-CN" altLang="en-US" sz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1.915</a:t>
                          </a:r>
                          <a:endParaRPr lang="zh-CN" altLang="en-US" sz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0.56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100.01</a:t>
                          </a:r>
                          <a:endParaRPr lang="zh-CN" altLang="en-US" sz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210.91</a:t>
                          </a:r>
                        </a:p>
                        <a:p>
                          <a:pPr algn="ctr"/>
                          <a:endParaRPr lang="zh-CN" altLang="en-US" sz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110.9</a:t>
                          </a:r>
                          <a:endParaRPr lang="zh-CN" altLang="en-US" sz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0332391"/>
                      </a:ext>
                    </a:extLst>
                  </a:tr>
                  <a:tr h="5149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J2005.8+3357</a:t>
                          </a: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J2004.9+3421</a:t>
                          </a: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(Group 3)</a:t>
                          </a:r>
                          <a:endParaRPr lang="zh-CN" altLang="en-US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zh-CN" altLang="en-US" sz="1100" dirty="0">
                            <a:solidFill>
                              <a:schemeClr val="dk1"/>
                            </a:solidFill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+mn-cs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301.29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34.33</a:t>
                          </a:r>
                          <a:endParaRPr lang="zh-CN" altLang="en-US" sz="11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1.978</a:t>
                          </a:r>
                          <a:endParaRPr lang="zh-CN" altLang="en-US" sz="11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0.49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65.8</a:t>
                          </a:r>
                        </a:p>
                        <a:p>
                          <a:pPr algn="ctr"/>
                          <a:r>
                            <a:rPr lang="en-US" altLang="zh-CN" sz="11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100.01</a:t>
                          </a:r>
                          <a:endParaRPr lang="zh-CN" altLang="en-US" sz="11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296.43</a:t>
                          </a:r>
                          <a:endParaRPr lang="zh-CN" altLang="en-US" sz="11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299030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FC1269F8-AF18-70FE-083F-26827DA5EA0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304203"/>
                  </p:ext>
                </p:extLst>
              </p:nvPr>
            </p:nvGraphicFramePr>
            <p:xfrm>
              <a:off x="296287" y="836712"/>
              <a:ext cx="11350719" cy="2423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6688">
                      <a:extLst>
                        <a:ext uri="{9D8B030D-6E8A-4147-A177-3AD203B41FA5}">
                          <a16:colId xmlns:a16="http://schemas.microsoft.com/office/drawing/2014/main" val="2342993112"/>
                        </a:ext>
                      </a:extLst>
                    </a:gridCol>
                    <a:gridCol w="1378099">
                      <a:extLst>
                        <a:ext uri="{9D8B030D-6E8A-4147-A177-3AD203B41FA5}">
                          <a16:colId xmlns:a16="http://schemas.microsoft.com/office/drawing/2014/main" val="1918291109"/>
                        </a:ext>
                      </a:extLst>
                    </a:gridCol>
                    <a:gridCol w="1490861">
                      <a:extLst>
                        <a:ext uri="{9D8B030D-6E8A-4147-A177-3AD203B41FA5}">
                          <a16:colId xmlns:a16="http://schemas.microsoft.com/office/drawing/2014/main" val="3593816703"/>
                        </a:ext>
                      </a:extLst>
                    </a:gridCol>
                    <a:gridCol w="1333926">
                      <a:extLst>
                        <a:ext uri="{9D8B030D-6E8A-4147-A177-3AD203B41FA5}">
                          <a16:colId xmlns:a16="http://schemas.microsoft.com/office/drawing/2014/main" val="1222073889"/>
                        </a:ext>
                      </a:extLst>
                    </a:gridCol>
                    <a:gridCol w="1333926">
                      <a:extLst>
                        <a:ext uri="{9D8B030D-6E8A-4147-A177-3AD203B41FA5}">
                          <a16:colId xmlns:a16="http://schemas.microsoft.com/office/drawing/2014/main" val="957215906"/>
                        </a:ext>
                      </a:extLst>
                    </a:gridCol>
                    <a:gridCol w="2118589">
                      <a:extLst>
                        <a:ext uri="{9D8B030D-6E8A-4147-A177-3AD203B41FA5}">
                          <a16:colId xmlns:a16="http://schemas.microsoft.com/office/drawing/2014/main" val="444217782"/>
                        </a:ext>
                      </a:extLst>
                    </a:gridCol>
                    <a:gridCol w="1037428">
                      <a:extLst>
                        <a:ext uri="{9D8B030D-6E8A-4147-A177-3AD203B41FA5}">
                          <a16:colId xmlns:a16="http://schemas.microsoft.com/office/drawing/2014/main" val="3415038038"/>
                        </a:ext>
                      </a:extLst>
                    </a:gridCol>
                    <a:gridCol w="1211202">
                      <a:extLst>
                        <a:ext uri="{9D8B030D-6E8A-4147-A177-3AD203B41FA5}">
                          <a16:colId xmlns:a16="http://schemas.microsoft.com/office/drawing/2014/main" val="418180050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  <a:latin typeface="黑体" panose="02010609060101010101" pitchFamily="49" charset="-122"/>
                            <a:ea typeface="黑体" panose="02010609060101010101" pitchFamily="49" charset="-122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RA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DEC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Index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Sigma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TSp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TS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36181" t="-5455" r="-1005" b="-62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75087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J2005.8+3357</a:t>
                          </a:r>
                        </a:p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(Group 1)</a:t>
                          </a:r>
                        </a:p>
                        <a:p>
                          <a:pPr algn="ctr"/>
                          <a:endParaRPr lang="en-US" altLang="zh-CN" sz="1200" b="1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301.29</a:t>
                          </a:r>
                        </a:p>
                        <a:p>
                          <a:pPr algn="ctr"/>
                          <a:endParaRPr lang="en-US" altLang="zh-CN" sz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34.33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1.801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0.66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65.8</a:t>
                          </a:r>
                          <a:endParaRPr lang="zh-CN" altLang="en-US" sz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164.78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98.98</a:t>
                          </a:r>
                          <a:endParaRPr lang="zh-CN" altLang="en-US" sz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1910256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J2004.9+3421</a:t>
                          </a: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(Group 2)</a:t>
                          </a:r>
                        </a:p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301.29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34.33</a:t>
                          </a:r>
                          <a:endParaRPr lang="zh-CN" altLang="en-US" sz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1.915</a:t>
                          </a:r>
                          <a:endParaRPr lang="zh-CN" altLang="en-US" sz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0.56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100.01</a:t>
                          </a:r>
                          <a:endParaRPr lang="zh-CN" altLang="en-US" sz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210.91</a:t>
                          </a:r>
                        </a:p>
                        <a:p>
                          <a:pPr algn="ctr"/>
                          <a:endParaRPr lang="zh-CN" altLang="en-US" sz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110.9</a:t>
                          </a:r>
                          <a:endParaRPr lang="zh-CN" altLang="en-US" sz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0332391"/>
                      </a:ext>
                    </a:extLst>
                  </a:tr>
                  <a:tr h="807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J2005.8+3357</a:t>
                          </a: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J2004.9+3421</a:t>
                          </a: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(Group 3)</a:t>
                          </a:r>
                          <a:endParaRPr lang="zh-CN" altLang="en-US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zh-CN" altLang="en-US" sz="1100" dirty="0">
                            <a:solidFill>
                              <a:schemeClr val="dk1"/>
                            </a:solidFill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+mn-cs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301.29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34.33</a:t>
                          </a:r>
                          <a:endParaRPr lang="zh-CN" altLang="en-US" sz="11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1.978</a:t>
                          </a:r>
                          <a:endParaRPr lang="zh-CN" altLang="en-US" sz="11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0.49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65.8</a:t>
                          </a:r>
                        </a:p>
                        <a:p>
                          <a:pPr algn="ctr"/>
                          <a:r>
                            <a:rPr lang="en-US" altLang="zh-CN" sz="11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100.01</a:t>
                          </a:r>
                          <a:endParaRPr lang="zh-CN" altLang="en-US" sz="11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296.43</a:t>
                          </a:r>
                          <a:endParaRPr lang="zh-CN" altLang="en-US" sz="11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bg1">
                              <a:lumMod val="9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2990305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BB4E7B57-76BB-89C7-8E29-6F866E594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757" y="3283779"/>
            <a:ext cx="5410832" cy="3530797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494199D-E2AC-8DE8-D1EE-4AC25B79EE58}"/>
              </a:ext>
            </a:extLst>
          </p:cNvPr>
          <p:cNvCxnSpPr/>
          <p:nvPr/>
        </p:nvCxnSpPr>
        <p:spPr>
          <a:xfrm>
            <a:off x="0" y="836712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object 3">
            <a:extLst>
              <a:ext uri="{FF2B5EF4-FFF2-40B4-BE49-F238E27FC236}">
                <a16:creationId xmlns:a16="http://schemas.microsoft.com/office/drawing/2014/main" id="{CE5E96D7-6526-3BD8-F4B3-DC2CD4BA4E75}"/>
              </a:ext>
            </a:extLst>
          </p:cNvPr>
          <p:cNvSpPr txBox="1"/>
          <p:nvPr/>
        </p:nvSpPr>
        <p:spPr>
          <a:xfrm>
            <a:off x="540401" y="219285"/>
            <a:ext cx="8579935" cy="4568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-36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Fermi</a:t>
            </a:r>
            <a:endParaRPr sz="2800" b="1" spc="-38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D8E2D60-CC72-2A2A-4B91-D78E94B52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4589" y="3775631"/>
            <a:ext cx="3474079" cy="254709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9AA5BF-116D-795A-A6C8-0873E604CA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83322"/>
            <a:ext cx="3487819" cy="259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58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398EC-9144-5321-CBA7-EF22EB475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B8593C18-1351-9540-3231-D53A13C4A6EF}"/>
              </a:ext>
            </a:extLst>
          </p:cNvPr>
          <p:cNvSpPr txBox="1"/>
          <p:nvPr/>
        </p:nvSpPr>
        <p:spPr>
          <a:xfrm>
            <a:off x="540401" y="219285"/>
            <a:ext cx="6923751" cy="4669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13"/>
              </a:lnSpc>
            </a:pPr>
            <a:r>
              <a:rPr lang="en-US" sz="2800" b="1" spc="-36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zh-CN" sz="2800" b="1" spc="-36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adio observations </a:t>
            </a:r>
            <a:endParaRPr sz="2800" b="1" spc="-38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8BE16B6E-98FB-5251-20CF-C52B00F21A25}"/>
              </a:ext>
            </a:extLst>
          </p:cNvPr>
          <p:cNvCxnSpPr/>
          <p:nvPr/>
        </p:nvCxnSpPr>
        <p:spPr>
          <a:xfrm>
            <a:off x="0" y="836712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953251A3-97AB-7C97-B569-3979A7AD4B2D}"/>
              </a:ext>
            </a:extLst>
          </p:cNvPr>
          <p:cNvSpPr txBox="1"/>
          <p:nvPr/>
        </p:nvSpPr>
        <p:spPr>
          <a:xfrm>
            <a:off x="902446" y="959379"/>
            <a:ext cx="5625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Wingdings"/>
                <a:cs typeface="Wingdings"/>
              </a:rPr>
              <a:t></a:t>
            </a:r>
            <a:r>
              <a:rPr lang="zh-CN" altLang="en-US" sz="2400" spc="2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VLA Sky Survey (VLASS)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48E324D-1A73-5803-6D0F-D374A09AAD78}"/>
              </a:ext>
            </a:extLst>
          </p:cNvPr>
          <p:cNvSpPr txBox="1"/>
          <p:nvPr/>
        </p:nvSpPr>
        <p:spPr>
          <a:xfrm>
            <a:off x="866586" y="1438850"/>
            <a:ext cx="7821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Wingdings"/>
                <a:cs typeface="Wingdings"/>
              </a:rPr>
              <a:t></a:t>
            </a:r>
            <a:r>
              <a:rPr lang="zh-CN" altLang="en-US" sz="2400" spc="2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Dominion Radio Astrophysical Observatory (DRAO)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A5D5B17-A3C2-0B4E-EDDA-3A6FF18B89DE}"/>
              </a:ext>
            </a:extLst>
          </p:cNvPr>
          <p:cNvSpPr txBox="1"/>
          <p:nvPr/>
        </p:nvSpPr>
        <p:spPr>
          <a:xfrm>
            <a:off x="866587" y="1900518"/>
            <a:ext cx="659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Wingdings"/>
                <a:cs typeface="Wingdings"/>
              </a:rPr>
              <a:t></a:t>
            </a:r>
            <a:r>
              <a:rPr lang="zh-CN" altLang="en-US" sz="2400" spc="2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Canadian Galactic Plane Survey (CGPS)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10" descr="表格&#10;&#10;AI 生成的内容可能不正确。">
            <a:extLst>
              <a:ext uri="{FF2B5EF4-FFF2-40B4-BE49-F238E27FC236}">
                <a16:creationId xmlns:a16="http://schemas.microsoft.com/office/drawing/2014/main" id="{878AC2C6-3C88-08B8-F86B-5DBA197DF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2505956"/>
            <a:ext cx="8450035" cy="409940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48E9E6F7-C066-F28D-63A0-07606DECC4EE}"/>
              </a:ext>
            </a:extLst>
          </p:cNvPr>
          <p:cNvSpPr txBox="1"/>
          <p:nvPr/>
        </p:nvSpPr>
        <p:spPr>
          <a:xfrm>
            <a:off x="9048328" y="3429000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/>
              <a:t>LHAASO J2005+3415:</a:t>
            </a:r>
          </a:p>
          <a:p>
            <a:pPr algn="just"/>
            <a:r>
              <a:rPr lang="en-US" altLang="zh-CN" sz="2400" dirty="0"/>
              <a:t>RA:301.37   Dec:34.20</a:t>
            </a:r>
          </a:p>
        </p:txBody>
      </p:sp>
    </p:spTree>
    <p:extLst>
      <p:ext uri="{BB962C8B-B14F-4D97-AF65-F5344CB8AC3E}">
        <p14:creationId xmlns:p14="http://schemas.microsoft.com/office/powerpoint/2010/main" val="869075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40401" y="235614"/>
            <a:ext cx="6923751" cy="4568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-38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Introduction:</a:t>
            </a:r>
            <a:r>
              <a:rPr sz="2800" b="1" spc="15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36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LHAASO J2005+3415</a:t>
            </a:r>
            <a:endParaRPr sz="2800" b="1" spc="-38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0401" y="1879070"/>
            <a:ext cx="7848872" cy="844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9"/>
              </a:lnSpc>
            </a:pPr>
            <a:r>
              <a:rPr sz="2400" spc="2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LHAASO J2005+3415: an 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 TeV source</a:t>
            </a:r>
          </a:p>
          <a:p>
            <a:pPr marL="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endParaRPr sz="2400" dirty="0">
              <a:solidFill>
                <a:srgbClr val="000000"/>
              </a:solidFill>
              <a:latin typeface="BLBDAV+PingFang SC Regular"/>
              <a:cs typeface="BLBDAV+PingFang SC 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0401" y="2979848"/>
            <a:ext cx="8640960" cy="844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9"/>
              </a:lnSpc>
            </a:pPr>
            <a:r>
              <a:rPr sz="2400" spc="2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Location: (l, b) ~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(71.32°, 1.16°) in Cygnus region </a:t>
            </a:r>
          </a:p>
          <a:p>
            <a:pPr marL="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endParaRPr sz="2400" dirty="0">
              <a:solidFill>
                <a:srgbClr val="000000"/>
              </a:solidFill>
              <a:latin typeface="BLBDAV+PingFang SC Regular"/>
              <a:cs typeface="BLBDAV+PingFang SC 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4703" y="4135735"/>
            <a:ext cx="7560840" cy="21420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atinLnBrk="1"/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clear counterpart in the low-frequency band</a:t>
            </a:r>
          </a:p>
          <a:p>
            <a:pPr latinLnBrk="1">
              <a:lnSpc>
                <a:spcPct val="50000"/>
              </a:lnSpc>
            </a:pPr>
            <a:endParaRPr lang="en-US" altLang="zh-CN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359"/>
              </a:lnSpc>
              <a:spcBef>
                <a:spcPts val="2919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 unclear: SNR? PWN? Other?</a:t>
            </a:r>
          </a:p>
          <a:p>
            <a:pPr marL="0" marR="0">
              <a:lnSpc>
                <a:spcPts val="3359"/>
              </a:lnSpc>
              <a:spcBef>
                <a:spcPts val="2919"/>
              </a:spcBef>
              <a:spcAft>
                <a:spcPts val="0"/>
              </a:spcAft>
            </a:pPr>
            <a:endParaRPr sz="2400" dirty="0">
              <a:solidFill>
                <a:srgbClr val="000000"/>
              </a:solidFill>
              <a:latin typeface="BLBDAV+PingFang SC Regular"/>
              <a:cs typeface="BLBDAV+PingFang SC Regular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78234" y="6332905"/>
            <a:ext cx="259461" cy="287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7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898989"/>
                </a:solidFill>
                <a:latin typeface="VOJFLD+PingFang SC Semibold"/>
                <a:cs typeface="VOJFLD+PingFang SC Semibold"/>
              </a:rPr>
              <a:t>3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EF32EFF7-00D9-774D-C22C-5A1EA49FD58F}"/>
              </a:ext>
            </a:extLst>
          </p:cNvPr>
          <p:cNvCxnSpPr/>
          <p:nvPr/>
        </p:nvCxnSpPr>
        <p:spPr>
          <a:xfrm>
            <a:off x="0" y="836712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944E6D44-036A-10C7-4020-9978B617EF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5191"/>
              </p:ext>
            </p:extLst>
          </p:nvPr>
        </p:nvGraphicFramePr>
        <p:xfrm>
          <a:off x="7464152" y="1250507"/>
          <a:ext cx="4302949" cy="4770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415">
                  <a:extLst>
                    <a:ext uri="{9D8B030D-6E8A-4147-A177-3AD203B41FA5}">
                      <a16:colId xmlns:a16="http://schemas.microsoft.com/office/drawing/2014/main" val="2925601858"/>
                    </a:ext>
                  </a:extLst>
                </a:gridCol>
                <a:gridCol w="1292583">
                  <a:extLst>
                    <a:ext uri="{9D8B030D-6E8A-4147-A177-3AD203B41FA5}">
                      <a16:colId xmlns:a16="http://schemas.microsoft.com/office/drawing/2014/main" val="2342993112"/>
                    </a:ext>
                  </a:extLst>
                </a:gridCol>
                <a:gridCol w="1553951">
                  <a:extLst>
                    <a:ext uri="{9D8B030D-6E8A-4147-A177-3AD203B41FA5}">
                      <a16:colId xmlns:a16="http://schemas.microsoft.com/office/drawing/2014/main" val="3360108950"/>
                    </a:ext>
                  </a:extLst>
                </a:gridCol>
              </a:tblGrid>
              <a:tr h="588667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WCDA</a:t>
                      </a:r>
                      <a:endParaRPr lang="zh-CN" altLang="en-US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KM2A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7508702"/>
                  </a:ext>
                </a:extLst>
              </a:tr>
              <a:tr h="8855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RA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301.30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301.81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9102564"/>
                  </a:ext>
                </a:extLst>
              </a:tr>
              <a:tr h="82413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Dec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34.25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33.87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332391"/>
                  </a:ext>
                </a:extLst>
              </a:tr>
              <a:tr h="82413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Index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2.58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3.79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2121304"/>
                  </a:ext>
                </a:extLst>
              </a:tr>
              <a:tr h="82413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sigma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0.74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0.33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0741534"/>
                  </a:ext>
                </a:extLst>
              </a:tr>
              <a:tr h="82413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388.1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127.7</a:t>
                      </a:r>
                      <a:r>
                        <a:rPr lang="en-US" altLang="zh-CN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altLang="zh-CN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736359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BE3A5886-8567-59A9-84C8-264C0AAA7C27}"/>
              </a:ext>
            </a:extLst>
          </p:cNvPr>
          <p:cNvSpPr/>
          <p:nvPr/>
        </p:nvSpPr>
        <p:spPr>
          <a:xfrm>
            <a:off x="201232" y="2007561"/>
            <a:ext cx="144015" cy="14401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7039606-42E0-B685-5E98-893E67B62E42}"/>
              </a:ext>
            </a:extLst>
          </p:cNvPr>
          <p:cNvSpPr/>
          <p:nvPr/>
        </p:nvSpPr>
        <p:spPr>
          <a:xfrm>
            <a:off x="201232" y="3072197"/>
            <a:ext cx="144015" cy="14401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6CCF1AD-5A24-E065-AE20-0EDB73A23C27}"/>
              </a:ext>
            </a:extLst>
          </p:cNvPr>
          <p:cNvSpPr/>
          <p:nvPr/>
        </p:nvSpPr>
        <p:spPr>
          <a:xfrm>
            <a:off x="201232" y="4208841"/>
            <a:ext cx="144015" cy="14401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6681D53-0841-33E4-D514-E78A0C8268AC}"/>
              </a:ext>
            </a:extLst>
          </p:cNvPr>
          <p:cNvSpPr/>
          <p:nvPr/>
        </p:nvSpPr>
        <p:spPr>
          <a:xfrm>
            <a:off x="201232" y="5206766"/>
            <a:ext cx="144015" cy="14401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B25A9-E233-532A-6BB3-8190CF9D8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D192C622-44D6-18AE-F022-CA982DC567BD}"/>
              </a:ext>
            </a:extLst>
          </p:cNvPr>
          <p:cNvSpPr txBox="1"/>
          <p:nvPr/>
        </p:nvSpPr>
        <p:spPr>
          <a:xfrm>
            <a:off x="540401" y="219285"/>
            <a:ext cx="6923751" cy="4669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13"/>
              </a:lnSpc>
            </a:pPr>
            <a:r>
              <a:rPr sz="2800" b="1" spc="-38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Introduction:</a:t>
            </a:r>
            <a:r>
              <a:rPr sz="2800" b="1" spc="15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36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</a:t>
            </a:r>
            <a:r>
              <a:rPr lang="en-US" altLang="zh-CN" sz="2800" b="1" spc="-36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observations </a:t>
            </a:r>
            <a:endParaRPr sz="2800" b="1" spc="-38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EC5E47E1-4167-5342-2F14-EE08CCAA1CC2}"/>
              </a:ext>
            </a:extLst>
          </p:cNvPr>
          <p:cNvCxnSpPr/>
          <p:nvPr/>
        </p:nvCxnSpPr>
        <p:spPr>
          <a:xfrm>
            <a:off x="0" y="836712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A46C714C-50ED-6D8B-E55F-0BC45873A142}"/>
              </a:ext>
            </a:extLst>
          </p:cNvPr>
          <p:cNvSpPr txBox="1"/>
          <p:nvPr/>
        </p:nvSpPr>
        <p:spPr>
          <a:xfrm>
            <a:off x="6304014" y="133147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Wingdings"/>
                <a:cs typeface="Wingdings"/>
              </a:rPr>
              <a:t></a:t>
            </a:r>
            <a:r>
              <a:rPr lang="zh-CN" altLang="en-US" spc="2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MAXI: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1B7D90B-071F-1719-3BEA-DEF3D903AAFD}"/>
              </a:ext>
            </a:extLst>
          </p:cNvPr>
          <p:cNvSpPr txBox="1"/>
          <p:nvPr/>
        </p:nvSpPr>
        <p:spPr>
          <a:xfrm>
            <a:off x="767408" y="133147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Wingdings"/>
                <a:cs typeface="Wingdings"/>
              </a:rPr>
              <a:t></a:t>
            </a:r>
            <a:r>
              <a:rPr lang="zh-CN" altLang="en-US" spc="2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XRT: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D7CA5B8-8D39-A27C-53E8-AEF36176B216}"/>
              </a:ext>
            </a:extLst>
          </p:cNvPr>
          <p:cNvSpPr txBox="1"/>
          <p:nvPr/>
        </p:nvSpPr>
        <p:spPr>
          <a:xfrm>
            <a:off x="767408" y="402035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Wingdings"/>
                <a:cs typeface="Wingdings"/>
              </a:rPr>
              <a:t></a:t>
            </a:r>
            <a:r>
              <a:rPr lang="zh-CN" altLang="en-US" spc="2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Chandra: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C94EE32-E82D-2DF4-C9EA-2853DAA074C8}"/>
              </a:ext>
            </a:extLst>
          </p:cNvPr>
          <p:cNvSpPr txBox="1"/>
          <p:nvPr/>
        </p:nvSpPr>
        <p:spPr>
          <a:xfrm>
            <a:off x="6304014" y="407707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Wingdings"/>
                <a:cs typeface="Wingdings"/>
              </a:rPr>
              <a:t></a:t>
            </a:r>
            <a:r>
              <a:rPr lang="zh-CN" altLang="en-US" spc="2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XMM-Newton: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图片 13" descr="在黑暗中&#10;&#10;AI 生成的内容可能不正确。">
            <a:extLst>
              <a:ext uri="{FF2B5EF4-FFF2-40B4-BE49-F238E27FC236}">
                <a16:creationId xmlns:a16="http://schemas.microsoft.com/office/drawing/2014/main" id="{BE2AFEF4-F571-27DA-15ED-AC51C9D50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1290139"/>
            <a:ext cx="2280064" cy="2276784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9E9CF4D3-9802-FD25-0BC3-31F201376C5B}"/>
              </a:ext>
            </a:extLst>
          </p:cNvPr>
          <p:cNvSpPr txBox="1"/>
          <p:nvPr/>
        </p:nvSpPr>
        <p:spPr>
          <a:xfrm>
            <a:off x="2639616" y="371703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0.3-10keV</a:t>
            </a:r>
            <a:endParaRPr lang="zh-CN" altLang="en-US" dirty="0"/>
          </a:p>
        </p:txBody>
      </p:sp>
      <p:pic>
        <p:nvPicPr>
          <p:cNvPr id="17" name="图片 16" descr="图形用户界面&#10;&#10;AI 生成的内容可能不正确。">
            <a:extLst>
              <a:ext uri="{FF2B5EF4-FFF2-40B4-BE49-F238E27FC236}">
                <a16:creationId xmlns:a16="http://schemas.microsoft.com/office/drawing/2014/main" id="{CA4DFFDD-26CC-310E-5ADF-8EE01FD0B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040" y="987217"/>
            <a:ext cx="2932448" cy="1505679"/>
          </a:xfrm>
          <a:prstGeom prst="rect">
            <a:avLst/>
          </a:prstGeom>
        </p:spPr>
      </p:pic>
      <p:pic>
        <p:nvPicPr>
          <p:cNvPr id="18" name="图片 17" descr="图形用户界面&#10;&#10;AI 生成的内容可能不正确。">
            <a:extLst>
              <a:ext uri="{FF2B5EF4-FFF2-40B4-BE49-F238E27FC236}">
                <a16:creationId xmlns:a16="http://schemas.microsoft.com/office/drawing/2014/main" id="{FB2C91F5-BDD6-E073-D043-59057B705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158" y="2636913"/>
            <a:ext cx="2888330" cy="1512168"/>
          </a:xfrm>
          <a:prstGeom prst="rect">
            <a:avLst/>
          </a:prstGeom>
        </p:spPr>
      </p:pic>
      <p:pic>
        <p:nvPicPr>
          <p:cNvPr id="20" name="图片 19" descr="图形用户界面, 文本, 应用程序&#10;&#10;AI 生成的内容可能不正确。">
            <a:extLst>
              <a:ext uri="{FF2B5EF4-FFF2-40B4-BE49-F238E27FC236}">
                <a16:creationId xmlns:a16="http://schemas.microsoft.com/office/drawing/2014/main" id="{AA28EFAF-B340-E07E-3B80-054AFB307A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25"/>
          <a:stretch>
            <a:fillRect/>
          </a:stretch>
        </p:blipFill>
        <p:spPr>
          <a:xfrm>
            <a:off x="5982306" y="4428881"/>
            <a:ext cx="5298270" cy="2213074"/>
          </a:xfrm>
          <a:prstGeom prst="rect">
            <a:avLst/>
          </a:prstGeom>
        </p:spPr>
      </p:pic>
      <p:pic>
        <p:nvPicPr>
          <p:cNvPr id="22" name="图片 21" descr="文本&#10;&#10;AI 生成的内容可能不正确。">
            <a:extLst>
              <a:ext uri="{FF2B5EF4-FFF2-40B4-BE49-F238E27FC236}">
                <a16:creationId xmlns:a16="http://schemas.microsoft.com/office/drawing/2014/main" id="{65877CB9-1658-F5DC-4023-8AE633D201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33" y="4779528"/>
            <a:ext cx="5690751" cy="149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77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20D98-06B0-7744-8061-30591F4ED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>
            <a:extLst>
              <a:ext uri="{FF2B5EF4-FFF2-40B4-BE49-F238E27FC236}">
                <a16:creationId xmlns:a16="http://schemas.microsoft.com/office/drawing/2014/main" id="{712FF0DC-266E-1563-630C-5CB1150EC862}"/>
              </a:ext>
            </a:extLst>
          </p:cNvPr>
          <p:cNvSpPr/>
          <p:nvPr/>
        </p:nvSpPr>
        <p:spPr>
          <a:xfrm>
            <a:off x="0" y="1136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486B124-97D3-4CD4-C9AD-7E4A9D2CBBED}"/>
              </a:ext>
            </a:extLst>
          </p:cNvPr>
          <p:cNvSpPr txBox="1"/>
          <p:nvPr/>
        </p:nvSpPr>
        <p:spPr>
          <a:xfrm>
            <a:off x="2585985" y="1628800"/>
            <a:ext cx="2733987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9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Wingdings"/>
                <a:cs typeface="Wingdings"/>
              </a:rPr>
              <a:t></a:t>
            </a:r>
            <a:r>
              <a:rPr sz="3200" spc="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Introduction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41DC7AE-B275-8B1F-0A61-53A6CBFDFC5E}"/>
              </a:ext>
            </a:extLst>
          </p:cNvPr>
          <p:cNvSpPr txBox="1"/>
          <p:nvPr/>
        </p:nvSpPr>
        <p:spPr>
          <a:xfrm>
            <a:off x="2585984" y="2564904"/>
            <a:ext cx="7038407" cy="1410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9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Wingdings"/>
                <a:cs typeface="Arial" panose="020B0604020202020204" pitchFamily="34" charset="0"/>
              </a:rPr>
              <a:t></a:t>
            </a:r>
            <a:r>
              <a:rPr sz="3200" spc="2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LHAASO </a:t>
            </a:r>
            <a:r>
              <a:rPr lang="en-US" sz="3200" dirty="0">
                <a:solidFill>
                  <a:srgbClr val="000000"/>
                </a:solidFill>
                <a:latin typeface="Arial"/>
                <a:cs typeface="Arial"/>
              </a:rPr>
              <a:t>and Fermi-LAT </a:t>
            </a: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results</a:t>
            </a:r>
            <a:endParaRPr lang="en-US" sz="3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>
              <a:lnSpc>
                <a:spcPts val="3339"/>
              </a:lnSpc>
              <a:spcBef>
                <a:spcPts val="4390"/>
              </a:spcBef>
              <a:spcAft>
                <a:spcPts val="0"/>
              </a:spcAft>
            </a:pPr>
            <a:r>
              <a:rPr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Wingdings"/>
                <a:cs typeface="Arial" panose="020B0604020202020204" pitchFamily="34" charset="0"/>
              </a:rPr>
              <a:t></a:t>
            </a:r>
            <a:r>
              <a:rPr sz="3200" spc="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Discussion and Summary</a:t>
            </a:r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B8FD1033-D3A6-430B-6808-E9A4E7DD32B2}"/>
              </a:ext>
            </a:extLst>
          </p:cNvPr>
          <p:cNvSpPr txBox="1"/>
          <p:nvPr/>
        </p:nvSpPr>
        <p:spPr>
          <a:xfrm>
            <a:off x="11378234" y="6332905"/>
            <a:ext cx="259461" cy="239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898989"/>
                </a:solidFill>
                <a:latin typeface="VOJFLD+PingFang SC Semibold"/>
                <a:cs typeface="VOJFLD+PingFang SC Semibold"/>
              </a:rPr>
              <a:t>4</a:t>
            </a:r>
            <a:endParaRPr sz="1400" b="1" dirty="0">
              <a:solidFill>
                <a:srgbClr val="898989"/>
              </a:solidFill>
              <a:latin typeface="VOJFLD+PingFang SC Semibold"/>
              <a:cs typeface="VOJFLD+PingFang SC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387365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B39E0-12E5-871B-0CE6-0FB7DA80D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682C0CBA-F787-7CD8-6EBD-4DCBB32F6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178" y="2211659"/>
            <a:ext cx="5419822" cy="3603938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49556BF0-C19E-9713-C5B9-0B7C8212DFEB}"/>
              </a:ext>
            </a:extLst>
          </p:cNvPr>
          <p:cNvSpPr txBox="1"/>
          <p:nvPr/>
        </p:nvSpPr>
        <p:spPr>
          <a:xfrm>
            <a:off x="540401" y="225036"/>
            <a:ext cx="6923751" cy="4568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-36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LHAASO Data</a:t>
            </a:r>
            <a:endParaRPr sz="2800" b="1" spc="-38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7E968B11-FD8B-51C7-F0ED-5090DE828396}"/>
              </a:ext>
            </a:extLst>
          </p:cNvPr>
          <p:cNvSpPr txBox="1"/>
          <p:nvPr/>
        </p:nvSpPr>
        <p:spPr>
          <a:xfrm>
            <a:off x="926210" y="1003826"/>
            <a:ext cx="7848872" cy="1280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Data:</a:t>
            </a:r>
          </a:p>
          <a:p>
            <a:pPr>
              <a:lnSpc>
                <a:spcPts val="3359"/>
              </a:lnSpc>
            </a:pP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endParaRPr sz="2200" dirty="0">
              <a:solidFill>
                <a:srgbClr val="000000"/>
              </a:solidFill>
              <a:latin typeface="BLBDAV+PingFang SC Regular"/>
              <a:cs typeface="BLBDAV+PingFang SC Regular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66D474AA-3AF2-5E22-D418-37AAA88C7119}"/>
              </a:ext>
            </a:extLst>
          </p:cNvPr>
          <p:cNvSpPr txBox="1"/>
          <p:nvPr/>
        </p:nvSpPr>
        <p:spPr>
          <a:xfrm>
            <a:off x="11378234" y="6332905"/>
            <a:ext cx="259461" cy="239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898989"/>
                </a:solidFill>
                <a:latin typeface="VOJFLD+PingFang SC Semibold"/>
                <a:cs typeface="VOJFLD+PingFang SC Semibold"/>
              </a:rPr>
              <a:t>5</a:t>
            </a:r>
            <a:endParaRPr sz="1400" b="1" dirty="0">
              <a:solidFill>
                <a:srgbClr val="898989"/>
              </a:solidFill>
              <a:latin typeface="VOJFLD+PingFang SC Semibold"/>
              <a:cs typeface="VOJFLD+PingFang SC Semibold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282BC051-A9C0-049D-07BA-FA497F846DAD}"/>
              </a:ext>
            </a:extLst>
          </p:cNvPr>
          <p:cNvCxnSpPr/>
          <p:nvPr/>
        </p:nvCxnSpPr>
        <p:spPr>
          <a:xfrm>
            <a:off x="0" y="836712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8E4E0458-DAAA-D056-1A32-A5444EFFB8FD}"/>
              </a:ext>
            </a:extLst>
          </p:cNvPr>
          <p:cNvSpPr/>
          <p:nvPr/>
        </p:nvSpPr>
        <p:spPr>
          <a:xfrm>
            <a:off x="623391" y="1147924"/>
            <a:ext cx="144015" cy="14401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42D97A8-5C09-3FAB-1901-FFE91A533AC0}"/>
              </a:ext>
            </a:extLst>
          </p:cNvPr>
          <p:cNvSpPr/>
          <p:nvPr/>
        </p:nvSpPr>
        <p:spPr>
          <a:xfrm>
            <a:off x="904030" y="1572277"/>
            <a:ext cx="144016" cy="14401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BD0DAD6-11DA-544B-A274-01F00B37EF0C}"/>
              </a:ext>
            </a:extLst>
          </p:cNvPr>
          <p:cNvSpPr txBox="1"/>
          <p:nvPr/>
        </p:nvSpPr>
        <p:spPr>
          <a:xfrm>
            <a:off x="1127448" y="1456950"/>
            <a:ext cx="633670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00" dirty="0">
                <a:latin typeface="Arial" panose="020B0604020202020204" pitchFamily="34" charset="0"/>
                <a:cs typeface="Arial" panose="020B0604020202020204" pitchFamily="34" charset="0"/>
              </a:rPr>
              <a:t>WCDA Full-Array: 2021-03-05 to 2025-07-31</a:t>
            </a:r>
            <a:endParaRPr lang="zh-CN" alt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42D97A8-5C09-3FAB-1901-FFE91A533AC0}"/>
              </a:ext>
            </a:extLst>
          </p:cNvPr>
          <p:cNvSpPr/>
          <p:nvPr/>
        </p:nvSpPr>
        <p:spPr>
          <a:xfrm>
            <a:off x="904030" y="2005904"/>
            <a:ext cx="144016" cy="14401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CD8827E-C9B4-2C91-2AF2-A8AD1D339D0A}"/>
              </a:ext>
            </a:extLst>
          </p:cNvPr>
          <p:cNvSpPr txBox="1"/>
          <p:nvPr/>
        </p:nvSpPr>
        <p:spPr>
          <a:xfrm>
            <a:off x="1127448" y="1910306"/>
            <a:ext cx="727280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00" dirty="0">
                <a:latin typeface="Arial" panose="020B0604020202020204" pitchFamily="34" charset="0"/>
                <a:cs typeface="Arial" panose="020B0604020202020204" pitchFamily="34" charset="0"/>
              </a:rPr>
              <a:t>KM2A Full-Array: 2021-07-20 to 2025-07-31</a:t>
            </a:r>
            <a:endParaRPr lang="zh-CN" alt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6E14EDC-CF81-3F70-A389-15814DBD4DE3}"/>
              </a:ext>
            </a:extLst>
          </p:cNvPr>
          <p:cNvSpPr/>
          <p:nvPr/>
        </p:nvSpPr>
        <p:spPr>
          <a:xfrm>
            <a:off x="623391" y="3574722"/>
            <a:ext cx="144015" cy="14401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BF4C317-E386-1428-95E5-69A24D577A19}"/>
              </a:ext>
            </a:extLst>
          </p:cNvPr>
          <p:cNvSpPr txBox="1"/>
          <p:nvPr/>
        </p:nvSpPr>
        <p:spPr>
          <a:xfrm>
            <a:off x="858284" y="3415898"/>
            <a:ext cx="47584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Analysis: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CB4F34A-03E9-46D1-0515-BBF7805A8DC7}"/>
              </a:ext>
            </a:extLst>
          </p:cNvPr>
          <p:cNvSpPr/>
          <p:nvPr/>
        </p:nvSpPr>
        <p:spPr>
          <a:xfrm>
            <a:off x="900245" y="4013628"/>
            <a:ext cx="144016" cy="14401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DA29DBC-4E84-E11C-DCFC-6AF24DEBCCDF}"/>
              </a:ext>
            </a:extLst>
          </p:cNvPr>
          <p:cNvSpPr txBox="1"/>
          <p:nvPr/>
        </p:nvSpPr>
        <p:spPr>
          <a:xfrm>
            <a:off x="1135138" y="3873397"/>
            <a:ext cx="5832648" cy="1593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1900" dirty="0">
                <a:latin typeface="Arial" panose="020B0604020202020204" pitchFamily="34" charset="0"/>
                <a:cs typeface="Arial" panose="020B0604020202020204" pitchFamily="34" charset="0"/>
              </a:rPr>
              <a:t>Selection: </a:t>
            </a:r>
          </a:p>
          <a:p>
            <a:pPr algn="just">
              <a:lnSpc>
                <a:spcPts val="3000"/>
              </a:lnSpc>
            </a:pPr>
            <a:r>
              <a:rPr lang="en-US" altLang="zh-CN" sz="1900" dirty="0">
                <a:latin typeface="Arial" panose="020B0604020202020204" pitchFamily="34" charset="0"/>
                <a:cs typeface="Arial" panose="020B0604020202020204" pitchFamily="34" charset="0"/>
              </a:rPr>
              <a:t>WCDA: Employs hit-multiplicity segmentation and </a:t>
            </a:r>
            <a:r>
              <a:rPr lang="en-US" altLang="zh-CN" sz="1900" i="1" dirty="0" err="1">
                <a:latin typeface="Arial" panose="020B0604020202020204" pitchFamily="34" charset="0"/>
                <a:cs typeface="Arial" panose="020B0604020202020204" pitchFamily="34" charset="0"/>
              </a:rPr>
              <a:t>Pincness</a:t>
            </a:r>
            <a:r>
              <a:rPr lang="en-US" altLang="zh-CN" sz="1900" dirty="0">
                <a:latin typeface="Arial" panose="020B0604020202020204" pitchFamily="34" charset="0"/>
                <a:cs typeface="Arial" panose="020B0604020202020204" pitchFamily="34" charset="0"/>
              </a:rPr>
              <a:t> thresholds to select gamma-like events.</a:t>
            </a:r>
          </a:p>
          <a:p>
            <a:pPr>
              <a:lnSpc>
                <a:spcPts val="3000"/>
              </a:lnSpc>
            </a:pPr>
            <a:r>
              <a:rPr lang="en-US" altLang="zh-CN" sz="1900" dirty="0">
                <a:latin typeface="Arial" panose="020B0604020202020204" pitchFamily="34" charset="0"/>
                <a:cs typeface="Arial" panose="020B0604020202020204" pitchFamily="34" charset="0"/>
              </a:rPr>
              <a:t>KM2A: Same as Crab analysis (CPC paper)</a:t>
            </a:r>
            <a:endParaRPr lang="zh-CN" alt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A7CA918-BB5D-BF5A-B7FF-BB418BD79AC0}"/>
              </a:ext>
            </a:extLst>
          </p:cNvPr>
          <p:cNvSpPr/>
          <p:nvPr/>
        </p:nvSpPr>
        <p:spPr>
          <a:xfrm>
            <a:off x="904030" y="5543658"/>
            <a:ext cx="144016" cy="14401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CB4F34A-03E9-46D1-0515-BBF7805A8DC7}"/>
              </a:ext>
            </a:extLst>
          </p:cNvPr>
          <p:cNvSpPr/>
          <p:nvPr/>
        </p:nvSpPr>
        <p:spPr>
          <a:xfrm>
            <a:off x="900245" y="5975677"/>
            <a:ext cx="144016" cy="14401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BCB4F34A-03E9-46D1-0515-BBF7805A8DC7}"/>
              </a:ext>
            </a:extLst>
          </p:cNvPr>
          <p:cNvSpPr/>
          <p:nvPr/>
        </p:nvSpPr>
        <p:spPr>
          <a:xfrm>
            <a:off x="900245" y="6431510"/>
            <a:ext cx="144016" cy="14401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086BB17-287A-2427-587E-44823C5B4B50}"/>
              </a:ext>
            </a:extLst>
          </p:cNvPr>
          <p:cNvSpPr txBox="1"/>
          <p:nvPr/>
        </p:nvSpPr>
        <p:spPr>
          <a:xfrm>
            <a:off x="1135138" y="5437385"/>
            <a:ext cx="567384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00" dirty="0" err="1">
                <a:latin typeface="Arial" panose="020B0604020202020204" pitchFamily="34" charset="0"/>
                <a:cs typeface="Arial" panose="020B0604020202020204" pitchFamily="34" charset="0"/>
              </a:rPr>
              <a:t>Backgroud</a:t>
            </a:r>
            <a:r>
              <a:rPr lang="en-US" altLang="zh-CN" sz="1900" dirty="0">
                <a:latin typeface="Arial" panose="020B0604020202020204" pitchFamily="34" charset="0"/>
                <a:cs typeface="Arial" panose="020B0604020202020204" pitchFamily="34" charset="0"/>
              </a:rPr>
              <a:t> estimation: direct integration method</a:t>
            </a:r>
            <a:endParaRPr lang="zh-CN" alt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252F97B-07DA-AE60-15D8-254CB09A5678}"/>
              </a:ext>
            </a:extLst>
          </p:cNvPr>
          <p:cNvSpPr txBox="1"/>
          <p:nvPr/>
        </p:nvSpPr>
        <p:spPr>
          <a:xfrm>
            <a:off x="1127448" y="5855324"/>
            <a:ext cx="489654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00" dirty="0">
                <a:latin typeface="Arial" panose="020B0604020202020204" pitchFamily="34" charset="0"/>
                <a:cs typeface="Arial" panose="020B0604020202020204" pitchFamily="34" charset="0"/>
              </a:rPr>
              <a:t>Method: 3D Likelihood analysis</a:t>
            </a:r>
            <a:endParaRPr lang="zh-CN" alt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7789BE0-1FBD-0E75-495E-8D788C7C67D0}"/>
              </a:ext>
            </a:extLst>
          </p:cNvPr>
          <p:cNvSpPr txBox="1"/>
          <p:nvPr/>
        </p:nvSpPr>
        <p:spPr>
          <a:xfrm>
            <a:off x="1127448" y="6332905"/>
            <a:ext cx="352839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00" dirty="0">
                <a:latin typeface="Arial" panose="020B0604020202020204" pitchFamily="34" charset="0"/>
                <a:cs typeface="Arial" panose="020B0604020202020204" pitchFamily="34" charset="0"/>
              </a:rPr>
              <a:t>DGE: Planck Dust model</a:t>
            </a:r>
            <a:endParaRPr lang="zh-CN" alt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61281DB-1F0D-7DF0-5696-2A1E962B8008}"/>
              </a:ext>
            </a:extLst>
          </p:cNvPr>
          <p:cNvSpPr/>
          <p:nvPr/>
        </p:nvSpPr>
        <p:spPr>
          <a:xfrm>
            <a:off x="900245" y="2449830"/>
            <a:ext cx="144016" cy="14401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74A3EBA-4C59-7071-45CE-B6C9FD0C8C32}"/>
              </a:ext>
            </a:extLst>
          </p:cNvPr>
          <p:cNvSpPr txBox="1"/>
          <p:nvPr/>
        </p:nvSpPr>
        <p:spPr>
          <a:xfrm>
            <a:off x="1127448" y="2319687"/>
            <a:ext cx="584802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00" i="1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sz="19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hit</a:t>
            </a:r>
            <a:r>
              <a:rPr lang="en-US" altLang="zh-CN" sz="1900" dirty="0">
                <a:latin typeface="Arial" panose="020B0604020202020204" pitchFamily="34" charset="0"/>
                <a:cs typeface="Arial" panose="020B0604020202020204" pitchFamily="34" charset="0"/>
              </a:rPr>
              <a:t> Range: [30, 60, 100, 200, 300, 500, 800, 2000]</a:t>
            </a:r>
            <a:endParaRPr lang="zh-CN" alt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CF1F4907-CF29-08C7-F1D2-7E98EED6FF51}"/>
              </a:ext>
            </a:extLst>
          </p:cNvPr>
          <p:cNvSpPr txBox="1"/>
          <p:nvPr/>
        </p:nvSpPr>
        <p:spPr>
          <a:xfrm>
            <a:off x="1127448" y="2660605"/>
            <a:ext cx="6099549" cy="439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1900" dirty="0">
                <a:latin typeface="Arial" panose="020B0604020202020204" pitchFamily="34" charset="0"/>
                <a:cs typeface="Arial" panose="020B0604020202020204" pitchFamily="34" charset="0"/>
              </a:rPr>
              <a:t>E Range: [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1.4</a:t>
            </a:r>
            <a:r>
              <a:rPr lang="en-US" altLang="zh-CN" sz="1900" dirty="0">
                <a:latin typeface="Arial" panose="020B0604020202020204" pitchFamily="34" charset="0"/>
                <a:cs typeface="Arial" panose="020B0604020202020204" pitchFamily="34" charset="0"/>
              </a:rPr>
              <a:t>-10</a:t>
            </a:r>
            <a:r>
              <a:rPr lang="en-US" altLang="zh-CN" sz="1900" baseline="30000" dirty="0">
                <a:latin typeface="Arial" panose="020B0604020202020204" pitchFamily="34" charset="0"/>
                <a:cs typeface="Arial" panose="020B0604020202020204" pitchFamily="34" charset="0"/>
              </a:rPr>
              <a:t>3.4</a:t>
            </a:r>
            <a:r>
              <a:rPr lang="en-US" altLang="zh-CN" sz="19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zh-CN" altLang="en-US" sz="19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F142EEE-A8F8-F2AB-27F1-6E1F57E4523C}"/>
              </a:ext>
            </a:extLst>
          </p:cNvPr>
          <p:cNvSpPr/>
          <p:nvPr/>
        </p:nvSpPr>
        <p:spPr>
          <a:xfrm>
            <a:off x="8936282" y="2656063"/>
            <a:ext cx="1864722" cy="1593450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284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41620-C3C3-F3C4-A9C9-B705B4C47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D06DDEC9-EC01-3A5B-D36D-2B8F9E6DDF7B}"/>
              </a:ext>
            </a:extLst>
          </p:cNvPr>
          <p:cNvSpPr txBox="1"/>
          <p:nvPr/>
        </p:nvSpPr>
        <p:spPr>
          <a:xfrm>
            <a:off x="540401" y="219285"/>
            <a:ext cx="6923751" cy="4568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-36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LHAASO Results</a:t>
            </a:r>
            <a:endParaRPr sz="2800" b="1" spc="-38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773D50F2-451D-CA7D-F509-E38EA5EF9ECE}"/>
              </a:ext>
            </a:extLst>
          </p:cNvPr>
          <p:cNvCxnSpPr>
            <a:cxnSpLocks/>
          </p:cNvCxnSpPr>
          <p:nvPr/>
        </p:nvCxnSpPr>
        <p:spPr>
          <a:xfrm>
            <a:off x="0" y="836712"/>
            <a:ext cx="1174568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object 10">
            <a:extLst>
              <a:ext uri="{FF2B5EF4-FFF2-40B4-BE49-F238E27FC236}">
                <a16:creationId xmlns:a16="http://schemas.microsoft.com/office/drawing/2014/main" id="{0AFE3A75-C07F-4ADE-3567-EC909A65A595}"/>
              </a:ext>
            </a:extLst>
          </p:cNvPr>
          <p:cNvSpPr txBox="1"/>
          <p:nvPr/>
        </p:nvSpPr>
        <p:spPr>
          <a:xfrm>
            <a:off x="11530634" y="6485305"/>
            <a:ext cx="259461" cy="239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898989"/>
                </a:solidFill>
                <a:latin typeface="VOJFLD+PingFang SC Semibold"/>
                <a:cs typeface="VOJFLD+PingFang SC Semibold"/>
              </a:rPr>
              <a:t>6</a:t>
            </a:r>
            <a:endParaRPr sz="1400" b="1" dirty="0">
              <a:solidFill>
                <a:srgbClr val="898989"/>
              </a:solidFill>
              <a:latin typeface="VOJFLD+PingFang SC Semibold"/>
              <a:cs typeface="VOJFLD+PingFang SC Semibold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表格 9">
                <a:extLst>
                  <a:ext uri="{FF2B5EF4-FFF2-40B4-BE49-F238E27FC236}">
                    <a16:creationId xmlns:a16="http://schemas.microsoft.com/office/drawing/2014/main" id="{756DE40E-FCB1-8151-3D0C-F97A53865C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8555625"/>
                  </p:ext>
                </p:extLst>
              </p:nvPr>
            </p:nvGraphicFramePr>
            <p:xfrm>
              <a:off x="217714" y="836711"/>
              <a:ext cx="11312920" cy="6004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11495">
                      <a:extLst>
                        <a:ext uri="{9D8B030D-6E8A-4147-A177-3AD203B41FA5}">
                          <a16:colId xmlns:a16="http://schemas.microsoft.com/office/drawing/2014/main" val="2925601858"/>
                        </a:ext>
                      </a:extLst>
                    </a:gridCol>
                    <a:gridCol w="1607723">
                      <a:extLst>
                        <a:ext uri="{9D8B030D-6E8A-4147-A177-3AD203B41FA5}">
                          <a16:colId xmlns:a16="http://schemas.microsoft.com/office/drawing/2014/main" val="2342993112"/>
                        </a:ext>
                      </a:extLst>
                    </a:gridCol>
                    <a:gridCol w="2020643">
                      <a:extLst>
                        <a:ext uri="{9D8B030D-6E8A-4147-A177-3AD203B41FA5}">
                          <a16:colId xmlns:a16="http://schemas.microsoft.com/office/drawing/2014/main" val="3360108950"/>
                        </a:ext>
                      </a:extLst>
                    </a:gridCol>
                    <a:gridCol w="1094277">
                      <a:extLst>
                        <a:ext uri="{9D8B030D-6E8A-4147-A177-3AD203B41FA5}">
                          <a16:colId xmlns:a16="http://schemas.microsoft.com/office/drawing/2014/main" val="1222073889"/>
                        </a:ext>
                      </a:extLst>
                    </a:gridCol>
                    <a:gridCol w="1099975">
                      <a:extLst>
                        <a:ext uri="{9D8B030D-6E8A-4147-A177-3AD203B41FA5}">
                          <a16:colId xmlns:a16="http://schemas.microsoft.com/office/drawing/2014/main" val="957215906"/>
                        </a:ext>
                      </a:extLst>
                    </a:gridCol>
                    <a:gridCol w="974591">
                      <a:extLst>
                        <a:ext uri="{9D8B030D-6E8A-4147-A177-3AD203B41FA5}">
                          <a16:colId xmlns:a16="http://schemas.microsoft.com/office/drawing/2014/main" val="3378726624"/>
                        </a:ext>
                      </a:extLst>
                    </a:gridCol>
                    <a:gridCol w="1196864">
                      <a:extLst>
                        <a:ext uri="{9D8B030D-6E8A-4147-A177-3AD203B41FA5}">
                          <a16:colId xmlns:a16="http://schemas.microsoft.com/office/drawing/2014/main" val="444217782"/>
                        </a:ext>
                      </a:extLst>
                    </a:gridCol>
                    <a:gridCol w="854903">
                      <a:extLst>
                        <a:ext uri="{9D8B030D-6E8A-4147-A177-3AD203B41FA5}">
                          <a16:colId xmlns:a16="http://schemas.microsoft.com/office/drawing/2014/main" val="3415038038"/>
                        </a:ext>
                      </a:extLst>
                    </a:gridCol>
                    <a:gridCol w="952449">
                      <a:extLst>
                        <a:ext uri="{9D8B030D-6E8A-4147-A177-3AD203B41FA5}">
                          <a16:colId xmlns:a16="http://schemas.microsoft.com/office/drawing/2014/main" val="418180050"/>
                        </a:ext>
                      </a:extLst>
                    </a:gridCol>
                  </a:tblGrid>
                  <a:tr h="445974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solidFill>
                              <a:schemeClr val="tx1"/>
                            </a:solidFill>
                            <a:latin typeface="黑体" panose="02010609060101010101" pitchFamily="49" charset="-122"/>
                            <a:ea typeface="黑体" panose="02010609060101010101" pitchFamily="49" charset="-122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solidFill>
                              <a:schemeClr val="tx1"/>
                            </a:solidFill>
                            <a:latin typeface="黑体" panose="02010609060101010101" pitchFamily="49" charset="-122"/>
                            <a:ea typeface="黑体" panose="02010609060101010101" pitchFamily="49" charset="-122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altLang="zh-C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×</m:t>
                                  </m:r>
                                  <m:r>
                                    <a:rPr lang="en-US" altLang="zh-C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altLang="zh-C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𝟏𝟓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@1TeV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alpha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Beta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Spectral model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Sigma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</m:oMath>
                          </a14:m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TS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</m:oMath>
                          </a14:m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AIC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67508702"/>
                      </a:ext>
                    </a:extLst>
                  </a:tr>
                  <a:tr h="624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One</a:t>
                          </a:r>
                          <a:r>
                            <a:rPr lang="zh-CN" altLang="en-US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source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J2005+3415(</a:t>
                          </a:r>
                          <a:r>
                            <a:rPr lang="en-US" altLang="zh-CN" sz="1200" b="1" dirty="0" err="1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gaus</a:t>
                          </a:r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329.29±25.16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2.55±0.05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0.18±0.02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0.71±0.03</a:t>
                          </a:r>
                        </a:p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19102564"/>
                      </a:ext>
                    </a:extLst>
                  </a:tr>
                  <a:tr h="624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Two sources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J2005+3415(</a:t>
                          </a:r>
                          <a:r>
                            <a:rPr lang="en-US" altLang="zh-CN" sz="1200" b="1" dirty="0" err="1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gaus</a:t>
                          </a:r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448.65±31.87</a:t>
                          </a:r>
                        </a:p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0.57±0.09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2.69±0.06</a:t>
                          </a:r>
                        </a:p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1.90±0.21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0.35±0.05</a:t>
                          </a:r>
                        </a:p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0.86±0.15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0.83±0.03</a:t>
                          </a:r>
                        </a:p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0.20±0.03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+196.65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-184.649</a:t>
                          </a:r>
                          <a:endParaRPr lang="zh-CN" altLang="en-US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0332391"/>
                      </a:ext>
                    </a:extLst>
                  </a:tr>
                  <a:tr h="11298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Three sources</a:t>
                          </a:r>
                          <a:endParaRPr lang="zh-CN" altLang="en-US" sz="1400" b="1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J2005+3415(</a:t>
                          </a:r>
                          <a:r>
                            <a:rPr lang="en-US" altLang="zh-CN" sz="1400" b="1" dirty="0" err="1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gaus</a:t>
                          </a:r>
                          <a:r>
                            <a:rPr lang="en-US" altLang="zh-CN" sz="14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  <a:p>
                          <a:pPr algn="ctr"/>
                          <a:endParaRPr lang="en-US" altLang="zh-CN" sz="1400" b="1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4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src1</a:t>
                          </a:r>
                        </a:p>
                        <a:p>
                          <a:pPr algn="ctr"/>
                          <a:endParaRPr lang="en-US" altLang="zh-CN" sz="1400" b="1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4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src2</a:t>
                          </a:r>
                          <a:endParaRPr lang="zh-CN" altLang="en-US" sz="1400" b="1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399.34±30.66</a:t>
                          </a:r>
                        </a:p>
                        <a:p>
                          <a:pPr algn="ctr"/>
                          <a:endParaRPr lang="en-US" altLang="zh-CN" sz="14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0.54±0.08</a:t>
                          </a:r>
                        </a:p>
                        <a:p>
                          <a:pPr algn="ctr"/>
                          <a:endParaRPr lang="en-US" altLang="zh-CN" sz="14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1.51±0.38</a:t>
                          </a:r>
                          <a:endParaRPr lang="zh-CN" altLang="en-US" sz="14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2.68±0.06</a:t>
                          </a:r>
                        </a:p>
                        <a:p>
                          <a:pPr algn="ctr"/>
                          <a:endParaRPr lang="en-US" altLang="zh-CN" sz="14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1.79±0.35</a:t>
                          </a:r>
                        </a:p>
                        <a:p>
                          <a:pPr algn="ctr"/>
                          <a:endParaRPr lang="en-US" altLang="zh-CN" sz="14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2.53±0.13</a:t>
                          </a:r>
                          <a:endParaRPr lang="zh-CN" altLang="en-US" sz="14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0.36±0.05</a:t>
                          </a:r>
                        </a:p>
                        <a:p>
                          <a:pPr algn="ctr"/>
                          <a:endParaRPr lang="en-US" altLang="zh-CN" sz="14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0.97±0.27</a:t>
                          </a:r>
                        </a:p>
                        <a:p>
                          <a:pPr algn="ctr"/>
                          <a:endParaRPr lang="en-US" altLang="zh-CN" sz="14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0.10±0.05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4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4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  <a:endParaRPr lang="zh-CN" altLang="en-US" sz="14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0.75±0.03</a:t>
                          </a:r>
                        </a:p>
                        <a:p>
                          <a:pPr algn="ctr"/>
                          <a:endParaRPr lang="en-US" altLang="zh-CN" sz="14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0.18±0.04</a:t>
                          </a:r>
                        </a:p>
                        <a:p>
                          <a:pPr algn="ctr"/>
                          <a:endParaRPr lang="en-US" altLang="zh-CN" sz="14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0.41±0.06</a:t>
                          </a:r>
                          <a:endParaRPr lang="zh-CN" altLang="en-US" sz="14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+240.44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-216.433</a:t>
                          </a:r>
                          <a:endParaRPr lang="zh-CN" altLang="en-US" sz="14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29903050"/>
                      </a:ext>
                    </a:extLst>
                  </a:tr>
                  <a:tr h="13379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Four sources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J2005+3415(</a:t>
                          </a:r>
                          <a:r>
                            <a:rPr lang="en-US" altLang="zh-CN" sz="1200" b="1" kern="1200" dirty="0" err="1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gaus</a:t>
                          </a:r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src1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src2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src3</a:t>
                          </a:r>
                          <a:endParaRPr lang="zh-CN" altLang="en-US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417.45±24.97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0.19±0.03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22.52±6.45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0.07±0.02</a:t>
                          </a:r>
                          <a:endParaRPr lang="zh-CN" altLang="en-US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2.68±0.06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2.84±0.36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2.28±0.21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2.15±0.37</a:t>
                          </a:r>
                          <a:endParaRPr lang="zh-CN" altLang="en-US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0.36±0.05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1.59±0.60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0.13±0.06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0.50±0.24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  <a:endParaRPr lang="zh-CN" altLang="en-US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0.76±0.03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0.11±0.04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0.36±0.07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0.17±0.06</a:t>
                          </a:r>
                          <a:endParaRPr lang="zh-CN" altLang="en-US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+262.74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-226.733</a:t>
                          </a:r>
                          <a:endParaRPr lang="zh-CN" altLang="en-US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95769450"/>
                      </a:ext>
                    </a:extLst>
                  </a:tr>
                  <a:tr h="17259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Five sources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J2005+3415(</a:t>
                          </a:r>
                          <a:r>
                            <a:rPr lang="en-US" altLang="zh-CN" sz="1200" b="1" dirty="0" err="1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gaus</a:t>
                          </a:r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src1</a:t>
                          </a:r>
                        </a:p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src2</a:t>
                          </a:r>
                        </a:p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src3</a:t>
                          </a:r>
                        </a:p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src4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398.57±26.08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1.30±0.44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1.06±0.03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0.07±0.01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20.26±7.56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2.68±0.07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1.48±0.61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2.56±0.15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1.99±0.34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2.62±0.33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0.38±0.07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1.65±0.62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0.14±0.08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0.58±0.23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0.20±0.31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0.75±0.03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0.12±0.03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0.33±0.08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0.18±0.06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0.15±0.08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+281.65</a:t>
                          </a:r>
                          <a:endParaRPr lang="zh-CN" altLang="en-US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-238.969</a:t>
                          </a:r>
                          <a:endParaRPr lang="zh-CN" altLang="en-US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621965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表格 9">
                <a:extLst>
                  <a:ext uri="{FF2B5EF4-FFF2-40B4-BE49-F238E27FC236}">
                    <a16:creationId xmlns:a16="http://schemas.microsoft.com/office/drawing/2014/main" id="{756DE40E-FCB1-8151-3D0C-F97A53865C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8555625"/>
                  </p:ext>
                </p:extLst>
              </p:nvPr>
            </p:nvGraphicFramePr>
            <p:xfrm>
              <a:off x="217714" y="836711"/>
              <a:ext cx="11312920" cy="6004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11495">
                      <a:extLst>
                        <a:ext uri="{9D8B030D-6E8A-4147-A177-3AD203B41FA5}">
                          <a16:colId xmlns:a16="http://schemas.microsoft.com/office/drawing/2014/main" val="2925601858"/>
                        </a:ext>
                      </a:extLst>
                    </a:gridCol>
                    <a:gridCol w="1607723">
                      <a:extLst>
                        <a:ext uri="{9D8B030D-6E8A-4147-A177-3AD203B41FA5}">
                          <a16:colId xmlns:a16="http://schemas.microsoft.com/office/drawing/2014/main" val="2342993112"/>
                        </a:ext>
                      </a:extLst>
                    </a:gridCol>
                    <a:gridCol w="2020643">
                      <a:extLst>
                        <a:ext uri="{9D8B030D-6E8A-4147-A177-3AD203B41FA5}">
                          <a16:colId xmlns:a16="http://schemas.microsoft.com/office/drawing/2014/main" val="3360108950"/>
                        </a:ext>
                      </a:extLst>
                    </a:gridCol>
                    <a:gridCol w="1094277">
                      <a:extLst>
                        <a:ext uri="{9D8B030D-6E8A-4147-A177-3AD203B41FA5}">
                          <a16:colId xmlns:a16="http://schemas.microsoft.com/office/drawing/2014/main" val="1222073889"/>
                        </a:ext>
                      </a:extLst>
                    </a:gridCol>
                    <a:gridCol w="1099975">
                      <a:extLst>
                        <a:ext uri="{9D8B030D-6E8A-4147-A177-3AD203B41FA5}">
                          <a16:colId xmlns:a16="http://schemas.microsoft.com/office/drawing/2014/main" val="957215906"/>
                        </a:ext>
                      </a:extLst>
                    </a:gridCol>
                    <a:gridCol w="974591">
                      <a:extLst>
                        <a:ext uri="{9D8B030D-6E8A-4147-A177-3AD203B41FA5}">
                          <a16:colId xmlns:a16="http://schemas.microsoft.com/office/drawing/2014/main" val="3378726624"/>
                        </a:ext>
                      </a:extLst>
                    </a:gridCol>
                    <a:gridCol w="1196864">
                      <a:extLst>
                        <a:ext uri="{9D8B030D-6E8A-4147-A177-3AD203B41FA5}">
                          <a16:colId xmlns:a16="http://schemas.microsoft.com/office/drawing/2014/main" val="444217782"/>
                        </a:ext>
                      </a:extLst>
                    </a:gridCol>
                    <a:gridCol w="854903">
                      <a:extLst>
                        <a:ext uri="{9D8B030D-6E8A-4147-A177-3AD203B41FA5}">
                          <a16:colId xmlns:a16="http://schemas.microsoft.com/office/drawing/2014/main" val="3415038038"/>
                        </a:ext>
                      </a:extLst>
                    </a:gridCol>
                    <a:gridCol w="952449">
                      <a:extLst>
                        <a:ext uri="{9D8B030D-6E8A-4147-A177-3AD203B41FA5}">
                          <a16:colId xmlns:a16="http://schemas.microsoft.com/office/drawing/2014/main" val="41818005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solidFill>
                              <a:schemeClr val="tx1"/>
                            </a:solidFill>
                            <a:latin typeface="黑体" panose="02010609060101010101" pitchFamily="49" charset="-122"/>
                            <a:ea typeface="黑体" panose="02010609060101010101" pitchFamily="49" charset="-122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solidFill>
                              <a:schemeClr val="tx1"/>
                            </a:solidFill>
                            <a:latin typeface="黑体" panose="02010609060101010101" pitchFamily="49" charset="-122"/>
                            <a:ea typeface="黑体" panose="02010609060101010101" pitchFamily="49" charset="-122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54217" t="-4000" r="-305723" b="-12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alpha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Beta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Spectral model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Sigma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06383" t="-4000" r="-112057" b="-12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90385" t="-4000" r="-1282" b="-122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75087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One</a:t>
                          </a:r>
                          <a:r>
                            <a:rPr lang="zh-CN" altLang="en-US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source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J2005+3415(</a:t>
                          </a:r>
                          <a:r>
                            <a:rPr lang="en-US" altLang="zh-CN" sz="1200" b="1" dirty="0" err="1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gaus</a:t>
                          </a:r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329.29±25.16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2.55±0.05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0.18±0.02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0.71±0.03</a:t>
                          </a:r>
                        </a:p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1910256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Two sources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J2005+3415(</a:t>
                          </a:r>
                          <a:r>
                            <a:rPr lang="en-US" altLang="zh-CN" sz="1200" b="1" dirty="0" err="1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gaus</a:t>
                          </a:r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448.65±31.87</a:t>
                          </a:r>
                        </a:p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0.57±0.09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2.69±0.06</a:t>
                          </a:r>
                        </a:p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1.90±0.21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0.35±0.05</a:t>
                          </a:r>
                        </a:p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0.86±0.15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0.83±0.03</a:t>
                          </a:r>
                        </a:p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0.20±0.03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+196.65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-184.649</a:t>
                          </a:r>
                          <a:endParaRPr lang="zh-CN" altLang="en-US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0332391"/>
                      </a:ext>
                    </a:extLst>
                  </a:tr>
                  <a:tr h="1158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Three sources</a:t>
                          </a:r>
                          <a:endParaRPr lang="zh-CN" altLang="en-US" sz="1400" b="1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J2005+3415(</a:t>
                          </a:r>
                          <a:r>
                            <a:rPr lang="en-US" altLang="zh-CN" sz="1400" b="1" dirty="0" err="1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gaus</a:t>
                          </a:r>
                          <a:r>
                            <a:rPr lang="en-US" altLang="zh-CN" sz="14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  <a:p>
                          <a:pPr algn="ctr"/>
                          <a:endParaRPr lang="en-US" altLang="zh-CN" sz="1400" b="1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4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src1</a:t>
                          </a:r>
                        </a:p>
                        <a:p>
                          <a:pPr algn="ctr"/>
                          <a:endParaRPr lang="en-US" altLang="zh-CN" sz="1400" b="1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4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src2</a:t>
                          </a:r>
                          <a:endParaRPr lang="zh-CN" altLang="en-US" sz="1400" b="1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399.34±30.66</a:t>
                          </a:r>
                        </a:p>
                        <a:p>
                          <a:pPr algn="ctr"/>
                          <a:endParaRPr lang="en-US" altLang="zh-CN" sz="14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0.54±0.08</a:t>
                          </a:r>
                        </a:p>
                        <a:p>
                          <a:pPr algn="ctr"/>
                          <a:endParaRPr lang="en-US" altLang="zh-CN" sz="14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1.51±0.38</a:t>
                          </a:r>
                          <a:endParaRPr lang="zh-CN" altLang="en-US" sz="14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2.68±0.06</a:t>
                          </a:r>
                        </a:p>
                        <a:p>
                          <a:pPr algn="ctr"/>
                          <a:endParaRPr lang="en-US" altLang="zh-CN" sz="14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1.79±0.35</a:t>
                          </a:r>
                        </a:p>
                        <a:p>
                          <a:pPr algn="ctr"/>
                          <a:endParaRPr lang="en-US" altLang="zh-CN" sz="14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2.53±0.13</a:t>
                          </a:r>
                          <a:endParaRPr lang="zh-CN" altLang="en-US" sz="14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0.36±0.05</a:t>
                          </a:r>
                        </a:p>
                        <a:p>
                          <a:pPr algn="ctr"/>
                          <a:endParaRPr lang="en-US" altLang="zh-CN" sz="14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0.97±0.27</a:t>
                          </a:r>
                        </a:p>
                        <a:p>
                          <a:pPr algn="ctr"/>
                          <a:endParaRPr lang="en-US" altLang="zh-CN" sz="14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0.10±0.05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4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4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  <a:endParaRPr lang="zh-CN" altLang="en-US" sz="14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0.75±0.03</a:t>
                          </a:r>
                        </a:p>
                        <a:p>
                          <a:pPr algn="ctr"/>
                          <a:endParaRPr lang="en-US" altLang="zh-CN" sz="14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0.18±0.04</a:t>
                          </a:r>
                        </a:p>
                        <a:p>
                          <a:pPr algn="ctr"/>
                          <a:endParaRPr lang="en-US" altLang="zh-CN" sz="14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0.41±0.06</a:t>
                          </a:r>
                          <a:endParaRPr lang="zh-CN" altLang="en-US" sz="14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+240.44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-216.433</a:t>
                          </a:r>
                          <a:endParaRPr lang="zh-CN" altLang="en-US" sz="14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29903050"/>
                      </a:ext>
                    </a:extLst>
                  </a:tr>
                  <a:tr h="1371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Four sources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J2005+3415(</a:t>
                          </a:r>
                          <a:r>
                            <a:rPr lang="en-US" altLang="zh-CN" sz="1200" b="1" kern="1200" dirty="0" err="1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gaus</a:t>
                          </a:r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src1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src2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src3</a:t>
                          </a:r>
                          <a:endParaRPr lang="zh-CN" altLang="en-US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417.45±24.97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0.19±0.03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22.52±6.45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0.07±0.02</a:t>
                          </a:r>
                          <a:endParaRPr lang="zh-CN" altLang="en-US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2.68±0.06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2.84±0.36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2.28±0.21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2.15±0.37</a:t>
                          </a:r>
                          <a:endParaRPr lang="zh-CN" altLang="en-US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0.36±0.05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1.59±0.60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0.13±0.06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0.50±0.24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  <a:endParaRPr lang="zh-CN" altLang="en-US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0.76±0.03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0.11±0.04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0.36±0.07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0.17±0.06</a:t>
                          </a:r>
                          <a:endParaRPr lang="zh-CN" altLang="en-US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+262.74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-226.733</a:t>
                          </a:r>
                          <a:endParaRPr lang="zh-CN" altLang="en-US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95769450"/>
                      </a:ext>
                    </a:extLst>
                  </a:tr>
                  <a:tr h="1737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Five sources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J2005+3415(</a:t>
                          </a:r>
                          <a:r>
                            <a:rPr lang="en-US" altLang="zh-CN" sz="1200" b="1" dirty="0" err="1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gaus</a:t>
                          </a:r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src1</a:t>
                          </a:r>
                        </a:p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src2</a:t>
                          </a:r>
                        </a:p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src3</a:t>
                          </a:r>
                        </a:p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src4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398.57±26.08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1.30±0.44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1.06±0.03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0.07±0.01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20.26±7.56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2.68±0.07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1.48±0.61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2.56±0.15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1.99±0.34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2.62±0.33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0.38±0.07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1.65±0.62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0.14±0.08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0.58±0.23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0.20±0.31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0.75±0.03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0.12±0.03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0.33±0.08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0.18±0.06</a:t>
                          </a:r>
                        </a:p>
                        <a:p>
                          <a:pPr algn="ctr"/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0.15±0.08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+281.65</a:t>
                          </a:r>
                          <a:endParaRPr lang="zh-CN" altLang="en-US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-238.969</a:t>
                          </a:r>
                          <a:endParaRPr lang="zh-CN" altLang="en-US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62196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CFAAFFD-9427-CA3F-7ECF-74D65EA51721}"/>
                  </a:ext>
                </a:extLst>
              </p:cNvPr>
              <p:cNvSpPr txBox="1"/>
              <p:nvPr/>
            </p:nvSpPr>
            <p:spPr>
              <a:xfrm>
                <a:off x="11599298" y="2980878"/>
                <a:ext cx="466322" cy="389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zh-CN" altLang="en-US" b="1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CFAAFFD-9427-CA3F-7ECF-74D65EA51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9298" y="2980878"/>
                <a:ext cx="466322" cy="389979"/>
              </a:xfrm>
              <a:prstGeom prst="rect">
                <a:avLst/>
              </a:prstGeom>
              <a:blipFill>
                <a:blip r:embed="rId3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9471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2DE27F5-41BA-32B4-ACE0-648A387EFA1D}"/>
              </a:ext>
            </a:extLst>
          </p:cNvPr>
          <p:cNvCxnSpPr/>
          <p:nvPr/>
        </p:nvCxnSpPr>
        <p:spPr>
          <a:xfrm>
            <a:off x="0" y="836712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id="{7C860C4E-A9D7-A28A-7F6A-77E3DEE35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215" y="2655361"/>
            <a:ext cx="6193877" cy="40438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表格 10">
                <a:extLst>
                  <a:ext uri="{FF2B5EF4-FFF2-40B4-BE49-F238E27FC236}">
                    <a16:creationId xmlns:a16="http://schemas.microsoft.com/office/drawing/2014/main" id="{F623046C-F610-7159-4937-C75282128C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2746802"/>
                  </p:ext>
                </p:extLst>
              </p:nvPr>
            </p:nvGraphicFramePr>
            <p:xfrm>
              <a:off x="238539" y="836712"/>
              <a:ext cx="11836084" cy="16612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7269">
                      <a:extLst>
                        <a:ext uri="{9D8B030D-6E8A-4147-A177-3AD203B41FA5}">
                          <a16:colId xmlns:a16="http://schemas.microsoft.com/office/drawing/2014/main" val="2925601858"/>
                        </a:ext>
                      </a:extLst>
                    </a:gridCol>
                    <a:gridCol w="1908990">
                      <a:extLst>
                        <a:ext uri="{9D8B030D-6E8A-4147-A177-3AD203B41FA5}">
                          <a16:colId xmlns:a16="http://schemas.microsoft.com/office/drawing/2014/main" val="2342993112"/>
                        </a:ext>
                      </a:extLst>
                    </a:gridCol>
                    <a:gridCol w="1672229">
                      <a:extLst>
                        <a:ext uri="{9D8B030D-6E8A-4147-A177-3AD203B41FA5}">
                          <a16:colId xmlns:a16="http://schemas.microsoft.com/office/drawing/2014/main" val="3360108950"/>
                        </a:ext>
                      </a:extLst>
                    </a:gridCol>
                    <a:gridCol w="2470954">
                      <a:extLst>
                        <a:ext uri="{9D8B030D-6E8A-4147-A177-3AD203B41FA5}">
                          <a16:colId xmlns:a16="http://schemas.microsoft.com/office/drawing/2014/main" val="1222073889"/>
                        </a:ext>
                      </a:extLst>
                    </a:gridCol>
                    <a:gridCol w="1417791">
                      <a:extLst>
                        <a:ext uri="{9D8B030D-6E8A-4147-A177-3AD203B41FA5}">
                          <a16:colId xmlns:a16="http://schemas.microsoft.com/office/drawing/2014/main" val="957215906"/>
                        </a:ext>
                      </a:extLst>
                    </a:gridCol>
                    <a:gridCol w="1256178">
                      <a:extLst>
                        <a:ext uri="{9D8B030D-6E8A-4147-A177-3AD203B41FA5}">
                          <a16:colId xmlns:a16="http://schemas.microsoft.com/office/drawing/2014/main" val="3378726624"/>
                        </a:ext>
                      </a:extLst>
                    </a:gridCol>
                    <a:gridCol w="1542673">
                      <a:extLst>
                        <a:ext uri="{9D8B030D-6E8A-4147-A177-3AD203B41FA5}">
                          <a16:colId xmlns:a16="http://schemas.microsoft.com/office/drawing/2014/main" val="444217782"/>
                        </a:ext>
                      </a:extLst>
                    </a:gridCol>
                  </a:tblGrid>
                  <a:tr h="425482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solidFill>
                              <a:schemeClr val="tx1"/>
                            </a:solidFill>
                            <a:latin typeface="黑体" panose="02010609060101010101" pitchFamily="49" charset="-122"/>
                            <a:ea typeface="黑体" panose="02010609060101010101" pitchFamily="49" charset="-122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solidFill>
                              <a:schemeClr val="tx1"/>
                            </a:solidFill>
                            <a:latin typeface="黑体" panose="02010609060101010101" pitchFamily="49" charset="-122"/>
                            <a:ea typeface="黑体" panose="02010609060101010101" pitchFamily="49" charset="-122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altLang="zh-C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×</m:t>
                                  </m:r>
                                  <m:r>
                                    <a:rPr lang="en-US" altLang="zh-C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altLang="zh-C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𝟏𝟓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@1TeV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alpha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Beta/</a:t>
                          </a:r>
                          <a:r>
                            <a:rPr lang="en-US" altLang="zh-CN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Ecut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Spectral model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Sigma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67508702"/>
                      </a:ext>
                    </a:extLst>
                  </a:tr>
                  <a:tr h="595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Three</a:t>
                          </a:r>
                          <a:r>
                            <a:rPr lang="zh-CN" altLang="en-US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sources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J2005+3415(</a:t>
                          </a:r>
                          <a:r>
                            <a:rPr lang="en-US" altLang="zh-CN" sz="1200" b="1" dirty="0" err="1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gaus</a:t>
                          </a:r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399.34±30.66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2.68±0.06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0.36±0.05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0.75±0.03</a:t>
                          </a:r>
                        </a:p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19102564"/>
                      </a:ext>
                    </a:extLst>
                  </a:tr>
                  <a:tr h="595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Five sources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J2005+3415(</a:t>
                          </a:r>
                          <a:r>
                            <a:rPr lang="en-US" altLang="zh-CN" sz="1200" b="1" dirty="0" err="1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gaus</a:t>
                          </a:r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398.57±26.08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2.68±0.07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0.38±0.07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0.75±0.04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0332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表格 10">
                <a:extLst>
                  <a:ext uri="{FF2B5EF4-FFF2-40B4-BE49-F238E27FC236}">
                    <a16:creationId xmlns:a16="http://schemas.microsoft.com/office/drawing/2014/main" id="{F623046C-F610-7159-4937-C75282128C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2746802"/>
                  </p:ext>
                </p:extLst>
              </p:nvPr>
            </p:nvGraphicFramePr>
            <p:xfrm>
              <a:off x="238539" y="836712"/>
              <a:ext cx="11836084" cy="16612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7269">
                      <a:extLst>
                        <a:ext uri="{9D8B030D-6E8A-4147-A177-3AD203B41FA5}">
                          <a16:colId xmlns:a16="http://schemas.microsoft.com/office/drawing/2014/main" val="2925601858"/>
                        </a:ext>
                      </a:extLst>
                    </a:gridCol>
                    <a:gridCol w="1908990">
                      <a:extLst>
                        <a:ext uri="{9D8B030D-6E8A-4147-A177-3AD203B41FA5}">
                          <a16:colId xmlns:a16="http://schemas.microsoft.com/office/drawing/2014/main" val="2342993112"/>
                        </a:ext>
                      </a:extLst>
                    </a:gridCol>
                    <a:gridCol w="1672229">
                      <a:extLst>
                        <a:ext uri="{9D8B030D-6E8A-4147-A177-3AD203B41FA5}">
                          <a16:colId xmlns:a16="http://schemas.microsoft.com/office/drawing/2014/main" val="3360108950"/>
                        </a:ext>
                      </a:extLst>
                    </a:gridCol>
                    <a:gridCol w="2470954">
                      <a:extLst>
                        <a:ext uri="{9D8B030D-6E8A-4147-A177-3AD203B41FA5}">
                          <a16:colId xmlns:a16="http://schemas.microsoft.com/office/drawing/2014/main" val="1222073889"/>
                        </a:ext>
                      </a:extLst>
                    </a:gridCol>
                    <a:gridCol w="1417791">
                      <a:extLst>
                        <a:ext uri="{9D8B030D-6E8A-4147-A177-3AD203B41FA5}">
                          <a16:colId xmlns:a16="http://schemas.microsoft.com/office/drawing/2014/main" val="957215906"/>
                        </a:ext>
                      </a:extLst>
                    </a:gridCol>
                    <a:gridCol w="1256178">
                      <a:extLst>
                        <a:ext uri="{9D8B030D-6E8A-4147-A177-3AD203B41FA5}">
                          <a16:colId xmlns:a16="http://schemas.microsoft.com/office/drawing/2014/main" val="3378726624"/>
                        </a:ext>
                      </a:extLst>
                    </a:gridCol>
                    <a:gridCol w="1542673">
                      <a:extLst>
                        <a:ext uri="{9D8B030D-6E8A-4147-A177-3AD203B41FA5}">
                          <a16:colId xmlns:a16="http://schemas.microsoft.com/office/drawing/2014/main" val="444217782"/>
                        </a:ext>
                      </a:extLst>
                    </a:gridCol>
                  </a:tblGrid>
                  <a:tr h="425482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solidFill>
                              <a:schemeClr val="tx1"/>
                            </a:solidFill>
                            <a:latin typeface="黑体" panose="02010609060101010101" pitchFamily="49" charset="-122"/>
                            <a:ea typeface="黑体" panose="02010609060101010101" pitchFamily="49" charset="-122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solidFill>
                              <a:schemeClr val="tx1"/>
                            </a:solidFill>
                            <a:latin typeface="黑体" panose="02010609060101010101" pitchFamily="49" charset="-122"/>
                            <a:ea typeface="黑体" panose="02010609060101010101" pitchFamily="49" charset="-122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7273" t="-4286" r="-400000" b="-29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alpha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Beta/</a:t>
                          </a:r>
                          <a:r>
                            <a:rPr lang="en-US" altLang="zh-CN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Ecut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Spectral model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Sigma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675087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Three</a:t>
                          </a:r>
                          <a:r>
                            <a:rPr lang="zh-CN" altLang="en-US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sources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J2005+3415(</a:t>
                          </a:r>
                          <a:r>
                            <a:rPr lang="en-US" altLang="zh-CN" sz="1200" b="1" dirty="0" err="1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gaus</a:t>
                          </a:r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399.34±30.66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2.68±0.06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0.36±0.05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0.75±0.03</a:t>
                          </a:r>
                        </a:p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19102564"/>
                      </a:ext>
                    </a:extLst>
                  </a:tr>
                  <a:tr h="595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Five sources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J2005+3415(</a:t>
                          </a:r>
                          <a:r>
                            <a:rPr lang="en-US" altLang="zh-CN" sz="1200" b="1" dirty="0" err="1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gaus</a:t>
                          </a:r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398.57±26.08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2.68±0.07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0.38±0.07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0.75±0.04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03323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E89DB0ED-67F4-47EC-4F23-E95368D5832B}"/>
              </a:ext>
            </a:extLst>
          </p:cNvPr>
          <p:cNvSpPr txBox="1"/>
          <p:nvPr/>
        </p:nvSpPr>
        <p:spPr>
          <a:xfrm>
            <a:off x="764048" y="3729109"/>
            <a:ext cx="4498167" cy="1518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1900" dirty="0">
                <a:latin typeface="Arial" panose="020B0604020202020204" pitchFamily="34" charset="0"/>
                <a:cs typeface="Arial" panose="020B0604020202020204" pitchFamily="34" charset="0"/>
              </a:rPr>
              <a:t>When neighboring sources src3 and src4 are introduced into the model, the spectral parameters and shape of J2005+3415 remain highly stable.</a:t>
            </a:r>
            <a:endParaRPr lang="zh-CN" alt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0796690B-883B-AB7E-3608-A5D293EC0E6E}"/>
              </a:ext>
            </a:extLst>
          </p:cNvPr>
          <p:cNvSpPr txBox="1"/>
          <p:nvPr/>
        </p:nvSpPr>
        <p:spPr>
          <a:xfrm>
            <a:off x="540401" y="219285"/>
            <a:ext cx="6923751" cy="4568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-36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LHAASO Results</a:t>
            </a:r>
            <a:endParaRPr sz="2800" b="1" spc="-38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07FE66E-6389-B3B5-5D2F-8F5066BCF0D0}"/>
              </a:ext>
            </a:extLst>
          </p:cNvPr>
          <p:cNvSpPr/>
          <p:nvPr/>
        </p:nvSpPr>
        <p:spPr>
          <a:xfrm>
            <a:off x="468393" y="3844416"/>
            <a:ext cx="144015" cy="14401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9FF99815-D89B-0B8B-3852-8AFBB646EB49}"/>
              </a:ext>
            </a:extLst>
          </p:cNvPr>
          <p:cNvSpPr txBox="1"/>
          <p:nvPr/>
        </p:nvSpPr>
        <p:spPr>
          <a:xfrm>
            <a:off x="11536314" y="6485305"/>
            <a:ext cx="259461" cy="239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898989"/>
                </a:solidFill>
                <a:latin typeface="VOJFLD+PingFang SC Semibold"/>
                <a:cs typeface="VOJFLD+PingFang SC Semibold"/>
              </a:rPr>
              <a:t>7</a:t>
            </a:r>
            <a:endParaRPr sz="1400" b="1" dirty="0">
              <a:solidFill>
                <a:srgbClr val="898989"/>
              </a:solidFill>
              <a:latin typeface="VOJFLD+PingFang SC Semibold"/>
              <a:cs typeface="VOJFLD+PingFang SC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478478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00A4E-625E-9D28-5975-755EF102C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944B13D5-280C-A176-B9CA-6F3D1B8F2DAB}"/>
              </a:ext>
            </a:extLst>
          </p:cNvPr>
          <p:cNvSpPr txBox="1"/>
          <p:nvPr/>
        </p:nvSpPr>
        <p:spPr>
          <a:xfrm>
            <a:off x="540401" y="219285"/>
            <a:ext cx="6923751" cy="4568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-36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LHAASO Results</a:t>
            </a:r>
            <a:endParaRPr sz="2800" b="1" spc="-38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A7D63A3C-614D-2DB3-D835-8A2A75ADD11D}"/>
              </a:ext>
            </a:extLst>
          </p:cNvPr>
          <p:cNvCxnSpPr>
            <a:cxnSpLocks/>
          </p:cNvCxnSpPr>
          <p:nvPr/>
        </p:nvCxnSpPr>
        <p:spPr>
          <a:xfrm>
            <a:off x="0" y="836712"/>
            <a:ext cx="1174568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object 10">
            <a:extLst>
              <a:ext uri="{FF2B5EF4-FFF2-40B4-BE49-F238E27FC236}">
                <a16:creationId xmlns:a16="http://schemas.microsoft.com/office/drawing/2014/main" id="{5B972DF0-D46A-B5B6-52C4-BC88C61C4ECA}"/>
              </a:ext>
            </a:extLst>
          </p:cNvPr>
          <p:cNvSpPr txBox="1"/>
          <p:nvPr/>
        </p:nvSpPr>
        <p:spPr>
          <a:xfrm>
            <a:off x="11530634" y="6485305"/>
            <a:ext cx="259461" cy="239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898989"/>
                </a:solidFill>
                <a:latin typeface="VOJFLD+PingFang SC Semibold"/>
                <a:cs typeface="VOJFLD+PingFang SC Semibold"/>
              </a:rPr>
              <a:t>8</a:t>
            </a:r>
            <a:endParaRPr sz="1400" b="1" dirty="0">
              <a:solidFill>
                <a:srgbClr val="898989"/>
              </a:solidFill>
              <a:latin typeface="VOJFLD+PingFang SC Semibold"/>
              <a:cs typeface="VOJFLD+PingFang SC Semi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9">
                <a:extLst>
                  <a:ext uri="{FF2B5EF4-FFF2-40B4-BE49-F238E27FC236}">
                    <a16:creationId xmlns:a16="http://schemas.microsoft.com/office/drawing/2014/main" id="{20779D05-74C1-C64D-499A-173DD163E8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9056057"/>
                  </p:ext>
                </p:extLst>
              </p:nvPr>
            </p:nvGraphicFramePr>
            <p:xfrm>
              <a:off x="1397175" y="1251193"/>
              <a:ext cx="9397650" cy="17078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23995">
                      <a:extLst>
                        <a:ext uri="{9D8B030D-6E8A-4147-A177-3AD203B41FA5}">
                          <a16:colId xmlns:a16="http://schemas.microsoft.com/office/drawing/2014/main" val="2342993112"/>
                        </a:ext>
                      </a:extLst>
                    </a:gridCol>
                    <a:gridCol w="2038465">
                      <a:extLst>
                        <a:ext uri="{9D8B030D-6E8A-4147-A177-3AD203B41FA5}">
                          <a16:colId xmlns:a16="http://schemas.microsoft.com/office/drawing/2014/main" val="3360108950"/>
                        </a:ext>
                      </a:extLst>
                    </a:gridCol>
                    <a:gridCol w="1052111">
                      <a:extLst>
                        <a:ext uri="{9D8B030D-6E8A-4147-A177-3AD203B41FA5}">
                          <a16:colId xmlns:a16="http://schemas.microsoft.com/office/drawing/2014/main" val="1222073889"/>
                        </a:ext>
                      </a:extLst>
                    </a:gridCol>
                    <a:gridCol w="1057589">
                      <a:extLst>
                        <a:ext uri="{9D8B030D-6E8A-4147-A177-3AD203B41FA5}">
                          <a16:colId xmlns:a16="http://schemas.microsoft.com/office/drawing/2014/main" val="957215906"/>
                        </a:ext>
                      </a:extLst>
                    </a:gridCol>
                    <a:gridCol w="937036">
                      <a:extLst>
                        <a:ext uri="{9D8B030D-6E8A-4147-A177-3AD203B41FA5}">
                          <a16:colId xmlns:a16="http://schemas.microsoft.com/office/drawing/2014/main" val="3378726624"/>
                        </a:ext>
                      </a:extLst>
                    </a:gridCol>
                    <a:gridCol w="1150745">
                      <a:extLst>
                        <a:ext uri="{9D8B030D-6E8A-4147-A177-3AD203B41FA5}">
                          <a16:colId xmlns:a16="http://schemas.microsoft.com/office/drawing/2014/main" val="444217782"/>
                        </a:ext>
                      </a:extLst>
                    </a:gridCol>
                    <a:gridCol w="821961">
                      <a:extLst>
                        <a:ext uri="{9D8B030D-6E8A-4147-A177-3AD203B41FA5}">
                          <a16:colId xmlns:a16="http://schemas.microsoft.com/office/drawing/2014/main" val="3415038038"/>
                        </a:ext>
                      </a:extLst>
                    </a:gridCol>
                    <a:gridCol w="915748">
                      <a:extLst>
                        <a:ext uri="{9D8B030D-6E8A-4147-A177-3AD203B41FA5}">
                          <a16:colId xmlns:a16="http://schemas.microsoft.com/office/drawing/2014/main" val="418180050"/>
                        </a:ext>
                      </a:extLst>
                    </a:gridCol>
                  </a:tblGrid>
                  <a:tr h="472096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solidFill>
                              <a:schemeClr val="tx1"/>
                            </a:solidFill>
                            <a:latin typeface="黑体" panose="02010609060101010101" pitchFamily="49" charset="-122"/>
                            <a:ea typeface="黑体" panose="02010609060101010101" pitchFamily="49" charset="-122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altLang="zh-C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×</m:t>
                                  </m:r>
                                  <m:r>
                                    <a:rPr lang="en-US" altLang="zh-C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altLang="zh-C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𝟏𝟓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@1TeV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alpha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Beta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Spectral model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Sigma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</m:oMath>
                          </a14:m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TS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</m:oMath>
                          </a14:m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AIC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67508702"/>
                      </a:ext>
                    </a:extLst>
                  </a:tr>
                  <a:tr h="3818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J2005+3415(</a:t>
                          </a:r>
                          <a:r>
                            <a:rPr lang="en-US" altLang="zh-CN" sz="1200" b="1" dirty="0" err="1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gaus</a:t>
                          </a:r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399.34±30.66</a:t>
                          </a:r>
                          <a:endParaRPr lang="zh-CN" altLang="en-US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2.68±0.06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0.36±0.05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0.75±0.03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29903050"/>
                      </a:ext>
                    </a:extLst>
                  </a:tr>
                  <a:tr h="3818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J2005+3415(Disk)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273.77±18.43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2.73±0.09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0.36±0.07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1.02±0.00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-33.61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+31.608</a:t>
                          </a:r>
                          <a:endParaRPr lang="zh-CN" altLang="en-US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95769450"/>
                      </a:ext>
                    </a:extLst>
                  </a:tr>
                  <a:tr h="472096"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J2005+3415(Diff)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698.32±77.88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2.67±0.06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0.33±0.04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3.09±0.26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-36.89</a:t>
                          </a:r>
                          <a:endParaRPr lang="zh-CN" altLang="en-US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+34.886</a:t>
                          </a:r>
                          <a:endParaRPr lang="zh-CN" altLang="en-US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62196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9">
                <a:extLst>
                  <a:ext uri="{FF2B5EF4-FFF2-40B4-BE49-F238E27FC236}">
                    <a16:creationId xmlns:a16="http://schemas.microsoft.com/office/drawing/2014/main" id="{20779D05-74C1-C64D-499A-173DD163E8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9056057"/>
                  </p:ext>
                </p:extLst>
              </p:nvPr>
            </p:nvGraphicFramePr>
            <p:xfrm>
              <a:off x="1397175" y="1251193"/>
              <a:ext cx="9397650" cy="17078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23995">
                      <a:extLst>
                        <a:ext uri="{9D8B030D-6E8A-4147-A177-3AD203B41FA5}">
                          <a16:colId xmlns:a16="http://schemas.microsoft.com/office/drawing/2014/main" val="2342993112"/>
                        </a:ext>
                      </a:extLst>
                    </a:gridCol>
                    <a:gridCol w="2038465">
                      <a:extLst>
                        <a:ext uri="{9D8B030D-6E8A-4147-A177-3AD203B41FA5}">
                          <a16:colId xmlns:a16="http://schemas.microsoft.com/office/drawing/2014/main" val="3360108950"/>
                        </a:ext>
                      </a:extLst>
                    </a:gridCol>
                    <a:gridCol w="1052111">
                      <a:extLst>
                        <a:ext uri="{9D8B030D-6E8A-4147-A177-3AD203B41FA5}">
                          <a16:colId xmlns:a16="http://schemas.microsoft.com/office/drawing/2014/main" val="1222073889"/>
                        </a:ext>
                      </a:extLst>
                    </a:gridCol>
                    <a:gridCol w="1057589">
                      <a:extLst>
                        <a:ext uri="{9D8B030D-6E8A-4147-A177-3AD203B41FA5}">
                          <a16:colId xmlns:a16="http://schemas.microsoft.com/office/drawing/2014/main" val="957215906"/>
                        </a:ext>
                      </a:extLst>
                    </a:gridCol>
                    <a:gridCol w="937036">
                      <a:extLst>
                        <a:ext uri="{9D8B030D-6E8A-4147-A177-3AD203B41FA5}">
                          <a16:colId xmlns:a16="http://schemas.microsoft.com/office/drawing/2014/main" val="3378726624"/>
                        </a:ext>
                      </a:extLst>
                    </a:gridCol>
                    <a:gridCol w="1150745">
                      <a:extLst>
                        <a:ext uri="{9D8B030D-6E8A-4147-A177-3AD203B41FA5}">
                          <a16:colId xmlns:a16="http://schemas.microsoft.com/office/drawing/2014/main" val="444217782"/>
                        </a:ext>
                      </a:extLst>
                    </a:gridCol>
                    <a:gridCol w="821961">
                      <a:extLst>
                        <a:ext uri="{9D8B030D-6E8A-4147-A177-3AD203B41FA5}">
                          <a16:colId xmlns:a16="http://schemas.microsoft.com/office/drawing/2014/main" val="3415038038"/>
                        </a:ext>
                      </a:extLst>
                    </a:gridCol>
                    <a:gridCol w="915748">
                      <a:extLst>
                        <a:ext uri="{9D8B030D-6E8A-4147-A177-3AD203B41FA5}">
                          <a16:colId xmlns:a16="http://schemas.microsoft.com/office/drawing/2014/main" val="418180050"/>
                        </a:ext>
                      </a:extLst>
                    </a:gridCol>
                  </a:tblGrid>
                  <a:tr h="472096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solidFill>
                              <a:schemeClr val="tx1"/>
                            </a:solidFill>
                            <a:latin typeface="黑体" panose="02010609060101010101" pitchFamily="49" charset="-122"/>
                            <a:ea typeface="黑体" panose="02010609060101010101" pitchFamily="49" charset="-122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0060" t="-3846" r="-292515" b="-267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alpha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Beta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Spectral model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Sigma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1111" t="-3846" r="-113333" b="-267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28000" t="-3846" r="-2000" b="-2679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7508702"/>
                      </a:ext>
                    </a:extLst>
                  </a:tr>
                  <a:tr h="3818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J2005+3415(</a:t>
                          </a:r>
                          <a:r>
                            <a:rPr lang="en-US" altLang="zh-CN" sz="1200" b="1" dirty="0" err="1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gaus</a:t>
                          </a:r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399.34±30.66</a:t>
                          </a:r>
                          <a:endParaRPr lang="zh-CN" altLang="en-US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2.68±0.06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0.36±0.05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0.75±0.03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29903050"/>
                      </a:ext>
                    </a:extLst>
                  </a:tr>
                  <a:tr h="3818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J2005+3415(Disk)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273.77±18.43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2.73±0.09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0.36±0.07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1.02±0.00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-33.61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+31.608</a:t>
                          </a:r>
                          <a:endParaRPr lang="zh-CN" altLang="en-US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95769450"/>
                      </a:ext>
                    </a:extLst>
                  </a:tr>
                  <a:tr h="472096"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J2005+3415(Diff)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698.32±77.88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2.67±0.06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0.33±0.04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3.09±0.26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-36.89</a:t>
                          </a:r>
                          <a:endParaRPr lang="zh-CN" altLang="en-US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+34.886</a:t>
                          </a:r>
                          <a:endParaRPr lang="zh-CN" altLang="en-US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62196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5325610-08EC-BA62-45C9-5B1B83C5F58A}"/>
                  </a:ext>
                </a:extLst>
              </p:cNvPr>
              <p:cNvSpPr txBox="1"/>
              <p:nvPr/>
            </p:nvSpPr>
            <p:spPr>
              <a:xfrm>
                <a:off x="10794825" y="1760188"/>
                <a:ext cx="466322" cy="389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zh-CN" altLang="en-US" b="1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5325610-08EC-BA62-45C9-5B1B83C5F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4825" y="1760188"/>
                <a:ext cx="466322" cy="389979"/>
              </a:xfrm>
              <a:prstGeom prst="rect">
                <a:avLst/>
              </a:prstGeom>
              <a:blipFill>
                <a:blip r:embed="rId3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BB817A5F-0620-C442-A65C-4E628641FB6C}"/>
              </a:ext>
            </a:extLst>
          </p:cNvPr>
          <p:cNvSpPr txBox="1"/>
          <p:nvPr/>
        </p:nvSpPr>
        <p:spPr>
          <a:xfrm>
            <a:off x="1283655" y="3190063"/>
            <a:ext cx="9863941" cy="620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Gaussian model is significantly superior to the other two models in terms of goodness of fit.</a:t>
            </a:r>
          </a:p>
          <a:p>
            <a:pPr algn="just">
              <a:lnSpc>
                <a:spcPct val="125000"/>
              </a:lnSpc>
            </a:pPr>
            <a:endParaRPr lang="en-US" altLang="zh-CN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9F26FF6-3E04-CC95-7D2E-AE261C7CEEE5}"/>
              </a:ext>
            </a:extLst>
          </p:cNvPr>
          <p:cNvSpPr/>
          <p:nvPr/>
        </p:nvSpPr>
        <p:spPr>
          <a:xfrm>
            <a:off x="1044404" y="3356420"/>
            <a:ext cx="144015" cy="14401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E74E0D73-F64C-81C1-5D86-EC4303C057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9092685"/>
                  </p:ext>
                </p:extLst>
              </p:nvPr>
            </p:nvGraphicFramePr>
            <p:xfrm>
              <a:off x="1397175" y="4272918"/>
              <a:ext cx="9397650" cy="18252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23995">
                      <a:extLst>
                        <a:ext uri="{9D8B030D-6E8A-4147-A177-3AD203B41FA5}">
                          <a16:colId xmlns:a16="http://schemas.microsoft.com/office/drawing/2014/main" val="2342993112"/>
                        </a:ext>
                      </a:extLst>
                    </a:gridCol>
                    <a:gridCol w="2038465">
                      <a:extLst>
                        <a:ext uri="{9D8B030D-6E8A-4147-A177-3AD203B41FA5}">
                          <a16:colId xmlns:a16="http://schemas.microsoft.com/office/drawing/2014/main" val="3360108950"/>
                        </a:ext>
                      </a:extLst>
                    </a:gridCol>
                    <a:gridCol w="1052111">
                      <a:extLst>
                        <a:ext uri="{9D8B030D-6E8A-4147-A177-3AD203B41FA5}">
                          <a16:colId xmlns:a16="http://schemas.microsoft.com/office/drawing/2014/main" val="1222073889"/>
                        </a:ext>
                      </a:extLst>
                    </a:gridCol>
                    <a:gridCol w="1057589">
                      <a:extLst>
                        <a:ext uri="{9D8B030D-6E8A-4147-A177-3AD203B41FA5}">
                          <a16:colId xmlns:a16="http://schemas.microsoft.com/office/drawing/2014/main" val="957215906"/>
                        </a:ext>
                      </a:extLst>
                    </a:gridCol>
                    <a:gridCol w="937036">
                      <a:extLst>
                        <a:ext uri="{9D8B030D-6E8A-4147-A177-3AD203B41FA5}">
                          <a16:colId xmlns:a16="http://schemas.microsoft.com/office/drawing/2014/main" val="3378726624"/>
                        </a:ext>
                      </a:extLst>
                    </a:gridCol>
                    <a:gridCol w="1150745">
                      <a:extLst>
                        <a:ext uri="{9D8B030D-6E8A-4147-A177-3AD203B41FA5}">
                          <a16:colId xmlns:a16="http://schemas.microsoft.com/office/drawing/2014/main" val="444217782"/>
                        </a:ext>
                      </a:extLst>
                    </a:gridCol>
                    <a:gridCol w="821961">
                      <a:extLst>
                        <a:ext uri="{9D8B030D-6E8A-4147-A177-3AD203B41FA5}">
                          <a16:colId xmlns:a16="http://schemas.microsoft.com/office/drawing/2014/main" val="3415038038"/>
                        </a:ext>
                      </a:extLst>
                    </a:gridCol>
                    <a:gridCol w="915748">
                      <a:extLst>
                        <a:ext uri="{9D8B030D-6E8A-4147-A177-3AD203B41FA5}">
                          <a16:colId xmlns:a16="http://schemas.microsoft.com/office/drawing/2014/main" val="418180050"/>
                        </a:ext>
                      </a:extLst>
                    </a:gridCol>
                  </a:tblGrid>
                  <a:tr h="205549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solidFill>
                              <a:schemeClr val="tx1"/>
                            </a:solidFill>
                            <a:latin typeface="黑体" panose="02010609060101010101" pitchFamily="49" charset="-122"/>
                            <a:ea typeface="黑体" panose="02010609060101010101" pitchFamily="49" charset="-122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altLang="zh-C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×</m:t>
                                  </m:r>
                                  <m:r>
                                    <a:rPr lang="en-US" altLang="zh-C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altLang="zh-C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𝟏𝟓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@1TeV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alpha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Beta/</a:t>
                          </a:r>
                          <a:r>
                            <a:rPr lang="en-US" altLang="zh-CN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E</a:t>
                          </a:r>
                          <a:r>
                            <a:rPr lang="en-US" altLang="zh-CN" sz="1400" baseline="-250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cut</a:t>
                          </a:r>
                          <a:endParaRPr lang="zh-CN" altLang="en-US" sz="1400" baseline="-25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Spectral model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Sigma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</m:oMath>
                          </a14:m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TS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</m:oMath>
                          </a14:m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AIC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67508702"/>
                      </a:ext>
                    </a:extLst>
                  </a:tr>
                  <a:tr h="446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J2005+3415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162.93±16.94</a:t>
                          </a:r>
                          <a:endParaRPr lang="zh-CN" altLang="en-US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2.88±0.02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PL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0.69±0.04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29903050"/>
                      </a:ext>
                    </a:extLst>
                  </a:tr>
                  <a:tr h="4607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J2005+3415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742.44±127.53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1.90±0.12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5.21±1.01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PEC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0.79±0.03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+166.87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-154.875</a:t>
                          </a:r>
                          <a:endParaRPr lang="zh-CN" altLang="en-US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6219651"/>
                      </a:ext>
                    </a:extLst>
                  </a:tr>
                  <a:tr h="4607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J2005+3415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399.34±30.66</a:t>
                          </a:r>
                          <a:endParaRPr lang="zh-CN" altLang="en-US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2.68±0.06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0.36±0.05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0.75±0.03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+171.21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-159.211</a:t>
                          </a:r>
                          <a:endParaRPr lang="zh-CN" altLang="en-US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650709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E74E0D73-F64C-81C1-5D86-EC4303C057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9092685"/>
                  </p:ext>
                </p:extLst>
              </p:nvPr>
            </p:nvGraphicFramePr>
            <p:xfrm>
              <a:off x="1397175" y="4272918"/>
              <a:ext cx="9397650" cy="18252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23995">
                      <a:extLst>
                        <a:ext uri="{9D8B030D-6E8A-4147-A177-3AD203B41FA5}">
                          <a16:colId xmlns:a16="http://schemas.microsoft.com/office/drawing/2014/main" val="2342993112"/>
                        </a:ext>
                      </a:extLst>
                    </a:gridCol>
                    <a:gridCol w="2038465">
                      <a:extLst>
                        <a:ext uri="{9D8B030D-6E8A-4147-A177-3AD203B41FA5}">
                          <a16:colId xmlns:a16="http://schemas.microsoft.com/office/drawing/2014/main" val="3360108950"/>
                        </a:ext>
                      </a:extLst>
                    </a:gridCol>
                    <a:gridCol w="1052111">
                      <a:extLst>
                        <a:ext uri="{9D8B030D-6E8A-4147-A177-3AD203B41FA5}">
                          <a16:colId xmlns:a16="http://schemas.microsoft.com/office/drawing/2014/main" val="1222073889"/>
                        </a:ext>
                      </a:extLst>
                    </a:gridCol>
                    <a:gridCol w="1057589">
                      <a:extLst>
                        <a:ext uri="{9D8B030D-6E8A-4147-A177-3AD203B41FA5}">
                          <a16:colId xmlns:a16="http://schemas.microsoft.com/office/drawing/2014/main" val="957215906"/>
                        </a:ext>
                      </a:extLst>
                    </a:gridCol>
                    <a:gridCol w="937036">
                      <a:extLst>
                        <a:ext uri="{9D8B030D-6E8A-4147-A177-3AD203B41FA5}">
                          <a16:colId xmlns:a16="http://schemas.microsoft.com/office/drawing/2014/main" val="3378726624"/>
                        </a:ext>
                      </a:extLst>
                    </a:gridCol>
                    <a:gridCol w="1150745">
                      <a:extLst>
                        <a:ext uri="{9D8B030D-6E8A-4147-A177-3AD203B41FA5}">
                          <a16:colId xmlns:a16="http://schemas.microsoft.com/office/drawing/2014/main" val="444217782"/>
                        </a:ext>
                      </a:extLst>
                    </a:gridCol>
                    <a:gridCol w="821961">
                      <a:extLst>
                        <a:ext uri="{9D8B030D-6E8A-4147-A177-3AD203B41FA5}">
                          <a16:colId xmlns:a16="http://schemas.microsoft.com/office/drawing/2014/main" val="3415038038"/>
                        </a:ext>
                      </a:extLst>
                    </a:gridCol>
                    <a:gridCol w="915748">
                      <a:extLst>
                        <a:ext uri="{9D8B030D-6E8A-4147-A177-3AD203B41FA5}">
                          <a16:colId xmlns:a16="http://schemas.microsoft.com/office/drawing/2014/main" val="41818005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solidFill>
                              <a:schemeClr val="tx1"/>
                            </a:solidFill>
                            <a:latin typeface="黑体" panose="02010609060101010101" pitchFamily="49" charset="-122"/>
                            <a:ea typeface="黑体" panose="02010609060101010101" pitchFamily="49" charset="-122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70060" t="-2667" r="-292515" b="-3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alpha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Beta/</a:t>
                          </a:r>
                          <a:r>
                            <a:rPr lang="en-US" altLang="zh-CN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E</a:t>
                          </a:r>
                          <a:r>
                            <a:rPr lang="en-US" altLang="zh-CN" sz="1400" baseline="-250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cut</a:t>
                          </a:r>
                          <a:endParaRPr lang="zh-CN" altLang="en-US" sz="1400" baseline="-25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Spectral model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Sigma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31111" t="-2667" r="-113333" b="-3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28000" t="-2667" r="-2000" b="-30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7508702"/>
                      </a:ext>
                    </a:extLst>
                  </a:tr>
                  <a:tr h="446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J2005+3415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162.93±16.94</a:t>
                          </a:r>
                          <a:endParaRPr lang="zh-CN" altLang="en-US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2.88±0.02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PL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0.69±0.04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29903050"/>
                      </a:ext>
                    </a:extLst>
                  </a:tr>
                  <a:tr h="4607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J2005+3415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742.44±127.53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1.90±0.12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5.21±1.01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PEC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0.79±0.03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+166.87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-154.875</a:t>
                          </a:r>
                          <a:endParaRPr lang="zh-CN" altLang="en-US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6219651"/>
                      </a:ext>
                    </a:extLst>
                  </a:tr>
                  <a:tr h="4607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J2005+3415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399.34±30.66</a:t>
                          </a:r>
                          <a:endParaRPr lang="zh-CN" altLang="en-US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2.68±0.06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0.36±0.05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LP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0.75±0.03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+171.21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-159.211</a:t>
                          </a:r>
                          <a:endParaRPr lang="zh-CN" altLang="en-US" sz="1200" b="1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650709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D6C6EDA-463F-F690-6EDE-39058AC1F0C1}"/>
                  </a:ext>
                </a:extLst>
              </p:cNvPr>
              <p:cNvSpPr txBox="1"/>
              <p:nvPr/>
            </p:nvSpPr>
            <p:spPr>
              <a:xfrm>
                <a:off x="10794825" y="5708143"/>
                <a:ext cx="466322" cy="389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zh-CN" altLang="en-US" b="1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D6C6EDA-463F-F690-6EDE-39058AC1F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4825" y="5708143"/>
                <a:ext cx="466322" cy="389979"/>
              </a:xfrm>
              <a:prstGeom prst="rect">
                <a:avLst/>
              </a:prstGeom>
              <a:blipFill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7037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>
            <a:extLst>
              <a:ext uri="{FF2B5EF4-FFF2-40B4-BE49-F238E27FC236}">
                <a16:creationId xmlns:a16="http://schemas.microsoft.com/office/drawing/2014/main" id="{5841EBB5-50B5-5D34-A926-AC8DF88FB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917" y="989715"/>
            <a:ext cx="3620118" cy="2414969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45EA733C-2882-7242-999C-759ACB180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237" y="989715"/>
            <a:ext cx="3402022" cy="2482269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9DE6F447-68E8-4261-DF4D-C6FFB2889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7015" y="3705353"/>
            <a:ext cx="3543922" cy="2627049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399259AE-299D-10D5-CAF2-8DBCB1BB50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4006" y="3746711"/>
            <a:ext cx="3445849" cy="2627050"/>
          </a:xfrm>
          <a:prstGeom prst="rect">
            <a:avLst/>
          </a:prstGeom>
        </p:spPr>
      </p:pic>
      <p:sp>
        <p:nvSpPr>
          <p:cNvPr id="59" name="object 3">
            <a:extLst>
              <a:ext uri="{FF2B5EF4-FFF2-40B4-BE49-F238E27FC236}">
                <a16:creationId xmlns:a16="http://schemas.microsoft.com/office/drawing/2014/main" id="{3784A173-B549-2867-FE1E-8FC1B0C2ABE5}"/>
              </a:ext>
            </a:extLst>
          </p:cNvPr>
          <p:cNvSpPr txBox="1"/>
          <p:nvPr/>
        </p:nvSpPr>
        <p:spPr>
          <a:xfrm>
            <a:off x="436637" y="135739"/>
            <a:ext cx="6923751" cy="4568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-36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LHAASO Results</a:t>
            </a:r>
            <a:endParaRPr sz="2800" b="1" spc="-38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F3E01B1D-97E3-EB21-FB9C-09BDD57C7CD8}"/>
              </a:ext>
            </a:extLst>
          </p:cNvPr>
          <p:cNvCxnSpPr>
            <a:cxnSpLocks/>
          </p:cNvCxnSpPr>
          <p:nvPr/>
        </p:nvCxnSpPr>
        <p:spPr>
          <a:xfrm>
            <a:off x="0" y="689045"/>
            <a:ext cx="1174568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文本框 62">
            <a:extLst>
              <a:ext uri="{FF2B5EF4-FFF2-40B4-BE49-F238E27FC236}">
                <a16:creationId xmlns:a16="http://schemas.microsoft.com/office/drawing/2014/main" id="{50B07034-64BA-5388-5AC9-954C47082251}"/>
              </a:ext>
            </a:extLst>
          </p:cNvPr>
          <p:cNvSpPr txBox="1"/>
          <p:nvPr/>
        </p:nvSpPr>
        <p:spPr>
          <a:xfrm>
            <a:off x="2560321" y="721398"/>
            <a:ext cx="2158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Residual Map 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56D8A282-38A7-7C5C-8137-1E319CDB0CDB}"/>
              </a:ext>
            </a:extLst>
          </p:cNvPr>
          <p:cNvSpPr txBox="1"/>
          <p:nvPr/>
        </p:nvSpPr>
        <p:spPr>
          <a:xfrm>
            <a:off x="7287491" y="721398"/>
            <a:ext cx="1822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WCDA&amp;KM2A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2507CA73-E22A-72B4-B36F-36F7D74CF154}"/>
              </a:ext>
            </a:extLst>
          </p:cNvPr>
          <p:cNvSpPr txBox="1"/>
          <p:nvPr/>
        </p:nvSpPr>
        <p:spPr>
          <a:xfrm>
            <a:off x="3296270" y="3456123"/>
            <a:ext cx="107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WCDA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57FEA947-D801-854A-359B-2EB8F04A96FC}"/>
              </a:ext>
            </a:extLst>
          </p:cNvPr>
          <p:cNvSpPr txBox="1"/>
          <p:nvPr/>
        </p:nvSpPr>
        <p:spPr>
          <a:xfrm>
            <a:off x="7658951" y="3471984"/>
            <a:ext cx="107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KM2A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bject 10">
            <a:extLst>
              <a:ext uri="{FF2B5EF4-FFF2-40B4-BE49-F238E27FC236}">
                <a16:creationId xmlns:a16="http://schemas.microsoft.com/office/drawing/2014/main" id="{64054841-2AB8-2E5E-3E87-AC4670695798}"/>
              </a:ext>
            </a:extLst>
          </p:cNvPr>
          <p:cNvSpPr txBox="1"/>
          <p:nvPr/>
        </p:nvSpPr>
        <p:spPr>
          <a:xfrm>
            <a:off x="11536314" y="6485305"/>
            <a:ext cx="259461" cy="239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898989"/>
                </a:solidFill>
                <a:latin typeface="VOJFLD+PingFang SC Semibold"/>
                <a:cs typeface="VOJFLD+PingFang SC Semibold"/>
              </a:rPr>
              <a:t>9</a:t>
            </a:r>
            <a:endParaRPr sz="1400" b="1" dirty="0">
              <a:solidFill>
                <a:srgbClr val="898989"/>
              </a:solidFill>
              <a:latin typeface="VOJFLD+PingFang SC Semibold"/>
              <a:cs typeface="VOJFLD+PingFang SC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517620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15390</TotalTime>
  <Words>1578</Words>
  <Application>Microsoft Office PowerPoint</Application>
  <PresentationFormat>宽屏</PresentationFormat>
  <Paragraphs>896</Paragraphs>
  <Slides>30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1" baseType="lpstr">
      <vt:lpstr>AMHAVG+PingFang SC Semibold</vt:lpstr>
      <vt:lpstr>BLBDAV+PingFang SC Regular</vt:lpstr>
      <vt:lpstr>VOJFLD+PingFang SC Semibold</vt:lpstr>
      <vt:lpstr>等线</vt:lpstr>
      <vt:lpstr>等线 Light</vt:lpstr>
      <vt:lpstr>黑体</vt:lpstr>
      <vt:lpstr>Arial</vt:lpstr>
      <vt:lpstr>Cambria Math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芳羽 刘</dc:creator>
  <cp:lastModifiedBy>芳羽 刘</cp:lastModifiedBy>
  <cp:revision>22</cp:revision>
  <dcterms:created xsi:type="dcterms:W3CDTF">2026-04-14T03:26:37Z</dcterms:created>
  <dcterms:modified xsi:type="dcterms:W3CDTF">2026-04-26T17:58:06Z</dcterms:modified>
</cp:coreProperties>
</file>