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271" r:id="rId2"/>
    <p:sldId id="11089995" r:id="rId3"/>
    <p:sldId id="693" r:id="rId4"/>
    <p:sldId id="2446" r:id="rId5"/>
    <p:sldId id="266" r:id="rId6"/>
    <p:sldId id="2605" r:id="rId7"/>
    <p:sldId id="6741" r:id="rId8"/>
    <p:sldId id="413" r:id="rId9"/>
    <p:sldId id="414" r:id="rId10"/>
    <p:sldId id="11089993" r:id="rId11"/>
    <p:sldId id="11089985" r:id="rId12"/>
    <p:sldId id="11089994" r:id="rId13"/>
    <p:sldId id="2431" r:id="rId14"/>
    <p:sldId id="2430" r:id="rId15"/>
    <p:sldId id="2432" r:id="rId16"/>
    <p:sldId id="257" r:id="rId17"/>
    <p:sldId id="2275" r:id="rId18"/>
    <p:sldId id="2276" r:id="rId19"/>
    <p:sldId id="2279" r:id="rId20"/>
  </p:sldIdLst>
  <p:sldSz cx="9144000" cy="5143500" type="screen16x9"/>
  <p:notesSz cx="51435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060"/>
    <a:srgbClr val="FF00FF"/>
    <a:srgbClr val="9ACBE9"/>
    <a:srgbClr val="569FE1"/>
    <a:srgbClr val="DAE3F3"/>
    <a:srgbClr val="06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B4B854-512C-B471-D948-EB4C0AD82D28}">
  <a:tblStyle styleId="{CC5B124A-B63E-776D-0E31-AE0F9EF0A8EB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2B4B854-512C-B471-D948-EB4C0AD82D28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5152" autoAdjust="0"/>
  </p:normalViewPr>
  <p:slideViewPr>
    <p:cSldViewPr>
      <p:cViewPr>
        <p:scale>
          <a:sx n="110" d="100"/>
          <a:sy n="110" d="100"/>
        </p:scale>
        <p:origin x="264" y="3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EA272-F105-4B07-B009-6D0714B170B0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94D63-096E-43C4-BFFE-E2FD63A4A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2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F781E-FD6B-4A3A-9206-2EE3CC68D7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6AC21-5398-446A-932C-C50EA2CA2A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1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233529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143000" y="3521468"/>
            <a:ext cx="6858000" cy="984389"/>
          </a:xfrm>
        </p:spPr>
        <p:txBody>
          <a:bodyPr/>
          <a:lstStyle>
            <a:lvl1pPr marL="0" indent="0" algn="ctr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</a:p>
        </p:txBody>
      </p:sp>
      <p:pic>
        <p:nvPicPr>
          <p:cNvPr id="6" name="图片 21"/>
          <p:cNvPicPr>
            <a:picLocks noChangeAspect="1"/>
          </p:cNvPicPr>
          <p:nvPr userDrawn="1"/>
        </p:nvPicPr>
        <p:blipFill>
          <a:blip r:embed="rId2"/>
          <a:srcRect t="18271" b="49608"/>
          <a:stretch/>
        </p:blipFill>
        <p:spPr bwMode="auto">
          <a:xfrm>
            <a:off x="8512" y="28061"/>
            <a:ext cx="1545071" cy="887505"/>
          </a:xfrm>
          <a:prstGeom prst="rect">
            <a:avLst/>
          </a:prstGeom>
        </p:spPr>
      </p:pic>
      <p:grpSp>
        <p:nvGrpSpPr>
          <p:cNvPr id="7" name="组合 22"/>
          <p:cNvGrpSpPr/>
          <p:nvPr userDrawn="1"/>
        </p:nvGrpSpPr>
        <p:grpSpPr bwMode="auto"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8" name="矩形 23"/>
            <p:cNvSpPr/>
            <p:nvPr userDrawn="1"/>
          </p:nvSpPr>
          <p:spPr bwMode="auto"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9" name="矩形 24"/>
            <p:cNvSpPr/>
            <p:nvPr userDrawn="1"/>
          </p:nvSpPr>
          <p:spPr bwMode="auto">
            <a:xfrm>
              <a:off x="1545071" y="1225110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0" name="等腰三角形 25"/>
            <p:cNvSpPr/>
            <p:nvPr userDrawn="1"/>
          </p:nvSpPr>
          <p:spPr bwMode="auto"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1" name="等腰三角形 26"/>
            <p:cNvSpPr/>
            <p:nvPr userDrawn="1"/>
          </p:nvSpPr>
          <p:spPr bwMode="auto"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2" name="等腰三角形 27"/>
            <p:cNvSpPr/>
            <p:nvPr userDrawn="1"/>
          </p:nvSpPr>
          <p:spPr bwMode="auto"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pic>
        <p:nvPicPr>
          <p:cNvPr id="13" name="图片 28"/>
          <p:cNvPicPr>
            <a:picLocks noChangeAspect="1"/>
          </p:cNvPicPr>
          <p:nvPr userDrawn="1"/>
        </p:nvPicPr>
        <p:blipFill>
          <a:blip r:embed="rId3"/>
          <a:srcRect l="15945" t="50497" r="13831" b="42118"/>
          <a:stretch/>
        </p:blipFill>
        <p:spPr bwMode="auto">
          <a:xfrm>
            <a:off x="6561565" y="185073"/>
            <a:ext cx="2163335" cy="303352"/>
          </a:xfrm>
          <a:prstGeom prst="rect">
            <a:avLst/>
          </a:prstGeom>
        </p:spPr>
      </p:pic>
      <p:grpSp>
        <p:nvGrpSpPr>
          <p:cNvPr id="15" name="组合 30"/>
          <p:cNvGrpSpPr/>
          <p:nvPr userDrawn="1"/>
        </p:nvGrpSpPr>
        <p:grpSpPr bwMode="auto">
          <a:xfrm flipV="1">
            <a:off x="2600475" y="4898121"/>
            <a:ext cx="6457951" cy="229287"/>
            <a:chOff x="1483847" y="442405"/>
            <a:chExt cx="7660153" cy="247354"/>
          </a:xfrm>
        </p:grpSpPr>
        <p:sp>
          <p:nvSpPr>
            <p:cNvPr id="16" name="矩形 31"/>
            <p:cNvSpPr/>
            <p:nvPr userDrawn="1"/>
          </p:nvSpPr>
          <p:spPr bwMode="auto"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7" name="矩形 32"/>
            <p:cNvSpPr/>
            <p:nvPr userDrawn="1"/>
          </p:nvSpPr>
          <p:spPr bwMode="auto"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8" name="等腰三角形 33"/>
            <p:cNvSpPr/>
            <p:nvPr userDrawn="1"/>
          </p:nvSpPr>
          <p:spPr bwMode="auto">
            <a:xfrm rot="10800000" flipH="1" flipV="1">
              <a:off x="1483847" y="442405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pic>
        <p:nvPicPr>
          <p:cNvPr id="19" name="图片 3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4790210"/>
            <a:ext cx="2409975" cy="353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1677261" y="169566"/>
            <a:ext cx="6730954" cy="60459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dirty="0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628650" y="1078787"/>
            <a:ext cx="7886700" cy="3553936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>
              <a:defRPr/>
            </a:pPr>
            <a:r>
              <a:rPr lang="zh-CN" dirty="0"/>
              <a:t>单击此处编辑母版文本样式</a:t>
            </a:r>
            <a:endParaRPr dirty="0"/>
          </a:p>
          <a:p>
            <a:pPr lvl="1">
              <a:defRPr/>
            </a:pPr>
            <a:r>
              <a:rPr lang="zh-CN" dirty="0"/>
              <a:t>第二级</a:t>
            </a:r>
            <a:endParaRPr dirty="0"/>
          </a:p>
          <a:p>
            <a:pPr lvl="2">
              <a:defRPr/>
            </a:pPr>
            <a:r>
              <a:rPr lang="zh-CN" dirty="0"/>
              <a:t>第三级</a:t>
            </a:r>
            <a:endParaRPr dirty="0"/>
          </a:p>
          <a:p>
            <a:pPr lvl="3">
              <a:defRPr/>
            </a:pPr>
            <a:r>
              <a:rPr lang="zh-CN" dirty="0"/>
              <a:t>第四级</a:t>
            </a:r>
            <a:endParaRPr dirty="0"/>
          </a:p>
          <a:p>
            <a:pPr lvl="4">
              <a:defRPr/>
            </a:pPr>
            <a:r>
              <a:rPr lang="zh-CN" dirty="0"/>
              <a:t>第五级</a:t>
            </a:r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4840148"/>
            <a:ext cx="482878" cy="27384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B7A88C-2608-48AA-AC46-4CFAB3029A3B}" type="slidenum">
              <a:rPr lang="en-US" altLang="zh-CN"/>
              <a:t>‹#›</a:t>
            </a:fld>
            <a:endParaRPr lang="zh-CN" dirty="0"/>
          </a:p>
        </p:txBody>
      </p:sp>
      <p:pic>
        <p:nvPicPr>
          <p:cNvPr id="7" name="图片 8"/>
          <p:cNvPicPr>
            <a:picLocks noChangeAspect="1"/>
          </p:cNvPicPr>
          <p:nvPr userDrawn="1"/>
        </p:nvPicPr>
        <p:blipFill>
          <a:blip r:embed="rId2"/>
          <a:srcRect t="18271" b="49608"/>
          <a:stretch/>
        </p:blipFill>
        <p:spPr bwMode="auto">
          <a:xfrm>
            <a:off x="8512" y="28061"/>
            <a:ext cx="1545071" cy="852615"/>
          </a:xfrm>
          <a:prstGeom prst="rect">
            <a:avLst/>
          </a:prstGeom>
        </p:spPr>
      </p:pic>
      <p:pic>
        <p:nvPicPr>
          <p:cNvPr id="14" name="图片 15"/>
          <p:cNvPicPr>
            <a:picLocks noChangeAspect="1"/>
          </p:cNvPicPr>
          <p:nvPr userDrawn="1"/>
        </p:nvPicPr>
        <p:blipFill>
          <a:blip r:embed="rId3"/>
          <a:srcRect l="15945" t="50497" r="13831" b="42118"/>
          <a:stretch/>
        </p:blipFill>
        <p:spPr bwMode="auto">
          <a:xfrm>
            <a:off x="6228184" y="4840148"/>
            <a:ext cx="2163335" cy="303352"/>
          </a:xfrm>
          <a:prstGeom prst="rect">
            <a:avLst/>
          </a:prstGeom>
        </p:spPr>
      </p:pic>
      <p:grpSp>
        <p:nvGrpSpPr>
          <p:cNvPr id="16" name="组合 17"/>
          <p:cNvGrpSpPr/>
          <p:nvPr userDrawn="1"/>
        </p:nvGrpSpPr>
        <p:grpSpPr bwMode="auto">
          <a:xfrm flipV="1">
            <a:off x="1475656" y="686278"/>
            <a:ext cx="7659832" cy="229287"/>
            <a:chOff x="1483847" y="442405"/>
            <a:chExt cx="7660153" cy="247354"/>
          </a:xfrm>
        </p:grpSpPr>
        <p:sp>
          <p:nvSpPr>
            <p:cNvPr id="17" name="矩形 18"/>
            <p:cNvSpPr/>
            <p:nvPr userDrawn="1"/>
          </p:nvSpPr>
          <p:spPr bwMode="auto"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8" name="矩形 19"/>
            <p:cNvSpPr/>
            <p:nvPr userDrawn="1"/>
          </p:nvSpPr>
          <p:spPr bwMode="auto"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9" name="等腰三角形 20"/>
            <p:cNvSpPr/>
            <p:nvPr userDrawn="1"/>
          </p:nvSpPr>
          <p:spPr bwMode="auto">
            <a:xfrm rot="10800000" flipH="1" flipV="1">
              <a:off x="1483847" y="442405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468"/>
            <a:ext cx="8229600" cy="742950"/>
          </a:xfrm>
        </p:spPr>
        <p:txBody>
          <a:bodyPr/>
          <a:lstStyle>
            <a:lvl1pPr>
              <a:defRPr b="1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4835712"/>
            <a:ext cx="2437674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en-US" altLang="zh-CN" dirty="0">
                <a:ea typeface="Verdana" panose="020B0604030504040204" pitchFamily="34" charset="0"/>
              </a:rPr>
              <a:t>2025-03-03</a:t>
            </a:r>
          </a:p>
          <a:p>
            <a:pPr algn="r"/>
            <a:endParaRPr lang="en-US" altLang="zh-CN" dirty="0">
              <a:ea typeface="Verdana" panose="020B0604030504040204" pitchFamily="34" charset="0"/>
            </a:endParaRPr>
          </a:p>
          <a:p>
            <a:pPr algn="r"/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4835712"/>
            <a:ext cx="3505200" cy="274320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ea typeface="Verdana" panose="020B0604030504040204" pitchFamily="34" charset="0"/>
              </a:rPr>
              <a:t>LHAASO &amp; AI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12648" y="4835712"/>
            <a:ext cx="1981200" cy="2743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8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7144" y="709136"/>
            <a:ext cx="9136856" cy="0"/>
            <a:chOff x="0" y="2053"/>
            <a:chExt cx="19185" cy="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813" y="2053"/>
              <a:ext cx="14372" cy="0"/>
            </a:xfrm>
            <a:prstGeom prst="line">
              <a:avLst/>
            </a:prstGeom>
            <a:ln w="381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053"/>
              <a:ext cx="543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 userDrawn="1"/>
        </p:nvSpPr>
        <p:spPr>
          <a:xfrm rot="10800000" flipH="1" flipV="1">
            <a:off x="170974" y="203359"/>
            <a:ext cx="64770" cy="316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675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827008" y="489813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B86B474-4C3F-426E-88DF-5A0AA082B7BF}" type="slidenum">
              <a:rPr lang="en-US" altLang="zh-CN" sz="1200" smtClean="0">
                <a:solidFill>
                  <a:srgbClr val="000000"/>
                </a:solidFill>
              </a:rPr>
              <a:t>‹#›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19480"/>
      </p:ext>
    </p:extLst>
  </p:cSld>
  <p:clrMapOvr>
    <a:masterClrMapping/>
  </p:clrMapOvr>
  <p:transition spd="slow">
    <p:wipe dir="r"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1"/>
            <a:ext cx="825104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箭头连接符 79"/>
          <p:cNvCxnSpPr>
            <a:cxnSpLocks/>
          </p:cNvCxnSpPr>
          <p:nvPr userDrawn="1"/>
        </p:nvCxnSpPr>
        <p:spPr bwMode="auto">
          <a:xfrm>
            <a:off x="702469" y="719138"/>
            <a:ext cx="8405813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79"/>
          <p:cNvCxnSpPr/>
          <p:nvPr userDrawn="1"/>
        </p:nvCxnSpPr>
        <p:spPr bwMode="auto">
          <a:xfrm>
            <a:off x="0" y="719138"/>
            <a:ext cx="200025" cy="0"/>
          </a:xfrm>
          <a:prstGeom prst="straightConnector1">
            <a:avLst/>
          </a:prstGeom>
          <a:ln w="19050">
            <a:solidFill>
              <a:schemeClr val="dk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3192" b="30826"/>
          <a:stretch>
            <a:fillRect/>
          </a:stretch>
        </p:blipFill>
        <p:spPr bwMode="auto">
          <a:xfrm>
            <a:off x="35719" y="33468"/>
            <a:ext cx="962025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1">
            <a:extLst>
              <a:ext uri="{FF2B5EF4-FFF2-40B4-BE49-F238E27FC236}">
                <a16:creationId xmlns:a16="http://schemas.microsoft.com/office/drawing/2014/main" id="{FC041335-1477-4DF7-B9BE-8A614B350A01}"/>
              </a:ext>
            </a:extLst>
          </p:cNvPr>
          <p:cNvGrpSpPr/>
          <p:nvPr userDrawn="1"/>
        </p:nvGrpSpPr>
        <p:grpSpPr>
          <a:xfrm>
            <a:off x="-7144" y="4064794"/>
            <a:ext cx="9158288" cy="1078706"/>
            <a:chOff x="1" y="8615"/>
            <a:chExt cx="19229" cy="2265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A1BAB37E-88D6-4E71-8500-F14A885EB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1444"/>
            <a:stretch>
              <a:fillRect/>
            </a:stretch>
          </p:blipFill>
          <p:spPr>
            <a:xfrm>
              <a:off x="1" y="8760"/>
              <a:ext cx="17703" cy="2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id="{2A6E5534-8A85-48EC-8246-1F11C48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9" r="88356"/>
            <a:stretch>
              <a:fillRect/>
            </a:stretch>
          </p:blipFill>
          <p:spPr>
            <a:xfrm>
              <a:off x="17102" y="8615"/>
              <a:ext cx="2128" cy="225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B919739C-7BF4-C34A-B007-6C775EA04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21263" r="8559" b="38561"/>
          <a:stretch>
            <a:fillRect/>
          </a:stretch>
        </p:blipFill>
        <p:spPr>
          <a:xfrm>
            <a:off x="7991551" y="32658"/>
            <a:ext cx="1054475" cy="6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74D863-4F44-DA45-B9BB-E297F1AE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0B75-6AC4-4CA0-BE11-EEF0DE233AEE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33A388-147C-AD1E-1F47-71EB980B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BB8438-53EE-63D1-4E86-6D5276FB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DA7A-7692-4A69-A80B-70CF20BD14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00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DC38B-EA77-E9F8-7CD0-FE38D583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245566-284F-9B45-BAA9-2DF8D32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0B75-6AC4-4CA0-BE11-EEF0DE233AEE}" type="datetimeFigureOut">
              <a:rPr lang="zh-CN" altLang="en-US" smtClean="0"/>
              <a:t>2026/4/25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EA50D5-40B2-2E56-E968-862B9F2B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7AEF23-9CBA-7DFB-DAC2-1919BAF0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DA7A-7692-4A69-A80B-70CF20BD14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42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43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894243"/>
            <a:ext cx="8229601" cy="312230"/>
          </a:xfrm>
          <a:prstGeom prst="rect">
            <a:avLst/>
          </a:prstGeom>
        </p:spPr>
        <p:txBody>
          <a:bodyPr/>
          <a:lstStyle>
            <a:lvl1pPr marL="0" indent="0" algn="ctr" defTabSz="294084">
              <a:lnSpc>
                <a:spcPct val="100000"/>
              </a:lnSpc>
              <a:spcBef>
                <a:spcPts val="0"/>
              </a:spcBef>
              <a:buSzTx/>
              <a:buNone/>
              <a:defRPr sz="1568" spc="-15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幻灯片副标题</a:t>
            </a:r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7650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 dirty="0"/>
              <a:t>单击此处编辑母版文本样式</a:t>
            </a:r>
            <a:endParaRPr dirty="0"/>
          </a:p>
          <a:p>
            <a:pPr lvl="1">
              <a:defRPr/>
            </a:pPr>
            <a:r>
              <a:rPr lang="zh-CN" dirty="0"/>
              <a:t>第二级</a:t>
            </a:r>
            <a:endParaRPr dirty="0"/>
          </a:p>
          <a:p>
            <a:pPr lvl="2">
              <a:defRPr/>
            </a:pPr>
            <a:r>
              <a:rPr lang="zh-CN" dirty="0"/>
              <a:t>第三级</a:t>
            </a:r>
            <a:endParaRPr dirty="0"/>
          </a:p>
          <a:p>
            <a:pPr lvl="3">
              <a:defRPr/>
            </a:pPr>
            <a:r>
              <a:rPr lang="zh-CN" dirty="0"/>
              <a:t>第四级</a:t>
            </a:r>
            <a:endParaRPr dirty="0"/>
          </a:p>
          <a:p>
            <a:pPr lvl="4">
              <a:defRPr/>
            </a:pPr>
            <a:r>
              <a:rPr lang="zh-CN" dirty="0"/>
              <a:t>第五级</a:t>
            </a:r>
            <a:endParaRPr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B7A88C-2608-48AA-AC46-4CFAB3029A3B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epsdc.cn/resource/astro/lhaaso?ignoreheadhttps://www.nhepsdc.cn/resource/astro/lhaaso?ignorehead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glish.ihep.cas.cn/lhaaso/" TargetMode="Externa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79512" y="915566"/>
            <a:ext cx="8784976" cy="25202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微软雅黑"/>
                <a:ea typeface="微软雅黑"/>
              </a:rPr>
              <a:t>LHAASO </a:t>
            </a:r>
            <a:br>
              <a:rPr lang="en-US" altLang="zh-CN" sz="4000" b="1" dirty="0">
                <a:solidFill>
                  <a:schemeClr val="tx1"/>
                </a:solidFill>
                <a:latin typeface="微软雅黑"/>
                <a:ea typeface="微软雅黑"/>
              </a:rPr>
            </a:br>
            <a:r>
              <a:rPr lang="en-US" altLang="zh-CN" sz="4000" b="1" dirty="0">
                <a:latin typeface="微软雅黑"/>
                <a:ea typeface="微软雅黑"/>
              </a:rPr>
              <a:t>Physics Coordination Committee</a:t>
            </a:r>
            <a:br>
              <a:rPr lang="en-US" altLang="zh-CN" sz="4000" b="1" dirty="0">
                <a:latin typeface="微软雅黑"/>
                <a:ea typeface="微软雅黑"/>
              </a:rPr>
            </a:br>
            <a:r>
              <a:rPr lang="en-US" altLang="zh-CN" sz="4000" b="1" dirty="0">
                <a:latin typeface="微软雅黑"/>
                <a:ea typeface="微软雅黑"/>
              </a:rPr>
              <a:t> </a:t>
            </a:r>
            <a:r>
              <a:rPr lang="en-US" altLang="zh-CN" sz="4000" b="1" dirty="0">
                <a:solidFill>
                  <a:schemeClr val="tx1"/>
                </a:solidFill>
                <a:latin typeface="微软雅黑"/>
                <a:ea typeface="微软雅黑"/>
              </a:rPr>
              <a:t>Report</a:t>
            </a:r>
            <a:endParaRPr lang="zh-CN" altLang="en-US" sz="4000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187624" y="3735739"/>
            <a:ext cx="6858000" cy="98438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Songzhan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Chen</a:t>
            </a: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IHEP</a:t>
            </a: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2026.04.26@Suzhou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77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表格&#10;&#10;描述已自动生成">
            <a:extLst>
              <a:ext uri="{FF2B5EF4-FFF2-40B4-BE49-F238E27FC236}">
                <a16:creationId xmlns:a16="http://schemas.microsoft.com/office/drawing/2014/main" id="{2DFA88E1-D8F7-8F80-7A63-03D93C44E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41" y="1432360"/>
            <a:ext cx="3605705" cy="912086"/>
          </a:xfrm>
          <a:prstGeom prst="rect">
            <a:avLst/>
          </a:prstGeom>
        </p:spPr>
      </p:pic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49193DB6-A9E2-8B80-CF8B-C323BA43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29" y="916851"/>
            <a:ext cx="3584655" cy="787050"/>
          </a:xfrm>
          <a:prstGeom prst="rect">
            <a:avLst/>
          </a:prstGeom>
        </p:spPr>
      </p:pic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6C14A1BC-F83B-2DD7-8BA8-D85DCE6DA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33" y="2270853"/>
            <a:ext cx="3565213" cy="1053523"/>
          </a:xfrm>
          <a:prstGeom prst="rect">
            <a:avLst/>
          </a:prstGeom>
        </p:spPr>
      </p:pic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FF81FDBD-19E6-C402-D340-25D0BDCC1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21" y="3377476"/>
            <a:ext cx="3494144" cy="8750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B4D00A-FD9B-8868-3AE9-C164CCC63C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76" y="4270441"/>
            <a:ext cx="3672408" cy="79420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E6C29B9-B099-B62A-8EC8-758E39F54DA1}"/>
              </a:ext>
            </a:extLst>
          </p:cNvPr>
          <p:cNvSpPr txBox="1"/>
          <p:nvPr/>
        </p:nvSpPr>
        <p:spPr>
          <a:xfrm>
            <a:off x="241764" y="1059582"/>
            <a:ext cx="4120987" cy="371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kumimoji="1"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28.8 hours 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approved with FAST</a:t>
            </a:r>
          </a:p>
          <a:p>
            <a:pPr marL="214313" indent="-214313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kumimoji="1"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 LHAASO targets </a:t>
            </a:r>
            <a:r>
              <a:rPr kumimoji="1"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observed</a:t>
            </a:r>
            <a:r>
              <a:rPr kumimoji="1" lang="en-US" altLang="zh-CN" sz="1500" b="1" dirty="0">
                <a:solidFill>
                  <a:srgbClr val="0B57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by FAST</a:t>
            </a:r>
          </a:p>
          <a:p>
            <a:pPr marL="214313" indent="-214313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kumimoji="1"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Discovered PSR J2238+5903</a:t>
            </a:r>
            <a:r>
              <a:rPr kumimoji="1" lang="en-US" altLang="zh-CN" sz="1500" b="1" dirty="0">
                <a:solidFill>
                  <a:srgbClr val="0B57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5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LHAASO J2238+5900 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</a:p>
          <a:p>
            <a:pPr marL="214313" indent="-214313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kumimoji="1" lang="en-US" altLang="zh-CN" sz="15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HI and continuum maps 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were obtained for LHAASO </a:t>
            </a:r>
            <a:r>
              <a:rPr lang="en-US" altLang="zh-CN" sz="15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peanut, J0621+3755, J0957+4632 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 the </a:t>
            </a:r>
            <a:r>
              <a:rPr lang="en-US" altLang="zh-CN" sz="15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Crab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D840F0B-6721-AE43-1F93-CE49B840D7F6}"/>
              </a:ext>
            </a:extLst>
          </p:cNvPr>
          <p:cNvSpPr txBox="1"/>
          <p:nvPr/>
        </p:nvSpPr>
        <p:spPr>
          <a:xfrm>
            <a:off x="7881540" y="1083804"/>
            <a:ext cx="864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2021</a:t>
            </a:r>
            <a:endParaRPr lang="zh-CN" altLang="en-US" sz="135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971F18-746D-C025-4BF8-EB4460BBF46F}"/>
              </a:ext>
            </a:extLst>
          </p:cNvPr>
          <p:cNvSpPr txBox="1"/>
          <p:nvPr/>
        </p:nvSpPr>
        <p:spPr>
          <a:xfrm>
            <a:off x="7933985" y="1815274"/>
            <a:ext cx="864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2022</a:t>
            </a:r>
            <a:endParaRPr lang="zh-CN" altLang="en-US" sz="135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C85A0C-05BF-0859-A984-EF28B702A1DC}"/>
              </a:ext>
            </a:extLst>
          </p:cNvPr>
          <p:cNvSpPr txBox="1"/>
          <p:nvPr/>
        </p:nvSpPr>
        <p:spPr>
          <a:xfrm>
            <a:off x="7933984" y="2647573"/>
            <a:ext cx="864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2023</a:t>
            </a:r>
            <a:endParaRPr lang="zh-CN" altLang="en-US" sz="135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EF90C46-A2B8-5DE3-35D5-051877CD1096}"/>
              </a:ext>
            </a:extLst>
          </p:cNvPr>
          <p:cNvSpPr txBox="1"/>
          <p:nvPr/>
        </p:nvSpPr>
        <p:spPr>
          <a:xfrm>
            <a:off x="7979546" y="3637304"/>
            <a:ext cx="864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2024</a:t>
            </a:r>
            <a:endParaRPr lang="zh-CN" altLang="en-US" sz="135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3D3F3BB-9824-359E-D893-1C20CF3FC0C3}"/>
              </a:ext>
            </a:extLst>
          </p:cNvPr>
          <p:cNvSpPr txBox="1"/>
          <p:nvPr/>
        </p:nvSpPr>
        <p:spPr>
          <a:xfrm>
            <a:off x="7976075" y="4361850"/>
            <a:ext cx="864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2025</a:t>
            </a:r>
            <a:endParaRPr lang="zh-CN" altLang="en-US" sz="13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846DD0-5CE7-E9D3-7BDC-E38B0E9031C0}"/>
              </a:ext>
            </a:extLst>
          </p:cNvPr>
          <p:cNvSpPr/>
          <p:nvPr/>
        </p:nvSpPr>
        <p:spPr>
          <a:xfrm>
            <a:off x="1331640" y="23512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FAST observations for LHAASO</a:t>
            </a:r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 Zhang </a:t>
            </a:r>
            <a:r>
              <a:rPr kumimoji="1" lang="en-US" altLang="zh-CN" sz="16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jl</a:t>
            </a:r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1"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5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0F57466-6604-0A85-2F7E-8076B10168DA}"/>
              </a:ext>
            </a:extLst>
          </p:cNvPr>
          <p:cNvSpPr/>
          <p:nvPr/>
        </p:nvSpPr>
        <p:spPr>
          <a:xfrm>
            <a:off x="4211960" y="1241502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LHAASO J0621+3755</a:t>
            </a:r>
            <a:endParaRPr kumimoji="1"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CDDDAF-D4C1-E650-1997-81FB72BBD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17" y="2243990"/>
            <a:ext cx="2724416" cy="23630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619CC6-8C8F-D390-7A01-C09B307C1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25292"/>
            <a:ext cx="2285068" cy="214782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A78A82E-5B06-1E56-1856-2BD42CC63526}"/>
              </a:ext>
            </a:extLst>
          </p:cNvPr>
          <p:cNvSpPr/>
          <p:nvPr/>
        </p:nvSpPr>
        <p:spPr>
          <a:xfrm>
            <a:off x="1547664" y="23398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FAST observation results</a:t>
            </a:r>
            <a:endParaRPr kumimoji="1"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4CD639-9C3E-D934-1C47-13FD8D57BEA4}"/>
              </a:ext>
            </a:extLst>
          </p:cNvPr>
          <p:cNvSpPr/>
          <p:nvPr/>
        </p:nvSpPr>
        <p:spPr>
          <a:xfrm>
            <a:off x="6660232" y="1241502"/>
            <a:ext cx="17703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LHAASO J0957+4632</a:t>
            </a:r>
            <a:endParaRPr kumimoji="1" lang="zh-CN" alt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824832-6C7F-45BD-A9D4-A4B40F63B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>
          <a:xfrm>
            <a:off x="18166" y="2148619"/>
            <a:ext cx="3793901" cy="27608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DBC63A4-8DD4-4235-8FFA-70433D142508}"/>
              </a:ext>
            </a:extLst>
          </p:cNvPr>
          <p:cNvSpPr txBox="1"/>
          <p:nvPr/>
        </p:nvSpPr>
        <p:spPr>
          <a:xfrm>
            <a:off x="287524" y="1188096"/>
            <a:ext cx="3024336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PSR J2238+5903 (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LHAASO J2238+5900) </a:t>
            </a:r>
            <a:endParaRPr kumimoji="1"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3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ummary of the EP-FXT observations for LHAASO sources"/>
          <p:cNvSpPr txBox="1">
            <a:spLocks noGrp="1"/>
          </p:cNvSpPr>
          <p:nvPr>
            <p:ph type="title"/>
          </p:nvPr>
        </p:nvSpPr>
        <p:spPr>
          <a:xfrm>
            <a:off x="1547664" y="169566"/>
            <a:ext cx="7272807" cy="604597"/>
          </a:xfrm>
          <a:prstGeom prst="rect">
            <a:avLst/>
          </a:prstGeom>
        </p:spPr>
        <p:txBody>
          <a:bodyPr>
            <a:noAutofit/>
          </a:bodyPr>
          <a:lstStyle>
            <a:lvl1pPr defTabSz="1926336">
              <a:defRPr sz="6636" spc="-66"/>
            </a:lvl1pPr>
          </a:lstStyle>
          <a:p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P-FXT observations for LHAASO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(Zhou p)</a:t>
            </a:r>
            <a:endParaRPr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6" name="表格 1"/>
          <p:cNvGraphicFramePr/>
          <p:nvPr>
            <p:extLst>
              <p:ext uri="{D42A27DB-BD31-4B8C-83A1-F6EECF244321}">
                <p14:modId xmlns:p14="http://schemas.microsoft.com/office/powerpoint/2010/main" val="1538421989"/>
              </p:ext>
            </p:extLst>
          </p:nvPr>
        </p:nvGraphicFramePr>
        <p:xfrm>
          <a:off x="1187624" y="1491630"/>
          <a:ext cx="6962376" cy="3368040"/>
        </p:xfrm>
        <a:graphic>
          <a:graphicData uri="http://schemas.openxmlformats.org/drawingml/2006/table">
            <a:tbl>
              <a:tblPr/>
              <a:tblGrid>
                <a:gridCol w="54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732"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Cycle</a:t>
                      </a:r>
                    </a:p>
                  </a:txBody>
                  <a:tcPr marL="23813" marR="23813" marT="0" marB="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T w="12700">
                      <a:solidFill>
                        <a:srgbClr val="A6AAA9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Target</a:t>
                      </a:r>
                    </a:p>
                  </a:txBody>
                  <a:tcPr marL="23813" marR="23813" marT="0" marB="0" anchor="ctr" horzOverflow="overflow">
                    <a:lnT w="12700">
                      <a:solidFill>
                        <a:srgbClr val="A6AAA9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exposure (ks)</a:t>
                      </a:r>
                    </a:p>
                  </a:txBody>
                  <a:tcPr marL="23813" marR="23813" marT="0" marB="0" anchor="ctr" horzOverflow="overflow">
                    <a:lnT w="12700">
                      <a:solidFill>
                        <a:srgbClr val="A6AAA9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Publication</a:t>
                      </a:r>
                    </a:p>
                  </a:txBody>
                  <a:tcPr marL="23813" marR="23813" marT="0" marB="0" anchor="ctr" horzOverflow="overflow">
                    <a:lnT w="12700">
                      <a:solidFill>
                        <a:srgbClr val="A6AAA9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Diffuse X-ray emission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solidFill>
                        <a:srgbClr val="A6AAA9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42">
                <a:tc rowSpan="8"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and PV</a:t>
                      </a:r>
                    </a:p>
                  </a:txBody>
                  <a:tcPr marL="23813" marR="23813" marT="0" marB="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J1740+0948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57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Submitted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J0206+4302u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J0216+4237u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40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J0428+5531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J1839-0548u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38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J1843-0335u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51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Y? 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J1908+0615u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81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J1959+1129u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39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542">
                <a:tc rowSpan="7"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</a:p>
                  </a:txBody>
                  <a:tcPr marL="23813" marR="23813" marT="0" marB="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B w="12700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V4641 Sgr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37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Draft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J0056+6346u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55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Y?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J2000+3023</a:t>
                      </a:r>
                    </a:p>
                  </a:txBody>
                  <a:tcPr marL="23813" marR="23813" marT="0" marB="0" anchor="ctr" horzOverflow="overflow"/>
                </a:tc>
                <a:tc rowSpan="2"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39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Y?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J2007+3314</a:t>
                      </a:r>
                    </a:p>
                  </a:txBody>
                  <a:tcPr marL="23813" marR="2381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J0007+5659u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500"/>
                      </a:pPr>
                      <a:endParaRPr sz="1300"/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1LHAASO J1857+0203u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obs. unfinished</a:t>
                      </a:r>
                    </a:p>
                  </a:txBody>
                  <a:tcPr marL="23813" marR="23813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？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5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LHAASO J1850-0004u</a:t>
                      </a:r>
                    </a:p>
                  </a:txBody>
                  <a:tcPr marL="23813" marR="23813" marT="0" marB="0" anchor="ctr" horzOverflow="overflow">
                    <a:lnB w="12700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</a:p>
                  </a:txBody>
                  <a:tcPr marL="23813" marR="23813" marT="0" marB="0" anchor="ctr" horzOverflow="overflow">
                    <a:lnB w="12700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obs. unfinished</a:t>
                      </a:r>
                    </a:p>
                  </a:txBody>
                  <a:tcPr marL="23813" marR="23813" marT="0" marB="0" anchor="ctr" horzOverflow="overflow">
                    <a:lnB w="12700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1663700" algn="l"/>
                        </a:tabLst>
                        <a:defRPr sz="1800"/>
                      </a:pPr>
                      <a:r>
                        <a:rPr sz="13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？</a:t>
                      </a:r>
                    </a:p>
                  </a:txBody>
                  <a:tcPr marL="23813" marR="23813" marT="0" marB="0" anchor="ctr" horzOverflow="overflow">
                    <a:lnR w="12700">
                      <a:solidFill>
                        <a:srgbClr val="A6AAA9"/>
                      </a:solidFill>
                      <a:miter lim="400000"/>
                    </a:lnR>
                    <a:lnB w="12700">
                      <a:solidFill>
                        <a:srgbClr val="A6AAA9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7" name="total exposure: 536 ks…"/>
          <p:cNvSpPr txBox="1"/>
          <p:nvPr/>
        </p:nvSpPr>
        <p:spPr>
          <a:xfrm>
            <a:off x="395536" y="944969"/>
            <a:ext cx="8064896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</a:t>
            </a:r>
            <a:r>
              <a:rPr sz="2400" b="1" dirty="0">
                <a:solidFill>
                  <a:srgbClr val="C00000"/>
                </a:solidFill>
              </a:rPr>
              <a:t>otal </a:t>
            </a:r>
            <a:r>
              <a:rPr lang="en-US" sz="2400" b="1" dirty="0">
                <a:solidFill>
                  <a:srgbClr val="C00000"/>
                </a:solidFill>
              </a:rPr>
              <a:t>exposure </a:t>
            </a:r>
            <a:r>
              <a:rPr sz="2400" b="1" dirty="0">
                <a:solidFill>
                  <a:srgbClr val="C00000"/>
                </a:solidFill>
              </a:rPr>
              <a:t>536 </a:t>
            </a:r>
            <a:r>
              <a:rPr sz="2400" b="1" dirty="0" err="1">
                <a:solidFill>
                  <a:srgbClr val="C00000"/>
                </a:solidFill>
              </a:rPr>
              <a:t>ks</a:t>
            </a:r>
            <a:r>
              <a:rPr lang="en-US" altLang="zh-CN" sz="2400" b="1" dirty="0">
                <a:solidFill>
                  <a:srgbClr val="C00000"/>
                </a:solidFill>
              </a:rPr>
              <a:t>  with </a:t>
            </a:r>
            <a:r>
              <a:rPr sz="2400" b="1" dirty="0">
                <a:solidFill>
                  <a:srgbClr val="C00000"/>
                </a:solidFill>
              </a:rPr>
              <a:t>X-ray Images and fluxes (</a:t>
            </a:r>
            <a:r>
              <a:rPr lang="en-US" sz="2400" b="1" dirty="0">
                <a:solidFill>
                  <a:srgbClr val="C00000"/>
                </a:solidFill>
              </a:rPr>
              <a:t>or </a:t>
            </a:r>
            <a:r>
              <a:rPr sz="2400" b="1" dirty="0">
                <a:solidFill>
                  <a:srgbClr val="C00000"/>
                </a:solidFill>
              </a:rPr>
              <a:t>limits)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396A4D0-E219-43FD-A809-CC3633C0CD49}"/>
              </a:ext>
            </a:extLst>
          </p:cNvPr>
          <p:cNvSpPr/>
          <p:nvPr/>
        </p:nvSpPr>
        <p:spPr>
          <a:xfrm>
            <a:off x="1619672" y="1851670"/>
            <a:ext cx="4752528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DD891A-85F7-4F16-8C6B-D9063FEA42F3}"/>
              </a:ext>
            </a:extLst>
          </p:cNvPr>
          <p:cNvSpPr/>
          <p:nvPr/>
        </p:nvSpPr>
        <p:spPr>
          <a:xfrm>
            <a:off x="1619672" y="3435846"/>
            <a:ext cx="4752528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3894C-CCAD-4212-AA60-91DB981F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260" y="169566"/>
            <a:ext cx="7071203" cy="604597"/>
          </a:xfrm>
        </p:spPr>
        <p:txBody>
          <a:bodyPr>
            <a:normAutofit/>
          </a:bodyPr>
          <a:lstStyle/>
          <a:p>
            <a:r>
              <a:rPr lang="en-US" altLang="zh-CN" dirty="0"/>
              <a:t>LHAASO related physical topics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52CEFF-1DCF-40C6-8F6A-20568CCC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smtClean="0"/>
              <a:t>13</a:t>
            </a:fld>
            <a:endParaRPr 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B02412-03F8-417C-8448-FAC7C5B0A981}"/>
              </a:ext>
            </a:extLst>
          </p:cNvPr>
          <p:cNvSpPr txBox="1"/>
          <p:nvPr/>
        </p:nvSpPr>
        <p:spPr>
          <a:xfrm>
            <a:off x="94863" y="1275606"/>
            <a:ext cx="2016224" cy="958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Gamma-ray astronomy</a:t>
            </a:r>
            <a:endParaRPr lang="zh-CN" altLang="en-US" sz="2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35973E-EBD1-4631-8BC1-2C3823B57F03}"/>
              </a:ext>
            </a:extLst>
          </p:cNvPr>
          <p:cNvSpPr txBox="1"/>
          <p:nvPr/>
        </p:nvSpPr>
        <p:spPr>
          <a:xfrm>
            <a:off x="2166999" y="915566"/>
            <a:ext cx="6797489" cy="1992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Sky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survey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V0 catalog, V1 catalog, </a:t>
            </a:r>
            <a:r>
              <a:rPr lang="en-US" altLang="zh-CN" sz="1400" b="1" dirty="0">
                <a:latin typeface="+mn-ea"/>
                <a:ea typeface="+mn-ea"/>
              </a:rPr>
              <a:t>V2</a:t>
            </a:r>
            <a:r>
              <a:rPr lang="zh-CN" altLang="en-US" sz="1400" b="1" dirty="0">
                <a:latin typeface="+mn-ea"/>
              </a:rPr>
              <a:t> </a:t>
            </a:r>
            <a:r>
              <a:rPr lang="en-US" altLang="zh-CN" sz="1400" b="1" dirty="0">
                <a:latin typeface="+mn-ea"/>
              </a:rPr>
              <a:t>catalog</a:t>
            </a:r>
            <a:r>
              <a:rPr lang="en-US" altLang="zh-CN" sz="1400" b="1" dirty="0">
                <a:latin typeface="+mn-ea"/>
                <a:ea typeface="+mn-ea"/>
              </a:rPr>
              <a:t>……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Galactic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γ-ray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sources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PWN, Pulsar Halo, YMC, SNR, Micro quasar, Binary,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b="1" dirty="0">
                <a:latin typeface="+mn-ea"/>
                <a:ea typeface="+mn-ea"/>
              </a:rPr>
              <a:t>Pulsar, Nova……</a:t>
            </a:r>
            <a:endParaRPr lang="en-US" altLang="zh-CN" sz="14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Extra-galactic γ-ray sources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GRB, EBL, AGN, </a:t>
            </a:r>
            <a:r>
              <a:rPr lang="en-US" altLang="zh-CN" sz="1400" b="1" dirty="0">
                <a:latin typeface="+mn-ea"/>
                <a:ea typeface="+mn-ea"/>
              </a:rPr>
              <a:t>Starburst, ….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  <a:ea typeface="+mn-ea"/>
              </a:rPr>
              <a:t>Galactic diffuse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γ-ray 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low latitude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  <a:ea typeface="+mn-ea"/>
              </a:rPr>
              <a:t>,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Giant Molecular Clouds</a:t>
            </a:r>
            <a:r>
              <a:rPr lang="en-US" altLang="zh-CN" sz="1400" b="1" dirty="0">
                <a:solidFill>
                  <a:srgbClr val="002060"/>
                </a:solidFill>
                <a:latin typeface="+mn-ea"/>
              </a:rPr>
              <a:t>, high</a:t>
            </a:r>
            <a:r>
              <a:rPr lang="zh-CN" altLang="en-US" sz="14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latin typeface="+mn-ea"/>
              </a:rPr>
              <a:t>latitude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New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physics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LIV, 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dark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matter (Dwarf, Galactic), Primordial Black Hole,…</a:t>
            </a:r>
            <a:endParaRPr lang="en-US" altLang="zh-CN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6014CA-6CBC-4CB1-80D2-D9CD0FBAB904}"/>
              </a:ext>
            </a:extLst>
          </p:cNvPr>
          <p:cNvSpPr txBox="1"/>
          <p:nvPr/>
        </p:nvSpPr>
        <p:spPr>
          <a:xfrm>
            <a:off x="78469" y="3003798"/>
            <a:ext cx="1875463" cy="958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</a:rPr>
              <a:t>Cosmic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</a:rPr>
              <a:t>ray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</a:rPr>
              <a:t>physics</a:t>
            </a:r>
            <a:endParaRPr lang="zh-CN" altLang="en-US" sz="2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D82E72-DF62-4045-857C-5ADC59ECA9AF}"/>
              </a:ext>
            </a:extLst>
          </p:cNvPr>
          <p:cNvSpPr txBox="1"/>
          <p:nvPr/>
        </p:nvSpPr>
        <p:spPr>
          <a:xfrm>
            <a:off x="2166998" y="3147814"/>
            <a:ext cx="6831229" cy="1669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Cosmic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ray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spectrum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all particles, Proton, He, </a:t>
            </a:r>
            <a:r>
              <a:rPr lang="en-US" altLang="zh-CN" sz="1400" b="1" dirty="0">
                <a:latin typeface="+mn-ea"/>
                <a:ea typeface="+mn-ea"/>
              </a:rPr>
              <a:t>Fe,…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Anisotropy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latin typeface="+mn-ea"/>
                <a:ea typeface="+mn-ea"/>
              </a:rPr>
              <a:t>all particles, light nuclei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  <a:ea typeface="+mn-ea"/>
              </a:rPr>
              <a:t>Particle physics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latin typeface="+mn-ea"/>
                <a:ea typeface="+mn-ea"/>
              </a:rPr>
              <a:t>cross section,….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Solar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physics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IMF, </a:t>
            </a:r>
            <a:r>
              <a:rPr lang="en-US" altLang="zh-CN" sz="1400" b="1" dirty="0">
                <a:latin typeface="+mn-ea"/>
                <a:ea typeface="+mn-ea"/>
              </a:rPr>
              <a:t>Solar magnetic field, space weather,….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Atmosphere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physics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cosmic ray and lightning,…</a:t>
            </a:r>
          </a:p>
        </p:txBody>
      </p:sp>
    </p:spTree>
    <p:extLst>
      <p:ext uri="{BB962C8B-B14F-4D97-AF65-F5344CB8AC3E}">
        <p14:creationId xmlns:p14="http://schemas.microsoft.com/office/powerpoint/2010/main" val="285088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3894C-CCAD-4212-AA60-91DB981F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95486"/>
            <a:ext cx="7666588" cy="60459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Formal Published LHAASO coll. papers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BC565F-A3E9-4F1D-BC5B-3A24DCDC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3" y="1059448"/>
            <a:ext cx="2592288" cy="50419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</a:rPr>
              <a:t>53 coll. papers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52CEFF-1DCF-40C6-8F6A-20568CCC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smtClean="0"/>
              <a:t>14</a:t>
            </a:fld>
            <a:endParaRPr 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5E04086-9F97-4AD0-AEFA-1B1FEEBD04BE}"/>
              </a:ext>
            </a:extLst>
          </p:cNvPr>
          <p:cNvSpPr txBox="1">
            <a:spLocks/>
          </p:cNvSpPr>
          <p:nvPr/>
        </p:nvSpPr>
        <p:spPr bwMode="auto">
          <a:xfrm>
            <a:off x="4067944" y="1059448"/>
            <a:ext cx="3753417" cy="50419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8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38 Physical papers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C3B9B7-1330-42F3-A891-479FE155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39673"/>
            <a:ext cx="6552728" cy="32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8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78F9F6E-35D2-4741-8011-2666DE31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50268"/>
            <a:ext cx="4034118" cy="242573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B8BFB71-8868-4320-9C27-B6B7A641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260" y="169566"/>
            <a:ext cx="7055027" cy="60459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LHAASO published paper and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E4EB4E-DA3E-4F42-8686-87042C9F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956217"/>
            <a:ext cx="4104456" cy="1576097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All the figure data for LHAASO papers need to upload to the National HEP data center: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600" dirty="0">
                <a:solidFill>
                  <a:srgbClr val="C00000"/>
                </a:solidFill>
                <a:latin typeface="+mn-ea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https://www.nhepsdc.cn/resource/astro/lhaaso?ignoreheadhttps://www.nhepsdc.cn/resource/astro/lhaaso?ignorehead</a:t>
            </a:r>
            <a:r>
              <a:rPr lang="en-US" altLang="zh-CN" sz="16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endParaRPr lang="zh-CN" altLang="en-US" sz="1600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FE6807-3617-4F9D-A9F5-B1CB2B4F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smtClean="0"/>
              <a:t>15</a:t>
            </a:fld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A5A535-55E4-406D-81F6-BAA3A39B9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605219"/>
            <a:ext cx="4088280" cy="2234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96DFACF-A48E-4CAD-A661-AA8B290D58B1}"/>
              </a:ext>
            </a:extLst>
          </p:cNvPr>
          <p:cNvSpPr txBox="1">
            <a:spLocks/>
          </p:cNvSpPr>
          <p:nvPr/>
        </p:nvSpPr>
        <p:spPr bwMode="auto">
          <a:xfrm>
            <a:off x="467544" y="987575"/>
            <a:ext cx="3975653" cy="12961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8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All the published collaboration paper is presented in the LHAASO official website: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400" dirty="0">
                <a:solidFill>
                  <a:srgbClr val="C00000"/>
                </a:solidFill>
                <a:latin typeface="+mn-ea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http://english.ihep.cas.cn/lhaaso/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811B71-25D1-462D-9665-23FFE32B85D5}"/>
              </a:ext>
            </a:extLst>
          </p:cNvPr>
          <p:cNvSpPr txBox="1"/>
          <p:nvPr/>
        </p:nvSpPr>
        <p:spPr>
          <a:xfrm>
            <a:off x="2411760" y="4436663"/>
            <a:ext cx="18036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lizhe@ihep.ac.cn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1D16AA-78C6-4B8F-AB1D-25273A97D7BC}"/>
              </a:ext>
            </a:extLst>
          </p:cNvPr>
          <p:cNvSpPr txBox="1"/>
          <p:nvPr/>
        </p:nvSpPr>
        <p:spPr>
          <a:xfrm>
            <a:off x="6228184" y="4371950"/>
            <a:ext cx="22813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zengshan@ihep.ac.cn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8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b="1"/>
              <a:t>16</a:t>
            </a:fld>
            <a:endParaRPr lang="zh-CN" b="1" dirty="0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5967249" y="987574"/>
            <a:ext cx="18002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rgbClr val="FF0000"/>
                </a:solidFill>
                <a:latin typeface="黑体"/>
                <a:ea typeface="黑体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PCC</a:t>
            </a:r>
            <a:endParaRPr 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4371994" y="2787774"/>
            <a:ext cx="923242" cy="9361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213122B3-0685-44F2-994A-A21E3AE50501}"/>
              </a:ext>
            </a:extLst>
          </p:cNvPr>
          <p:cNvSpPr txBox="1">
            <a:spLocks/>
          </p:cNvSpPr>
          <p:nvPr/>
        </p:nvSpPr>
        <p:spPr bwMode="auto">
          <a:xfrm>
            <a:off x="1677260" y="169566"/>
            <a:ext cx="7215219" cy="60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3200" dirty="0"/>
              <a:t>Physics Coordination Committee</a:t>
            </a:r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8C5C1E-B0EA-491E-9FB5-C1657ABF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9662"/>
            <a:ext cx="4176464" cy="2880320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54C0E130-8DED-46D6-B4BC-C58A8424DD61}"/>
              </a:ext>
            </a:extLst>
          </p:cNvPr>
          <p:cNvSpPr txBox="1">
            <a:spLocks/>
          </p:cNvSpPr>
          <p:nvPr/>
        </p:nvSpPr>
        <p:spPr bwMode="auto">
          <a:xfrm>
            <a:off x="1367644" y="987574"/>
            <a:ext cx="18002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rgbClr val="FF0000"/>
                </a:solidFill>
                <a:latin typeface="黑体"/>
                <a:ea typeface="黑体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PCC</a:t>
            </a:r>
            <a:endParaRPr 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CAD5FA-5B3B-4998-B613-E511B3957AA0}"/>
              </a:ext>
            </a:extLst>
          </p:cNvPr>
          <p:cNvSpPr/>
          <p:nvPr/>
        </p:nvSpPr>
        <p:spPr>
          <a:xfrm>
            <a:off x="5295236" y="1904989"/>
            <a:ext cx="3744814" cy="253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Self-recommendation solicitation: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2026-1-23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2-26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Received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applications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PCC will be formed after IB meeting.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C84F5-D9DD-4986-A835-E3EC9E3C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This Collaboration conference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268D3D-BC98-44A1-8387-02170865D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95686"/>
            <a:ext cx="8280920" cy="12241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0000FF"/>
                </a:solidFill>
              </a:rPr>
              <a:t>Only mature work are given oral talk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C00000"/>
                </a:solidFill>
              </a:rPr>
              <a:t>Please contact to the corresponding convener of PCC if you want to apply oral talk in the future collaboration conference!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10482B-5E11-4473-84B3-10016EE4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smtClean="0"/>
              <a:t>17</a:t>
            </a:fld>
            <a:endParaRPr 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0D295F9-1420-47E7-B61F-ABF08EBF0094}"/>
              </a:ext>
            </a:extLst>
          </p:cNvPr>
          <p:cNvSpPr txBox="1">
            <a:spLocks/>
          </p:cNvSpPr>
          <p:nvPr/>
        </p:nvSpPr>
        <p:spPr bwMode="auto">
          <a:xfrm>
            <a:off x="611560" y="3507855"/>
            <a:ext cx="828092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8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We completely use the </a:t>
            </a:r>
            <a:r>
              <a:rPr lang="en-US" altLang="zh-CN" sz="2000" dirty="0" err="1">
                <a:solidFill>
                  <a:srgbClr val="0000FF"/>
                </a:solidFill>
              </a:rPr>
              <a:t>indico</a:t>
            </a:r>
            <a:r>
              <a:rPr lang="en-US" altLang="zh-CN" sz="2000" dirty="0">
                <a:solidFill>
                  <a:srgbClr val="0000FF"/>
                </a:solidFill>
              </a:rPr>
              <a:t> system</a:t>
            </a:r>
            <a:r>
              <a:rPr lang="en-US" altLang="zh-CN" sz="2000" dirty="0">
                <a:solidFill>
                  <a:schemeClr val="tx1"/>
                </a:solidFill>
              </a:rPr>
              <a:t> since last conference.</a:t>
            </a:r>
            <a:endParaRPr lang="en-US" altLang="zh-CN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Please register and submit your talk via </a:t>
            </a:r>
            <a:r>
              <a:rPr lang="en-US" altLang="zh-CN" sz="2000" dirty="0" err="1">
                <a:solidFill>
                  <a:schemeClr val="tx1"/>
                </a:solidFill>
              </a:rPr>
              <a:t>indico</a:t>
            </a:r>
            <a:r>
              <a:rPr lang="en-US" altLang="zh-CN" sz="2000" dirty="0">
                <a:solidFill>
                  <a:schemeClr val="tx1"/>
                </a:solidFill>
              </a:rPr>
              <a:t> in the future.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C482DA8-D95B-4323-8FA6-65EC461F7D77}"/>
              </a:ext>
            </a:extLst>
          </p:cNvPr>
          <p:cNvSpPr txBox="1">
            <a:spLocks/>
          </p:cNvSpPr>
          <p:nvPr/>
        </p:nvSpPr>
        <p:spPr bwMode="auto">
          <a:xfrm>
            <a:off x="611560" y="1132768"/>
            <a:ext cx="5904656" cy="6767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8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3200" dirty="0">
                <a:solidFill>
                  <a:srgbClr val="C00000"/>
                </a:solidFill>
              </a:rPr>
              <a:t>53</a:t>
            </a:r>
            <a:r>
              <a:rPr lang="en-US" altLang="zh-CN" sz="3200" dirty="0">
                <a:solidFill>
                  <a:schemeClr val="tx1"/>
                </a:solidFill>
              </a:rPr>
              <a:t> oral talks +</a:t>
            </a:r>
            <a:r>
              <a:rPr lang="en-US" altLang="zh-CN" sz="3200" dirty="0">
                <a:solidFill>
                  <a:srgbClr val="C00000"/>
                </a:solidFill>
              </a:rPr>
              <a:t>51 </a:t>
            </a:r>
            <a:r>
              <a:rPr lang="en-US" altLang="zh-CN" sz="3200" dirty="0">
                <a:solidFill>
                  <a:schemeClr val="tx1"/>
                </a:solidFill>
              </a:rPr>
              <a:t>posters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C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C84F5-D9DD-4986-A835-E3EC9E3C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The Best Poster Award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268D3D-BC98-44A1-8387-02170865D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15766"/>
            <a:ext cx="3744416" cy="14763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rgbClr val="0000FF"/>
                </a:solidFill>
              </a:rPr>
              <a:t>Only for Junior and mid-level researchers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rgbClr val="0000FF"/>
                </a:solidFill>
              </a:rPr>
              <a:t>10% award rate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rgbClr val="0000FF"/>
                </a:solidFill>
              </a:rPr>
              <a:t>Professional + Public judges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10482B-5E11-4473-84B3-10016EE4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smtClean="0"/>
              <a:t>18</a:t>
            </a:fld>
            <a:endParaRPr lang="zh-CN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6FDC4F2-8CCD-4EC7-A48B-1C894C3F1A3F}"/>
              </a:ext>
            </a:extLst>
          </p:cNvPr>
          <p:cNvSpPr txBox="1">
            <a:spLocks/>
          </p:cNvSpPr>
          <p:nvPr/>
        </p:nvSpPr>
        <p:spPr bwMode="auto">
          <a:xfrm>
            <a:off x="4499992" y="2499742"/>
            <a:ext cx="4104456" cy="19525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8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00FF"/>
                </a:solidFill>
                <a:latin typeface="+mn-ea"/>
                <a:ea typeface="+mn-ea"/>
              </a:rPr>
              <a:t>Strict selection discipline</a:t>
            </a:r>
            <a:r>
              <a:rPr lang="zh-CN" altLang="en-US" dirty="0">
                <a:solidFill>
                  <a:srgbClr val="0000FF"/>
                </a:solidFill>
                <a:latin typeface="+mn-ea"/>
                <a:ea typeface="+mn-ea"/>
              </a:rPr>
              <a:t>：</a:t>
            </a:r>
            <a:r>
              <a:rPr lang="en-US" altLang="zh-CN" dirty="0">
                <a:solidFill>
                  <a:srgbClr val="0000FF"/>
                </a:solidFill>
                <a:latin typeface="+mn-ea"/>
                <a:ea typeface="+mn-ea"/>
              </a:rPr>
              <a:t> Please don’t ask for vote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FF0000"/>
                </a:solidFill>
              </a:rPr>
              <a:t>严肃评选纪律：不要拉票！不要商量投票！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A64554-AE62-48C7-AC9E-6E15A46B205E}"/>
              </a:ext>
            </a:extLst>
          </p:cNvPr>
          <p:cNvSpPr txBox="1"/>
          <p:nvPr/>
        </p:nvSpPr>
        <p:spPr>
          <a:xfrm>
            <a:off x="1259632" y="1275606"/>
            <a:ext cx="6559073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 Best Poster Award</a:t>
            </a:r>
            <a:endParaRPr lang="zh-CN" alt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A93F4F-5E61-4202-9E98-5DF8053E3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72" y="1275606"/>
            <a:ext cx="8193856" cy="233529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/>
              <a:t>Please enjoy the conference here!</a:t>
            </a:r>
            <a:br>
              <a:rPr lang="en-US" altLang="zh-CN" sz="3200" dirty="0"/>
            </a:br>
            <a:r>
              <a:rPr lang="en-US" altLang="zh-CN" sz="3200" dirty="0"/>
              <a:t>Thank you!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C278F5-B7B2-4D56-B396-3408E00A9B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1400" y="4840288"/>
            <a:ext cx="482600" cy="273050"/>
          </a:xfrm>
        </p:spPr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smtClean="0"/>
              <a:t>19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2247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AB127-153C-4C49-9702-C6234E31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LHAASO detectors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F58192-D199-43DE-A8C2-C12A48DD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smtClean="0"/>
              <a:t>2</a:t>
            </a:fld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D548D9-F92D-4218-B6CD-82BB300E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66"/>
            <a:ext cx="9144000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9098915"/>
              </p:ext>
            </p:extLst>
          </p:nvPr>
        </p:nvGraphicFramePr>
        <p:xfrm>
          <a:off x="321509" y="1192581"/>
          <a:ext cx="8435280" cy="317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80024572"/>
                    </a:ext>
                  </a:extLst>
                </a:gridCol>
              </a:tblGrid>
              <a:tr h="455215">
                <a:tc>
                  <a:txBody>
                    <a:bodyPr/>
                    <a:lstStyle/>
                    <a:p>
                      <a:r>
                        <a:rPr lang="en-US" altLang="zh-CN" sz="17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Arrays</a:t>
                      </a:r>
                      <a:r>
                        <a:rPr lang="zh-CN" altLang="en-US" sz="17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73040" marR="7304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7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Detector</a:t>
                      </a:r>
                      <a:r>
                        <a:rPr lang="zh-CN" altLang="en-US" sz="17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7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configuration</a:t>
                      </a:r>
                      <a:endParaRPr lang="zh-CN" altLang="en-US" sz="17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040" marR="7304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7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  <a:endParaRPr lang="zh-CN" altLang="en-US" sz="17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040" marR="7304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7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</a:t>
                      </a:r>
                      <a:endParaRPr lang="zh-CN" altLang="en-US" sz="17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040" marR="7304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7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KM2A</a:t>
                      </a:r>
                    </a:p>
                  </a:txBody>
                  <a:tcPr marL="73040" marR="7304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1: </a:t>
                      </a: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½ KM2A: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2365EDs+578MDs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2: 3/4 KM2A: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3978EDs+917MDs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3: Full KM2A: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5216EDs+1188MDs</a:t>
                      </a:r>
                    </a:p>
                  </a:txBody>
                  <a:tcPr marL="73040" marR="7304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2019-12</a:t>
                      </a:r>
                      <a:r>
                        <a:rPr lang="en-US" altLang="zh-CN" sz="1400" b="1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--- 2020-11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2020-12 --- 2021-07</a:t>
                      </a:r>
                      <a:endParaRPr lang="en-US" altLang="zh-CN" sz="1400" b="1" baseline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2021-07-20 --- now</a:t>
                      </a:r>
                      <a:endParaRPr lang="zh-CN" altLang="en-US" sz="1400" b="1" baseline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73040" marR="7304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6.3 Years</a:t>
                      </a:r>
                      <a:endParaRPr lang="zh-CN" altLang="en-US" sz="2800" b="1" baseline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73040" marR="7304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7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WCDA</a:t>
                      </a:r>
                    </a:p>
                  </a:txBody>
                  <a:tcPr marL="73040" marR="7304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1:</a:t>
                      </a:r>
                      <a:r>
                        <a:rPr lang="zh-CN" altLang="en-US" sz="1400" b="1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¼</a:t>
                      </a:r>
                      <a:r>
                        <a:rPr lang="en-US" altLang="zh-CN" sz="1400" b="1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WCDA: 1#pool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2: </a:t>
                      </a:r>
                      <a:r>
                        <a:rPr lang="en-US" altLang="zh-CN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½ WCDA: </a:t>
                      </a:r>
                      <a:r>
                        <a:rPr lang="en-US" altLang="zh-CN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1#pool+2#pool</a:t>
                      </a:r>
                      <a:endParaRPr lang="zh-CN" alt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3: Full WCDA</a:t>
                      </a:r>
                    </a:p>
                  </a:txBody>
                  <a:tcPr marL="73040" marR="7304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2019-04</a:t>
                      </a:r>
                      <a:r>
                        <a:rPr lang="en-US" altLang="zh-CN" sz="1400" b="1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--- 2020-03</a:t>
                      </a:r>
                      <a:endParaRPr lang="en-US" altLang="zh-CN" sz="1400" b="1" baseline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2020-03 </a:t>
                      </a:r>
                      <a:r>
                        <a:rPr lang="en-US" altLang="zh-CN" sz="14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--- 2021-03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2021-03-05 --- now</a:t>
                      </a:r>
                      <a:endParaRPr lang="zh-CN" altLang="en-US" sz="1400" b="1" baseline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73040" marR="7304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5.0 Years</a:t>
                      </a:r>
                      <a:endParaRPr lang="zh-CN" altLang="en-US" sz="2800" b="1" baseline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73040" marR="7304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3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7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WFCTA</a:t>
                      </a:r>
                    </a:p>
                  </a:txBody>
                  <a:tcPr marL="73040" marR="7304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 telescopes</a:t>
                      </a:r>
                      <a:endParaRPr lang="zh-CN" altLang="en-US" sz="14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18</a:t>
                      </a:r>
                      <a:r>
                        <a:rPr lang="zh-CN" altLang="en-US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telescopes</a:t>
                      </a:r>
                      <a:endParaRPr lang="zh-CN" altLang="en-US" sz="14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3040" marR="7304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2019-10 </a:t>
                      </a:r>
                      <a:endParaRPr lang="zh-CN" altLang="en-US" sz="14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2021-05-06 --- </a:t>
                      </a:r>
                      <a:r>
                        <a:rPr lang="zh-CN" altLang="en-US" sz="1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至今</a:t>
                      </a:r>
                    </a:p>
                  </a:txBody>
                  <a:tcPr marL="73040" marR="7304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6.5 Years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73040" marR="7304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664" y="117903"/>
            <a:ext cx="7200800" cy="604597"/>
          </a:xfrm>
        </p:spPr>
        <p:txBody>
          <a:bodyPr>
            <a:normAutofit/>
          </a:bodyPr>
          <a:lstStyle/>
          <a:p>
            <a:pPr algn="ctr"/>
            <a:r>
              <a:rPr lang="en-US" altLang="zh-CN" sz="3000" dirty="0">
                <a:solidFill>
                  <a:schemeClr val="tx1"/>
                </a:solidFill>
              </a:rPr>
              <a:t>Status of LHAASO</a:t>
            </a:r>
            <a:r>
              <a:rPr lang="zh-CN" altLang="en-US" sz="3000" dirty="0"/>
              <a:t> </a:t>
            </a:r>
            <a:r>
              <a:rPr lang="en-US" altLang="zh-CN" sz="3000" dirty="0"/>
              <a:t>data</a:t>
            </a:r>
            <a:r>
              <a:rPr lang="en-US" altLang="zh-CN" sz="3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5EB6596E-6034-4B4A-9657-B325D49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4840148"/>
            <a:ext cx="482878" cy="273844"/>
          </a:xfrm>
        </p:spPr>
        <p:txBody>
          <a:bodyPr/>
          <a:lstStyle/>
          <a:p>
            <a:pPr>
              <a:defRPr/>
            </a:pPr>
            <a:fld id="{57B7A88C-2608-48AA-AC46-4CFAB3029A3B}" type="slidenum">
              <a:rPr lang="en-US" altLang="zh-CN" b="1"/>
              <a:t>3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61700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44008" y="955396"/>
            <a:ext cx="4046918" cy="456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algn="ctr">
              <a:lnSpc>
                <a:spcPct val="150000"/>
              </a:lnSpc>
              <a:defRPr sz="2400" b="1">
                <a:solidFill>
                  <a:srgbClr val="C00000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sz="1800" dirty="0"/>
              <a:t>KM2A long-term Status</a:t>
            </a:r>
            <a:endParaRPr lang="zh-CN" altLang="en-US" sz="1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B9CF9A-79AC-4194-B994-187FC7DF742C}"/>
              </a:ext>
            </a:extLst>
          </p:cNvPr>
          <p:cNvSpPr txBox="1"/>
          <p:nvPr/>
        </p:nvSpPr>
        <p:spPr>
          <a:xfrm>
            <a:off x="4704775" y="2916025"/>
            <a:ext cx="4043219" cy="3770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+mn-ea"/>
              </a:rPr>
              <a:t>Pointing and Angular resolution</a:t>
            </a:r>
            <a:endParaRPr lang="zh-CN" altLang="en-US" sz="14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31361" y="3421218"/>
            <a:ext cx="744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rgbClr val="0206BE"/>
                </a:solidFill>
                <a:latin typeface="+mn-ea"/>
              </a:rPr>
              <a:t>PSF</a:t>
            </a:r>
            <a:endParaRPr lang="zh-CN" altLang="en-US" sz="900" b="1" dirty="0">
              <a:solidFill>
                <a:srgbClr val="0206BE"/>
              </a:solidFill>
              <a:latin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36096" y="4371950"/>
            <a:ext cx="744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rgbClr val="FF0000"/>
                </a:solidFill>
                <a:latin typeface="+mn-ea"/>
              </a:rPr>
              <a:t>Pointing</a:t>
            </a:r>
            <a:endParaRPr lang="zh-CN" altLang="en-US" sz="900" b="1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E1A36183-B784-40D4-ABEB-90466F896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45484"/>
              </p:ext>
            </p:extLst>
          </p:nvPr>
        </p:nvGraphicFramePr>
        <p:xfrm>
          <a:off x="249410" y="1563638"/>
          <a:ext cx="3684469" cy="1336742"/>
        </p:xfrm>
        <a:graphic>
          <a:graphicData uri="http://schemas.openxmlformats.org/drawingml/2006/table">
            <a:tbl>
              <a:tblPr firstRow="1" bandRow="1"/>
              <a:tblGrid>
                <a:gridCol w="1045319">
                  <a:extLst>
                    <a:ext uri="{9D8B030D-6E8A-4147-A177-3AD203B41FA5}">
                      <a16:colId xmlns:a16="http://schemas.microsoft.com/office/drawing/2014/main" val="3089357002"/>
                    </a:ext>
                  </a:extLst>
                </a:gridCol>
                <a:gridCol w="1539655">
                  <a:extLst>
                    <a:ext uri="{9D8B030D-6E8A-4147-A177-3AD203B41FA5}">
                      <a16:colId xmlns:a16="http://schemas.microsoft.com/office/drawing/2014/main" val="2545319591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562037843"/>
                    </a:ext>
                  </a:extLst>
                </a:gridCol>
              </a:tblGrid>
              <a:tr h="462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Array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Running Time (h)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Duty cycle</a:t>
                      </a:r>
                      <a:endParaRPr lang="zh-CN" altLang="en-US" sz="11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55545"/>
                  </a:ext>
                </a:extLst>
              </a:tr>
              <a:tr h="302435">
                <a:tc>
                  <a:txBody>
                    <a:bodyPr/>
                    <a:lstStyle/>
                    <a:p>
                      <a:pPr algn="ctr"/>
                      <a:r>
                        <a:rPr lang="x-none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KM2A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x-none" altLang="zh-CN" sz="11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8681</a:t>
                      </a:r>
                      <a:endParaRPr lang="zh-CN" altLang="en-US" sz="11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99.1%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22441"/>
                  </a:ext>
                </a:extLst>
              </a:tr>
              <a:tr h="2791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WCDA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8397</a:t>
                      </a:r>
                      <a:endParaRPr lang="zh-CN" altLang="en-US" sz="11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95.9%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33893"/>
                  </a:ext>
                </a:extLst>
              </a:tr>
              <a:tr h="290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WFCTA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1436</a:t>
                      </a:r>
                      <a:endParaRPr lang="zh-CN" altLang="en-US" sz="11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endParaRPr lang="zh-CN" altLang="en-US" sz="11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42247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B56EFE48-519A-413C-B10D-C58079263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00329"/>
              </p:ext>
            </p:extLst>
          </p:nvPr>
        </p:nvGraphicFramePr>
        <p:xfrm>
          <a:off x="239459" y="3091046"/>
          <a:ext cx="3684469" cy="1636488"/>
        </p:xfrm>
        <a:graphic>
          <a:graphicData uri="http://schemas.openxmlformats.org/drawingml/2006/table">
            <a:tbl>
              <a:tblPr firstRow="1" bandRow="1"/>
              <a:tblGrid>
                <a:gridCol w="1053152">
                  <a:extLst>
                    <a:ext uri="{9D8B030D-6E8A-4147-A177-3AD203B41FA5}">
                      <a16:colId xmlns:a16="http://schemas.microsoft.com/office/drawing/2014/main" val="3089357002"/>
                    </a:ext>
                  </a:extLst>
                </a:gridCol>
                <a:gridCol w="1479189">
                  <a:extLst>
                    <a:ext uri="{9D8B030D-6E8A-4147-A177-3AD203B41FA5}">
                      <a16:colId xmlns:a16="http://schemas.microsoft.com/office/drawing/2014/main" val="56203784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07773224"/>
                    </a:ext>
                  </a:extLst>
                </a:gridCol>
              </a:tblGrid>
              <a:tr h="402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Detector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Detector units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Normal rate</a:t>
                      </a:r>
                      <a:endParaRPr lang="zh-CN" altLang="en-US" sz="11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555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EDs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5195</a:t>
                      </a:r>
                      <a:endParaRPr lang="zh-CN" altLang="en-US" sz="11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99.</a:t>
                      </a:r>
                      <a:r>
                        <a:rPr lang="en-IE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224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MDs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1180</a:t>
                      </a:r>
                      <a:endParaRPr lang="zh-CN" altLang="en-US" sz="11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99.3%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33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WCDA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3026</a:t>
                      </a:r>
                      <a:endParaRPr lang="zh-CN" altLang="en-US" sz="11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97.0%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4224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WFCTA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/>
                      <a:r>
                        <a:rPr lang="en-US" altLang="zh-CN" sz="11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18429</a:t>
                      </a:r>
                      <a:endParaRPr lang="zh-CN" altLang="en-US" sz="11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100.0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4719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410B92EB-EBC4-47C3-B8A6-DCEF7B2F2116}"/>
              </a:ext>
            </a:extLst>
          </p:cNvPr>
          <p:cNvSpPr/>
          <p:nvPr/>
        </p:nvSpPr>
        <p:spPr>
          <a:xfrm>
            <a:off x="1259632" y="3361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Status of the LHAASO detectors</a:t>
            </a:r>
            <a:endParaRPr lang="zh-CN" altLang="en-US" sz="4000" b="1" dirty="0">
              <a:solidFill>
                <a:srgbClr val="0000FF"/>
              </a:solidFill>
              <a:latin typeface="微软雅黑"/>
              <a:ea typeface="微软雅黑"/>
              <a:cs typeface="Times New Roman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152ACD-55B4-44C0-B5F2-86BAABF2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285257"/>
            <a:ext cx="4492027" cy="15962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F2793CB-FA50-4910-8665-E2E545A0BB16}"/>
              </a:ext>
            </a:extLst>
          </p:cNvPr>
          <p:cNvSpPr txBox="1"/>
          <p:nvPr/>
        </p:nvSpPr>
        <p:spPr>
          <a:xfrm>
            <a:off x="263309" y="1011770"/>
            <a:ext cx="3674518" cy="456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algn="ctr">
              <a:lnSpc>
                <a:spcPct val="150000"/>
              </a:lnSpc>
              <a:defRPr sz="2400" b="1">
                <a:solidFill>
                  <a:srgbClr val="C00000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sz="1800" dirty="0"/>
              <a:t>Detectors</a:t>
            </a:r>
            <a:r>
              <a:rPr lang="zh-CN" altLang="en-US" sz="1800" dirty="0"/>
              <a:t> </a:t>
            </a:r>
            <a:r>
              <a:rPr lang="en-US" altLang="zh-CN" sz="1800" dirty="0"/>
              <a:t>status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2025</a:t>
            </a:r>
            <a:endParaRPr lang="zh-CN" altLang="en-US" sz="1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03567C-D413-40D8-9AFF-85BA40E8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28449"/>
            <a:ext cx="4276002" cy="14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0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C1C9E-C4C9-4F64-8BD9-A7721BF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378" y="169566"/>
            <a:ext cx="7886700" cy="60459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The Status of the 2</a:t>
            </a:r>
            <a:r>
              <a:rPr lang="en-US" altLang="zh-CN" sz="2800" baseline="30000" dirty="0"/>
              <a:t>nd</a:t>
            </a:r>
            <a:r>
              <a:rPr lang="en-US" altLang="zh-CN" sz="2800" dirty="0"/>
              <a:t> catalog (</a:t>
            </a:r>
            <a:r>
              <a:rPr lang="en-US" altLang="zh-CN" sz="2800" dirty="0">
                <a:solidFill>
                  <a:srgbClr val="FF0000"/>
                </a:solidFill>
              </a:rPr>
              <a:t>137 sources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sp>
        <p:nvSpPr>
          <p:cNvPr id="18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>
                <a:latin typeface="Times New Roman"/>
                <a:ea typeface="微软雅黑"/>
                <a:cs typeface="微软雅黑"/>
                <a:sym typeface="Times New Roman"/>
              </a:rPr>
              <a:t>2LHAASO (preliminary)</a:t>
            </a:r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" y="3413752"/>
            <a:ext cx="4368177" cy="122705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077" y="3417820"/>
            <a:ext cx="4572000" cy="12189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077" y="2115633"/>
            <a:ext cx="4587986" cy="12231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7" y="2115632"/>
            <a:ext cx="4369550" cy="12274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4077" y="826037"/>
            <a:ext cx="4572000" cy="121892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7" y="817899"/>
            <a:ext cx="4368177" cy="12270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86" y="1085850"/>
            <a:ext cx="3133725" cy="29718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6519" y="1085850"/>
            <a:ext cx="3228975" cy="29718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3583" y="1067103"/>
            <a:ext cx="3228975" cy="31242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689" y="1914828"/>
            <a:ext cx="2390775" cy="227647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35444" y="2108099"/>
            <a:ext cx="904415" cy="738664"/>
          </a:xfrm>
          <a:prstGeom prst="rect">
            <a:avLst/>
          </a:prstGeom>
          <a:ln w="6350">
            <a:prstDash val="solid"/>
          </a:ln>
        </p:spPr>
        <p:txBody>
          <a:bodyPr wrap="none">
            <a:spAutoFit/>
          </a:bodyPr>
          <a:lstStyle/>
          <a:p>
            <a:pPr lvl="0"/>
            <a:r>
              <a:rPr lang="en-US" sz="2100" b="1">
                <a:solidFill>
                  <a:srgbClr val="FF0000">
                    <a:alpha val="100000"/>
                  </a:srgbClr>
                </a:solidFill>
              </a:rPr>
              <a:t>WCDA</a:t>
            </a:r>
            <a:endParaRPr sz="1350">
              <a:solidFill>
                <a:schemeClr val="tx1">
                  <a:alpha val="100000"/>
                </a:schemeClr>
              </a:solidFill>
              <a:latin typeface="Times New Roman"/>
              <a:ea typeface="微软雅黑"/>
            </a:endParaRPr>
          </a:p>
          <a:p>
            <a:pPr lvl="0" algn="ctr"/>
            <a:r>
              <a:rPr lang="en-US" sz="2100" b="1">
                <a:solidFill>
                  <a:srgbClr val="FF0000">
                    <a:alpha val="100000"/>
                  </a:srgbClr>
                </a:solidFill>
              </a:rPr>
              <a:t>127</a:t>
            </a:r>
            <a:endParaRPr sz="1350"/>
          </a:p>
        </p:txBody>
      </p:sp>
      <p:sp>
        <p:nvSpPr>
          <p:cNvPr id="30" name="文本框 29"/>
          <p:cNvSpPr txBox="1"/>
          <p:nvPr/>
        </p:nvSpPr>
        <p:spPr>
          <a:xfrm>
            <a:off x="3590925" y="2097881"/>
            <a:ext cx="867545" cy="738664"/>
          </a:xfrm>
          <a:prstGeom prst="rect">
            <a:avLst/>
          </a:prstGeom>
          <a:ln w="6350">
            <a:prstDash val="solid"/>
          </a:ln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F0000">
                    <a:alpha val="100000"/>
                  </a:srgbClr>
                </a:solidFill>
              </a:rPr>
              <a:t>KM2A</a:t>
            </a:r>
            <a:endParaRPr sz="1350"/>
          </a:p>
          <a:p>
            <a:pPr algn="ctr"/>
            <a:r>
              <a:rPr lang="en-US" sz="2100" b="1">
                <a:solidFill>
                  <a:srgbClr val="FF0000">
                    <a:alpha val="100000"/>
                  </a:srgbClr>
                </a:solidFill>
              </a:rPr>
              <a:t>118</a:t>
            </a:r>
            <a:endParaRPr sz="1350"/>
          </a:p>
        </p:txBody>
      </p:sp>
      <p:sp>
        <p:nvSpPr>
          <p:cNvPr id="31" name="文本框 30"/>
          <p:cNvSpPr txBox="1"/>
          <p:nvPr/>
        </p:nvSpPr>
        <p:spPr>
          <a:xfrm>
            <a:off x="1568895" y="1914828"/>
            <a:ext cx="1898277" cy="738664"/>
          </a:xfrm>
          <a:prstGeom prst="rect">
            <a:avLst/>
          </a:prstGeom>
          <a:ln w="6350">
            <a:prstDash val="solid"/>
          </a:ln>
        </p:spPr>
        <p:txBody>
          <a:bodyPr wrap="none">
            <a:spAutoFit/>
          </a:bodyPr>
          <a:lstStyle/>
          <a:p>
            <a:pPr lvl="0"/>
            <a:r>
              <a:rPr lang="en-US" sz="2100" b="1">
                <a:solidFill>
                  <a:srgbClr val="FF0000">
                    <a:alpha val="100000"/>
                  </a:srgbClr>
                </a:solidFill>
              </a:rPr>
              <a:t>WCDA &amp; KM2A</a:t>
            </a:r>
            <a:endParaRPr sz="1350"/>
          </a:p>
          <a:p>
            <a:pPr lvl="0" algn="ctr"/>
            <a:r>
              <a:rPr lang="en-US" sz="2100" b="1">
                <a:solidFill>
                  <a:srgbClr val="FF0000">
                    <a:alpha val="100000"/>
                  </a:srgbClr>
                </a:solidFill>
              </a:rPr>
              <a:t>108</a:t>
            </a:r>
            <a:endParaRPr sz="1350"/>
          </a:p>
        </p:txBody>
      </p:sp>
      <p:sp>
        <p:nvSpPr>
          <p:cNvPr id="32" name="文本框 31"/>
          <p:cNvSpPr txBox="1"/>
          <p:nvPr/>
        </p:nvSpPr>
        <p:spPr>
          <a:xfrm>
            <a:off x="6181909" y="1205216"/>
            <a:ext cx="1141659" cy="738664"/>
          </a:xfrm>
          <a:prstGeom prst="rect">
            <a:avLst/>
          </a:prstGeom>
          <a:ln w="6350">
            <a:prstDash val="solid"/>
          </a:ln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F0000">
                    <a:alpha val="100000"/>
                  </a:srgbClr>
                </a:solidFill>
              </a:rPr>
              <a:t>&gt; 25 TeV</a:t>
            </a:r>
            <a:endParaRPr sz="1350"/>
          </a:p>
          <a:p>
            <a:pPr algn="ctr"/>
            <a:r>
              <a:rPr lang="en-US" sz="2100" b="1">
                <a:solidFill>
                  <a:srgbClr val="FF0000">
                    <a:alpha val="100000"/>
                  </a:srgbClr>
                </a:solidFill>
              </a:rPr>
              <a:t>118</a:t>
            </a:r>
            <a:endParaRPr sz="1350"/>
          </a:p>
        </p:txBody>
      </p:sp>
      <p:sp>
        <p:nvSpPr>
          <p:cNvPr id="33" name="文本框 32"/>
          <p:cNvSpPr txBox="1"/>
          <p:nvPr/>
        </p:nvSpPr>
        <p:spPr>
          <a:xfrm>
            <a:off x="5940152" y="2698259"/>
            <a:ext cx="2088232" cy="738664"/>
          </a:xfrm>
          <a:prstGeom prst="rect">
            <a:avLst/>
          </a:prstGeom>
          <a:ln w="6350">
            <a:prstDash val="solid"/>
          </a:ln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>
                    <a:alpha val="100000"/>
                  </a:srgbClr>
                </a:solidFill>
              </a:rPr>
              <a:t>&gt; 100 </a:t>
            </a:r>
            <a:r>
              <a:rPr lang="en-US" sz="2100" b="1" dirty="0" err="1">
                <a:solidFill>
                  <a:srgbClr val="FF0000">
                    <a:alpha val="100000"/>
                  </a:srgbClr>
                </a:solidFill>
              </a:rPr>
              <a:t>TeV</a:t>
            </a:r>
            <a:r>
              <a:rPr lang="zh-CN" altLang="en-US" sz="2100" b="1" dirty="0">
                <a:solidFill>
                  <a:srgbClr val="FF0000">
                    <a:alpha val="100000"/>
                  </a:srgbClr>
                </a:solidFill>
              </a:rPr>
              <a:t>（</a:t>
            </a:r>
            <a:r>
              <a:rPr lang="en-US" altLang="zh-CN" sz="2100" b="1" dirty="0">
                <a:solidFill>
                  <a:srgbClr val="FF0000">
                    <a:alpha val="100000"/>
                  </a:srgbClr>
                </a:solidFill>
              </a:rPr>
              <a:t>&gt;4</a:t>
            </a:r>
            <a:r>
              <a:rPr lang="el-GR" altLang="zh-CN" sz="2100" b="1" dirty="0">
                <a:solidFill>
                  <a:srgbClr val="FF0000">
                    <a:alpha val="100000"/>
                  </a:srgbClr>
                </a:solidFill>
              </a:rPr>
              <a:t>σ</a:t>
            </a:r>
            <a:r>
              <a:rPr lang="zh-CN" altLang="en-US" sz="2100" b="1" dirty="0">
                <a:solidFill>
                  <a:srgbClr val="FF0000">
                    <a:alpha val="100000"/>
                  </a:srgbClr>
                </a:solidFill>
              </a:rPr>
              <a:t>）</a:t>
            </a:r>
            <a:endParaRPr sz="1350" dirty="0"/>
          </a:p>
          <a:p>
            <a:pPr algn="ctr"/>
            <a:r>
              <a:rPr lang="en-US" sz="2100" b="1" dirty="0">
                <a:solidFill>
                  <a:srgbClr val="FF0000">
                    <a:alpha val="100000"/>
                  </a:srgbClr>
                </a:solidFill>
              </a:rPr>
              <a:t>61</a:t>
            </a:r>
            <a:endParaRPr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1F469-8F98-2CCA-A35F-8E951F581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CB3C-B7EB-A82E-23DB-7E9A5B9B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AI</a:t>
            </a:r>
            <a:r>
              <a:rPr lang="en-US" altLang="zh-CN" dirty="0"/>
              <a:t>4</a:t>
            </a:r>
            <a:r>
              <a:rPr lang="en-US" altLang="zh-CN" dirty="0">
                <a:solidFill>
                  <a:srgbClr val="0000FF"/>
                </a:solidFill>
              </a:rPr>
              <a:t>LHAASO : </a:t>
            </a:r>
            <a:r>
              <a:rPr lang="en-US" dirty="0"/>
              <a:t>WCDA Crab</a:t>
            </a:r>
            <a:r>
              <a:rPr lang="en-US" sz="1800" dirty="0"/>
              <a:t>(</a:t>
            </a:r>
            <a:r>
              <a:rPr lang="en-US" altLang="zh-CN" sz="2000" dirty="0"/>
              <a:t>2022</a:t>
            </a:r>
            <a:r>
              <a:rPr lang="zh-CN" altLang="en-US" sz="2000" dirty="0"/>
              <a:t>）</a:t>
            </a:r>
            <a:endParaRPr lang="en-US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85905B-621B-FE58-D4CB-4A5FF8A737E6}"/>
              </a:ext>
            </a:extLst>
          </p:cNvPr>
          <p:cNvGrpSpPr/>
          <p:nvPr/>
        </p:nvGrpSpPr>
        <p:grpSpPr>
          <a:xfrm>
            <a:off x="145251" y="1284898"/>
            <a:ext cx="2430000" cy="3549690"/>
            <a:chOff x="407368" y="1628800"/>
            <a:chExt cx="3240000" cy="47329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9CDEDC-93E8-A445-26CC-0106C64D1DF7}"/>
                </a:ext>
              </a:extLst>
            </p:cNvPr>
            <p:cNvGrpSpPr/>
            <p:nvPr/>
          </p:nvGrpSpPr>
          <p:grpSpPr>
            <a:xfrm>
              <a:off x="407368" y="1628800"/>
              <a:ext cx="3240000" cy="4732920"/>
              <a:chOff x="767728" y="1628800"/>
              <a:chExt cx="3240000" cy="473292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036CBE9-0DBF-A172-CD98-4F6E32167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432" y="1628800"/>
                <a:ext cx="2520000" cy="201856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0C41D99-6367-6CE1-F8D0-6DAD397F3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728" y="3573016"/>
                <a:ext cx="3240000" cy="278870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3DEE6F7-F1F3-1B99-E3DB-9D48371CB89D}"/>
                    </a:ext>
                  </a:extLst>
                </p:cNvPr>
                <p:cNvSpPr txBox="1"/>
                <p:nvPr/>
              </p:nvSpPr>
              <p:spPr bwMode="auto">
                <a:xfrm>
                  <a:off x="1333747" y="3859968"/>
                  <a:ext cx="1364819" cy="543739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900"/>
                    </a:spcBef>
                    <a:spcAft>
                      <a:spcPts val="33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1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𝛔</m:t>
                            </m:r>
                          </m:e>
                          <m:sub>
                            <m:r>
                              <a:rPr lang="en-US" sz="1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𝐦𝐚𝐱</m:t>
                            </m:r>
                          </m:sub>
                        </m:sSub>
                        <m:r>
                          <a:rPr lang="en-US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en-US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𝟑𝟖𝟎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3DEE6F7-F1F3-1B99-E3DB-9D48371CB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3747" y="3859968"/>
                  <a:ext cx="1364819" cy="5437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"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E6F32B7-13F5-50B0-E497-6C490060DC4E}"/>
                    </a:ext>
                  </a:extLst>
                </p:cNvPr>
                <p:cNvSpPr txBox="1"/>
                <p:nvPr/>
              </p:nvSpPr>
              <p:spPr bwMode="auto">
                <a:xfrm>
                  <a:off x="1485547" y="2464827"/>
                  <a:ext cx="1426801" cy="543739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900"/>
                    </a:spcBef>
                    <a:spcAft>
                      <a:spcPts val="33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200" b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𝟕𝟎</m:t>
                            </m:r>
                          </m:sub>
                        </m:sSub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𝟎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.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𝟑</m:t>
                        </m:r>
                        <m:sSup>
                          <m:sSupPr>
                            <m:ctrlP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sz="1200" b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𝟖</m:t>
                            </m:r>
                          </m:e>
                          <m:sup>
                            <m: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1200" b="1" dirty="0">
                    <a:latin typeface="Symbol" panose="05050102010706020507" pitchFamily="18" charset="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E6F32B7-13F5-50B0-E497-6C490060D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85547" y="2464827"/>
                  <a:ext cx="1426801" cy="5437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606E8F-C591-B2C2-094D-372DB0A2DC26}"/>
              </a:ext>
            </a:extLst>
          </p:cNvPr>
          <p:cNvGrpSpPr/>
          <p:nvPr/>
        </p:nvGrpSpPr>
        <p:grpSpPr>
          <a:xfrm>
            <a:off x="3333969" y="1284898"/>
            <a:ext cx="2430000" cy="3549690"/>
            <a:chOff x="4512184" y="1628800"/>
            <a:chExt cx="3240000" cy="47329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90E434B-CC81-D594-E51D-382C4C2776A4}"/>
                </a:ext>
              </a:extLst>
            </p:cNvPr>
            <p:cNvGrpSpPr/>
            <p:nvPr/>
          </p:nvGrpSpPr>
          <p:grpSpPr>
            <a:xfrm>
              <a:off x="4512184" y="1628800"/>
              <a:ext cx="3240000" cy="4732920"/>
              <a:chOff x="4727848" y="1628800"/>
              <a:chExt cx="3240000" cy="473292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5260593-A1DD-6ACE-022A-3EE8A10C0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3552" y="1628800"/>
                <a:ext cx="2520000" cy="201856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5CA7FBF-77EC-DB5F-3C59-A66D95D84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848" y="3573016"/>
                <a:ext cx="3240000" cy="278870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A06408-7149-48D9-1A6C-CC29A2BD078E}"/>
                    </a:ext>
                  </a:extLst>
                </p:cNvPr>
                <p:cNvSpPr txBox="1"/>
                <p:nvPr/>
              </p:nvSpPr>
              <p:spPr bwMode="auto">
                <a:xfrm>
                  <a:off x="5443065" y="3859968"/>
                  <a:ext cx="1364819" cy="543739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900"/>
                    </a:spcBef>
                    <a:spcAft>
                      <a:spcPts val="33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1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𝛔</m:t>
                            </m:r>
                          </m:e>
                          <m:sub>
                            <m:r>
                              <a:rPr lang="en-US" sz="1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𝐦𝐚𝐱</m:t>
                            </m:r>
                          </m:sub>
                        </m:sSub>
                        <m:r>
                          <a:rPr lang="en-US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en-US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𝟓𝟕𝟎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A06408-7149-48D9-1A6C-CC29A2BD0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43065" y="3859968"/>
                  <a:ext cx="1364819" cy="5437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175"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1D68C53-7724-C929-371D-A9D0B9A0527F}"/>
                    </a:ext>
                  </a:extLst>
                </p:cNvPr>
                <p:cNvSpPr txBox="1"/>
                <p:nvPr/>
              </p:nvSpPr>
              <p:spPr bwMode="auto">
                <a:xfrm>
                  <a:off x="5590683" y="2464827"/>
                  <a:ext cx="1426801" cy="543739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900"/>
                    </a:spcBef>
                    <a:spcAft>
                      <a:spcPts val="33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200" b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𝟕𝟎</m:t>
                            </m:r>
                          </m:sub>
                        </m:sSub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𝟎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.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𝟑</m:t>
                        </m:r>
                        <m:sSup>
                          <m:sSupPr>
                            <m:ctrlP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sz="1200" b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𝟖</m:t>
                            </m:r>
                          </m:e>
                          <m:sup>
                            <m: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1200" b="1" dirty="0">
                    <a:latin typeface="Symbol" panose="05050102010706020507" pitchFamily="18" charset="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1D68C53-7724-C929-371D-A9D0B9A05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0683" y="2464827"/>
                  <a:ext cx="1426801" cy="5437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175"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523766-2749-E8D1-3FE5-C3B5CCE49D94}"/>
              </a:ext>
            </a:extLst>
          </p:cNvPr>
          <p:cNvGrpSpPr/>
          <p:nvPr/>
        </p:nvGrpSpPr>
        <p:grpSpPr>
          <a:xfrm>
            <a:off x="6525352" y="1293913"/>
            <a:ext cx="2430000" cy="3549690"/>
            <a:chOff x="8472624" y="1628800"/>
            <a:chExt cx="3240000" cy="47329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073207B-C4A1-E360-EE7D-532E637FD566}"/>
                </a:ext>
              </a:extLst>
            </p:cNvPr>
            <p:cNvGrpSpPr/>
            <p:nvPr/>
          </p:nvGrpSpPr>
          <p:grpSpPr>
            <a:xfrm>
              <a:off x="8472624" y="1628800"/>
              <a:ext cx="3240000" cy="4732920"/>
              <a:chOff x="8616280" y="1628800"/>
              <a:chExt cx="3240000" cy="47329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6CDF67D-E9BF-0DC0-887C-2AA57E5B0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1984" y="1628800"/>
                <a:ext cx="2520000" cy="201856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B74934D-7072-DAB2-AFFE-5362872A4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6280" y="3573016"/>
                <a:ext cx="3240000" cy="278870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CD047A7-FB5B-80EF-4620-BCD4F73F96F7}"/>
                    </a:ext>
                  </a:extLst>
                </p:cNvPr>
                <p:cNvSpPr txBox="1"/>
                <p:nvPr/>
              </p:nvSpPr>
              <p:spPr bwMode="auto">
                <a:xfrm>
                  <a:off x="9439689" y="3859968"/>
                  <a:ext cx="1364819" cy="543739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900"/>
                    </a:spcBef>
                    <a:spcAft>
                      <a:spcPts val="33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1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𝛔</m:t>
                            </m:r>
                          </m:e>
                          <m:sub>
                            <m:r>
                              <a:rPr lang="en-US" sz="1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𝐦𝐚𝐱</m:t>
                            </m:r>
                          </m:sub>
                        </m:sSub>
                        <m:r>
                          <a:rPr lang="en-US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en-US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𝟗𝟓𝟎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CD047A7-FB5B-80EF-4620-BCD4F73F9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39689" y="3859968"/>
                  <a:ext cx="1364819" cy="54373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175"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31DCF89-7B74-E4D5-BB86-8DDE764782D0}"/>
                    </a:ext>
                  </a:extLst>
                </p:cNvPr>
                <p:cNvSpPr txBox="1"/>
                <p:nvPr/>
              </p:nvSpPr>
              <p:spPr bwMode="auto">
                <a:xfrm>
                  <a:off x="9552384" y="2464827"/>
                  <a:ext cx="1426801" cy="543739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900"/>
                    </a:spcBef>
                    <a:spcAft>
                      <a:spcPts val="33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200" b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𝟕𝟎</m:t>
                            </m:r>
                          </m:sub>
                        </m:sSub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𝟎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.</m:t>
                        </m:r>
                        <m:r>
                          <a:rPr lang="en-US" sz="1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  <m:sSup>
                          <m:sSupPr>
                            <m:ctrlP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sz="1200" b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𝟒</m:t>
                            </m:r>
                          </m:e>
                          <m:sup>
                            <m:r>
                              <a:rPr lang="en-US" sz="12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1200" b="1" dirty="0">
                    <a:latin typeface="Symbol" panose="05050102010706020507" pitchFamily="18" charset="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31DCF89-7B74-E4D5-BB86-8DDE76478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52384" y="2464827"/>
                  <a:ext cx="1426801" cy="54373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175"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90ABB13A-9368-47C4-9582-8555F063588F}"/>
              </a:ext>
            </a:extLst>
          </p:cNvPr>
          <p:cNvSpPr txBox="1"/>
          <p:nvPr/>
        </p:nvSpPr>
        <p:spPr>
          <a:xfrm>
            <a:off x="431540" y="944307"/>
            <a:ext cx="828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sensitivity of WCDA is improved by 1.5x1.7=2.55</a:t>
            </a:r>
            <a:endParaRPr lang="zh-CN" altLang="en-US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A1F66D43-43EE-449A-9F39-0C21867031BC}"/>
              </a:ext>
            </a:extLst>
          </p:cNvPr>
          <p:cNvSpPr/>
          <p:nvPr/>
        </p:nvSpPr>
        <p:spPr>
          <a:xfrm rot="19788832">
            <a:off x="2477490" y="3378636"/>
            <a:ext cx="975224" cy="52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+50%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6C17DBA6-540A-45F9-A895-93916C9F001B}"/>
              </a:ext>
            </a:extLst>
          </p:cNvPr>
          <p:cNvSpPr/>
          <p:nvPr/>
        </p:nvSpPr>
        <p:spPr>
          <a:xfrm rot="19788832">
            <a:off x="5647215" y="3285424"/>
            <a:ext cx="975224" cy="52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+150%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A1B5BDB-9275-49CE-93AD-83CF8DA2EB24}"/>
              </a:ext>
            </a:extLst>
          </p:cNvPr>
          <p:cNvSpPr txBox="1"/>
          <p:nvPr/>
        </p:nvSpPr>
        <p:spPr>
          <a:xfrm>
            <a:off x="5607736" y="2397294"/>
            <a:ext cx="11066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direction</a:t>
            </a:r>
          </a:p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AI </a:t>
            </a:r>
            <a:r>
              <a:rPr lang="el-GR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D6142F6-0229-430E-AA11-EA1A5EA63FCF}"/>
              </a:ext>
            </a:extLst>
          </p:cNvPr>
          <p:cNvSpPr txBox="1"/>
          <p:nvPr/>
        </p:nvSpPr>
        <p:spPr>
          <a:xfrm>
            <a:off x="2411762" y="2509199"/>
            <a:ext cx="110668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el-GR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</a:t>
            </a:r>
          </a:p>
        </p:txBody>
      </p:sp>
    </p:spTree>
    <p:extLst>
      <p:ext uri="{BB962C8B-B14F-4D97-AF65-F5344CB8AC3E}">
        <p14:creationId xmlns:p14="http://schemas.microsoft.com/office/powerpoint/2010/main" val="237900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6482FE-480B-4E08-AF69-319AC73F4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" y="3276867"/>
            <a:ext cx="2316253" cy="185300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B36C87E-EB7A-46F3-8498-03D53B129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32" y="3211121"/>
            <a:ext cx="2394069" cy="1915255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919EE821-0585-4318-AFE1-AC19BA0CB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10" y="3238947"/>
            <a:ext cx="2363653" cy="18909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B64406-43B4-4101-9830-DE76BE1B3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" y="1047185"/>
            <a:ext cx="2316253" cy="1853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A859A9-8D52-4FF8-A9E8-C16C3DEAA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72" y="1122897"/>
            <a:ext cx="2316253" cy="1853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06F0D2-8D00-4A99-90CC-69709FB3EF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83" y="1087591"/>
            <a:ext cx="2260631" cy="1808505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5D5AA224-C985-439D-8353-5770C213631A}"/>
              </a:ext>
            </a:extLst>
          </p:cNvPr>
          <p:cNvSpPr txBox="1"/>
          <p:nvPr/>
        </p:nvSpPr>
        <p:spPr>
          <a:xfrm>
            <a:off x="5675800" y="1210651"/>
            <a:ext cx="11066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direction</a:t>
            </a:r>
          </a:p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AI </a:t>
            </a:r>
            <a:r>
              <a:rPr lang="el-GR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A7A9B8D-C79F-4E3B-B95C-38ED96720314}"/>
              </a:ext>
            </a:extLst>
          </p:cNvPr>
          <p:cNvSpPr txBox="1"/>
          <p:nvPr/>
        </p:nvSpPr>
        <p:spPr>
          <a:xfrm>
            <a:off x="3599663" y="2896096"/>
            <a:ext cx="180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10-25 </a:t>
            </a:r>
            <a:r>
              <a:rPr lang="en-US" altLang="zh-CN" sz="20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277CC60-42CF-4083-900E-228D9D77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69566"/>
            <a:ext cx="7488831" cy="60459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AI</a:t>
            </a:r>
            <a:r>
              <a:rPr lang="en-US" altLang="zh-CN" sz="3600" dirty="0"/>
              <a:t>4</a:t>
            </a:r>
            <a:r>
              <a:rPr lang="en-US" altLang="zh-CN" sz="3600" dirty="0">
                <a:solidFill>
                  <a:srgbClr val="0000FF"/>
                </a:solidFill>
              </a:rPr>
              <a:t>LHAASO : </a:t>
            </a:r>
            <a:r>
              <a:rPr lang="en-US" altLang="zh-CN" sz="3600" dirty="0"/>
              <a:t>KM2</a:t>
            </a:r>
            <a:r>
              <a:rPr lang="en-US" sz="3600" dirty="0"/>
              <a:t>A Crab</a:t>
            </a:r>
            <a:r>
              <a:rPr lang="en-US" altLang="zh-CN" sz="1600" dirty="0"/>
              <a:t>(2024.01-06)</a:t>
            </a:r>
            <a:endParaRPr lang="en-US" sz="1600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F73727C7-88A5-435F-A661-29B3EC068A3E}"/>
              </a:ext>
            </a:extLst>
          </p:cNvPr>
          <p:cNvSpPr/>
          <p:nvPr/>
        </p:nvSpPr>
        <p:spPr>
          <a:xfrm rot="19788832">
            <a:off x="2440773" y="1890335"/>
            <a:ext cx="975224" cy="52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+15%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2EF096-066C-4F0E-86C4-DCFB57905D0A}"/>
              </a:ext>
            </a:extLst>
          </p:cNvPr>
          <p:cNvSpPr txBox="1"/>
          <p:nvPr/>
        </p:nvSpPr>
        <p:spPr>
          <a:xfrm>
            <a:off x="2314551" y="1162125"/>
            <a:ext cx="122766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direction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FAD8D484-5C0D-459D-8F18-84C700EEA242}"/>
              </a:ext>
            </a:extLst>
          </p:cNvPr>
          <p:cNvSpPr/>
          <p:nvPr/>
        </p:nvSpPr>
        <p:spPr>
          <a:xfrm rot="19788832">
            <a:off x="5741528" y="1915768"/>
            <a:ext cx="975224" cy="52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+31%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E1A0977-D4BE-4E29-BCAF-21F890B1442C}"/>
              </a:ext>
            </a:extLst>
          </p:cNvPr>
          <p:cNvSpPr txBox="1"/>
          <p:nvPr/>
        </p:nvSpPr>
        <p:spPr>
          <a:xfrm>
            <a:off x="2254058" y="3353810"/>
            <a:ext cx="122766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direction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80C26720-B006-4ABB-AC52-A3A20287774B}"/>
              </a:ext>
            </a:extLst>
          </p:cNvPr>
          <p:cNvSpPr/>
          <p:nvPr/>
        </p:nvSpPr>
        <p:spPr>
          <a:xfrm rot="19788832">
            <a:off x="5654767" y="3941143"/>
            <a:ext cx="975224" cy="52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+49%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555A1D53-393E-42F1-A768-AEFD0ACE77FE}"/>
              </a:ext>
            </a:extLst>
          </p:cNvPr>
          <p:cNvSpPr/>
          <p:nvPr/>
        </p:nvSpPr>
        <p:spPr>
          <a:xfrm rot="19788832">
            <a:off x="2397809" y="4044315"/>
            <a:ext cx="975224" cy="52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+22%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58427DA-7818-43F1-A0B4-D751EEB3180A}"/>
              </a:ext>
            </a:extLst>
          </p:cNvPr>
          <p:cNvSpPr txBox="1"/>
          <p:nvPr/>
        </p:nvSpPr>
        <p:spPr>
          <a:xfrm>
            <a:off x="5636894" y="3276867"/>
            <a:ext cx="11066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direction</a:t>
            </a:r>
          </a:p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AI </a:t>
            </a:r>
            <a:r>
              <a:rPr lang="el-GR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C68D0AE-403A-47EC-B9DE-CF1CA8398295}"/>
              </a:ext>
            </a:extLst>
          </p:cNvPr>
          <p:cNvSpPr txBox="1"/>
          <p:nvPr/>
        </p:nvSpPr>
        <p:spPr>
          <a:xfrm>
            <a:off x="3642683" y="847130"/>
            <a:ext cx="180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25-100 </a:t>
            </a:r>
            <a:r>
              <a:rPr lang="en-US" altLang="zh-CN" sz="20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58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727853" y="4767263"/>
            <a:ext cx="2133600" cy="273844"/>
          </a:xfrm>
        </p:spPr>
        <p:txBody>
          <a:bodyPr/>
          <a:lstStyle/>
          <a:p>
            <a:pPr defTabSz="685800" rtl="0">
              <a:defRPr/>
            </a:pPr>
            <a:fld id="{961F402C-89E6-4798-8C81-CC50507869DA}" type="slidenum">
              <a:rPr lang="zh-CN" altLang="en-US" sz="1080" kern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00" rtl="0">
                <a:defRPr/>
              </a:pPr>
              <a:t>8</a:t>
            </a:fld>
            <a:endParaRPr lang="zh-CN" altLang="en-US" sz="1080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/>
          <a:stretch/>
        </p:blipFill>
        <p:spPr>
          <a:xfrm>
            <a:off x="490431" y="555526"/>
            <a:ext cx="8341025" cy="45018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78" y="4728984"/>
            <a:ext cx="1026116" cy="32835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504515" y="1923678"/>
            <a:ext cx="162018" cy="1658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49995" y="1695747"/>
            <a:ext cx="14071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b="1" kern="1200" dirty="0">
                <a:solidFill>
                  <a:srgbClr val="FF0000"/>
                </a:solidFill>
                <a:latin typeface="Arial" charset="0"/>
                <a:ea typeface="华文新魏"/>
              </a:rPr>
              <a:t>LHAASO</a:t>
            </a:r>
            <a:r>
              <a:rPr lang="zh-CN" altLang="en-US" sz="1350" b="1" kern="1200" dirty="0">
                <a:solidFill>
                  <a:srgbClr val="FF0000"/>
                </a:solidFill>
                <a:latin typeface="Arial" charset="0"/>
                <a:ea typeface="华文新魏"/>
              </a:rPr>
              <a:t>拉索</a:t>
            </a:r>
          </a:p>
        </p:txBody>
      </p:sp>
      <p:sp>
        <p:nvSpPr>
          <p:cNvPr id="10" name="椭圆 9"/>
          <p:cNvSpPr/>
          <p:nvPr/>
        </p:nvSpPr>
        <p:spPr>
          <a:xfrm>
            <a:off x="6744873" y="1703841"/>
            <a:ext cx="162018" cy="165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3895" y="1527857"/>
            <a:ext cx="8911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b="1" kern="1200" dirty="0">
                <a:solidFill>
                  <a:prstClr val="black"/>
                </a:solidFill>
                <a:latin typeface="Arial" charset="0"/>
                <a:ea typeface="华文新魏"/>
              </a:rPr>
              <a:t>VERITAS</a:t>
            </a:r>
            <a:endParaRPr lang="zh-CN" altLang="en-US" sz="1350" b="1" kern="12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97548" y="1573025"/>
            <a:ext cx="162018" cy="165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0502" y="1459720"/>
            <a:ext cx="79547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b="1" kern="1200" dirty="0">
                <a:solidFill>
                  <a:prstClr val="black"/>
                </a:solidFill>
                <a:latin typeface="Arial" charset="0"/>
                <a:ea typeface="华文新魏"/>
              </a:rPr>
              <a:t>MAGIC</a:t>
            </a:r>
            <a:endParaRPr lang="zh-CN" altLang="en-US" sz="1350" b="1" kern="12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3382" y="1795536"/>
            <a:ext cx="102611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b="1" kern="1200" dirty="0">
                <a:latin typeface="Arial"/>
                <a:ea typeface="黑体"/>
              </a:rPr>
              <a:t>LST/CTAO</a:t>
            </a:r>
            <a:endParaRPr lang="zh-CN" altLang="en-US" sz="1350" b="1" kern="1200" dirty="0">
              <a:latin typeface="Arial"/>
              <a:ea typeface="黑体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19722" y="1424012"/>
            <a:ext cx="162018" cy="165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5828" y="1167696"/>
            <a:ext cx="1026116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b="1" kern="1200" dirty="0">
                <a:solidFill>
                  <a:prstClr val="black"/>
                </a:solidFill>
                <a:latin typeface="Arial" charset="0"/>
                <a:ea typeface="华文新魏"/>
              </a:rPr>
              <a:t>ANTARES</a:t>
            </a:r>
            <a:endParaRPr lang="zh-CN" altLang="en-US" sz="1350" b="1" kern="12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cxnSp>
        <p:nvCxnSpPr>
          <p:cNvPr id="18" name="直接连接符 17"/>
          <p:cNvCxnSpPr>
            <a:stCxn id="12" idx="6"/>
            <a:endCxn id="7" idx="2"/>
          </p:cNvCxnSpPr>
          <p:nvPr/>
        </p:nvCxnSpPr>
        <p:spPr>
          <a:xfrm>
            <a:off x="1259566" y="1655941"/>
            <a:ext cx="2244949" cy="3506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6"/>
          </p:cNvCxnSpPr>
          <p:nvPr/>
        </p:nvCxnSpPr>
        <p:spPr>
          <a:xfrm flipV="1">
            <a:off x="3666532" y="1783429"/>
            <a:ext cx="3105344" cy="2231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5"/>
            <a:endCxn id="7" idx="6"/>
          </p:cNvCxnSpPr>
          <p:nvPr/>
        </p:nvCxnSpPr>
        <p:spPr>
          <a:xfrm>
            <a:off x="1758013" y="1565558"/>
            <a:ext cx="1908520" cy="4410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90430" y="150585"/>
            <a:ext cx="8474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Joint Analysis &amp; Observation with LHAASO </a:t>
            </a:r>
            <a:r>
              <a:rPr lang="en-US" altLang="zh-CN" sz="1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 </a:t>
            </a:r>
            <a:r>
              <a:rPr lang="en-US" altLang="zh-CN" sz="1600" b="1" kern="12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xh</a:t>
            </a:r>
            <a:r>
              <a:rPr lang="en-US" altLang="zh-CN" sz="1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55651" y="1260083"/>
            <a:ext cx="162018" cy="165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26" name="直接连接符 25"/>
          <p:cNvCxnSpPr>
            <a:stCxn id="22" idx="3"/>
            <a:endCxn id="7" idx="7"/>
          </p:cNvCxnSpPr>
          <p:nvPr/>
        </p:nvCxnSpPr>
        <p:spPr>
          <a:xfrm flipH="1">
            <a:off x="3642806" y="1401629"/>
            <a:ext cx="136573" cy="5463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779378" y="955138"/>
            <a:ext cx="1214414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b="1" kern="1200" dirty="0">
                <a:solidFill>
                  <a:prstClr val="black"/>
                </a:solidFill>
                <a:latin typeface="Arial" charset="0"/>
                <a:ea typeface="华文新魏"/>
              </a:rPr>
              <a:t>BAIKAL(GVD)</a:t>
            </a:r>
            <a:endParaRPr lang="zh-CN" altLang="en-US" sz="1350" b="1" kern="12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0C8A686-753F-8D2C-4C75-37B67D5A5977}"/>
              </a:ext>
            </a:extLst>
          </p:cNvPr>
          <p:cNvCxnSpPr>
            <a:cxnSpLocks/>
            <a:endCxn id="7" idx="6"/>
          </p:cNvCxnSpPr>
          <p:nvPr/>
        </p:nvCxnSpPr>
        <p:spPr>
          <a:xfrm>
            <a:off x="1975595" y="1527857"/>
            <a:ext cx="1690938" cy="4787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FA059118-331D-E1F9-BEC8-E554791AB3F9}"/>
              </a:ext>
            </a:extLst>
          </p:cNvPr>
          <p:cNvSpPr txBox="1"/>
          <p:nvPr/>
        </p:nvSpPr>
        <p:spPr>
          <a:xfrm>
            <a:off x="1642376" y="1050070"/>
            <a:ext cx="1026116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b="1" kern="1200" dirty="0">
                <a:solidFill>
                  <a:prstClr val="black"/>
                </a:solidFill>
                <a:latin typeface="Arial" charset="0"/>
                <a:ea typeface="华文新魏"/>
              </a:rPr>
              <a:t>KM3NeT</a:t>
            </a:r>
            <a:endParaRPr lang="zh-CN" altLang="en-US" sz="1350" b="1" kern="12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EABE384-235D-B603-2F7C-9588999DACFD}"/>
              </a:ext>
            </a:extLst>
          </p:cNvPr>
          <p:cNvSpPr txBox="1"/>
          <p:nvPr/>
        </p:nvSpPr>
        <p:spPr>
          <a:xfrm>
            <a:off x="3504514" y="3923097"/>
            <a:ext cx="5104535" cy="402803"/>
          </a:xfrm>
          <a:prstGeom prst="rect">
            <a:avLst/>
          </a:prstGeom>
          <a:solidFill>
            <a:srgbClr val="F77C29"/>
          </a:solidFill>
        </p:spPr>
        <p:txBody>
          <a:bodyPr wrap="square">
            <a:spAutoFit/>
          </a:bodyPr>
          <a:lstStyle/>
          <a:p>
            <a:pPr defTabSz="685800" rtl="0">
              <a:lnSpc>
                <a:spcPct val="150000"/>
              </a:lnSpc>
              <a:defRPr/>
            </a:pPr>
            <a:r>
              <a:rPr lang="en-US" altLang="zh-CN" sz="1500" b="1" dirty="0">
                <a:solidFill>
                  <a:schemeClr val="bg1"/>
                </a:solidFill>
                <a:ea typeface="黑体" panose="02010609060101010101" pitchFamily="49" charset="-122"/>
              </a:rPr>
              <a:t>At present, 10 collaborations have </a:t>
            </a:r>
            <a:r>
              <a:rPr lang="en-US" altLang="zh-CN" sz="1500" b="1" dirty="0" err="1">
                <a:solidFill>
                  <a:schemeClr val="bg1"/>
                </a:solidFill>
                <a:ea typeface="黑体" panose="02010609060101010101" pitchFamily="49" charset="-122"/>
              </a:rPr>
              <a:t>MoUs</a:t>
            </a:r>
            <a:r>
              <a:rPr lang="en-US" altLang="zh-CN" sz="1500" b="1" dirty="0">
                <a:solidFill>
                  <a:schemeClr val="bg1"/>
                </a:solidFill>
                <a:ea typeface="黑体" panose="02010609060101010101" pitchFamily="49" charset="-122"/>
              </a:rPr>
              <a:t> with LHAASO.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115721F-A61F-35AF-D950-521686659AB6}"/>
              </a:ext>
            </a:extLst>
          </p:cNvPr>
          <p:cNvSpPr/>
          <p:nvPr/>
        </p:nvSpPr>
        <p:spPr>
          <a:xfrm>
            <a:off x="3470455" y="2102259"/>
            <a:ext cx="162018" cy="165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153FD97-5565-DE76-F6C1-660435C98F01}"/>
              </a:ext>
            </a:extLst>
          </p:cNvPr>
          <p:cNvCxnSpPr>
            <a:cxnSpLocks/>
          </p:cNvCxnSpPr>
          <p:nvPr/>
        </p:nvCxnSpPr>
        <p:spPr>
          <a:xfrm flipV="1">
            <a:off x="3558521" y="2062264"/>
            <a:ext cx="33796" cy="642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34291AF2-84DF-199C-F079-F828951E060B}"/>
              </a:ext>
            </a:extLst>
          </p:cNvPr>
          <p:cNvSpPr txBox="1"/>
          <p:nvPr/>
        </p:nvSpPr>
        <p:spPr>
          <a:xfrm>
            <a:off x="3207268" y="2325805"/>
            <a:ext cx="123863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altLang="zh-CN" sz="1350" b="1" kern="1200" dirty="0">
                <a:latin typeface="Arial"/>
                <a:ea typeface="黑体"/>
              </a:rPr>
              <a:t>CRAFTS</a:t>
            </a:r>
          </a:p>
          <a:p>
            <a:pPr algn="ctr" defTabSz="685800" rtl="0"/>
            <a:r>
              <a:rPr lang="en-US" altLang="zh-CN" sz="1350" b="1" kern="1200" dirty="0">
                <a:latin typeface="Arial"/>
                <a:ea typeface="黑体"/>
              </a:rPr>
              <a:t>(FAST</a:t>
            </a:r>
            <a:r>
              <a:rPr lang="zh-CN" altLang="en-US" sz="1350" b="1" dirty="0">
                <a:solidFill>
                  <a:prstClr val="black"/>
                </a:solidFill>
                <a:latin typeface="Arial" charset="0"/>
                <a:ea typeface="华文新魏"/>
              </a:rPr>
              <a:t>天眼</a:t>
            </a:r>
            <a:r>
              <a:rPr lang="en-US" altLang="zh-CN" sz="1350" b="1" kern="1200" dirty="0">
                <a:latin typeface="Arial"/>
                <a:ea typeface="黑体"/>
              </a:rPr>
              <a:t>)</a:t>
            </a:r>
            <a:endParaRPr lang="zh-CN" altLang="en-US" sz="1350" b="1" kern="1200" dirty="0">
              <a:latin typeface="Arial"/>
              <a:ea typeface="黑体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B3754A8-5839-51A3-D973-585DC640535B}"/>
              </a:ext>
            </a:extLst>
          </p:cNvPr>
          <p:cNvSpPr txBox="1"/>
          <p:nvPr/>
        </p:nvSpPr>
        <p:spPr>
          <a:xfrm>
            <a:off x="312606" y="2694047"/>
            <a:ext cx="131940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rtl="0">
              <a:defRPr/>
            </a:pPr>
            <a:r>
              <a:rPr lang="en-US" altLang="zh-CN" sz="1350" b="1" kern="1200" dirty="0" err="1">
                <a:solidFill>
                  <a:prstClr val="black"/>
                </a:solidFill>
                <a:latin typeface="Arial"/>
                <a:ea typeface="黑体"/>
              </a:rPr>
              <a:t>eROSITA</a:t>
            </a:r>
            <a:r>
              <a:rPr lang="en-US" altLang="zh-CN" sz="1350" b="1" dirty="0">
                <a:solidFill>
                  <a:prstClr val="black"/>
                </a:solidFill>
                <a:latin typeface="Arial"/>
                <a:ea typeface="黑体"/>
              </a:rPr>
              <a:t>(</a:t>
            </a:r>
            <a:r>
              <a:rPr lang="en-US" altLang="zh-CN" sz="1350" b="1" kern="1200" dirty="0">
                <a:solidFill>
                  <a:prstClr val="black"/>
                </a:solidFill>
                <a:latin typeface="Arial"/>
                <a:ea typeface="黑体"/>
              </a:rPr>
              <a:t>DE)</a:t>
            </a:r>
            <a:endParaRPr lang="zh-CN" altLang="en-US" sz="1350" b="1" kern="1200" dirty="0">
              <a:solidFill>
                <a:prstClr val="black"/>
              </a:solidFill>
              <a:latin typeface="Arial"/>
              <a:ea typeface="黑体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36B8926-D509-7A8E-E3C7-CEE5C4E20B07}"/>
              </a:ext>
            </a:extLst>
          </p:cNvPr>
          <p:cNvSpPr txBox="1"/>
          <p:nvPr/>
        </p:nvSpPr>
        <p:spPr>
          <a:xfrm>
            <a:off x="300314" y="2971046"/>
            <a:ext cx="1319408" cy="3000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685800" rtl="0">
              <a:defRPr/>
            </a:pPr>
            <a:r>
              <a:rPr lang="en-US" altLang="zh-CN" sz="1350" b="1" kern="1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DAMPE</a:t>
            </a:r>
            <a:r>
              <a:rPr lang="zh-CN" altLang="en-US" sz="1350" b="1" kern="1200" dirty="0">
                <a:solidFill>
                  <a:prstClr val="black"/>
                </a:solidFill>
                <a:latin typeface="Arial" charset="0"/>
                <a:ea typeface="华文新魏"/>
              </a:rPr>
              <a:t>悟空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414D7F-376D-F0A5-A649-059D663A893E}"/>
              </a:ext>
            </a:extLst>
          </p:cNvPr>
          <p:cNvSpPr txBox="1"/>
          <p:nvPr/>
        </p:nvSpPr>
        <p:spPr>
          <a:xfrm>
            <a:off x="238029" y="2445961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>
              <a:defRPr/>
            </a:pPr>
            <a:r>
              <a:rPr lang="en-US" altLang="zh-CN" sz="1350" b="1" kern="1200" dirty="0">
                <a:latin typeface="Calibri"/>
                <a:ea typeface="宋体" panose="02010600030101010101" pitchFamily="2" charset="-122"/>
              </a:rPr>
              <a:t>space</a:t>
            </a:r>
            <a:endParaRPr lang="zh-CN" altLang="en-US" sz="1350" b="1" kern="1200" dirty="0"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D501DB4E-462C-CF23-AAF0-CF4107C04123}"/>
              </a:ext>
            </a:extLst>
          </p:cNvPr>
          <p:cNvSpPr/>
          <p:nvPr/>
        </p:nvSpPr>
        <p:spPr>
          <a:xfrm>
            <a:off x="1097548" y="1639025"/>
            <a:ext cx="162018" cy="165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D4C1B94-5D59-F056-4BCA-8A3099DA6A33}"/>
              </a:ext>
            </a:extLst>
          </p:cNvPr>
          <p:cNvCxnSpPr>
            <a:cxnSpLocks/>
            <a:stCxn id="44" idx="6"/>
            <a:endCxn id="7" idx="2"/>
          </p:cNvCxnSpPr>
          <p:nvPr/>
        </p:nvCxnSpPr>
        <p:spPr>
          <a:xfrm>
            <a:off x="1259566" y="1721941"/>
            <a:ext cx="2244949" cy="2846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5EB1BAB-B160-90E1-E9B9-F9BCAD335B85}"/>
              </a:ext>
            </a:extLst>
          </p:cNvPr>
          <p:cNvCxnSpPr>
            <a:cxnSpLocks/>
            <a:stCxn id="40" idx="3"/>
            <a:endCxn id="7" idx="3"/>
          </p:cNvCxnSpPr>
          <p:nvPr/>
        </p:nvCxnSpPr>
        <p:spPr>
          <a:xfrm flipV="1">
            <a:off x="1632014" y="2065224"/>
            <a:ext cx="1896228" cy="7788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63BE0981-DCBA-D988-D708-566F1747CD8D}"/>
              </a:ext>
            </a:extLst>
          </p:cNvPr>
          <p:cNvCxnSpPr>
            <a:cxnSpLocks/>
            <a:stCxn id="42" idx="3"/>
            <a:endCxn id="7" idx="3"/>
          </p:cNvCxnSpPr>
          <p:nvPr/>
        </p:nvCxnSpPr>
        <p:spPr>
          <a:xfrm flipV="1">
            <a:off x="1619722" y="2065224"/>
            <a:ext cx="1908520" cy="10558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E4B6CD33-B84A-FBBD-D0DD-D6A656435E27}"/>
              </a:ext>
            </a:extLst>
          </p:cNvPr>
          <p:cNvSpPr/>
          <p:nvPr/>
        </p:nvSpPr>
        <p:spPr>
          <a:xfrm>
            <a:off x="1894586" y="1399726"/>
            <a:ext cx="162018" cy="165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B95F98-A6E6-FDCA-D166-33E5C113D675}"/>
              </a:ext>
            </a:extLst>
          </p:cNvPr>
          <p:cNvSpPr txBox="1"/>
          <p:nvPr/>
        </p:nvSpPr>
        <p:spPr>
          <a:xfrm>
            <a:off x="3019345" y="1463923"/>
            <a:ext cx="630643" cy="3000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altLang="zh-CN" sz="1350" b="1" kern="1200" dirty="0">
                <a:latin typeface="Arial"/>
                <a:ea typeface="黑体"/>
              </a:rPr>
              <a:t>LEI</a:t>
            </a:r>
            <a:endParaRPr lang="zh-CN" altLang="en-US" sz="1350" b="1" kern="1200" dirty="0">
              <a:latin typeface="Arial"/>
              <a:ea typeface="黑体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B4CB2CD-2319-E4D8-4D66-2655C1028B38}"/>
              </a:ext>
            </a:extLst>
          </p:cNvPr>
          <p:cNvSpPr/>
          <p:nvPr/>
        </p:nvSpPr>
        <p:spPr>
          <a:xfrm>
            <a:off x="3436829" y="1774771"/>
            <a:ext cx="162018" cy="165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3DB90F8F-D959-DA3A-F2B9-ECE1579128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263" y="3599870"/>
          <a:ext cx="3167062" cy="112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7062">
                  <a:extLst>
                    <a:ext uri="{9D8B030D-6E8A-4147-A177-3AD203B41FA5}">
                      <a16:colId xmlns:a16="http://schemas.microsoft.com/office/drawing/2014/main" val="341841948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Multiwavelength Astronomy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151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/>
                        <a:t>Multi-messenger </a:t>
                      </a:r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Astroparticle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 Physics</a:t>
                      </a:r>
                      <a:endParaRPr lang="zh-CN" altLang="en-US" sz="1400" b="1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715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/>
                        <a:t>Multi-method Cosmic ray Physics</a:t>
                      </a:r>
                      <a:endParaRPr lang="zh-CN" altLang="en-US" sz="1400" b="1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397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/>
                        <a:t>Multidisciplinary Physics</a:t>
                      </a:r>
                      <a:endParaRPr lang="zh-CN" altLang="en-US" sz="1400" b="1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64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78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0E4B7E0-5A86-B1E1-BDD2-E14D536E48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5135" y="497896"/>
          <a:ext cx="8549640" cy="363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88">
                  <a:extLst>
                    <a:ext uri="{9D8B030D-6E8A-4147-A177-3AD203B41FA5}">
                      <a16:colId xmlns:a16="http://schemas.microsoft.com/office/drawing/2014/main" val="2027451460"/>
                    </a:ext>
                  </a:extLst>
                </a:gridCol>
                <a:gridCol w="1438614">
                  <a:extLst>
                    <a:ext uri="{9D8B030D-6E8A-4147-A177-3AD203B41FA5}">
                      <a16:colId xmlns:a16="http://schemas.microsoft.com/office/drawing/2014/main" val="2745999016"/>
                    </a:ext>
                  </a:extLst>
                </a:gridCol>
                <a:gridCol w="2060564">
                  <a:extLst>
                    <a:ext uri="{9D8B030D-6E8A-4147-A177-3AD203B41FA5}">
                      <a16:colId xmlns:a16="http://schemas.microsoft.com/office/drawing/2014/main" val="1750696313"/>
                    </a:ext>
                  </a:extLst>
                </a:gridCol>
                <a:gridCol w="3219674">
                  <a:extLst>
                    <a:ext uri="{9D8B030D-6E8A-4147-A177-3AD203B41FA5}">
                      <a16:colId xmlns:a16="http://schemas.microsoft.com/office/drawing/2014/main" val="125660331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collaboration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Convenor of JAWG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status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6086219"/>
                  </a:ext>
                </a:extLst>
              </a:tr>
              <a:tr h="27813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Multiwavelength Astronomy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CRAFTS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Jianli Zhang</a:t>
                      </a:r>
                    </a:p>
                  </a:txBody>
                  <a:tcPr marL="3572" marR="3572" marT="3572" marB="357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analysis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842431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kumimoji="0" lang="zh-CN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MAGIC-transient</a:t>
                      </a:r>
                    </a:p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-stable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 Zha, Elisa Bernardini</a:t>
                      </a:r>
                    </a:p>
                    <a:p>
                      <a:r>
                        <a:rPr kumimoji="0" lang="fi-FI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Ruoyu Liu</a:t>
                      </a:r>
                    </a:p>
                  </a:txBody>
                  <a:tcPr marL="3572" marR="3572" marT="3572" marB="357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WCDA provides alert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63917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kumimoji="0" lang="en-US" altLang="zh-C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VERITAS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Ruoyu Liu</a:t>
                      </a:r>
                    </a:p>
                  </a:txBody>
                  <a:tcPr marL="3572" marR="3572" marT="3572" marB="357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MoU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189177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kumimoji="0" lang="en-US" altLang="zh-C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LST/CTAO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3572" marR="3572" marT="3572" marB="357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MoU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28715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kumimoji="0" lang="zh-CN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eROSITA</a:t>
                      </a: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(DE)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Ruoyu Liu</a:t>
                      </a:r>
                    </a:p>
                  </a:txBody>
                  <a:tcPr marL="3572" marR="3572" marT="3572" marB="357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MoU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934"/>
                  </a:ext>
                </a:extLst>
              </a:tr>
              <a:tr h="4343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Multi-messenger 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Astronomy</a:t>
                      </a:r>
                      <a:endParaRPr lang="zh-CN" altLang="en-US" sz="1200" b="1" dirty="0"/>
                    </a:p>
                    <a:p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ANTARES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Xinhua Ma, Tianqi Huang, Francisco </a:t>
                      </a:r>
                      <a:r>
                        <a:rPr kumimoji="0" lang="en-US" altLang="zh-CN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Salesa</a:t>
                      </a: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CN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Greus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LHAASO provides </a:t>
                      </a:r>
                      <a:r>
                        <a:rPr kumimoji="0" lang="en-US" altLang="zh-CN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skymap</a:t>
                      </a: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and ANTARES provides neutrino events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67688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kumimoji="0" lang="en-US" altLang="zh-CN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KM3NeT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 Zha, Silvia Celli, Paco Salesa</a:t>
                      </a:r>
                      <a:endParaRPr kumimoji="0" lang="fi-FI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572" marR="3572" marT="3572" marB="357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LHAASO provides </a:t>
                      </a:r>
                      <a:r>
                        <a:rPr kumimoji="0" lang="en-US" altLang="zh-CN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skymap</a:t>
                      </a: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and KM3NeT is preparing for neutrino events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44479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kumimoji="0" lang="zh-CN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BAIKAL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Mingjun Chen</a:t>
                      </a:r>
                    </a:p>
                  </a:txBody>
                  <a:tcPr marL="3572" marR="3572" marT="3572" marB="357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MoU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214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Multi-method Cosmic ray Physics</a:t>
                      </a:r>
                      <a:endParaRPr lang="zh-CN" altLang="en-US" sz="1200" b="1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DAMPE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Qiang Yuan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0" lang="fi-FI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572" marR="3572" marT="3572" marB="357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analysis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380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Multidisciplinary Physics</a:t>
                      </a:r>
                      <a:endParaRPr lang="zh-CN" altLang="en-US" sz="1200" b="1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LEI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Xiangdong</a:t>
                      </a: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Sheng, </a:t>
                      </a:r>
                      <a:r>
                        <a:rPr kumimoji="0" lang="en-US" altLang="zh-CN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Xunxiu</a:t>
                      </a: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Zhou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analysis</a:t>
                      </a:r>
                      <a:endParaRPr kumimoji="0" lang="zh-CN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84110"/>
                  </a:ext>
                </a:extLst>
              </a:tr>
            </a:tbl>
          </a:graphicData>
        </a:graphic>
      </p:graphicFrame>
      <p:sp>
        <p:nvSpPr>
          <p:cNvPr id="6" name="标题 5">
            <a:extLst>
              <a:ext uri="{FF2B5EF4-FFF2-40B4-BE49-F238E27FC236}">
                <a16:creationId xmlns:a16="http://schemas.microsoft.com/office/drawing/2014/main" id="{08747C7A-719E-A823-B9C5-8D6D8DD2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9647"/>
            <a:ext cx="8549640" cy="398249"/>
          </a:xfrm>
        </p:spPr>
        <p:txBody>
          <a:bodyPr>
            <a:noAutofit/>
          </a:bodyPr>
          <a:lstStyle/>
          <a:p>
            <a:pPr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Joint Analysis &amp; Observation with LHAASO</a:t>
            </a:r>
            <a:endParaRPr lang="zh-CN" altLang="en-US" sz="2800" kern="1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E2059B-83FA-B623-4935-F0BB7D99873F}"/>
              </a:ext>
            </a:extLst>
          </p:cNvPr>
          <p:cNvSpPr txBox="1"/>
          <p:nvPr/>
        </p:nvSpPr>
        <p:spPr>
          <a:xfrm>
            <a:off x="276489" y="4336902"/>
            <a:ext cx="8586929" cy="74969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500" b="1" dirty="0">
                <a:solidFill>
                  <a:schemeClr val="bg1"/>
                </a:solidFill>
                <a:ea typeface="黑体" panose="02010609060101010101" pitchFamily="49" charset="-122"/>
              </a:rPr>
              <a:t> MoU with </a:t>
            </a:r>
            <a:r>
              <a:rPr lang="en-US" altLang="zh-CN" sz="1500" b="1" dirty="0" err="1">
                <a:solidFill>
                  <a:schemeClr val="bg1"/>
                </a:solidFill>
                <a:ea typeface="黑体" panose="02010609060101010101" pitchFamily="49" charset="-122"/>
              </a:rPr>
              <a:t>eROSITA</a:t>
            </a:r>
            <a:r>
              <a:rPr lang="en-US" altLang="zh-CN" sz="1500" b="1" dirty="0">
                <a:solidFill>
                  <a:schemeClr val="bg1"/>
                </a:solidFill>
                <a:ea typeface="黑体" panose="02010609060101010101" pitchFamily="49" charset="-122"/>
              </a:rPr>
              <a:t>(DE) is extended more 3 years.</a:t>
            </a:r>
            <a:endParaRPr lang="en-US" altLang="zh-CN" sz="1500" b="1" kern="1200" dirty="0">
              <a:solidFill>
                <a:prstClr val="white"/>
              </a:solidFill>
              <a:latin typeface="等线" panose="020F0502020204030204"/>
              <a:ea typeface="黑体" panose="02010609060101010101" pitchFamily="49" charset="-122"/>
            </a:endParaRPr>
          </a:p>
          <a:p>
            <a:pPr marL="257175" indent="-257175" defTabSz="685800" rtl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500" b="1" kern="1200" dirty="0">
                <a:solidFill>
                  <a:prstClr val="white"/>
                </a:solidFill>
                <a:latin typeface="等线" panose="020F0502020204030204"/>
                <a:ea typeface="黑体" panose="02010609060101010101" pitchFamily="49" charset="-122"/>
              </a:rPr>
              <a:t>In 2026, 3 </a:t>
            </a:r>
            <a:r>
              <a:rPr lang="en-US" altLang="zh-CN" sz="1500" b="1" kern="1200" dirty="0" err="1">
                <a:solidFill>
                  <a:prstClr val="white"/>
                </a:solidFill>
                <a:latin typeface="等线" panose="020F0502020204030204"/>
                <a:ea typeface="黑体" panose="02010609060101010101" pitchFamily="49" charset="-122"/>
              </a:rPr>
              <a:t>MoUs</a:t>
            </a:r>
            <a:r>
              <a:rPr lang="en-US" altLang="zh-CN" sz="1500" b="1" kern="1200" dirty="0">
                <a:solidFill>
                  <a:prstClr val="white"/>
                </a:solidFill>
                <a:latin typeface="等线" panose="020F0502020204030204"/>
                <a:ea typeface="黑体" panose="02010609060101010101" pitchFamily="49" charset="-122"/>
              </a:rPr>
              <a:t> with VERITAS, MAGIC and LST(CTA) will be expired. Should they be extended?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1A4434-7E6D-AD79-0BF2-BEF026E15716}"/>
              </a:ext>
            </a:extLst>
          </p:cNvPr>
          <p:cNvSpPr/>
          <p:nvPr/>
        </p:nvSpPr>
        <p:spPr>
          <a:xfrm>
            <a:off x="2112169" y="1504950"/>
            <a:ext cx="940594" cy="7035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756893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ccff519-6e37-4ea9-98e2-228cd38b5578}"/>
  <p:tag name="TABLE_ENDDRAG_ORIGIN_RECT" val="811*365"/>
  <p:tag name="TABLE_ENDDRAG_RECT" val="71*128*811*365"/>
</p:tagLst>
</file>

<file path=ppt/theme/theme1.xml><?xml version="1.0" encoding="utf-8"?>
<a:theme xmlns:a="http://schemas.openxmlformats.org/drawingml/2006/main" name="LHAASO PPT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LHAASO PPT模板</Template>
  <TotalTime>11627</TotalTime>
  <Words>1057</Words>
  <Application>Microsoft Office PowerPoint</Application>
  <DocSecurity>0</DocSecurity>
  <PresentationFormat>全屏显示(16:9)</PresentationFormat>
  <Paragraphs>289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Avenir Next Demi Bold</vt:lpstr>
      <vt:lpstr>Helvetica Neue</vt:lpstr>
      <vt:lpstr>等线</vt:lpstr>
      <vt:lpstr>黑体</vt:lpstr>
      <vt:lpstr>华文新魏</vt:lpstr>
      <vt:lpstr>宋体</vt:lpstr>
      <vt:lpstr>微软雅黑</vt:lpstr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Verdana</vt:lpstr>
      <vt:lpstr>Wingdings</vt:lpstr>
      <vt:lpstr>LHAASO PPT模板</vt:lpstr>
      <vt:lpstr>LHAASO  Physics Coordination Committee  Report</vt:lpstr>
      <vt:lpstr>LHAASO detectors</vt:lpstr>
      <vt:lpstr>Status of LHAASO data </vt:lpstr>
      <vt:lpstr>PowerPoint 演示文稿</vt:lpstr>
      <vt:lpstr>The Status of the 2nd catalog (137 sources)</vt:lpstr>
      <vt:lpstr>AI4LHAASO : WCDA Crab(2022）</vt:lpstr>
      <vt:lpstr>AI4LHAASO : KM2A Crab(2024.01-06)</vt:lpstr>
      <vt:lpstr>PowerPoint 演示文稿</vt:lpstr>
      <vt:lpstr>Joint Analysis &amp; Observation with LHAASO</vt:lpstr>
      <vt:lpstr>PowerPoint 演示文稿</vt:lpstr>
      <vt:lpstr>PowerPoint 演示文稿</vt:lpstr>
      <vt:lpstr>P-FXT observations for LHAASO(Zhou p)</vt:lpstr>
      <vt:lpstr>LHAASO related physical topics</vt:lpstr>
      <vt:lpstr>Formal Published LHAASO coll. papers</vt:lpstr>
      <vt:lpstr>LHAASO published paper and data</vt:lpstr>
      <vt:lpstr>PowerPoint 演示文稿</vt:lpstr>
      <vt:lpstr>This Collaboration conference</vt:lpstr>
      <vt:lpstr>The Best Poster Award selection</vt:lpstr>
      <vt:lpstr>Please enjoy the conference here! 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高海拔宇宙线观测站</dc:title>
  <dc:subject/>
  <dc:creator>unknown</dc:creator>
  <cp:keywords/>
  <dc:description/>
  <cp:lastModifiedBy>chensz</cp:lastModifiedBy>
  <cp:revision>1077</cp:revision>
  <dcterms:created xsi:type="dcterms:W3CDTF">2017-03-27T09:14:06Z</dcterms:created>
  <dcterms:modified xsi:type="dcterms:W3CDTF">2026-04-25T15:20:10Z</dcterms:modified>
  <cp:category/>
  <dc:identifier/>
  <cp:contentStatus/>
  <dc:language/>
  <cp:version/>
</cp:coreProperties>
</file>