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5.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6.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7.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8.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9.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20.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21.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22.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23.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24.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25.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26.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27.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28.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29.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33"/>
  </p:notesMasterIdLst>
  <p:handoutMasterIdLst>
    <p:handoutMasterId r:id="rId34"/>
  </p:handoutMasterIdLst>
  <p:sldIdLst>
    <p:sldId id="15715092" r:id="rId3"/>
    <p:sldId id="15715210" r:id="rId4"/>
    <p:sldId id="15715086" r:id="rId5"/>
    <p:sldId id="15715560" r:id="rId6"/>
    <p:sldId id="325" r:id="rId7"/>
    <p:sldId id="15715311" r:id="rId8"/>
    <p:sldId id="15715489" r:id="rId9"/>
    <p:sldId id="312" r:id="rId10"/>
    <p:sldId id="304" r:id="rId11"/>
    <p:sldId id="15715558" r:id="rId12"/>
    <p:sldId id="15715559" r:id="rId13"/>
    <p:sldId id="15715556" r:id="rId14"/>
    <p:sldId id="15715523" r:id="rId15"/>
    <p:sldId id="15715536" r:id="rId16"/>
    <p:sldId id="15715524" r:id="rId17"/>
    <p:sldId id="15715525" r:id="rId18"/>
    <p:sldId id="15715540" r:id="rId19"/>
    <p:sldId id="15715538" r:id="rId20"/>
    <p:sldId id="15715534" r:id="rId21"/>
    <p:sldId id="15715551" r:id="rId22"/>
    <p:sldId id="15715555" r:id="rId23"/>
    <p:sldId id="15715544" r:id="rId24"/>
    <p:sldId id="15715090" r:id="rId25"/>
    <p:sldId id="15715553" r:id="rId26"/>
    <p:sldId id="15715548" r:id="rId27"/>
    <p:sldId id="15715527" r:id="rId28"/>
    <p:sldId id="15715528" r:id="rId29"/>
    <p:sldId id="15715550" r:id="rId30"/>
    <p:sldId id="15715542" r:id="rId31"/>
    <p:sldId id="15715557" r:id="rId32"/>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cmAuthor id="4" name="作者"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8DD"/>
    <a:srgbClr val="E5E4F2"/>
    <a:srgbClr val="EAE2ED"/>
    <a:srgbClr val="DBDAFA"/>
    <a:srgbClr val="E6E6E6"/>
    <a:srgbClr val="4948E8"/>
    <a:srgbClr val="000100"/>
    <a:srgbClr val="73A0E0"/>
    <a:srgbClr val="E0E3EA"/>
    <a:srgbClr val="0566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中度样式 3 - 强调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D27102A9-8310-4765-A935-A1911B00CA55}" styleName="浅色样式 1 - 强调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39" autoAdjust="0"/>
    <p:restoredTop sz="84664" autoAdjust="0"/>
  </p:normalViewPr>
  <p:slideViewPr>
    <p:cSldViewPr snapToGrid="0">
      <p:cViewPr varScale="1">
        <p:scale>
          <a:sx n="68" d="100"/>
          <a:sy n="68" d="100"/>
        </p:scale>
        <p:origin x="1152" y="72"/>
      </p:cViewPr>
      <p:guideLst/>
    </p:cSldViewPr>
  </p:slideViewPr>
  <p:notesTextViewPr>
    <p:cViewPr>
      <p:scale>
        <a:sx n="1" d="1"/>
        <a:sy n="1" d="1"/>
      </p:scale>
      <p:origin x="0" y="0"/>
    </p:cViewPr>
  </p:notesTextViewPr>
  <p:sorterViewPr>
    <p:cViewPr>
      <p:scale>
        <a:sx n="100" d="100"/>
        <a:sy n="100" d="100"/>
      </p:scale>
      <p:origin x="0" y="-642"/>
    </p:cViewPr>
  </p:sorterViewPr>
  <p:notesViewPr>
    <p:cSldViewPr snapToGrid="0">
      <p:cViewPr>
        <p:scale>
          <a:sx n="125" d="100"/>
          <a:sy n="125" d="100"/>
        </p:scale>
        <p:origin x="1786" y="-1195"/>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gs" Target="tags/tag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OPPOSans R" panose="00020600040101010101" pitchFamily="18" charset="-122"/>
              <a:ea typeface="OPPOSans R" panose="00020600040101010101" pitchFamily="18"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5C2F0C-902B-40A3-A4BD-4EF077EA43A2}" type="datetimeFigureOut">
              <a:rPr lang="zh-CN" altLang="en-US" smtClean="0">
                <a:latin typeface="OPPOSans R" panose="00020600040101010101" pitchFamily="18" charset="-122"/>
                <a:ea typeface="OPPOSans R" panose="00020600040101010101" pitchFamily="18" charset="-122"/>
              </a:rPr>
              <a:t>2026/4/28</a:t>
            </a:fld>
            <a:endParaRPr lang="zh-CN" altLang="en-US" dirty="0">
              <a:latin typeface="OPPOSans R" panose="00020600040101010101" pitchFamily="18" charset="-122"/>
              <a:ea typeface="OPPOSans R" panose="00020600040101010101" pitchFamily="18"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dirty="0">
              <a:latin typeface="OPPOSans R" panose="00020600040101010101" pitchFamily="18" charset="-122"/>
              <a:ea typeface="OPPOSans R" panose="00020600040101010101" pitchFamily="18"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12C1B7-04C4-46E7-9BAA-4B759B4AC2C1}" type="slidenum">
              <a:rPr lang="zh-CN" altLang="en-US" smtClean="0">
                <a:latin typeface="OPPOSans R" panose="00020600040101010101" pitchFamily="18" charset="-122"/>
                <a:ea typeface="OPPOSans R" panose="00020600040101010101" pitchFamily="18" charset="-122"/>
              </a:rPr>
              <a:t>‹#›</a:t>
            </a:fld>
            <a:endParaRPr lang="zh-CN" altLang="en-US" dirty="0">
              <a:latin typeface="OPPOSans R" panose="00020600040101010101" pitchFamily="18" charset="-122"/>
              <a:ea typeface="OPPOSans R" panose="00020600040101010101" pitchFamily="18"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OPPOSans R" panose="00020600040101010101" pitchFamily="18" charset="-122"/>
                <a:ea typeface="OPPOSans R" panose="00020600040101010101" pitchFamily="18"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OPPOSans R" panose="00020600040101010101" pitchFamily="18" charset="-122"/>
                <a:ea typeface="OPPOSans R" panose="00020600040101010101" pitchFamily="18" charset="-122"/>
              </a:defRPr>
            </a:lvl1pPr>
          </a:lstStyle>
          <a:p>
            <a:fld id="{3C9F0365-6E51-42DF-A7F1-912A2B6B56F1}" type="datetimeFigureOut">
              <a:rPr lang="zh-CN" altLang="en-US" smtClean="0"/>
              <a:t>2026/4/28</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OPPOSans R" panose="00020600040101010101" pitchFamily="18" charset="-122"/>
                <a:ea typeface="OPPOSans R" panose="00020600040101010101" pitchFamily="18"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OPPOSans R" panose="00020600040101010101" pitchFamily="18" charset="-122"/>
                <a:ea typeface="OPPOSans R" panose="00020600040101010101" pitchFamily="18" charset="-122"/>
              </a:defRPr>
            </a:lvl1pPr>
          </a:lstStyle>
          <a:p>
            <a:fld id="{830FE25F-8BC0-4BE2-A57A-787CA670B114}"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OPPOSans R" panose="00020600040101010101" pitchFamily="18" charset="-122"/>
        <a:ea typeface="OPPOSans R" panose="00020600040101010101" pitchFamily="18" charset="-122"/>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pPr marL="228600" indent="-228600">
              <a:buAutoNum type="arabicPeriod"/>
            </a:pPr>
            <a:r>
              <a:rPr lang="en-US" altLang="zh-CN" dirty="0"/>
              <a:t>Good morning. I am </a:t>
            </a:r>
            <a:r>
              <a:rPr lang="en-US" altLang="zh-CN" b="1" dirty="0"/>
              <a:t>peng dayu</a:t>
            </a:r>
            <a:r>
              <a:rPr lang="en-US" altLang="zh-CN" dirty="0"/>
              <a:t>, representing </a:t>
            </a:r>
            <a:r>
              <a:rPr lang="en-US" altLang="zh-CN" b="1" dirty="0"/>
              <a:t>prof cui</a:t>
            </a:r>
            <a:r>
              <a:rPr lang="en-US" altLang="zh-CN" dirty="0"/>
              <a:t>. </a:t>
            </a:r>
          </a:p>
          <a:p>
            <a:pPr marL="228600" indent="-228600">
              <a:buAutoNum type="arabicPeriod"/>
            </a:pPr>
            <a:r>
              <a:rPr lang="en-US" altLang="zh-CN" dirty="0"/>
              <a:t>Today I’ll present our work &lt;Neutron Calibration of EN-detector with Am-Be neutron source&gt;</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FF1102C-FAD4-459D-8C7A-106E6431C5A1}"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t>1</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30CF2-86E0-8D0F-B709-F1A65F66002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FC9BDC8-ADD6-F930-72A2-E5F36AD606B5}"/>
              </a:ext>
            </a:extLst>
          </p:cNvPr>
          <p:cNvSpPr>
            <a:spLocks noGrp="1" noRot="1" noChangeAspect="1"/>
          </p:cNvSpPr>
          <p:nvPr>
            <p:ph type="sldImg"/>
          </p:nvPr>
        </p:nvSpPr>
        <p:spPr/>
        <p:txBody>
          <a:bodyPr/>
          <a:lstStyle/>
          <a:p>
            <a:endParaRPr lang="zh-CN" altLang="en-US"/>
          </a:p>
        </p:txBody>
      </p:sp>
      <p:sp>
        <p:nvSpPr>
          <p:cNvPr id="3" name="备注占位符 2">
            <a:extLst>
              <a:ext uri="{FF2B5EF4-FFF2-40B4-BE49-F238E27FC236}">
                <a16:creationId xmlns:a16="http://schemas.microsoft.com/office/drawing/2014/main" id="{51E55768-C8AF-BD7D-4C85-E1E8FB89962B}"/>
              </a:ext>
            </a:extLst>
          </p:cNvPr>
          <p:cNvSpPr>
            <a:spLocks noGrp="1"/>
          </p:cNvSpPr>
          <p:nvPr>
            <p:ph type="body" idx="1"/>
          </p:nvPr>
        </p:nvSpPr>
        <p:spPr/>
        <p:txBody>
          <a:bodyPr/>
          <a:lstStyle/>
          <a:p>
            <a:pPr marL="228600" indent="-228600">
              <a:buFont typeface="+mj-lt"/>
              <a:buAutoNum type="arabicPeriod"/>
            </a:pPr>
            <a:r>
              <a:rPr lang="en-US" altLang="zh-CN" dirty="0"/>
              <a:t>We compared the </a:t>
            </a:r>
            <a:r>
              <a:rPr lang="en-US" altLang="zh-CN" b="1" dirty="0"/>
              <a:t>6.3 cm to 27.3 cm ratio</a:t>
            </a:r>
            <a:r>
              <a:rPr lang="en-US" altLang="zh-CN" dirty="0"/>
              <a:t> from both the detector and the external monitor. The </a:t>
            </a:r>
            <a:r>
              <a:rPr lang="en-US" altLang="zh-CN" b="1" dirty="0"/>
              <a:t>Charge counts ratio(2.13) </a:t>
            </a:r>
            <a:r>
              <a:rPr lang="en-US" altLang="zh-CN" dirty="0"/>
              <a:t>and the gamma add beta ratio(2.55) are consistent within their error bars.</a:t>
            </a:r>
          </a:p>
          <a:p>
            <a:pPr marL="228600" indent="-228600">
              <a:buFont typeface="+mj-lt"/>
              <a:buAutoNum type="arabicPeriod"/>
            </a:pPr>
            <a:r>
              <a:rPr lang="en-US" altLang="zh-CN" dirty="0"/>
              <a:t>The difference in neutron ratios is due to the cadmium-blocking effects.</a:t>
            </a:r>
            <a:endParaRPr lang="zh-CN" altLang="en-US" dirty="0"/>
          </a:p>
        </p:txBody>
      </p:sp>
      <p:sp>
        <p:nvSpPr>
          <p:cNvPr id="4" name="灯片编号占位符 3">
            <a:extLst>
              <a:ext uri="{FF2B5EF4-FFF2-40B4-BE49-F238E27FC236}">
                <a16:creationId xmlns:a16="http://schemas.microsoft.com/office/drawing/2014/main" id="{F9E8DB20-487C-9E4A-96A9-DBA25A3DFF9F}"/>
              </a:ext>
            </a:extLst>
          </p:cNvPr>
          <p:cNvSpPr>
            <a:spLocks noGrp="1"/>
          </p:cNvSpPr>
          <p:nvPr>
            <p:ph type="sldNum" sz="quarter" idx="5"/>
          </p:nvPr>
        </p:nvSpPr>
        <p:spPr/>
        <p:txBody>
          <a:bodyPr/>
          <a:lstStyle/>
          <a:p>
            <a:fld id="{830FE25F-8BC0-4BE2-A57A-787CA670B114}" type="slidenum">
              <a:rPr lang="zh-CN" altLang="en-US" smtClean="0"/>
              <a:t>10</a:t>
            </a:fld>
            <a:endParaRPr lang="zh-CN" altLang="en-US" dirty="0"/>
          </a:p>
        </p:txBody>
      </p:sp>
    </p:spTree>
    <p:extLst>
      <p:ext uri="{BB962C8B-B14F-4D97-AF65-F5344CB8AC3E}">
        <p14:creationId xmlns:p14="http://schemas.microsoft.com/office/powerpoint/2010/main" val="515175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Font typeface="+mj-lt"/>
              <a:buAutoNum type="arabicPeriod"/>
            </a:pPr>
            <a:r>
              <a:rPr lang="en-US" altLang="zh-CN" dirty="0"/>
              <a:t>This plot confirms the expected linear decrease in count rates for both neutrons and charged particles as the distance from the shutter increases</a:t>
            </a:r>
            <a:endParaRPr lang="zh-CN" altLang="en-US" dirty="0"/>
          </a:p>
        </p:txBody>
      </p:sp>
      <p:sp>
        <p:nvSpPr>
          <p:cNvPr id="4" name="灯片编号占位符 3"/>
          <p:cNvSpPr>
            <a:spLocks noGrp="1"/>
          </p:cNvSpPr>
          <p:nvPr>
            <p:ph type="sldNum" sz="quarter" idx="5"/>
          </p:nvPr>
        </p:nvSpPr>
        <p:spPr/>
        <p:txBody>
          <a:bodyPr/>
          <a:lstStyle/>
          <a:p>
            <a:fld id="{830FE25F-8BC0-4BE2-A57A-787CA670B114}" type="slidenum">
              <a:rPr lang="zh-CN" altLang="en-US" smtClean="0"/>
              <a:t>11</a:t>
            </a:fld>
            <a:endParaRPr lang="zh-CN" altLang="en-US" dirty="0"/>
          </a:p>
        </p:txBody>
      </p:sp>
    </p:spTree>
    <p:extLst>
      <p:ext uri="{BB962C8B-B14F-4D97-AF65-F5344CB8AC3E}">
        <p14:creationId xmlns:p14="http://schemas.microsoft.com/office/powerpoint/2010/main" val="696752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31A35-D769-8000-B87F-5C11205B146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43415A7-DEA8-CB2D-FC08-4F552265450D}"/>
              </a:ext>
            </a:extLst>
          </p:cNvPr>
          <p:cNvSpPr>
            <a:spLocks noGrp="1" noRot="1" noChangeAspect="1"/>
          </p:cNvSpPr>
          <p:nvPr>
            <p:ph type="sldImg"/>
          </p:nvPr>
        </p:nvSpPr>
        <p:spPr/>
        <p:txBody>
          <a:bodyPr/>
          <a:lstStyle/>
          <a:p>
            <a:endParaRPr lang="zh-CN" altLang="en-US"/>
          </a:p>
        </p:txBody>
      </p:sp>
      <p:sp>
        <p:nvSpPr>
          <p:cNvPr id="3" name="备注占位符 2">
            <a:extLst>
              <a:ext uri="{FF2B5EF4-FFF2-40B4-BE49-F238E27FC236}">
                <a16:creationId xmlns:a16="http://schemas.microsoft.com/office/drawing/2014/main" id="{0FC88EAE-B757-413F-4518-B73F5DB07776}"/>
              </a:ext>
            </a:extLst>
          </p:cNvPr>
          <p:cNvSpPr>
            <a:spLocks noGrp="1"/>
          </p:cNvSpPr>
          <p:nvPr>
            <p:ph type="body" idx="1"/>
          </p:nvPr>
        </p:nvSpPr>
        <p:spPr/>
        <p:txBody>
          <a:bodyPr/>
          <a:lstStyle/>
          <a:p>
            <a:pPr marL="228600" indent="-228600">
              <a:buFont typeface="+mj-lt"/>
              <a:buAutoNum type="arabicPeriod"/>
            </a:pPr>
            <a:r>
              <a:rPr lang="en-US" altLang="zh-CN" dirty="0"/>
              <a:t>We performed a study and found the tank wall absorbs 17% of the incident neutrons.</a:t>
            </a:r>
          </a:p>
          <a:p>
            <a:pPr marL="228600" indent="-228600">
              <a:buFont typeface="+mj-lt"/>
              <a:buAutoNum type="arabicPeriod"/>
            </a:pPr>
            <a:r>
              <a:rPr lang="en-US" altLang="zh-CN" dirty="0"/>
              <a:t>By measuring [prepared tank wall samples, </a:t>
            </a:r>
            <a:r>
              <a:rPr lang="zh-CN" altLang="en-US" dirty="0"/>
              <a:t>鼠标指向筒壁</a:t>
            </a:r>
            <a:r>
              <a:rPr lang="en-US" altLang="zh-CN" dirty="0"/>
              <a:t>] these and extrapolating the linear fit to zero thickness, we obtained this essential correction factor.</a:t>
            </a:r>
            <a:endParaRPr lang="zh-CN" altLang="en-US" dirty="0"/>
          </a:p>
        </p:txBody>
      </p:sp>
      <p:sp>
        <p:nvSpPr>
          <p:cNvPr id="4" name="灯片编号占位符 3">
            <a:extLst>
              <a:ext uri="{FF2B5EF4-FFF2-40B4-BE49-F238E27FC236}">
                <a16:creationId xmlns:a16="http://schemas.microsoft.com/office/drawing/2014/main" id="{DC411172-C673-5271-EE93-B48E1F8C4164}"/>
              </a:ext>
            </a:extLst>
          </p:cNvPr>
          <p:cNvSpPr>
            <a:spLocks noGrp="1"/>
          </p:cNvSpPr>
          <p:nvPr>
            <p:ph type="sldNum" sz="quarter" idx="5"/>
          </p:nvPr>
        </p:nvSpPr>
        <p:spPr/>
        <p:txBody>
          <a:bodyPr/>
          <a:lstStyle/>
          <a:p>
            <a:fld id="{830FE25F-8BC0-4BE2-A57A-787CA670B114}" type="slidenum">
              <a:rPr lang="zh-CN" altLang="en-US" smtClean="0"/>
              <a:t>12</a:t>
            </a:fld>
            <a:endParaRPr lang="zh-CN" altLang="en-US" dirty="0"/>
          </a:p>
        </p:txBody>
      </p:sp>
    </p:spTree>
    <p:extLst>
      <p:ext uri="{BB962C8B-B14F-4D97-AF65-F5344CB8AC3E}">
        <p14:creationId xmlns:p14="http://schemas.microsoft.com/office/powerpoint/2010/main" val="2816697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FF1102C-FAD4-459D-8C7A-106E6431C5A1}"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t>13</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235D9-B5F3-4BB1-4CEA-C3141367D61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9916EBE-3C1F-9FCF-00C6-E37FE56E86D4}"/>
              </a:ext>
            </a:extLst>
          </p:cNvPr>
          <p:cNvSpPr>
            <a:spLocks noGrp="1" noRot="1" noChangeAspect="1"/>
          </p:cNvSpPr>
          <p:nvPr>
            <p:ph type="sldImg"/>
          </p:nvPr>
        </p:nvSpPr>
        <p:spPr/>
        <p:txBody>
          <a:bodyPr/>
          <a:lstStyle/>
          <a:p>
            <a:endParaRPr lang="zh-CN" altLang="en-US"/>
          </a:p>
        </p:txBody>
      </p:sp>
      <p:sp>
        <p:nvSpPr>
          <p:cNvPr id="3" name="备注占位符 2">
            <a:extLst>
              <a:ext uri="{FF2B5EF4-FFF2-40B4-BE49-F238E27FC236}">
                <a16:creationId xmlns:a16="http://schemas.microsoft.com/office/drawing/2014/main" id="{FF47ED5A-FD73-55FB-8AC8-DBE6905FCBC3}"/>
              </a:ext>
            </a:extLst>
          </p:cNvPr>
          <p:cNvSpPr>
            <a:spLocks noGrp="1"/>
          </p:cNvSpPr>
          <p:nvPr>
            <p:ph type="body" idx="1"/>
          </p:nvPr>
        </p:nvSpPr>
        <p:spPr/>
        <p:txBody>
          <a:bodyPr/>
          <a:lstStyle/>
          <a:p>
            <a:pPr marL="228600" indent="-228600">
              <a:buFont typeface="+mj-lt"/>
              <a:buAutoNum type="arabicPeriod"/>
            </a:pPr>
            <a:r>
              <a:rPr lang="en-US" altLang="zh-CN" dirty="0"/>
              <a:t>For the Geant4 simulation, we modeled the full detector geometry, including the </a:t>
            </a:r>
            <a:r>
              <a:rPr lang="en-US" altLang="zh-CN" sz="1200" kern="1200" dirty="0">
                <a:solidFill>
                  <a:schemeClr val="tx1"/>
                </a:solidFill>
                <a:effectLst/>
                <a:latin typeface="OPPOSans R" panose="00020600040101010101" pitchFamily="18" charset="-122"/>
                <a:ea typeface="OPPOSans R" panose="00020600040101010101" pitchFamily="18" charset="-122"/>
                <a:cs typeface="+mn-cs"/>
              </a:rPr>
              <a:t>0.15 mm</a:t>
            </a:r>
            <a:r>
              <a:rPr lang="en-US" altLang="zh-CN" dirty="0"/>
              <a:t> ZnS scintillator and the 8 mm tank wall.</a:t>
            </a:r>
          </a:p>
          <a:p>
            <a:pPr marL="228600" indent="-228600">
              <a:buFont typeface="+mj-lt"/>
              <a:buAutoNum type="arabicPeriod"/>
            </a:pPr>
            <a:r>
              <a:rPr lang="en-US" altLang="zh-CN" dirty="0"/>
              <a:t>The light guide and PMT were also integrated to record photon arrival times under ideal sensitive detector conditions.</a:t>
            </a:r>
          </a:p>
          <a:p>
            <a:pPr marL="228600" indent="-228600">
              <a:buFont typeface="+mj-lt"/>
              <a:buAutoNum type="arabicPeriod"/>
            </a:pPr>
            <a:r>
              <a:rPr lang="en-US" altLang="zh-CN" dirty="0"/>
              <a:t>The simulation was performed using Geant4 version 11.04 with the QGSP_BIC_HP physics list for high-precision neutron transport.</a:t>
            </a:r>
            <a:endParaRPr lang="zh-CN" altLang="en-US" dirty="0"/>
          </a:p>
        </p:txBody>
      </p:sp>
      <p:sp>
        <p:nvSpPr>
          <p:cNvPr id="4" name="灯片编号占位符 3">
            <a:extLst>
              <a:ext uri="{FF2B5EF4-FFF2-40B4-BE49-F238E27FC236}">
                <a16:creationId xmlns:a16="http://schemas.microsoft.com/office/drawing/2014/main" id="{D47AD3A2-3801-B554-F839-EE0D46269DE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FF1102C-FAD4-459D-8C7A-106E6431C5A1}"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t>14</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extLst>
      <p:ext uri="{BB962C8B-B14F-4D97-AF65-F5344CB8AC3E}">
        <p14:creationId xmlns:p14="http://schemas.microsoft.com/office/powerpoint/2010/main" val="2714855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1413C-850E-5645-D331-176EA84CD9D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2AEDBF2-6861-5A85-4B4C-C27E3DDC3E9B}"/>
              </a:ext>
            </a:extLst>
          </p:cNvPr>
          <p:cNvSpPr>
            <a:spLocks noGrp="1" noRot="1" noChangeAspect="1"/>
          </p:cNvSpPr>
          <p:nvPr>
            <p:ph type="sldImg"/>
          </p:nvPr>
        </p:nvSpPr>
        <p:spPr/>
        <p:txBody>
          <a:bodyPr/>
          <a:lstStyle/>
          <a:p>
            <a:endParaRPr lang="zh-CN" altLang="en-US"/>
          </a:p>
        </p:txBody>
      </p:sp>
      <p:sp>
        <p:nvSpPr>
          <p:cNvPr id="3" name="备注占位符 2">
            <a:extLst>
              <a:ext uri="{FF2B5EF4-FFF2-40B4-BE49-F238E27FC236}">
                <a16:creationId xmlns:a16="http://schemas.microsoft.com/office/drawing/2014/main" id="{CC70C8D8-9DF4-9817-4AD2-B08E6CC3D312}"/>
              </a:ext>
            </a:extLst>
          </p:cNvPr>
          <p:cNvSpPr>
            <a:spLocks noGrp="1"/>
          </p:cNvSpPr>
          <p:nvPr>
            <p:ph type="body" idx="1"/>
          </p:nvPr>
        </p:nvSpPr>
        <p:spPr/>
        <p:txBody>
          <a:bodyPr/>
          <a:lstStyle/>
          <a:p>
            <a:pPr marL="228600" indent="-228600">
              <a:buFont typeface="+mj-lt"/>
              <a:buAutoNum type="arabicPeriod"/>
            </a:pPr>
            <a:r>
              <a:rPr lang="en-US" altLang="zh-CN" dirty="0"/>
              <a:t>For the neutron source, we used a standard Am-Be energy spectrum based on the ISO 8529-1 standard.</a:t>
            </a:r>
          </a:p>
          <a:p>
            <a:pPr marL="228600" indent="-228600">
              <a:buFont typeface="+mj-lt"/>
              <a:buAutoNum type="arabicPeriod"/>
            </a:pPr>
            <a:r>
              <a:rPr lang="en-US" altLang="zh-CN" dirty="0"/>
              <a:t>The spectrum involves three reaction channels of C-12, while accounting for the </a:t>
            </a:r>
            <a:r>
              <a:rPr lang="en-US" altLang="zh-CN" b="1" dirty="0"/>
              <a:t>preferred center-of-mass angle effect</a:t>
            </a:r>
            <a:r>
              <a:rPr lang="en-US" altLang="zh-CN" dirty="0"/>
              <a:t> on the neutron emission energy.</a:t>
            </a:r>
          </a:p>
          <a:p>
            <a:pPr marL="228600" indent="-228600">
              <a:buFont typeface="+mj-lt"/>
              <a:buAutoNum type="arabicPeriod"/>
            </a:pPr>
            <a:r>
              <a:rPr lang="en-US" altLang="zh-CN" dirty="0"/>
              <a:t>In our Geant4 model, we choose the ‘Large Source’ spectrum to match the Am-Be source of CIAE.</a:t>
            </a:r>
          </a:p>
        </p:txBody>
      </p:sp>
      <p:sp>
        <p:nvSpPr>
          <p:cNvPr id="4" name="灯片编号占位符 3">
            <a:extLst>
              <a:ext uri="{FF2B5EF4-FFF2-40B4-BE49-F238E27FC236}">
                <a16:creationId xmlns:a16="http://schemas.microsoft.com/office/drawing/2014/main" id="{F89D1EC6-3877-CDE0-0D38-28B721A6120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FF1102C-FAD4-459D-8C7A-106E6431C5A1}"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t>15</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extLst>
      <p:ext uri="{BB962C8B-B14F-4D97-AF65-F5344CB8AC3E}">
        <p14:creationId xmlns:p14="http://schemas.microsoft.com/office/powerpoint/2010/main" val="3244392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BFD2D-B202-AE01-D098-004F54E9C94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12635FB-C531-0C21-782C-0E59CD567CBD}"/>
              </a:ext>
            </a:extLst>
          </p:cNvPr>
          <p:cNvSpPr>
            <a:spLocks noGrp="1" noRot="1" noChangeAspect="1"/>
          </p:cNvSpPr>
          <p:nvPr>
            <p:ph type="sldImg"/>
          </p:nvPr>
        </p:nvSpPr>
        <p:spPr/>
        <p:txBody>
          <a:bodyPr/>
          <a:lstStyle/>
          <a:p>
            <a:endParaRPr lang="zh-CN" altLang="en-US"/>
          </a:p>
        </p:txBody>
      </p:sp>
      <p:sp>
        <p:nvSpPr>
          <p:cNvPr id="3" name="备注占位符 2">
            <a:extLst>
              <a:ext uri="{FF2B5EF4-FFF2-40B4-BE49-F238E27FC236}">
                <a16:creationId xmlns:a16="http://schemas.microsoft.com/office/drawing/2014/main" id="{24E9B37F-DC9E-0E1F-3E0F-3E7DA2665E1B}"/>
              </a:ext>
            </a:extLst>
          </p:cNvPr>
          <p:cNvSpPr>
            <a:spLocks noGrp="1"/>
          </p:cNvSpPr>
          <p:nvPr>
            <p:ph type="body" idx="1"/>
          </p:nvPr>
        </p:nvSpPr>
        <p:spPr/>
        <p:txBody>
          <a:bodyPr/>
          <a:lstStyle/>
          <a:p>
            <a:pPr marL="228600" indent="-228600" algn="l">
              <a:lnSpc>
                <a:spcPct val="125000"/>
              </a:lnSpc>
              <a:buFont typeface="+mj-lt"/>
              <a:buAutoNum type="arabicPeriod"/>
            </a:pPr>
            <a:r>
              <a:rPr lang="en-US" altLang="zh-CN" dirty="0"/>
              <a:t>This plot shows the moderated Am-Be spectra at three distances, which can be analyzed in three energy regimes: </a:t>
            </a:r>
          </a:p>
          <a:p>
            <a:pPr marL="228600" indent="-228600" algn="l">
              <a:lnSpc>
                <a:spcPct val="125000"/>
              </a:lnSpc>
              <a:buFont typeface="+mj-lt"/>
              <a:buAutoNum type="arabicPeriod"/>
            </a:pPr>
            <a:r>
              <a:rPr lang="en-US" altLang="zh-CN" dirty="0"/>
              <a:t>First, the thermal region below 0.5eV follows a Maxwellian distribution.</a:t>
            </a:r>
          </a:p>
          <a:p>
            <a:pPr marL="228600" indent="-228600" algn="l">
              <a:lnSpc>
                <a:spcPct val="125000"/>
              </a:lnSpc>
              <a:buFont typeface="+mj-lt"/>
              <a:buAutoNum type="arabicPeriod"/>
            </a:pPr>
            <a:r>
              <a:rPr lang="en-US" altLang="zh-CN" dirty="0"/>
              <a:t>Second, the intermediary region up to 0.1MeV. This neutrons follow the </a:t>
            </a:r>
            <a:r>
              <a:rPr lang="en-US" altLang="zh-CN" b="1" dirty="0"/>
              <a:t>one-over-E law</a:t>
            </a:r>
            <a:r>
              <a:rPr lang="en-US" altLang="zh-CN" dirty="0"/>
              <a:t>.</a:t>
            </a:r>
          </a:p>
          <a:p>
            <a:pPr marL="228600" indent="-228600" algn="l">
              <a:lnSpc>
                <a:spcPct val="125000"/>
              </a:lnSpc>
              <a:buFont typeface="+mj-lt"/>
              <a:buAutoNum type="arabicPeriod"/>
            </a:pPr>
            <a:r>
              <a:rPr lang="en-US" altLang="zh-CN" dirty="0"/>
              <a:t>In the fast region above 0.1MeV, the spectral fluctuations -- the rise, fall, and rise again-- are directly driven by the C-12 cross-section, specifically the competition between decreasing cross-sections and prominent resonance absorption peaks.</a:t>
            </a:r>
            <a:endParaRPr lang="zh-CN" altLang="en-US" dirty="0"/>
          </a:p>
        </p:txBody>
      </p:sp>
      <p:sp>
        <p:nvSpPr>
          <p:cNvPr id="4" name="灯片编号占位符 3">
            <a:extLst>
              <a:ext uri="{FF2B5EF4-FFF2-40B4-BE49-F238E27FC236}">
                <a16:creationId xmlns:a16="http://schemas.microsoft.com/office/drawing/2014/main" id="{6AC86C86-9208-4983-BB78-0F9558DB8F6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FF1102C-FAD4-459D-8C7A-106E6431C5A1}"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t>16</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extLst>
      <p:ext uri="{BB962C8B-B14F-4D97-AF65-F5344CB8AC3E}">
        <p14:creationId xmlns:p14="http://schemas.microsoft.com/office/powerpoint/2010/main" val="3843287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EFD9F-06E5-643C-70E2-A58ED5EBDFE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AFC3B66-3B8C-E1BC-AD6D-975DE487653A}"/>
              </a:ext>
            </a:extLst>
          </p:cNvPr>
          <p:cNvSpPr>
            <a:spLocks noGrp="1" noRot="1" noChangeAspect="1"/>
          </p:cNvSpPr>
          <p:nvPr>
            <p:ph type="sldImg"/>
          </p:nvPr>
        </p:nvSpPr>
        <p:spPr/>
        <p:txBody>
          <a:bodyPr/>
          <a:lstStyle/>
          <a:p>
            <a:endParaRPr lang="zh-CN" altLang="en-US"/>
          </a:p>
        </p:txBody>
      </p:sp>
      <p:sp>
        <p:nvSpPr>
          <p:cNvPr id="3" name="备注占位符 2">
            <a:extLst>
              <a:ext uri="{FF2B5EF4-FFF2-40B4-BE49-F238E27FC236}">
                <a16:creationId xmlns:a16="http://schemas.microsoft.com/office/drawing/2014/main" id="{B8132F51-FBCE-9503-165B-DC833254D25F}"/>
              </a:ext>
            </a:extLst>
          </p:cNvPr>
          <p:cNvSpPr>
            <a:spLocks noGrp="1"/>
          </p:cNvSpPr>
          <p:nvPr>
            <p:ph type="body" idx="1"/>
          </p:nvPr>
        </p:nvSpPr>
        <p:spPr/>
        <p:txBody>
          <a:bodyPr/>
          <a:lstStyle/>
          <a:p>
            <a:pPr marL="228600" indent="-228600">
              <a:buFont typeface="+mj-lt"/>
              <a:buAutoNum type="arabicPeriod"/>
            </a:pPr>
            <a:r>
              <a:rPr lang="en-US" altLang="zh-CN" dirty="0"/>
              <a:t>Next, we focus on the 0.15 mm sensitive layer, where neutron detection relies on the B-10 capture reaction.</a:t>
            </a:r>
          </a:p>
          <a:p>
            <a:pPr marL="228600" indent="-228600">
              <a:buFont typeface="+mj-lt"/>
              <a:buAutoNum type="arabicPeriod"/>
            </a:pPr>
            <a:r>
              <a:rPr lang="en-US" altLang="zh-CN" dirty="0"/>
              <a:t>There are two primary reaction channels:</a:t>
            </a:r>
          </a:p>
          <a:p>
            <a:pPr marL="228600" indent="-228600">
              <a:buFont typeface="+mj-lt"/>
              <a:buAutoNum type="arabicPeriod"/>
            </a:pPr>
            <a:r>
              <a:rPr lang="en-US" altLang="zh-CN" dirty="0"/>
              <a:t>the first, with a 94% leads to an excited Li-7 state, while the second, at 6% goes directly to the ground state.</a:t>
            </a:r>
          </a:p>
          <a:p>
            <a:pPr marL="228600" indent="-228600">
              <a:buFont typeface="+mj-lt"/>
              <a:buAutoNum type="arabicPeriod"/>
            </a:pPr>
            <a:r>
              <a:rPr lang="en-US" altLang="zh-CN" dirty="0"/>
              <a:t>these reactions produce total kinetic energies of 2.31MeV and 2.79MeV respectively.</a:t>
            </a:r>
          </a:p>
          <a:p>
            <a:pPr marL="228600" indent="-228600">
              <a:buFont typeface="+mj-lt"/>
              <a:buAutoNum type="arabicPeriod"/>
            </a:pPr>
            <a:r>
              <a:rPr lang="en-US" altLang="zh-CN" dirty="0"/>
              <a:t>As shown in the energy deposition plot, these two values correspond precisely to the two distinct peaks [</a:t>
            </a:r>
            <a:r>
              <a:rPr lang="zh-CN" altLang="en-US" dirty="0"/>
              <a:t>鼠标指向图中的两个峰</a:t>
            </a:r>
            <a:r>
              <a:rPr lang="en-US" altLang="zh-CN" dirty="0"/>
              <a:t>], which confirm that our scintillation model is functioning correctly. </a:t>
            </a:r>
          </a:p>
          <a:p>
            <a:pPr marL="228600" indent="-228600">
              <a:buFont typeface="+mj-lt"/>
              <a:buAutoNum type="arabicPeriod"/>
            </a:pPr>
            <a:r>
              <a:rPr lang="en-US" altLang="zh-CN" dirty="0"/>
              <a:t>To calculate detection efficiency, we defined a 'neutron capture event' based on the two criteria shown here: first, ---, and second,--.</a:t>
            </a:r>
            <a:endParaRPr lang="zh-CN" altLang="en-US" dirty="0"/>
          </a:p>
        </p:txBody>
      </p:sp>
      <p:sp>
        <p:nvSpPr>
          <p:cNvPr id="4" name="灯片编号占位符 3">
            <a:extLst>
              <a:ext uri="{FF2B5EF4-FFF2-40B4-BE49-F238E27FC236}">
                <a16:creationId xmlns:a16="http://schemas.microsoft.com/office/drawing/2014/main" id="{CA10D848-3731-F2A7-B5F6-B1F6033F602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FF1102C-FAD4-459D-8C7A-106E6431C5A1}"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t>17</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extLst>
      <p:ext uri="{BB962C8B-B14F-4D97-AF65-F5344CB8AC3E}">
        <p14:creationId xmlns:p14="http://schemas.microsoft.com/office/powerpoint/2010/main" val="1834068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DE926-24A6-AA38-C616-5CEF01DDB71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A00A2C9-5BF0-9601-CC19-58CE207CCB83}"/>
              </a:ext>
            </a:extLst>
          </p:cNvPr>
          <p:cNvSpPr>
            <a:spLocks noGrp="1" noRot="1" noChangeAspect="1"/>
          </p:cNvSpPr>
          <p:nvPr>
            <p:ph type="sldImg"/>
          </p:nvPr>
        </p:nvSpPr>
        <p:spPr/>
        <p:txBody>
          <a:bodyPr/>
          <a:lstStyle/>
          <a:p>
            <a:endParaRPr lang="zh-CN" altLang="en-US"/>
          </a:p>
        </p:txBody>
      </p:sp>
      <p:sp>
        <p:nvSpPr>
          <p:cNvPr id="3" name="备注占位符 2">
            <a:extLst>
              <a:ext uri="{FF2B5EF4-FFF2-40B4-BE49-F238E27FC236}">
                <a16:creationId xmlns:a16="http://schemas.microsoft.com/office/drawing/2014/main" id="{92FB521F-16A4-8BBC-9553-9B18229656D1}"/>
              </a:ext>
            </a:extLst>
          </p:cNvPr>
          <p:cNvSpPr>
            <a:spLocks noGrp="1"/>
          </p:cNvSpPr>
          <p:nvPr>
            <p:ph type="body" idx="1"/>
          </p:nvPr>
        </p:nvSpPr>
        <p:spPr/>
        <p:txBody>
          <a:bodyPr/>
          <a:lstStyle/>
          <a:p>
            <a:pPr marL="228600" indent="-228600">
              <a:buFont typeface="+mj-lt"/>
              <a:buAutoNum type="arabicPeriod"/>
            </a:pPr>
            <a:r>
              <a:rPr lang="en-US" altLang="zh-CN" dirty="0"/>
              <a:t>To maintain full consistency with our experimental conditions, we simulated the neutron spectra after the addition of the G1 cadmium plate.</a:t>
            </a:r>
          </a:p>
          <a:p>
            <a:pPr marL="228600" indent="-228600">
              <a:buFont typeface="+mj-lt"/>
              <a:buAutoNum type="arabicPeriod"/>
            </a:pPr>
            <a:r>
              <a:rPr lang="en-US" altLang="zh-CN" dirty="0"/>
              <a:t>As shown in the energy spectra, the original moderated Am-Be spectrum (red line) has a high thermal component.</a:t>
            </a:r>
          </a:p>
          <a:p>
            <a:pPr marL="228600" indent="-228600">
              <a:buFont typeface="+mj-lt"/>
              <a:buAutoNum type="arabicPeriod"/>
            </a:pPr>
            <a:r>
              <a:rPr lang="en-US" altLang="zh-CN" dirty="0"/>
              <a:t>After adding G0 (the blue lines) and adding G1(the green line), the thermal neutrons are almost entirely suppressed due to </a:t>
            </a:r>
            <a:r>
              <a:rPr lang="en-US" altLang="zh-CN"/>
              <a:t>the capture cross-section </a:t>
            </a:r>
            <a:r>
              <a:rPr lang="en-US" altLang="zh-CN" dirty="0"/>
              <a:t>of Cadmium, which is indicated by the dashed line.</a:t>
            </a:r>
            <a:endParaRPr lang="zh-CN" altLang="en-US" dirty="0"/>
          </a:p>
        </p:txBody>
      </p:sp>
      <p:sp>
        <p:nvSpPr>
          <p:cNvPr id="4" name="灯片编号占位符 3">
            <a:extLst>
              <a:ext uri="{FF2B5EF4-FFF2-40B4-BE49-F238E27FC236}">
                <a16:creationId xmlns:a16="http://schemas.microsoft.com/office/drawing/2014/main" id="{5268C2D1-BA0A-E8DB-40EF-5D4A14D454B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FF1102C-FAD4-459D-8C7A-106E6431C5A1}"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t>18</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extLst>
      <p:ext uri="{BB962C8B-B14F-4D97-AF65-F5344CB8AC3E}">
        <p14:creationId xmlns:p14="http://schemas.microsoft.com/office/powerpoint/2010/main" val="7890016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5B40E-5CDB-E61D-DBC9-33B79283221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A5E5B14-5BEB-147C-FC03-1F69AA9039A6}"/>
              </a:ext>
            </a:extLst>
          </p:cNvPr>
          <p:cNvSpPr>
            <a:spLocks noGrp="1" noRot="1" noChangeAspect="1"/>
          </p:cNvSpPr>
          <p:nvPr>
            <p:ph type="sldImg"/>
          </p:nvPr>
        </p:nvSpPr>
        <p:spPr/>
        <p:txBody>
          <a:bodyPr/>
          <a:lstStyle/>
          <a:p>
            <a:endParaRPr lang="zh-CN" altLang="en-US"/>
          </a:p>
        </p:txBody>
      </p:sp>
      <p:sp>
        <p:nvSpPr>
          <p:cNvPr id="3" name="备注占位符 2">
            <a:extLst>
              <a:ext uri="{FF2B5EF4-FFF2-40B4-BE49-F238E27FC236}">
                <a16:creationId xmlns:a16="http://schemas.microsoft.com/office/drawing/2014/main" id="{8FED264D-78B6-6084-7E26-A74A9EC08504}"/>
              </a:ext>
            </a:extLst>
          </p:cNvPr>
          <p:cNvSpPr>
            <a:spLocks noGrp="1"/>
          </p:cNvSpPr>
          <p:nvPr>
            <p:ph type="body" idx="1"/>
          </p:nvPr>
        </p:nvSpPr>
        <p:spPr/>
        <p:txBody>
          <a:bodyPr/>
          <a:lstStyle/>
          <a:p>
            <a:pPr marL="228600" indent="-228600">
              <a:buFont typeface="+mj-lt"/>
              <a:buAutoNum type="arabicPeriod"/>
            </a:pPr>
            <a:r>
              <a:rPr lang="en-US" altLang="zh-CN" dirty="0"/>
              <a:t>To bridge our simulation with real-world measurements, we normalized the results to 1-minute experimental count rate.</a:t>
            </a:r>
          </a:p>
          <a:p>
            <a:pPr marL="228600" indent="-228600">
              <a:buFont typeface="+mj-lt"/>
              <a:buAutoNum type="arabicPeriod"/>
            </a:pPr>
            <a:r>
              <a:rPr lang="en-US" altLang="zh-CN" dirty="0"/>
              <a:t>Starting with 400 million simulated events, and based on the actual source emissivity, we calculated an equivalent experimental duration of approximately 33 seconds. Then we scale the raw simulation data to 1 min.</a:t>
            </a:r>
          </a:p>
          <a:p>
            <a:pPr marL="228600" indent="-228600">
              <a:buFont typeface="+mj-lt"/>
              <a:buAutoNum type="arabicPeriod"/>
            </a:pPr>
            <a:r>
              <a:rPr lang="en-US" altLang="zh-CN" dirty="0"/>
              <a:t>As shown in the plot and table, we chose </a:t>
            </a:r>
            <a:r>
              <a:rPr lang="en-US" altLang="zh-CN" sz="1200" kern="1200" dirty="0">
                <a:solidFill>
                  <a:schemeClr val="tx1"/>
                </a:solidFill>
                <a:effectLst/>
                <a:latin typeface="OPPOSans R" panose="00020600040101010101" pitchFamily="18" charset="-122"/>
                <a:ea typeface="OPPOSans R" panose="00020600040101010101" pitchFamily="18" charset="-122"/>
                <a:cs typeface="+mn-cs"/>
              </a:rPr>
              <a:t>0.5 eV</a:t>
            </a:r>
            <a:r>
              <a:rPr lang="en-US" altLang="zh-CN" dirty="0"/>
              <a:t> as our threshold for defining 'thermal neutrons.’</a:t>
            </a:r>
          </a:p>
          <a:p>
            <a:pPr marL="228600" indent="-228600">
              <a:buFont typeface="+mj-lt"/>
              <a:buAutoNum type="arabicPeriod"/>
            </a:pPr>
            <a:r>
              <a:rPr lang="en-US" altLang="zh-CN" dirty="0"/>
              <a:t>This choice aligns directly with the principle of the Cadmium Difference Method.</a:t>
            </a:r>
          </a:p>
          <a:p>
            <a:pPr marL="228600" indent="-228600">
              <a:buFont typeface="+mj-lt"/>
              <a:buAutoNum type="arabicPeriod"/>
            </a:pPr>
            <a:r>
              <a:rPr lang="en-US" altLang="zh-CN" dirty="0"/>
              <a:t>where a </a:t>
            </a:r>
            <a:r>
              <a:rPr lang="en-US" altLang="zh-CN" sz="1200" kern="1200" dirty="0">
                <a:solidFill>
                  <a:schemeClr val="tx1"/>
                </a:solidFill>
                <a:effectLst/>
                <a:latin typeface="OPPOSans R" panose="00020600040101010101" pitchFamily="18" charset="-122"/>
                <a:ea typeface="OPPOSans R" panose="00020600040101010101" pitchFamily="18" charset="-122"/>
                <a:cs typeface="+mn-cs"/>
              </a:rPr>
              <a:t>1 mm</a:t>
            </a:r>
            <a:r>
              <a:rPr lang="en-US" altLang="zh-CN" dirty="0"/>
              <a:t> cadmium plate is expected to block most neutrons below this energy level.</a:t>
            </a:r>
            <a:endParaRPr lang="zh-CN" altLang="en-US" dirty="0"/>
          </a:p>
        </p:txBody>
      </p:sp>
      <p:sp>
        <p:nvSpPr>
          <p:cNvPr id="4" name="灯片编号占位符 3">
            <a:extLst>
              <a:ext uri="{FF2B5EF4-FFF2-40B4-BE49-F238E27FC236}">
                <a16:creationId xmlns:a16="http://schemas.microsoft.com/office/drawing/2014/main" id="{92185F82-5183-6F3C-B423-0E6A9BE2DAB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FF1102C-FAD4-459D-8C7A-106E6431C5A1}"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t>19</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extLst>
      <p:ext uri="{BB962C8B-B14F-4D97-AF65-F5344CB8AC3E}">
        <p14:creationId xmlns:p14="http://schemas.microsoft.com/office/powerpoint/2010/main" val="279961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r>
              <a:rPr lang="en-US" altLang="zh-CN" dirty="0"/>
              <a:t>The report consists of four sections: Motivation, Experiment, Simulation, and a summary of our Results.</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FF1102C-FAD4-459D-8C7A-106E6431C5A1}"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t>2</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257E2-8A25-771A-3803-5D30AEB6F10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74E3999-4258-F3AA-6173-22A623ECCB95}"/>
              </a:ext>
            </a:extLst>
          </p:cNvPr>
          <p:cNvSpPr>
            <a:spLocks noGrp="1" noRot="1" noChangeAspect="1"/>
          </p:cNvSpPr>
          <p:nvPr>
            <p:ph type="sldImg"/>
          </p:nvPr>
        </p:nvSpPr>
        <p:spPr/>
        <p:txBody>
          <a:bodyPr/>
          <a:lstStyle/>
          <a:p>
            <a:endParaRPr lang="zh-CN" altLang="en-US"/>
          </a:p>
        </p:txBody>
      </p:sp>
      <p:sp>
        <p:nvSpPr>
          <p:cNvPr id="3" name="备注占位符 2">
            <a:extLst>
              <a:ext uri="{FF2B5EF4-FFF2-40B4-BE49-F238E27FC236}">
                <a16:creationId xmlns:a16="http://schemas.microsoft.com/office/drawing/2014/main" id="{38D07B7E-2FAE-4F6C-5F74-B0602739779A}"/>
              </a:ext>
            </a:extLst>
          </p:cNvPr>
          <p:cNvSpPr>
            <a:spLocks noGrp="1"/>
          </p:cNvSpPr>
          <p:nvPr>
            <p:ph type="body" idx="1"/>
          </p:nvPr>
        </p:nvSpPr>
        <p:spPr/>
        <p:txBody>
          <a:bodyPr/>
          <a:lstStyle/>
          <a:p>
            <a:pPr marL="228600" indent="-228600">
              <a:buFont typeface="+mj-lt"/>
              <a:buAutoNum type="arabicPeriod"/>
            </a:pPr>
            <a:r>
              <a:rPr lang="en-US" altLang="zh-CN" dirty="0"/>
              <a:t>we calculate based on the proportion of captured neutrons with energies below 0.5 eV obtained from simulations, the efficiency of the detector would be eta2 is 9%.</a:t>
            </a:r>
          </a:p>
          <a:p>
            <a:pPr marL="228600" indent="-228600">
              <a:buFont typeface="+mj-lt"/>
              <a:buAutoNum type="arabicPeriod"/>
            </a:pPr>
            <a:r>
              <a:rPr lang="en-US" altLang="zh-CN" dirty="0"/>
              <a:t>the ratio of neutrons detected in experiment to captured neutrons in simulation eta1 is 30%.</a:t>
            </a:r>
          </a:p>
          <a:p>
            <a:pPr marL="228600" indent="-228600">
              <a:buFont typeface="+mj-lt"/>
              <a:buAutoNum type="arabicPeriod"/>
            </a:pPr>
            <a:r>
              <a:rPr lang="en-US" altLang="zh-CN" dirty="0"/>
              <a:t>Combining eta1 and eta2, we can obtain the scintillator capture efficiency eta0 is 29%. </a:t>
            </a:r>
            <a:endParaRPr lang="zh-CN" altLang="en-US" dirty="0"/>
          </a:p>
        </p:txBody>
      </p:sp>
      <p:sp>
        <p:nvSpPr>
          <p:cNvPr id="4" name="灯片编号占位符 3">
            <a:extLst>
              <a:ext uri="{FF2B5EF4-FFF2-40B4-BE49-F238E27FC236}">
                <a16:creationId xmlns:a16="http://schemas.microsoft.com/office/drawing/2014/main" id="{1E07B66D-6F90-44BC-AB51-A4FD63CB27A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FF1102C-FAD4-459D-8C7A-106E6431C5A1}"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t>20</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extLst>
      <p:ext uri="{BB962C8B-B14F-4D97-AF65-F5344CB8AC3E}">
        <p14:creationId xmlns:p14="http://schemas.microsoft.com/office/powerpoint/2010/main" val="17288838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13DCF-26F1-FACC-ED0F-E16E95D2461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5B17D62-A5B6-E7E5-4547-995FE9FB91B3}"/>
              </a:ext>
            </a:extLst>
          </p:cNvPr>
          <p:cNvSpPr>
            <a:spLocks noGrp="1" noRot="1" noChangeAspect="1"/>
          </p:cNvSpPr>
          <p:nvPr>
            <p:ph type="sldImg"/>
          </p:nvPr>
        </p:nvSpPr>
        <p:spPr/>
        <p:txBody>
          <a:bodyPr/>
          <a:lstStyle/>
          <a:p>
            <a:endParaRPr lang="zh-CN" altLang="en-US"/>
          </a:p>
        </p:txBody>
      </p:sp>
      <p:sp>
        <p:nvSpPr>
          <p:cNvPr id="3" name="备注占位符 2">
            <a:extLst>
              <a:ext uri="{FF2B5EF4-FFF2-40B4-BE49-F238E27FC236}">
                <a16:creationId xmlns:a16="http://schemas.microsoft.com/office/drawing/2014/main" id="{E19ADDB2-9628-0F1B-9EED-DD1E6AEE936B}"/>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1CD228A1-AE5F-A1FE-6360-58D7FE21BF4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FF1102C-FAD4-459D-8C7A-106E6431C5A1}"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t>21</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extLst>
      <p:ext uri="{BB962C8B-B14F-4D97-AF65-F5344CB8AC3E}">
        <p14:creationId xmlns:p14="http://schemas.microsoft.com/office/powerpoint/2010/main" val="409265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86C29-6936-ED17-581C-965A80A62DD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429F401-63A1-F323-3B39-8A7CDE04ABCF}"/>
              </a:ext>
            </a:extLst>
          </p:cNvPr>
          <p:cNvSpPr>
            <a:spLocks noGrp="1" noRot="1" noChangeAspect="1"/>
          </p:cNvSpPr>
          <p:nvPr>
            <p:ph type="sldImg"/>
          </p:nvPr>
        </p:nvSpPr>
        <p:spPr/>
        <p:txBody>
          <a:bodyPr/>
          <a:lstStyle/>
          <a:p>
            <a:endParaRPr lang="zh-CN" altLang="en-US"/>
          </a:p>
        </p:txBody>
      </p:sp>
      <p:sp>
        <p:nvSpPr>
          <p:cNvPr id="3" name="备注占位符 2">
            <a:extLst>
              <a:ext uri="{FF2B5EF4-FFF2-40B4-BE49-F238E27FC236}">
                <a16:creationId xmlns:a16="http://schemas.microsoft.com/office/drawing/2014/main" id="{345658E5-5D71-FF84-AADC-319497630D33}"/>
              </a:ext>
            </a:extLst>
          </p:cNvPr>
          <p:cNvSpPr>
            <a:spLocks noGrp="1"/>
          </p:cNvSpPr>
          <p:nvPr>
            <p:ph type="body" idx="1"/>
          </p:nvPr>
        </p:nvSpPr>
        <p:spPr/>
        <p:txBody>
          <a:bodyPr/>
          <a:lstStyle/>
          <a:p>
            <a:r>
              <a:rPr lang="en-US" altLang="zh-CN" dirty="0"/>
              <a:t>The preliminary conclusions of the current </a:t>
            </a:r>
            <a:r>
              <a:rPr lang="en-US" altLang="zh-CN"/>
              <a:t>calibration experiment:</a:t>
            </a:r>
            <a:endParaRPr lang="zh-CN" altLang="en-US" dirty="0"/>
          </a:p>
        </p:txBody>
      </p:sp>
      <p:sp>
        <p:nvSpPr>
          <p:cNvPr id="4" name="灯片编号占位符 3">
            <a:extLst>
              <a:ext uri="{FF2B5EF4-FFF2-40B4-BE49-F238E27FC236}">
                <a16:creationId xmlns:a16="http://schemas.microsoft.com/office/drawing/2014/main" id="{314CC5F8-A334-1135-BE74-7DD2EEECC61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FF1102C-FAD4-459D-8C7A-106E6431C5A1}"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t>22</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extLst>
      <p:ext uri="{BB962C8B-B14F-4D97-AF65-F5344CB8AC3E}">
        <p14:creationId xmlns:p14="http://schemas.microsoft.com/office/powerpoint/2010/main" val="33820062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FF1102C-FAD4-459D-8C7A-106E6431C5A1}"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t>23</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309FF-E622-655F-DF64-297714B764C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9F87A27-437B-927C-5277-E519DB3808F0}"/>
              </a:ext>
            </a:extLst>
          </p:cNvPr>
          <p:cNvSpPr>
            <a:spLocks noGrp="1" noRot="1" noChangeAspect="1"/>
          </p:cNvSpPr>
          <p:nvPr>
            <p:ph type="sldImg"/>
          </p:nvPr>
        </p:nvSpPr>
        <p:spPr/>
        <p:txBody>
          <a:bodyPr/>
          <a:lstStyle/>
          <a:p>
            <a:endParaRPr lang="zh-CN" altLang="en-US"/>
          </a:p>
        </p:txBody>
      </p:sp>
      <p:sp>
        <p:nvSpPr>
          <p:cNvPr id="3" name="备注占位符 2">
            <a:extLst>
              <a:ext uri="{FF2B5EF4-FFF2-40B4-BE49-F238E27FC236}">
                <a16:creationId xmlns:a16="http://schemas.microsoft.com/office/drawing/2014/main" id="{B5D5DBDE-F00E-7C9E-65EB-7828BB462E14}"/>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F9B58378-B0AD-7529-8CD8-064719AF851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FF1102C-FAD4-459D-8C7A-106E6431C5A1}"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t>24</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extLst>
      <p:ext uri="{BB962C8B-B14F-4D97-AF65-F5344CB8AC3E}">
        <p14:creationId xmlns:p14="http://schemas.microsoft.com/office/powerpoint/2010/main" val="1710030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861B1-2F64-0936-B179-405C92472FF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81661EF-72D9-7DBF-ABD3-0083DB9C158C}"/>
              </a:ext>
            </a:extLst>
          </p:cNvPr>
          <p:cNvSpPr>
            <a:spLocks noGrp="1" noRot="1" noChangeAspect="1"/>
          </p:cNvSpPr>
          <p:nvPr>
            <p:ph type="sldImg"/>
          </p:nvPr>
        </p:nvSpPr>
        <p:spPr/>
        <p:txBody>
          <a:bodyPr/>
          <a:lstStyle/>
          <a:p>
            <a:endParaRPr lang="zh-CN" altLang="en-US"/>
          </a:p>
        </p:txBody>
      </p:sp>
      <p:sp>
        <p:nvSpPr>
          <p:cNvPr id="3" name="备注占位符 2">
            <a:extLst>
              <a:ext uri="{FF2B5EF4-FFF2-40B4-BE49-F238E27FC236}">
                <a16:creationId xmlns:a16="http://schemas.microsoft.com/office/drawing/2014/main" id="{901381CF-3A5A-181C-D75D-8E0CD533FD57}"/>
              </a:ext>
            </a:extLst>
          </p:cNvPr>
          <p:cNvSpPr>
            <a:spLocks noGrp="1"/>
          </p:cNvSpPr>
          <p:nvPr>
            <p:ph type="body" idx="1"/>
          </p:nvPr>
        </p:nvSpPr>
        <p:spPr/>
        <p:txBody>
          <a:bodyPr/>
          <a:lstStyle/>
          <a:p>
            <a:r>
              <a:rPr lang="en-US" altLang="zh-CN" dirty="0"/>
              <a:t>In current methods for calculating detector efficiency, errors mainly arise from the following three aspects:</a:t>
            </a:r>
          </a:p>
          <a:p>
            <a:r>
              <a:rPr lang="en-US" altLang="zh-CN" dirty="0"/>
              <a:t> 1. Experimental measurement errors; </a:t>
            </a:r>
          </a:p>
          <a:p>
            <a:r>
              <a:rPr lang="en-US" altLang="zh-CN" dirty="0"/>
              <a:t> 2. Neutron source emissivity errors; </a:t>
            </a:r>
          </a:p>
          <a:p>
            <a:r>
              <a:rPr lang="en-US" altLang="zh-CN" dirty="0"/>
              <a:t> 3. Statistical fluctuations in simulated events.</a:t>
            </a:r>
            <a:endParaRPr lang="zh-CN" altLang="en-US" dirty="0"/>
          </a:p>
        </p:txBody>
      </p:sp>
      <p:sp>
        <p:nvSpPr>
          <p:cNvPr id="4" name="灯片编号占位符 3">
            <a:extLst>
              <a:ext uri="{FF2B5EF4-FFF2-40B4-BE49-F238E27FC236}">
                <a16:creationId xmlns:a16="http://schemas.microsoft.com/office/drawing/2014/main" id="{4CE5EE7B-DC33-E92F-1DB8-C2CC29BC8F8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FF1102C-FAD4-459D-8C7A-106E6431C5A1}"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t>25</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extLst>
      <p:ext uri="{BB962C8B-B14F-4D97-AF65-F5344CB8AC3E}">
        <p14:creationId xmlns:p14="http://schemas.microsoft.com/office/powerpoint/2010/main" val="33191642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BE26C-F44A-3DAA-E82E-D4F7FDFBD64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512BC12-AFE5-F6AA-779A-456431B04A82}"/>
              </a:ext>
            </a:extLst>
          </p:cNvPr>
          <p:cNvSpPr>
            <a:spLocks noGrp="1" noRot="1" noChangeAspect="1"/>
          </p:cNvSpPr>
          <p:nvPr>
            <p:ph type="sldImg"/>
          </p:nvPr>
        </p:nvSpPr>
        <p:spPr/>
        <p:txBody>
          <a:bodyPr/>
          <a:lstStyle/>
          <a:p>
            <a:endParaRPr lang="zh-CN" altLang="en-US"/>
          </a:p>
        </p:txBody>
      </p:sp>
      <p:sp>
        <p:nvSpPr>
          <p:cNvPr id="3" name="备注占位符 2">
            <a:extLst>
              <a:ext uri="{FF2B5EF4-FFF2-40B4-BE49-F238E27FC236}">
                <a16:creationId xmlns:a16="http://schemas.microsoft.com/office/drawing/2014/main" id="{FD588EC4-A015-7AD4-5634-A7C297D819CD}"/>
              </a:ext>
            </a:extLst>
          </p:cNvPr>
          <p:cNvSpPr>
            <a:spLocks noGrp="1"/>
          </p:cNvSpPr>
          <p:nvPr>
            <p:ph type="body" idx="1"/>
          </p:nvPr>
        </p:nvSpPr>
        <p:spPr/>
        <p:txBody>
          <a:bodyPr/>
          <a:lstStyle/>
          <a:p>
            <a:pPr marL="228600" indent="-228600">
              <a:buAutoNum type="arabicPeriod"/>
            </a:pPr>
            <a:r>
              <a:rPr lang="en-US" altLang="zh-CN" dirty="0"/>
              <a:t>Neutrons exiting the shutter diffuse to varying degrees at different distances. Generally, the projected area increases with increasing distance.</a:t>
            </a:r>
          </a:p>
          <a:p>
            <a:pPr marL="228600" indent="-228600">
              <a:buAutoNum type="arabicPeriod"/>
            </a:pPr>
            <a:r>
              <a:rPr lang="en-US" altLang="zh-CN" dirty="0"/>
              <a:t>In the experiment, our scintillator remained centered in the projection, as indicated by the red circle in the figure.</a:t>
            </a:r>
            <a:endParaRPr lang="zh-CN" altLang="en-US" dirty="0"/>
          </a:p>
        </p:txBody>
      </p:sp>
      <p:sp>
        <p:nvSpPr>
          <p:cNvPr id="4" name="灯片编号占位符 3">
            <a:extLst>
              <a:ext uri="{FF2B5EF4-FFF2-40B4-BE49-F238E27FC236}">
                <a16:creationId xmlns:a16="http://schemas.microsoft.com/office/drawing/2014/main" id="{0A26743B-C84F-F8EF-C2E7-3C4763A2F58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FF1102C-FAD4-459D-8C7A-106E6431C5A1}"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t>26</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extLst>
      <p:ext uri="{BB962C8B-B14F-4D97-AF65-F5344CB8AC3E}">
        <p14:creationId xmlns:p14="http://schemas.microsoft.com/office/powerpoint/2010/main" val="19451390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592EC-215B-A178-E533-079A84B44FB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114BE16-8804-5AB3-8FF2-EBC9A29FF032}"/>
              </a:ext>
            </a:extLst>
          </p:cNvPr>
          <p:cNvSpPr>
            <a:spLocks noGrp="1" noRot="1" noChangeAspect="1"/>
          </p:cNvSpPr>
          <p:nvPr>
            <p:ph type="sldImg"/>
          </p:nvPr>
        </p:nvSpPr>
        <p:spPr/>
        <p:txBody>
          <a:bodyPr/>
          <a:lstStyle/>
          <a:p>
            <a:endParaRPr lang="zh-CN" altLang="en-US"/>
          </a:p>
        </p:txBody>
      </p:sp>
      <p:sp>
        <p:nvSpPr>
          <p:cNvPr id="3" name="备注占位符 2">
            <a:extLst>
              <a:ext uri="{FF2B5EF4-FFF2-40B4-BE49-F238E27FC236}">
                <a16:creationId xmlns:a16="http://schemas.microsoft.com/office/drawing/2014/main" id="{3D329554-AF9F-7C8F-9593-5BC75117D714}"/>
              </a:ext>
            </a:extLst>
          </p:cNvPr>
          <p:cNvSpPr>
            <a:spLocks noGrp="1"/>
          </p:cNvSpPr>
          <p:nvPr>
            <p:ph type="body" idx="1"/>
          </p:nvPr>
        </p:nvSpPr>
        <p:spPr/>
        <p:txBody>
          <a:bodyPr/>
          <a:lstStyle/>
          <a:p>
            <a:r>
              <a:rPr lang="en-US" altLang="zh-CN" dirty="0"/>
              <a:t>Meanwhile, we plotted the neutron incident angle distribution observed from the +Z direction.</a:t>
            </a:r>
          </a:p>
          <a:p>
            <a:r>
              <a:rPr lang="en-US" altLang="zh-CN" dirty="0"/>
              <a:t>Analysis confirmed that the neutrons exiting the shutter exhibit isotropic properties at S0 when theta &lt; 30°. </a:t>
            </a:r>
            <a:br>
              <a:rPr lang="en-US" altLang="zh-CN" dirty="0"/>
            </a:br>
            <a:r>
              <a:rPr lang="en-US" altLang="zh-CN" dirty="0"/>
              <a:t>We have now completed the modeling process for the Am-Be neutron source.</a:t>
            </a:r>
            <a:endParaRPr lang="zh-CN" altLang="en-US" dirty="0"/>
          </a:p>
        </p:txBody>
      </p:sp>
      <p:sp>
        <p:nvSpPr>
          <p:cNvPr id="4" name="灯片编号占位符 3">
            <a:extLst>
              <a:ext uri="{FF2B5EF4-FFF2-40B4-BE49-F238E27FC236}">
                <a16:creationId xmlns:a16="http://schemas.microsoft.com/office/drawing/2014/main" id="{5BA0910A-62B2-D7D8-E0BE-7FCA99BDBA9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FF1102C-FAD4-459D-8C7A-106E6431C5A1}"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t>27</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extLst>
      <p:ext uri="{BB962C8B-B14F-4D97-AF65-F5344CB8AC3E}">
        <p14:creationId xmlns:p14="http://schemas.microsoft.com/office/powerpoint/2010/main" val="13875230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9A65B-1349-78CF-2FCA-5069D608B57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3E02F4B-763D-B1AE-CAF2-5287B152313F}"/>
              </a:ext>
            </a:extLst>
          </p:cNvPr>
          <p:cNvSpPr>
            <a:spLocks noGrp="1" noRot="1" noChangeAspect="1"/>
          </p:cNvSpPr>
          <p:nvPr>
            <p:ph type="sldImg"/>
          </p:nvPr>
        </p:nvSpPr>
        <p:spPr/>
        <p:txBody>
          <a:bodyPr/>
          <a:lstStyle/>
          <a:p>
            <a:endParaRPr lang="zh-CN" altLang="en-US"/>
          </a:p>
        </p:txBody>
      </p:sp>
      <p:sp>
        <p:nvSpPr>
          <p:cNvPr id="3" name="备注占位符 2">
            <a:extLst>
              <a:ext uri="{FF2B5EF4-FFF2-40B4-BE49-F238E27FC236}">
                <a16:creationId xmlns:a16="http://schemas.microsoft.com/office/drawing/2014/main" id="{2BB03757-C089-2848-15D9-6EDBFCE3FE3D}"/>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8E215C18-681D-7A0A-5ADB-3F67C0E23BF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FF1102C-FAD4-459D-8C7A-106E6431C5A1}"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t>28</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extLst>
      <p:ext uri="{BB962C8B-B14F-4D97-AF65-F5344CB8AC3E}">
        <p14:creationId xmlns:p14="http://schemas.microsoft.com/office/powerpoint/2010/main" val="9152451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A59A4-257F-F7F5-EE18-9DC33A7A386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22C5A5E-8218-00C8-46B9-CD412ABB8ED6}"/>
              </a:ext>
            </a:extLst>
          </p:cNvPr>
          <p:cNvSpPr>
            <a:spLocks noGrp="1" noRot="1" noChangeAspect="1"/>
          </p:cNvSpPr>
          <p:nvPr>
            <p:ph type="sldImg"/>
          </p:nvPr>
        </p:nvSpPr>
        <p:spPr/>
        <p:txBody>
          <a:bodyPr/>
          <a:lstStyle/>
          <a:p>
            <a:endParaRPr lang="zh-CN" altLang="en-US"/>
          </a:p>
        </p:txBody>
      </p:sp>
      <p:sp>
        <p:nvSpPr>
          <p:cNvPr id="3" name="备注占位符 2">
            <a:extLst>
              <a:ext uri="{FF2B5EF4-FFF2-40B4-BE49-F238E27FC236}">
                <a16:creationId xmlns:a16="http://schemas.microsoft.com/office/drawing/2014/main" id="{C008EEE2-9762-83D6-F212-CEE7F2225B58}"/>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4A7373C8-208C-6DB8-1DC5-FF2CDE97DB9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FF1102C-FAD4-459D-8C7A-106E6431C5A1}"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t>29</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extLst>
      <p:ext uri="{BB962C8B-B14F-4D97-AF65-F5344CB8AC3E}">
        <p14:creationId xmlns:p14="http://schemas.microsoft.com/office/powerpoint/2010/main" val="2241350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FF1102C-FAD4-459D-8C7A-106E6431C5A1}"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t>3</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D9D18-6705-BB19-2A3D-BE694F4CA36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C3B646B-365D-08A6-B827-9F964C2D3CDC}"/>
              </a:ext>
            </a:extLst>
          </p:cNvPr>
          <p:cNvSpPr>
            <a:spLocks noGrp="1" noRot="1" noChangeAspect="1"/>
          </p:cNvSpPr>
          <p:nvPr>
            <p:ph type="sldImg"/>
          </p:nvPr>
        </p:nvSpPr>
        <p:spPr/>
        <p:txBody>
          <a:bodyPr/>
          <a:lstStyle/>
          <a:p>
            <a:endParaRPr lang="zh-CN" altLang="en-US"/>
          </a:p>
        </p:txBody>
      </p:sp>
      <p:sp>
        <p:nvSpPr>
          <p:cNvPr id="3" name="备注占位符 2">
            <a:extLst>
              <a:ext uri="{FF2B5EF4-FFF2-40B4-BE49-F238E27FC236}">
                <a16:creationId xmlns:a16="http://schemas.microsoft.com/office/drawing/2014/main" id="{222E1949-DE2D-232E-A72F-18C6F2686790}"/>
              </a:ext>
            </a:extLst>
          </p:cNvPr>
          <p:cNvSpPr>
            <a:spLocks noGrp="1"/>
          </p:cNvSpPr>
          <p:nvPr>
            <p:ph type="body" idx="1"/>
          </p:nvPr>
        </p:nvSpPr>
        <p:spPr/>
        <p:txBody>
          <a:bodyPr/>
          <a:lstStyle/>
          <a:p>
            <a:r>
              <a:rPr lang="en-US" altLang="zh-CN" dirty="0"/>
              <a:t>In current methods for calculating detector efficiency, errors mainly arise from the following three aspects:</a:t>
            </a:r>
          </a:p>
          <a:p>
            <a:r>
              <a:rPr lang="en-US" altLang="zh-CN" dirty="0"/>
              <a:t> 1. Experimental measurement errors; </a:t>
            </a:r>
          </a:p>
          <a:p>
            <a:r>
              <a:rPr lang="en-US" altLang="zh-CN" dirty="0"/>
              <a:t> 2. Neutron source emissivity errors; </a:t>
            </a:r>
          </a:p>
          <a:p>
            <a:r>
              <a:rPr lang="en-US" altLang="zh-CN" dirty="0"/>
              <a:t> 3. Statistical fluctuations in simulated events.</a:t>
            </a:r>
            <a:endParaRPr lang="zh-CN" altLang="en-US" dirty="0"/>
          </a:p>
        </p:txBody>
      </p:sp>
      <p:sp>
        <p:nvSpPr>
          <p:cNvPr id="4" name="灯片编号占位符 3">
            <a:extLst>
              <a:ext uri="{FF2B5EF4-FFF2-40B4-BE49-F238E27FC236}">
                <a16:creationId xmlns:a16="http://schemas.microsoft.com/office/drawing/2014/main" id="{0AB26D95-445D-6310-80CD-F2DBF744E90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FF1102C-FAD4-459D-8C7A-106E6431C5A1}"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t>30</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extLst>
      <p:ext uri="{BB962C8B-B14F-4D97-AF65-F5344CB8AC3E}">
        <p14:creationId xmlns:p14="http://schemas.microsoft.com/office/powerpoint/2010/main" val="1386380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Font typeface="+mj-lt"/>
              <a:buAutoNum type="arabicPeriod"/>
            </a:pPr>
            <a:r>
              <a:rPr lang="en-US" altLang="zh-CN" dirty="0"/>
              <a:t>ENDA-64 is a 64-unit array at LHAASO designed for detecting hadronic components.</a:t>
            </a:r>
          </a:p>
          <a:p>
            <a:pPr marL="228600" indent="-228600">
              <a:buFont typeface="+mj-lt"/>
              <a:buAutoNum type="arabicPeriod"/>
            </a:pPr>
            <a:r>
              <a:rPr lang="en-US" altLang="zh-CN" dirty="0"/>
              <a:t>As shown here, we use Zinc Sulfide, or simply </a:t>
            </a:r>
            <a:r>
              <a:rPr lang="en-US" altLang="zh-CN" b="1" dirty="0"/>
              <a:t>ZnS, </a:t>
            </a:r>
            <a:r>
              <a:rPr lang="en-US" altLang="zh-CN" dirty="0"/>
              <a:t>and mixed with Boron Oxide as the primary scintillation material to measure both neutron and electron.</a:t>
            </a:r>
          </a:p>
        </p:txBody>
      </p:sp>
      <p:sp>
        <p:nvSpPr>
          <p:cNvPr id="4" name="灯片编号占位符 3"/>
          <p:cNvSpPr>
            <a:spLocks noGrp="1"/>
          </p:cNvSpPr>
          <p:nvPr>
            <p:ph type="sldNum" sz="quarter" idx="5"/>
          </p:nvPr>
        </p:nvSpPr>
        <p:spPr/>
        <p:txBody>
          <a:bodyPr/>
          <a:lstStyle/>
          <a:p>
            <a:fld id="{830FE25F-8BC0-4BE2-A57A-787CA670B114}" type="slidenum">
              <a:rPr lang="zh-CN" altLang="en-US" smtClean="0"/>
              <a:t>4</a:t>
            </a:fld>
            <a:endParaRPr lang="zh-CN" altLang="en-US" dirty="0"/>
          </a:p>
        </p:txBody>
      </p:sp>
    </p:spTree>
    <p:extLst>
      <p:ext uri="{BB962C8B-B14F-4D97-AF65-F5344CB8AC3E}">
        <p14:creationId xmlns:p14="http://schemas.microsoft.com/office/powerpoint/2010/main" val="1118170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Moving to the core of this report: </a:t>
            </a:r>
          </a:p>
          <a:p>
            <a:r>
              <a:rPr lang="en-US" altLang="zh-CN" b="0" dirty="0"/>
              <a:t>   I will present the calibration of the EN-detector's efficiency and analyze the key factors affecting its performance.</a:t>
            </a:r>
            <a:endParaRPr lang="zh-CN" altLang="en-US" b="0" dirty="0"/>
          </a:p>
        </p:txBody>
      </p:sp>
      <p:sp>
        <p:nvSpPr>
          <p:cNvPr id="4" name="灯片编号占位符 3"/>
          <p:cNvSpPr>
            <a:spLocks noGrp="1"/>
          </p:cNvSpPr>
          <p:nvPr>
            <p:ph type="sldNum" sz="quarter" idx="5"/>
          </p:nvPr>
        </p:nvSpPr>
        <p:spPr/>
        <p:txBody>
          <a:bodyPr/>
          <a:lstStyle/>
          <a:p>
            <a:fld id="{830FE25F-8BC0-4BE2-A57A-787CA670B114}" type="slidenum">
              <a:rPr lang="zh-CN" altLang="en-US" smtClean="0"/>
              <a:t>5</a:t>
            </a:fld>
            <a:endParaRPr lang="zh-CN" altLang="en-US" dirty="0"/>
          </a:p>
        </p:txBody>
      </p:sp>
    </p:spTree>
    <p:extLst>
      <p:ext uri="{BB962C8B-B14F-4D97-AF65-F5344CB8AC3E}">
        <p14:creationId xmlns:p14="http://schemas.microsoft.com/office/powerpoint/2010/main" val="97814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FF1102C-FAD4-459D-8C7A-106E6431C5A1}"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t>6</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pPr marL="228600" indent="-228600">
              <a:buAutoNum type="arabicPeriod"/>
            </a:pPr>
            <a:r>
              <a:rPr lang="en-US" altLang="zh-CN" dirty="0"/>
              <a:t>This is our experimental setup at CIAE. The photo shows the Am-Be source inside an 80 cm graphite moderator.</a:t>
            </a:r>
          </a:p>
          <a:p>
            <a:pPr marL="228600" indent="-228600">
              <a:buAutoNum type="arabicPeriod"/>
            </a:pPr>
            <a:r>
              <a:rPr lang="en-US" altLang="zh-CN" dirty="0"/>
              <a:t>The neutron emission rate is </a:t>
            </a:r>
            <a:r>
              <a:rPr lang="en-US" altLang="zh-CN" b="1" dirty="0"/>
              <a:t>twelve million neutrons per second.</a:t>
            </a:r>
          </a:p>
          <a:p>
            <a:pPr marL="228600" indent="-228600">
              <a:buAutoNum type="arabicPeriod"/>
            </a:pPr>
            <a:r>
              <a:rPr lang="en-US" altLang="zh-CN" dirty="0"/>
              <a:t>Using gold activation, we measured the flux at 4.3 cm to be </a:t>
            </a:r>
            <a:r>
              <a:rPr lang="en-US" altLang="zh-CN" b="1" dirty="0"/>
              <a:t>72.8 </a:t>
            </a:r>
            <a:r>
              <a:rPr lang="en-US" altLang="zh-CN" b="0" dirty="0"/>
              <a:t>without the cadmium plate.</a:t>
            </a:r>
          </a:p>
          <a:p>
            <a:pPr marL="228600" indent="-228600">
              <a:buAutoNum type="arabicPeriod"/>
            </a:pPr>
            <a:r>
              <a:rPr lang="en-US" altLang="zh-CN" dirty="0"/>
              <a:t>Based on this, we determined the flux for other distances as shown in the table</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FF1102C-FAD4-459D-8C7A-106E6431C5A1}"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t>7</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pPr marL="228600" indent="-228600">
              <a:buFont typeface="+mj-lt"/>
              <a:buAutoNum type="arabicPeriod"/>
            </a:pPr>
            <a:r>
              <a:rPr lang="en-US" altLang="zh-CN" dirty="0"/>
              <a:t>As shown in the left plot, the DAQ system reaches saturation at a count rate of 165 Hz.</a:t>
            </a:r>
          </a:p>
          <a:p>
            <a:pPr marL="228600" indent="-228600">
              <a:buFont typeface="+mj-lt"/>
              <a:buAutoNum type="arabicPeriod"/>
            </a:pPr>
            <a:r>
              <a:rPr lang="en-US" altLang="zh-CN" dirty="0"/>
              <a:t>To operate within the linear range, we added a G1 cadmium plate to attenuate the thermal neutron flux like this figure.</a:t>
            </a:r>
          </a:p>
          <a:p>
            <a:pPr marL="228600" indent="-228600">
              <a:buFont typeface="+mj-lt"/>
              <a:buAutoNum type="arabicPeriod"/>
            </a:pPr>
            <a:r>
              <a:rPr lang="en-US" altLang="zh-CN" dirty="0"/>
              <a:t>And this photo shows the actual setup, where the detector is positioned 27.3 cm from the shutter. </a:t>
            </a:r>
            <a:endParaRPr lang="zh-CN" altLang="en-US" dirty="0"/>
          </a:p>
        </p:txBody>
      </p:sp>
      <p:sp>
        <p:nvSpPr>
          <p:cNvPr id="4" name="灯片编号占位符 3"/>
          <p:cNvSpPr>
            <a:spLocks noGrp="1"/>
          </p:cNvSpPr>
          <p:nvPr>
            <p:ph type="sldNum" sz="quarter" idx="5"/>
          </p:nvPr>
        </p:nvSpPr>
        <p:spPr/>
        <p:txBody>
          <a:bodyPr/>
          <a:lstStyle/>
          <a:p>
            <a:fld id="{830FE25F-8BC0-4BE2-A57A-787CA670B114}" type="slidenum">
              <a:rPr lang="zh-CN" altLang="en-US" smtClean="0"/>
              <a:t>8</a:t>
            </a:fld>
            <a:endParaRPr lang="zh-CN" altLang="en-US" dirty="0"/>
          </a:p>
        </p:txBody>
      </p:sp>
    </p:spTree>
    <p:extLst>
      <p:ext uri="{BB962C8B-B14F-4D97-AF65-F5344CB8AC3E}">
        <p14:creationId xmlns:p14="http://schemas.microsoft.com/office/powerpoint/2010/main" val="1195287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Font typeface="+mj-lt"/>
              <a:buAutoNum type="arabicPeriod"/>
            </a:pPr>
            <a:r>
              <a:rPr lang="en-US" altLang="zh-CN" dirty="0"/>
              <a:t>We used this monitor to measure the </a:t>
            </a:r>
            <a:r>
              <a:rPr lang="en-US" altLang="zh-CN" b="1" dirty="0"/>
              <a:t>additional gamma background</a:t>
            </a:r>
            <a:r>
              <a:rPr lang="en-US" altLang="zh-CN" dirty="0"/>
              <a:t> caused by neutron capture in the cadmium plates.</a:t>
            </a:r>
          </a:p>
          <a:p>
            <a:pPr marL="228600" indent="-228600">
              <a:buFont typeface="+mj-lt"/>
              <a:buAutoNum type="arabicPeriod"/>
            </a:pPr>
            <a:r>
              <a:rPr lang="en-US" altLang="zh-CN" dirty="0"/>
              <a:t>This table shows the </a:t>
            </a:r>
            <a:r>
              <a:rPr lang="en-US" altLang="zh-CN" b="1" dirty="0"/>
              <a:t>manufacturer's specifications.</a:t>
            </a:r>
            <a:r>
              <a:rPr lang="en-US" altLang="zh-CN" dirty="0"/>
              <a:t> </a:t>
            </a:r>
          </a:p>
          <a:p>
            <a:pPr marL="228600" indent="-228600">
              <a:buFont typeface="+mj-lt"/>
              <a:buAutoNum type="arabicPeriod"/>
            </a:pPr>
            <a:r>
              <a:rPr lang="en-US" altLang="zh-CN" dirty="0"/>
              <a:t>our </a:t>
            </a:r>
            <a:r>
              <a:rPr lang="en-US" altLang="zh-CN" b="1" dirty="0"/>
              <a:t>actual field measurements</a:t>
            </a:r>
            <a:r>
              <a:rPr lang="en-US" altLang="zh-CN" dirty="0"/>
              <a:t> are used to cross-check against our detector’s charge counting.</a:t>
            </a:r>
            <a:endParaRPr lang="zh-CN" altLang="en-US" dirty="0"/>
          </a:p>
        </p:txBody>
      </p:sp>
      <p:sp>
        <p:nvSpPr>
          <p:cNvPr id="4" name="灯片编号占位符 3"/>
          <p:cNvSpPr>
            <a:spLocks noGrp="1"/>
          </p:cNvSpPr>
          <p:nvPr>
            <p:ph type="sldNum" sz="quarter" idx="5"/>
          </p:nvPr>
        </p:nvSpPr>
        <p:spPr/>
        <p:txBody>
          <a:bodyPr/>
          <a:lstStyle/>
          <a:p>
            <a:fld id="{830FE25F-8BC0-4BE2-A57A-787CA670B114}" type="slidenum">
              <a:rPr lang="zh-CN" altLang="en-US" smtClean="0"/>
              <a:t>9</a:t>
            </a:fld>
            <a:endParaRPr lang="zh-CN" altLang="en-US" dirty="0"/>
          </a:p>
        </p:txBody>
      </p:sp>
    </p:spTree>
    <p:extLst>
      <p:ext uri="{BB962C8B-B14F-4D97-AF65-F5344CB8AC3E}">
        <p14:creationId xmlns:p14="http://schemas.microsoft.com/office/powerpoint/2010/main" val="844120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7C27E53-8393-4364-8F27-75C13D97A0E8}"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3D2807F-E77D-47AF-BE97-7F279468F5B6}" type="slidenum">
              <a:rPr lang="zh-CN" altLang="en-US" smtClean="0"/>
              <a:t>‹#›</a:t>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7C27E53-8393-4364-8F27-75C13D97A0E8}"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3D2807F-E77D-47AF-BE97-7F279468F5B6}" type="slidenum">
              <a:rPr lang="zh-CN" altLang="en-US" smtClean="0"/>
              <a:t>‹#›</a:t>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7C27E53-8393-4364-8F27-75C13D97A0E8}"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3D2807F-E77D-47AF-BE97-7F279468F5B6}" type="slidenum">
              <a:rPr lang="zh-CN" altLang="en-US" smtClean="0"/>
              <a:t>‹#›</a:t>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5A674D8-D595-481B-98B3-1F39AF99B99A}" type="datetimeFigureOut">
              <a:rPr lang="zh-CN" altLang="en-US" smtClean="0"/>
              <a:t>2026/4/28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35DD3EC-14B0-476A-A7B6-2379185BAD17}" type="slidenum">
              <a:rPr lang="zh-CN" altLang="en-US" smtClean="0"/>
              <a:t>‹#›</a:t>
            </a:fld>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5A674D8-D595-481B-98B3-1F39AF99B99A}" type="datetimeFigureOut">
              <a:rPr lang="zh-CN" altLang="en-US" smtClean="0"/>
              <a:t>2026/4/28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35DD3EC-14B0-476A-A7B6-2379185BAD17}" type="slidenum">
              <a:rPr lang="zh-CN" altLang="en-US" smtClean="0"/>
              <a:t>‹#›</a:t>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5A674D8-D595-481B-98B3-1F39AF99B99A}" type="datetimeFigureOut">
              <a:rPr lang="zh-CN" altLang="en-US" smtClean="0"/>
              <a:t>2026/4/28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35DD3EC-14B0-476A-A7B6-2379185BAD17}" type="slidenum">
              <a:rPr lang="zh-CN" altLang="en-US" smtClean="0"/>
              <a:t>‹#›</a:t>
            </a:fld>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5A674D8-D595-481B-98B3-1F39AF99B99A}" type="datetimeFigureOut">
              <a:rPr lang="zh-CN" altLang="en-US" smtClean="0"/>
              <a:t>2026/4/28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B35DD3EC-14B0-476A-A7B6-2379185BAD17}" type="slidenum">
              <a:rPr lang="zh-CN" altLang="en-US" smtClean="0"/>
              <a:t>‹#›</a:t>
            </a:fld>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5A674D8-D595-481B-98B3-1F39AF99B99A}" type="datetimeFigureOut">
              <a:rPr lang="zh-CN" altLang="en-US" smtClean="0"/>
              <a:t>2026/4/28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B35DD3EC-14B0-476A-A7B6-2379185BAD17}" type="slidenum">
              <a:rPr lang="zh-CN" altLang="en-US" smtClean="0"/>
              <a:t>‹#›</a:t>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5A674D8-D595-481B-98B3-1F39AF99B99A}" type="datetimeFigureOut">
              <a:rPr lang="zh-CN" altLang="en-US" smtClean="0"/>
              <a:t>2026/4/28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35DD3EC-14B0-476A-A7B6-2379185BAD17}" type="slidenum">
              <a:rPr lang="zh-CN" altLang="en-US" smtClean="0"/>
              <a:t>‹#›</a:t>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5A674D8-D595-481B-98B3-1F39AF99B99A}" type="datetimeFigureOut">
              <a:rPr lang="zh-CN" altLang="en-US" smtClean="0"/>
              <a:t>2026/4/28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35DD3EC-14B0-476A-A7B6-2379185BAD17}" type="slidenum">
              <a:rPr lang="zh-CN" altLang="en-US" smtClean="0"/>
              <a:t>‹#›</a:t>
            </a:fld>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5A674D8-D595-481B-98B3-1F39AF99B99A}" type="datetimeFigureOut">
              <a:rPr lang="zh-CN" altLang="en-US" smtClean="0"/>
              <a:t>2026/4/28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35DD3EC-14B0-476A-A7B6-2379185BAD17}" type="slidenum">
              <a:rPr lang="zh-CN" altLang="en-US" smtClean="0"/>
              <a:t>‹#›</a:t>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7C27E53-8393-4364-8F27-75C13D97A0E8}"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3D2807F-E77D-47AF-BE97-7F279468F5B6}" type="slidenum">
              <a:rPr lang="zh-CN" altLang="en-US" smtClean="0"/>
              <a:t>‹#›</a:t>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5A674D8-D595-481B-98B3-1F39AF99B99A}" type="datetimeFigureOut">
              <a:rPr lang="zh-CN" altLang="en-US" smtClean="0"/>
              <a:t>2026/4/28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35DD3EC-14B0-476A-A7B6-2379185BAD17}" type="slidenum">
              <a:rPr lang="zh-CN" altLang="en-US" smtClean="0"/>
              <a:t>‹#›</a:t>
            </a:fld>
            <a:endParaRPr lang="zh-CN"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5A674D8-D595-481B-98B3-1F39AF99B99A}" type="datetimeFigureOut">
              <a:rPr lang="zh-CN" altLang="en-US" smtClean="0"/>
              <a:t>2026/4/28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35DD3EC-14B0-476A-A7B6-2379185BAD17}" type="slidenum">
              <a:rPr lang="zh-CN" altLang="en-US" smtClean="0"/>
              <a:t>‹#›</a:t>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7C27E53-8393-4364-8F27-75C13D97A0E8}"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3D2807F-E77D-47AF-BE97-7F279468F5B6}" type="slidenum">
              <a:rPr lang="zh-CN" altLang="en-US" smtClean="0"/>
              <a:t>‹#›</a:t>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07C27E53-8393-4364-8F27-75C13D97A0E8}" type="datetimeFigureOut">
              <a:rPr lang="zh-CN" altLang="en-US" smtClean="0"/>
              <a:t>2026/4/28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3D2807F-E77D-47AF-BE97-7F279468F5B6}" type="slidenum">
              <a:rPr lang="zh-CN" altLang="en-US" smtClean="0"/>
              <a:t>‹#›</a:t>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07C27E53-8393-4364-8F27-75C13D97A0E8}" type="datetimeFigureOut">
              <a:rPr lang="zh-CN" altLang="en-US" smtClean="0"/>
              <a:t>2026/4/28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3D2807F-E77D-47AF-BE97-7F279468F5B6}" type="slidenum">
              <a:rPr lang="zh-CN" altLang="en-US" smtClean="0"/>
              <a:t>‹#›</a:t>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7C27E53-8393-4364-8F27-75C13D97A0E8}" type="datetimeFigureOut">
              <a:rPr lang="zh-CN" altLang="en-US" smtClean="0"/>
              <a:t>2026/4/28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3D2807F-E77D-47AF-BE97-7F279468F5B6}" type="slidenum">
              <a:rPr lang="zh-CN" altLang="en-US" smtClean="0"/>
              <a:t>‹#›</a:t>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7C27E53-8393-4364-8F27-75C13D97A0E8}" type="datetimeFigureOut">
              <a:rPr lang="zh-CN" altLang="en-US" smtClean="0"/>
              <a:t>2026/4/28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3D2807F-E77D-47AF-BE97-7F279468F5B6}" type="slidenum">
              <a:rPr lang="zh-CN" altLang="en-US" smtClean="0"/>
              <a:t>‹#›</a:t>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7C27E53-8393-4364-8F27-75C13D97A0E8}" type="datetimeFigureOut">
              <a:rPr lang="zh-CN" altLang="en-US" smtClean="0"/>
              <a:t>2026/4/28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3D2807F-E77D-47AF-BE97-7F279468F5B6}" type="slidenum">
              <a:rPr lang="zh-CN" altLang="en-US" smtClean="0"/>
              <a:t>‹#›</a:t>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7C27E53-8393-4364-8F27-75C13D97A0E8}" type="datetimeFigureOut">
              <a:rPr lang="zh-CN" altLang="en-US" smtClean="0"/>
              <a:t>2026/4/28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3D2807F-E77D-47AF-BE97-7F279468F5B6}" type="slidenum">
              <a:rPr lang="zh-CN" altLang="en-US" smtClean="0"/>
              <a:t>‹#›</a:t>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PPOSans R" panose="00020600040101010101" pitchFamily="18" charset="-122"/>
                <a:ea typeface="OPPOSans R" panose="00020600040101010101" pitchFamily="18" charset="-122"/>
              </a:defRPr>
            </a:lvl1pPr>
          </a:lstStyle>
          <a:p>
            <a:fld id="{07C27E53-8393-4364-8F27-75C13D97A0E8}" type="datetimeFigureOut">
              <a:rPr lang="zh-CN" altLang="en-US" smtClean="0"/>
              <a:t>2026/4/28</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PPOSans R" panose="00020600040101010101" pitchFamily="18" charset="-122"/>
                <a:ea typeface="OPPOSans R" panose="00020600040101010101" pitchFamily="18"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PPOSans R" panose="00020600040101010101" pitchFamily="18" charset="-122"/>
                <a:ea typeface="OPPOSans R" panose="00020600040101010101" pitchFamily="18" charset="-122"/>
              </a:defRPr>
            </a:lvl1pPr>
          </a:lstStyle>
          <a:p>
            <a:fld id="{93D2807F-E77D-47AF-BE97-7F279468F5B6}"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latinLnBrk="0" hangingPunct="1">
        <a:lnSpc>
          <a:spcPct val="90000"/>
        </a:lnSpc>
        <a:spcBef>
          <a:spcPct val="0"/>
        </a:spcBef>
        <a:buNone/>
        <a:defRPr sz="4400" kern="1200">
          <a:solidFill>
            <a:schemeClr val="tx1"/>
          </a:solidFill>
          <a:latin typeface="OPPOSans R" panose="00020600040101010101" pitchFamily="18" charset="-122"/>
          <a:ea typeface="OPPOSans R" panose="00020600040101010101"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POSans R" panose="00020600040101010101" pitchFamily="18" charset="-122"/>
          <a:ea typeface="OPPOSans R" panose="00020600040101010101"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POSans R" panose="00020600040101010101" pitchFamily="18" charset="-122"/>
          <a:ea typeface="OPPOSans R" panose="00020600040101010101"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POSans R" panose="00020600040101010101" pitchFamily="18" charset="-122"/>
          <a:ea typeface="OPPOSans R" panose="00020600040101010101"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POSans R" panose="00020600040101010101" pitchFamily="18" charset="-122"/>
          <a:ea typeface="OPPOSans R" panose="00020600040101010101"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POSans R" panose="00020600040101010101" pitchFamily="18" charset="-122"/>
          <a:ea typeface="OPPOSans R" panose="00020600040101010101"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PPOSans R" panose="00020600040101010101" pitchFamily="18" charset="-122"/>
                <a:ea typeface="OPPOSans R" panose="00020600040101010101" pitchFamily="18" charset="-122"/>
              </a:defRPr>
            </a:lvl1pPr>
          </a:lstStyle>
          <a:p>
            <a:fld id="{65A674D8-D595-481B-98B3-1F39AF99B99A}" type="datetimeFigureOut">
              <a:rPr lang="zh-CN" altLang="en-US" smtClean="0"/>
              <a:t>2026/4/28</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PPOSans R" panose="00020600040101010101" pitchFamily="18" charset="-122"/>
                <a:ea typeface="OPPOSans R" panose="00020600040101010101" pitchFamily="18"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PPOSans R" panose="00020600040101010101" pitchFamily="18" charset="-122"/>
                <a:ea typeface="OPPOSans R" panose="00020600040101010101" pitchFamily="18" charset="-122"/>
              </a:defRPr>
            </a:lvl1pPr>
          </a:lstStyle>
          <a:p>
            <a:fld id="{B35DD3EC-14B0-476A-A7B6-2379185BAD17}" type="slidenum">
              <a:rPr lang="zh-CN" altLang="en-US" smtClean="0"/>
              <a:t>‹#›</a:t>
            </a:fld>
            <a:endParaRPr lang="zh-CN" altLang="en-US" dirty="0"/>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6432550"/>
              <a:ext cx="12192000" cy="425450"/>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B" panose="00020600040101010101" pitchFamily="18" charset="-122"/>
              </a:endParaRPr>
            </a:p>
          </p:txBody>
        </p:sp>
        <p:sp>
          <p:nvSpPr>
            <p:cNvPr id="9" name="矩形 8"/>
            <p:cNvSpPr/>
            <p:nvPr/>
          </p:nvSpPr>
          <p:spPr>
            <a:xfrm>
              <a:off x="0" y="0"/>
              <a:ext cx="12192000" cy="114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B" panose="00020600040101010101" pitchFamily="18" charset="-122"/>
              </a:endParaRPr>
            </a:p>
          </p:txBody>
        </p:sp>
        <p:sp>
          <p:nvSpPr>
            <p:cNvPr id="10" name="矩形 9"/>
            <p:cNvSpPr/>
            <p:nvPr/>
          </p:nvSpPr>
          <p:spPr>
            <a:xfrm>
              <a:off x="0" y="6743065"/>
              <a:ext cx="12192000" cy="114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B" panose="00020600040101010101" pitchFamily="18" charset="-122"/>
              </a:endParaRPr>
            </a:p>
          </p:txBody>
        </p:sp>
      </p:grpSp>
      <p:sp>
        <p:nvSpPr>
          <p:cNvPr id="11" name="等腰三角形 10"/>
          <p:cNvSpPr/>
          <p:nvPr userDrawn="1"/>
        </p:nvSpPr>
        <p:spPr>
          <a:xfrm flipV="1">
            <a:off x="5830570" y="114300"/>
            <a:ext cx="530860" cy="133350"/>
          </a:xfrm>
          <a:prstGeom prst="triangle">
            <a:avLst>
              <a:gd name="adj"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B" panose="00020600040101010101" pitchFamily="18" charset="-122"/>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ransition/>
  <p:txStyles>
    <p:titleStyle>
      <a:lvl1pPr algn="l" defTabSz="914400" rtl="0" eaLnBrk="1" latinLnBrk="0" hangingPunct="1">
        <a:lnSpc>
          <a:spcPct val="90000"/>
        </a:lnSpc>
        <a:spcBef>
          <a:spcPct val="0"/>
        </a:spcBef>
        <a:buNone/>
        <a:defRPr sz="4400" kern="1200">
          <a:solidFill>
            <a:schemeClr val="tx1"/>
          </a:solidFill>
          <a:latin typeface="OPPOSans R" panose="00020600040101010101" pitchFamily="18" charset="-122"/>
          <a:ea typeface="OPPOSans R" panose="00020600040101010101"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POSans R" panose="00020600040101010101" pitchFamily="18" charset="-122"/>
          <a:ea typeface="OPPOSans R" panose="00020600040101010101"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POSans R" panose="00020600040101010101" pitchFamily="18" charset="-122"/>
          <a:ea typeface="OPPOSans R" panose="00020600040101010101"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POSans R" panose="00020600040101010101" pitchFamily="18" charset="-122"/>
          <a:ea typeface="OPPOSans R" panose="00020600040101010101"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POSans R" panose="00020600040101010101" pitchFamily="18" charset="-122"/>
          <a:ea typeface="OPPOSans R" panose="00020600040101010101"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POSans R" panose="00020600040101010101" pitchFamily="18" charset="-122"/>
          <a:ea typeface="OPPOSans R" panose="00020600040101010101"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00.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18.xml"/><Relationship Id="rId7" Type="http://schemas.openxmlformats.org/officeDocument/2006/relationships/image" Target="../media/image121.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tags" Target="../tags/tag19.xml"/></Relationships>
</file>

<file path=ppt/slides/_rels/slide15.xml.rels><?xml version="1.0" encoding="UTF-8" standalone="yes"?>
<Relationships xmlns="http://schemas.openxmlformats.org/package/2006/relationships"><Relationship Id="rId3" Type="http://schemas.openxmlformats.org/officeDocument/2006/relationships/tags" Target="../tags/tag22.xml"/><Relationship Id="rId7" Type="http://schemas.openxmlformats.org/officeDocument/2006/relationships/image" Target="../media/image18.png"/><Relationship Id="rId12" Type="http://schemas.openxmlformats.org/officeDocument/2006/relationships/image" Target="../media/image2.jpe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notesSlide" Target="../notesSlides/notesSlide15.xml"/><Relationship Id="rId11" Type="http://schemas.openxmlformats.org/officeDocument/2006/relationships/image" Target="../media/image70.png"/><Relationship Id="rId5" Type="http://schemas.openxmlformats.org/officeDocument/2006/relationships/slideLayout" Target="../slideLayouts/slideLayout2.xml"/><Relationship Id="rId4" Type="http://schemas.openxmlformats.org/officeDocument/2006/relationships/tags" Target="../tags/tag23.xml"/></Relationships>
</file>

<file path=ppt/slides/_rels/slide16.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26.xml"/><Relationship Id="rId7" Type="http://schemas.openxmlformats.org/officeDocument/2006/relationships/image" Target="../media/image19.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notesSlide" Target="../notesSlides/notesSlide16.xml"/><Relationship Id="rId5" Type="http://schemas.openxmlformats.org/officeDocument/2006/relationships/slideLayout" Target="../slideLayouts/slideLayout2.xml"/><Relationship Id="rId4" Type="http://schemas.openxmlformats.org/officeDocument/2006/relationships/tags" Target="../tags/tag27.xml"/></Relationships>
</file>

<file path=ppt/slides/_rels/slide17.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tags" Target="../tags/tag30.xml"/><Relationship Id="rId12" Type="http://schemas.openxmlformats.org/officeDocument/2006/relationships/image" Target="../media/image2.jpe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notesSlide" Target="../notesSlides/notesSlide17.xml"/><Relationship Id="rId11" Type="http://schemas.openxmlformats.org/officeDocument/2006/relationships/image" Target="../media/image170.png"/><Relationship Id="rId5" Type="http://schemas.openxmlformats.org/officeDocument/2006/relationships/slideLayout" Target="../slideLayouts/slideLayout2.xml"/><Relationship Id="rId10" Type="http://schemas.openxmlformats.org/officeDocument/2006/relationships/image" Target="../media/image160.png"/><Relationship Id="rId4" Type="http://schemas.openxmlformats.org/officeDocument/2006/relationships/tags" Target="../tags/tag31.xml"/><Relationship Id="rId9" Type="http://schemas.openxmlformats.org/officeDocument/2006/relationships/image" Target="../media/image20.jpeg"/></Relationships>
</file>

<file path=ppt/slides/_rels/slide1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tags" Target="../tags/tag34.xml"/><Relationship Id="rId7" Type="http://schemas.openxmlformats.org/officeDocument/2006/relationships/image" Target="../media/image2.jpe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notesSlide" Target="../notesSlides/notesSlide18.xml"/><Relationship Id="rId5" Type="http://schemas.openxmlformats.org/officeDocument/2006/relationships/slideLayout" Target="../slideLayouts/slideLayout2.xml"/><Relationship Id="rId4" Type="http://schemas.openxmlformats.org/officeDocument/2006/relationships/tags" Target="../tags/tag35.xml"/></Relationships>
</file>

<file path=ppt/slides/_rels/slide19.xml.rels><?xml version="1.0" encoding="UTF-8" standalone="yes"?>
<Relationships xmlns="http://schemas.openxmlformats.org/package/2006/relationships"><Relationship Id="rId3" Type="http://schemas.openxmlformats.org/officeDocument/2006/relationships/tags" Target="../tags/tag38.xml"/><Relationship Id="rId7" Type="http://schemas.openxmlformats.org/officeDocument/2006/relationships/image" Target="../media/image22.jpe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notesSlide" Target="../notesSlides/notesSlide19.xml"/><Relationship Id="rId11" Type="http://schemas.openxmlformats.org/officeDocument/2006/relationships/image" Target="../media/image2.jpeg"/><Relationship Id="rId5" Type="http://schemas.openxmlformats.org/officeDocument/2006/relationships/slideLayout" Target="../slideLayouts/slideLayout2.xml"/><Relationship Id="rId10" Type="http://schemas.openxmlformats.org/officeDocument/2006/relationships/image" Target="../media/image24.png"/><Relationship Id="rId4" Type="http://schemas.openxmlformats.org/officeDocument/2006/relationships/tags" Target="../tags/tag3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tags" Target="../tags/tag42.xml"/><Relationship Id="rId12" Type="http://schemas.openxmlformats.org/officeDocument/2006/relationships/image" Target="../media/image2.jpe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notesSlide" Target="../notesSlides/notesSlide20.xml"/><Relationship Id="rId11" Type="http://schemas.openxmlformats.org/officeDocument/2006/relationships/image" Target="../media/image190.png"/><Relationship Id="rId5" Type="http://schemas.openxmlformats.org/officeDocument/2006/relationships/slideLayout" Target="../slideLayouts/slideLayout2.xml"/><Relationship Id="rId10" Type="http://schemas.openxmlformats.org/officeDocument/2006/relationships/image" Target="../media/image22.png"/><Relationship Id="rId4" Type="http://schemas.openxmlformats.org/officeDocument/2006/relationships/tags" Target="../tags/tag43.xml"/><Relationship Id="rId9" Type="http://schemas.openxmlformats.org/officeDocument/2006/relationships/image" Target="../media/image20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tags" Target="../tags/tag48.xml"/><Relationship Id="rId7" Type="http://schemas.openxmlformats.org/officeDocument/2006/relationships/image" Target="../media/image2.jpe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notesSlide" Target="../notesSlides/notesSlide22.xml"/><Relationship Id="rId5" Type="http://schemas.openxmlformats.org/officeDocument/2006/relationships/slideLayout" Target="../slideLayouts/slideLayout2.xml"/><Relationship Id="rId4" Type="http://schemas.openxmlformats.org/officeDocument/2006/relationships/tags" Target="../tags/tag4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56.xml"/><Relationship Id="rId7" Type="http://schemas.openxmlformats.org/officeDocument/2006/relationships/notesSlide" Target="../notesSlides/notesSlide25.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slideLayout" Target="../slideLayouts/slideLayout2.xml"/><Relationship Id="rId11" Type="http://schemas.openxmlformats.org/officeDocument/2006/relationships/image" Target="../media/image260.png"/><Relationship Id="rId5" Type="http://schemas.openxmlformats.org/officeDocument/2006/relationships/tags" Target="../tags/tag58.xml"/><Relationship Id="rId10" Type="http://schemas.openxmlformats.org/officeDocument/2006/relationships/image" Target="../media/image210.png"/><Relationship Id="rId4" Type="http://schemas.openxmlformats.org/officeDocument/2006/relationships/tags" Target="../tags/tag57.xml"/><Relationship Id="rId9" Type="http://schemas.openxmlformats.org/officeDocument/2006/relationships/image" Target="../media/image230.png"/></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61.xml"/><Relationship Id="rId7" Type="http://schemas.openxmlformats.org/officeDocument/2006/relationships/notesSlide" Target="../notesSlides/notesSlide26.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Layout" Target="../slideLayouts/slideLayout2.xml"/><Relationship Id="rId11" Type="http://schemas.openxmlformats.org/officeDocument/2006/relationships/image" Target="../media/image26.jpeg"/><Relationship Id="rId5" Type="http://schemas.openxmlformats.org/officeDocument/2006/relationships/tags" Target="../tags/tag63.xml"/><Relationship Id="rId10" Type="http://schemas.openxmlformats.org/officeDocument/2006/relationships/image" Target="../media/image25.jpeg"/><Relationship Id="rId4" Type="http://schemas.openxmlformats.org/officeDocument/2006/relationships/tags" Target="../tags/tag62.xml"/><Relationship Id="rId9" Type="http://schemas.openxmlformats.org/officeDocument/2006/relationships/image" Target="../media/image24.jpeg"/></Relationships>
</file>

<file path=ppt/slides/_rels/slide2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66.xml"/><Relationship Id="rId7" Type="http://schemas.openxmlformats.org/officeDocument/2006/relationships/notesSlide" Target="../notesSlides/notesSlide27.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Layout" Target="../slideLayouts/slideLayout2.xml"/><Relationship Id="rId5" Type="http://schemas.openxmlformats.org/officeDocument/2006/relationships/tags" Target="../tags/tag68.xml"/><Relationship Id="rId10" Type="http://schemas.openxmlformats.org/officeDocument/2006/relationships/image" Target="../media/image130.png"/><Relationship Id="rId4" Type="http://schemas.openxmlformats.org/officeDocument/2006/relationships/tags" Target="../tags/tag67.xml"/><Relationship Id="rId9" Type="http://schemas.openxmlformats.org/officeDocument/2006/relationships/image" Target="../media/image27.jpeg"/></Relationships>
</file>

<file path=ppt/slides/_rels/slide2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71.xml"/><Relationship Id="rId7" Type="http://schemas.openxmlformats.org/officeDocument/2006/relationships/notesSlide" Target="../notesSlides/notesSlide28.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Layout" Target="../slideLayouts/slideLayout2.xml"/><Relationship Id="rId5" Type="http://schemas.openxmlformats.org/officeDocument/2006/relationships/tags" Target="../tags/tag73.xml"/><Relationship Id="rId10" Type="http://schemas.openxmlformats.org/officeDocument/2006/relationships/image" Target="../media/image29.png"/><Relationship Id="rId4" Type="http://schemas.openxmlformats.org/officeDocument/2006/relationships/tags" Target="../tags/tag72.xml"/><Relationship Id="rId9" Type="http://schemas.openxmlformats.org/officeDocument/2006/relationships/image" Target="../media/image28.jpeg"/></Relationships>
</file>

<file path=ppt/slides/_rels/slide2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76.xml"/><Relationship Id="rId7" Type="http://schemas.openxmlformats.org/officeDocument/2006/relationships/notesSlide" Target="../notesSlides/notesSlide29.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slideLayout" Target="../slideLayouts/slideLayout2.xml"/><Relationship Id="rId5" Type="http://schemas.openxmlformats.org/officeDocument/2006/relationships/tags" Target="../tags/tag78.xml"/><Relationship Id="rId4" Type="http://schemas.openxmlformats.org/officeDocument/2006/relationships/tags" Target="../tags/tag7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81.xml"/><Relationship Id="rId7" Type="http://schemas.openxmlformats.org/officeDocument/2006/relationships/notesSlide" Target="../notesSlides/notesSlide30.xml"/><Relationship Id="rId12" Type="http://schemas.openxmlformats.org/officeDocument/2006/relationships/image" Target="../media/image27.png"/><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slideLayout" Target="../slideLayouts/slideLayout2.xml"/><Relationship Id="rId11" Type="http://schemas.openxmlformats.org/officeDocument/2006/relationships/image" Target="../media/image26.png"/><Relationship Id="rId5" Type="http://schemas.openxmlformats.org/officeDocument/2006/relationships/tags" Target="../tags/tag83.xml"/><Relationship Id="rId10" Type="http://schemas.openxmlformats.org/officeDocument/2006/relationships/image" Target="../media/image25.png"/><Relationship Id="rId4" Type="http://schemas.openxmlformats.org/officeDocument/2006/relationships/tags" Target="../tags/tag82.xml"/><Relationship Id="rId9" Type="http://schemas.openxmlformats.org/officeDocument/2006/relationships/image" Target="../media/image201.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12.xml"/><Relationship Id="rId7" Type="http://schemas.openxmlformats.org/officeDocument/2006/relationships/image" Target="../media/image7.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notesSlide" Target="../notesSlides/notesSlide7.xml"/><Relationship Id="rId5" Type="http://schemas.openxmlformats.org/officeDocument/2006/relationships/slideLayout" Target="../slideLayouts/slideLayout2.xml"/><Relationship Id="rId10" Type="http://schemas.openxmlformats.org/officeDocument/2006/relationships/image" Target="../media/image2.jpeg"/><Relationship Id="rId4" Type="http://schemas.openxmlformats.org/officeDocument/2006/relationships/tags" Target="../tags/tag13.xml"/><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0" y="0"/>
            <a:ext cx="12192000" cy="114935"/>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OPPOSans B" panose="00020600040101010101" pitchFamily="18" charset="-122"/>
              <a:ea typeface="黑体" panose="02010609060101010101" pitchFamily="49" charset="-122"/>
              <a:cs typeface="+mn-cs"/>
            </a:endParaRPr>
          </a:p>
        </p:txBody>
      </p:sp>
      <p:grpSp>
        <p:nvGrpSpPr>
          <p:cNvPr id="59" name="组合 58"/>
          <p:cNvGrpSpPr/>
          <p:nvPr/>
        </p:nvGrpSpPr>
        <p:grpSpPr>
          <a:xfrm>
            <a:off x="1847850" y="114935"/>
            <a:ext cx="8496300" cy="6627495"/>
            <a:chOff x="2910" y="181"/>
            <a:chExt cx="13380" cy="10437"/>
          </a:xfrm>
          <a:solidFill>
            <a:schemeClr val="accent1"/>
          </a:solidFill>
        </p:grpSpPr>
        <p:sp>
          <p:nvSpPr>
            <p:cNvPr id="60" name="梯形 59"/>
            <p:cNvSpPr/>
            <p:nvPr userDrawn="1"/>
          </p:nvSpPr>
          <p:spPr>
            <a:xfrm>
              <a:off x="2910" y="9976"/>
              <a:ext cx="13380" cy="643"/>
            </a:xfrm>
            <a:prstGeom prst="trapezoid">
              <a:avLst>
                <a:gd name="adj" fmla="val 60626"/>
              </a:avLst>
            </a:prstGeom>
            <a:grpFill/>
            <a:ln w="12700" cap="flat" cmpd="sng" algn="ctr">
              <a:noFill/>
              <a:prstDash val="solid"/>
              <a:miter lim="800000"/>
            </a:ln>
            <a:effectLst>
              <a:innerShdw blurRad="114300">
                <a:prstClr val="black">
                  <a:alpha val="29000"/>
                </a:prstClr>
              </a:innerShdw>
            </a:effectLst>
          </p:spPr>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OPPOSans B" panose="00020600040101010101" pitchFamily="18" charset="-122"/>
                <a:ea typeface="黑体" panose="02010609060101010101" pitchFamily="49" charset="-122"/>
                <a:cs typeface="+mn-cs"/>
                <a:sym typeface="+mn-ea"/>
              </a:endParaRPr>
            </a:p>
          </p:txBody>
        </p:sp>
        <p:sp>
          <p:nvSpPr>
            <p:cNvPr id="61" name="梯形 60"/>
            <p:cNvSpPr/>
            <p:nvPr userDrawn="1"/>
          </p:nvSpPr>
          <p:spPr>
            <a:xfrm flipV="1">
              <a:off x="2910" y="181"/>
              <a:ext cx="13380" cy="541"/>
            </a:xfrm>
            <a:prstGeom prst="trapezoid">
              <a:avLst>
                <a:gd name="adj" fmla="val 60626"/>
              </a:avLst>
            </a:prstGeom>
            <a:grpFill/>
            <a:ln w="12700" cap="flat" cmpd="sng" algn="ctr">
              <a:noFill/>
              <a:prstDash val="solid"/>
              <a:miter lim="800000"/>
            </a:ln>
            <a:effectLst>
              <a:innerShdw blurRad="114300">
                <a:prstClr val="black">
                  <a:alpha val="29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OPPOSans B" panose="00020600040101010101" pitchFamily="18" charset="-122"/>
                <a:ea typeface="黑体" panose="02010609060101010101" pitchFamily="49" charset="-122"/>
                <a:cs typeface="+mn-cs"/>
              </a:endParaRPr>
            </a:p>
          </p:txBody>
        </p:sp>
      </p:grpSp>
      <p:sp>
        <p:nvSpPr>
          <p:cNvPr id="62" name="矩形 61"/>
          <p:cNvSpPr/>
          <p:nvPr/>
        </p:nvSpPr>
        <p:spPr>
          <a:xfrm>
            <a:off x="0" y="6743065"/>
            <a:ext cx="12192000" cy="114935"/>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OPPOSans B" panose="00020600040101010101" pitchFamily="18" charset="-122"/>
              <a:ea typeface="黑体" panose="02010609060101010101" pitchFamily="49" charset="-122"/>
              <a:cs typeface="+mn-cs"/>
            </a:endParaRPr>
          </a:p>
        </p:txBody>
      </p:sp>
      <p:pic>
        <p:nvPicPr>
          <p:cNvPr id="3" name="图片 2" descr="河北师范大学logo2"/>
          <p:cNvPicPr>
            <a:picLocks noChangeAspect="1"/>
          </p:cNvPicPr>
          <p:nvPr>
            <p:custDataLst>
              <p:tags r:id="rId2"/>
            </p:custDataLst>
          </p:nvPr>
        </p:nvPicPr>
        <p:blipFill>
          <a:blip r:embed="rId5"/>
          <a:stretch>
            <a:fillRect/>
          </a:stretch>
        </p:blipFill>
        <p:spPr>
          <a:xfrm>
            <a:off x="212725" y="114935"/>
            <a:ext cx="1543685" cy="1488440"/>
          </a:xfrm>
          <a:prstGeom prst="rect">
            <a:avLst/>
          </a:prstGeom>
        </p:spPr>
      </p:pic>
      <p:sp>
        <p:nvSpPr>
          <p:cNvPr id="2" name="文本框 1"/>
          <p:cNvSpPr txBox="1"/>
          <p:nvPr/>
        </p:nvSpPr>
        <p:spPr>
          <a:xfrm>
            <a:off x="109728" y="1924387"/>
            <a:ext cx="11942064" cy="1323439"/>
          </a:xfrm>
          <a:prstGeom prst="rect">
            <a:avLst/>
          </a:prstGeom>
          <a:noFill/>
        </p:spPr>
        <p:txBody>
          <a:bodyPr wrap="square" rtlCol="0">
            <a:spAutoFit/>
          </a:bodyPr>
          <a:lstStyle/>
          <a:p>
            <a:pPr algn="ctr"/>
            <a:r>
              <a:rPr lang="en-US" altLang="zh-CN" sz="4000" b="1" spc="300" dirty="0">
                <a:latin typeface="微软雅黑" panose="020B0503020204020204" charset="-122"/>
                <a:ea typeface="微软雅黑" panose="020B0503020204020204" charset="-122"/>
                <a:sym typeface="+mn-ea"/>
              </a:rPr>
              <a:t>Neutron Calibration of EN-detector with Am-Be neutron source</a:t>
            </a:r>
            <a:endParaRPr lang="zh-CN" altLang="en-US" sz="4000" b="1" spc="300" dirty="0">
              <a:latin typeface="微软雅黑" panose="020B0503020204020204" charset="-122"/>
              <a:ea typeface="微软雅黑" panose="020B0503020204020204" charset="-122"/>
              <a:sym typeface="+mn-ea"/>
            </a:endParaRPr>
          </a:p>
        </p:txBody>
      </p:sp>
      <p:grpSp>
        <p:nvGrpSpPr>
          <p:cNvPr id="4" name="组合 3">
            <a:extLst>
              <a:ext uri="{FF2B5EF4-FFF2-40B4-BE49-F238E27FC236}">
                <a16:creationId xmlns:a16="http://schemas.microsoft.com/office/drawing/2014/main" id="{ECECE294-B9E9-FE05-88F9-7A90A6E4F85F}"/>
              </a:ext>
            </a:extLst>
          </p:cNvPr>
          <p:cNvGrpSpPr/>
          <p:nvPr/>
        </p:nvGrpSpPr>
        <p:grpSpPr>
          <a:xfrm>
            <a:off x="882280" y="3429000"/>
            <a:ext cx="10427439" cy="2848303"/>
            <a:chOff x="1269553" y="3049269"/>
            <a:chExt cx="10427439" cy="2848303"/>
          </a:xfrm>
        </p:grpSpPr>
        <p:sp>
          <p:nvSpPr>
            <p:cNvPr id="12" name="文本框 11">
              <a:extLst>
                <a:ext uri="{FF2B5EF4-FFF2-40B4-BE49-F238E27FC236}">
                  <a16:creationId xmlns:a16="http://schemas.microsoft.com/office/drawing/2014/main" id="{343BBE3B-F880-4C2E-718C-7FEAAF76101A}"/>
                </a:ext>
              </a:extLst>
            </p:cNvPr>
            <p:cNvSpPr txBox="1"/>
            <p:nvPr/>
          </p:nvSpPr>
          <p:spPr>
            <a:xfrm>
              <a:off x="1269553" y="3049269"/>
              <a:ext cx="10427439" cy="954107"/>
            </a:xfrm>
            <a:prstGeom prst="rect">
              <a:avLst/>
            </a:prstGeom>
            <a:noFill/>
          </p:spPr>
          <p:txBody>
            <a:bodyPr wrap="square" rtlCol="0">
              <a:spAutoFit/>
            </a:bodyPr>
            <a:lstStyle/>
            <a:p>
              <a:pPr algn="ctr"/>
              <a:r>
                <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Dayu Peng</a:t>
              </a:r>
              <a:r>
                <a:rPr kumimoji="0" lang="en-US" altLang="zh-CN" sz="2800" b="1" i="0" u="none" strike="noStrike" kern="1200" cap="none" spc="0" normalizeH="0" baseline="30000" noProof="0" dirty="0">
                  <a:ln>
                    <a:noFill/>
                  </a:ln>
                  <a:solidFill>
                    <a:srgbClr val="000000"/>
                  </a:solidFill>
                  <a:effectLst/>
                  <a:uLnTx/>
                  <a:uFillTx/>
                  <a:latin typeface="Times New Roman" panose="02020603050405020304" pitchFamily="18" charset="0"/>
                  <a:ea typeface="宋体" panose="02010600030101010101" pitchFamily="2" charset="-122"/>
                  <a:cs typeface="+mn-cs"/>
                </a:rPr>
                <a:t>2</a:t>
              </a:r>
              <a:r>
                <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Huiqian</a:t>
              </a:r>
              <a:r>
                <a:rPr kumimoji="0" lang="zh-CN"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Zhang</a:t>
              </a:r>
              <a:r>
                <a:rPr kumimoji="0" lang="en-US" altLang="zh-CN" sz="2800" b="1" i="0" u="none" strike="noStrike" kern="1200" cap="none" spc="0" normalizeH="0" baseline="30000" noProof="0" dirty="0">
                  <a:ln>
                    <a:noFill/>
                  </a:ln>
                  <a:solidFill>
                    <a:srgbClr val="000000"/>
                  </a:solidFill>
                  <a:effectLst/>
                  <a:uLnTx/>
                  <a:uFillTx/>
                  <a:latin typeface="Times New Roman" panose="02020603050405020304" pitchFamily="18" charset="0"/>
                  <a:ea typeface="宋体" panose="02010600030101010101" pitchFamily="2" charset="-122"/>
                  <a:cs typeface="+mn-cs"/>
                </a:rPr>
                <a:t>2</a:t>
              </a:r>
              <a:r>
                <a:rPr kumimoji="0" lang="en-US" altLang="zh-CN" sz="2800" b="1" i="0" u="none" strike="noStrike" kern="1200" cap="none" spc="0" normalizeH="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lang="en-US" altLang="zh-CN" sz="2800" b="1" dirty="0">
                  <a:latin typeface="Times New Roman" panose="02020603050405020304" pitchFamily="18" charset="0"/>
                  <a:ea typeface="宋体" panose="02010600030101010101" pitchFamily="2" charset="-122"/>
                </a:rPr>
                <a:t>Xinhua Ma</a:t>
              </a:r>
              <a:r>
                <a:rPr lang="en-US" altLang="zh-CN" sz="2800" b="1" baseline="30000" dirty="0">
                  <a:latin typeface="Times New Roman" panose="02020603050405020304" pitchFamily="18" charset="0"/>
                  <a:ea typeface="宋体" panose="02010600030101010101" pitchFamily="2" charset="-122"/>
                </a:rPr>
                <a:t>1</a:t>
              </a:r>
              <a:r>
                <a:rPr lang="en-US" altLang="zh-CN" sz="2800" b="1" dirty="0">
                  <a:latin typeface="Times New Roman" panose="02020603050405020304" pitchFamily="18" charset="0"/>
                  <a:ea typeface="宋体" panose="02010600030101010101" pitchFamily="2" charset="-122"/>
                </a:rPr>
                <a:t>, Shuwang Cui</a:t>
              </a:r>
              <a:r>
                <a:rPr lang="en-US" altLang="zh-CN" sz="2800" b="1" baseline="30000" dirty="0">
                  <a:latin typeface="Times New Roman" panose="02020603050405020304" pitchFamily="18" charset="0"/>
                  <a:ea typeface="宋体" panose="02010600030101010101" pitchFamily="2" charset="-122"/>
                </a:rPr>
                <a:t>2</a:t>
              </a:r>
              <a:r>
                <a:rPr lang="en-US" altLang="zh-CN" sz="2800" b="1" dirty="0">
                  <a:latin typeface="Times New Roman" panose="02020603050405020304" pitchFamily="18" charset="0"/>
                  <a:ea typeface="宋体" panose="02010600030101010101" pitchFamily="2" charset="-122"/>
                </a:rPr>
                <a:t>, Wei Gao</a:t>
              </a:r>
              <a:r>
                <a:rPr lang="en-US" altLang="zh-CN" sz="2800" b="1" baseline="30000" dirty="0">
                  <a:latin typeface="Times New Roman" panose="02020603050405020304" pitchFamily="18" charset="0"/>
                  <a:ea typeface="宋体" panose="02010600030101010101" pitchFamily="2" charset="-122"/>
                </a:rPr>
                <a:t>1</a:t>
              </a:r>
              <a:r>
                <a:rPr lang="en-US" altLang="zh-CN" sz="2800" b="1" dirty="0">
                  <a:latin typeface="Times New Roman" panose="02020603050405020304" pitchFamily="18" charset="0"/>
                  <a:ea typeface="宋体" panose="02010600030101010101" pitchFamily="2" charset="-122"/>
                </a:rPr>
                <a:t>, Wenchao Gao</a:t>
              </a:r>
              <a:r>
                <a:rPr lang="en-US" altLang="zh-CN" sz="2800" b="1" baseline="30000" dirty="0">
                  <a:latin typeface="Times New Roman" panose="02020603050405020304" pitchFamily="18" charset="0"/>
                  <a:ea typeface="宋体" panose="02010600030101010101" pitchFamily="2" charset="-122"/>
                </a:rPr>
                <a:t>1</a:t>
              </a:r>
              <a:r>
                <a:rPr lang="en-US" altLang="zh-CN" sz="2800" b="1" dirty="0">
                  <a:latin typeface="Times New Roman" panose="02020603050405020304" pitchFamily="18" charset="0"/>
                  <a:ea typeface="宋体" panose="02010600030101010101" pitchFamily="2" charset="-122"/>
                </a:rPr>
                <a:t>, </a:t>
              </a:r>
              <a:endParaRPr lang="zh-CN" altLang="en-US" sz="2800" b="1" baseline="30000" dirty="0">
                <a:latin typeface="Times New Roman" panose="02020603050405020304" pitchFamily="18" charset="0"/>
                <a:ea typeface="宋体" panose="02010600030101010101" pitchFamily="2" charset="-122"/>
              </a:endParaRPr>
            </a:p>
          </p:txBody>
        </p:sp>
        <p:sp>
          <p:nvSpPr>
            <p:cNvPr id="16" name="文本框 15">
              <a:extLst>
                <a:ext uri="{FF2B5EF4-FFF2-40B4-BE49-F238E27FC236}">
                  <a16:creationId xmlns:a16="http://schemas.microsoft.com/office/drawing/2014/main" id="{8DFB0211-465F-509D-5EBD-B2EA9651ACB5}"/>
                </a:ext>
              </a:extLst>
            </p:cNvPr>
            <p:cNvSpPr txBox="1"/>
            <p:nvPr/>
          </p:nvSpPr>
          <p:spPr>
            <a:xfrm>
              <a:off x="5230366" y="5374352"/>
              <a:ext cx="2505814" cy="523220"/>
            </a:xfrm>
            <a:prstGeom prst="rect">
              <a:avLst/>
            </a:prstGeom>
            <a:noFill/>
          </p:spPr>
          <p:txBody>
            <a:bodyPr wrap="none" rtlCol="0">
              <a:spAutoFit/>
            </a:bodyPr>
            <a:lstStyle/>
            <a:p>
              <a:r>
                <a:rPr lang="en-US" altLang="zh-CN" sz="2800" dirty="0">
                  <a:latin typeface="Times New Roman" panose="02020603050405020304" pitchFamily="18" charset="0"/>
                  <a:ea typeface="宋体" panose="02010600030101010101" pitchFamily="2" charset="-122"/>
                </a:rPr>
                <a:t>Date: </a:t>
              </a:r>
              <a:fld id="{FE337E9A-8164-4CD9-B9F8-D95EB6D2660A}" type="datetime1">
                <a:rPr lang="en-US" altLang="zh-CN" sz="2800" smtClean="0">
                  <a:latin typeface="Times New Roman" panose="02020603050405020304" pitchFamily="18" charset="0"/>
                  <a:ea typeface="宋体" panose="02010600030101010101" pitchFamily="2" charset="-122"/>
                </a:rPr>
                <a:t>4/28/2026</a:t>
              </a:fld>
              <a:endParaRPr lang="zh-CN" altLang="en-US" sz="2800" dirty="0">
                <a:latin typeface="Times New Roman" panose="02020603050405020304" pitchFamily="18" charset="0"/>
                <a:ea typeface="宋体" panose="02010600030101010101" pitchFamily="2" charset="-122"/>
              </a:endParaRPr>
            </a:p>
          </p:txBody>
        </p:sp>
      </p:grpSp>
      <p:pic>
        <p:nvPicPr>
          <p:cNvPr id="5" name="图片 4">
            <a:extLst>
              <a:ext uri="{FF2B5EF4-FFF2-40B4-BE49-F238E27FC236}">
                <a16:creationId xmlns:a16="http://schemas.microsoft.com/office/drawing/2014/main" id="{79B821F2-AF15-4DF9-A9D3-31F3510C7ED7}"/>
              </a:ext>
            </a:extLst>
          </p:cNvPr>
          <p:cNvPicPr>
            <a:picLocks noChangeAspect="1"/>
          </p:cNvPicPr>
          <p:nvPr/>
        </p:nvPicPr>
        <p:blipFill rotWithShape="1">
          <a:blip r:embed="rId6">
            <a:extLst>
              <a:ext uri="{28A0092B-C50C-407E-A947-70E740481C1C}">
                <a14:useLocalDpi xmlns:a14="http://schemas.microsoft.com/office/drawing/2010/main" val="0"/>
              </a:ext>
            </a:extLst>
          </a:blip>
          <a:srcRect l="5412" t="18353" r="3247" b="16696"/>
          <a:stretch>
            <a:fillRect/>
          </a:stretch>
        </p:blipFill>
        <p:spPr>
          <a:xfrm>
            <a:off x="10648950" y="114935"/>
            <a:ext cx="1543050" cy="1000125"/>
          </a:xfrm>
          <a:prstGeom prst="rect">
            <a:avLst/>
          </a:prstGeom>
        </p:spPr>
      </p:pic>
      <p:sp>
        <p:nvSpPr>
          <p:cNvPr id="6" name="文本框 5">
            <a:extLst>
              <a:ext uri="{FF2B5EF4-FFF2-40B4-BE49-F238E27FC236}">
                <a16:creationId xmlns:a16="http://schemas.microsoft.com/office/drawing/2014/main" id="{B60DBA0B-D70E-D873-3444-BB4F03FCDE96}"/>
              </a:ext>
            </a:extLst>
          </p:cNvPr>
          <p:cNvSpPr txBox="1"/>
          <p:nvPr/>
        </p:nvSpPr>
        <p:spPr>
          <a:xfrm>
            <a:off x="466043" y="4428752"/>
            <a:ext cx="11585749" cy="1210396"/>
          </a:xfrm>
          <a:prstGeom prst="rect">
            <a:avLst/>
          </a:prstGeom>
          <a:noFill/>
        </p:spPr>
        <p:txBody>
          <a:bodyPr wrap="square" rtlCol="0">
            <a:spAutoFit/>
          </a:bodyPr>
          <a:lstStyle/>
          <a:p>
            <a:pPr marL="342900" indent="-342900" algn="l">
              <a:lnSpc>
                <a:spcPct val="125000"/>
              </a:lnSpc>
              <a:buFont typeface="+mj-lt"/>
              <a:buAutoNum type="arabicPeriod"/>
            </a:pPr>
            <a:r>
              <a:rPr lang="en-US" altLang="zh-CN" sz="2000" dirty="0">
                <a:latin typeface="Times New Roman" panose="02020603050405020304" pitchFamily="18" charset="0"/>
                <a:ea typeface="宋体" panose="02010600030101010101" pitchFamily="2" charset="-122"/>
              </a:rPr>
              <a:t>Key Laboratory of Particle Astrophysics, Institute of High Energy Physics, Chinese Academy of Sciences, Beijing 100049, China</a:t>
            </a:r>
          </a:p>
          <a:p>
            <a:pPr marL="342900" indent="-342900">
              <a:lnSpc>
                <a:spcPct val="125000"/>
              </a:lnSpc>
              <a:buFont typeface="+mj-lt"/>
              <a:buAutoNum type="arabicPeriod"/>
            </a:pPr>
            <a:r>
              <a:rPr lang="en-US" altLang="zh-CN" sz="2000" dirty="0">
                <a:latin typeface="Times New Roman" panose="02020603050405020304" pitchFamily="18" charset="0"/>
                <a:ea typeface="宋体" panose="02010600030101010101" pitchFamily="2" charset="-122"/>
              </a:rPr>
              <a:t>College of Physics, Hebei Normal University, Shijiazhuang 050024, China</a:t>
            </a:r>
          </a:p>
        </p:txBody>
      </p:sp>
    </p:spTree>
    <p:custDataLst>
      <p:tags r:id="rId1"/>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D1A3C-F4C0-B4CE-5AA4-B490839398D4}"/>
            </a:ext>
          </a:extLst>
        </p:cNvPr>
        <p:cNvGrpSpPr/>
        <p:nvPr/>
      </p:nvGrpSpPr>
      <p:grpSpPr>
        <a:xfrm>
          <a:off x="0" y="0"/>
          <a:ext cx="0" cy="0"/>
          <a:chOff x="0" y="0"/>
          <a:chExt cx="0" cy="0"/>
        </a:xfrm>
      </p:grpSpPr>
      <p:sp>
        <p:nvSpPr>
          <p:cNvPr id="5" name="文本框 4">
            <a:extLst>
              <a:ext uri="{FF2B5EF4-FFF2-40B4-BE49-F238E27FC236}">
                <a16:creationId xmlns:a16="http://schemas.microsoft.com/office/drawing/2014/main" id="{6A0D59AF-B7BF-9861-3E2A-B260BB24E311}"/>
              </a:ext>
            </a:extLst>
          </p:cNvPr>
          <p:cNvSpPr txBox="1"/>
          <p:nvPr/>
        </p:nvSpPr>
        <p:spPr>
          <a:xfrm>
            <a:off x="0" y="108585"/>
            <a:ext cx="10226675" cy="731520"/>
          </a:xfrm>
          <a:prstGeom prst="rect">
            <a:avLst/>
          </a:prstGeom>
          <a:noFill/>
        </p:spPr>
        <p:txBody>
          <a:bodyPr wrap="square" rtlCol="0">
            <a:noAutofit/>
          </a:bodyPr>
          <a:lstStyle/>
          <a:p>
            <a:pPr lvl="0"/>
            <a:r>
              <a:rPr lang="en-US" altLang="zh-CN" sz="3600" b="1" dirty="0">
                <a:latin typeface="Times New Roman" panose="02020603050405020304" charset="0"/>
                <a:ea typeface="OPPOSans R" panose="00020600040101010101" pitchFamily="18" charset="-122"/>
                <a:cs typeface="Times New Roman" panose="02020603050405020304" charset="0"/>
                <a:sym typeface="+mn-ea"/>
              </a:rPr>
              <a:t>Ratio of counts at 6.3cm to 27.3cm from shutter</a:t>
            </a:r>
            <a:endParaRPr lang="en-US" altLang="zh-CN" sz="3600" b="1" dirty="0">
              <a:solidFill>
                <a:schemeClr val="tx1"/>
              </a:solidFill>
              <a:latin typeface="Times New Roman" panose="02020603050405020304" charset="0"/>
              <a:ea typeface="OPPOSans R" panose="00020600040101010101" pitchFamily="18" charset="-122"/>
              <a:cs typeface="Times New Roman" panose="02020603050405020304" charset="0"/>
              <a:sym typeface="+mn-ea"/>
            </a:endParaRPr>
          </a:p>
        </p:txBody>
      </p:sp>
      <p:pic>
        <p:nvPicPr>
          <p:cNvPr id="2" name="图片 1">
            <a:extLst>
              <a:ext uri="{FF2B5EF4-FFF2-40B4-BE49-F238E27FC236}">
                <a16:creationId xmlns:a16="http://schemas.microsoft.com/office/drawing/2014/main" id="{5D1026E0-A7BA-8160-B031-C73EB5F4E342}"/>
              </a:ext>
            </a:extLst>
          </p:cNvPr>
          <p:cNvPicPr>
            <a:picLocks noChangeAspect="1"/>
          </p:cNvPicPr>
          <p:nvPr/>
        </p:nvPicPr>
        <p:blipFill rotWithShape="1">
          <a:blip r:embed="rId3">
            <a:extLst>
              <a:ext uri="{28A0092B-C50C-407E-A947-70E740481C1C}">
                <a14:useLocalDpi xmlns:a14="http://schemas.microsoft.com/office/drawing/2010/main" val="0"/>
              </a:ext>
            </a:extLst>
          </a:blip>
          <a:srcRect l="5412" t="18353" r="3247" b="16696"/>
          <a:stretch>
            <a:fillRect/>
          </a:stretch>
        </p:blipFill>
        <p:spPr>
          <a:xfrm>
            <a:off x="10648950" y="-3957"/>
            <a:ext cx="1543050" cy="1000125"/>
          </a:xfrm>
          <a:prstGeom prst="rect">
            <a:avLst/>
          </a:prstGeom>
        </p:spPr>
      </p:pic>
      <p:pic>
        <p:nvPicPr>
          <p:cNvPr id="7" name="图片 6">
            <a:extLst>
              <a:ext uri="{FF2B5EF4-FFF2-40B4-BE49-F238E27FC236}">
                <a16:creationId xmlns:a16="http://schemas.microsoft.com/office/drawing/2014/main" id="{8BB2E011-222A-75BA-8B75-61B5A063479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1120506"/>
            <a:ext cx="8092785" cy="4914534"/>
          </a:xfrm>
          <a:prstGeom prst="rect">
            <a:avLst/>
          </a:prstGeom>
        </p:spPr>
      </p:pic>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70B604F0-3BE9-190F-01EE-AA22B1108994}"/>
                  </a:ext>
                </a:extLst>
              </p:cNvPr>
              <p:cNvSpPr txBox="1"/>
              <p:nvPr/>
            </p:nvSpPr>
            <p:spPr>
              <a:xfrm>
                <a:off x="4263371" y="5737494"/>
                <a:ext cx="2564228" cy="879408"/>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altLang="zh-CN" sz="2800" b="0" i="1" smtClean="0">
                          <a:effectLst/>
                          <a:latin typeface="Cambria Math" panose="02040503050406030204" pitchFamily="18" charset="0"/>
                        </a:rPr>
                        <m:t>𝑅𝑎𝑡𝑖𝑜</m:t>
                      </m:r>
                      <m:r>
                        <a:rPr lang="en-US" altLang="zh-CN" sz="2800" b="0" i="1" smtClean="0">
                          <a:effectLst/>
                          <a:latin typeface="Cambria Math" panose="02040503050406030204" pitchFamily="18" charset="0"/>
                        </a:rPr>
                        <m:t>=</m:t>
                      </m:r>
                      <m:f>
                        <m:fPr>
                          <m:ctrlPr>
                            <a:rPr lang="en-US" altLang="zh-CN" sz="2800" i="1" smtClean="0">
                              <a:effectLst/>
                              <a:latin typeface="Cambria Math" panose="02040503050406030204" pitchFamily="18" charset="0"/>
                            </a:rPr>
                          </m:ctrlPr>
                        </m:fPr>
                        <m:num>
                          <m:sSub>
                            <m:sSubPr>
                              <m:ctrlPr>
                                <a:rPr lang="en-US" altLang="zh-CN" sz="2800" i="1" smtClean="0">
                                  <a:effectLst/>
                                  <a:latin typeface="Cambria Math" panose="02040503050406030204" pitchFamily="18" charset="0"/>
                                </a:rPr>
                              </m:ctrlPr>
                            </m:sSubPr>
                            <m:e>
                              <m:r>
                                <a:rPr lang="en-US" altLang="zh-CN" sz="2800" b="0" i="1" smtClean="0">
                                  <a:effectLst/>
                                  <a:latin typeface="Cambria Math" panose="02040503050406030204" pitchFamily="18" charset="0"/>
                                </a:rPr>
                                <m:t>𝑅</m:t>
                              </m:r>
                            </m:e>
                            <m:sub>
                              <m:r>
                                <a:rPr lang="en-US" altLang="zh-CN" sz="2800" b="0" i="1" smtClean="0">
                                  <a:effectLst/>
                                  <a:latin typeface="Cambria Math" panose="02040503050406030204" pitchFamily="18" charset="0"/>
                                </a:rPr>
                                <m:t>6.3</m:t>
                              </m:r>
                              <m:r>
                                <a:rPr lang="en-US" altLang="zh-CN" sz="2800" b="0" i="1" smtClean="0">
                                  <a:effectLst/>
                                  <a:latin typeface="Cambria Math" panose="02040503050406030204" pitchFamily="18" charset="0"/>
                                </a:rPr>
                                <m:t>𝑐𝑚</m:t>
                              </m:r>
                            </m:sub>
                          </m:sSub>
                        </m:num>
                        <m:den>
                          <m:sSub>
                            <m:sSubPr>
                              <m:ctrlPr>
                                <a:rPr lang="en-US" altLang="zh-CN" sz="2800" i="1" smtClean="0">
                                  <a:effectLst/>
                                  <a:latin typeface="Cambria Math" panose="02040503050406030204" pitchFamily="18" charset="0"/>
                                </a:rPr>
                              </m:ctrlPr>
                            </m:sSubPr>
                            <m:e>
                              <m:r>
                                <a:rPr lang="en-US" altLang="zh-CN" sz="2800" b="0" i="1" smtClean="0">
                                  <a:effectLst/>
                                  <a:latin typeface="Cambria Math" panose="02040503050406030204" pitchFamily="18" charset="0"/>
                                </a:rPr>
                                <m:t>𝑅</m:t>
                              </m:r>
                            </m:e>
                            <m:sub>
                              <m:r>
                                <a:rPr lang="en-US" altLang="zh-CN" sz="2800" b="0" i="1" smtClean="0">
                                  <a:effectLst/>
                                  <a:latin typeface="Cambria Math" panose="02040503050406030204" pitchFamily="18" charset="0"/>
                                </a:rPr>
                                <m:t>27.3</m:t>
                              </m:r>
                              <m:r>
                                <a:rPr lang="en-US" altLang="zh-CN" sz="2800" b="0" i="1" smtClean="0">
                                  <a:effectLst/>
                                  <a:latin typeface="Cambria Math" panose="02040503050406030204" pitchFamily="18" charset="0"/>
                                </a:rPr>
                                <m:t>𝑐𝑚</m:t>
                              </m:r>
                            </m:sub>
                          </m:sSub>
                        </m:den>
                      </m:f>
                    </m:oMath>
                  </m:oMathPara>
                </a14:m>
                <a:endParaRPr lang="zh-CN" altLang="en-US" sz="2800" dirty="0">
                  <a:effectLst/>
                </a:endParaRPr>
              </a:p>
            </p:txBody>
          </p:sp>
        </mc:Choice>
        <mc:Fallback xmlns="">
          <p:sp>
            <p:nvSpPr>
              <p:cNvPr id="3" name="文本框 2">
                <a:extLst>
                  <a:ext uri="{FF2B5EF4-FFF2-40B4-BE49-F238E27FC236}">
                    <a16:creationId xmlns:a16="http://schemas.microsoft.com/office/drawing/2014/main" id="{70B604F0-3BE9-190F-01EE-AA22B1108994}"/>
                  </a:ext>
                </a:extLst>
              </p:cNvPr>
              <p:cNvSpPr txBox="1">
                <a:spLocks noRot="1" noChangeAspect="1" noMove="1" noResize="1" noEditPoints="1" noAdjustHandles="1" noChangeArrowheads="1" noChangeShapeType="1" noTextEdit="1"/>
              </p:cNvSpPr>
              <p:nvPr/>
            </p:nvSpPr>
            <p:spPr>
              <a:xfrm>
                <a:off x="4263371" y="5737494"/>
                <a:ext cx="2564228" cy="879408"/>
              </a:xfrm>
              <a:prstGeom prst="rect">
                <a:avLst/>
              </a:prstGeom>
              <a:blipFill>
                <a:blip r:embed="rId5"/>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71805974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3905FAC-E7E5-4B6F-7679-8EA230E6279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93885" y="671849"/>
            <a:ext cx="8433508" cy="5006858"/>
          </a:xfrm>
          <a:prstGeom prst="rect">
            <a:avLst/>
          </a:prstGeom>
        </p:spPr>
      </p:pic>
      <p:pic>
        <p:nvPicPr>
          <p:cNvPr id="2" name="图片 1">
            <a:extLst>
              <a:ext uri="{FF2B5EF4-FFF2-40B4-BE49-F238E27FC236}">
                <a16:creationId xmlns:a16="http://schemas.microsoft.com/office/drawing/2014/main" id="{BC5F99B3-10CF-302B-4163-9FD1A6095DCB}"/>
              </a:ext>
            </a:extLst>
          </p:cNvPr>
          <p:cNvPicPr>
            <a:picLocks noChangeAspect="1"/>
          </p:cNvPicPr>
          <p:nvPr/>
        </p:nvPicPr>
        <p:blipFill rotWithShape="1">
          <a:blip r:embed="rId4">
            <a:extLst>
              <a:ext uri="{28A0092B-C50C-407E-A947-70E740481C1C}">
                <a14:useLocalDpi xmlns:a14="http://schemas.microsoft.com/office/drawing/2010/main" val="0"/>
              </a:ext>
            </a:extLst>
          </a:blip>
          <a:srcRect l="5412" t="18353" r="3247" b="16696"/>
          <a:stretch>
            <a:fillRect/>
          </a:stretch>
        </p:blipFill>
        <p:spPr>
          <a:xfrm>
            <a:off x="10648950" y="-3957"/>
            <a:ext cx="1543050" cy="1000125"/>
          </a:xfrm>
          <a:prstGeom prst="rect">
            <a:avLst/>
          </a:prstGeom>
        </p:spPr>
      </p:pic>
    </p:spTree>
    <p:extLst>
      <p:ext uri="{BB962C8B-B14F-4D97-AF65-F5344CB8AC3E}">
        <p14:creationId xmlns:p14="http://schemas.microsoft.com/office/powerpoint/2010/main" val="164355039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3C582-F341-B6B9-EDA3-045EA8675E1D}"/>
            </a:ext>
          </a:extLst>
        </p:cNvPr>
        <p:cNvGrpSpPr/>
        <p:nvPr/>
      </p:nvGrpSpPr>
      <p:grpSpPr>
        <a:xfrm>
          <a:off x="0" y="0"/>
          <a:ext cx="0" cy="0"/>
          <a:chOff x="0" y="0"/>
          <a:chExt cx="0" cy="0"/>
        </a:xfrm>
      </p:grpSpPr>
      <p:sp>
        <p:nvSpPr>
          <p:cNvPr id="5" name="文本框 4">
            <a:extLst>
              <a:ext uri="{FF2B5EF4-FFF2-40B4-BE49-F238E27FC236}">
                <a16:creationId xmlns:a16="http://schemas.microsoft.com/office/drawing/2014/main" id="{D282D03C-A292-1F0C-6FEE-7B7E3B53790A}"/>
              </a:ext>
            </a:extLst>
          </p:cNvPr>
          <p:cNvSpPr txBox="1"/>
          <p:nvPr/>
        </p:nvSpPr>
        <p:spPr>
          <a:xfrm>
            <a:off x="99546" y="73195"/>
            <a:ext cx="9641205" cy="731520"/>
          </a:xfrm>
          <a:prstGeom prst="rect">
            <a:avLst/>
          </a:prstGeom>
          <a:noFill/>
        </p:spPr>
        <p:txBody>
          <a:bodyPr wrap="square" rtlCol="0">
            <a:noAutofit/>
          </a:bodyPr>
          <a:lstStyle/>
          <a:p>
            <a:pPr lvl="0" algn="l">
              <a:buClrTx/>
              <a:buSzTx/>
              <a:buFontTx/>
            </a:pPr>
            <a:r>
              <a:rPr lang="en-US" altLang="zh-CN" sz="4000" b="1" dirty="0">
                <a:latin typeface="Times New Roman" panose="02020603050405020304" charset="0"/>
                <a:ea typeface="OPPOSans R" panose="00020600040101010101" pitchFamily="18" charset="-122"/>
                <a:cs typeface="Times New Roman" panose="02020603050405020304" charset="0"/>
                <a:sym typeface="+mn-ea"/>
              </a:rPr>
              <a:t>Tank Absorption Ratio</a:t>
            </a:r>
            <a:endParaRPr lang="en-US" altLang="zh-CN" sz="4000" b="1" dirty="0">
              <a:solidFill>
                <a:schemeClr val="tx1"/>
              </a:solidFill>
              <a:latin typeface="Times New Roman" panose="02020603050405020304" charset="0"/>
              <a:ea typeface="OPPOSans R" panose="00020600040101010101" pitchFamily="18" charset="-122"/>
              <a:cs typeface="Times New Roman" panose="02020603050405020304" charset="0"/>
              <a:sym typeface="+mn-ea"/>
            </a:endParaRPr>
          </a:p>
        </p:txBody>
      </p:sp>
      <p:pic>
        <p:nvPicPr>
          <p:cNvPr id="2" name="图片 1">
            <a:extLst>
              <a:ext uri="{FF2B5EF4-FFF2-40B4-BE49-F238E27FC236}">
                <a16:creationId xmlns:a16="http://schemas.microsoft.com/office/drawing/2014/main" id="{D15E9BEF-60E9-1136-5411-126046E6A7B4}"/>
              </a:ext>
            </a:extLst>
          </p:cNvPr>
          <p:cNvPicPr>
            <a:picLocks noChangeAspect="1"/>
          </p:cNvPicPr>
          <p:nvPr/>
        </p:nvPicPr>
        <p:blipFill rotWithShape="1">
          <a:blip r:embed="rId3">
            <a:extLst>
              <a:ext uri="{28A0092B-C50C-407E-A947-70E740481C1C}">
                <a14:useLocalDpi xmlns:a14="http://schemas.microsoft.com/office/drawing/2010/main" val="0"/>
              </a:ext>
            </a:extLst>
          </a:blip>
          <a:srcRect l="5412" t="18353" r="3247" b="16696"/>
          <a:stretch>
            <a:fillRect/>
          </a:stretch>
        </p:blipFill>
        <p:spPr>
          <a:xfrm>
            <a:off x="10648950" y="-3957"/>
            <a:ext cx="1543050" cy="1000125"/>
          </a:xfrm>
          <a:prstGeom prst="rect">
            <a:avLst/>
          </a:prstGeom>
        </p:spPr>
      </p:pic>
      <p:pic>
        <p:nvPicPr>
          <p:cNvPr id="9" name="图片 8">
            <a:extLst>
              <a:ext uri="{FF2B5EF4-FFF2-40B4-BE49-F238E27FC236}">
                <a16:creationId xmlns:a16="http://schemas.microsoft.com/office/drawing/2014/main" id="{79DFEB68-E715-6951-516D-73D9F18E241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9546" y="1359492"/>
            <a:ext cx="6441961" cy="4892050"/>
          </a:xfrm>
          <a:prstGeom prst="rect">
            <a:avLst/>
          </a:prstGeom>
        </p:spPr>
      </p:pic>
      <p:sp>
        <p:nvSpPr>
          <p:cNvPr id="10" name="文本框 9">
            <a:extLst>
              <a:ext uri="{FF2B5EF4-FFF2-40B4-BE49-F238E27FC236}">
                <a16:creationId xmlns:a16="http://schemas.microsoft.com/office/drawing/2014/main" id="{6C65D659-6DA3-E780-779F-00E3B20909A0}"/>
              </a:ext>
            </a:extLst>
          </p:cNvPr>
          <p:cNvSpPr txBox="1"/>
          <p:nvPr/>
        </p:nvSpPr>
        <p:spPr>
          <a:xfrm>
            <a:off x="6500028" y="3063391"/>
            <a:ext cx="5550947" cy="1077218"/>
          </a:xfrm>
          <a:prstGeom prst="rect">
            <a:avLst/>
          </a:prstGeom>
          <a:noFill/>
        </p:spPr>
        <p:txBody>
          <a:bodyPr wrap="square" rtlCol="0">
            <a:spAutoFit/>
          </a:bodyPr>
          <a:lstStyle/>
          <a:p>
            <a:pPr algn="l"/>
            <a:r>
              <a:rPr lang="en-US" altLang="zh-CN" sz="3200" dirty="0">
                <a:latin typeface="Times New Roman" panose="02020603050405020304" pitchFamily="18" charset="0"/>
                <a:ea typeface="宋体" panose="02010600030101010101" pitchFamily="2" charset="-122"/>
              </a:rPr>
              <a:t>When no tank, i.e., x=0, the mean value is 667.</a:t>
            </a:r>
            <a:r>
              <a:rPr lang="zh-CN" altLang="en-US" sz="3200" dirty="0">
                <a:latin typeface="Times New Roman" panose="02020603050405020304" pitchFamily="18" charset="0"/>
                <a:ea typeface="宋体" panose="02010600030101010101" pitchFamily="2" charset="-122"/>
              </a:rPr>
              <a:t> </a:t>
            </a:r>
          </a:p>
        </p:txBody>
      </p:sp>
      <p:graphicFrame>
        <p:nvGraphicFramePr>
          <p:cNvPr id="11" name="表格 10">
            <a:extLst>
              <a:ext uri="{FF2B5EF4-FFF2-40B4-BE49-F238E27FC236}">
                <a16:creationId xmlns:a16="http://schemas.microsoft.com/office/drawing/2014/main" id="{AB8E287D-1652-A872-B7F9-14021AC1BEF9}"/>
              </a:ext>
            </a:extLst>
          </p:cNvPr>
          <p:cNvGraphicFramePr>
            <a:graphicFrameLocks noGrp="1"/>
          </p:cNvGraphicFramePr>
          <p:nvPr>
            <p:extLst>
              <p:ext uri="{D42A27DB-BD31-4B8C-83A1-F6EECF244321}">
                <p14:modId xmlns:p14="http://schemas.microsoft.com/office/powerpoint/2010/main" val="1173659793"/>
              </p:ext>
            </p:extLst>
          </p:nvPr>
        </p:nvGraphicFramePr>
        <p:xfrm>
          <a:off x="6500028" y="4458676"/>
          <a:ext cx="5399481" cy="1036320"/>
        </p:xfrm>
        <a:graphic>
          <a:graphicData uri="http://schemas.openxmlformats.org/drawingml/2006/table">
            <a:tbl>
              <a:tblPr firstRow="1" bandRow="1">
                <a:tableStyleId>{C083E6E3-FA7D-4D7B-A595-EF9225AFEA82}</a:tableStyleId>
              </a:tblPr>
              <a:tblGrid>
                <a:gridCol w="1799827">
                  <a:extLst>
                    <a:ext uri="{9D8B030D-6E8A-4147-A177-3AD203B41FA5}">
                      <a16:colId xmlns:a16="http://schemas.microsoft.com/office/drawing/2014/main" val="4209236312"/>
                    </a:ext>
                  </a:extLst>
                </a:gridCol>
                <a:gridCol w="1799827">
                  <a:extLst>
                    <a:ext uri="{9D8B030D-6E8A-4147-A177-3AD203B41FA5}">
                      <a16:colId xmlns:a16="http://schemas.microsoft.com/office/drawing/2014/main" val="1087076279"/>
                    </a:ext>
                  </a:extLst>
                </a:gridCol>
                <a:gridCol w="1799827">
                  <a:extLst>
                    <a:ext uri="{9D8B030D-6E8A-4147-A177-3AD203B41FA5}">
                      <a16:colId xmlns:a16="http://schemas.microsoft.com/office/drawing/2014/main" val="1188070129"/>
                    </a:ext>
                  </a:extLst>
                </a:gridCol>
              </a:tblGrid>
              <a:tr h="370840">
                <a:tc>
                  <a:txBody>
                    <a:bodyPr/>
                    <a:lstStyle/>
                    <a:p>
                      <a:pPr algn="ctr"/>
                      <a:r>
                        <a:rPr lang="en-US" altLang="zh-CN" sz="2800" b="0" i="0" baseline="0" dirty="0">
                          <a:latin typeface="Times New Roman" panose="02020603050405020304" pitchFamily="18" charset="0"/>
                          <a:ea typeface="宋体" panose="02010600030101010101" pitchFamily="2" charset="-122"/>
                        </a:rPr>
                        <a:t>Layer</a:t>
                      </a:r>
                      <a:endParaRPr lang="zh-CN" altLang="en-US" sz="2800"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sz="2800" b="0" i="0" baseline="0" dirty="0">
                          <a:latin typeface="Times New Roman" panose="02020603050405020304" pitchFamily="18" charset="0"/>
                          <a:ea typeface="宋体" panose="02010600030101010101" pitchFamily="2" charset="-122"/>
                        </a:rPr>
                        <a:t>0</a:t>
                      </a:r>
                      <a:endParaRPr lang="zh-CN" altLang="en-US" sz="2800"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sz="2800" b="0" i="0" baseline="0" dirty="0">
                          <a:latin typeface="Times New Roman" panose="02020603050405020304" pitchFamily="18" charset="0"/>
                          <a:ea typeface="宋体" panose="02010600030101010101" pitchFamily="2" charset="-122"/>
                        </a:rPr>
                        <a:t>1</a:t>
                      </a:r>
                      <a:endParaRPr lang="zh-CN" altLang="en-US" sz="2800"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463742207"/>
                  </a:ext>
                </a:extLst>
              </a:tr>
              <a:tr h="370840">
                <a:tc>
                  <a:txBody>
                    <a:bodyPr/>
                    <a:lstStyle/>
                    <a:p>
                      <a:pPr algn="ctr"/>
                      <a:r>
                        <a:rPr lang="en-US" altLang="zh-CN" sz="2800" b="0" i="0" baseline="0" dirty="0">
                          <a:latin typeface="Times New Roman" panose="02020603050405020304" pitchFamily="18" charset="0"/>
                          <a:ea typeface="宋体" panose="02010600030101010101" pitchFamily="2" charset="-122"/>
                        </a:rPr>
                        <a:t>Rate/min</a:t>
                      </a:r>
                      <a:endParaRPr lang="zh-CN" altLang="en-US" sz="2800"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sz="2800" b="0" i="0" baseline="0" dirty="0">
                          <a:latin typeface="Times New Roman" panose="02020603050405020304" pitchFamily="18" charset="0"/>
                          <a:ea typeface="宋体" panose="02010600030101010101" pitchFamily="2" charset="-122"/>
                        </a:rPr>
                        <a:t>667</a:t>
                      </a:r>
                      <a:endParaRPr lang="zh-CN" altLang="en-US" sz="2800"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sz="2800" b="0" i="0" baseline="0" dirty="0">
                          <a:latin typeface="Times New Roman" panose="02020603050405020304" pitchFamily="18" charset="0"/>
                          <a:ea typeface="宋体" panose="02010600030101010101" pitchFamily="2" charset="-122"/>
                        </a:rPr>
                        <a:t>553</a:t>
                      </a:r>
                      <a:endParaRPr lang="zh-CN" altLang="en-US" sz="2800"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1048339867"/>
                  </a:ext>
                </a:extLst>
              </a:tr>
            </a:tbl>
          </a:graphicData>
        </a:graphic>
      </p:graphicFrame>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F9059C67-2CEF-0997-F51E-EE0CD5689058}"/>
                  </a:ext>
                </a:extLst>
              </p:cNvPr>
              <p:cNvSpPr txBox="1"/>
              <p:nvPr/>
            </p:nvSpPr>
            <p:spPr>
              <a:xfrm>
                <a:off x="6500028" y="5981683"/>
                <a:ext cx="5550947" cy="665503"/>
              </a:xfrm>
              <a:prstGeom prst="rect">
                <a:avLst/>
              </a:prstGeom>
              <a:noFill/>
            </p:spPr>
            <p:txBody>
              <a:bodyPr wrap="square" rtlCol="0">
                <a:spAutoFit/>
              </a:bodyPr>
              <a:lstStyle/>
              <a:p>
                <a:r>
                  <a:rPr lang="en-US" altLang="zh-CN" sz="2400" dirty="0">
                    <a:latin typeface="Times New Roman" panose="02020603050405020304" charset="0"/>
                    <a:cs typeface="Times New Roman" panose="02020603050405020304" charset="0"/>
                  </a:rPr>
                  <a:t>Definition : </a:t>
                </a:r>
                <a14:m>
                  <m:oMath xmlns:m="http://schemas.openxmlformats.org/officeDocument/2006/math">
                    <m:sSub>
                      <m:sSubPr>
                        <m:ctrlPr>
                          <a:rPr lang="en-US" altLang="zh-CN" sz="2400" i="1" smtClean="0">
                            <a:latin typeface="Cambria Math" panose="02040503050406030204" pitchFamily="18" charset="0"/>
                            <a:ea typeface="MS Mincho" charset="0"/>
                          </a:rPr>
                        </m:ctrlPr>
                      </m:sSubPr>
                      <m:e>
                        <m:r>
                          <a:rPr lang="en-US" altLang="zh-CN" sz="2400" b="0" i="1" smtClean="0">
                            <a:latin typeface="Cambria Math" panose="02040503050406030204" pitchFamily="18" charset="0"/>
                            <a:ea typeface="MS Mincho" charset="0"/>
                          </a:rPr>
                          <m:t>𝑍</m:t>
                        </m:r>
                      </m:e>
                      <m:sub>
                        <m:r>
                          <a:rPr lang="en-US" altLang="zh-CN" sz="2400" b="0" i="1" smtClean="0">
                            <a:latin typeface="Cambria Math" panose="02040503050406030204" pitchFamily="18" charset="0"/>
                            <a:ea typeface="MS Mincho" charset="0"/>
                          </a:rPr>
                          <m:t>𝑛</m:t>
                        </m:r>
                      </m:sub>
                    </m:sSub>
                    <m:r>
                      <a:rPr lang="en-US" altLang="zh-CN" sz="2400" i="1">
                        <a:latin typeface="Cambria Math" panose="02040503050406030204" pitchFamily="18" charset="0"/>
                        <a:ea typeface="MS Mincho" charset="0"/>
                        <a:cs typeface="Cambria Math" panose="02040503050406030204" pitchFamily="18" charset="0"/>
                      </a:rPr>
                      <m:t>=</m:t>
                    </m:r>
                    <m:f>
                      <m:fPr>
                        <m:ctrlPr>
                          <a:rPr lang="en-US" altLang="zh-CN" sz="2400" i="1">
                            <a:latin typeface="Cambria Math" panose="02040503050406030204" pitchFamily="18" charset="0"/>
                            <a:cs typeface="Cambria Math" panose="02040503050406030204" pitchFamily="18" charset="0"/>
                          </a:rPr>
                        </m:ctrlPr>
                      </m:fPr>
                      <m:num>
                        <m:r>
                          <a:rPr lang="en-US" altLang="zh-CN" sz="2400" i="1">
                            <a:latin typeface="Cambria Math" panose="02040503050406030204" pitchFamily="18" charset="0"/>
                            <a:cs typeface="Cambria Math" panose="02040503050406030204" pitchFamily="18" charset="0"/>
                          </a:rPr>
                          <m:t>𝑙𝑎𝑦𝑒𝑟</m:t>
                        </m:r>
                        <m:r>
                          <a:rPr lang="en-US" altLang="zh-CN" sz="2400" i="1">
                            <a:latin typeface="Cambria Math" panose="02040503050406030204" pitchFamily="18" charset="0"/>
                            <a:ea typeface="MS Mincho" charset="0"/>
                            <a:cs typeface="Cambria Math" panose="02040503050406030204" pitchFamily="18" charset="0"/>
                          </a:rPr>
                          <m:t>0−</m:t>
                        </m:r>
                        <m:r>
                          <a:rPr lang="en-US" altLang="zh-CN" sz="2400" i="1">
                            <a:latin typeface="Cambria Math" panose="02040503050406030204" pitchFamily="18" charset="0"/>
                            <a:cs typeface="Cambria Math" panose="02040503050406030204" pitchFamily="18" charset="0"/>
                          </a:rPr>
                          <m:t>𝑙𝑎𝑦𝑒𝑟</m:t>
                        </m:r>
                        <m:r>
                          <a:rPr lang="en-US" altLang="zh-CN" sz="2400" i="1">
                            <a:latin typeface="Cambria Math" panose="02040503050406030204" pitchFamily="18" charset="0"/>
                            <a:ea typeface="MS Mincho" charset="0"/>
                            <a:cs typeface="Cambria Math" panose="02040503050406030204" pitchFamily="18" charset="0"/>
                          </a:rPr>
                          <m:t>1</m:t>
                        </m:r>
                      </m:num>
                      <m:den>
                        <m:r>
                          <a:rPr lang="en-US" altLang="zh-CN" sz="2400" i="1">
                            <a:latin typeface="Cambria Math" panose="02040503050406030204" pitchFamily="18" charset="0"/>
                            <a:cs typeface="Cambria Math" panose="02040503050406030204" pitchFamily="18" charset="0"/>
                          </a:rPr>
                          <m:t>𝑙𝑎𝑦𝑒𝑟</m:t>
                        </m:r>
                        <m:r>
                          <a:rPr lang="en-US" altLang="zh-CN" sz="2400" i="1">
                            <a:latin typeface="Cambria Math" panose="02040503050406030204" pitchFamily="18" charset="0"/>
                            <a:ea typeface="MS Mincho" charset="0"/>
                            <a:cs typeface="Cambria Math" panose="02040503050406030204" pitchFamily="18" charset="0"/>
                          </a:rPr>
                          <m:t>0</m:t>
                        </m:r>
                      </m:den>
                    </m:f>
                    <m:r>
                      <a:rPr lang="en-US" altLang="zh-CN" sz="2400" b="0" i="1" smtClean="0">
                        <a:latin typeface="Cambria Math" panose="02040503050406030204" pitchFamily="18" charset="0"/>
                        <a:ea typeface="MS Mincho" charset="0"/>
                        <a:cs typeface="Cambria Math" panose="02040503050406030204" pitchFamily="18" charset="0"/>
                      </a:rPr>
                      <m:t>=17%</m:t>
                    </m:r>
                  </m:oMath>
                </a14:m>
                <a:endParaRPr lang="zh-CN" altLang="en-US" sz="2400" dirty="0">
                  <a:latin typeface="Times New Roman" panose="02020603050405020304" pitchFamily="18" charset="0"/>
                  <a:ea typeface="宋体" panose="02010600030101010101" pitchFamily="2" charset="-122"/>
                </a:endParaRPr>
              </a:p>
            </p:txBody>
          </p:sp>
        </mc:Choice>
        <mc:Fallback xmlns="">
          <p:sp>
            <p:nvSpPr>
              <p:cNvPr id="12" name="文本框 11">
                <a:extLst>
                  <a:ext uri="{FF2B5EF4-FFF2-40B4-BE49-F238E27FC236}">
                    <a16:creationId xmlns:a16="http://schemas.microsoft.com/office/drawing/2014/main" id="{F9059C67-2CEF-0997-F51E-EE0CD5689058}"/>
                  </a:ext>
                </a:extLst>
              </p:cNvPr>
              <p:cNvSpPr txBox="1">
                <a:spLocks noRot="1" noChangeAspect="1" noMove="1" noResize="1" noEditPoints="1" noAdjustHandles="1" noChangeArrowheads="1" noChangeShapeType="1" noTextEdit="1"/>
              </p:cNvSpPr>
              <p:nvPr/>
            </p:nvSpPr>
            <p:spPr>
              <a:xfrm>
                <a:off x="6500028" y="5981683"/>
                <a:ext cx="5550947" cy="665503"/>
              </a:xfrm>
              <a:prstGeom prst="rect">
                <a:avLst/>
              </a:prstGeom>
              <a:blipFill>
                <a:blip r:embed="rId5"/>
                <a:stretch>
                  <a:fillRect l="-1647" b="-1835"/>
                </a:stretch>
              </a:blipFill>
            </p:spPr>
            <p:txBody>
              <a:bodyPr/>
              <a:lstStyle/>
              <a:p>
                <a:r>
                  <a:rPr lang="zh-CN" altLang="en-US">
                    <a:noFill/>
                  </a:rPr>
                  <a:t> </a:t>
                </a:r>
              </a:p>
            </p:txBody>
          </p:sp>
        </mc:Fallback>
      </mc:AlternateContent>
      <p:sp>
        <p:nvSpPr>
          <p:cNvPr id="3" name="文本框 2">
            <a:extLst>
              <a:ext uri="{FF2B5EF4-FFF2-40B4-BE49-F238E27FC236}">
                <a16:creationId xmlns:a16="http://schemas.microsoft.com/office/drawing/2014/main" id="{F5D9E57A-ECE5-B78D-64AA-67391B025EC1}"/>
              </a:ext>
            </a:extLst>
          </p:cNvPr>
          <p:cNvSpPr txBox="1"/>
          <p:nvPr/>
        </p:nvSpPr>
        <p:spPr>
          <a:xfrm>
            <a:off x="2124460" y="5945102"/>
            <a:ext cx="3385666" cy="461665"/>
          </a:xfrm>
          <a:prstGeom prst="rect">
            <a:avLst/>
          </a:prstGeom>
          <a:solidFill>
            <a:schemeClr val="bg1"/>
          </a:solidFill>
        </p:spPr>
        <p:txBody>
          <a:bodyPr wrap="square" rtlCol="0">
            <a:spAutoFit/>
          </a:bodyPr>
          <a:lstStyle/>
          <a:p>
            <a:pPr algn="l"/>
            <a:r>
              <a:rPr lang="en-US" altLang="zh-CN" sz="2400" dirty="0">
                <a:latin typeface="Times New Roman" panose="02020603050405020304" pitchFamily="18" charset="0"/>
                <a:ea typeface="宋体" panose="02010600030101010101" pitchFamily="2" charset="-122"/>
              </a:rPr>
              <a:t>number of tank thickness</a:t>
            </a:r>
            <a:endParaRPr lang="zh-CN" altLang="en-US" sz="2400" dirty="0">
              <a:latin typeface="Times New Roman" panose="02020603050405020304" pitchFamily="18" charset="0"/>
              <a:ea typeface="宋体" panose="02010600030101010101" pitchFamily="2" charset="-122"/>
            </a:endParaRPr>
          </a:p>
        </p:txBody>
      </p:sp>
      <p:pic>
        <p:nvPicPr>
          <p:cNvPr id="4" name="图片 3">
            <a:extLst>
              <a:ext uri="{FF2B5EF4-FFF2-40B4-BE49-F238E27FC236}">
                <a16:creationId xmlns:a16="http://schemas.microsoft.com/office/drawing/2014/main" id="{61D29FE5-A5EC-F3AA-69FA-718E376AD6FD}"/>
              </a:ext>
            </a:extLst>
          </p:cNvPr>
          <p:cNvPicPr>
            <a:picLocks noChangeAspect="1"/>
          </p:cNvPicPr>
          <p:nvPr/>
        </p:nvPicPr>
        <p:blipFill>
          <a:blip r:embed="rId6"/>
          <a:srcRect l="39427" t="19821" r="23204" b="21250"/>
          <a:stretch>
            <a:fillRect/>
          </a:stretch>
        </p:blipFill>
        <p:spPr>
          <a:xfrm>
            <a:off x="6667333" y="143661"/>
            <a:ext cx="2909804" cy="2582872"/>
          </a:xfrm>
          <a:prstGeom prst="rect">
            <a:avLst/>
          </a:prstGeom>
        </p:spPr>
      </p:pic>
    </p:spTree>
    <p:extLst>
      <p:ext uri="{BB962C8B-B14F-4D97-AF65-F5344CB8AC3E}">
        <p14:creationId xmlns:p14="http://schemas.microsoft.com/office/powerpoint/2010/main" val="174403825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矩形 79"/>
          <p:cNvSpPr/>
          <p:nvPr/>
        </p:nvSpPr>
        <p:spPr>
          <a:xfrm>
            <a:off x="0" y="6432550"/>
            <a:ext cx="12192000" cy="425450"/>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panose="020B0500000000000000" charset="-122"/>
              <a:cs typeface="+mn-cs"/>
            </a:endParaRPr>
          </a:p>
        </p:txBody>
      </p:sp>
      <p:sp>
        <p:nvSpPr>
          <p:cNvPr id="81" name="矩形 80"/>
          <p:cNvSpPr/>
          <p:nvPr/>
        </p:nvSpPr>
        <p:spPr>
          <a:xfrm>
            <a:off x="0" y="0"/>
            <a:ext cx="12192000" cy="114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panose="020B0500000000000000" charset="-122"/>
              <a:cs typeface="+mn-cs"/>
            </a:endParaRPr>
          </a:p>
        </p:txBody>
      </p:sp>
      <p:sp>
        <p:nvSpPr>
          <p:cNvPr id="82" name="矩形 81"/>
          <p:cNvSpPr/>
          <p:nvPr/>
        </p:nvSpPr>
        <p:spPr>
          <a:xfrm>
            <a:off x="0" y="6743065"/>
            <a:ext cx="12192000" cy="114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panose="020B0500000000000000" charset="-122"/>
              <a:cs typeface="+mn-cs"/>
            </a:endParaRPr>
          </a:p>
        </p:txBody>
      </p:sp>
      <p:grpSp>
        <p:nvGrpSpPr>
          <p:cNvPr id="6" name="组合 5"/>
          <p:cNvGrpSpPr/>
          <p:nvPr/>
        </p:nvGrpSpPr>
        <p:grpSpPr>
          <a:xfrm>
            <a:off x="3372187" y="1709187"/>
            <a:ext cx="5062619" cy="2423571"/>
            <a:chOff x="3564691" y="1321290"/>
            <a:chExt cx="5062619" cy="2423571"/>
          </a:xfrm>
        </p:grpSpPr>
        <p:grpSp>
          <p:nvGrpSpPr>
            <p:cNvPr id="111" name="组合 110"/>
            <p:cNvGrpSpPr/>
            <p:nvPr/>
          </p:nvGrpSpPr>
          <p:grpSpPr>
            <a:xfrm>
              <a:off x="5448758" y="1321290"/>
              <a:ext cx="1294484" cy="815037"/>
              <a:chOff x="920816" y="3013586"/>
              <a:chExt cx="1294484" cy="815037"/>
            </a:xfrm>
          </p:grpSpPr>
          <p:sp>
            <p:nvSpPr>
              <p:cNvPr id="112" name="Rectangle: Rounded Corners 76"/>
              <p:cNvSpPr/>
              <p:nvPr/>
            </p:nvSpPr>
            <p:spPr>
              <a:xfrm rot="18900000">
                <a:off x="920816" y="3193178"/>
                <a:ext cx="455856" cy="455857"/>
              </a:xfrm>
              <a:prstGeom prst="roundRect">
                <a:avLst>
                  <a:gd name="adj" fmla="val 9141"/>
                </a:avLst>
              </a:prstGeom>
              <a:gradFill flip="none" rotWithShape="1">
                <a:gsLst>
                  <a:gs pos="0">
                    <a:schemeClr val="bg1">
                      <a:lumMod val="75000"/>
                    </a:schemeClr>
                  </a:gs>
                  <a:gs pos="100000">
                    <a:schemeClr val="bg1">
                      <a:lumMod val="9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panose="020B0500000000000000" charset="-122"/>
                  <a:cs typeface="+mn-cs"/>
                </a:endParaRPr>
              </a:p>
            </p:txBody>
          </p:sp>
          <p:sp>
            <p:nvSpPr>
              <p:cNvPr id="113" name="Rectangle: Rounded Corners 77"/>
              <p:cNvSpPr/>
              <p:nvPr/>
            </p:nvSpPr>
            <p:spPr>
              <a:xfrm rot="18900000">
                <a:off x="1759444" y="3193179"/>
                <a:ext cx="455856" cy="455857"/>
              </a:xfrm>
              <a:prstGeom prst="roundRect">
                <a:avLst>
                  <a:gd name="adj" fmla="val 9141"/>
                </a:avLst>
              </a:prstGeom>
              <a:gradFill flip="none" rotWithShape="1">
                <a:gsLst>
                  <a:gs pos="0">
                    <a:schemeClr val="bg1">
                      <a:lumMod val="75000"/>
                    </a:schemeClr>
                  </a:gs>
                  <a:gs pos="100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panose="020B0500000000000000" charset="-122"/>
                  <a:cs typeface="+mn-cs"/>
                </a:endParaRPr>
              </a:p>
            </p:txBody>
          </p:sp>
          <p:sp>
            <p:nvSpPr>
              <p:cNvPr id="114" name="Rectangle: Rounded Corners 75"/>
              <p:cNvSpPr/>
              <p:nvPr/>
            </p:nvSpPr>
            <p:spPr>
              <a:xfrm rot="2700000">
                <a:off x="1160540" y="3013586"/>
                <a:ext cx="815037" cy="815038"/>
              </a:xfrm>
              <a:prstGeom prst="roundRect">
                <a:avLst>
                  <a:gd name="adj" fmla="val 914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panose="020B0500000000000000" charset="-122"/>
                  <a:cs typeface="+mn-cs"/>
                </a:endParaRPr>
              </a:p>
            </p:txBody>
          </p:sp>
          <p:grpSp>
            <p:nvGrpSpPr>
              <p:cNvPr id="115" name="组合 114"/>
              <p:cNvGrpSpPr/>
              <p:nvPr/>
            </p:nvGrpSpPr>
            <p:grpSpPr>
              <a:xfrm>
                <a:off x="1325503" y="3195020"/>
                <a:ext cx="483908" cy="386249"/>
                <a:chOff x="5753100" y="-417512"/>
                <a:chExt cx="700088" cy="558800"/>
              </a:xfrm>
              <a:solidFill>
                <a:schemeClr val="bg1"/>
              </a:solidFill>
            </p:grpSpPr>
            <p:sp>
              <p:nvSpPr>
                <p:cNvPr id="116" name="Freeform 790"/>
                <p:cNvSpPr/>
                <p:nvPr/>
              </p:nvSpPr>
              <p:spPr bwMode="auto">
                <a:xfrm>
                  <a:off x="5834063" y="-403225"/>
                  <a:ext cx="525463" cy="363538"/>
                </a:xfrm>
                <a:custGeom>
                  <a:avLst/>
                  <a:gdLst>
                    <a:gd name="T0" fmla="*/ 22 w 331"/>
                    <a:gd name="T1" fmla="*/ 229 h 229"/>
                    <a:gd name="T2" fmla="*/ 0 w 331"/>
                    <a:gd name="T3" fmla="*/ 210 h 229"/>
                    <a:gd name="T4" fmla="*/ 133 w 331"/>
                    <a:gd name="T5" fmla="*/ 55 h 229"/>
                    <a:gd name="T6" fmla="*/ 213 w 331"/>
                    <a:gd name="T7" fmla="*/ 123 h 229"/>
                    <a:gd name="T8" fmla="*/ 308 w 331"/>
                    <a:gd name="T9" fmla="*/ 0 h 229"/>
                    <a:gd name="T10" fmla="*/ 331 w 331"/>
                    <a:gd name="T11" fmla="*/ 17 h 229"/>
                    <a:gd name="T12" fmla="*/ 215 w 331"/>
                    <a:gd name="T13" fmla="*/ 168 h 229"/>
                    <a:gd name="T14" fmla="*/ 135 w 331"/>
                    <a:gd name="T15" fmla="*/ 97 h 229"/>
                    <a:gd name="T16" fmla="*/ 22 w 331"/>
                    <a:gd name="T17" fmla="*/ 229 h 229"/>
                    <a:gd name="T18" fmla="*/ 22 w 331"/>
                    <a:gd name="T19" fmla="*/ 229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1" h="229">
                      <a:moveTo>
                        <a:pt x="22" y="229"/>
                      </a:moveTo>
                      <a:lnTo>
                        <a:pt x="0" y="210"/>
                      </a:lnTo>
                      <a:lnTo>
                        <a:pt x="133" y="55"/>
                      </a:lnTo>
                      <a:lnTo>
                        <a:pt x="213" y="123"/>
                      </a:lnTo>
                      <a:lnTo>
                        <a:pt x="308" y="0"/>
                      </a:lnTo>
                      <a:lnTo>
                        <a:pt x="331" y="17"/>
                      </a:lnTo>
                      <a:lnTo>
                        <a:pt x="215" y="168"/>
                      </a:lnTo>
                      <a:lnTo>
                        <a:pt x="135" y="97"/>
                      </a:lnTo>
                      <a:lnTo>
                        <a:pt x="22" y="229"/>
                      </a:lnTo>
                      <a:lnTo>
                        <a:pt x="22" y="2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OPPOSans B" panose="00020600040101010101" pitchFamily="18" charset="-122"/>
                    <a:ea typeface="思源黑体 CN Regular" panose="020B0500000000000000" charset="-122"/>
                    <a:cs typeface="+mn-cs"/>
                  </a:endParaRPr>
                </a:p>
              </p:txBody>
            </p:sp>
            <p:sp>
              <p:nvSpPr>
                <p:cNvPr id="117" name="Freeform 791"/>
                <p:cNvSpPr/>
                <p:nvPr/>
              </p:nvSpPr>
              <p:spPr bwMode="auto">
                <a:xfrm>
                  <a:off x="6254750" y="-414337"/>
                  <a:ext cx="115888" cy="115888"/>
                </a:xfrm>
                <a:custGeom>
                  <a:avLst/>
                  <a:gdLst>
                    <a:gd name="T0" fmla="*/ 0 w 73"/>
                    <a:gd name="T1" fmla="*/ 0 h 73"/>
                    <a:gd name="T2" fmla="*/ 73 w 73"/>
                    <a:gd name="T3" fmla="*/ 0 h 73"/>
                    <a:gd name="T4" fmla="*/ 73 w 73"/>
                    <a:gd name="T5" fmla="*/ 73 h 73"/>
                    <a:gd name="T6" fmla="*/ 0 w 73"/>
                    <a:gd name="T7" fmla="*/ 0 h 73"/>
                  </a:gdLst>
                  <a:ahLst/>
                  <a:cxnLst>
                    <a:cxn ang="0">
                      <a:pos x="T0" y="T1"/>
                    </a:cxn>
                    <a:cxn ang="0">
                      <a:pos x="T2" y="T3"/>
                    </a:cxn>
                    <a:cxn ang="0">
                      <a:pos x="T4" y="T5"/>
                    </a:cxn>
                    <a:cxn ang="0">
                      <a:pos x="T6" y="T7"/>
                    </a:cxn>
                  </a:cxnLst>
                  <a:rect l="0" t="0" r="r" b="b"/>
                  <a:pathLst>
                    <a:path w="73" h="73">
                      <a:moveTo>
                        <a:pt x="0" y="0"/>
                      </a:moveTo>
                      <a:lnTo>
                        <a:pt x="73" y="0"/>
                      </a:lnTo>
                      <a:lnTo>
                        <a:pt x="73" y="73"/>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OPPOSans B" panose="00020600040101010101" pitchFamily="18" charset="-122"/>
                    <a:ea typeface="思源黑体 CN Regular" panose="020B0500000000000000" charset="-122"/>
                    <a:cs typeface="+mn-cs"/>
                  </a:endParaRPr>
                </a:p>
              </p:txBody>
            </p:sp>
            <p:sp>
              <p:nvSpPr>
                <p:cNvPr id="118" name="Freeform 792"/>
                <p:cNvSpPr/>
                <p:nvPr/>
              </p:nvSpPr>
              <p:spPr bwMode="auto">
                <a:xfrm>
                  <a:off x="5753100" y="-417512"/>
                  <a:ext cx="700088" cy="558800"/>
                </a:xfrm>
                <a:custGeom>
                  <a:avLst/>
                  <a:gdLst>
                    <a:gd name="T0" fmla="*/ 441 w 441"/>
                    <a:gd name="T1" fmla="*/ 352 h 352"/>
                    <a:gd name="T2" fmla="*/ 0 w 441"/>
                    <a:gd name="T3" fmla="*/ 352 h 352"/>
                    <a:gd name="T4" fmla="*/ 0 w 441"/>
                    <a:gd name="T5" fmla="*/ 0 h 352"/>
                    <a:gd name="T6" fmla="*/ 26 w 441"/>
                    <a:gd name="T7" fmla="*/ 0 h 352"/>
                    <a:gd name="T8" fmla="*/ 26 w 441"/>
                    <a:gd name="T9" fmla="*/ 328 h 352"/>
                    <a:gd name="T10" fmla="*/ 441 w 441"/>
                    <a:gd name="T11" fmla="*/ 328 h 352"/>
                    <a:gd name="T12" fmla="*/ 441 w 441"/>
                    <a:gd name="T13" fmla="*/ 352 h 352"/>
                    <a:gd name="T14" fmla="*/ 441 w 441"/>
                    <a:gd name="T15" fmla="*/ 352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352">
                      <a:moveTo>
                        <a:pt x="441" y="352"/>
                      </a:moveTo>
                      <a:lnTo>
                        <a:pt x="0" y="352"/>
                      </a:lnTo>
                      <a:lnTo>
                        <a:pt x="0" y="0"/>
                      </a:lnTo>
                      <a:lnTo>
                        <a:pt x="26" y="0"/>
                      </a:lnTo>
                      <a:lnTo>
                        <a:pt x="26" y="328"/>
                      </a:lnTo>
                      <a:lnTo>
                        <a:pt x="441" y="328"/>
                      </a:lnTo>
                      <a:lnTo>
                        <a:pt x="441" y="352"/>
                      </a:lnTo>
                      <a:lnTo>
                        <a:pt x="441" y="3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OPPOSans B" panose="00020600040101010101" pitchFamily="18" charset="-122"/>
                    <a:ea typeface="思源黑体 CN Regular" panose="020B0500000000000000" charset="-122"/>
                    <a:cs typeface="+mn-cs"/>
                  </a:endParaRPr>
                </a:p>
              </p:txBody>
            </p:sp>
            <p:sp>
              <p:nvSpPr>
                <p:cNvPr id="119" name="Rectangle 793"/>
                <p:cNvSpPr>
                  <a:spLocks noChangeArrowheads="1"/>
                </p:cNvSpPr>
                <p:nvPr/>
              </p:nvSpPr>
              <p:spPr bwMode="auto">
                <a:xfrm>
                  <a:off x="5864225" y="-9525"/>
                  <a:ext cx="79375" cy="1206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OPPOSans B" panose="00020600040101010101" pitchFamily="18" charset="-122"/>
                    <a:ea typeface="思源黑体 CN Regular" panose="020B0500000000000000" charset="-122"/>
                    <a:cs typeface="+mn-cs"/>
                  </a:endParaRPr>
                </a:p>
              </p:txBody>
            </p:sp>
            <p:sp>
              <p:nvSpPr>
                <p:cNvPr id="120" name="Rectangle 794"/>
                <p:cNvSpPr>
                  <a:spLocks noChangeArrowheads="1"/>
                </p:cNvSpPr>
                <p:nvPr/>
              </p:nvSpPr>
              <p:spPr bwMode="auto">
                <a:xfrm>
                  <a:off x="6007100" y="-158750"/>
                  <a:ext cx="79375" cy="269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OPPOSans B" panose="00020600040101010101" pitchFamily="18" charset="-122"/>
                    <a:ea typeface="思源黑体 CN Regular" panose="020B0500000000000000" charset="-122"/>
                    <a:cs typeface="+mn-cs"/>
                  </a:endParaRPr>
                </a:p>
              </p:txBody>
            </p:sp>
            <p:sp>
              <p:nvSpPr>
                <p:cNvPr id="121" name="Rectangle 795"/>
                <p:cNvSpPr>
                  <a:spLocks noChangeArrowheads="1"/>
                </p:cNvSpPr>
                <p:nvPr/>
              </p:nvSpPr>
              <p:spPr bwMode="auto">
                <a:xfrm>
                  <a:off x="6149975" y="-80962"/>
                  <a:ext cx="79375" cy="192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OPPOSans B" panose="00020600040101010101" pitchFamily="18" charset="-122"/>
                    <a:ea typeface="思源黑体 CN Regular" panose="020B0500000000000000" charset="-122"/>
                    <a:cs typeface="+mn-cs"/>
                  </a:endParaRPr>
                </a:p>
              </p:txBody>
            </p:sp>
            <p:sp>
              <p:nvSpPr>
                <p:cNvPr id="122" name="Rectangle 796"/>
                <p:cNvSpPr>
                  <a:spLocks noChangeArrowheads="1"/>
                </p:cNvSpPr>
                <p:nvPr/>
              </p:nvSpPr>
              <p:spPr bwMode="auto">
                <a:xfrm>
                  <a:off x="6292850" y="-260350"/>
                  <a:ext cx="77788" cy="3714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OPPOSans B" panose="00020600040101010101" pitchFamily="18" charset="-122"/>
                    <a:ea typeface="思源黑体 CN Regular" panose="020B0500000000000000" charset="-122"/>
                    <a:cs typeface="+mn-cs"/>
                  </a:endParaRPr>
                </a:p>
              </p:txBody>
            </p:sp>
          </p:grpSp>
        </p:grpSp>
        <p:cxnSp>
          <p:nvCxnSpPr>
            <p:cNvPr id="123" name="直接连接符 122"/>
            <p:cNvCxnSpPr/>
            <p:nvPr/>
          </p:nvCxnSpPr>
          <p:spPr>
            <a:xfrm>
              <a:off x="3564691" y="3744861"/>
              <a:ext cx="5062619" cy="0"/>
            </a:xfrm>
            <a:prstGeom prst="line">
              <a:avLst/>
            </a:prstGeom>
            <a:ln w="15875">
              <a:gradFill flip="none" rotWithShape="1">
                <a:gsLst>
                  <a:gs pos="0">
                    <a:schemeClr val="accent1">
                      <a:lumMod val="20000"/>
                      <a:lumOff val="80000"/>
                    </a:schemeClr>
                  </a:gs>
                  <a:gs pos="50000">
                    <a:schemeClr val="accent1"/>
                  </a:gs>
                  <a:gs pos="100000">
                    <a:schemeClr val="accent1">
                      <a:lumMod val="20000"/>
                      <a:lumOff val="80000"/>
                    </a:schemeClr>
                  </a:gs>
                </a:gsLst>
                <a:lin ang="0" scaled="1"/>
                <a:tileRect/>
              </a:gradFill>
            </a:ln>
            <a:effectLst>
              <a:outerShdw blurRad="63500" sx="102000" sy="102000" algn="ctr" rotWithShape="0">
                <a:prstClr val="black">
                  <a:alpha val="14000"/>
                </a:prstClr>
              </a:outerShdw>
            </a:effectLst>
          </p:spPr>
          <p:style>
            <a:lnRef idx="1">
              <a:schemeClr val="accent1"/>
            </a:lnRef>
            <a:fillRef idx="0">
              <a:schemeClr val="accent1"/>
            </a:fillRef>
            <a:effectRef idx="0">
              <a:schemeClr val="accent1"/>
            </a:effectRef>
            <a:fontRef idx="minor">
              <a:schemeClr val="tx1"/>
            </a:fontRef>
          </p:style>
        </p:cxnSp>
        <p:sp>
          <p:nvSpPr>
            <p:cNvPr id="126" name="矩形 125"/>
            <p:cNvSpPr/>
            <p:nvPr/>
          </p:nvSpPr>
          <p:spPr>
            <a:xfrm>
              <a:off x="3980032" y="2832308"/>
              <a:ext cx="4232249" cy="830997"/>
            </a:xfrm>
            <a:prstGeom prst="rect">
              <a:avLst/>
            </a:prstGeom>
          </p:spPr>
          <p:txBody>
            <a:bodyPr wrap="none">
              <a:spAutoFit/>
              <a:scene3d>
                <a:camera prst="orthographicFront"/>
                <a:lightRig rig="threePt" dir="t"/>
              </a:scene3d>
              <a:sp3d contourW="12700"/>
            </a:bodyPr>
            <a:lstStyle/>
            <a:p>
              <a:pPr algn="ctr">
                <a:defRPr/>
              </a:pPr>
              <a:r>
                <a:rPr kumimoji="0" lang="en-US" altLang="zh-CN" sz="4800" b="0" i="0" u="none" strike="noStrike" kern="1200" cap="none" spc="0" normalizeH="0" baseline="0" noProof="0" dirty="0">
                  <a:ln>
                    <a:noFill/>
                  </a:ln>
                  <a:solidFill>
                    <a:srgbClr val="003F7B">
                      <a:lumMod val="75000"/>
                    </a:srgbClr>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mn-ea"/>
                </a:rPr>
                <a:t>03 </a:t>
              </a:r>
              <a:r>
                <a:rPr kumimoji="0" lang="en-US" altLang="zh-CN" sz="4800" b="0" i="0" u="none" strike="noStrike" kern="1200" cap="none" spc="0" normalizeH="0" baseline="0" noProof="0" dirty="0">
                  <a:ln>
                    <a:noFill/>
                  </a:ln>
                  <a:solidFill>
                    <a:schemeClr val="accent1">
                      <a:lumMod val="75000"/>
                    </a:schemeClr>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mn-ea"/>
                </a:rPr>
                <a:t>Simulation</a:t>
              </a:r>
              <a:endParaRPr lang="en-US" altLang="zh-CN" sz="4800" dirty="0">
                <a:solidFill>
                  <a:schemeClr val="accent1">
                    <a:lumMod val="75000"/>
                  </a:schemeClr>
                </a:solidFill>
                <a:latin typeface="OPPOSans B" panose="00020600040101010101" pitchFamily="18" charset="-122"/>
                <a:ea typeface="OPPOSans B" panose="00020600040101010101" pitchFamily="18" charset="-122"/>
                <a:cs typeface="OPPOSans B" panose="00020600040101010101" pitchFamily="18" charset="-122"/>
              </a:endParaRPr>
            </a:p>
          </p:txBody>
        </p:sp>
      </p:grpSp>
      <p:pic>
        <p:nvPicPr>
          <p:cNvPr id="3" name="图片 2" descr="河北师范大学logo2"/>
          <p:cNvPicPr>
            <a:picLocks noChangeAspect="1"/>
          </p:cNvPicPr>
          <p:nvPr>
            <p:custDataLst>
              <p:tags r:id="rId2"/>
            </p:custDataLst>
          </p:nvPr>
        </p:nvPicPr>
        <p:blipFill>
          <a:blip r:embed="rId5"/>
          <a:stretch>
            <a:fillRect/>
          </a:stretch>
        </p:blipFill>
        <p:spPr>
          <a:xfrm>
            <a:off x="212725" y="114935"/>
            <a:ext cx="1543685" cy="1488440"/>
          </a:xfrm>
          <a:prstGeom prst="rect">
            <a:avLst/>
          </a:prstGeom>
        </p:spPr>
      </p:pic>
      <p:pic>
        <p:nvPicPr>
          <p:cNvPr id="2" name="图片 1">
            <a:extLst>
              <a:ext uri="{FF2B5EF4-FFF2-40B4-BE49-F238E27FC236}">
                <a16:creationId xmlns:a16="http://schemas.microsoft.com/office/drawing/2014/main" id="{FE4C4F37-5B49-2E80-D400-E26D74730E9E}"/>
              </a:ext>
            </a:extLst>
          </p:cNvPr>
          <p:cNvPicPr>
            <a:picLocks noChangeAspect="1"/>
          </p:cNvPicPr>
          <p:nvPr/>
        </p:nvPicPr>
        <p:blipFill rotWithShape="1">
          <a:blip r:embed="rId6">
            <a:extLst>
              <a:ext uri="{28A0092B-C50C-407E-A947-70E740481C1C}">
                <a14:useLocalDpi xmlns:a14="http://schemas.microsoft.com/office/drawing/2010/main" val="0"/>
              </a:ext>
            </a:extLst>
          </a:blip>
          <a:srcRect l="5412" t="18353" r="3247" b="16696"/>
          <a:stretch>
            <a:fillRect/>
          </a:stretch>
        </p:blipFill>
        <p:spPr>
          <a:xfrm>
            <a:off x="10517823" y="358676"/>
            <a:ext cx="1543050" cy="1000125"/>
          </a:xfrm>
          <a:prstGeom prst="rect">
            <a:avLst/>
          </a:prstGeom>
        </p:spPr>
      </p:pic>
    </p:spTree>
    <p:custDataLst>
      <p:tags r:id="rId1"/>
    </p:custData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F3955-26B3-B035-2307-81C71DFBD330}"/>
            </a:ext>
          </a:extLst>
        </p:cNvPr>
        <p:cNvGrpSpPr/>
        <p:nvPr/>
      </p:nvGrpSpPr>
      <p:grpSpPr>
        <a:xfrm>
          <a:off x="0" y="0"/>
          <a:ext cx="0" cy="0"/>
          <a:chOff x="0" y="0"/>
          <a:chExt cx="0" cy="0"/>
        </a:xfrm>
      </p:grpSpPr>
      <p:sp>
        <p:nvSpPr>
          <p:cNvPr id="81" name="矩形 80">
            <a:extLst>
              <a:ext uri="{FF2B5EF4-FFF2-40B4-BE49-F238E27FC236}">
                <a16:creationId xmlns:a16="http://schemas.microsoft.com/office/drawing/2014/main" id="{D1A01AB4-FAC2-524C-93B7-79534289E3DA}"/>
              </a:ext>
            </a:extLst>
          </p:cNvPr>
          <p:cNvSpPr/>
          <p:nvPr/>
        </p:nvSpPr>
        <p:spPr>
          <a:xfrm>
            <a:off x="0" y="0"/>
            <a:ext cx="12192000" cy="114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B" panose="00020600040101010101" pitchFamily="18" charset="-122"/>
            </a:endParaRPr>
          </a:p>
        </p:txBody>
      </p:sp>
      <p:sp>
        <p:nvSpPr>
          <p:cNvPr id="82" name="矩形 81">
            <a:extLst>
              <a:ext uri="{FF2B5EF4-FFF2-40B4-BE49-F238E27FC236}">
                <a16:creationId xmlns:a16="http://schemas.microsoft.com/office/drawing/2014/main" id="{95131E0A-F26D-8A08-8D62-F84110FEE5A9}"/>
              </a:ext>
            </a:extLst>
          </p:cNvPr>
          <p:cNvSpPr/>
          <p:nvPr/>
        </p:nvSpPr>
        <p:spPr>
          <a:xfrm>
            <a:off x="0" y="6743065"/>
            <a:ext cx="12192000" cy="114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B" panose="00020600040101010101" pitchFamily="18" charset="-122"/>
            </a:endParaRPr>
          </a:p>
        </p:txBody>
      </p:sp>
      <p:cxnSp>
        <p:nvCxnSpPr>
          <p:cNvPr id="24" name="直接连接符 23">
            <a:extLst>
              <a:ext uri="{FF2B5EF4-FFF2-40B4-BE49-F238E27FC236}">
                <a16:creationId xmlns:a16="http://schemas.microsoft.com/office/drawing/2014/main" id="{4A3BB4F9-FD81-69BD-2AD8-2F85FAF15CB6}"/>
              </a:ext>
            </a:extLst>
          </p:cNvPr>
          <p:cNvCxnSpPr/>
          <p:nvPr>
            <p:custDataLst>
              <p:tags r:id="rId2"/>
            </p:custDataLst>
          </p:nvPr>
        </p:nvCxnSpPr>
        <p:spPr>
          <a:xfrm>
            <a:off x="223157" y="852714"/>
            <a:ext cx="11892915" cy="444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 name="TextBox 3">
            <a:extLst>
              <a:ext uri="{FF2B5EF4-FFF2-40B4-BE49-F238E27FC236}">
                <a16:creationId xmlns:a16="http://schemas.microsoft.com/office/drawing/2014/main" id="{81015E96-F1E4-068B-3E86-9EF948AA8807}"/>
              </a:ext>
            </a:extLst>
          </p:cNvPr>
          <p:cNvSpPr txBox="1"/>
          <p:nvPr>
            <p:custDataLst>
              <p:tags r:id="rId3"/>
            </p:custDataLst>
          </p:nvPr>
        </p:nvSpPr>
        <p:spPr>
          <a:xfrm>
            <a:off x="616857" y="392385"/>
            <a:ext cx="5891741" cy="461665"/>
          </a:xfrm>
          <a:prstGeom prst="rect">
            <a:avLst/>
          </a:prstGeom>
          <a:noFill/>
        </p:spPr>
        <p:txBody>
          <a:bodyPr wrap="none" rtlCol="0">
            <a:spAutoFit/>
          </a:bodyPr>
          <a:lstStyle/>
          <a:p>
            <a:r>
              <a:rPr lang="en-US" altLang="zh-CN" sz="2400" b="1" spc="300" dirty="0">
                <a:solidFill>
                  <a:schemeClr val="bg2">
                    <a:lumMod val="50000"/>
                  </a:schemeClr>
                </a:solidFill>
                <a:latin typeface="微软雅黑" panose="020B0503020204020204" charset="-122"/>
                <a:ea typeface="微软雅黑" panose="020B0503020204020204" charset="-122"/>
              </a:rPr>
              <a:t>Simulation Geometry &amp; Setup</a:t>
            </a:r>
            <a:endParaRPr lang="zh-CN" altLang="en-US" sz="2400" b="1" spc="300" dirty="0">
              <a:solidFill>
                <a:schemeClr val="bg2">
                  <a:lumMod val="50000"/>
                </a:schemeClr>
              </a:solidFill>
              <a:latin typeface="微软雅黑" panose="020B0503020204020204" charset="-122"/>
              <a:ea typeface="微软雅黑" panose="020B0503020204020204" charset="-122"/>
            </a:endParaRPr>
          </a:p>
        </p:txBody>
      </p:sp>
      <p:sp>
        <p:nvSpPr>
          <p:cNvPr id="25" name="椭圆 24">
            <a:extLst>
              <a:ext uri="{FF2B5EF4-FFF2-40B4-BE49-F238E27FC236}">
                <a16:creationId xmlns:a16="http://schemas.microsoft.com/office/drawing/2014/main" id="{A56F2AB7-DFC0-F89D-B0F8-4A74B120FF4E}"/>
              </a:ext>
            </a:extLst>
          </p:cNvPr>
          <p:cNvSpPr/>
          <p:nvPr>
            <p:custDataLst>
              <p:tags r:id="rId4"/>
            </p:custDataLst>
          </p:nvPr>
        </p:nvSpPr>
        <p:spPr>
          <a:xfrm>
            <a:off x="354780" y="497597"/>
            <a:ext cx="274777" cy="274777"/>
          </a:xfrm>
          <a:prstGeom prst="ellipse">
            <a:avLst/>
          </a:prstGeom>
        </p:spPr>
        <p:style>
          <a:lnRef idx="0">
            <a:srgbClr val="FFFFFF"/>
          </a:lnRef>
          <a:fillRef idx="1">
            <a:schemeClr val="accent1"/>
          </a:fillRef>
          <a:effectRef idx="0">
            <a:srgbClr val="FFFFFF"/>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4B81F4A0-2D79-12EA-021F-591377342AF4}"/>
                  </a:ext>
                </a:extLst>
              </p:cNvPr>
              <p:cNvSpPr txBox="1"/>
              <p:nvPr/>
            </p:nvSpPr>
            <p:spPr>
              <a:xfrm>
                <a:off x="877824" y="1431269"/>
                <a:ext cx="10854125" cy="4467403"/>
              </a:xfrm>
              <a:prstGeom prst="rect">
                <a:avLst/>
              </a:prstGeom>
              <a:noFill/>
            </p:spPr>
            <p:txBody>
              <a:bodyPr wrap="square" rtlCol="0" anchor="t">
                <a:noAutofit/>
              </a:bodyPr>
              <a:lstStyle/>
              <a:p>
                <a:pPr marL="457200" indent="-457200">
                  <a:lnSpc>
                    <a:spcPct val="125000"/>
                  </a:lnSpc>
                  <a:buFont typeface="+mj-lt"/>
                  <a:buAutoNum type="arabicPeriod"/>
                </a:pPr>
                <a:r>
                  <a:rPr lang="en-US" altLang="zh-CN" sz="2000" dirty="0">
                    <a:latin typeface="Times New Roman" panose="02020603050405020304" pitchFamily="18" charset="0"/>
                    <a:ea typeface="宋体" panose="02010600030101010101" pitchFamily="2" charset="-122"/>
                  </a:rPr>
                  <a:t>Scintillator: Optical Silicone(2mm)+B</a:t>
                </a:r>
                <a:r>
                  <a:rPr lang="en-US" altLang="zh-CN" sz="2000" baseline="-25000" dirty="0">
                    <a:latin typeface="Times New Roman" panose="02020603050405020304" pitchFamily="18" charset="0"/>
                    <a:ea typeface="宋体" panose="02010600030101010101" pitchFamily="2" charset="-122"/>
                  </a:rPr>
                  <a:t>2</a:t>
                </a:r>
                <a:r>
                  <a:rPr lang="en-US" altLang="zh-CN" sz="2000" dirty="0">
                    <a:latin typeface="Times New Roman" panose="02020603050405020304" pitchFamily="18" charset="0"/>
                    <a:ea typeface="宋体" panose="02010600030101010101" pitchFamily="2" charset="-122"/>
                  </a:rPr>
                  <a:t>O</a:t>
                </a:r>
                <a:r>
                  <a:rPr lang="en-US" altLang="zh-CN" sz="2000" baseline="-25000" dirty="0">
                    <a:latin typeface="Times New Roman" panose="02020603050405020304" pitchFamily="18" charset="0"/>
                    <a:ea typeface="宋体" panose="02010600030101010101" pitchFamily="2" charset="-122"/>
                  </a:rPr>
                  <a:t>3</a:t>
                </a:r>
                <a:r>
                  <a:rPr lang="en-US" altLang="zh-CN" sz="2000" dirty="0">
                    <a:latin typeface="Times New Roman" panose="02020603050405020304" pitchFamily="18" charset="0"/>
                    <a:ea typeface="宋体" panose="02010600030101010101" pitchFamily="2" charset="-122"/>
                  </a:rPr>
                  <a:t>(ZnS)</a:t>
                </a:r>
              </a:p>
              <a:p>
                <a:pPr marL="457200" indent="-457200">
                  <a:lnSpc>
                    <a:spcPct val="125000"/>
                  </a:lnSpc>
                  <a:buFont typeface="Arial" panose="020B0604020202020204" pitchFamily="34" charset="0"/>
                  <a:buChar char="•"/>
                </a:pPr>
                <a:r>
                  <a:rPr lang="en-US" altLang="zh-CN" sz="2000" dirty="0">
                    <a:latin typeface="Times New Roman" panose="02020603050405020304" pitchFamily="18" charset="0"/>
                    <a:ea typeface="宋体" panose="02010600030101010101" pitchFamily="2" charset="-122"/>
                  </a:rPr>
                  <a:t>35% B</a:t>
                </a:r>
                <a:r>
                  <a:rPr lang="en-US" altLang="zh-CN" sz="2000" baseline="-25000" dirty="0">
                    <a:latin typeface="Times New Roman" panose="02020603050405020304" pitchFamily="18" charset="0"/>
                    <a:ea typeface="宋体" panose="02010600030101010101" pitchFamily="2" charset="-122"/>
                  </a:rPr>
                  <a:t>2</a:t>
                </a:r>
                <a:r>
                  <a:rPr lang="en-US" altLang="zh-CN" sz="2000" dirty="0">
                    <a:latin typeface="Times New Roman" panose="02020603050405020304" pitchFamily="18" charset="0"/>
                    <a:ea typeface="宋体" panose="02010600030101010101" pitchFamily="2" charset="-122"/>
                  </a:rPr>
                  <a:t>O</a:t>
                </a:r>
                <a:r>
                  <a:rPr lang="en-US" altLang="zh-CN" sz="2000" baseline="-25000" dirty="0">
                    <a:latin typeface="Times New Roman" panose="02020603050405020304" pitchFamily="18" charset="0"/>
                    <a:ea typeface="宋体" panose="02010600030101010101" pitchFamily="2" charset="-122"/>
                  </a:rPr>
                  <a:t>3</a:t>
                </a:r>
                <a:r>
                  <a:rPr lang="en-US" altLang="zh-CN" sz="2000" dirty="0">
                    <a:latin typeface="Times New Roman" panose="02020603050405020304" pitchFamily="18" charset="0"/>
                    <a:ea typeface="宋体" panose="02010600030101010101" pitchFamily="2" charset="-122"/>
                  </a:rPr>
                  <a:t>+65% ZnS</a:t>
                </a:r>
                <a:r>
                  <a:rPr lang="zh-CN" altLang="en-US" sz="2000" dirty="0">
                    <a:latin typeface="Times New Roman" panose="02020603050405020304" pitchFamily="18" charset="0"/>
                    <a:ea typeface="宋体" panose="02010600030101010101" pitchFamily="2" charset="-122"/>
                  </a:rPr>
                  <a:t>，</a:t>
                </a:r>
                <a:r>
                  <a:rPr lang="en-US" altLang="zh-CN" sz="2000" dirty="0">
                    <a:latin typeface="Times New Roman" panose="02020603050405020304" pitchFamily="18" charset="0"/>
                    <a:ea typeface="宋体" panose="02010600030101010101" pitchFamily="2" charset="-122"/>
                  </a:rPr>
                  <a:t>ρ=3.3g/cm</a:t>
                </a:r>
                <a:r>
                  <a:rPr lang="en-US" altLang="zh-CN" sz="2000" baseline="30000" dirty="0">
                    <a:latin typeface="Times New Roman" panose="02020603050405020304" pitchFamily="18" charset="0"/>
                    <a:ea typeface="宋体" panose="02010600030101010101" pitchFamily="2" charset="-122"/>
                  </a:rPr>
                  <a:t>3</a:t>
                </a:r>
              </a:p>
              <a:p>
                <a:pPr marL="457200" indent="-457200">
                  <a:lnSpc>
                    <a:spcPct val="125000"/>
                  </a:lnSpc>
                  <a:buFont typeface="Arial" panose="020B0604020202020204" pitchFamily="34" charset="0"/>
                  <a:buChar char="•"/>
                </a:pPr>
                <a:r>
                  <a:rPr lang="en-US" altLang="zh-CN" sz="2000" dirty="0">
                    <a:latin typeface="Times New Roman" panose="02020603050405020304" pitchFamily="18" charset="0"/>
                    <a:ea typeface="宋体" panose="02010600030101010101" pitchFamily="2" charset="-122"/>
                  </a:rPr>
                  <a:t>ρ</a:t>
                </a:r>
                <a:r>
                  <a:rPr lang="en-US" altLang="zh-CN" sz="2000" baseline="-25000" dirty="0">
                    <a:latin typeface="Times New Roman" panose="02020603050405020304" pitchFamily="18" charset="0"/>
                    <a:ea typeface="宋体" panose="02010600030101010101" pitchFamily="2" charset="-122"/>
                  </a:rPr>
                  <a:t>Areal</a:t>
                </a:r>
                <a:r>
                  <a:rPr lang="en-US" altLang="zh-CN" sz="2000" dirty="0">
                    <a:latin typeface="Times New Roman" panose="02020603050405020304" pitchFamily="18" charset="0"/>
                    <a:ea typeface="宋体" panose="02010600030101010101" pitchFamily="2" charset="-122"/>
                  </a:rPr>
                  <a:t>=50mg/cm</a:t>
                </a:r>
                <a:r>
                  <a:rPr lang="en-US" altLang="zh-CN" sz="2000" baseline="30000" dirty="0">
                    <a:latin typeface="Times New Roman" panose="02020603050405020304" pitchFamily="18" charset="0"/>
                    <a:ea typeface="宋体" panose="02010600030101010101" pitchFamily="2" charset="-122"/>
                  </a:rPr>
                  <a:t>2</a:t>
                </a:r>
              </a:p>
              <a:p>
                <a:pPr marL="457200" indent="-457200">
                  <a:lnSpc>
                    <a:spcPct val="125000"/>
                  </a:lnSpc>
                  <a:buFont typeface="Arial" panose="020B0604020202020204" pitchFamily="34" charset="0"/>
                  <a:buChar char="•"/>
                </a:pPr>
                <a14:m>
                  <m:oMath xmlns:m="http://schemas.openxmlformats.org/officeDocument/2006/math">
                    <m:r>
                      <a:rPr lang="en-US" altLang="zh-CN" sz="2000" b="0" i="1" smtClean="0">
                        <a:latin typeface="Cambria Math" panose="02040503050406030204" pitchFamily="18" charset="0"/>
                        <a:ea typeface="宋体" panose="02010600030101010101" pitchFamily="2" charset="-122"/>
                      </a:rPr>
                      <m:t>𝐷</m:t>
                    </m:r>
                    <m:r>
                      <a:rPr lang="en-US" altLang="zh-CN" sz="2000" b="0" i="1" smtClean="0">
                        <a:latin typeface="Cambria Math" panose="02040503050406030204" pitchFamily="18" charset="0"/>
                        <a:ea typeface="宋体" panose="02010600030101010101" pitchFamily="2" charset="-122"/>
                      </a:rPr>
                      <m:t>=</m:t>
                    </m:r>
                    <m:f>
                      <m:fPr>
                        <m:ctrlPr>
                          <a:rPr lang="en-US" altLang="zh-CN" sz="2000" b="0" i="1" smtClean="0">
                            <a:latin typeface="Cambria Math" panose="02040503050406030204" pitchFamily="18" charset="0"/>
                            <a:ea typeface="宋体" panose="02010600030101010101" pitchFamily="2" charset="-122"/>
                          </a:rPr>
                        </m:ctrlPr>
                      </m:fPr>
                      <m:num>
                        <m:r>
                          <a:rPr lang="en-US" altLang="zh-CN" sz="2000" b="0" i="1" smtClean="0">
                            <a:latin typeface="Cambria Math" panose="02040503050406030204" pitchFamily="18" charset="0"/>
                            <a:ea typeface="宋体" panose="02010600030101010101" pitchFamily="2" charset="-122"/>
                          </a:rPr>
                          <m:t>50 </m:t>
                        </m:r>
                        <m:r>
                          <a:rPr lang="en-US" altLang="zh-CN" sz="2000" b="0" i="1" smtClean="0">
                            <a:latin typeface="Cambria Math" panose="02040503050406030204" pitchFamily="18" charset="0"/>
                            <a:ea typeface="宋体" panose="02010600030101010101" pitchFamily="2" charset="-122"/>
                          </a:rPr>
                          <m:t>𝑚𝑔</m:t>
                        </m:r>
                        <m:r>
                          <a:rPr lang="en-US" altLang="zh-CN" sz="2000" b="0" i="1" smtClean="0">
                            <a:latin typeface="Cambria Math" panose="02040503050406030204" pitchFamily="18" charset="0"/>
                            <a:ea typeface="宋体" panose="02010600030101010101" pitchFamily="2" charset="-122"/>
                          </a:rPr>
                          <m:t>/</m:t>
                        </m:r>
                        <m:sSup>
                          <m:sSupPr>
                            <m:ctrlPr>
                              <a:rPr lang="en-US" altLang="zh-CN" sz="2000" b="0" i="1" smtClean="0">
                                <a:latin typeface="Cambria Math" panose="02040503050406030204" pitchFamily="18" charset="0"/>
                                <a:ea typeface="宋体" panose="02010600030101010101" pitchFamily="2" charset="-122"/>
                              </a:rPr>
                            </m:ctrlPr>
                          </m:sSupPr>
                          <m:e>
                            <m:r>
                              <a:rPr lang="en-US" altLang="zh-CN" sz="2000" b="0" i="1" smtClean="0">
                                <a:latin typeface="Cambria Math" panose="02040503050406030204" pitchFamily="18" charset="0"/>
                                <a:ea typeface="宋体" panose="02010600030101010101" pitchFamily="2" charset="-122"/>
                              </a:rPr>
                              <m:t>𝑐𝑚</m:t>
                            </m:r>
                          </m:e>
                          <m:sup>
                            <m:r>
                              <a:rPr lang="en-US" altLang="zh-CN" sz="2000" b="0" i="1" smtClean="0">
                                <a:latin typeface="Cambria Math" panose="02040503050406030204" pitchFamily="18" charset="0"/>
                                <a:ea typeface="宋体" panose="02010600030101010101" pitchFamily="2" charset="-122"/>
                              </a:rPr>
                              <m:t>2</m:t>
                            </m:r>
                          </m:sup>
                        </m:sSup>
                      </m:num>
                      <m:den>
                        <m:r>
                          <a:rPr lang="en-US" altLang="zh-CN" sz="2000" b="0" i="1" smtClean="0">
                            <a:latin typeface="Cambria Math" panose="02040503050406030204" pitchFamily="18" charset="0"/>
                            <a:ea typeface="宋体" panose="02010600030101010101" pitchFamily="2" charset="-122"/>
                          </a:rPr>
                          <m:t>3.3 </m:t>
                        </m:r>
                        <m:r>
                          <a:rPr lang="en-US" altLang="zh-CN" sz="2000" b="0" i="1" smtClean="0">
                            <a:latin typeface="Cambria Math" panose="02040503050406030204" pitchFamily="18" charset="0"/>
                            <a:ea typeface="宋体" panose="02010600030101010101" pitchFamily="2" charset="-122"/>
                          </a:rPr>
                          <m:t>𝑔</m:t>
                        </m:r>
                        <m:r>
                          <a:rPr lang="en-US" altLang="zh-CN" sz="2000" b="0" i="1" smtClean="0">
                            <a:latin typeface="Cambria Math" panose="02040503050406030204" pitchFamily="18" charset="0"/>
                            <a:ea typeface="宋体" panose="02010600030101010101" pitchFamily="2" charset="-122"/>
                          </a:rPr>
                          <m:t>/</m:t>
                        </m:r>
                        <m:sSup>
                          <m:sSupPr>
                            <m:ctrlPr>
                              <a:rPr lang="en-US" altLang="zh-CN" sz="2000" b="0" i="1" smtClean="0">
                                <a:latin typeface="Cambria Math" panose="02040503050406030204" pitchFamily="18" charset="0"/>
                                <a:ea typeface="宋体" panose="02010600030101010101" pitchFamily="2" charset="-122"/>
                              </a:rPr>
                            </m:ctrlPr>
                          </m:sSupPr>
                          <m:e>
                            <m:r>
                              <a:rPr lang="en-US" altLang="zh-CN" sz="2000" b="0" i="1" smtClean="0">
                                <a:latin typeface="Cambria Math" panose="02040503050406030204" pitchFamily="18" charset="0"/>
                                <a:ea typeface="宋体" panose="02010600030101010101" pitchFamily="2" charset="-122"/>
                              </a:rPr>
                              <m:t>𝑐𝑚</m:t>
                            </m:r>
                          </m:e>
                          <m:sup>
                            <m:r>
                              <a:rPr lang="en-US" altLang="zh-CN" sz="2000" b="0" i="1" smtClean="0">
                                <a:latin typeface="Cambria Math" panose="02040503050406030204" pitchFamily="18" charset="0"/>
                                <a:ea typeface="宋体" panose="02010600030101010101" pitchFamily="2" charset="-122"/>
                              </a:rPr>
                              <m:t>3</m:t>
                            </m:r>
                          </m:sup>
                        </m:sSup>
                      </m:den>
                    </m:f>
                    <m:r>
                      <a:rPr lang="en-US" altLang="zh-CN" sz="2000" b="0" i="1" smtClean="0">
                        <a:latin typeface="Cambria Math" panose="02040503050406030204" pitchFamily="18" charset="0"/>
                        <a:ea typeface="宋体" panose="02010600030101010101" pitchFamily="2" charset="-122"/>
                      </a:rPr>
                      <m:t>=0.15</m:t>
                    </m:r>
                    <m:r>
                      <a:rPr lang="en-US" altLang="zh-CN" sz="2000" b="0" i="1" smtClean="0">
                        <a:latin typeface="Cambria Math" panose="02040503050406030204" pitchFamily="18" charset="0"/>
                        <a:ea typeface="宋体" panose="02010600030101010101" pitchFamily="2" charset="-122"/>
                      </a:rPr>
                      <m:t>𝑚𝑚</m:t>
                    </m:r>
                  </m:oMath>
                </a14:m>
                <a:endParaRPr lang="en-US" altLang="zh-CN" sz="2000" dirty="0">
                  <a:latin typeface="Times New Roman" panose="02020603050405020304" pitchFamily="18" charset="0"/>
                  <a:ea typeface="宋体" panose="02010600030101010101" pitchFamily="2" charset="-122"/>
                </a:endParaRPr>
              </a:p>
              <a:p>
                <a:pPr marL="457200" indent="-457200">
                  <a:lnSpc>
                    <a:spcPct val="125000"/>
                  </a:lnSpc>
                  <a:buFont typeface="+mj-lt"/>
                  <a:buAutoNum type="arabicPeriod" startAt="2"/>
                </a:pPr>
                <a:r>
                  <a:rPr lang="en-US" altLang="zh-CN" sz="2000" dirty="0">
                    <a:latin typeface="Times New Roman" panose="02020603050405020304" pitchFamily="18" charset="0"/>
                    <a:ea typeface="宋体" panose="02010600030101010101" pitchFamily="2" charset="-122"/>
                  </a:rPr>
                  <a:t>Scintillator Diameter: 17cm(R=8.5 cm)</a:t>
                </a:r>
              </a:p>
              <a:p>
                <a:pPr marL="457200" indent="-457200">
                  <a:lnSpc>
                    <a:spcPct val="125000"/>
                  </a:lnSpc>
                  <a:buFont typeface="+mj-lt"/>
                  <a:buAutoNum type="arabicPeriod" startAt="2"/>
                </a:pPr>
                <a:r>
                  <a:rPr lang="en-US" altLang="zh-CN" sz="2000" dirty="0">
                    <a:latin typeface="Times New Roman" panose="02020603050405020304" pitchFamily="18" charset="0"/>
                    <a:ea typeface="宋体" panose="02010600030101010101" pitchFamily="2" charset="-122"/>
                  </a:rPr>
                  <a:t>Tank</a:t>
                </a:r>
                <a:r>
                  <a:rPr lang="zh-CN" altLang="en-US" sz="2000" dirty="0">
                    <a:latin typeface="Times New Roman" panose="02020603050405020304" pitchFamily="18" charset="0"/>
                    <a:ea typeface="宋体" panose="02010600030101010101" pitchFamily="2" charset="-122"/>
                  </a:rPr>
                  <a:t> </a:t>
                </a:r>
                <a:r>
                  <a:rPr lang="en-US" altLang="zh-CN" sz="2000" dirty="0">
                    <a:latin typeface="Times New Roman" panose="02020603050405020304" pitchFamily="18" charset="0"/>
                    <a:ea typeface="宋体" panose="02010600030101010101" pitchFamily="2" charset="-122"/>
                  </a:rPr>
                  <a:t>Wall:</a:t>
                </a:r>
                <a:r>
                  <a:rPr lang="zh-CN" altLang="en-US" sz="2000" dirty="0">
                    <a:latin typeface="Times New Roman" panose="02020603050405020304" pitchFamily="18" charset="0"/>
                    <a:ea typeface="宋体" panose="02010600030101010101" pitchFamily="2" charset="-122"/>
                  </a:rPr>
                  <a:t> </a:t>
                </a:r>
                <a:r>
                  <a:rPr lang="en-US" altLang="zh-CN" sz="2000" dirty="0">
                    <a:latin typeface="Times New Roman" panose="02020603050405020304" pitchFamily="18" charset="0"/>
                    <a:ea typeface="宋体" panose="02010600030101010101" pitchFamily="2" charset="-122"/>
                  </a:rPr>
                  <a:t>8mm</a:t>
                </a:r>
                <a:r>
                  <a:rPr lang="zh-CN" altLang="en-US" sz="2000" dirty="0">
                    <a:latin typeface="Times New Roman" panose="02020603050405020304" pitchFamily="18" charset="0"/>
                    <a:ea typeface="宋体" panose="02010600030101010101" pitchFamily="2" charset="-122"/>
                  </a:rPr>
                  <a:t>，</a:t>
                </a:r>
                <a:r>
                  <a:rPr lang="en-US" altLang="zh-CN" sz="2000" dirty="0">
                    <a:latin typeface="Times New Roman" panose="02020603050405020304" pitchFamily="18" charset="0"/>
                    <a:ea typeface="宋体" panose="02010600030101010101" pitchFamily="2" charset="-122"/>
                  </a:rPr>
                  <a:t>93% PE + 7% Fe</a:t>
                </a:r>
                <a:r>
                  <a:rPr lang="en-US" altLang="zh-CN" sz="2000" baseline="-25000" dirty="0">
                    <a:latin typeface="Times New Roman" panose="02020603050405020304" pitchFamily="18" charset="0"/>
                    <a:ea typeface="宋体" panose="02010600030101010101" pitchFamily="2" charset="-122"/>
                  </a:rPr>
                  <a:t>2</a:t>
                </a:r>
                <a:r>
                  <a:rPr lang="en-US" altLang="zh-CN" sz="2000" dirty="0">
                    <a:latin typeface="Times New Roman" panose="02020603050405020304" pitchFamily="18" charset="0"/>
                    <a:ea typeface="宋体" panose="02010600030101010101" pitchFamily="2" charset="-122"/>
                  </a:rPr>
                  <a:t>O</a:t>
                </a:r>
                <a:r>
                  <a:rPr lang="en-US" altLang="zh-CN" sz="2000" baseline="-25000" dirty="0">
                    <a:latin typeface="Times New Roman" panose="02020603050405020304" pitchFamily="18" charset="0"/>
                    <a:ea typeface="宋体" panose="02010600030101010101" pitchFamily="2" charset="-122"/>
                  </a:rPr>
                  <a:t>3</a:t>
                </a:r>
              </a:p>
              <a:p>
                <a:pPr marL="457200" indent="-457200">
                  <a:lnSpc>
                    <a:spcPct val="125000"/>
                  </a:lnSpc>
                  <a:buFont typeface="+mj-lt"/>
                  <a:buAutoNum type="arabicPeriod" startAt="2"/>
                </a:pPr>
                <a:r>
                  <a:rPr lang="en-US" altLang="zh-CN" sz="2000" dirty="0">
                    <a:solidFill>
                      <a:srgbClr val="0070C0"/>
                    </a:solidFill>
                    <a:latin typeface="Times New Roman" panose="02020603050405020304" pitchFamily="18" charset="0"/>
                    <a:ea typeface="宋体" panose="02010600030101010101" pitchFamily="2" charset="-122"/>
                  </a:rPr>
                  <a:t>Light Guide: Height 34 cm, Base radius 0.33 m, Top radius 10.26 cm</a:t>
                </a:r>
              </a:p>
              <a:p>
                <a:pPr marL="457200" indent="-457200">
                  <a:lnSpc>
                    <a:spcPct val="125000"/>
                  </a:lnSpc>
                  <a:buFont typeface="Arial" panose="020B0604020202020204" pitchFamily="34" charset="0"/>
                  <a:buChar char="•"/>
                </a:pPr>
                <a:r>
                  <a:rPr lang="en-US" altLang="zh-CN" sz="2000" dirty="0">
                    <a:solidFill>
                      <a:srgbClr val="0070C0"/>
                    </a:solidFill>
                    <a:latin typeface="Times New Roman" panose="02020603050405020304" pitchFamily="18" charset="0"/>
                    <a:ea typeface="宋体" panose="02010600030101010101" pitchFamily="2" charset="-122"/>
                  </a:rPr>
                  <a:t>Reflectivity: TBD 0.98 (Only affects light collection efficiency; neglected in current simulation)</a:t>
                </a:r>
              </a:p>
              <a:p>
                <a:pPr marL="457200" indent="-457200">
                  <a:lnSpc>
                    <a:spcPct val="125000"/>
                  </a:lnSpc>
                  <a:buFont typeface="+mj-lt"/>
                  <a:buAutoNum type="arabicPeriod" startAt="5"/>
                </a:pPr>
                <a:r>
                  <a:rPr lang="en-US" altLang="zh-CN" sz="2000" dirty="0">
                    <a:solidFill>
                      <a:srgbClr val="0070C0"/>
                    </a:solidFill>
                    <a:latin typeface="Times New Roman" panose="02020603050405020304" pitchFamily="18" charset="0"/>
                    <a:ea typeface="宋体" panose="02010600030101010101" pitchFamily="2" charset="-122"/>
                  </a:rPr>
                  <a:t>PMT: Uses an ideal Sensitive Detector (SD) to record photon arrival time</a:t>
                </a:r>
              </a:p>
            </p:txBody>
          </p:sp>
        </mc:Choice>
        <mc:Fallback xmlns="">
          <p:sp>
            <p:nvSpPr>
              <p:cNvPr id="12" name="文本框 11">
                <a:extLst>
                  <a:ext uri="{FF2B5EF4-FFF2-40B4-BE49-F238E27FC236}">
                    <a16:creationId xmlns:a16="http://schemas.microsoft.com/office/drawing/2014/main" id="{4B81F4A0-2D79-12EA-021F-591377342AF4}"/>
                  </a:ext>
                </a:extLst>
              </p:cNvPr>
              <p:cNvSpPr txBox="1">
                <a:spLocks noRot="1" noChangeAspect="1" noMove="1" noResize="1" noEditPoints="1" noAdjustHandles="1" noChangeArrowheads="1" noChangeShapeType="1" noTextEdit="1"/>
              </p:cNvSpPr>
              <p:nvPr/>
            </p:nvSpPr>
            <p:spPr>
              <a:xfrm>
                <a:off x="877824" y="1431269"/>
                <a:ext cx="10854125" cy="4467403"/>
              </a:xfrm>
              <a:prstGeom prst="rect">
                <a:avLst/>
              </a:prstGeom>
              <a:blipFill>
                <a:blip r:embed="rId7"/>
                <a:stretch>
                  <a:fillRect l="-505"/>
                </a:stretch>
              </a:blipFill>
            </p:spPr>
            <p:txBody>
              <a:bodyPr/>
              <a:lstStyle/>
              <a:p>
                <a:r>
                  <a:rPr lang="zh-CN" altLang="en-US">
                    <a:noFill/>
                  </a:rPr>
                  <a:t> </a:t>
                </a:r>
              </a:p>
            </p:txBody>
          </p:sp>
        </mc:Fallback>
      </mc:AlternateContent>
      <p:pic>
        <p:nvPicPr>
          <p:cNvPr id="2" name="图片 1">
            <a:extLst>
              <a:ext uri="{FF2B5EF4-FFF2-40B4-BE49-F238E27FC236}">
                <a16:creationId xmlns:a16="http://schemas.microsoft.com/office/drawing/2014/main" id="{9153A27C-BF28-8A0C-82F8-C7A4FD70868B}"/>
              </a:ext>
            </a:extLst>
          </p:cNvPr>
          <p:cNvPicPr>
            <a:picLocks noChangeAspect="1"/>
          </p:cNvPicPr>
          <p:nvPr/>
        </p:nvPicPr>
        <p:blipFill rotWithShape="1">
          <a:blip r:embed="rId8">
            <a:extLst>
              <a:ext uri="{28A0092B-C50C-407E-A947-70E740481C1C}">
                <a14:useLocalDpi xmlns:a14="http://schemas.microsoft.com/office/drawing/2010/main" val="0"/>
              </a:ext>
            </a:extLst>
          </a:blip>
          <a:srcRect l="5412" t="18353" r="3247" b="16696"/>
          <a:stretch>
            <a:fillRect/>
          </a:stretch>
        </p:blipFill>
        <p:spPr>
          <a:xfrm>
            <a:off x="10573022" y="114935"/>
            <a:ext cx="1543050" cy="1000125"/>
          </a:xfrm>
          <a:prstGeom prst="rect">
            <a:avLst/>
          </a:prstGeom>
        </p:spPr>
      </p:pic>
      <p:sp>
        <p:nvSpPr>
          <p:cNvPr id="3" name="文本框 2">
            <a:extLst>
              <a:ext uri="{FF2B5EF4-FFF2-40B4-BE49-F238E27FC236}">
                <a16:creationId xmlns:a16="http://schemas.microsoft.com/office/drawing/2014/main" id="{21B2084E-5E1D-C5A0-BB27-F69F65992065}"/>
              </a:ext>
            </a:extLst>
          </p:cNvPr>
          <p:cNvSpPr txBox="1"/>
          <p:nvPr/>
        </p:nvSpPr>
        <p:spPr>
          <a:xfrm>
            <a:off x="877824" y="5291551"/>
            <a:ext cx="2848024" cy="1015663"/>
          </a:xfrm>
          <a:prstGeom prst="rect">
            <a:avLst/>
          </a:prstGeom>
          <a:noFill/>
        </p:spPr>
        <p:txBody>
          <a:bodyPr wrap="none" rtlCol="0">
            <a:spAutoFit/>
          </a:bodyPr>
          <a:lstStyle/>
          <a:p>
            <a:pPr algn="l"/>
            <a:r>
              <a:rPr lang="en-US" altLang="zh-CN" sz="2000" dirty="0">
                <a:latin typeface="Times New Roman" panose="02020603050405020304" pitchFamily="18" charset="0"/>
                <a:ea typeface="宋体" panose="02010600030101010101" pitchFamily="2" charset="-122"/>
              </a:rPr>
              <a:t>Geant4 Version 11.04 MT</a:t>
            </a:r>
          </a:p>
          <a:p>
            <a:pPr marL="285750" indent="-285750" algn="l">
              <a:buFont typeface="Arial" panose="020B0604020202020204" pitchFamily="34" charset="0"/>
              <a:buChar char="•"/>
            </a:pPr>
            <a:r>
              <a:rPr lang="en-US" altLang="zh-CN" sz="2000" dirty="0">
                <a:latin typeface="Times New Roman" panose="02020603050405020304" pitchFamily="18" charset="0"/>
                <a:ea typeface="宋体" panose="02010600030101010101" pitchFamily="2" charset="-122"/>
              </a:rPr>
              <a:t>G4NDL 4.7.1</a:t>
            </a:r>
          </a:p>
          <a:p>
            <a:pPr marL="285750" indent="-285750" algn="l">
              <a:buFont typeface="Arial" panose="020B0604020202020204" pitchFamily="34" charset="0"/>
              <a:buChar char="•"/>
            </a:pPr>
            <a:r>
              <a:rPr lang="en-US" altLang="zh-CN" sz="2000" dirty="0">
                <a:latin typeface="Times New Roman" panose="02020603050405020304" pitchFamily="18" charset="0"/>
                <a:ea typeface="宋体" panose="02010600030101010101" pitchFamily="2" charset="-122"/>
              </a:rPr>
              <a:t>QGSP_BIC_HP</a:t>
            </a:r>
            <a:endParaRPr lang="zh-CN" altLang="en-US" sz="2000" dirty="0">
              <a:latin typeface="Times New Roman" panose="02020603050405020304" pitchFamily="18" charset="0"/>
              <a:ea typeface="宋体" panose="02010600030101010101" pitchFamily="2" charset="-122"/>
            </a:endParaRPr>
          </a:p>
        </p:txBody>
      </p:sp>
    </p:spTree>
    <p:custDataLst>
      <p:tags r:id="rId1"/>
    </p:custDataLst>
    <p:extLst>
      <p:ext uri="{BB962C8B-B14F-4D97-AF65-F5344CB8AC3E}">
        <p14:creationId xmlns:p14="http://schemas.microsoft.com/office/powerpoint/2010/main" val="352797415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78DD0-DE95-53FF-8743-EE6238734152}"/>
            </a:ext>
          </a:extLst>
        </p:cNvPr>
        <p:cNvGrpSpPr/>
        <p:nvPr/>
      </p:nvGrpSpPr>
      <p:grpSpPr>
        <a:xfrm>
          <a:off x="0" y="0"/>
          <a:ext cx="0" cy="0"/>
          <a:chOff x="0" y="0"/>
          <a:chExt cx="0" cy="0"/>
        </a:xfrm>
      </p:grpSpPr>
      <p:sp>
        <p:nvSpPr>
          <p:cNvPr id="81" name="矩形 80">
            <a:extLst>
              <a:ext uri="{FF2B5EF4-FFF2-40B4-BE49-F238E27FC236}">
                <a16:creationId xmlns:a16="http://schemas.microsoft.com/office/drawing/2014/main" id="{2219FFBB-284F-1490-092A-12B512068A86}"/>
              </a:ext>
            </a:extLst>
          </p:cNvPr>
          <p:cNvSpPr/>
          <p:nvPr/>
        </p:nvSpPr>
        <p:spPr>
          <a:xfrm>
            <a:off x="0" y="0"/>
            <a:ext cx="12192000" cy="114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B" panose="00020600040101010101" pitchFamily="18" charset="-122"/>
            </a:endParaRPr>
          </a:p>
        </p:txBody>
      </p:sp>
      <p:sp>
        <p:nvSpPr>
          <p:cNvPr id="82" name="矩形 81">
            <a:extLst>
              <a:ext uri="{FF2B5EF4-FFF2-40B4-BE49-F238E27FC236}">
                <a16:creationId xmlns:a16="http://schemas.microsoft.com/office/drawing/2014/main" id="{A2E91D8E-CACF-A381-9AC4-7B6E13FE4D7E}"/>
              </a:ext>
            </a:extLst>
          </p:cNvPr>
          <p:cNvSpPr/>
          <p:nvPr/>
        </p:nvSpPr>
        <p:spPr>
          <a:xfrm>
            <a:off x="0" y="6743065"/>
            <a:ext cx="12192000" cy="114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B" panose="00020600040101010101" pitchFamily="18" charset="-122"/>
            </a:endParaRPr>
          </a:p>
        </p:txBody>
      </p:sp>
      <p:cxnSp>
        <p:nvCxnSpPr>
          <p:cNvPr id="24" name="直接连接符 23">
            <a:extLst>
              <a:ext uri="{FF2B5EF4-FFF2-40B4-BE49-F238E27FC236}">
                <a16:creationId xmlns:a16="http://schemas.microsoft.com/office/drawing/2014/main" id="{AE8F22D8-95E3-11DF-9016-F62779A1304C}"/>
              </a:ext>
            </a:extLst>
          </p:cNvPr>
          <p:cNvCxnSpPr/>
          <p:nvPr>
            <p:custDataLst>
              <p:tags r:id="rId2"/>
            </p:custDataLst>
          </p:nvPr>
        </p:nvCxnSpPr>
        <p:spPr>
          <a:xfrm>
            <a:off x="223157" y="852714"/>
            <a:ext cx="11892915" cy="444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 name="TextBox 3">
            <a:extLst>
              <a:ext uri="{FF2B5EF4-FFF2-40B4-BE49-F238E27FC236}">
                <a16:creationId xmlns:a16="http://schemas.microsoft.com/office/drawing/2014/main" id="{A8C161DE-F217-4DDA-E702-E817E8E5B3AA}"/>
              </a:ext>
            </a:extLst>
          </p:cNvPr>
          <p:cNvSpPr txBox="1"/>
          <p:nvPr>
            <p:custDataLst>
              <p:tags r:id="rId3"/>
            </p:custDataLst>
          </p:nvPr>
        </p:nvSpPr>
        <p:spPr>
          <a:xfrm>
            <a:off x="616857" y="392385"/>
            <a:ext cx="7110216" cy="461665"/>
          </a:xfrm>
          <a:prstGeom prst="rect">
            <a:avLst/>
          </a:prstGeom>
          <a:noFill/>
        </p:spPr>
        <p:txBody>
          <a:bodyPr wrap="none" rtlCol="0">
            <a:spAutoFit/>
          </a:bodyPr>
          <a:lstStyle/>
          <a:p>
            <a:r>
              <a:rPr lang="en-US" altLang="zh-CN" sz="2400" b="1" spc="300" dirty="0">
                <a:solidFill>
                  <a:schemeClr val="bg2">
                    <a:lumMod val="50000"/>
                  </a:schemeClr>
                </a:solidFill>
                <a:latin typeface="微软雅黑" panose="020B0503020204020204" charset="-122"/>
                <a:ea typeface="微软雅黑" panose="020B0503020204020204" charset="-122"/>
              </a:rPr>
              <a:t>Emission Spectrum of Am-Be Source</a:t>
            </a:r>
            <a:endParaRPr lang="zh-CN" altLang="en-US" sz="2400" b="1" spc="300" dirty="0">
              <a:solidFill>
                <a:schemeClr val="bg2">
                  <a:lumMod val="50000"/>
                </a:schemeClr>
              </a:solidFill>
              <a:latin typeface="微软雅黑" panose="020B0503020204020204" charset="-122"/>
              <a:ea typeface="微软雅黑" panose="020B0503020204020204" charset="-122"/>
            </a:endParaRPr>
          </a:p>
        </p:txBody>
      </p:sp>
      <p:sp>
        <p:nvSpPr>
          <p:cNvPr id="25" name="椭圆 24">
            <a:extLst>
              <a:ext uri="{FF2B5EF4-FFF2-40B4-BE49-F238E27FC236}">
                <a16:creationId xmlns:a16="http://schemas.microsoft.com/office/drawing/2014/main" id="{03822041-1902-11CE-F844-43503AF02C74}"/>
              </a:ext>
            </a:extLst>
          </p:cNvPr>
          <p:cNvSpPr/>
          <p:nvPr>
            <p:custDataLst>
              <p:tags r:id="rId4"/>
            </p:custDataLst>
          </p:nvPr>
        </p:nvSpPr>
        <p:spPr>
          <a:xfrm>
            <a:off x="354780" y="497597"/>
            <a:ext cx="274777" cy="274777"/>
          </a:xfrm>
          <a:prstGeom prst="ellipse">
            <a:avLst/>
          </a:prstGeom>
        </p:spPr>
        <p:style>
          <a:lnRef idx="0">
            <a:srgbClr val="FFFFFF"/>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id="{85C69A7F-41BA-30EB-48C7-030353D6D76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0" y="1745411"/>
            <a:ext cx="5914794" cy="3643299"/>
          </a:xfrm>
          <a:prstGeom prst="rect">
            <a:avLst/>
          </a:prstGeom>
        </p:spPr>
      </p:pic>
      <p:graphicFrame>
        <p:nvGraphicFramePr>
          <p:cNvPr id="7" name="表格 6">
            <a:extLst>
              <a:ext uri="{FF2B5EF4-FFF2-40B4-BE49-F238E27FC236}">
                <a16:creationId xmlns:a16="http://schemas.microsoft.com/office/drawing/2014/main" id="{F02EFBF1-FD34-BBC8-4F16-ED5B25C600B2}"/>
              </a:ext>
            </a:extLst>
          </p:cNvPr>
          <p:cNvGraphicFramePr>
            <a:graphicFrameLocks noGrp="1"/>
          </p:cNvGraphicFramePr>
          <p:nvPr>
            <p:extLst>
              <p:ext uri="{D42A27DB-BD31-4B8C-83A1-F6EECF244321}">
                <p14:modId xmlns:p14="http://schemas.microsoft.com/office/powerpoint/2010/main" val="627259951"/>
              </p:ext>
            </p:extLst>
          </p:nvPr>
        </p:nvGraphicFramePr>
        <p:xfrm>
          <a:off x="5895787" y="1757702"/>
          <a:ext cx="6153125" cy="4058920"/>
        </p:xfrm>
        <a:graphic>
          <a:graphicData uri="http://schemas.openxmlformats.org/drawingml/2006/table">
            <a:tbl>
              <a:tblPr firstRow="1" bandRow="1">
                <a:tableStyleId>{D27102A9-8310-4765-A935-A1911B00CA55}</a:tableStyleId>
              </a:tblPr>
              <a:tblGrid>
                <a:gridCol w="1076513">
                  <a:extLst>
                    <a:ext uri="{9D8B030D-6E8A-4147-A177-3AD203B41FA5}">
                      <a16:colId xmlns:a16="http://schemas.microsoft.com/office/drawing/2014/main" val="3070567581"/>
                    </a:ext>
                  </a:extLst>
                </a:gridCol>
                <a:gridCol w="1384737">
                  <a:extLst>
                    <a:ext uri="{9D8B030D-6E8A-4147-A177-3AD203B41FA5}">
                      <a16:colId xmlns:a16="http://schemas.microsoft.com/office/drawing/2014/main" val="791673229"/>
                    </a:ext>
                  </a:extLst>
                </a:gridCol>
                <a:gridCol w="1034613">
                  <a:extLst>
                    <a:ext uri="{9D8B030D-6E8A-4147-A177-3AD203B41FA5}">
                      <a16:colId xmlns:a16="http://schemas.microsoft.com/office/drawing/2014/main" val="1155726223"/>
                    </a:ext>
                  </a:extLst>
                </a:gridCol>
                <a:gridCol w="1426637">
                  <a:extLst>
                    <a:ext uri="{9D8B030D-6E8A-4147-A177-3AD203B41FA5}">
                      <a16:colId xmlns:a16="http://schemas.microsoft.com/office/drawing/2014/main" val="4284745169"/>
                    </a:ext>
                  </a:extLst>
                </a:gridCol>
                <a:gridCol w="1230625">
                  <a:extLst>
                    <a:ext uri="{9D8B030D-6E8A-4147-A177-3AD203B41FA5}">
                      <a16:colId xmlns:a16="http://schemas.microsoft.com/office/drawing/2014/main" val="3716666141"/>
                    </a:ext>
                  </a:extLst>
                </a:gridCol>
              </a:tblGrid>
              <a:tr h="370840">
                <a:tc>
                  <a:txBody>
                    <a:bodyPr/>
                    <a:lstStyle/>
                    <a:p>
                      <a:pPr algn="ctr"/>
                      <a:r>
                        <a:rPr lang="en-US" altLang="zh-CN" sz="1400" b="0" i="0" baseline="0" dirty="0">
                          <a:latin typeface="Times New Roman" panose="02020603050405020304" pitchFamily="18" charset="0"/>
                          <a:ea typeface="宋体" panose="02010600030101010101" pitchFamily="2" charset="-122"/>
                        </a:rPr>
                        <a:t>Final </a:t>
                      </a:r>
                      <a:r>
                        <a:rPr lang="en-US" altLang="zh-CN" sz="1400" b="0" i="0" baseline="30000" dirty="0">
                          <a:latin typeface="Times New Roman" panose="02020603050405020304" pitchFamily="18" charset="0"/>
                          <a:ea typeface="宋体" panose="02010600030101010101" pitchFamily="2" charset="-122"/>
                        </a:rPr>
                        <a:t>12</a:t>
                      </a:r>
                      <a:r>
                        <a:rPr lang="en-US" altLang="zh-CN" sz="1400" b="0" i="0" dirty="0">
                          <a:latin typeface="Times New Roman" panose="02020603050405020304" pitchFamily="18" charset="0"/>
                          <a:ea typeface="宋体" panose="02010600030101010101" pitchFamily="2" charset="-122"/>
                        </a:rPr>
                        <a:t>C state</a:t>
                      </a:r>
                      <a:endParaRPr lang="zh-CN" altLang="en-US" sz="1400" b="0" i="0" dirty="0">
                        <a:latin typeface="Times New Roman" panose="02020603050405020304" pitchFamily="18" charset="0"/>
                        <a:ea typeface="宋体" panose="02010600030101010101" pitchFamily="2" charset="-122"/>
                      </a:endParaRPr>
                    </a:p>
                  </a:txBody>
                  <a:tcPr anchor="ctr"/>
                </a:tc>
                <a:tc>
                  <a:txBody>
                    <a:bodyPr/>
                    <a:lstStyle/>
                    <a:p>
                      <a:pPr algn="ctr"/>
                      <a:r>
                        <a:rPr lang="en-US" altLang="zh-CN" sz="1400" b="0" i="0" dirty="0">
                          <a:latin typeface="Times New Roman" panose="02020603050405020304" pitchFamily="18" charset="0"/>
                          <a:ea typeface="宋体" panose="02010600030101010101" pitchFamily="2" charset="-122"/>
                        </a:rPr>
                        <a:t>Alpha energy[MeV]</a:t>
                      </a:r>
                      <a:endParaRPr lang="zh-CN" altLang="en-US" sz="1400" b="0" i="0" dirty="0">
                        <a:latin typeface="Times New Roman" panose="02020603050405020304" pitchFamily="18" charset="0"/>
                        <a:ea typeface="宋体" panose="02010600030101010101" pitchFamily="2" charset="-122"/>
                      </a:endParaRPr>
                    </a:p>
                  </a:txBody>
                  <a:tcPr anchor="ctr"/>
                </a:tc>
                <a:tc>
                  <a:txBody>
                    <a:bodyPr/>
                    <a:lstStyle/>
                    <a:p>
                      <a:pPr algn="ctr"/>
                      <a:r>
                        <a:rPr lang="en-US" altLang="zh-CN" sz="1400" b="0" i="0" dirty="0">
                          <a:latin typeface="Times New Roman" panose="02020603050405020304" pitchFamily="18" charset="0"/>
                          <a:ea typeface="宋体" panose="02010600030101010101" pitchFamily="2" charset="-122"/>
                        </a:rPr>
                        <a:t>Preferred c.m. angle</a:t>
                      </a:r>
                      <a:endParaRPr lang="zh-CN" altLang="en-US" sz="1400" b="0" i="0" dirty="0">
                        <a:latin typeface="Times New Roman" panose="02020603050405020304" pitchFamily="18" charset="0"/>
                        <a:ea typeface="宋体" panose="02010600030101010101" pitchFamily="2" charset="-122"/>
                      </a:endParaRPr>
                    </a:p>
                  </a:txBody>
                  <a:tcPr anchor="ctr"/>
                </a:tc>
                <a:tc>
                  <a:txBody>
                    <a:bodyPr/>
                    <a:lstStyle/>
                    <a:p>
                      <a:pPr algn="ctr"/>
                      <a:r>
                        <a:rPr lang="en-US" altLang="zh-CN" sz="1400" b="0" i="0" dirty="0">
                          <a:latin typeface="Times New Roman" panose="02020603050405020304" pitchFamily="18" charset="0"/>
                          <a:ea typeface="宋体" panose="02010600030101010101" pitchFamily="2" charset="-122"/>
                        </a:rPr>
                        <a:t>Calculated</a:t>
                      </a:r>
                      <a:r>
                        <a:rPr lang="zh-CN" altLang="en-US" sz="1400" b="0" i="0" dirty="0">
                          <a:latin typeface="Times New Roman" panose="02020603050405020304" pitchFamily="18" charset="0"/>
                          <a:ea typeface="宋体" panose="02010600030101010101" pitchFamily="2" charset="-122"/>
                        </a:rPr>
                        <a:t> </a:t>
                      </a:r>
                      <a:r>
                        <a:rPr lang="en-US" altLang="zh-CN" sz="1400" b="0" i="0" dirty="0">
                          <a:latin typeface="Times New Roman" panose="02020603050405020304" pitchFamily="18" charset="0"/>
                          <a:ea typeface="宋体" panose="02010600030101010101" pitchFamily="2" charset="-122"/>
                        </a:rPr>
                        <a:t>neutron</a:t>
                      </a:r>
                      <a:r>
                        <a:rPr lang="zh-CN" altLang="en-US" sz="1400" b="0" i="0" dirty="0">
                          <a:latin typeface="Times New Roman" panose="02020603050405020304" pitchFamily="18" charset="0"/>
                          <a:ea typeface="宋体" panose="02010600030101010101" pitchFamily="2" charset="-122"/>
                        </a:rPr>
                        <a:t> </a:t>
                      </a:r>
                      <a:r>
                        <a:rPr lang="en-US" altLang="zh-CN" sz="1400" b="0" i="0" dirty="0">
                          <a:latin typeface="Times New Roman" panose="02020603050405020304" pitchFamily="18" charset="0"/>
                          <a:ea typeface="宋体" panose="02010600030101010101" pitchFamily="2" charset="-122"/>
                        </a:rPr>
                        <a:t>energy[MeV]</a:t>
                      </a:r>
                      <a:endParaRPr lang="zh-CN" altLang="en-US" sz="1400" b="0" i="0" dirty="0">
                        <a:latin typeface="Times New Roman" panose="02020603050405020304" pitchFamily="18" charset="0"/>
                        <a:ea typeface="宋体" panose="02010600030101010101" pitchFamily="2" charset="-122"/>
                      </a:endParaRPr>
                    </a:p>
                  </a:txBody>
                  <a:tcPr anchor="ctr"/>
                </a:tc>
                <a:tc>
                  <a:txBody>
                    <a:bodyPr/>
                    <a:lstStyle/>
                    <a:p>
                      <a:pPr algn="ctr"/>
                      <a:r>
                        <a:rPr lang="en-US" altLang="zh-CN" sz="1400" b="0" i="0" dirty="0">
                          <a:latin typeface="Times New Roman" panose="02020603050405020304" pitchFamily="18" charset="0"/>
                          <a:ea typeface="宋体" panose="02010600030101010101" pitchFamily="2" charset="-122"/>
                        </a:rPr>
                        <a:t>Observed</a:t>
                      </a:r>
                      <a:r>
                        <a:rPr lang="zh-CN" altLang="en-US" sz="1400" b="0" i="0" dirty="0">
                          <a:latin typeface="Times New Roman" panose="02020603050405020304" pitchFamily="18" charset="0"/>
                          <a:ea typeface="宋体" panose="02010600030101010101" pitchFamily="2" charset="-122"/>
                        </a:rPr>
                        <a:t> </a:t>
                      </a:r>
                      <a:r>
                        <a:rPr lang="en-US" altLang="zh-CN" sz="1400" b="0" i="0" dirty="0">
                          <a:latin typeface="Times New Roman" panose="02020603050405020304" pitchFamily="18" charset="0"/>
                          <a:ea typeface="宋体" panose="02010600030101010101" pitchFamily="2" charset="-122"/>
                        </a:rPr>
                        <a:t>neutron</a:t>
                      </a:r>
                      <a:r>
                        <a:rPr lang="zh-CN" altLang="en-US" sz="1400" b="0" i="0" dirty="0">
                          <a:latin typeface="Times New Roman" panose="02020603050405020304" pitchFamily="18" charset="0"/>
                          <a:ea typeface="宋体" panose="02010600030101010101" pitchFamily="2" charset="-122"/>
                        </a:rPr>
                        <a:t> </a:t>
                      </a:r>
                      <a:r>
                        <a:rPr lang="en-US" altLang="zh-CN" sz="1400" b="0" i="0" dirty="0">
                          <a:latin typeface="Times New Roman" panose="02020603050405020304" pitchFamily="18" charset="0"/>
                          <a:ea typeface="宋体" panose="02010600030101010101" pitchFamily="2" charset="-122"/>
                        </a:rPr>
                        <a:t>energy[MeV]</a:t>
                      </a:r>
                      <a:endParaRPr lang="zh-CN" altLang="en-US" sz="1400" b="0" i="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2919874605"/>
                  </a:ext>
                </a:extLst>
              </a:tr>
              <a:tr h="370840">
                <a:tc rowSpan="4">
                  <a:txBody>
                    <a:bodyPr/>
                    <a:lstStyle/>
                    <a:p>
                      <a:pPr algn="ctr"/>
                      <a:r>
                        <a:rPr lang="en-US" altLang="zh-CN" sz="1400" b="0" i="0" dirty="0">
                          <a:latin typeface="Times New Roman" panose="02020603050405020304" pitchFamily="18" charset="0"/>
                          <a:ea typeface="宋体" panose="02010600030101010101" pitchFamily="2" charset="-122"/>
                        </a:rPr>
                        <a:t>Ground</a:t>
                      </a:r>
                      <a:r>
                        <a:rPr lang="zh-CN" altLang="en-US" sz="1400" b="0" i="0" dirty="0">
                          <a:latin typeface="Times New Roman" panose="02020603050405020304" pitchFamily="18" charset="0"/>
                          <a:ea typeface="宋体" panose="02010600030101010101" pitchFamily="2" charset="-122"/>
                        </a:rPr>
                        <a:t> </a:t>
                      </a:r>
                      <a:r>
                        <a:rPr lang="en-US" altLang="zh-CN" sz="1400" b="0" i="0" dirty="0">
                          <a:latin typeface="Times New Roman" panose="02020603050405020304" pitchFamily="18" charset="0"/>
                          <a:ea typeface="宋体" panose="02010600030101010101" pitchFamily="2" charset="-122"/>
                        </a:rPr>
                        <a:t>state</a:t>
                      </a:r>
                      <a:endParaRPr lang="zh-CN" altLang="en-US" sz="1400" b="0" i="0" dirty="0">
                        <a:latin typeface="Times New Roman" panose="02020603050405020304" pitchFamily="18" charset="0"/>
                        <a:ea typeface="宋体" panose="02010600030101010101" pitchFamily="2" charset="-122"/>
                      </a:endParaRPr>
                    </a:p>
                  </a:txBody>
                  <a:tcPr anchor="ctr">
                    <a:solidFill>
                      <a:srgbClr val="EAE2ED"/>
                    </a:solidFill>
                  </a:tcPr>
                </a:tc>
                <a:tc>
                  <a:txBody>
                    <a:bodyPr/>
                    <a:lstStyle/>
                    <a:p>
                      <a:pPr algn="ctr"/>
                      <a:r>
                        <a:rPr lang="en-US" altLang="zh-CN" sz="1400" b="0" i="0" dirty="0">
                          <a:latin typeface="Times New Roman" panose="02020603050405020304" pitchFamily="18" charset="0"/>
                          <a:ea typeface="宋体" panose="02010600030101010101" pitchFamily="2" charset="-122"/>
                        </a:rPr>
                        <a:t>4.2</a:t>
                      </a:r>
                      <a:endParaRPr lang="zh-CN" altLang="en-US" sz="1400" b="0" i="0" dirty="0">
                        <a:latin typeface="Times New Roman" panose="02020603050405020304" pitchFamily="18" charset="0"/>
                        <a:ea typeface="宋体" panose="02010600030101010101" pitchFamily="2" charset="-122"/>
                      </a:endParaRPr>
                    </a:p>
                  </a:txBody>
                  <a:tcPr anchor="ctr">
                    <a:solidFill>
                      <a:srgbClr val="EAE2ED"/>
                    </a:solidFill>
                  </a:tcPr>
                </a:tc>
                <a:tc>
                  <a:txBody>
                    <a:bodyPr/>
                    <a:lstStyle/>
                    <a:p>
                      <a:pPr algn="ctr"/>
                      <a:r>
                        <a:rPr lang="en-US" altLang="zh-CN" sz="1400" b="0" i="0" dirty="0">
                          <a:latin typeface="Times New Roman" panose="02020603050405020304" pitchFamily="18" charset="0"/>
                          <a:ea typeface="宋体" panose="02010600030101010101" pitchFamily="2" charset="-122"/>
                        </a:rPr>
                        <a:t>0°</a:t>
                      </a:r>
                      <a:endParaRPr lang="zh-CN" altLang="en-US" sz="1400" b="0" i="0" dirty="0">
                        <a:latin typeface="Times New Roman" panose="02020603050405020304" pitchFamily="18" charset="0"/>
                        <a:ea typeface="宋体" panose="02010600030101010101" pitchFamily="2" charset="-122"/>
                      </a:endParaRPr>
                    </a:p>
                  </a:txBody>
                  <a:tcPr anchor="ctr">
                    <a:solidFill>
                      <a:srgbClr val="EAE2ED"/>
                    </a:solidFill>
                  </a:tcPr>
                </a:tc>
                <a:tc>
                  <a:txBody>
                    <a:bodyPr/>
                    <a:lstStyle/>
                    <a:p>
                      <a:pPr algn="ctr"/>
                      <a:r>
                        <a:rPr lang="en-US" altLang="zh-CN" sz="1400" b="0" i="0" dirty="0">
                          <a:latin typeface="Times New Roman" panose="02020603050405020304" pitchFamily="18" charset="0"/>
                          <a:ea typeface="宋体" panose="02010600030101010101" pitchFamily="2" charset="-122"/>
                        </a:rPr>
                        <a:t>9.8</a:t>
                      </a:r>
                      <a:endParaRPr lang="zh-CN" altLang="en-US" sz="1400" b="0" i="0" dirty="0">
                        <a:latin typeface="Times New Roman" panose="02020603050405020304" pitchFamily="18" charset="0"/>
                        <a:ea typeface="宋体" panose="02010600030101010101" pitchFamily="2" charset="-122"/>
                      </a:endParaRPr>
                    </a:p>
                  </a:txBody>
                  <a:tcPr anchor="ctr">
                    <a:solidFill>
                      <a:srgbClr val="EAE2ED"/>
                    </a:solidFill>
                  </a:tcPr>
                </a:tc>
                <a:tc>
                  <a:txBody>
                    <a:bodyPr/>
                    <a:lstStyle/>
                    <a:p>
                      <a:pPr algn="ctr"/>
                      <a:r>
                        <a:rPr lang="en-US" altLang="zh-CN" sz="1400" b="0" i="0" dirty="0">
                          <a:latin typeface="Times New Roman" panose="02020603050405020304" pitchFamily="18" charset="0"/>
                          <a:ea typeface="宋体" panose="02010600030101010101" pitchFamily="2" charset="-122"/>
                        </a:rPr>
                        <a:t>9.9</a:t>
                      </a:r>
                      <a:endParaRPr lang="zh-CN" altLang="en-US" sz="1400" b="0" i="0" dirty="0">
                        <a:latin typeface="Times New Roman" panose="02020603050405020304" pitchFamily="18" charset="0"/>
                        <a:ea typeface="宋体" panose="02010600030101010101" pitchFamily="2" charset="-122"/>
                      </a:endParaRPr>
                    </a:p>
                  </a:txBody>
                  <a:tcPr anchor="ctr">
                    <a:solidFill>
                      <a:srgbClr val="EAE2ED"/>
                    </a:solidFill>
                  </a:tcPr>
                </a:tc>
                <a:extLst>
                  <a:ext uri="{0D108BD9-81ED-4DB2-BD59-A6C34878D82A}">
                    <a16:rowId xmlns:a16="http://schemas.microsoft.com/office/drawing/2014/main" val="2528732186"/>
                  </a:ext>
                </a:extLst>
              </a:tr>
              <a:tr h="370840">
                <a:tc vMerge="1">
                  <a:txBody>
                    <a:bodyPr/>
                    <a:lstStyle/>
                    <a:p>
                      <a:pPr algn="ctr"/>
                      <a:endParaRPr lang="zh-CN" altLang="en-US" sz="1400" b="0" i="0" dirty="0">
                        <a:latin typeface="Times New Roman" panose="02020603050405020304" pitchFamily="18" charset="0"/>
                        <a:ea typeface="宋体" panose="02010600030101010101" pitchFamily="2" charset="-122"/>
                      </a:endParaRPr>
                    </a:p>
                  </a:txBody>
                  <a:tcPr anchor="ctr"/>
                </a:tc>
                <a:tc>
                  <a:txBody>
                    <a:bodyPr/>
                    <a:lstStyle/>
                    <a:p>
                      <a:pPr algn="ctr"/>
                      <a:r>
                        <a:rPr lang="en-US" altLang="zh-CN" sz="1400" b="0" i="0" dirty="0">
                          <a:latin typeface="Times New Roman" panose="02020603050405020304" pitchFamily="18" charset="0"/>
                          <a:ea typeface="宋体" panose="02010600030101010101" pitchFamily="2" charset="-122"/>
                        </a:rPr>
                        <a:t>4.2</a:t>
                      </a:r>
                      <a:endParaRPr lang="zh-CN" altLang="en-US" sz="1400" b="0" i="0" dirty="0">
                        <a:latin typeface="Times New Roman" panose="02020603050405020304" pitchFamily="18" charset="0"/>
                        <a:ea typeface="宋体" panose="02010600030101010101" pitchFamily="2" charset="-122"/>
                      </a:endParaRPr>
                    </a:p>
                  </a:txBody>
                  <a:tcPr anchor="ctr"/>
                </a:tc>
                <a:tc>
                  <a:txBody>
                    <a:bodyPr/>
                    <a:lstStyle/>
                    <a:p>
                      <a:pPr algn="ctr"/>
                      <a:r>
                        <a:rPr lang="en-US" altLang="zh-CN" sz="1400" b="0" i="0" dirty="0">
                          <a:latin typeface="Times New Roman" panose="02020603050405020304" pitchFamily="18" charset="0"/>
                          <a:ea typeface="宋体" panose="02010600030101010101" pitchFamily="2" charset="-122"/>
                        </a:rPr>
                        <a:t>90°</a:t>
                      </a:r>
                      <a:endParaRPr lang="zh-CN" altLang="en-US" sz="1400" b="0" i="0" dirty="0">
                        <a:latin typeface="Times New Roman" panose="02020603050405020304" pitchFamily="18" charset="0"/>
                        <a:ea typeface="宋体" panose="02010600030101010101" pitchFamily="2" charset="-122"/>
                      </a:endParaRPr>
                    </a:p>
                  </a:txBody>
                  <a:tcPr anchor="ctr"/>
                </a:tc>
                <a:tc>
                  <a:txBody>
                    <a:bodyPr/>
                    <a:lstStyle/>
                    <a:p>
                      <a:pPr algn="ctr"/>
                      <a:r>
                        <a:rPr lang="en-US" altLang="zh-CN" sz="1400" b="0" i="0" dirty="0">
                          <a:latin typeface="Times New Roman" panose="02020603050405020304" pitchFamily="18" charset="0"/>
                          <a:ea typeface="宋体" panose="02010600030101010101" pitchFamily="2" charset="-122"/>
                        </a:rPr>
                        <a:t>8.0</a:t>
                      </a:r>
                      <a:endParaRPr lang="zh-CN" altLang="en-US" sz="1400" b="0" i="0" dirty="0">
                        <a:latin typeface="Times New Roman" panose="02020603050405020304" pitchFamily="18" charset="0"/>
                        <a:ea typeface="宋体" panose="02010600030101010101" pitchFamily="2" charset="-122"/>
                      </a:endParaRPr>
                    </a:p>
                  </a:txBody>
                  <a:tcPr anchor="ctr"/>
                </a:tc>
                <a:tc>
                  <a:txBody>
                    <a:bodyPr/>
                    <a:lstStyle/>
                    <a:p>
                      <a:pPr algn="ctr"/>
                      <a:r>
                        <a:rPr lang="en-US" altLang="zh-CN" sz="1400" b="0" i="0" dirty="0">
                          <a:latin typeface="Times New Roman" panose="02020603050405020304" pitchFamily="18" charset="0"/>
                          <a:ea typeface="宋体" panose="02010600030101010101" pitchFamily="2" charset="-122"/>
                        </a:rPr>
                        <a:t>7.7</a:t>
                      </a:r>
                      <a:endParaRPr lang="zh-CN" altLang="en-US" sz="1400" b="0" i="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2277692482"/>
                  </a:ext>
                </a:extLst>
              </a:tr>
              <a:tr h="370840">
                <a:tc vMerge="1">
                  <a:txBody>
                    <a:bodyPr/>
                    <a:lstStyle/>
                    <a:p>
                      <a:pPr algn="ctr"/>
                      <a:endParaRPr lang="zh-CN" altLang="en-US" sz="1400" b="0" i="0" dirty="0">
                        <a:latin typeface="Times New Roman" panose="02020603050405020304" pitchFamily="18" charset="0"/>
                        <a:ea typeface="宋体" panose="02010600030101010101" pitchFamily="2" charset="-122"/>
                      </a:endParaRPr>
                    </a:p>
                  </a:txBody>
                  <a:tcPr anchor="ctr"/>
                </a:tc>
                <a:tc>
                  <a:txBody>
                    <a:bodyPr/>
                    <a:lstStyle/>
                    <a:p>
                      <a:pPr algn="ctr"/>
                      <a:r>
                        <a:rPr lang="en-US" altLang="zh-CN" sz="1400" b="0" i="0" dirty="0">
                          <a:latin typeface="Times New Roman" panose="02020603050405020304" pitchFamily="18" charset="0"/>
                          <a:ea typeface="宋体" panose="02010600030101010101" pitchFamily="2" charset="-122"/>
                        </a:rPr>
                        <a:t>4.2</a:t>
                      </a:r>
                      <a:endParaRPr lang="zh-CN" altLang="en-US" sz="1400" b="0" i="0" dirty="0">
                        <a:latin typeface="Times New Roman" panose="02020603050405020304" pitchFamily="18" charset="0"/>
                        <a:ea typeface="宋体" panose="02010600030101010101" pitchFamily="2" charset="-122"/>
                      </a:endParaRPr>
                    </a:p>
                  </a:txBody>
                  <a:tcPr anchor="ctr">
                    <a:solidFill>
                      <a:srgbClr val="EAE2ED"/>
                    </a:solidFill>
                  </a:tcPr>
                </a:tc>
                <a:tc>
                  <a:txBody>
                    <a:bodyPr/>
                    <a:lstStyle/>
                    <a:p>
                      <a:pPr algn="ctr"/>
                      <a:r>
                        <a:rPr lang="en-US" altLang="zh-CN" sz="1400" b="0" i="0" dirty="0">
                          <a:latin typeface="Times New Roman" panose="02020603050405020304" pitchFamily="18" charset="0"/>
                          <a:ea typeface="宋体" panose="02010600030101010101" pitchFamily="2" charset="-122"/>
                        </a:rPr>
                        <a:t>180°</a:t>
                      </a:r>
                      <a:endParaRPr lang="zh-CN" altLang="en-US" sz="1400" b="0" i="0" dirty="0">
                        <a:latin typeface="Times New Roman" panose="02020603050405020304" pitchFamily="18" charset="0"/>
                        <a:ea typeface="宋体" panose="02010600030101010101" pitchFamily="2" charset="-122"/>
                      </a:endParaRPr>
                    </a:p>
                  </a:txBody>
                  <a:tcPr anchor="ctr">
                    <a:solidFill>
                      <a:srgbClr val="EAE2ED"/>
                    </a:solidFill>
                  </a:tcPr>
                </a:tc>
                <a:tc>
                  <a:txBody>
                    <a:bodyPr/>
                    <a:lstStyle/>
                    <a:p>
                      <a:pPr algn="ctr"/>
                      <a:r>
                        <a:rPr lang="en-US" altLang="zh-CN" sz="1400" b="0" i="0" dirty="0">
                          <a:latin typeface="Times New Roman" panose="02020603050405020304" pitchFamily="18" charset="0"/>
                          <a:ea typeface="宋体" panose="02010600030101010101" pitchFamily="2" charset="-122"/>
                        </a:rPr>
                        <a:t>6.2</a:t>
                      </a:r>
                      <a:endParaRPr lang="zh-CN" altLang="en-US" sz="1400" b="0" i="0" dirty="0">
                        <a:latin typeface="Times New Roman" panose="02020603050405020304" pitchFamily="18" charset="0"/>
                        <a:ea typeface="宋体" panose="02010600030101010101" pitchFamily="2" charset="-122"/>
                      </a:endParaRPr>
                    </a:p>
                  </a:txBody>
                  <a:tcPr anchor="ctr">
                    <a:solidFill>
                      <a:srgbClr val="EAE2ED"/>
                    </a:solidFill>
                  </a:tcPr>
                </a:tc>
                <a:tc>
                  <a:txBody>
                    <a:bodyPr/>
                    <a:lstStyle/>
                    <a:p>
                      <a:pPr algn="ctr"/>
                      <a:r>
                        <a:rPr lang="en-US" altLang="zh-CN" sz="1400" b="0" i="0" dirty="0">
                          <a:latin typeface="Times New Roman" panose="02020603050405020304" pitchFamily="18" charset="0"/>
                          <a:ea typeface="宋体" panose="02010600030101010101" pitchFamily="2" charset="-122"/>
                        </a:rPr>
                        <a:t>6.5</a:t>
                      </a:r>
                      <a:endParaRPr lang="zh-CN" altLang="en-US" sz="1400" b="0" i="0" dirty="0">
                        <a:latin typeface="Times New Roman" panose="02020603050405020304" pitchFamily="18" charset="0"/>
                        <a:ea typeface="宋体" panose="02010600030101010101" pitchFamily="2" charset="-122"/>
                      </a:endParaRPr>
                    </a:p>
                  </a:txBody>
                  <a:tcPr anchor="ctr">
                    <a:solidFill>
                      <a:srgbClr val="EAE2ED"/>
                    </a:solidFill>
                  </a:tcPr>
                </a:tc>
                <a:extLst>
                  <a:ext uri="{0D108BD9-81ED-4DB2-BD59-A6C34878D82A}">
                    <a16:rowId xmlns:a16="http://schemas.microsoft.com/office/drawing/2014/main" val="513484365"/>
                  </a:ext>
                </a:extLst>
              </a:tr>
              <a:tr h="370840">
                <a:tc vMerge="1">
                  <a:txBody>
                    <a:bodyPr/>
                    <a:lstStyle/>
                    <a:p>
                      <a:pPr algn="ctr"/>
                      <a:endParaRPr lang="zh-CN" altLang="en-US" sz="1400" b="0" i="0" dirty="0">
                        <a:latin typeface="Times New Roman" panose="02020603050405020304" pitchFamily="18" charset="0"/>
                        <a:ea typeface="宋体" panose="02010600030101010101" pitchFamily="2" charset="-122"/>
                      </a:endParaRPr>
                    </a:p>
                  </a:txBody>
                  <a:tcPr anchor="ctr"/>
                </a:tc>
                <a:tc>
                  <a:txBody>
                    <a:bodyPr/>
                    <a:lstStyle/>
                    <a:p>
                      <a:pPr algn="ctr"/>
                      <a:r>
                        <a:rPr lang="en-US" altLang="zh-CN" sz="1400" b="0" i="0" dirty="0">
                          <a:latin typeface="Times New Roman" panose="02020603050405020304" pitchFamily="18" charset="0"/>
                          <a:ea typeface="宋体" panose="02010600030101010101" pitchFamily="2" charset="-122"/>
                        </a:rPr>
                        <a:t>2.1</a:t>
                      </a:r>
                      <a:endParaRPr lang="zh-CN" altLang="en-US" sz="1400" b="0" i="0" dirty="0">
                        <a:latin typeface="Times New Roman" panose="02020603050405020304" pitchFamily="18" charset="0"/>
                        <a:ea typeface="宋体" panose="02010600030101010101" pitchFamily="2" charset="-122"/>
                      </a:endParaRPr>
                    </a:p>
                  </a:txBody>
                  <a:tcPr anchor="ctr"/>
                </a:tc>
                <a:tc>
                  <a:txBody>
                    <a:bodyPr/>
                    <a:lstStyle/>
                    <a:p>
                      <a:pPr algn="ctr"/>
                      <a:r>
                        <a:rPr lang="en-US" altLang="zh-CN" sz="1400" b="0" i="0" dirty="0">
                          <a:latin typeface="Times New Roman" panose="02020603050405020304" pitchFamily="18" charset="0"/>
                          <a:ea typeface="宋体" panose="02010600030101010101" pitchFamily="2" charset="-122"/>
                        </a:rPr>
                        <a:t>0°</a:t>
                      </a:r>
                      <a:endParaRPr lang="zh-CN" altLang="en-US" sz="1400" b="0" i="0" dirty="0">
                        <a:latin typeface="Times New Roman" panose="02020603050405020304" pitchFamily="18" charset="0"/>
                        <a:ea typeface="宋体" panose="02010600030101010101" pitchFamily="2" charset="-122"/>
                      </a:endParaRPr>
                    </a:p>
                  </a:txBody>
                  <a:tcPr anchor="ctr"/>
                </a:tc>
                <a:tc>
                  <a:txBody>
                    <a:bodyPr/>
                    <a:lstStyle/>
                    <a:p>
                      <a:pPr algn="ctr"/>
                      <a:r>
                        <a:rPr lang="en-US" altLang="zh-CN" sz="1400" b="0" i="0" dirty="0">
                          <a:latin typeface="Times New Roman" panose="02020603050405020304" pitchFamily="18" charset="0"/>
                          <a:ea typeface="宋体" panose="02010600030101010101" pitchFamily="2" charset="-122"/>
                        </a:rPr>
                        <a:t>7.8</a:t>
                      </a:r>
                      <a:endParaRPr lang="zh-CN" altLang="en-US" sz="1400" b="0" i="0" dirty="0">
                        <a:latin typeface="Times New Roman" panose="02020603050405020304" pitchFamily="18" charset="0"/>
                        <a:ea typeface="宋体" panose="02010600030101010101" pitchFamily="2" charset="-122"/>
                      </a:endParaRPr>
                    </a:p>
                  </a:txBody>
                  <a:tcPr anchor="ctr"/>
                </a:tc>
                <a:tc>
                  <a:txBody>
                    <a:bodyPr/>
                    <a:lstStyle/>
                    <a:p>
                      <a:pPr algn="ctr"/>
                      <a:r>
                        <a:rPr lang="en-US" altLang="zh-CN" sz="1400" b="0" i="0" dirty="0">
                          <a:latin typeface="Times New Roman" panose="02020603050405020304" pitchFamily="18" charset="0"/>
                          <a:ea typeface="宋体" panose="02010600030101010101" pitchFamily="2" charset="-122"/>
                        </a:rPr>
                        <a:t>7.7</a:t>
                      </a:r>
                      <a:endParaRPr lang="zh-CN" altLang="en-US" sz="1400" b="0" i="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3425730628"/>
                  </a:ext>
                </a:extLst>
              </a:tr>
              <a:tr h="370840">
                <a:tc rowSpan="3">
                  <a:txBody>
                    <a:bodyPr/>
                    <a:lstStyle/>
                    <a:p>
                      <a:pPr algn="ctr"/>
                      <a:r>
                        <a:rPr lang="en-US" altLang="zh-CN" sz="1400" b="0" i="0" dirty="0">
                          <a:latin typeface="Times New Roman" panose="02020603050405020304" pitchFamily="18" charset="0"/>
                          <a:ea typeface="宋体" panose="02010600030101010101" pitchFamily="2" charset="-122"/>
                        </a:rPr>
                        <a:t>1</a:t>
                      </a:r>
                      <a:r>
                        <a:rPr lang="en-US" altLang="zh-CN" sz="1400" b="0" i="0" baseline="30000" dirty="0">
                          <a:latin typeface="Times New Roman" panose="02020603050405020304" pitchFamily="18" charset="0"/>
                          <a:ea typeface="宋体" panose="02010600030101010101" pitchFamily="2" charset="-122"/>
                        </a:rPr>
                        <a:t>st</a:t>
                      </a:r>
                      <a:r>
                        <a:rPr lang="zh-CN" altLang="en-US" sz="1400" b="0" i="0" dirty="0">
                          <a:latin typeface="Times New Roman" panose="02020603050405020304" pitchFamily="18" charset="0"/>
                          <a:ea typeface="宋体" panose="02010600030101010101" pitchFamily="2" charset="-122"/>
                        </a:rPr>
                        <a:t> </a:t>
                      </a:r>
                      <a:r>
                        <a:rPr lang="en-US" altLang="zh-CN" sz="1400" b="0" i="0" dirty="0">
                          <a:latin typeface="Times New Roman" panose="02020603050405020304" pitchFamily="18" charset="0"/>
                          <a:ea typeface="宋体" panose="02010600030101010101" pitchFamily="2" charset="-122"/>
                        </a:rPr>
                        <a:t>Excited</a:t>
                      </a:r>
                      <a:r>
                        <a:rPr lang="zh-CN" altLang="en-US" sz="1400" b="0" i="0" dirty="0">
                          <a:latin typeface="Times New Roman" panose="02020603050405020304" pitchFamily="18" charset="0"/>
                          <a:ea typeface="宋体" panose="02010600030101010101" pitchFamily="2" charset="-122"/>
                        </a:rPr>
                        <a:t> </a:t>
                      </a:r>
                      <a:r>
                        <a:rPr lang="en-US" altLang="zh-CN" sz="1400" b="0" i="0" dirty="0">
                          <a:latin typeface="Times New Roman" panose="02020603050405020304" pitchFamily="18" charset="0"/>
                          <a:ea typeface="宋体" panose="02010600030101010101" pitchFamily="2" charset="-122"/>
                        </a:rPr>
                        <a:t>state</a:t>
                      </a:r>
                      <a:r>
                        <a:rPr lang="zh-CN" altLang="en-US" sz="1400" b="0" i="0" dirty="0">
                          <a:latin typeface="Times New Roman" panose="02020603050405020304" pitchFamily="18" charset="0"/>
                          <a:ea typeface="宋体" panose="02010600030101010101" pitchFamily="2" charset="-122"/>
                        </a:rPr>
                        <a:t>，</a:t>
                      </a:r>
                      <a:r>
                        <a:rPr lang="en-US" altLang="zh-CN" sz="1400" b="0" i="0" dirty="0">
                          <a:latin typeface="Times New Roman" panose="02020603050405020304" pitchFamily="18" charset="0"/>
                          <a:ea typeface="宋体" panose="02010600030101010101" pitchFamily="2" charset="-122"/>
                        </a:rPr>
                        <a:t>4.43MeV</a:t>
                      </a:r>
                      <a:endParaRPr lang="zh-CN" altLang="en-US" sz="1400" b="0" i="0" dirty="0">
                        <a:latin typeface="Times New Roman" panose="02020603050405020304" pitchFamily="18" charset="0"/>
                        <a:ea typeface="宋体" panose="02010600030101010101" pitchFamily="2" charset="-122"/>
                      </a:endParaRPr>
                    </a:p>
                  </a:txBody>
                  <a:tcPr anchor="ctr">
                    <a:solidFill>
                      <a:srgbClr val="FEE8DD"/>
                    </a:solidFill>
                  </a:tcPr>
                </a:tc>
                <a:tc>
                  <a:txBody>
                    <a:bodyPr/>
                    <a:lstStyle/>
                    <a:p>
                      <a:pPr algn="ctr"/>
                      <a:r>
                        <a:rPr lang="en-US" altLang="zh-CN" sz="1400" b="0" i="0" dirty="0">
                          <a:latin typeface="Times New Roman" panose="02020603050405020304" pitchFamily="18" charset="0"/>
                          <a:ea typeface="宋体" panose="02010600030101010101" pitchFamily="2" charset="-122"/>
                        </a:rPr>
                        <a:t>4.0</a:t>
                      </a:r>
                      <a:endParaRPr lang="zh-CN" altLang="en-US" sz="1400" b="0" i="0" dirty="0">
                        <a:latin typeface="Times New Roman" panose="02020603050405020304" pitchFamily="18" charset="0"/>
                        <a:ea typeface="宋体" panose="02010600030101010101" pitchFamily="2" charset="-122"/>
                      </a:endParaRPr>
                    </a:p>
                  </a:txBody>
                  <a:tcPr anchor="ctr">
                    <a:solidFill>
                      <a:srgbClr val="FEE8DD"/>
                    </a:solidFill>
                  </a:tcPr>
                </a:tc>
                <a:tc>
                  <a:txBody>
                    <a:bodyPr/>
                    <a:lstStyle/>
                    <a:p>
                      <a:pPr algn="ctr"/>
                      <a:r>
                        <a:rPr lang="en-US" altLang="zh-CN" sz="1400" b="0" i="0" dirty="0">
                          <a:latin typeface="Times New Roman" panose="02020603050405020304" pitchFamily="18" charset="0"/>
                          <a:ea typeface="宋体" panose="02010600030101010101" pitchFamily="2" charset="-122"/>
                        </a:rPr>
                        <a:t>0°</a:t>
                      </a:r>
                      <a:endParaRPr lang="zh-CN" altLang="en-US" sz="1400" b="0" i="0" dirty="0">
                        <a:latin typeface="Times New Roman" panose="02020603050405020304" pitchFamily="18" charset="0"/>
                        <a:ea typeface="宋体" panose="02010600030101010101" pitchFamily="2" charset="-122"/>
                      </a:endParaRPr>
                    </a:p>
                  </a:txBody>
                  <a:tcPr anchor="ctr">
                    <a:solidFill>
                      <a:srgbClr val="FEE8DD"/>
                    </a:solidFill>
                  </a:tcPr>
                </a:tc>
                <a:tc>
                  <a:txBody>
                    <a:bodyPr/>
                    <a:lstStyle/>
                    <a:p>
                      <a:pPr algn="ctr"/>
                      <a:r>
                        <a:rPr lang="en-US" altLang="zh-CN" sz="1400" b="0" i="0" dirty="0">
                          <a:latin typeface="Times New Roman" panose="02020603050405020304" pitchFamily="18" charset="0"/>
                          <a:ea typeface="宋体" panose="02010600030101010101" pitchFamily="2" charset="-122"/>
                        </a:rPr>
                        <a:t>5.0</a:t>
                      </a:r>
                      <a:endParaRPr lang="zh-CN" altLang="en-US" sz="1400" b="0" i="0" dirty="0">
                        <a:latin typeface="Times New Roman" panose="02020603050405020304" pitchFamily="18" charset="0"/>
                        <a:ea typeface="宋体" panose="02010600030101010101" pitchFamily="2" charset="-122"/>
                      </a:endParaRPr>
                    </a:p>
                  </a:txBody>
                  <a:tcPr anchor="ctr">
                    <a:solidFill>
                      <a:srgbClr val="FEE8DD"/>
                    </a:solidFill>
                  </a:tcPr>
                </a:tc>
                <a:tc>
                  <a:txBody>
                    <a:bodyPr/>
                    <a:lstStyle/>
                    <a:p>
                      <a:pPr algn="ctr"/>
                      <a:r>
                        <a:rPr lang="en-US" altLang="zh-CN" sz="1400" b="0" i="0" dirty="0">
                          <a:latin typeface="Times New Roman" panose="02020603050405020304" pitchFamily="18" charset="0"/>
                          <a:ea typeface="宋体" panose="02010600030101010101" pitchFamily="2" charset="-122"/>
                        </a:rPr>
                        <a:t>5.0</a:t>
                      </a:r>
                      <a:endParaRPr lang="zh-CN" altLang="en-US" sz="1400" b="0" i="0" dirty="0">
                        <a:latin typeface="Times New Roman" panose="02020603050405020304" pitchFamily="18" charset="0"/>
                        <a:ea typeface="宋体" panose="02010600030101010101" pitchFamily="2" charset="-122"/>
                      </a:endParaRPr>
                    </a:p>
                  </a:txBody>
                  <a:tcPr anchor="ctr">
                    <a:solidFill>
                      <a:srgbClr val="FEE8DD"/>
                    </a:solidFill>
                  </a:tcPr>
                </a:tc>
                <a:extLst>
                  <a:ext uri="{0D108BD9-81ED-4DB2-BD59-A6C34878D82A}">
                    <a16:rowId xmlns:a16="http://schemas.microsoft.com/office/drawing/2014/main" val="1384183986"/>
                  </a:ext>
                </a:extLst>
              </a:tr>
              <a:tr h="370840">
                <a:tc vMerge="1">
                  <a:txBody>
                    <a:bodyPr/>
                    <a:lstStyle/>
                    <a:p>
                      <a:pPr algn="ctr"/>
                      <a:endParaRPr lang="zh-CN" altLang="en-US" sz="1400" b="0" i="0" dirty="0">
                        <a:latin typeface="Times New Roman" panose="02020603050405020304" pitchFamily="18" charset="0"/>
                        <a:ea typeface="宋体" panose="02010600030101010101" pitchFamily="2" charset="-122"/>
                      </a:endParaRPr>
                    </a:p>
                  </a:txBody>
                  <a:tcPr anchor="ctr"/>
                </a:tc>
                <a:tc>
                  <a:txBody>
                    <a:bodyPr/>
                    <a:lstStyle/>
                    <a:p>
                      <a:pPr algn="ctr"/>
                      <a:r>
                        <a:rPr lang="en-US" altLang="zh-CN" sz="1400" b="0" i="0" dirty="0">
                          <a:latin typeface="Times New Roman" panose="02020603050405020304" pitchFamily="18" charset="0"/>
                          <a:ea typeface="宋体" panose="02010600030101010101" pitchFamily="2" charset="-122"/>
                        </a:rPr>
                        <a:t>5.1</a:t>
                      </a:r>
                      <a:endParaRPr lang="zh-CN" altLang="en-US" sz="1400" b="0" i="0" dirty="0">
                        <a:latin typeface="Times New Roman" panose="02020603050405020304" pitchFamily="18" charset="0"/>
                        <a:ea typeface="宋体" panose="02010600030101010101" pitchFamily="2" charset="-122"/>
                      </a:endParaRPr>
                    </a:p>
                  </a:txBody>
                  <a:tcPr anchor="ctr"/>
                </a:tc>
                <a:tc>
                  <a:txBody>
                    <a:bodyPr/>
                    <a:lstStyle/>
                    <a:p>
                      <a:pPr algn="ctr"/>
                      <a:r>
                        <a:rPr lang="en-US" altLang="zh-CN" sz="1400" b="0" i="0" dirty="0">
                          <a:latin typeface="Times New Roman" panose="02020603050405020304" pitchFamily="18" charset="0"/>
                          <a:ea typeface="宋体" panose="02010600030101010101" pitchFamily="2" charset="-122"/>
                        </a:rPr>
                        <a:t>180°</a:t>
                      </a:r>
                      <a:endParaRPr lang="zh-CN" altLang="en-US" sz="1400" b="0" i="0" dirty="0">
                        <a:latin typeface="Times New Roman" panose="02020603050405020304" pitchFamily="18" charset="0"/>
                        <a:ea typeface="宋体" panose="02010600030101010101" pitchFamily="2" charset="-122"/>
                      </a:endParaRPr>
                    </a:p>
                  </a:txBody>
                  <a:tcPr anchor="ctr"/>
                </a:tc>
                <a:tc>
                  <a:txBody>
                    <a:bodyPr/>
                    <a:lstStyle/>
                    <a:p>
                      <a:pPr algn="ctr"/>
                      <a:r>
                        <a:rPr lang="en-US" altLang="zh-CN" sz="1400" b="0" i="0" dirty="0">
                          <a:latin typeface="Times New Roman" panose="02020603050405020304" pitchFamily="18" charset="0"/>
                          <a:ea typeface="宋体" panose="02010600030101010101" pitchFamily="2" charset="-122"/>
                        </a:rPr>
                        <a:t>3.1</a:t>
                      </a:r>
                      <a:endParaRPr lang="zh-CN" altLang="en-US" sz="1400" b="0" i="0" dirty="0">
                        <a:latin typeface="Times New Roman" panose="02020603050405020304" pitchFamily="18" charset="0"/>
                        <a:ea typeface="宋体" panose="02010600030101010101" pitchFamily="2" charset="-122"/>
                      </a:endParaRPr>
                    </a:p>
                  </a:txBody>
                  <a:tcPr anchor="ctr"/>
                </a:tc>
                <a:tc>
                  <a:txBody>
                    <a:bodyPr/>
                    <a:lstStyle/>
                    <a:p>
                      <a:pPr algn="ctr"/>
                      <a:r>
                        <a:rPr lang="en-US" altLang="zh-CN" sz="1400" b="0" i="0" dirty="0">
                          <a:latin typeface="Times New Roman" panose="02020603050405020304" pitchFamily="18" charset="0"/>
                          <a:ea typeface="宋体" panose="02010600030101010101" pitchFamily="2" charset="-122"/>
                        </a:rPr>
                        <a:t>3.2</a:t>
                      </a:r>
                      <a:endParaRPr lang="zh-CN" altLang="en-US" sz="1400" b="0" i="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1684866866"/>
                  </a:ext>
                </a:extLst>
              </a:tr>
              <a:tr h="370840">
                <a:tc vMerge="1">
                  <a:txBody>
                    <a:bodyPr/>
                    <a:lstStyle/>
                    <a:p>
                      <a:pPr algn="ctr"/>
                      <a:endParaRPr lang="zh-CN" altLang="en-US" sz="1400" b="0" i="0" dirty="0">
                        <a:latin typeface="Times New Roman" panose="02020603050405020304" pitchFamily="18" charset="0"/>
                        <a:ea typeface="宋体" panose="02010600030101010101" pitchFamily="2" charset="-122"/>
                      </a:endParaRPr>
                    </a:p>
                  </a:txBody>
                  <a:tcPr anchor="ctr"/>
                </a:tc>
                <a:tc>
                  <a:txBody>
                    <a:bodyPr/>
                    <a:lstStyle/>
                    <a:p>
                      <a:pPr algn="ctr"/>
                      <a:r>
                        <a:rPr lang="en-US" altLang="zh-CN" sz="1400" b="0" i="0" dirty="0">
                          <a:latin typeface="Times New Roman" panose="02020603050405020304" pitchFamily="18" charset="0"/>
                          <a:ea typeface="宋体" panose="02010600030101010101" pitchFamily="2" charset="-122"/>
                        </a:rPr>
                        <a:t>1.9</a:t>
                      </a:r>
                      <a:endParaRPr lang="zh-CN" altLang="en-US" sz="1400" b="0" i="0" dirty="0">
                        <a:latin typeface="Times New Roman" panose="02020603050405020304" pitchFamily="18" charset="0"/>
                        <a:ea typeface="宋体" panose="02010600030101010101" pitchFamily="2" charset="-122"/>
                      </a:endParaRPr>
                    </a:p>
                  </a:txBody>
                  <a:tcPr anchor="ctr">
                    <a:solidFill>
                      <a:srgbClr val="FEE8DD"/>
                    </a:solidFill>
                  </a:tcPr>
                </a:tc>
                <a:tc>
                  <a:txBody>
                    <a:bodyPr/>
                    <a:lstStyle/>
                    <a:p>
                      <a:pPr algn="ctr"/>
                      <a:r>
                        <a:rPr lang="en-US" altLang="zh-CN" sz="1400" b="0" i="0" dirty="0">
                          <a:latin typeface="Times New Roman" panose="02020603050405020304" pitchFamily="18" charset="0"/>
                          <a:ea typeface="宋体" panose="02010600030101010101" pitchFamily="2" charset="-122"/>
                        </a:rPr>
                        <a:t>0°</a:t>
                      </a:r>
                      <a:endParaRPr lang="zh-CN" altLang="en-US" sz="1400" b="0" i="0" dirty="0">
                        <a:latin typeface="Times New Roman" panose="02020603050405020304" pitchFamily="18" charset="0"/>
                        <a:ea typeface="宋体" panose="02010600030101010101" pitchFamily="2" charset="-122"/>
                      </a:endParaRPr>
                    </a:p>
                  </a:txBody>
                  <a:tcPr anchor="ctr">
                    <a:solidFill>
                      <a:srgbClr val="FEE8DD"/>
                    </a:solidFill>
                  </a:tcPr>
                </a:tc>
                <a:tc>
                  <a:txBody>
                    <a:bodyPr/>
                    <a:lstStyle/>
                    <a:p>
                      <a:pPr algn="ctr"/>
                      <a:r>
                        <a:rPr lang="en-US" altLang="zh-CN" sz="1400" b="0" i="0" dirty="0">
                          <a:latin typeface="Times New Roman" panose="02020603050405020304" pitchFamily="18" charset="0"/>
                          <a:ea typeface="宋体" panose="02010600030101010101" pitchFamily="2" charset="-122"/>
                        </a:rPr>
                        <a:t>3.1</a:t>
                      </a:r>
                      <a:endParaRPr lang="zh-CN" altLang="en-US" sz="1400" b="0" i="0" dirty="0">
                        <a:latin typeface="Times New Roman" panose="02020603050405020304" pitchFamily="18" charset="0"/>
                        <a:ea typeface="宋体" panose="02010600030101010101" pitchFamily="2" charset="-122"/>
                      </a:endParaRPr>
                    </a:p>
                  </a:txBody>
                  <a:tcPr anchor="ctr">
                    <a:solidFill>
                      <a:srgbClr val="FEE8DD"/>
                    </a:solidFill>
                  </a:tcPr>
                </a:tc>
                <a:tc>
                  <a:txBody>
                    <a:bodyPr/>
                    <a:lstStyle/>
                    <a:p>
                      <a:pPr algn="ctr"/>
                      <a:r>
                        <a:rPr lang="en-US" altLang="zh-CN" sz="1400" b="0" i="0" dirty="0">
                          <a:latin typeface="Times New Roman" panose="02020603050405020304" pitchFamily="18" charset="0"/>
                          <a:ea typeface="宋体" panose="02010600030101010101" pitchFamily="2" charset="-122"/>
                        </a:rPr>
                        <a:t>3.2</a:t>
                      </a:r>
                      <a:endParaRPr lang="zh-CN" altLang="en-US" sz="1400" b="0" i="0" dirty="0">
                        <a:latin typeface="Times New Roman" panose="02020603050405020304" pitchFamily="18" charset="0"/>
                        <a:ea typeface="宋体" panose="02010600030101010101" pitchFamily="2" charset="-122"/>
                      </a:endParaRPr>
                    </a:p>
                  </a:txBody>
                  <a:tcPr anchor="ctr">
                    <a:solidFill>
                      <a:srgbClr val="FEE8DD"/>
                    </a:solidFill>
                  </a:tcPr>
                </a:tc>
                <a:extLst>
                  <a:ext uri="{0D108BD9-81ED-4DB2-BD59-A6C34878D82A}">
                    <a16:rowId xmlns:a16="http://schemas.microsoft.com/office/drawing/2014/main" val="4002982003"/>
                  </a:ext>
                </a:extLst>
              </a:tr>
              <a:tr h="370840">
                <a:tc>
                  <a:txBody>
                    <a:bodyPr/>
                    <a:lstStyle/>
                    <a:p>
                      <a:pPr algn="ctr"/>
                      <a:r>
                        <a:rPr lang="en-US" altLang="zh-CN" sz="1400" b="0" i="0" dirty="0">
                          <a:latin typeface="Times New Roman" panose="02020603050405020304" pitchFamily="18" charset="0"/>
                          <a:ea typeface="宋体" panose="02010600030101010101" pitchFamily="2" charset="-122"/>
                        </a:rPr>
                        <a:t>2</a:t>
                      </a:r>
                      <a:r>
                        <a:rPr lang="en-US" altLang="zh-CN" sz="1400" b="0" i="0" baseline="30000" dirty="0">
                          <a:latin typeface="Times New Roman" panose="02020603050405020304" pitchFamily="18" charset="0"/>
                          <a:ea typeface="宋体" panose="02010600030101010101" pitchFamily="2" charset="-122"/>
                        </a:rPr>
                        <a:t>nd</a:t>
                      </a:r>
                      <a:r>
                        <a:rPr lang="zh-CN" altLang="en-US" sz="1400" b="0" i="0" dirty="0">
                          <a:latin typeface="Times New Roman" panose="02020603050405020304" pitchFamily="18" charset="0"/>
                          <a:ea typeface="宋体" panose="02010600030101010101" pitchFamily="2" charset="-122"/>
                        </a:rPr>
                        <a:t> </a:t>
                      </a:r>
                      <a:r>
                        <a:rPr lang="en-US" altLang="zh-CN" sz="1400" b="0" i="0" dirty="0">
                          <a:latin typeface="Times New Roman" panose="02020603050405020304" pitchFamily="18" charset="0"/>
                          <a:ea typeface="宋体" panose="02010600030101010101" pitchFamily="2" charset="-122"/>
                        </a:rPr>
                        <a:t>Excited</a:t>
                      </a:r>
                      <a:r>
                        <a:rPr lang="zh-CN" altLang="en-US" sz="1400" b="0" i="0" dirty="0">
                          <a:latin typeface="Times New Roman" panose="02020603050405020304" pitchFamily="18" charset="0"/>
                          <a:ea typeface="宋体" panose="02010600030101010101" pitchFamily="2" charset="-122"/>
                        </a:rPr>
                        <a:t> </a:t>
                      </a:r>
                      <a:r>
                        <a:rPr lang="en-US" altLang="zh-CN" sz="1400" b="0" i="0" dirty="0">
                          <a:latin typeface="Times New Roman" panose="02020603050405020304" pitchFamily="18" charset="0"/>
                          <a:ea typeface="宋体" panose="02010600030101010101" pitchFamily="2" charset="-122"/>
                        </a:rPr>
                        <a:t>state</a:t>
                      </a:r>
                      <a:r>
                        <a:rPr lang="zh-CN" altLang="en-US" sz="1400" b="0" i="0" dirty="0">
                          <a:latin typeface="Times New Roman" panose="02020603050405020304" pitchFamily="18" charset="0"/>
                          <a:ea typeface="宋体" panose="02010600030101010101" pitchFamily="2" charset="-122"/>
                        </a:rPr>
                        <a:t>，</a:t>
                      </a:r>
                      <a:r>
                        <a:rPr lang="en-US" altLang="zh-CN" sz="1400" b="0" i="0" dirty="0">
                          <a:latin typeface="Times New Roman" panose="02020603050405020304" pitchFamily="18" charset="0"/>
                          <a:ea typeface="宋体" panose="02010600030101010101" pitchFamily="2" charset="-122"/>
                        </a:rPr>
                        <a:t>7.66MeV</a:t>
                      </a:r>
                      <a:endParaRPr lang="zh-CN" altLang="en-US" sz="1400" b="0" i="0" dirty="0">
                        <a:latin typeface="Times New Roman" panose="02020603050405020304" pitchFamily="18" charset="0"/>
                        <a:ea typeface="宋体" panose="02010600030101010101" pitchFamily="2" charset="-122"/>
                      </a:endParaRPr>
                    </a:p>
                  </a:txBody>
                  <a:tcPr anchor="ctr">
                    <a:solidFill>
                      <a:srgbClr val="E5E4F2"/>
                    </a:solidFill>
                  </a:tcPr>
                </a:tc>
                <a:tc>
                  <a:txBody>
                    <a:bodyPr/>
                    <a:lstStyle/>
                    <a:p>
                      <a:pPr algn="ctr"/>
                      <a:r>
                        <a:rPr lang="en-US" altLang="zh-CN" sz="1400" b="0" i="0" dirty="0">
                          <a:latin typeface="Times New Roman" panose="02020603050405020304" pitchFamily="18" charset="0"/>
                          <a:ea typeface="宋体" panose="02010600030101010101" pitchFamily="2" charset="-122"/>
                        </a:rPr>
                        <a:t>5.3</a:t>
                      </a:r>
                      <a:endParaRPr lang="zh-CN" altLang="en-US" sz="1400" b="0" i="0" dirty="0">
                        <a:latin typeface="Times New Roman" panose="02020603050405020304" pitchFamily="18" charset="0"/>
                        <a:ea typeface="宋体" panose="02010600030101010101" pitchFamily="2" charset="-122"/>
                      </a:endParaRPr>
                    </a:p>
                  </a:txBody>
                  <a:tcPr anchor="ctr"/>
                </a:tc>
                <a:tc>
                  <a:txBody>
                    <a:bodyPr/>
                    <a:lstStyle/>
                    <a:p>
                      <a:pPr algn="ctr"/>
                      <a:r>
                        <a:rPr lang="en-US" altLang="zh-CN" sz="1400" b="0" i="0" dirty="0">
                          <a:latin typeface="Times New Roman" panose="02020603050405020304" pitchFamily="18" charset="0"/>
                          <a:ea typeface="宋体" panose="02010600030101010101" pitchFamily="2" charset="-122"/>
                        </a:rPr>
                        <a:t>40°</a:t>
                      </a:r>
                      <a:endParaRPr lang="zh-CN" altLang="en-US" sz="1400" b="0" i="0" dirty="0">
                        <a:latin typeface="Times New Roman" panose="02020603050405020304" pitchFamily="18" charset="0"/>
                        <a:ea typeface="宋体" panose="02010600030101010101" pitchFamily="2" charset="-122"/>
                      </a:endParaRPr>
                    </a:p>
                  </a:txBody>
                  <a:tcPr anchor="ctr"/>
                </a:tc>
                <a:tc>
                  <a:txBody>
                    <a:bodyPr/>
                    <a:lstStyle/>
                    <a:p>
                      <a:pPr algn="ctr"/>
                      <a:r>
                        <a:rPr lang="en-US" altLang="zh-CN" sz="1400" b="0" i="0" dirty="0">
                          <a:latin typeface="Times New Roman" panose="02020603050405020304" pitchFamily="18" charset="0"/>
                          <a:ea typeface="宋体" panose="02010600030101010101" pitchFamily="2" charset="-122"/>
                        </a:rPr>
                        <a:t>2.35</a:t>
                      </a:r>
                      <a:endParaRPr lang="zh-CN" altLang="en-US" sz="1400" b="0" i="0" dirty="0">
                        <a:latin typeface="Times New Roman" panose="02020603050405020304" pitchFamily="18" charset="0"/>
                        <a:ea typeface="宋体" panose="02010600030101010101" pitchFamily="2" charset="-122"/>
                      </a:endParaRPr>
                    </a:p>
                  </a:txBody>
                  <a:tcPr anchor="ctr"/>
                </a:tc>
                <a:tc>
                  <a:txBody>
                    <a:bodyPr/>
                    <a:lstStyle/>
                    <a:p>
                      <a:pPr algn="ctr"/>
                      <a:r>
                        <a:rPr lang="en-US" altLang="zh-CN" sz="1400" b="0" i="0" dirty="0">
                          <a:latin typeface="Times New Roman" panose="02020603050405020304" pitchFamily="18" charset="0"/>
                          <a:ea typeface="宋体" panose="02010600030101010101" pitchFamily="2" charset="-122"/>
                        </a:rPr>
                        <a:t>2.25</a:t>
                      </a:r>
                      <a:endParaRPr lang="zh-CN" altLang="en-US" sz="1400" b="0" i="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3940124386"/>
                  </a:ext>
                </a:extLst>
              </a:tr>
            </a:tbl>
          </a:graphicData>
        </a:graphic>
      </p:graphicFrame>
      <p:sp>
        <p:nvSpPr>
          <p:cNvPr id="9" name="文本框 8">
            <a:extLst>
              <a:ext uri="{FF2B5EF4-FFF2-40B4-BE49-F238E27FC236}">
                <a16:creationId xmlns:a16="http://schemas.microsoft.com/office/drawing/2014/main" id="{4B49FD32-AF2B-C835-D663-794365D71C91}"/>
              </a:ext>
            </a:extLst>
          </p:cNvPr>
          <p:cNvSpPr txBox="1"/>
          <p:nvPr/>
        </p:nvSpPr>
        <p:spPr>
          <a:xfrm>
            <a:off x="121986" y="6167307"/>
            <a:ext cx="11948028" cy="523220"/>
          </a:xfrm>
          <a:prstGeom prst="rect">
            <a:avLst/>
          </a:prstGeom>
          <a:noFill/>
        </p:spPr>
        <p:txBody>
          <a:bodyPr wrap="square">
            <a:spAutoFit/>
          </a:bodyPr>
          <a:lstStyle/>
          <a:p>
            <a:r>
              <a:rPr lang="en-US" altLang="zh-CN" sz="1400" b="0" i="0" dirty="0">
                <a:solidFill>
                  <a:srgbClr val="222222"/>
                </a:solidFill>
                <a:effectLst/>
                <a:latin typeface="Times New Roman" panose="02020603050405020304" pitchFamily="18" charset="0"/>
                <a:ea typeface="宋体" panose="02010600030101010101" pitchFamily="2" charset="-122"/>
              </a:rPr>
              <a:t>Marsh J W, Thomas D J, Burke M. High resolution measurements of neutron energy spectra from AmBe and AmB neutron sources[J]. Nuclear Instruments and Methods in Physics Research Section A: Accelerators, Spectrometers, Detectors and Associated Equipment, 1995, 366(2-3): 340-348.</a:t>
            </a:r>
            <a:endParaRPr lang="zh-CN" altLang="en-US" sz="1400" dirty="0">
              <a:latin typeface="Times New Roman" panose="02020603050405020304" pitchFamily="18" charset="0"/>
              <a:ea typeface="宋体" panose="02010600030101010101" pitchFamily="2" charset="-122"/>
            </a:endParaRPr>
          </a:p>
        </p:txBody>
      </p:sp>
      <p:grpSp>
        <p:nvGrpSpPr>
          <p:cNvPr id="8" name="组合 7">
            <a:extLst>
              <a:ext uri="{FF2B5EF4-FFF2-40B4-BE49-F238E27FC236}">
                <a16:creationId xmlns:a16="http://schemas.microsoft.com/office/drawing/2014/main" id="{B29481BA-D060-39B1-3981-9693B3DDDCE0}"/>
              </a:ext>
            </a:extLst>
          </p:cNvPr>
          <p:cNvGrpSpPr/>
          <p:nvPr/>
        </p:nvGrpSpPr>
        <p:grpSpPr>
          <a:xfrm>
            <a:off x="121986" y="1106373"/>
            <a:ext cx="6092200" cy="376834"/>
            <a:chOff x="5895787" y="1105035"/>
            <a:chExt cx="6092200" cy="376834"/>
          </a:xfrm>
        </p:grpSpPr>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5E4FF8D1-C033-48CE-4D6B-118159FCDBAE}"/>
                    </a:ext>
                  </a:extLst>
                </p:cNvPr>
                <p:cNvSpPr txBox="1"/>
                <p:nvPr/>
              </p:nvSpPr>
              <p:spPr>
                <a:xfrm>
                  <a:off x="9024162" y="1105035"/>
                  <a:ext cx="2963825" cy="376834"/>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Pre>
                          <m:sPrePr>
                            <m:ctrlPr>
                              <a:rPr lang="en-US" altLang="zh-CN" sz="2400" i="1" smtClean="0">
                                <a:effectLst/>
                                <a:latin typeface="Cambria Math" panose="02040503050406030204" pitchFamily="18" charset="0"/>
                              </a:rPr>
                            </m:ctrlPr>
                          </m:sPrePr>
                          <m:sub>
                            <m:r>
                              <a:rPr lang="en-US" altLang="zh-CN" sz="2400" b="0" i="1" smtClean="0">
                                <a:effectLst/>
                                <a:latin typeface="Cambria Math" panose="02040503050406030204" pitchFamily="18" charset="0"/>
                              </a:rPr>
                              <m:t>2</m:t>
                            </m:r>
                          </m:sub>
                          <m:sup>
                            <m:r>
                              <a:rPr lang="en-US" altLang="zh-CN" sz="2400" b="0" i="1" smtClean="0">
                                <a:latin typeface="Cambria Math" panose="02040503050406030204" pitchFamily="18" charset="0"/>
                              </a:rPr>
                              <m:t>4</m:t>
                            </m:r>
                          </m:sup>
                          <m:e>
                            <m:r>
                              <a:rPr lang="zh-CN" altLang="en-US" sz="2400" i="1" smtClean="0">
                                <a:latin typeface="Cambria Math" panose="02040503050406030204" pitchFamily="18" charset="0"/>
                              </a:rPr>
                              <m:t>𝛼</m:t>
                            </m:r>
                          </m:e>
                        </m:sPre>
                        <m:r>
                          <a:rPr lang="en-US" altLang="zh-CN" sz="2400" b="0" i="1" smtClean="0">
                            <a:latin typeface="Cambria Math" panose="02040503050406030204" pitchFamily="18" charset="0"/>
                          </a:rPr>
                          <m:t>+</m:t>
                        </m:r>
                        <m:sPre>
                          <m:sPrePr>
                            <m:ctrlPr>
                              <a:rPr lang="en-US" altLang="zh-CN" sz="2400" b="0" i="1" smtClean="0">
                                <a:latin typeface="Cambria Math" panose="02040503050406030204" pitchFamily="18" charset="0"/>
                              </a:rPr>
                            </m:ctrlPr>
                          </m:sPrePr>
                          <m:sub>
                            <m:r>
                              <a:rPr lang="en-US" altLang="zh-CN" sz="2400" b="0" i="1" smtClean="0">
                                <a:latin typeface="Cambria Math" panose="02040503050406030204" pitchFamily="18" charset="0"/>
                              </a:rPr>
                              <m:t>4</m:t>
                            </m:r>
                          </m:sub>
                          <m:sup>
                            <m:r>
                              <a:rPr lang="en-US" altLang="zh-CN" sz="2400" b="0" i="1" smtClean="0">
                                <a:latin typeface="Cambria Math" panose="02040503050406030204" pitchFamily="18" charset="0"/>
                              </a:rPr>
                              <m:t>9</m:t>
                            </m:r>
                          </m:sup>
                          <m:e>
                            <m:r>
                              <a:rPr lang="en-US" altLang="zh-CN" sz="2400" b="0" i="1" smtClean="0">
                                <a:latin typeface="Cambria Math" panose="02040503050406030204" pitchFamily="18" charset="0"/>
                              </a:rPr>
                              <m:t>𝐵𝑒</m:t>
                            </m:r>
                          </m:e>
                        </m:sPre>
                        <m:r>
                          <a:rPr lang="zh-CN" altLang="en-US" sz="2400" i="1" smtClean="0">
                            <a:latin typeface="Cambria Math" panose="02040503050406030204" pitchFamily="18" charset="0"/>
                          </a:rPr>
                          <m:t>→</m:t>
                        </m:r>
                        <m:sPre>
                          <m:sPrePr>
                            <m:ctrlPr>
                              <a:rPr lang="en-US" altLang="zh-CN" sz="2400" i="1" smtClean="0">
                                <a:latin typeface="Cambria Math" panose="02040503050406030204" pitchFamily="18" charset="0"/>
                              </a:rPr>
                            </m:ctrlPr>
                          </m:sPrePr>
                          <m:sub>
                            <m:r>
                              <a:rPr lang="en-US" altLang="zh-CN" sz="2400" b="0" i="1" smtClean="0">
                                <a:latin typeface="Cambria Math" panose="02040503050406030204" pitchFamily="18" charset="0"/>
                              </a:rPr>
                              <m:t>6</m:t>
                            </m:r>
                          </m:sub>
                          <m:sup>
                            <m:r>
                              <a:rPr lang="en-US" altLang="zh-CN" sz="2400" b="0" i="1" smtClean="0">
                                <a:latin typeface="Cambria Math" panose="02040503050406030204" pitchFamily="18" charset="0"/>
                              </a:rPr>
                              <m:t>12</m:t>
                            </m:r>
                          </m:sup>
                          <m:e>
                            <m:r>
                              <a:rPr lang="en-US" altLang="zh-CN" sz="2400" b="0" i="1" smtClean="0">
                                <a:latin typeface="Cambria Math" panose="02040503050406030204" pitchFamily="18" charset="0"/>
                              </a:rPr>
                              <m:t>𝐶</m:t>
                            </m:r>
                            <m:r>
                              <a:rPr lang="en-US" altLang="zh-CN" sz="2400" b="0" i="1" baseline="30000" smtClean="0">
                                <a:latin typeface="Cambria Math" panose="02040503050406030204" pitchFamily="18" charset="0"/>
                                <a:ea typeface="Cambria Math" panose="02040503050406030204" pitchFamily="18" charset="0"/>
                              </a:rPr>
                              <m:t>∗</m:t>
                            </m:r>
                          </m:e>
                        </m:sPre>
                        <m:r>
                          <a:rPr lang="en-US" altLang="zh-CN" sz="2400" b="0" i="1" smtClean="0">
                            <a:latin typeface="Cambria Math" panose="02040503050406030204" pitchFamily="18" charset="0"/>
                          </a:rPr>
                          <m:t>+</m:t>
                        </m:r>
                        <m:sPre>
                          <m:sPrePr>
                            <m:ctrlPr>
                              <a:rPr lang="en-US" altLang="zh-CN" sz="2400" b="0" i="1" smtClean="0">
                                <a:latin typeface="Cambria Math" panose="02040503050406030204" pitchFamily="18" charset="0"/>
                              </a:rPr>
                            </m:ctrlPr>
                          </m:sPrePr>
                          <m:sub>
                            <m:r>
                              <a:rPr lang="en-US" altLang="zh-CN" sz="2400" b="0" i="1" smtClean="0">
                                <a:latin typeface="Cambria Math" panose="02040503050406030204" pitchFamily="18" charset="0"/>
                              </a:rPr>
                              <m:t>0</m:t>
                            </m:r>
                          </m:sub>
                          <m:sup>
                            <m:r>
                              <a:rPr lang="en-US" altLang="zh-CN" sz="2400" b="0" i="1" smtClean="0">
                                <a:latin typeface="Cambria Math" panose="02040503050406030204" pitchFamily="18" charset="0"/>
                              </a:rPr>
                              <m:t>1</m:t>
                            </m:r>
                          </m:sup>
                          <m:e>
                            <m:r>
                              <a:rPr lang="en-US" altLang="zh-CN" sz="2400" b="0" i="1" smtClean="0">
                                <a:latin typeface="Cambria Math" panose="02040503050406030204" pitchFamily="18" charset="0"/>
                              </a:rPr>
                              <m:t>𝑛</m:t>
                            </m:r>
                          </m:e>
                        </m:sPre>
                      </m:oMath>
                    </m:oMathPara>
                  </a14:m>
                  <a:endParaRPr lang="zh-CN" altLang="en-US" sz="2400" dirty="0">
                    <a:effectLst>
                      <a:outerShdw blurRad="38100" dist="38100" dir="2700000" algn="tl">
                        <a:srgbClr val="000000">
                          <a:alpha val="43137"/>
                        </a:srgbClr>
                      </a:outerShdw>
                    </a:effectLst>
                  </a:endParaRPr>
                </a:p>
              </p:txBody>
            </p:sp>
          </mc:Choice>
          <mc:Fallback xmlns="">
            <p:sp>
              <p:nvSpPr>
                <p:cNvPr id="5" name="文本框 4">
                  <a:extLst>
                    <a:ext uri="{FF2B5EF4-FFF2-40B4-BE49-F238E27FC236}">
                      <a16:creationId xmlns:a16="http://schemas.microsoft.com/office/drawing/2014/main" id="{5E4FF8D1-C033-48CE-4D6B-118159FCDBAE}"/>
                    </a:ext>
                  </a:extLst>
                </p:cNvPr>
                <p:cNvSpPr txBox="1">
                  <a:spLocks noRot="1" noChangeAspect="1" noMove="1" noResize="1" noEditPoints="1" noAdjustHandles="1" noChangeArrowheads="1" noChangeShapeType="1" noTextEdit="1"/>
                </p:cNvSpPr>
                <p:nvPr/>
              </p:nvSpPr>
              <p:spPr>
                <a:xfrm>
                  <a:off x="9024162" y="1105035"/>
                  <a:ext cx="2963825" cy="376834"/>
                </a:xfrm>
                <a:prstGeom prst="rect">
                  <a:avLst/>
                </a:prstGeom>
                <a:blipFill>
                  <a:blip r:embed="rId11"/>
                  <a:stretch>
                    <a:fillRect l="-411" t="-1613" r="-616" b="-14516"/>
                  </a:stretch>
                </a:blipFill>
              </p:spPr>
              <p:txBody>
                <a:bodyPr/>
                <a:lstStyle/>
                <a:p>
                  <a:r>
                    <a:rPr lang="zh-CN" altLang="en-US">
                      <a:noFill/>
                    </a:rPr>
                    <a:t> </a:t>
                  </a:r>
                </a:p>
              </p:txBody>
            </p:sp>
          </mc:Fallback>
        </mc:AlternateContent>
        <p:sp>
          <p:nvSpPr>
            <p:cNvPr id="6" name="文本框 5">
              <a:extLst>
                <a:ext uri="{FF2B5EF4-FFF2-40B4-BE49-F238E27FC236}">
                  <a16:creationId xmlns:a16="http://schemas.microsoft.com/office/drawing/2014/main" id="{CBC40120-FF87-BE54-603C-F6292C682233}"/>
                </a:ext>
              </a:extLst>
            </p:cNvPr>
            <p:cNvSpPr txBox="1"/>
            <p:nvPr/>
          </p:nvSpPr>
          <p:spPr>
            <a:xfrm>
              <a:off x="5895787" y="1110734"/>
              <a:ext cx="3203185" cy="369332"/>
            </a:xfrm>
            <a:prstGeom prst="rect">
              <a:avLst/>
            </a:prstGeom>
            <a:noFill/>
          </p:spPr>
          <p:txBody>
            <a:bodyPr wrap="none" rtlCol="0">
              <a:spAutoFit/>
            </a:bodyPr>
            <a:lstStyle/>
            <a:p>
              <a:pPr algn="l"/>
              <a:r>
                <a:rPr lang="en-US" altLang="zh-CN" dirty="0">
                  <a:latin typeface="Times New Roman" panose="02020603050405020304" pitchFamily="18" charset="0"/>
                  <a:ea typeface="仿宋" panose="02010609060101010101" pitchFamily="49" charset="-122"/>
                </a:rPr>
                <a:t>(α,</a:t>
              </a:r>
              <a:r>
                <a:rPr lang="zh-CN" altLang="en-US" dirty="0">
                  <a:latin typeface="Times New Roman" panose="02020603050405020304" pitchFamily="18" charset="0"/>
                  <a:ea typeface="仿宋" panose="02010609060101010101" pitchFamily="49" charset="-122"/>
                </a:rPr>
                <a:t> </a:t>
              </a:r>
              <a:r>
                <a:rPr lang="en-US" altLang="zh-CN" dirty="0">
                  <a:latin typeface="Times New Roman" panose="02020603050405020304" pitchFamily="18" charset="0"/>
                  <a:ea typeface="仿宋" panose="02010609060101010101" pitchFamily="49" charset="-122"/>
                </a:rPr>
                <a:t>n) Reaction of Am-Be source</a:t>
              </a:r>
              <a:endParaRPr lang="zh-CN" altLang="en-US" sz="1800" dirty="0">
                <a:latin typeface="Times New Roman" panose="02020603050405020304" pitchFamily="18" charset="0"/>
                <a:ea typeface="仿宋" panose="02010609060101010101" pitchFamily="49" charset="-122"/>
              </a:endParaRPr>
            </a:p>
          </p:txBody>
        </p:sp>
      </p:grpSp>
      <p:pic>
        <p:nvPicPr>
          <p:cNvPr id="3" name="图片 2">
            <a:extLst>
              <a:ext uri="{FF2B5EF4-FFF2-40B4-BE49-F238E27FC236}">
                <a16:creationId xmlns:a16="http://schemas.microsoft.com/office/drawing/2014/main" id="{86F8C68A-155E-7A8D-9881-BDDE815A5124}"/>
              </a:ext>
            </a:extLst>
          </p:cNvPr>
          <p:cNvPicPr>
            <a:picLocks noChangeAspect="1"/>
          </p:cNvPicPr>
          <p:nvPr/>
        </p:nvPicPr>
        <p:blipFill rotWithShape="1">
          <a:blip r:embed="rId12">
            <a:extLst>
              <a:ext uri="{28A0092B-C50C-407E-A947-70E740481C1C}">
                <a14:useLocalDpi xmlns:a14="http://schemas.microsoft.com/office/drawing/2010/main" val="0"/>
              </a:ext>
            </a:extLst>
          </a:blip>
          <a:srcRect l="5412" t="18353" r="3247" b="16696"/>
          <a:stretch>
            <a:fillRect/>
          </a:stretch>
        </p:blipFill>
        <p:spPr>
          <a:xfrm>
            <a:off x="10517823" y="358676"/>
            <a:ext cx="1543050" cy="1000125"/>
          </a:xfrm>
          <a:prstGeom prst="rect">
            <a:avLst/>
          </a:prstGeom>
        </p:spPr>
      </p:pic>
      <p:sp>
        <p:nvSpPr>
          <p:cNvPr id="4" name="文本框 3">
            <a:extLst>
              <a:ext uri="{FF2B5EF4-FFF2-40B4-BE49-F238E27FC236}">
                <a16:creationId xmlns:a16="http://schemas.microsoft.com/office/drawing/2014/main" id="{A9EEF8B8-01CD-78B3-9AB2-55396A6CC317}"/>
              </a:ext>
            </a:extLst>
          </p:cNvPr>
          <p:cNvSpPr txBox="1"/>
          <p:nvPr/>
        </p:nvSpPr>
        <p:spPr>
          <a:xfrm>
            <a:off x="223157" y="5262999"/>
            <a:ext cx="5544597" cy="752385"/>
          </a:xfrm>
          <a:prstGeom prst="rect">
            <a:avLst/>
          </a:prstGeom>
          <a:noFill/>
        </p:spPr>
        <p:txBody>
          <a:bodyPr wrap="square" rtlCol="0">
            <a:spAutoFit/>
          </a:bodyPr>
          <a:lstStyle/>
          <a:p>
            <a:pPr algn="l">
              <a:lnSpc>
                <a:spcPct val="125000"/>
              </a:lnSpc>
            </a:pPr>
            <a:r>
              <a:rPr lang="en-US" altLang="zh-CN" sz="1800" dirty="0">
                <a:latin typeface="Times New Roman" panose="02020603050405020304" pitchFamily="18" charset="0"/>
                <a:ea typeface="宋体" panose="02010600030101010101" pitchFamily="2" charset="-122"/>
              </a:rPr>
              <a:t>Nominal Activity: </a:t>
            </a:r>
            <a:r>
              <a:rPr lang="en-US" altLang="zh-CN" sz="1800" b="1" dirty="0">
                <a:latin typeface="Times New Roman" panose="02020603050405020304" pitchFamily="18" charset="0"/>
                <a:ea typeface="宋体" panose="02010600030101010101" pitchFamily="2" charset="-122"/>
              </a:rPr>
              <a:t>185 GBq</a:t>
            </a:r>
            <a:r>
              <a:rPr lang="en-US" altLang="zh-CN" sz="1800" dirty="0">
                <a:latin typeface="Times New Roman" panose="02020603050405020304" pitchFamily="18" charset="0"/>
                <a:ea typeface="宋体" panose="02010600030101010101" pitchFamily="2" charset="-122"/>
              </a:rPr>
              <a:t>; classified as "</a:t>
            </a:r>
            <a:r>
              <a:rPr lang="en-US" altLang="zh-CN" sz="1800" b="1" dirty="0">
                <a:latin typeface="Times New Roman" panose="02020603050405020304" pitchFamily="18" charset="0"/>
                <a:ea typeface="宋体" panose="02010600030101010101" pitchFamily="2" charset="-122"/>
              </a:rPr>
              <a:t>Large Source</a:t>
            </a:r>
            <a:r>
              <a:rPr lang="en-US" altLang="zh-CN" sz="1800" dirty="0">
                <a:latin typeface="Times New Roman" panose="02020603050405020304" pitchFamily="18" charset="0"/>
                <a:ea typeface="宋体" panose="02010600030101010101" pitchFamily="2" charset="-122"/>
              </a:rPr>
              <a:t>" for neutron emission rate per ISO standards.</a:t>
            </a:r>
            <a:endParaRPr lang="zh-CN" altLang="en-US" sz="1800" dirty="0">
              <a:latin typeface="Times New Roman" panose="02020603050405020304" pitchFamily="18" charset="0"/>
              <a:ea typeface="宋体" panose="02010600030101010101" pitchFamily="2" charset="-122"/>
            </a:endParaRPr>
          </a:p>
        </p:txBody>
      </p:sp>
    </p:spTree>
    <p:custDataLst>
      <p:tags r:id="rId1"/>
    </p:custDataLst>
    <p:extLst>
      <p:ext uri="{BB962C8B-B14F-4D97-AF65-F5344CB8AC3E}">
        <p14:creationId xmlns:p14="http://schemas.microsoft.com/office/powerpoint/2010/main" val="250838619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031CE-B621-2908-0A03-2DCA78322CB5}"/>
            </a:ext>
          </a:extLst>
        </p:cNvPr>
        <p:cNvGrpSpPr/>
        <p:nvPr/>
      </p:nvGrpSpPr>
      <p:grpSpPr>
        <a:xfrm>
          <a:off x="0" y="0"/>
          <a:ext cx="0" cy="0"/>
          <a:chOff x="0" y="0"/>
          <a:chExt cx="0" cy="0"/>
        </a:xfrm>
      </p:grpSpPr>
      <p:sp>
        <p:nvSpPr>
          <p:cNvPr id="81" name="矩形 80">
            <a:extLst>
              <a:ext uri="{FF2B5EF4-FFF2-40B4-BE49-F238E27FC236}">
                <a16:creationId xmlns:a16="http://schemas.microsoft.com/office/drawing/2014/main" id="{0A9B3233-959B-CE06-E1BC-179EC7592002}"/>
              </a:ext>
            </a:extLst>
          </p:cNvPr>
          <p:cNvSpPr/>
          <p:nvPr/>
        </p:nvSpPr>
        <p:spPr>
          <a:xfrm>
            <a:off x="0" y="0"/>
            <a:ext cx="12192000" cy="114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B" panose="00020600040101010101" pitchFamily="18" charset="-122"/>
            </a:endParaRPr>
          </a:p>
        </p:txBody>
      </p:sp>
      <p:sp>
        <p:nvSpPr>
          <p:cNvPr id="82" name="矩形 81">
            <a:extLst>
              <a:ext uri="{FF2B5EF4-FFF2-40B4-BE49-F238E27FC236}">
                <a16:creationId xmlns:a16="http://schemas.microsoft.com/office/drawing/2014/main" id="{935AB023-4C26-5927-6E4C-808DAFAABDDF}"/>
              </a:ext>
            </a:extLst>
          </p:cNvPr>
          <p:cNvSpPr/>
          <p:nvPr/>
        </p:nvSpPr>
        <p:spPr>
          <a:xfrm>
            <a:off x="0" y="6743065"/>
            <a:ext cx="12192000" cy="114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B" panose="00020600040101010101" pitchFamily="18" charset="-122"/>
            </a:endParaRPr>
          </a:p>
        </p:txBody>
      </p:sp>
      <p:cxnSp>
        <p:nvCxnSpPr>
          <p:cNvPr id="24" name="直接连接符 23">
            <a:extLst>
              <a:ext uri="{FF2B5EF4-FFF2-40B4-BE49-F238E27FC236}">
                <a16:creationId xmlns:a16="http://schemas.microsoft.com/office/drawing/2014/main" id="{50A0F394-ECB9-E7A9-93CC-EE5D3F24E355}"/>
              </a:ext>
            </a:extLst>
          </p:cNvPr>
          <p:cNvCxnSpPr/>
          <p:nvPr>
            <p:custDataLst>
              <p:tags r:id="rId2"/>
            </p:custDataLst>
          </p:nvPr>
        </p:nvCxnSpPr>
        <p:spPr>
          <a:xfrm>
            <a:off x="223157" y="852714"/>
            <a:ext cx="11892915" cy="444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 name="TextBox 3">
            <a:extLst>
              <a:ext uri="{FF2B5EF4-FFF2-40B4-BE49-F238E27FC236}">
                <a16:creationId xmlns:a16="http://schemas.microsoft.com/office/drawing/2014/main" id="{5808B9B5-5DB5-B21C-C56B-E0F1ECBD15BC}"/>
              </a:ext>
            </a:extLst>
          </p:cNvPr>
          <p:cNvSpPr txBox="1"/>
          <p:nvPr>
            <p:custDataLst>
              <p:tags r:id="rId3"/>
            </p:custDataLst>
          </p:nvPr>
        </p:nvSpPr>
        <p:spPr>
          <a:xfrm>
            <a:off x="616857" y="392385"/>
            <a:ext cx="5560561" cy="461665"/>
          </a:xfrm>
          <a:prstGeom prst="rect">
            <a:avLst/>
          </a:prstGeom>
          <a:noFill/>
        </p:spPr>
        <p:txBody>
          <a:bodyPr wrap="none" rtlCol="0">
            <a:spAutoFit/>
          </a:bodyPr>
          <a:lstStyle/>
          <a:p>
            <a:r>
              <a:rPr lang="en-US" altLang="zh-CN" sz="2400" b="1" spc="300" dirty="0">
                <a:solidFill>
                  <a:schemeClr val="bg2">
                    <a:lumMod val="50000"/>
                  </a:schemeClr>
                </a:solidFill>
                <a:latin typeface="微软雅黑" panose="020B0503020204020204" charset="-122"/>
                <a:ea typeface="微软雅黑" panose="020B0503020204020204" charset="-122"/>
              </a:rPr>
              <a:t>Moderated Am-Be Spectrum</a:t>
            </a:r>
            <a:endParaRPr lang="zh-CN" altLang="en-US" sz="2400" b="1" spc="300" dirty="0">
              <a:solidFill>
                <a:schemeClr val="bg2">
                  <a:lumMod val="50000"/>
                </a:schemeClr>
              </a:solidFill>
              <a:latin typeface="微软雅黑" panose="020B0503020204020204" charset="-122"/>
              <a:ea typeface="微软雅黑" panose="020B0503020204020204" charset="-122"/>
            </a:endParaRPr>
          </a:p>
        </p:txBody>
      </p:sp>
      <p:sp>
        <p:nvSpPr>
          <p:cNvPr id="25" name="椭圆 24">
            <a:extLst>
              <a:ext uri="{FF2B5EF4-FFF2-40B4-BE49-F238E27FC236}">
                <a16:creationId xmlns:a16="http://schemas.microsoft.com/office/drawing/2014/main" id="{7AA78580-29AF-87A5-AB53-6744FB2DAFDD}"/>
              </a:ext>
            </a:extLst>
          </p:cNvPr>
          <p:cNvSpPr/>
          <p:nvPr>
            <p:custDataLst>
              <p:tags r:id="rId4"/>
            </p:custDataLst>
          </p:nvPr>
        </p:nvSpPr>
        <p:spPr>
          <a:xfrm>
            <a:off x="354780" y="497597"/>
            <a:ext cx="274777" cy="274777"/>
          </a:xfrm>
          <a:prstGeom prst="ellipse">
            <a:avLst/>
          </a:prstGeom>
        </p:spPr>
        <p:style>
          <a:lnRef idx="0">
            <a:srgbClr val="FFFFFF"/>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27" name="组合 26">
            <a:extLst>
              <a:ext uri="{FF2B5EF4-FFF2-40B4-BE49-F238E27FC236}">
                <a16:creationId xmlns:a16="http://schemas.microsoft.com/office/drawing/2014/main" id="{756174AD-4FC0-EE9C-D13D-4100B5120F71}"/>
              </a:ext>
            </a:extLst>
          </p:cNvPr>
          <p:cNvGrpSpPr/>
          <p:nvPr/>
        </p:nvGrpSpPr>
        <p:grpSpPr>
          <a:xfrm>
            <a:off x="8233962" y="1034744"/>
            <a:ext cx="1974183" cy="2087057"/>
            <a:chOff x="8916660" y="1025501"/>
            <a:chExt cx="1974183" cy="2087057"/>
          </a:xfrm>
        </p:grpSpPr>
        <p:grpSp>
          <p:nvGrpSpPr>
            <p:cNvPr id="9" name="组合 8">
              <a:extLst>
                <a:ext uri="{FF2B5EF4-FFF2-40B4-BE49-F238E27FC236}">
                  <a16:creationId xmlns:a16="http://schemas.microsoft.com/office/drawing/2014/main" id="{748E3A2D-F393-8DCE-24DB-11C7F04EAB89}"/>
                </a:ext>
              </a:extLst>
            </p:cNvPr>
            <p:cNvGrpSpPr/>
            <p:nvPr/>
          </p:nvGrpSpPr>
          <p:grpSpPr>
            <a:xfrm>
              <a:off x="9161119" y="1041602"/>
              <a:ext cx="1729724" cy="2070956"/>
              <a:chOff x="1918253" y="751756"/>
              <a:chExt cx="1729724" cy="2070956"/>
            </a:xfrm>
          </p:grpSpPr>
          <p:cxnSp>
            <p:nvCxnSpPr>
              <p:cNvPr id="10" name="直接连接符 9">
                <a:extLst>
                  <a:ext uri="{FF2B5EF4-FFF2-40B4-BE49-F238E27FC236}">
                    <a16:creationId xmlns:a16="http://schemas.microsoft.com/office/drawing/2014/main" id="{9C4CC723-4BC8-9826-900A-D85BA90BF6FE}"/>
                  </a:ext>
                </a:extLst>
              </p:cNvPr>
              <p:cNvCxnSpPr/>
              <p:nvPr/>
            </p:nvCxnSpPr>
            <p:spPr>
              <a:xfrm>
                <a:off x="1918253" y="1152935"/>
                <a:ext cx="0" cy="1669775"/>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AF4C370F-7F82-386F-276D-5511776BB136}"/>
                  </a:ext>
                </a:extLst>
              </p:cNvPr>
              <p:cNvCxnSpPr/>
              <p:nvPr/>
            </p:nvCxnSpPr>
            <p:spPr>
              <a:xfrm>
                <a:off x="2676939" y="1152936"/>
                <a:ext cx="0" cy="16697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2F285106-CB75-7519-6DF9-E3746D02F983}"/>
                  </a:ext>
                </a:extLst>
              </p:cNvPr>
              <p:cNvCxnSpPr/>
              <p:nvPr/>
            </p:nvCxnSpPr>
            <p:spPr>
              <a:xfrm>
                <a:off x="2955235" y="1152937"/>
                <a:ext cx="0" cy="166977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3C4C1159-9050-7666-577A-85A63E88F980}"/>
                  </a:ext>
                </a:extLst>
              </p:cNvPr>
              <p:cNvSpPr txBox="1"/>
              <p:nvPr/>
            </p:nvSpPr>
            <p:spPr>
              <a:xfrm>
                <a:off x="2834934" y="767680"/>
                <a:ext cx="813043" cy="369332"/>
              </a:xfrm>
              <a:prstGeom prst="rect">
                <a:avLst/>
              </a:prstGeom>
              <a:noFill/>
            </p:spPr>
            <p:txBody>
              <a:bodyPr wrap="none" rtlCol="0">
                <a:spAutoFit/>
              </a:bodyPr>
              <a:lstStyle/>
              <a:p>
                <a:r>
                  <a:rPr lang="en-US" altLang="zh-CN" dirty="0">
                    <a:latin typeface="Times New Roman" panose="02020603050405020304" pitchFamily="18" charset="0"/>
                    <a:ea typeface="仿宋" panose="02010609060101010101" pitchFamily="49" charset="-122"/>
                  </a:rPr>
                  <a:t>shutter</a:t>
                </a:r>
              </a:p>
            </p:txBody>
          </p:sp>
          <p:sp>
            <p:nvSpPr>
              <p:cNvPr id="19" name="文本框 18">
                <a:extLst>
                  <a:ext uri="{FF2B5EF4-FFF2-40B4-BE49-F238E27FC236}">
                    <a16:creationId xmlns:a16="http://schemas.microsoft.com/office/drawing/2014/main" id="{E6E615FA-3A45-28E8-C284-7C3F9D0E6F00}"/>
                  </a:ext>
                </a:extLst>
              </p:cNvPr>
              <p:cNvSpPr txBox="1"/>
              <p:nvPr/>
            </p:nvSpPr>
            <p:spPr>
              <a:xfrm>
                <a:off x="2450304" y="751756"/>
                <a:ext cx="428322" cy="369332"/>
              </a:xfrm>
              <a:prstGeom prst="rect">
                <a:avLst/>
              </a:prstGeom>
              <a:noFill/>
            </p:spPr>
            <p:txBody>
              <a:bodyPr wrap="none" rtlCol="0">
                <a:spAutoFit/>
              </a:bodyPr>
              <a:lstStyle/>
              <a:p>
                <a:r>
                  <a:rPr lang="en-US" altLang="zh-CN" dirty="0">
                    <a:latin typeface="Times New Roman" panose="02020603050405020304" pitchFamily="18" charset="0"/>
                    <a:ea typeface="仿宋" panose="02010609060101010101" pitchFamily="49" charset="-122"/>
                  </a:rPr>
                  <a:t>S0</a:t>
                </a:r>
                <a:endParaRPr lang="zh-CN" altLang="en-US" dirty="0">
                  <a:latin typeface="Times New Roman" panose="02020603050405020304" pitchFamily="18" charset="0"/>
                  <a:ea typeface="仿宋" panose="02010609060101010101" pitchFamily="49" charset="-122"/>
                </a:endParaRPr>
              </a:p>
            </p:txBody>
          </p:sp>
        </p:grpSp>
        <p:cxnSp>
          <p:nvCxnSpPr>
            <p:cNvPr id="21" name="直接连接符 20">
              <a:extLst>
                <a:ext uri="{FF2B5EF4-FFF2-40B4-BE49-F238E27FC236}">
                  <a16:creationId xmlns:a16="http://schemas.microsoft.com/office/drawing/2014/main" id="{0CC1E740-635E-F451-3E94-A8E1B3CFE1BC}"/>
                </a:ext>
              </a:extLst>
            </p:cNvPr>
            <p:cNvCxnSpPr/>
            <p:nvPr/>
          </p:nvCxnSpPr>
          <p:spPr>
            <a:xfrm>
              <a:off x="9725636" y="1442781"/>
              <a:ext cx="0" cy="1669775"/>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18D07AA8-9ADC-4670-CC6B-8E720D10E9FA}"/>
                </a:ext>
              </a:extLst>
            </p:cNvPr>
            <p:cNvSpPr txBox="1"/>
            <p:nvPr/>
          </p:nvSpPr>
          <p:spPr>
            <a:xfrm>
              <a:off x="9345240" y="2187932"/>
              <a:ext cx="428322" cy="369332"/>
            </a:xfrm>
            <a:prstGeom prst="rect">
              <a:avLst/>
            </a:prstGeom>
            <a:noFill/>
          </p:spPr>
          <p:txBody>
            <a:bodyPr wrap="none" rtlCol="0">
              <a:spAutoFit/>
            </a:bodyPr>
            <a:lstStyle/>
            <a:p>
              <a:r>
                <a:rPr lang="en-US" altLang="zh-CN" dirty="0">
                  <a:latin typeface="Times New Roman" panose="02020603050405020304" pitchFamily="18" charset="0"/>
                  <a:ea typeface="仿宋" panose="02010609060101010101" pitchFamily="49" charset="-122"/>
                </a:rPr>
                <a:t>S1</a:t>
              </a:r>
              <a:endParaRPr lang="zh-CN" altLang="en-US" dirty="0">
                <a:latin typeface="Times New Roman" panose="02020603050405020304" pitchFamily="18" charset="0"/>
                <a:ea typeface="仿宋" panose="02010609060101010101" pitchFamily="49" charset="-122"/>
              </a:endParaRPr>
            </a:p>
          </p:txBody>
        </p:sp>
        <p:sp>
          <p:nvSpPr>
            <p:cNvPr id="23" name="文本框 22">
              <a:extLst>
                <a:ext uri="{FF2B5EF4-FFF2-40B4-BE49-F238E27FC236}">
                  <a16:creationId xmlns:a16="http://schemas.microsoft.com/office/drawing/2014/main" id="{611D7C40-D790-95FF-407B-1B0D96E29234}"/>
                </a:ext>
              </a:extLst>
            </p:cNvPr>
            <p:cNvSpPr txBox="1"/>
            <p:nvPr/>
          </p:nvSpPr>
          <p:spPr>
            <a:xfrm>
              <a:off x="8916660" y="1025501"/>
              <a:ext cx="428322" cy="369332"/>
            </a:xfrm>
            <a:prstGeom prst="rect">
              <a:avLst/>
            </a:prstGeom>
            <a:noFill/>
          </p:spPr>
          <p:txBody>
            <a:bodyPr wrap="none" rtlCol="0">
              <a:spAutoFit/>
            </a:bodyPr>
            <a:lstStyle/>
            <a:p>
              <a:r>
                <a:rPr lang="en-US" altLang="zh-CN" dirty="0">
                  <a:latin typeface="Times New Roman" panose="02020603050405020304" pitchFamily="18" charset="0"/>
                  <a:ea typeface="仿宋" panose="02010609060101010101" pitchFamily="49" charset="-122"/>
                </a:rPr>
                <a:t>S2</a:t>
              </a:r>
              <a:endParaRPr lang="zh-CN" altLang="en-US" dirty="0">
                <a:latin typeface="Times New Roman" panose="02020603050405020304" pitchFamily="18" charset="0"/>
                <a:ea typeface="仿宋" panose="02010609060101010101" pitchFamily="49" charset="-122"/>
              </a:endParaRPr>
            </a:p>
          </p:txBody>
        </p:sp>
      </p:grpSp>
      <p:graphicFrame>
        <p:nvGraphicFramePr>
          <p:cNvPr id="2" name="表格 1">
            <a:extLst>
              <a:ext uri="{FF2B5EF4-FFF2-40B4-BE49-F238E27FC236}">
                <a16:creationId xmlns:a16="http://schemas.microsoft.com/office/drawing/2014/main" id="{12C2B945-8471-E0B6-C62A-B27EDD0B57CF}"/>
              </a:ext>
            </a:extLst>
          </p:cNvPr>
          <p:cNvGraphicFramePr>
            <a:graphicFrameLocks noGrp="1"/>
          </p:cNvGraphicFramePr>
          <p:nvPr>
            <p:extLst>
              <p:ext uri="{D42A27DB-BD31-4B8C-83A1-F6EECF244321}">
                <p14:modId xmlns:p14="http://schemas.microsoft.com/office/powerpoint/2010/main" val="6992501"/>
              </p:ext>
            </p:extLst>
          </p:nvPr>
        </p:nvGraphicFramePr>
        <p:xfrm>
          <a:off x="6800204" y="3583072"/>
          <a:ext cx="5189795" cy="1665329"/>
        </p:xfrm>
        <a:graphic>
          <a:graphicData uri="http://schemas.openxmlformats.org/drawingml/2006/table">
            <a:tbl>
              <a:tblPr firstRow="1" firstCol="1" bandRow="1">
                <a:tableStyleId>{0E3FDE45-AF77-4B5C-9715-49D594BDF05E}</a:tableStyleId>
              </a:tblPr>
              <a:tblGrid>
                <a:gridCol w="2155196">
                  <a:extLst>
                    <a:ext uri="{9D8B030D-6E8A-4147-A177-3AD203B41FA5}">
                      <a16:colId xmlns:a16="http://schemas.microsoft.com/office/drawing/2014/main" val="2361740408"/>
                    </a:ext>
                  </a:extLst>
                </a:gridCol>
                <a:gridCol w="1004835">
                  <a:extLst>
                    <a:ext uri="{9D8B030D-6E8A-4147-A177-3AD203B41FA5}">
                      <a16:colId xmlns:a16="http://schemas.microsoft.com/office/drawing/2014/main" val="1387991647"/>
                    </a:ext>
                  </a:extLst>
                </a:gridCol>
                <a:gridCol w="1024932">
                  <a:extLst>
                    <a:ext uri="{9D8B030D-6E8A-4147-A177-3AD203B41FA5}">
                      <a16:colId xmlns:a16="http://schemas.microsoft.com/office/drawing/2014/main" val="866066292"/>
                    </a:ext>
                  </a:extLst>
                </a:gridCol>
                <a:gridCol w="1004832">
                  <a:extLst>
                    <a:ext uri="{9D8B030D-6E8A-4147-A177-3AD203B41FA5}">
                      <a16:colId xmlns:a16="http://schemas.microsoft.com/office/drawing/2014/main" val="814028759"/>
                    </a:ext>
                  </a:extLst>
                </a:gridCol>
              </a:tblGrid>
              <a:tr h="374059">
                <a:tc>
                  <a:txBody>
                    <a:bodyPr/>
                    <a:lstStyle/>
                    <a:p>
                      <a:pPr algn="ctr"/>
                      <a:r>
                        <a:rPr lang="en-US" altLang="zh-CN" b="0" i="0" baseline="0" dirty="0">
                          <a:latin typeface="Times New Roman" panose="02020603050405020304" pitchFamily="18" charset="0"/>
                          <a:ea typeface="宋体" panose="02010600030101010101" pitchFamily="2" charset="-122"/>
                        </a:rPr>
                        <a:t>Size 5×5m</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S0</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S1</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S2</a:t>
                      </a: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440343500"/>
                  </a:ext>
                </a:extLst>
              </a:tr>
              <a:tr h="645635">
                <a:tc>
                  <a:txBody>
                    <a:bodyPr/>
                    <a:lstStyle/>
                    <a:p>
                      <a:pPr algn="ctr"/>
                      <a:r>
                        <a:rPr lang="en-US" altLang="zh-CN" b="0" i="0" baseline="0" dirty="0">
                          <a:latin typeface="Times New Roman" panose="02020603050405020304" pitchFamily="18" charset="0"/>
                          <a:ea typeface="宋体" panose="02010600030101010101" pitchFamily="2" charset="-122"/>
                        </a:rPr>
                        <a:t>Distance from shutter(cm)</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6.3</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10</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27.3</a:t>
                      </a: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817111828"/>
                  </a:ext>
                </a:extLst>
              </a:tr>
              <a:tr h="645635">
                <a:tc>
                  <a:txBody>
                    <a:bodyPr/>
                    <a:lstStyle/>
                    <a:p>
                      <a:pPr algn="ctr"/>
                      <a:r>
                        <a:rPr lang="en-US" altLang="zh-CN" b="0" i="0" baseline="0" dirty="0">
                          <a:latin typeface="Times New Roman" panose="02020603050405020304" pitchFamily="18" charset="0"/>
                          <a:ea typeface="宋体" panose="02010600030101010101" pitchFamily="2" charset="-122"/>
                        </a:rPr>
                        <a:t>Distance from graphite(cm)</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27</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30.7</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48</a:t>
                      </a: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3668866539"/>
                  </a:ext>
                </a:extLst>
              </a:tr>
            </a:tbl>
          </a:graphicData>
        </a:graphic>
      </p:graphicFrame>
      <p:pic>
        <p:nvPicPr>
          <p:cNvPr id="5" name="图片 4">
            <a:extLst>
              <a:ext uri="{FF2B5EF4-FFF2-40B4-BE49-F238E27FC236}">
                <a16:creationId xmlns:a16="http://schemas.microsoft.com/office/drawing/2014/main" id="{679168B1-CA95-B0A2-C07A-ADE76CF2B58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2539" y="1165213"/>
            <a:ext cx="6840000" cy="5062573"/>
          </a:xfrm>
          <a:prstGeom prst="rect">
            <a:avLst/>
          </a:prstGeom>
        </p:spPr>
      </p:pic>
      <p:pic>
        <p:nvPicPr>
          <p:cNvPr id="6" name="图片 5">
            <a:extLst>
              <a:ext uri="{FF2B5EF4-FFF2-40B4-BE49-F238E27FC236}">
                <a16:creationId xmlns:a16="http://schemas.microsoft.com/office/drawing/2014/main" id="{D657AC45-66EC-BADB-562D-AE8D4457760A}"/>
              </a:ext>
            </a:extLst>
          </p:cNvPr>
          <p:cNvPicPr>
            <a:picLocks noChangeAspect="1"/>
          </p:cNvPicPr>
          <p:nvPr/>
        </p:nvPicPr>
        <p:blipFill rotWithShape="1">
          <a:blip r:embed="rId8">
            <a:extLst>
              <a:ext uri="{28A0092B-C50C-407E-A947-70E740481C1C}">
                <a14:useLocalDpi xmlns:a14="http://schemas.microsoft.com/office/drawing/2010/main" val="0"/>
              </a:ext>
            </a:extLst>
          </a:blip>
          <a:srcRect l="5412" t="18353" r="3247" b="16696"/>
          <a:stretch>
            <a:fillRect/>
          </a:stretch>
        </p:blipFill>
        <p:spPr>
          <a:xfrm>
            <a:off x="10525168" y="106360"/>
            <a:ext cx="1543050" cy="1000125"/>
          </a:xfrm>
          <a:prstGeom prst="rect">
            <a:avLst/>
          </a:prstGeom>
        </p:spPr>
      </p:pic>
      <p:sp>
        <p:nvSpPr>
          <p:cNvPr id="11" name="Rectangle 2">
            <a:extLst>
              <a:ext uri="{FF2B5EF4-FFF2-40B4-BE49-F238E27FC236}">
                <a16:creationId xmlns:a16="http://schemas.microsoft.com/office/drawing/2014/main" id="{B28EE385-CA40-D703-CCDB-FB845EB5998D}"/>
              </a:ext>
            </a:extLst>
          </p:cNvPr>
          <p:cNvSpPr>
            <a:spLocks noChangeArrowheads="1"/>
          </p:cNvSpPr>
          <p:nvPr/>
        </p:nvSpPr>
        <p:spPr bwMode="auto">
          <a:xfrm>
            <a:off x="1212897" y="6084528"/>
            <a:ext cx="4368479"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p>
            <a:pPr marL="0" lvl="1" eaLnBrk="0" fontAlgn="base" hangingPunct="0">
              <a:spcBef>
                <a:spcPct val="0"/>
              </a:spcBef>
              <a:spcAft>
                <a:spcPct val="0"/>
              </a:spcAft>
            </a:pPr>
            <a:r>
              <a:rPr kumimoji="0" lang="zh-CN" altLang="zh-CN" sz="2000" b="0" i="0" u="none" strike="noStrike" cap="none" normalizeH="0" dirty="0">
                <a:ln>
                  <a:noFill/>
                </a:ln>
                <a:solidFill>
                  <a:schemeClr val="tx1"/>
                </a:solidFill>
                <a:effectLst/>
                <a:latin typeface="Times New Roman" panose="02020603050405020304" pitchFamily="18" charset="0"/>
                <a:ea typeface="宋体" panose="02010600030101010101" pitchFamily="2" charset="-122"/>
              </a:rPr>
              <a:t>Moderated Am-Be spectrum at 293.15 K</a:t>
            </a:r>
          </a:p>
        </p:txBody>
      </p:sp>
      <p:sp>
        <p:nvSpPr>
          <p:cNvPr id="14" name="文本框 13">
            <a:extLst>
              <a:ext uri="{FF2B5EF4-FFF2-40B4-BE49-F238E27FC236}">
                <a16:creationId xmlns:a16="http://schemas.microsoft.com/office/drawing/2014/main" id="{6A6CFD89-E6C5-DAD8-0753-48187373FB45}"/>
              </a:ext>
            </a:extLst>
          </p:cNvPr>
          <p:cNvSpPr txBox="1"/>
          <p:nvPr/>
        </p:nvSpPr>
        <p:spPr>
          <a:xfrm>
            <a:off x="6872539" y="5405974"/>
            <a:ext cx="5117460" cy="1200329"/>
          </a:xfrm>
          <a:prstGeom prst="rect">
            <a:avLst/>
          </a:prstGeom>
          <a:noFill/>
        </p:spPr>
        <p:txBody>
          <a:bodyPr wrap="square" rtlCol="0">
            <a:spAutoFit/>
          </a:bodyPr>
          <a:lstStyle/>
          <a:p>
            <a:r>
              <a:rPr lang="zh-CN" altLang="zh-CN" sz="2400" dirty="0">
                <a:latin typeface="Times New Roman" panose="02020603050405020304" pitchFamily="18" charset="0"/>
                <a:ea typeface="宋体" panose="02010600030101010101" pitchFamily="2" charset="-122"/>
              </a:rPr>
              <a:t>No significant difference in spectra observed at varying distances under experimental </a:t>
            </a:r>
            <a:r>
              <a:rPr lang="en-US" altLang="zh-CN" sz="2400" dirty="0">
                <a:latin typeface="Times New Roman" panose="02020603050405020304" pitchFamily="18" charset="0"/>
                <a:ea typeface="宋体" panose="02010600030101010101" pitchFamily="2" charset="-122"/>
              </a:rPr>
              <a:t>distance</a:t>
            </a:r>
            <a:r>
              <a:rPr lang="zh-CN" altLang="zh-CN" sz="2400" dirty="0">
                <a:latin typeface="Times New Roman" panose="02020603050405020304" pitchFamily="18" charset="0"/>
                <a:ea typeface="宋体" panose="02010600030101010101" pitchFamily="2" charset="-122"/>
              </a:rPr>
              <a:t>.</a:t>
            </a:r>
          </a:p>
        </p:txBody>
      </p:sp>
    </p:spTree>
    <p:custDataLst>
      <p:tags r:id="rId1"/>
    </p:custDataLst>
    <p:extLst>
      <p:ext uri="{BB962C8B-B14F-4D97-AF65-F5344CB8AC3E}">
        <p14:creationId xmlns:p14="http://schemas.microsoft.com/office/powerpoint/2010/main" val="51890974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2E9BE-4A96-12F6-79C8-9C68F014BB6A}"/>
            </a:ext>
          </a:extLst>
        </p:cNvPr>
        <p:cNvGrpSpPr/>
        <p:nvPr/>
      </p:nvGrpSpPr>
      <p:grpSpPr>
        <a:xfrm>
          <a:off x="0" y="0"/>
          <a:ext cx="0" cy="0"/>
          <a:chOff x="0" y="0"/>
          <a:chExt cx="0" cy="0"/>
        </a:xfrm>
      </p:grpSpPr>
      <p:grpSp>
        <p:nvGrpSpPr>
          <p:cNvPr id="6" name="组合 5">
            <a:extLst>
              <a:ext uri="{FF2B5EF4-FFF2-40B4-BE49-F238E27FC236}">
                <a16:creationId xmlns:a16="http://schemas.microsoft.com/office/drawing/2014/main" id="{9691BBE7-EDA6-2485-4D54-8E24B51FAB0E}"/>
              </a:ext>
            </a:extLst>
          </p:cNvPr>
          <p:cNvGrpSpPr/>
          <p:nvPr/>
        </p:nvGrpSpPr>
        <p:grpSpPr>
          <a:xfrm>
            <a:off x="474715" y="1007059"/>
            <a:ext cx="10749445" cy="796128"/>
            <a:chOff x="112032" y="1334097"/>
            <a:chExt cx="12402200" cy="796128"/>
          </a:xfrm>
        </p:grpSpPr>
        <p:grpSp>
          <p:nvGrpSpPr>
            <p:cNvPr id="7" name="组合 6">
              <a:extLst>
                <a:ext uri="{FF2B5EF4-FFF2-40B4-BE49-F238E27FC236}">
                  <a16:creationId xmlns:a16="http://schemas.microsoft.com/office/drawing/2014/main" id="{CF8D5E5B-B309-CECB-3A7D-AEFDE8B6BD5A}"/>
                </a:ext>
              </a:extLst>
            </p:cNvPr>
            <p:cNvGrpSpPr/>
            <p:nvPr/>
          </p:nvGrpSpPr>
          <p:grpSpPr>
            <a:xfrm>
              <a:off x="3129358" y="1736489"/>
              <a:ext cx="4563208" cy="313973"/>
              <a:chOff x="888023" y="2749951"/>
              <a:chExt cx="4563208" cy="313973"/>
            </a:xfrm>
          </p:grpSpPr>
          <p:sp>
            <p:nvSpPr>
              <p:cNvPr id="13" name="矩形 12">
                <a:extLst>
                  <a:ext uri="{FF2B5EF4-FFF2-40B4-BE49-F238E27FC236}">
                    <a16:creationId xmlns:a16="http://schemas.microsoft.com/office/drawing/2014/main" id="{041E8328-F479-F44C-A406-6D37740AF0F5}"/>
                  </a:ext>
                </a:extLst>
              </p:cNvPr>
              <p:cNvSpPr/>
              <p:nvPr/>
            </p:nvSpPr>
            <p:spPr>
              <a:xfrm>
                <a:off x="888023" y="2749951"/>
                <a:ext cx="4563208" cy="114935"/>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2A0FB36C-80C9-67AB-9FCE-01E01BF65D67}"/>
                  </a:ext>
                </a:extLst>
              </p:cNvPr>
              <p:cNvSpPr/>
              <p:nvPr/>
            </p:nvSpPr>
            <p:spPr>
              <a:xfrm>
                <a:off x="888023" y="2834054"/>
                <a:ext cx="4563208" cy="11493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8D265A87-D5F6-AF9B-F63C-E22AC1E57DE3}"/>
                  </a:ext>
                </a:extLst>
              </p:cNvPr>
              <p:cNvSpPr/>
              <p:nvPr/>
            </p:nvSpPr>
            <p:spPr>
              <a:xfrm>
                <a:off x="888023" y="2948989"/>
                <a:ext cx="4563208" cy="114935"/>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a:extLst>
                <a:ext uri="{FF2B5EF4-FFF2-40B4-BE49-F238E27FC236}">
                  <a16:creationId xmlns:a16="http://schemas.microsoft.com/office/drawing/2014/main" id="{82A0AECA-3ADC-6F8E-972D-C65049044D75}"/>
                </a:ext>
              </a:extLst>
            </p:cNvPr>
            <p:cNvSpPr txBox="1"/>
            <p:nvPr/>
          </p:nvSpPr>
          <p:spPr>
            <a:xfrm>
              <a:off x="112032" y="1688019"/>
              <a:ext cx="3031649" cy="369332"/>
            </a:xfrm>
            <a:prstGeom prst="rect">
              <a:avLst/>
            </a:prstGeom>
            <a:noFill/>
          </p:spPr>
          <p:txBody>
            <a:bodyPr wrap="none" rtlCol="0">
              <a:spAutoFit/>
            </a:bodyPr>
            <a:lstStyle/>
            <a:p>
              <a:pPr algn="l"/>
              <a:r>
                <a:rPr lang="en-US" altLang="zh-CN" dirty="0">
                  <a:latin typeface="Times New Roman" panose="02020603050405020304" pitchFamily="18" charset="0"/>
                  <a:ea typeface="仿宋" panose="02010609060101010101" pitchFamily="49" charset="-122"/>
                </a:rPr>
                <a:t>Scintillator Configuration:</a:t>
              </a:r>
              <a:endParaRPr lang="zh-CN" altLang="en-US" sz="1800" dirty="0">
                <a:latin typeface="Times New Roman" panose="02020603050405020304" pitchFamily="18" charset="0"/>
                <a:ea typeface="仿宋" panose="02010609060101010101" pitchFamily="49" charset="-122"/>
              </a:endParaRPr>
            </a:p>
          </p:txBody>
        </p:sp>
        <p:cxnSp>
          <p:nvCxnSpPr>
            <p:cNvPr id="9" name="直接箭头连接符 8">
              <a:extLst>
                <a:ext uri="{FF2B5EF4-FFF2-40B4-BE49-F238E27FC236}">
                  <a16:creationId xmlns:a16="http://schemas.microsoft.com/office/drawing/2014/main" id="{C7F8BAF1-940C-E36E-BF61-5363FC42303D}"/>
                </a:ext>
              </a:extLst>
            </p:cNvPr>
            <p:cNvCxnSpPr/>
            <p:nvPr/>
          </p:nvCxnSpPr>
          <p:spPr>
            <a:xfrm>
              <a:off x="7692566" y="1736489"/>
              <a:ext cx="64254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55FAB1FD-B105-C4D6-AD5D-B98CD8AF053B}"/>
                </a:ext>
              </a:extLst>
            </p:cNvPr>
            <p:cNvSpPr txBox="1"/>
            <p:nvPr/>
          </p:nvSpPr>
          <p:spPr>
            <a:xfrm>
              <a:off x="8351046" y="1334097"/>
              <a:ext cx="3859990" cy="369332"/>
            </a:xfrm>
            <a:prstGeom prst="rect">
              <a:avLst/>
            </a:prstGeom>
            <a:noFill/>
          </p:spPr>
          <p:txBody>
            <a:bodyPr wrap="none" rtlCol="0">
              <a:spAutoFit/>
            </a:bodyPr>
            <a:lstStyle/>
            <a:p>
              <a:pPr algn="l"/>
              <a:r>
                <a:rPr lang="en-US" altLang="zh-CN" dirty="0">
                  <a:solidFill>
                    <a:srgbClr val="00B0F0"/>
                  </a:solidFill>
                  <a:latin typeface="Times New Roman" panose="02020603050405020304" pitchFamily="18" charset="0"/>
                  <a:ea typeface="宋体" panose="02010600030101010101" pitchFamily="2" charset="-122"/>
                </a:rPr>
                <a:t>1mm Optical Silicone [C</a:t>
              </a:r>
              <a:r>
                <a:rPr lang="en-US" altLang="zh-CN" baseline="-25000" dirty="0">
                  <a:solidFill>
                    <a:srgbClr val="00B0F0"/>
                  </a:solidFill>
                  <a:latin typeface="Times New Roman" panose="02020603050405020304" pitchFamily="18" charset="0"/>
                  <a:ea typeface="宋体" panose="02010600030101010101" pitchFamily="2" charset="-122"/>
                </a:rPr>
                <a:t>2</a:t>
              </a:r>
              <a:r>
                <a:rPr lang="en-US" altLang="zh-CN" dirty="0">
                  <a:solidFill>
                    <a:srgbClr val="00B0F0"/>
                  </a:solidFill>
                  <a:latin typeface="Times New Roman" panose="02020603050405020304" pitchFamily="18" charset="0"/>
                  <a:ea typeface="宋体" panose="02010600030101010101" pitchFamily="2" charset="-122"/>
                </a:rPr>
                <a:t>H</a:t>
              </a:r>
              <a:r>
                <a:rPr lang="en-US" altLang="zh-CN" baseline="-25000" dirty="0">
                  <a:solidFill>
                    <a:srgbClr val="00B0F0"/>
                  </a:solidFill>
                  <a:latin typeface="Times New Roman" panose="02020603050405020304" pitchFamily="18" charset="0"/>
                  <a:ea typeface="宋体" panose="02010600030101010101" pitchFamily="2" charset="-122"/>
                </a:rPr>
                <a:t>6</a:t>
              </a:r>
              <a:r>
                <a:rPr lang="en-US" altLang="zh-CN" dirty="0">
                  <a:solidFill>
                    <a:srgbClr val="00B0F0"/>
                  </a:solidFill>
                  <a:latin typeface="Times New Roman" panose="02020603050405020304" pitchFamily="18" charset="0"/>
                  <a:ea typeface="宋体" panose="02010600030101010101" pitchFamily="2" charset="-122"/>
                </a:rPr>
                <a:t>OSi]</a:t>
              </a:r>
              <a:r>
                <a:rPr lang="en-US" altLang="zh-CN" baseline="-25000" dirty="0">
                  <a:solidFill>
                    <a:srgbClr val="00B0F0"/>
                  </a:solidFill>
                  <a:latin typeface="Times New Roman" panose="02020603050405020304" pitchFamily="18" charset="0"/>
                  <a:ea typeface="宋体" panose="02010600030101010101" pitchFamily="2" charset="-122"/>
                </a:rPr>
                <a:t>n</a:t>
              </a:r>
              <a:endParaRPr lang="zh-CN" altLang="en-US" sz="1800" baseline="-25000" dirty="0">
                <a:solidFill>
                  <a:srgbClr val="00B0F0"/>
                </a:solidFill>
                <a:latin typeface="Times New Roman" panose="02020603050405020304" pitchFamily="18" charset="0"/>
                <a:ea typeface="宋体" panose="02010600030101010101" pitchFamily="2" charset="-122"/>
              </a:endParaRPr>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3CE979B6-7A3A-EEC5-A297-0503139AC5AD}"/>
                    </a:ext>
                  </a:extLst>
                </p:cNvPr>
                <p:cNvSpPr txBox="1"/>
                <p:nvPr/>
              </p:nvSpPr>
              <p:spPr>
                <a:xfrm>
                  <a:off x="8351045" y="1718766"/>
                  <a:ext cx="4163187" cy="411459"/>
                </a:xfrm>
                <a:prstGeom prst="rect">
                  <a:avLst/>
                </a:prstGeom>
                <a:noFill/>
              </p:spPr>
              <p:txBody>
                <a:bodyPr wrap="square" rtlCol="0">
                  <a:spAutoFit/>
                </a:bodyPr>
                <a:lstStyle/>
                <a:p>
                  <a:pPr>
                    <a:lnSpc>
                      <a:spcPct val="125000"/>
                    </a:lnSpc>
                  </a:pPr>
                  <a:r>
                    <a:rPr lang="en-US" altLang="zh-CN" sz="1800" dirty="0">
                      <a:solidFill>
                        <a:srgbClr val="FF0000"/>
                      </a:solidFill>
                      <a:effectLst/>
                      <a:latin typeface="Times New Roman" panose="02020603050405020304" pitchFamily="18" charset="0"/>
                      <a:ea typeface="宋体" panose="02010600030101010101" pitchFamily="2" charset="-122"/>
                    </a:rPr>
                    <a:t>0.15mm</a:t>
                  </a:r>
                  <a:r>
                    <a:rPr lang="zh-CN" altLang="en-US" dirty="0">
                      <a:solidFill>
                        <a:srgbClr val="FF0000"/>
                      </a:solidFill>
                      <a:latin typeface="Times New Roman" panose="02020603050405020304" pitchFamily="18" charset="0"/>
                      <a:ea typeface="宋体" panose="02010600030101010101" pitchFamily="2" charset="-122"/>
                    </a:rPr>
                    <a:t> </a:t>
                  </a:r>
                  <a14:m>
                    <m:oMath xmlns:m="http://schemas.openxmlformats.org/officeDocument/2006/math">
                      <m:sSub>
                        <m:sSubPr>
                          <m:ctrlPr>
                            <a:rPr lang="en-US" altLang="zh-CN" sz="1800" i="1" smtClean="0">
                              <a:solidFill>
                                <a:srgbClr val="FF0000"/>
                              </a:solidFill>
                              <a:effectLst/>
                              <a:latin typeface="Cambria Math" panose="02040503050406030204" pitchFamily="18" charset="0"/>
                            </a:rPr>
                          </m:ctrlPr>
                        </m:sSubPr>
                        <m:e>
                          <m:r>
                            <m:rPr>
                              <m:sty m:val="p"/>
                            </m:rPr>
                            <a:rPr lang="en-US" altLang="zh-CN" sz="1800" b="0" i="0" baseline="0" smtClean="0">
                              <a:solidFill>
                                <a:srgbClr val="FF0000"/>
                              </a:solidFill>
                              <a:effectLst/>
                              <a:latin typeface="Cambria Math" panose="02040503050406030204" pitchFamily="18" charset="0"/>
                            </a:rPr>
                            <m:t>B</m:t>
                          </m:r>
                        </m:e>
                        <m:sub>
                          <m:r>
                            <a:rPr lang="en-US" altLang="zh-CN" sz="1800" b="0" i="0" baseline="0" smtClean="0">
                              <a:solidFill>
                                <a:srgbClr val="FF0000"/>
                              </a:solidFill>
                              <a:effectLst/>
                              <a:latin typeface="Cambria Math" panose="02040503050406030204" pitchFamily="18" charset="0"/>
                            </a:rPr>
                            <m:t>2</m:t>
                          </m:r>
                        </m:sub>
                      </m:sSub>
                      <m:sSub>
                        <m:sSubPr>
                          <m:ctrlPr>
                            <a:rPr lang="en-US" altLang="zh-CN" sz="1800" i="1" smtClean="0">
                              <a:solidFill>
                                <a:srgbClr val="FF0000"/>
                              </a:solidFill>
                              <a:effectLst/>
                              <a:latin typeface="Cambria Math" panose="02040503050406030204" pitchFamily="18" charset="0"/>
                            </a:rPr>
                          </m:ctrlPr>
                        </m:sSubPr>
                        <m:e>
                          <m:r>
                            <m:rPr>
                              <m:sty m:val="p"/>
                            </m:rPr>
                            <a:rPr lang="en-US" altLang="zh-CN" sz="1800" b="0" i="0" baseline="0" smtClean="0">
                              <a:solidFill>
                                <a:srgbClr val="FF0000"/>
                              </a:solidFill>
                              <a:effectLst/>
                              <a:latin typeface="Cambria Math" panose="02040503050406030204" pitchFamily="18" charset="0"/>
                            </a:rPr>
                            <m:t>O</m:t>
                          </m:r>
                        </m:e>
                        <m:sub>
                          <m:r>
                            <a:rPr lang="en-US" altLang="zh-CN" sz="1800" b="0" i="0" baseline="0" smtClean="0">
                              <a:solidFill>
                                <a:srgbClr val="FF0000"/>
                              </a:solidFill>
                              <a:effectLst/>
                              <a:latin typeface="Cambria Math" panose="02040503050406030204" pitchFamily="18" charset="0"/>
                            </a:rPr>
                            <m:t>3</m:t>
                          </m:r>
                        </m:sub>
                      </m:sSub>
                      <m:r>
                        <a:rPr lang="en-US" altLang="zh-CN" sz="1800" b="0" i="0" baseline="0" smtClean="0">
                          <a:solidFill>
                            <a:srgbClr val="FF0000"/>
                          </a:solidFill>
                          <a:effectLst/>
                          <a:latin typeface="Cambria Math" panose="02040503050406030204" pitchFamily="18" charset="0"/>
                        </a:rPr>
                        <m:t>(35%)+</m:t>
                      </m:r>
                      <m:r>
                        <m:rPr>
                          <m:sty m:val="p"/>
                        </m:rPr>
                        <a:rPr lang="en-US" altLang="zh-CN" sz="1800" b="0" i="0" baseline="0" smtClean="0">
                          <a:solidFill>
                            <a:srgbClr val="FF0000"/>
                          </a:solidFill>
                          <a:effectLst/>
                          <a:latin typeface="Cambria Math" panose="02040503050406030204" pitchFamily="18" charset="0"/>
                        </a:rPr>
                        <m:t>ZnS</m:t>
                      </m:r>
                      <m:r>
                        <a:rPr lang="en-US" altLang="zh-CN" sz="1800" b="0" i="0" baseline="0" smtClean="0">
                          <a:solidFill>
                            <a:srgbClr val="FF0000"/>
                          </a:solidFill>
                          <a:effectLst/>
                          <a:latin typeface="Cambria Math" panose="02040503050406030204" pitchFamily="18" charset="0"/>
                        </a:rPr>
                        <m:t>(65%)</m:t>
                      </m:r>
                    </m:oMath>
                  </a14:m>
                  <a:endParaRPr lang="en-US" altLang="zh-CN" dirty="0">
                    <a:solidFill>
                      <a:srgbClr val="FF0000"/>
                    </a:solidFill>
                    <a:effectLst/>
                    <a:latin typeface="Times New Roman" panose="02020603050405020304" pitchFamily="18" charset="0"/>
                    <a:ea typeface="宋体" panose="02010600030101010101" pitchFamily="2" charset="-122"/>
                  </a:endParaRPr>
                </a:p>
              </p:txBody>
            </p:sp>
          </mc:Choice>
          <mc:Fallback xmlns="">
            <p:sp>
              <p:nvSpPr>
                <p:cNvPr id="12" name="文本框 11">
                  <a:extLst>
                    <a:ext uri="{FF2B5EF4-FFF2-40B4-BE49-F238E27FC236}">
                      <a16:creationId xmlns:a16="http://schemas.microsoft.com/office/drawing/2014/main" id="{3CE979B6-7A3A-EEC5-A297-0503139AC5AD}"/>
                    </a:ext>
                  </a:extLst>
                </p:cNvPr>
                <p:cNvSpPr txBox="1">
                  <a:spLocks noRot="1" noChangeAspect="1" noMove="1" noResize="1" noEditPoints="1" noAdjustHandles="1" noChangeArrowheads="1" noChangeShapeType="1" noTextEdit="1"/>
                </p:cNvSpPr>
                <p:nvPr/>
              </p:nvSpPr>
              <p:spPr>
                <a:xfrm>
                  <a:off x="8351045" y="1718766"/>
                  <a:ext cx="4163187" cy="411459"/>
                </a:xfrm>
                <a:prstGeom prst="rect">
                  <a:avLst/>
                </a:prstGeom>
                <a:blipFill>
                  <a:blip r:embed="rId8"/>
                  <a:stretch>
                    <a:fillRect l="-1351" b="-20588"/>
                  </a:stretch>
                </a:blipFill>
              </p:spPr>
              <p:txBody>
                <a:bodyPr/>
                <a:lstStyle/>
                <a:p>
                  <a:r>
                    <a:rPr lang="zh-CN" altLang="en-US">
                      <a:noFill/>
                    </a:rPr>
                    <a:t> </a:t>
                  </a:r>
                </a:p>
              </p:txBody>
            </p:sp>
          </mc:Fallback>
        </mc:AlternateContent>
      </p:grpSp>
      <p:sp>
        <p:nvSpPr>
          <p:cNvPr id="81" name="矩形 80">
            <a:extLst>
              <a:ext uri="{FF2B5EF4-FFF2-40B4-BE49-F238E27FC236}">
                <a16:creationId xmlns:a16="http://schemas.microsoft.com/office/drawing/2014/main" id="{9A08B35B-3998-33DB-DE3D-A9C6C2D0ACA5}"/>
              </a:ext>
            </a:extLst>
          </p:cNvPr>
          <p:cNvSpPr/>
          <p:nvPr/>
        </p:nvSpPr>
        <p:spPr>
          <a:xfrm>
            <a:off x="0" y="0"/>
            <a:ext cx="12192000" cy="114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B" panose="00020600040101010101" pitchFamily="18" charset="-122"/>
            </a:endParaRPr>
          </a:p>
        </p:txBody>
      </p:sp>
      <p:sp>
        <p:nvSpPr>
          <p:cNvPr id="82" name="矩形 81">
            <a:extLst>
              <a:ext uri="{FF2B5EF4-FFF2-40B4-BE49-F238E27FC236}">
                <a16:creationId xmlns:a16="http://schemas.microsoft.com/office/drawing/2014/main" id="{18CB2F68-5E3C-FAB5-CAE7-AB412C33B3DE}"/>
              </a:ext>
            </a:extLst>
          </p:cNvPr>
          <p:cNvSpPr/>
          <p:nvPr/>
        </p:nvSpPr>
        <p:spPr>
          <a:xfrm>
            <a:off x="0" y="6743065"/>
            <a:ext cx="12192000" cy="114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B" panose="00020600040101010101" pitchFamily="18" charset="-122"/>
            </a:endParaRPr>
          </a:p>
        </p:txBody>
      </p:sp>
      <p:cxnSp>
        <p:nvCxnSpPr>
          <p:cNvPr id="24" name="直接连接符 23">
            <a:extLst>
              <a:ext uri="{FF2B5EF4-FFF2-40B4-BE49-F238E27FC236}">
                <a16:creationId xmlns:a16="http://schemas.microsoft.com/office/drawing/2014/main" id="{33E76E34-20A7-5348-9C80-87180D711A16}"/>
              </a:ext>
            </a:extLst>
          </p:cNvPr>
          <p:cNvCxnSpPr/>
          <p:nvPr>
            <p:custDataLst>
              <p:tags r:id="rId2"/>
            </p:custDataLst>
          </p:nvPr>
        </p:nvCxnSpPr>
        <p:spPr>
          <a:xfrm>
            <a:off x="223157" y="852714"/>
            <a:ext cx="11892915" cy="444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椭圆 24">
            <a:extLst>
              <a:ext uri="{FF2B5EF4-FFF2-40B4-BE49-F238E27FC236}">
                <a16:creationId xmlns:a16="http://schemas.microsoft.com/office/drawing/2014/main" id="{7F3756E4-0EAB-E134-70D4-3912FE339B07}"/>
              </a:ext>
            </a:extLst>
          </p:cNvPr>
          <p:cNvSpPr/>
          <p:nvPr>
            <p:custDataLst>
              <p:tags r:id="rId3"/>
            </p:custDataLst>
          </p:nvPr>
        </p:nvSpPr>
        <p:spPr>
          <a:xfrm>
            <a:off x="354780" y="497597"/>
            <a:ext cx="274777" cy="274777"/>
          </a:xfrm>
          <a:prstGeom prst="ellipse">
            <a:avLst/>
          </a:prstGeom>
        </p:spPr>
        <p:style>
          <a:lnRef idx="0">
            <a:srgbClr val="FFFFFF"/>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TextBox 3">
            <a:extLst>
              <a:ext uri="{FF2B5EF4-FFF2-40B4-BE49-F238E27FC236}">
                <a16:creationId xmlns:a16="http://schemas.microsoft.com/office/drawing/2014/main" id="{5704DD4F-D9AB-BB55-EDB8-27135C3DAE75}"/>
              </a:ext>
            </a:extLst>
          </p:cNvPr>
          <p:cNvSpPr txBox="1"/>
          <p:nvPr>
            <p:custDataLst>
              <p:tags r:id="rId4"/>
            </p:custDataLst>
          </p:nvPr>
        </p:nvSpPr>
        <p:spPr>
          <a:xfrm>
            <a:off x="616585" y="392430"/>
            <a:ext cx="6567170" cy="460375"/>
          </a:xfrm>
          <a:prstGeom prst="rect">
            <a:avLst/>
          </a:prstGeom>
          <a:noFill/>
        </p:spPr>
        <p:txBody>
          <a:bodyPr wrap="square" rtlCol="0">
            <a:spAutoFit/>
          </a:bodyPr>
          <a:lstStyle/>
          <a:p>
            <a:pPr algn="l"/>
            <a:r>
              <a:rPr lang="en-US" altLang="zh-CN" sz="2400" b="1" spc="300" dirty="0">
                <a:solidFill>
                  <a:schemeClr val="bg2">
                    <a:lumMod val="50000"/>
                  </a:schemeClr>
                </a:solidFill>
                <a:latin typeface="微软雅黑" panose="020B0503020204020204" charset="-122"/>
                <a:ea typeface="微软雅黑" panose="020B0503020204020204" charset="-122"/>
              </a:rPr>
              <a:t>B</a:t>
            </a:r>
            <a:r>
              <a:rPr lang="en-US" altLang="zh-CN" sz="2400" b="1" spc="300" baseline="-25000" dirty="0">
                <a:solidFill>
                  <a:schemeClr val="bg2">
                    <a:lumMod val="50000"/>
                  </a:schemeClr>
                </a:solidFill>
                <a:latin typeface="微软雅黑" panose="020B0503020204020204" charset="-122"/>
                <a:ea typeface="微软雅黑" panose="020B0503020204020204" charset="-122"/>
              </a:rPr>
              <a:t>2</a:t>
            </a:r>
            <a:r>
              <a:rPr lang="en-US" altLang="zh-CN" sz="2400" b="1" spc="300" dirty="0">
                <a:solidFill>
                  <a:schemeClr val="bg2">
                    <a:lumMod val="50000"/>
                  </a:schemeClr>
                </a:solidFill>
                <a:latin typeface="微软雅黑" panose="020B0503020204020204" charset="-122"/>
                <a:ea typeface="微软雅黑" panose="020B0503020204020204" charset="-122"/>
              </a:rPr>
              <a:t>O</a:t>
            </a:r>
            <a:r>
              <a:rPr lang="en-US" altLang="zh-CN" sz="2400" b="1" spc="300" baseline="-25000" dirty="0">
                <a:solidFill>
                  <a:schemeClr val="bg2">
                    <a:lumMod val="50000"/>
                  </a:schemeClr>
                </a:solidFill>
                <a:latin typeface="微软雅黑" panose="020B0503020204020204" charset="-122"/>
                <a:ea typeface="微软雅黑" panose="020B0503020204020204" charset="-122"/>
              </a:rPr>
              <a:t>3</a:t>
            </a:r>
            <a:r>
              <a:rPr lang="en-US" altLang="zh-CN" sz="2400" b="1" spc="300" dirty="0">
                <a:solidFill>
                  <a:schemeClr val="bg2">
                    <a:lumMod val="50000"/>
                  </a:schemeClr>
                </a:solidFill>
                <a:latin typeface="微软雅黑" panose="020B0503020204020204" charset="-122"/>
                <a:ea typeface="微软雅黑" panose="020B0503020204020204" charset="-122"/>
              </a:rPr>
              <a:t>+ZnS</a:t>
            </a:r>
            <a:endParaRPr lang="zh-CN" altLang="en-US" sz="2400" b="1" spc="300" dirty="0">
              <a:solidFill>
                <a:schemeClr val="bg2">
                  <a:lumMod val="50000"/>
                </a:schemeClr>
              </a:solidFill>
              <a:latin typeface="微软雅黑" panose="020B0503020204020204" charset="-122"/>
              <a:ea typeface="微软雅黑" panose="020B0503020204020204" charset="-122"/>
            </a:endParaRPr>
          </a:p>
        </p:txBody>
      </p:sp>
      <p:grpSp>
        <p:nvGrpSpPr>
          <p:cNvPr id="29" name="组合 28">
            <a:extLst>
              <a:ext uri="{FF2B5EF4-FFF2-40B4-BE49-F238E27FC236}">
                <a16:creationId xmlns:a16="http://schemas.microsoft.com/office/drawing/2014/main" id="{61DA5BE9-6210-35BF-ED76-2D9E0A52CAA6}"/>
              </a:ext>
            </a:extLst>
          </p:cNvPr>
          <p:cNvGrpSpPr/>
          <p:nvPr/>
        </p:nvGrpSpPr>
        <p:grpSpPr>
          <a:xfrm>
            <a:off x="223157" y="1809534"/>
            <a:ext cx="11471416" cy="3588963"/>
            <a:chOff x="121514" y="1808227"/>
            <a:chExt cx="11324670" cy="3398255"/>
          </a:xfrm>
        </p:grpSpPr>
        <p:pic>
          <p:nvPicPr>
            <p:cNvPr id="23" name="图片 22">
              <a:extLst>
                <a:ext uri="{FF2B5EF4-FFF2-40B4-BE49-F238E27FC236}">
                  <a16:creationId xmlns:a16="http://schemas.microsoft.com/office/drawing/2014/main" id="{3437EDB6-5523-DD21-0332-1866DA4C15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514" y="1808227"/>
              <a:ext cx="4978839" cy="3398255"/>
            </a:xfrm>
            <a:prstGeom prst="rect">
              <a:avLst/>
            </a:prstGeom>
          </p:spPr>
        </p:pic>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F6EDA45A-3453-63E1-8209-AF2ED9C90AA4}"/>
                    </a:ext>
                  </a:extLst>
                </p:cNvPr>
                <p:cNvSpPr txBox="1"/>
                <p:nvPr/>
              </p:nvSpPr>
              <p:spPr>
                <a:xfrm>
                  <a:off x="4956236" y="2033821"/>
                  <a:ext cx="6489948" cy="1307818"/>
                </a:xfrm>
                <a:prstGeom prst="rect">
                  <a:avLst/>
                </a:prstGeom>
                <a:noFill/>
              </p:spPr>
              <p:txBody>
                <a:bodyPr wrap="square" rtlCol="0">
                  <a:spAutoFit/>
                </a:bodyPr>
                <a:lstStyle/>
                <a:p>
                  <a:pPr algn="l"/>
                  <a:r>
                    <a:rPr lang="en-US" altLang="zh-CN" sz="2000" dirty="0">
                      <a:latin typeface="Times New Roman" panose="02020603050405020304" pitchFamily="18" charset="0"/>
                      <a:ea typeface="宋体" panose="02010600030101010101" pitchFamily="2" charset="-122"/>
                    </a:rPr>
                    <a:t>Reaction 1(</a:t>
                  </a:r>
                  <a:r>
                    <a:rPr lang="zh-CN" altLang="en-US" sz="2000" dirty="0">
                      <a:latin typeface="Times New Roman" panose="02020603050405020304" pitchFamily="18" charset="0"/>
                      <a:ea typeface="宋体" panose="02010600030101010101" pitchFamily="2" charset="-122"/>
                    </a:rPr>
                    <a:t>≈</a:t>
                  </a:r>
                  <a:r>
                    <a:rPr lang="en-US" altLang="zh-CN" sz="2000" dirty="0">
                      <a:latin typeface="Times New Roman" panose="02020603050405020304" pitchFamily="18" charset="0"/>
                      <a:ea typeface="宋体" panose="02010600030101010101" pitchFamily="2" charset="-122"/>
                    </a:rPr>
                    <a:t>94%)</a:t>
                  </a:r>
                  <a:r>
                    <a:rPr lang="zh-CN" altLang="en-US" sz="2000" dirty="0">
                      <a:latin typeface="Times New Roman" panose="02020603050405020304" pitchFamily="18" charset="0"/>
                      <a:ea typeface="宋体" panose="02010600030101010101" pitchFamily="2" charset="-122"/>
                    </a:rPr>
                    <a:t>：</a:t>
                  </a:r>
                  <a14:m>
                    <m:oMath xmlns:m="http://schemas.openxmlformats.org/officeDocument/2006/math">
                      <m:sPre>
                        <m:sPrePr>
                          <m:ctrlPr>
                            <a:rPr lang="en-US" altLang="zh-CN" sz="2000" i="1" smtClean="0">
                              <a:latin typeface="Cambria Math" panose="02040503050406030204" pitchFamily="18" charset="0"/>
                              <a:ea typeface="宋体" panose="02010600030101010101" pitchFamily="2" charset="-122"/>
                            </a:rPr>
                          </m:ctrlPr>
                        </m:sPrePr>
                        <m:sub/>
                        <m:sup>
                          <m:r>
                            <a:rPr lang="en-US" altLang="zh-CN" sz="2000" b="0" i="1" smtClean="0">
                              <a:latin typeface="Cambria Math" panose="02040503050406030204" pitchFamily="18" charset="0"/>
                            </a:rPr>
                            <m:t>10</m:t>
                          </m:r>
                        </m:sup>
                        <m:e>
                          <m:r>
                            <a:rPr lang="en-US" altLang="zh-CN" sz="2000" b="0" i="1" smtClean="0">
                              <a:latin typeface="Cambria Math" panose="02040503050406030204" pitchFamily="18" charset="0"/>
                            </a:rPr>
                            <m:t>𝐵</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𝑛</m:t>
                          </m:r>
                        </m:e>
                      </m:sPre>
                      <m:r>
                        <a:rPr lang="zh-CN" altLang="en-US" sz="2000" i="1" smtClean="0">
                          <a:latin typeface="Cambria Math" panose="02040503050406030204" pitchFamily="18" charset="0"/>
                        </a:rPr>
                        <m:t>→</m:t>
                      </m:r>
                      <m:sPre>
                        <m:sPrePr>
                          <m:ctrlPr>
                            <a:rPr lang="en-US" altLang="zh-CN" sz="2000" i="1" smtClean="0">
                              <a:latin typeface="Cambria Math" panose="02040503050406030204" pitchFamily="18" charset="0"/>
                            </a:rPr>
                          </m:ctrlPr>
                        </m:sPrePr>
                        <m:sub/>
                        <m:sup>
                          <m:r>
                            <a:rPr lang="en-US" altLang="zh-CN" sz="2000" b="0" i="1" smtClean="0">
                              <a:latin typeface="Cambria Math" panose="02040503050406030204" pitchFamily="18" charset="0"/>
                            </a:rPr>
                            <m:t>7</m:t>
                          </m:r>
                        </m:sup>
                        <m:e>
                          <m:sSubSup>
                            <m:sSubSupPr>
                              <m:ctrlPr>
                                <a:rPr lang="en-US" altLang="zh-CN" sz="2000" i="1" smtClean="0">
                                  <a:latin typeface="Cambria Math" panose="02040503050406030204" pitchFamily="18" charset="0"/>
                                </a:rPr>
                              </m:ctrlPr>
                            </m:sSubSupPr>
                            <m:e>
                              <m:r>
                                <a:rPr lang="en-US" altLang="zh-CN" sz="2000" b="0" i="1" smtClean="0">
                                  <a:latin typeface="Cambria Math" panose="02040503050406030204" pitchFamily="18" charset="0"/>
                                </a:rPr>
                                <m:t>𝐿𝑖</m:t>
                              </m:r>
                            </m:e>
                            <m:sub/>
                            <m:sup>
                              <m:r>
                                <a:rPr lang="en-US" altLang="zh-CN" sz="2000" i="1" smtClean="0">
                                  <a:latin typeface="Cambria Math" panose="02040503050406030204" pitchFamily="18" charset="0"/>
                                  <a:ea typeface="Cambria Math" panose="02040503050406030204" pitchFamily="18" charset="0"/>
                                </a:rPr>
                                <m:t>∗</m:t>
                              </m:r>
                            </m:sup>
                          </m:sSubSup>
                        </m:e>
                      </m:sPre>
                      <m:r>
                        <a:rPr lang="en-US" altLang="zh-CN" sz="2000" b="0" i="1" smtClean="0">
                          <a:latin typeface="Cambria Math" panose="02040503050406030204" pitchFamily="18" charset="0"/>
                        </a:rPr>
                        <m:t>+</m:t>
                      </m:r>
                      <m:r>
                        <a:rPr lang="zh-CN" altLang="en-US" sz="2000" b="0" i="1" smtClean="0">
                          <a:latin typeface="Cambria Math" panose="02040503050406030204" pitchFamily="18" charset="0"/>
                        </a:rPr>
                        <m:t>𝛼</m:t>
                      </m:r>
                      <m:r>
                        <a:rPr lang="en-US" altLang="zh-CN" sz="2000" b="0" i="0" smtClean="0">
                          <a:latin typeface="Cambria Math" panose="02040503050406030204" pitchFamily="18" charset="0"/>
                        </a:rPr>
                        <m:t>    </m:t>
                      </m:r>
                      <m:sPre>
                        <m:sPrePr>
                          <m:ctrlPr>
                            <a:rPr lang="en-US" altLang="zh-CN" sz="2000" i="1" smtClean="0">
                              <a:latin typeface="Cambria Math" panose="02040503050406030204" pitchFamily="18" charset="0"/>
                              <a:ea typeface="宋体" panose="02010600030101010101" pitchFamily="2" charset="-122"/>
                            </a:rPr>
                          </m:ctrlPr>
                        </m:sPrePr>
                        <m:sub/>
                        <m:sup>
                          <m:r>
                            <a:rPr lang="en-US" altLang="zh-CN" sz="2000" b="0" i="1" smtClean="0">
                              <a:latin typeface="Cambria Math" panose="02040503050406030204" pitchFamily="18" charset="0"/>
                            </a:rPr>
                            <m:t>7</m:t>
                          </m:r>
                        </m:sup>
                        <m:e>
                          <m:sSubSup>
                            <m:sSubSupPr>
                              <m:ctrlPr>
                                <a:rPr lang="en-US" altLang="zh-CN" sz="2000" i="1" smtClean="0">
                                  <a:latin typeface="Cambria Math" panose="02040503050406030204" pitchFamily="18" charset="0"/>
                                </a:rPr>
                              </m:ctrlPr>
                            </m:sSubSupPr>
                            <m:e>
                              <m:r>
                                <a:rPr lang="en-US" altLang="zh-CN" sz="2000" b="0" i="1" smtClean="0">
                                  <a:latin typeface="Cambria Math" panose="02040503050406030204" pitchFamily="18" charset="0"/>
                                </a:rPr>
                                <m:t>𝐿𝑖</m:t>
                              </m:r>
                            </m:e>
                            <m:sub/>
                            <m:sup>
                              <m:r>
                                <a:rPr lang="en-US" altLang="zh-CN" sz="2000" i="1" smtClean="0">
                                  <a:latin typeface="Cambria Math" panose="02040503050406030204" pitchFamily="18" charset="0"/>
                                  <a:ea typeface="Cambria Math" panose="02040503050406030204" pitchFamily="18" charset="0"/>
                                </a:rPr>
                                <m:t>∗</m:t>
                              </m:r>
                            </m:sup>
                          </m:sSubSup>
                        </m:e>
                      </m:sPre>
                      <m:r>
                        <a:rPr lang="zh-CN" altLang="en-US" sz="2000" i="1" smtClean="0">
                          <a:latin typeface="Cambria Math" panose="02040503050406030204" pitchFamily="18" charset="0"/>
                        </a:rPr>
                        <m:t>→</m:t>
                      </m:r>
                      <m:sPre>
                        <m:sPrePr>
                          <m:ctrlPr>
                            <a:rPr lang="en-US" altLang="zh-CN" sz="2000" i="1" smtClean="0">
                              <a:latin typeface="Cambria Math" panose="02040503050406030204" pitchFamily="18" charset="0"/>
                            </a:rPr>
                          </m:ctrlPr>
                        </m:sPrePr>
                        <m:sub/>
                        <m:sup>
                          <m:r>
                            <a:rPr lang="en-US" altLang="zh-CN" sz="2000" b="0" i="1" smtClean="0">
                              <a:latin typeface="Cambria Math" panose="02040503050406030204" pitchFamily="18" charset="0"/>
                            </a:rPr>
                            <m:t>7</m:t>
                          </m:r>
                        </m:sup>
                        <m:e>
                          <m:r>
                            <a:rPr lang="en-US" altLang="zh-CN" sz="2000" b="0" i="1" smtClean="0">
                              <a:latin typeface="Cambria Math" panose="02040503050406030204" pitchFamily="18" charset="0"/>
                            </a:rPr>
                            <m:t>𝐿𝑖</m:t>
                          </m:r>
                        </m:e>
                      </m:sPre>
                      <m:r>
                        <a:rPr lang="en-US" altLang="zh-CN" sz="2000" b="0" i="1" smtClean="0">
                          <a:latin typeface="Cambria Math" panose="02040503050406030204" pitchFamily="18" charset="0"/>
                        </a:rPr>
                        <m:t>+</m:t>
                      </m:r>
                      <m:r>
                        <a:rPr lang="zh-CN" altLang="en-US" sz="2000" b="0" i="1" smtClean="0">
                          <a:latin typeface="Cambria Math" panose="02040503050406030204" pitchFamily="18" charset="0"/>
                        </a:rPr>
                        <m:t>𝛾</m:t>
                      </m:r>
                    </m:oMath>
                  </a14:m>
                  <a:endParaRPr lang="en-US" altLang="zh-CN" sz="2000" dirty="0">
                    <a:latin typeface="Times New Roman" panose="02020603050405020304" pitchFamily="18" charset="0"/>
                    <a:ea typeface="宋体" panose="02010600030101010101" pitchFamily="2" charset="-122"/>
                  </a:endParaRPr>
                </a:p>
                <a:p>
                  <a:pPr marL="285750" indent="-285750" algn="l">
                    <a:buFont typeface="Arial" panose="020B0604020202020204" pitchFamily="34" charset="0"/>
                    <a:buChar char="•"/>
                  </a:pPr>
                  <a14:m>
                    <m:oMath xmlns:m="http://schemas.openxmlformats.org/officeDocument/2006/math">
                      <m:sSub>
                        <m:sSubPr>
                          <m:ctrlPr>
                            <a:rPr lang="en-US" altLang="zh-CN" sz="2000" i="1" smtClean="0">
                              <a:latin typeface="Cambria Math" panose="02040503050406030204" pitchFamily="18" charset="0"/>
                              <a:ea typeface="宋体" panose="02010600030101010101" pitchFamily="2" charset="-122"/>
                            </a:rPr>
                          </m:ctrlPr>
                        </m:sSubPr>
                        <m:e>
                          <m:r>
                            <a:rPr lang="en-US" altLang="zh-CN" sz="2000" b="0" i="1" smtClean="0">
                              <a:latin typeface="Cambria Math" panose="02040503050406030204" pitchFamily="18" charset="0"/>
                              <a:ea typeface="宋体" panose="02010600030101010101" pitchFamily="2" charset="-122"/>
                            </a:rPr>
                            <m:t>𝐸</m:t>
                          </m:r>
                        </m:e>
                        <m:sub>
                          <m:r>
                            <a:rPr lang="zh-CN" altLang="en-US" sz="2000" i="1" smtClean="0">
                              <a:latin typeface="Cambria Math" panose="02040503050406030204" pitchFamily="18" charset="0"/>
                              <a:ea typeface="宋体" panose="02010600030101010101" pitchFamily="2" charset="-122"/>
                            </a:rPr>
                            <m:t>𝛼</m:t>
                          </m:r>
                        </m:sub>
                      </m:sSub>
                      <m:r>
                        <a:rPr lang="zh-CN" altLang="en-US" sz="2000" i="1">
                          <a:latin typeface="Cambria Math" panose="02040503050406030204" pitchFamily="18" charset="0"/>
                          <a:ea typeface="宋体" panose="02010600030101010101" pitchFamily="2" charset="-122"/>
                        </a:rPr>
                        <m:t>：</m:t>
                      </m:r>
                      <m:r>
                        <a:rPr lang="en-US" altLang="zh-CN" sz="2000" b="0" i="0" smtClean="0">
                          <a:latin typeface="Cambria Math" panose="02040503050406030204" pitchFamily="18" charset="0"/>
                          <a:ea typeface="宋体" panose="02010600030101010101" pitchFamily="2" charset="-122"/>
                        </a:rPr>
                        <m:t>1.47 </m:t>
                      </m:r>
                      <m:r>
                        <m:rPr>
                          <m:sty m:val="p"/>
                        </m:rPr>
                        <a:rPr lang="en-US" altLang="zh-CN" sz="2000" b="0" i="0" smtClean="0">
                          <a:latin typeface="Cambria Math" panose="02040503050406030204" pitchFamily="18" charset="0"/>
                          <a:ea typeface="宋体" panose="02010600030101010101" pitchFamily="2" charset="-122"/>
                        </a:rPr>
                        <m:t>MeV</m:t>
                      </m:r>
                    </m:oMath>
                  </a14:m>
                  <a:endParaRPr lang="en-US" altLang="zh-CN" sz="2000" b="0" dirty="0">
                    <a:latin typeface="Times New Roman" panose="02020603050405020304" pitchFamily="18" charset="0"/>
                    <a:ea typeface="宋体" panose="02010600030101010101" pitchFamily="2" charset="-122"/>
                  </a:endParaRPr>
                </a:p>
                <a:p>
                  <a:pPr marL="285750" indent="-285750" algn="l">
                    <a:buFont typeface="Arial" panose="020B0604020202020204" pitchFamily="34" charset="0"/>
                    <a:buChar char="•"/>
                  </a:pPr>
                  <a14:m>
                    <m:oMath xmlns:m="http://schemas.openxmlformats.org/officeDocument/2006/math">
                      <m:sSub>
                        <m:sSubPr>
                          <m:ctrlPr>
                            <a:rPr lang="en-US" altLang="zh-CN" sz="2000" i="1" smtClean="0">
                              <a:latin typeface="Cambria Math" panose="02040503050406030204" pitchFamily="18" charset="0"/>
                              <a:ea typeface="宋体" panose="02010600030101010101" pitchFamily="2" charset="-122"/>
                            </a:rPr>
                          </m:ctrlPr>
                        </m:sSubPr>
                        <m:e>
                          <m:r>
                            <a:rPr lang="en-US" altLang="zh-CN" sz="2000" b="0" i="1" smtClean="0">
                              <a:latin typeface="Cambria Math" panose="02040503050406030204" pitchFamily="18" charset="0"/>
                              <a:ea typeface="宋体" panose="02010600030101010101" pitchFamily="2" charset="-122"/>
                            </a:rPr>
                            <m:t>𝐸</m:t>
                          </m:r>
                        </m:e>
                        <m:sub>
                          <m:r>
                            <a:rPr lang="en-US" altLang="zh-CN" sz="2000" b="0" i="1" smtClean="0">
                              <a:latin typeface="Cambria Math" panose="02040503050406030204" pitchFamily="18" charset="0"/>
                              <a:ea typeface="宋体" panose="02010600030101010101" pitchFamily="2" charset="-122"/>
                            </a:rPr>
                            <m:t>𝐿𝑖</m:t>
                          </m:r>
                        </m:sub>
                      </m:sSub>
                      <m:r>
                        <a:rPr lang="zh-CN" altLang="en-US" sz="2000" i="1">
                          <a:latin typeface="Cambria Math" panose="02040503050406030204" pitchFamily="18" charset="0"/>
                          <a:ea typeface="宋体" panose="02010600030101010101" pitchFamily="2" charset="-122"/>
                        </a:rPr>
                        <m:t>：</m:t>
                      </m:r>
                      <m:r>
                        <a:rPr lang="en-US" altLang="zh-CN" sz="2000" b="0" i="1" smtClean="0">
                          <a:latin typeface="Cambria Math" panose="02040503050406030204" pitchFamily="18" charset="0"/>
                          <a:ea typeface="宋体" panose="02010600030101010101" pitchFamily="2" charset="-122"/>
                        </a:rPr>
                        <m:t>0.84</m:t>
                      </m:r>
                      <m:r>
                        <a:rPr lang="en-US" altLang="zh-CN" sz="2000" b="0" i="0" smtClean="0">
                          <a:latin typeface="Cambria Math" panose="02040503050406030204" pitchFamily="18" charset="0"/>
                          <a:ea typeface="宋体" panose="02010600030101010101" pitchFamily="2" charset="-122"/>
                        </a:rPr>
                        <m:t> </m:t>
                      </m:r>
                      <m:r>
                        <m:rPr>
                          <m:sty m:val="p"/>
                        </m:rPr>
                        <a:rPr lang="en-US" altLang="zh-CN" sz="2000" b="0" i="0" smtClean="0">
                          <a:latin typeface="Cambria Math" panose="02040503050406030204" pitchFamily="18" charset="0"/>
                          <a:ea typeface="宋体" panose="02010600030101010101" pitchFamily="2" charset="-122"/>
                        </a:rPr>
                        <m:t>MeV</m:t>
                      </m:r>
                    </m:oMath>
                  </a14:m>
                  <a:endParaRPr lang="en-US" altLang="zh-CN" sz="2000" dirty="0">
                    <a:latin typeface="Times New Roman" panose="02020603050405020304" pitchFamily="18" charset="0"/>
                    <a:ea typeface="宋体" panose="02010600030101010101" pitchFamily="2" charset="-122"/>
                  </a:endParaRPr>
                </a:p>
                <a:p>
                  <a:pPr marL="285750" indent="-285750" algn="l">
                    <a:buFont typeface="Arial" panose="020B0604020202020204" pitchFamily="34" charset="0"/>
                    <a:buChar char="•"/>
                  </a:pPr>
                  <a14:m>
                    <m:oMath xmlns:m="http://schemas.openxmlformats.org/officeDocument/2006/math">
                      <m:sSub>
                        <m:sSubPr>
                          <m:ctrlPr>
                            <a:rPr lang="en-US" altLang="zh-CN" sz="2000" i="1" smtClean="0">
                              <a:latin typeface="Cambria Math" panose="02040503050406030204" pitchFamily="18" charset="0"/>
                              <a:ea typeface="宋体" panose="02010600030101010101" pitchFamily="2" charset="-122"/>
                            </a:rPr>
                          </m:ctrlPr>
                        </m:sSubPr>
                        <m:e>
                          <m:r>
                            <a:rPr lang="en-US" altLang="zh-CN" sz="2000" b="0" i="1" smtClean="0">
                              <a:latin typeface="Cambria Math" panose="02040503050406030204" pitchFamily="18" charset="0"/>
                              <a:ea typeface="宋体" panose="02010600030101010101" pitchFamily="2" charset="-122"/>
                            </a:rPr>
                            <m:t>𝐸</m:t>
                          </m:r>
                        </m:e>
                        <m:sub>
                          <m:r>
                            <a:rPr lang="zh-CN" altLang="en-US" sz="2000" i="1" smtClean="0">
                              <a:latin typeface="Cambria Math" panose="02040503050406030204" pitchFamily="18" charset="0"/>
                              <a:ea typeface="宋体" panose="02010600030101010101" pitchFamily="2" charset="-122"/>
                            </a:rPr>
                            <m:t>𝛾</m:t>
                          </m:r>
                        </m:sub>
                      </m:sSub>
                      <m:r>
                        <a:rPr lang="zh-CN" altLang="en-US" sz="2000" i="1">
                          <a:latin typeface="Cambria Math" panose="02040503050406030204" pitchFamily="18" charset="0"/>
                          <a:ea typeface="宋体" panose="02010600030101010101" pitchFamily="2" charset="-122"/>
                        </a:rPr>
                        <m:t>：</m:t>
                      </m:r>
                      <m:r>
                        <a:rPr lang="en-US" altLang="zh-CN" sz="2000" b="0" i="1" smtClean="0">
                          <a:latin typeface="Cambria Math" panose="02040503050406030204" pitchFamily="18" charset="0"/>
                          <a:ea typeface="宋体" panose="02010600030101010101" pitchFamily="2" charset="-122"/>
                        </a:rPr>
                        <m:t>0.478</m:t>
                      </m:r>
                    </m:oMath>
                  </a14:m>
                  <a:r>
                    <a:rPr lang="en-US" altLang="zh-CN" sz="2000" dirty="0">
                      <a:latin typeface="Times New Roman" panose="02020603050405020304" pitchFamily="18" charset="0"/>
                      <a:ea typeface="宋体" panose="02010600030101010101" pitchFamily="2" charset="-122"/>
                    </a:rPr>
                    <a:t>MeV</a:t>
                  </a:r>
                </a:p>
              </p:txBody>
            </p:sp>
          </mc:Choice>
          <mc:Fallback xmlns="">
            <p:sp>
              <p:nvSpPr>
                <p:cNvPr id="26" name="文本框 25">
                  <a:extLst>
                    <a:ext uri="{FF2B5EF4-FFF2-40B4-BE49-F238E27FC236}">
                      <a16:creationId xmlns:a16="http://schemas.microsoft.com/office/drawing/2014/main" id="{F6EDA45A-3453-63E1-8209-AF2ED9C90AA4}"/>
                    </a:ext>
                  </a:extLst>
                </p:cNvPr>
                <p:cNvSpPr txBox="1">
                  <a:spLocks noRot="1" noChangeAspect="1" noMove="1" noResize="1" noEditPoints="1" noAdjustHandles="1" noChangeArrowheads="1" noChangeShapeType="1" noTextEdit="1"/>
                </p:cNvSpPr>
                <p:nvPr/>
              </p:nvSpPr>
              <p:spPr>
                <a:xfrm>
                  <a:off x="4956236" y="2033821"/>
                  <a:ext cx="6489948" cy="1307818"/>
                </a:xfrm>
                <a:prstGeom prst="rect">
                  <a:avLst/>
                </a:prstGeom>
                <a:blipFill>
                  <a:blip r:embed="rId10"/>
                  <a:stretch>
                    <a:fillRect l="-1020" t="-2203" b="-484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3C2C2298-5A7B-0C6E-4F6F-20236C230A86}"/>
                    </a:ext>
                  </a:extLst>
                </p:cNvPr>
                <p:cNvSpPr txBox="1"/>
                <p:nvPr/>
              </p:nvSpPr>
              <p:spPr>
                <a:xfrm>
                  <a:off x="4956236" y="3710527"/>
                  <a:ext cx="6212829" cy="993204"/>
                </a:xfrm>
                <a:prstGeom prst="rect">
                  <a:avLst/>
                </a:prstGeom>
                <a:noFill/>
              </p:spPr>
              <p:txBody>
                <a:bodyPr wrap="square" rtlCol="0">
                  <a:spAutoFit/>
                </a:bodyPr>
                <a:lstStyle/>
                <a:p>
                  <a:pPr algn="l"/>
                  <a:r>
                    <a:rPr lang="en-US" altLang="zh-CN" sz="2000" dirty="0">
                      <a:latin typeface="Times New Roman" panose="02020603050405020304" pitchFamily="18" charset="0"/>
                      <a:ea typeface="宋体" panose="02010600030101010101" pitchFamily="2" charset="-122"/>
                    </a:rPr>
                    <a:t>Reaction 2(</a:t>
                  </a:r>
                  <a:r>
                    <a:rPr lang="zh-CN" altLang="en-US" sz="2000" dirty="0">
                      <a:latin typeface="Times New Roman" panose="02020603050405020304" pitchFamily="18" charset="0"/>
                      <a:ea typeface="宋体" panose="02010600030101010101" pitchFamily="2" charset="-122"/>
                    </a:rPr>
                    <a:t>≈</a:t>
                  </a:r>
                  <a:r>
                    <a:rPr lang="en-US" altLang="zh-CN" sz="2000" dirty="0">
                      <a:latin typeface="Times New Roman" panose="02020603050405020304" pitchFamily="18" charset="0"/>
                      <a:ea typeface="宋体" panose="02010600030101010101" pitchFamily="2" charset="-122"/>
                    </a:rPr>
                    <a:t>6%)</a:t>
                  </a:r>
                  <a:r>
                    <a:rPr lang="zh-CN" altLang="en-US" sz="2000" dirty="0">
                      <a:latin typeface="Times New Roman" panose="02020603050405020304" pitchFamily="18" charset="0"/>
                      <a:ea typeface="宋体" panose="02010600030101010101" pitchFamily="2" charset="-122"/>
                    </a:rPr>
                    <a:t>：</a:t>
                  </a:r>
                  <a14:m>
                    <m:oMath xmlns:m="http://schemas.openxmlformats.org/officeDocument/2006/math">
                      <m:sPre>
                        <m:sPrePr>
                          <m:ctrlPr>
                            <a:rPr lang="en-US" altLang="zh-CN" sz="2000" i="1" smtClean="0">
                              <a:latin typeface="Cambria Math" panose="02040503050406030204" pitchFamily="18" charset="0"/>
                              <a:ea typeface="宋体" panose="02010600030101010101" pitchFamily="2" charset="-122"/>
                            </a:rPr>
                          </m:ctrlPr>
                        </m:sPrePr>
                        <m:sub/>
                        <m:sup>
                          <m:r>
                            <a:rPr lang="en-US" altLang="zh-CN" sz="2000" b="0" i="1" smtClean="0">
                              <a:latin typeface="Cambria Math" panose="02040503050406030204" pitchFamily="18" charset="0"/>
                            </a:rPr>
                            <m:t>10</m:t>
                          </m:r>
                        </m:sup>
                        <m:e>
                          <m:r>
                            <a:rPr lang="en-US" altLang="zh-CN" sz="2000" b="0" i="1" smtClean="0">
                              <a:latin typeface="Cambria Math" panose="02040503050406030204" pitchFamily="18" charset="0"/>
                            </a:rPr>
                            <m:t>𝐵</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𝑛</m:t>
                          </m:r>
                        </m:e>
                      </m:sPre>
                      <m:r>
                        <a:rPr lang="zh-CN" altLang="en-US" sz="2000" i="1" smtClean="0">
                          <a:latin typeface="Cambria Math" panose="02040503050406030204" pitchFamily="18" charset="0"/>
                        </a:rPr>
                        <m:t>→</m:t>
                      </m:r>
                      <m:sPre>
                        <m:sPrePr>
                          <m:ctrlPr>
                            <a:rPr lang="en-US" altLang="zh-CN" sz="2000" i="1" smtClean="0">
                              <a:latin typeface="Cambria Math" panose="02040503050406030204" pitchFamily="18" charset="0"/>
                            </a:rPr>
                          </m:ctrlPr>
                        </m:sPrePr>
                        <m:sub/>
                        <m:sup>
                          <m:r>
                            <a:rPr lang="en-US" altLang="zh-CN" sz="2000" b="0" i="1" smtClean="0">
                              <a:latin typeface="Cambria Math" panose="02040503050406030204" pitchFamily="18" charset="0"/>
                            </a:rPr>
                            <m:t>7</m:t>
                          </m:r>
                        </m:sup>
                        <m:e>
                          <m:r>
                            <a:rPr lang="en-US" altLang="zh-CN" sz="2000" b="0" i="1" smtClean="0">
                              <a:latin typeface="Cambria Math" panose="02040503050406030204" pitchFamily="18" charset="0"/>
                            </a:rPr>
                            <m:t>𝐿𝑖</m:t>
                          </m:r>
                          <m:r>
                            <a:rPr lang="en-US" altLang="zh-CN" sz="2000" b="0" i="1" smtClean="0">
                              <a:latin typeface="Cambria Math" panose="02040503050406030204" pitchFamily="18" charset="0"/>
                            </a:rPr>
                            <m:t>+</m:t>
                          </m:r>
                          <m:r>
                            <a:rPr lang="zh-CN" altLang="en-US" sz="2000" b="0" i="1" smtClean="0">
                              <a:latin typeface="Cambria Math" panose="02040503050406030204" pitchFamily="18" charset="0"/>
                            </a:rPr>
                            <m:t>𝛼</m:t>
                          </m:r>
                        </m:e>
                      </m:sPre>
                    </m:oMath>
                  </a14:m>
                  <a:endParaRPr lang="en-US" altLang="zh-CN" sz="2000" dirty="0">
                    <a:latin typeface="Times New Roman" panose="02020603050405020304" pitchFamily="18" charset="0"/>
                    <a:ea typeface="宋体" panose="02010600030101010101" pitchFamily="2" charset="-122"/>
                  </a:endParaRPr>
                </a:p>
                <a:p>
                  <a:pPr marL="285750" indent="-285750" algn="l">
                    <a:buFont typeface="Arial" panose="020B0604020202020204" pitchFamily="34" charset="0"/>
                    <a:buChar char="•"/>
                  </a:pPr>
                  <a14:m>
                    <m:oMath xmlns:m="http://schemas.openxmlformats.org/officeDocument/2006/math">
                      <m:sSub>
                        <m:sSubPr>
                          <m:ctrlPr>
                            <a:rPr lang="en-US" altLang="zh-CN" sz="2000" i="1" smtClean="0">
                              <a:latin typeface="Cambria Math" panose="02040503050406030204" pitchFamily="18" charset="0"/>
                              <a:ea typeface="宋体" panose="02010600030101010101" pitchFamily="2" charset="-122"/>
                            </a:rPr>
                          </m:ctrlPr>
                        </m:sSubPr>
                        <m:e>
                          <m:r>
                            <a:rPr lang="en-US" altLang="zh-CN" sz="2000" b="0" i="1" smtClean="0">
                              <a:latin typeface="Cambria Math" panose="02040503050406030204" pitchFamily="18" charset="0"/>
                              <a:ea typeface="宋体" panose="02010600030101010101" pitchFamily="2" charset="-122"/>
                            </a:rPr>
                            <m:t>𝐸</m:t>
                          </m:r>
                        </m:e>
                        <m:sub>
                          <m:r>
                            <a:rPr lang="en-US" altLang="zh-CN" sz="2000" i="1">
                              <a:latin typeface="Cambria Math" panose="02040503050406030204" pitchFamily="18" charset="0"/>
                              <a:ea typeface="Cambria Math" panose="02040503050406030204" pitchFamily="18" charset="0"/>
                            </a:rPr>
                            <m:t>𝛼</m:t>
                          </m:r>
                        </m:sub>
                      </m:sSub>
                      <m:r>
                        <a:rPr lang="zh-CN" altLang="en-US" sz="2000" i="1">
                          <a:latin typeface="Cambria Math" panose="02040503050406030204" pitchFamily="18" charset="0"/>
                          <a:ea typeface="宋体" panose="02010600030101010101" pitchFamily="2" charset="-122"/>
                        </a:rPr>
                        <m:t>：</m:t>
                      </m:r>
                      <m:r>
                        <a:rPr lang="en-US" altLang="zh-CN" sz="2000" b="0" i="1" smtClean="0">
                          <a:latin typeface="Cambria Math" panose="02040503050406030204" pitchFamily="18" charset="0"/>
                          <a:ea typeface="宋体" panose="02010600030101010101" pitchFamily="2" charset="-122"/>
                        </a:rPr>
                        <m:t>1.78</m:t>
                      </m:r>
                      <m:r>
                        <a:rPr lang="en-US" altLang="zh-CN" sz="2000" b="0" i="1" smtClean="0">
                          <a:latin typeface="Cambria Math" panose="02040503050406030204" pitchFamily="18" charset="0"/>
                          <a:ea typeface="宋体" panose="02010600030101010101" pitchFamily="2" charset="-122"/>
                        </a:rPr>
                        <m:t>𝑀</m:t>
                      </m:r>
                    </m:oMath>
                  </a14:m>
                  <a:r>
                    <a:rPr lang="en-US" altLang="zh-CN" sz="2000" dirty="0">
                      <a:latin typeface="Times New Roman" panose="02020603050405020304" pitchFamily="18" charset="0"/>
                      <a:ea typeface="宋体" panose="02010600030101010101" pitchFamily="2" charset="-122"/>
                    </a:rPr>
                    <a:t>eV</a:t>
                  </a:r>
                </a:p>
                <a:p>
                  <a:pPr marL="285750" indent="-285750" algn="l">
                    <a:buFont typeface="Arial" panose="020B0604020202020204" pitchFamily="34" charset="0"/>
                    <a:buChar char="•"/>
                  </a:pPr>
                  <a14:m>
                    <m:oMath xmlns:m="http://schemas.openxmlformats.org/officeDocument/2006/math">
                      <m:sSub>
                        <m:sSubPr>
                          <m:ctrlPr>
                            <a:rPr lang="en-US" altLang="zh-CN" sz="2000" i="1" smtClean="0">
                              <a:latin typeface="Cambria Math" panose="02040503050406030204" pitchFamily="18" charset="0"/>
                              <a:ea typeface="宋体" panose="02010600030101010101" pitchFamily="2" charset="-122"/>
                            </a:rPr>
                          </m:ctrlPr>
                        </m:sSubPr>
                        <m:e>
                          <m:r>
                            <a:rPr lang="en-US" altLang="zh-CN" sz="2000" b="0" i="1" smtClean="0">
                              <a:latin typeface="Cambria Math" panose="02040503050406030204" pitchFamily="18" charset="0"/>
                              <a:ea typeface="宋体" panose="02010600030101010101" pitchFamily="2" charset="-122"/>
                            </a:rPr>
                            <m:t>𝐸</m:t>
                          </m:r>
                        </m:e>
                        <m:sub>
                          <m:r>
                            <a:rPr lang="en-US" altLang="zh-CN" sz="2000" b="0" i="1" smtClean="0">
                              <a:latin typeface="Cambria Math" panose="02040503050406030204" pitchFamily="18" charset="0"/>
                              <a:ea typeface="宋体" panose="02010600030101010101" pitchFamily="2" charset="-122"/>
                            </a:rPr>
                            <m:t>𝐿𝑖</m:t>
                          </m:r>
                        </m:sub>
                      </m:sSub>
                      <m:r>
                        <a:rPr lang="zh-CN" altLang="en-US" sz="2000" i="1">
                          <a:latin typeface="Cambria Math" panose="02040503050406030204" pitchFamily="18" charset="0"/>
                          <a:ea typeface="宋体" panose="02010600030101010101" pitchFamily="2" charset="-122"/>
                        </a:rPr>
                        <m:t>：</m:t>
                      </m:r>
                      <m:r>
                        <a:rPr lang="en-US" altLang="zh-CN" sz="2000" b="0" i="1" smtClean="0">
                          <a:latin typeface="Cambria Math" panose="02040503050406030204" pitchFamily="18" charset="0"/>
                          <a:ea typeface="宋体" panose="02010600030101010101" pitchFamily="2" charset="-122"/>
                        </a:rPr>
                        <m:t>1.01</m:t>
                      </m:r>
                      <m:r>
                        <a:rPr lang="en-US" altLang="zh-CN" sz="2000" b="0" i="1" smtClean="0">
                          <a:latin typeface="Cambria Math" panose="02040503050406030204" pitchFamily="18" charset="0"/>
                          <a:ea typeface="宋体" panose="02010600030101010101" pitchFamily="2" charset="-122"/>
                        </a:rPr>
                        <m:t>𝑀</m:t>
                      </m:r>
                      <m:r>
                        <m:rPr>
                          <m:sty m:val="p"/>
                        </m:rPr>
                        <a:rPr lang="en-US" altLang="zh-CN" sz="2000" b="0" i="0" smtClean="0">
                          <a:latin typeface="Cambria Math" panose="02040503050406030204" pitchFamily="18" charset="0"/>
                          <a:ea typeface="宋体" panose="02010600030101010101" pitchFamily="2" charset="-122"/>
                        </a:rPr>
                        <m:t>eV</m:t>
                      </m:r>
                    </m:oMath>
                  </a14:m>
                  <a:endParaRPr lang="zh-CN" altLang="en-US" sz="2000" dirty="0">
                    <a:latin typeface="Times New Roman" panose="02020603050405020304" pitchFamily="18" charset="0"/>
                    <a:ea typeface="宋体" panose="02010600030101010101" pitchFamily="2" charset="-122"/>
                  </a:endParaRPr>
                </a:p>
              </p:txBody>
            </p:sp>
          </mc:Choice>
          <mc:Fallback xmlns="">
            <p:sp>
              <p:nvSpPr>
                <p:cNvPr id="27" name="文本框 26">
                  <a:extLst>
                    <a:ext uri="{FF2B5EF4-FFF2-40B4-BE49-F238E27FC236}">
                      <a16:creationId xmlns:a16="http://schemas.microsoft.com/office/drawing/2014/main" id="{3C2C2298-5A7B-0C6E-4F6F-20236C230A86}"/>
                    </a:ext>
                  </a:extLst>
                </p:cNvPr>
                <p:cNvSpPr txBox="1">
                  <a:spLocks noRot="1" noChangeAspect="1" noMove="1" noResize="1" noEditPoints="1" noAdjustHandles="1" noChangeArrowheads="1" noChangeShapeType="1" noTextEdit="1"/>
                </p:cNvSpPr>
                <p:nvPr/>
              </p:nvSpPr>
              <p:spPr>
                <a:xfrm>
                  <a:off x="4956236" y="3710527"/>
                  <a:ext cx="6212829" cy="993204"/>
                </a:xfrm>
                <a:prstGeom prst="rect">
                  <a:avLst/>
                </a:prstGeom>
                <a:blipFill>
                  <a:blip r:embed="rId11"/>
                  <a:stretch>
                    <a:fillRect l="-1066" t="-2326" b="-8721"/>
                  </a:stretch>
                </a:blipFill>
              </p:spPr>
              <p:txBody>
                <a:bodyPr/>
                <a:lstStyle/>
                <a:p>
                  <a:r>
                    <a:rPr lang="zh-CN" altLang="en-US">
                      <a:noFill/>
                    </a:rPr>
                    <a:t> </a:t>
                  </a:r>
                </a:p>
              </p:txBody>
            </p:sp>
          </mc:Fallback>
        </mc:AlternateContent>
      </p:grpSp>
      <p:sp>
        <p:nvSpPr>
          <p:cNvPr id="28" name="文本框 27">
            <a:extLst>
              <a:ext uri="{FF2B5EF4-FFF2-40B4-BE49-F238E27FC236}">
                <a16:creationId xmlns:a16="http://schemas.microsoft.com/office/drawing/2014/main" id="{23E8E5BB-6413-9D8A-1B05-A8D02F890804}"/>
              </a:ext>
            </a:extLst>
          </p:cNvPr>
          <p:cNvSpPr txBox="1"/>
          <p:nvPr/>
        </p:nvSpPr>
        <p:spPr>
          <a:xfrm>
            <a:off x="406267" y="5448214"/>
            <a:ext cx="11379465" cy="1095813"/>
          </a:xfrm>
          <a:prstGeom prst="rect">
            <a:avLst/>
          </a:prstGeom>
          <a:noFill/>
        </p:spPr>
        <p:txBody>
          <a:bodyPr wrap="square" rtlCol="0">
            <a:spAutoFit/>
          </a:bodyPr>
          <a:lstStyle/>
          <a:p>
            <a:pPr algn="l">
              <a:lnSpc>
                <a:spcPct val="125000"/>
              </a:lnSpc>
            </a:pPr>
            <a:r>
              <a:rPr lang="en-US" altLang="zh-CN" dirty="0">
                <a:latin typeface="Times New Roman" panose="02020603050405020304" pitchFamily="18" charset="0"/>
                <a:ea typeface="宋体" panose="02010600030101010101" pitchFamily="2" charset="-122"/>
              </a:rPr>
              <a:t>Base on the </a:t>
            </a:r>
            <a:r>
              <a:rPr lang="en-US" altLang="zh-CN" baseline="30000" dirty="0">
                <a:latin typeface="Times New Roman" panose="02020603050405020304" pitchFamily="18" charset="0"/>
                <a:ea typeface="宋体" panose="02010600030101010101" pitchFamily="2" charset="-122"/>
              </a:rPr>
              <a:t>10</a:t>
            </a:r>
            <a:r>
              <a:rPr lang="en-US" altLang="zh-CN" dirty="0">
                <a:latin typeface="Times New Roman" panose="02020603050405020304" pitchFamily="18" charset="0"/>
                <a:ea typeface="宋体" panose="02010600030101010101" pitchFamily="2" charset="-122"/>
              </a:rPr>
              <a:t>B capture reaction, the </a:t>
            </a:r>
            <a:r>
              <a:rPr lang="en-US" altLang="zh-CN" b="1" dirty="0">
                <a:latin typeface="Times New Roman" panose="02020603050405020304" pitchFamily="18" charset="0"/>
                <a:ea typeface="宋体" panose="02010600030101010101" pitchFamily="2" charset="-122"/>
              </a:rPr>
              <a:t>criteria</a:t>
            </a:r>
            <a:r>
              <a:rPr lang="en-US" altLang="zh-CN" dirty="0">
                <a:latin typeface="Times New Roman" panose="02020603050405020304" pitchFamily="18" charset="0"/>
                <a:ea typeface="宋体" panose="02010600030101010101" pitchFamily="2" charset="-122"/>
              </a:rPr>
              <a:t> for identifying neutron </a:t>
            </a:r>
            <a:r>
              <a:rPr lang="en-US" altLang="zh-CN" b="1" dirty="0">
                <a:latin typeface="Times New Roman" panose="02020603050405020304" pitchFamily="18" charset="0"/>
                <a:ea typeface="宋体" panose="02010600030101010101" pitchFamily="2" charset="-122"/>
              </a:rPr>
              <a:t>capture events</a:t>
            </a:r>
            <a:r>
              <a:rPr lang="en-US" altLang="zh-CN" dirty="0">
                <a:latin typeface="Times New Roman" panose="02020603050405020304" pitchFamily="18" charset="0"/>
                <a:ea typeface="宋体" panose="02010600030101010101" pitchFamily="2" charset="-122"/>
              </a:rPr>
              <a:t> in subsequent simulations are:</a:t>
            </a:r>
          </a:p>
          <a:p>
            <a:pPr marL="571500" indent="-285750" algn="l">
              <a:lnSpc>
                <a:spcPct val="125000"/>
              </a:lnSpc>
              <a:buFont typeface="Wingdings" panose="05000000000000000000" pitchFamily="2" charset="2"/>
              <a:buChar char="Ø"/>
            </a:pPr>
            <a:r>
              <a:rPr lang="en-US" altLang="zh-CN" dirty="0">
                <a:solidFill>
                  <a:srgbClr val="FF0000"/>
                </a:solidFill>
                <a:latin typeface="Times New Roman" panose="02020603050405020304" pitchFamily="18" charset="0"/>
                <a:ea typeface="宋体" panose="02010600030101010101" pitchFamily="2" charset="-122"/>
              </a:rPr>
              <a:t>Neutron entrance into the scintillator;</a:t>
            </a:r>
          </a:p>
          <a:p>
            <a:pPr marL="571500" indent="-285750">
              <a:lnSpc>
                <a:spcPct val="125000"/>
              </a:lnSpc>
              <a:buFont typeface="Wingdings" panose="05000000000000000000" pitchFamily="2" charset="2"/>
              <a:buChar char="Ø"/>
            </a:pPr>
            <a:r>
              <a:rPr lang="en-US" altLang="zh-CN" dirty="0">
                <a:solidFill>
                  <a:srgbClr val="FF0000"/>
                </a:solidFill>
                <a:latin typeface="Times New Roman" panose="02020603050405020304" pitchFamily="18" charset="0"/>
                <a:ea typeface="宋体" panose="02010600030101010101" pitchFamily="2" charset="-122"/>
              </a:rPr>
              <a:t>Detection of secondary α</a:t>
            </a:r>
            <a:r>
              <a:rPr lang="zh-CN" altLang="en-US" dirty="0">
                <a:solidFill>
                  <a:srgbClr val="FF0000"/>
                </a:solidFill>
                <a:latin typeface="Times New Roman" panose="02020603050405020304" pitchFamily="18" charset="0"/>
                <a:ea typeface="宋体" panose="02010600030101010101" pitchFamily="2" charset="-122"/>
              </a:rPr>
              <a:t> </a:t>
            </a:r>
            <a:r>
              <a:rPr lang="en-US" altLang="zh-CN" dirty="0">
                <a:solidFill>
                  <a:srgbClr val="FF0000"/>
                </a:solidFill>
                <a:latin typeface="Times New Roman" panose="02020603050405020304" pitchFamily="18" charset="0"/>
                <a:ea typeface="宋体" panose="02010600030101010101" pitchFamily="2" charset="-122"/>
              </a:rPr>
              <a:t>and </a:t>
            </a:r>
            <a:r>
              <a:rPr lang="en-US" altLang="zh-CN" baseline="30000" dirty="0">
                <a:solidFill>
                  <a:srgbClr val="FF0000"/>
                </a:solidFill>
                <a:latin typeface="Times New Roman" panose="02020603050405020304" pitchFamily="18" charset="0"/>
                <a:ea typeface="宋体" panose="02010600030101010101" pitchFamily="2" charset="-122"/>
              </a:rPr>
              <a:t>7</a:t>
            </a:r>
            <a:r>
              <a:rPr lang="en-US" altLang="zh-CN" dirty="0">
                <a:solidFill>
                  <a:srgbClr val="FF0000"/>
                </a:solidFill>
                <a:latin typeface="Times New Roman" panose="02020603050405020304" pitchFamily="18" charset="0"/>
                <a:ea typeface="宋体" panose="02010600030101010101" pitchFamily="2" charset="-122"/>
              </a:rPr>
              <a:t>Li</a:t>
            </a:r>
            <a:r>
              <a:rPr lang="zh-CN" altLang="en-US" dirty="0">
                <a:solidFill>
                  <a:srgbClr val="FF0000"/>
                </a:solidFill>
                <a:latin typeface="Times New Roman" panose="02020603050405020304" pitchFamily="18" charset="0"/>
                <a:ea typeface="宋体" panose="02010600030101010101" pitchFamily="2" charset="-122"/>
              </a:rPr>
              <a:t> </a:t>
            </a:r>
            <a:r>
              <a:rPr lang="en-US" altLang="zh-CN" dirty="0">
                <a:solidFill>
                  <a:srgbClr val="FF0000"/>
                </a:solidFill>
                <a:latin typeface="Times New Roman" panose="02020603050405020304" pitchFamily="18" charset="0"/>
                <a:ea typeface="宋体" panose="02010600030101010101" pitchFamily="2" charset="-122"/>
              </a:rPr>
              <a:t>within the scintillator.</a:t>
            </a:r>
            <a:r>
              <a:rPr lang="zh-CN" altLang="en-US" dirty="0">
                <a:solidFill>
                  <a:srgbClr val="FF0000"/>
                </a:solidFill>
                <a:latin typeface="Times New Roman" panose="02020603050405020304" pitchFamily="18" charset="0"/>
                <a:ea typeface="宋体" panose="02010600030101010101" pitchFamily="2" charset="-122"/>
              </a:rPr>
              <a:t>。</a:t>
            </a:r>
            <a:endParaRPr lang="en-US" altLang="zh-CN" dirty="0">
              <a:solidFill>
                <a:srgbClr val="FF0000"/>
              </a:solidFill>
              <a:latin typeface="Times New Roman" panose="02020603050405020304" pitchFamily="18" charset="0"/>
              <a:ea typeface="宋体" panose="02010600030101010101" pitchFamily="2" charset="-122"/>
            </a:endParaRPr>
          </a:p>
        </p:txBody>
      </p:sp>
      <p:sp>
        <p:nvSpPr>
          <p:cNvPr id="3" name="文本框 2">
            <a:extLst>
              <a:ext uri="{FF2B5EF4-FFF2-40B4-BE49-F238E27FC236}">
                <a16:creationId xmlns:a16="http://schemas.microsoft.com/office/drawing/2014/main" id="{05D1A7EE-5D59-9AAA-CEDF-707C7DBC1AA0}"/>
              </a:ext>
            </a:extLst>
          </p:cNvPr>
          <p:cNvSpPr txBox="1"/>
          <p:nvPr/>
        </p:nvSpPr>
        <p:spPr>
          <a:xfrm>
            <a:off x="887965" y="2317335"/>
            <a:ext cx="1033259" cy="830997"/>
          </a:xfrm>
          <a:prstGeom prst="rect">
            <a:avLst/>
          </a:prstGeom>
          <a:solidFill>
            <a:schemeClr val="bg1"/>
          </a:solidFill>
        </p:spPr>
        <p:txBody>
          <a:bodyPr wrap="square" rtlCol="0">
            <a:spAutoFit/>
          </a:bodyPr>
          <a:lstStyle/>
          <a:p>
            <a:pPr algn="l"/>
            <a:r>
              <a:rPr lang="en-US" altLang="zh-CN" sz="1200" b="1" dirty="0">
                <a:latin typeface="Times New Roman" panose="02020603050405020304" pitchFamily="18" charset="0"/>
                <a:ea typeface="黑体" panose="02010609060101010101" pitchFamily="49" charset="-122"/>
              </a:rPr>
              <a:t>Energy Deposition Peak (Reaction 1)</a:t>
            </a:r>
            <a:endParaRPr lang="zh-CN" altLang="en-US" sz="1200" b="1" dirty="0">
              <a:latin typeface="Times New Roman" panose="02020603050405020304" pitchFamily="18" charset="0"/>
              <a:ea typeface="黑体" panose="02010609060101010101" pitchFamily="49" charset="-122"/>
            </a:endParaRPr>
          </a:p>
        </p:txBody>
      </p:sp>
      <p:sp>
        <p:nvSpPr>
          <p:cNvPr id="4" name="文本框 3">
            <a:extLst>
              <a:ext uri="{FF2B5EF4-FFF2-40B4-BE49-F238E27FC236}">
                <a16:creationId xmlns:a16="http://schemas.microsoft.com/office/drawing/2014/main" id="{7BD36E4E-9AC7-CD03-7D53-E3082C3FDCD0}"/>
              </a:ext>
            </a:extLst>
          </p:cNvPr>
          <p:cNvSpPr txBox="1"/>
          <p:nvPr/>
        </p:nvSpPr>
        <p:spPr>
          <a:xfrm>
            <a:off x="2494722" y="2972512"/>
            <a:ext cx="1309183" cy="646331"/>
          </a:xfrm>
          <a:prstGeom prst="rect">
            <a:avLst/>
          </a:prstGeom>
          <a:solidFill>
            <a:schemeClr val="bg1"/>
          </a:solidFill>
        </p:spPr>
        <p:txBody>
          <a:bodyPr wrap="square" rtlCol="0">
            <a:spAutoFit/>
          </a:bodyPr>
          <a:lstStyle/>
          <a:p>
            <a:pPr algn="l"/>
            <a:r>
              <a:rPr lang="en-US" altLang="zh-CN" sz="1200" b="1" dirty="0">
                <a:latin typeface="Times New Roman" panose="02020603050405020304" pitchFamily="18" charset="0"/>
                <a:ea typeface="黑体" panose="02010609060101010101" pitchFamily="49" charset="-122"/>
              </a:rPr>
              <a:t>Energy Deposition Peak (Reaction 2)</a:t>
            </a:r>
            <a:endParaRPr lang="zh-CN" altLang="en-US" sz="1200" b="1" dirty="0">
              <a:latin typeface="Times New Roman" panose="02020603050405020304" pitchFamily="18" charset="0"/>
              <a:ea typeface="黑体" panose="02010609060101010101" pitchFamily="49" charset="-122"/>
            </a:endParaRPr>
          </a:p>
        </p:txBody>
      </p:sp>
      <p:pic>
        <p:nvPicPr>
          <p:cNvPr id="5" name="图片 4">
            <a:extLst>
              <a:ext uri="{FF2B5EF4-FFF2-40B4-BE49-F238E27FC236}">
                <a16:creationId xmlns:a16="http://schemas.microsoft.com/office/drawing/2014/main" id="{BACEFFF7-6E69-796B-215A-D3E6E27E305A}"/>
              </a:ext>
            </a:extLst>
          </p:cNvPr>
          <p:cNvPicPr>
            <a:picLocks noChangeAspect="1"/>
          </p:cNvPicPr>
          <p:nvPr/>
        </p:nvPicPr>
        <p:blipFill rotWithShape="1">
          <a:blip r:embed="rId12">
            <a:extLst>
              <a:ext uri="{28A0092B-C50C-407E-A947-70E740481C1C}">
                <a14:useLocalDpi xmlns:a14="http://schemas.microsoft.com/office/drawing/2010/main" val="0"/>
              </a:ext>
            </a:extLst>
          </a:blip>
          <a:srcRect l="5412" t="18353" r="3247" b="16696"/>
          <a:stretch>
            <a:fillRect/>
          </a:stretch>
        </p:blipFill>
        <p:spPr>
          <a:xfrm>
            <a:off x="10648950" y="114935"/>
            <a:ext cx="1543050" cy="1000125"/>
          </a:xfrm>
          <a:prstGeom prst="rect">
            <a:avLst/>
          </a:prstGeom>
        </p:spPr>
      </p:pic>
    </p:spTree>
    <p:custDataLst>
      <p:tags r:id="rId1"/>
    </p:custDataLst>
    <p:extLst>
      <p:ext uri="{BB962C8B-B14F-4D97-AF65-F5344CB8AC3E}">
        <p14:creationId xmlns:p14="http://schemas.microsoft.com/office/powerpoint/2010/main" val="5434354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BDE54-F841-7B0E-6B69-F59C4282C400}"/>
            </a:ext>
          </a:extLst>
        </p:cNvPr>
        <p:cNvGrpSpPr/>
        <p:nvPr/>
      </p:nvGrpSpPr>
      <p:grpSpPr>
        <a:xfrm>
          <a:off x="0" y="0"/>
          <a:ext cx="0" cy="0"/>
          <a:chOff x="0" y="0"/>
          <a:chExt cx="0" cy="0"/>
        </a:xfrm>
      </p:grpSpPr>
      <p:sp>
        <p:nvSpPr>
          <p:cNvPr id="81" name="矩形 80">
            <a:extLst>
              <a:ext uri="{FF2B5EF4-FFF2-40B4-BE49-F238E27FC236}">
                <a16:creationId xmlns:a16="http://schemas.microsoft.com/office/drawing/2014/main" id="{FE028599-3C25-04D8-21EC-B4B3244C1C72}"/>
              </a:ext>
            </a:extLst>
          </p:cNvPr>
          <p:cNvSpPr/>
          <p:nvPr/>
        </p:nvSpPr>
        <p:spPr>
          <a:xfrm>
            <a:off x="0" y="0"/>
            <a:ext cx="12192000" cy="114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B" panose="00020600040101010101" pitchFamily="18" charset="-122"/>
            </a:endParaRPr>
          </a:p>
        </p:txBody>
      </p:sp>
      <p:sp>
        <p:nvSpPr>
          <p:cNvPr id="82" name="矩形 81">
            <a:extLst>
              <a:ext uri="{FF2B5EF4-FFF2-40B4-BE49-F238E27FC236}">
                <a16:creationId xmlns:a16="http://schemas.microsoft.com/office/drawing/2014/main" id="{360C1E52-1B48-ECE5-239F-193029858D36}"/>
              </a:ext>
            </a:extLst>
          </p:cNvPr>
          <p:cNvSpPr/>
          <p:nvPr/>
        </p:nvSpPr>
        <p:spPr>
          <a:xfrm>
            <a:off x="0" y="6743065"/>
            <a:ext cx="12192000" cy="114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B" panose="00020600040101010101" pitchFamily="18" charset="-122"/>
            </a:endParaRPr>
          </a:p>
        </p:txBody>
      </p:sp>
      <p:cxnSp>
        <p:nvCxnSpPr>
          <p:cNvPr id="24" name="直接连接符 23">
            <a:extLst>
              <a:ext uri="{FF2B5EF4-FFF2-40B4-BE49-F238E27FC236}">
                <a16:creationId xmlns:a16="http://schemas.microsoft.com/office/drawing/2014/main" id="{55431244-ECD6-408A-CF88-0C49059C6C42}"/>
              </a:ext>
            </a:extLst>
          </p:cNvPr>
          <p:cNvCxnSpPr/>
          <p:nvPr>
            <p:custDataLst>
              <p:tags r:id="rId2"/>
            </p:custDataLst>
          </p:nvPr>
        </p:nvCxnSpPr>
        <p:spPr>
          <a:xfrm>
            <a:off x="223157" y="852714"/>
            <a:ext cx="11892915" cy="444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椭圆 24">
            <a:extLst>
              <a:ext uri="{FF2B5EF4-FFF2-40B4-BE49-F238E27FC236}">
                <a16:creationId xmlns:a16="http://schemas.microsoft.com/office/drawing/2014/main" id="{C5D43D03-275E-F8C6-0219-C6E1E410D8DA}"/>
              </a:ext>
            </a:extLst>
          </p:cNvPr>
          <p:cNvSpPr/>
          <p:nvPr>
            <p:custDataLst>
              <p:tags r:id="rId3"/>
            </p:custDataLst>
          </p:nvPr>
        </p:nvSpPr>
        <p:spPr>
          <a:xfrm>
            <a:off x="354780" y="497597"/>
            <a:ext cx="274777" cy="274777"/>
          </a:xfrm>
          <a:prstGeom prst="ellipse">
            <a:avLst/>
          </a:prstGeom>
        </p:spPr>
        <p:style>
          <a:lnRef idx="0">
            <a:srgbClr val="FFFFFF"/>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TextBox 3">
            <a:extLst>
              <a:ext uri="{FF2B5EF4-FFF2-40B4-BE49-F238E27FC236}">
                <a16:creationId xmlns:a16="http://schemas.microsoft.com/office/drawing/2014/main" id="{D439AD0D-F9ED-B08E-65E8-2CAEAF6DC2AF}"/>
              </a:ext>
            </a:extLst>
          </p:cNvPr>
          <p:cNvSpPr txBox="1"/>
          <p:nvPr>
            <p:custDataLst>
              <p:tags r:id="rId4"/>
            </p:custDataLst>
          </p:nvPr>
        </p:nvSpPr>
        <p:spPr>
          <a:xfrm>
            <a:off x="616584" y="392430"/>
            <a:ext cx="6961625" cy="461665"/>
          </a:xfrm>
          <a:prstGeom prst="rect">
            <a:avLst/>
          </a:prstGeom>
          <a:noFill/>
        </p:spPr>
        <p:txBody>
          <a:bodyPr wrap="square" rtlCol="0">
            <a:spAutoFit/>
          </a:bodyPr>
          <a:lstStyle/>
          <a:p>
            <a:pPr algn="l"/>
            <a:r>
              <a:rPr lang="en-US" altLang="zh-CN" sz="2400" b="1" spc="300" dirty="0">
                <a:solidFill>
                  <a:schemeClr val="bg2">
                    <a:lumMod val="50000"/>
                  </a:schemeClr>
                </a:solidFill>
                <a:latin typeface="微软雅黑" panose="020B0503020204020204" charset="-122"/>
                <a:ea typeface="微软雅黑" panose="020B0503020204020204" charset="-122"/>
              </a:rPr>
              <a:t>G0+G1neutron</a:t>
            </a:r>
            <a:r>
              <a:rPr lang="zh-CN" altLang="en-US" sz="2400" b="1" spc="300" dirty="0">
                <a:solidFill>
                  <a:schemeClr val="bg2">
                    <a:lumMod val="50000"/>
                  </a:schemeClr>
                </a:solidFill>
                <a:latin typeface="微软雅黑" panose="020B0503020204020204" charset="-122"/>
                <a:ea typeface="微软雅黑" panose="020B0503020204020204" charset="-122"/>
              </a:rPr>
              <a:t> </a:t>
            </a:r>
            <a:r>
              <a:rPr lang="en-US" altLang="zh-CN" sz="2400" b="1" spc="300" dirty="0">
                <a:solidFill>
                  <a:schemeClr val="bg2">
                    <a:lumMod val="50000"/>
                  </a:schemeClr>
                </a:solidFill>
                <a:latin typeface="微软雅黑" panose="020B0503020204020204" charset="-122"/>
                <a:ea typeface="微软雅黑" panose="020B0503020204020204" charset="-122"/>
              </a:rPr>
              <a:t>spectrum</a:t>
            </a:r>
            <a:endParaRPr lang="zh-CN" altLang="en-US" sz="2400" b="1" spc="300" dirty="0">
              <a:solidFill>
                <a:schemeClr val="bg2">
                  <a:lumMod val="50000"/>
                </a:schemeClr>
              </a:solidFill>
              <a:latin typeface="微软雅黑" panose="020B0503020204020204" charset="-122"/>
              <a:ea typeface="微软雅黑" panose="020B0503020204020204" charset="-122"/>
            </a:endParaRPr>
          </a:p>
        </p:txBody>
      </p:sp>
      <p:grpSp>
        <p:nvGrpSpPr>
          <p:cNvPr id="4" name="组合 3">
            <a:extLst>
              <a:ext uri="{FF2B5EF4-FFF2-40B4-BE49-F238E27FC236}">
                <a16:creationId xmlns:a16="http://schemas.microsoft.com/office/drawing/2014/main" id="{DB03190E-C276-A8EC-489D-67E5572FA98B}"/>
              </a:ext>
            </a:extLst>
          </p:cNvPr>
          <p:cNvGrpSpPr/>
          <p:nvPr/>
        </p:nvGrpSpPr>
        <p:grpSpPr>
          <a:xfrm>
            <a:off x="7660510" y="3971739"/>
            <a:ext cx="3357899" cy="2632066"/>
            <a:chOff x="5434592" y="3975098"/>
            <a:chExt cx="3357899" cy="2632066"/>
          </a:xfrm>
          <a:solidFill>
            <a:schemeClr val="bg1"/>
          </a:solidFill>
        </p:grpSpPr>
        <p:grpSp>
          <p:nvGrpSpPr>
            <p:cNvPr id="5" name="组合 4">
              <a:extLst>
                <a:ext uri="{FF2B5EF4-FFF2-40B4-BE49-F238E27FC236}">
                  <a16:creationId xmlns:a16="http://schemas.microsoft.com/office/drawing/2014/main" id="{D0202858-7C59-08E7-86C8-531CAC2F2349}"/>
                </a:ext>
              </a:extLst>
            </p:cNvPr>
            <p:cNvGrpSpPr/>
            <p:nvPr/>
          </p:nvGrpSpPr>
          <p:grpSpPr>
            <a:xfrm>
              <a:off x="6470894" y="3975098"/>
              <a:ext cx="2321597" cy="2632066"/>
              <a:chOff x="1620988" y="744642"/>
              <a:chExt cx="2321597" cy="2632066"/>
            </a:xfrm>
            <a:grpFill/>
          </p:grpSpPr>
          <p:cxnSp>
            <p:nvCxnSpPr>
              <p:cNvPr id="11" name="直接连接符 10">
                <a:extLst>
                  <a:ext uri="{FF2B5EF4-FFF2-40B4-BE49-F238E27FC236}">
                    <a16:creationId xmlns:a16="http://schemas.microsoft.com/office/drawing/2014/main" id="{EEF690B0-7455-BC83-C344-07347ABC786E}"/>
                  </a:ext>
                </a:extLst>
              </p:cNvPr>
              <p:cNvCxnSpPr/>
              <p:nvPr/>
            </p:nvCxnSpPr>
            <p:spPr>
              <a:xfrm>
                <a:off x="1918253" y="1152935"/>
                <a:ext cx="0" cy="1669775"/>
              </a:xfrm>
              <a:prstGeom prst="line">
                <a:avLst/>
              </a:prstGeom>
              <a:grpFill/>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F81292C9-F5D5-2232-DEF4-9E9F8025CD26}"/>
                  </a:ext>
                </a:extLst>
              </p:cNvPr>
              <p:cNvCxnSpPr/>
              <p:nvPr/>
            </p:nvCxnSpPr>
            <p:spPr>
              <a:xfrm>
                <a:off x="2676939" y="1152936"/>
                <a:ext cx="0" cy="1669775"/>
              </a:xfrm>
              <a:prstGeom prst="line">
                <a:avLst/>
              </a:prstGeom>
              <a:grpFill/>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3182D1F5-C552-85FF-B23E-388690BA6CFA}"/>
                  </a:ext>
                </a:extLst>
              </p:cNvPr>
              <p:cNvCxnSpPr/>
              <p:nvPr/>
            </p:nvCxnSpPr>
            <p:spPr>
              <a:xfrm>
                <a:off x="2955235" y="1152937"/>
                <a:ext cx="0" cy="1669775"/>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11756AF9-8A9F-9703-D0C5-A87D7B0C74FD}"/>
                  </a:ext>
                </a:extLst>
              </p:cNvPr>
              <p:cNvSpPr txBox="1"/>
              <p:nvPr/>
            </p:nvSpPr>
            <p:spPr>
              <a:xfrm>
                <a:off x="3091070" y="1401417"/>
                <a:ext cx="851515" cy="369332"/>
              </a:xfrm>
              <a:prstGeom prst="rect">
                <a:avLst/>
              </a:prstGeom>
              <a:grpFill/>
              <a:ln>
                <a:solidFill>
                  <a:srgbClr val="00B050"/>
                </a:solidFill>
              </a:ln>
            </p:spPr>
            <p:txBody>
              <a:bodyPr wrap="none" rtlCol="0">
                <a:spAutoFit/>
              </a:bodyPr>
              <a:lstStyle/>
              <a:p>
                <a:r>
                  <a:rPr lang="en-US" altLang="zh-CN" dirty="0">
                    <a:latin typeface="Times New Roman" panose="02020603050405020304" pitchFamily="18" charset="0"/>
                    <a:ea typeface="仿宋" panose="02010609060101010101" pitchFamily="49" charset="-122"/>
                  </a:rPr>
                  <a:t>Shutter</a:t>
                </a:r>
                <a:endParaRPr lang="zh-CN" altLang="en-US" dirty="0">
                  <a:latin typeface="Times New Roman" panose="02020603050405020304" pitchFamily="18" charset="0"/>
                  <a:ea typeface="仿宋" panose="02010609060101010101" pitchFamily="49" charset="-122"/>
                </a:endParaRPr>
              </a:p>
            </p:txBody>
          </p:sp>
          <p:sp>
            <p:nvSpPr>
              <p:cNvPr id="15" name="文本框 14">
                <a:extLst>
                  <a:ext uri="{FF2B5EF4-FFF2-40B4-BE49-F238E27FC236}">
                    <a16:creationId xmlns:a16="http://schemas.microsoft.com/office/drawing/2014/main" id="{AF4C02F7-EED4-1207-2EA0-D16B0C23AF0C}"/>
                  </a:ext>
                </a:extLst>
              </p:cNvPr>
              <p:cNvSpPr txBox="1"/>
              <p:nvPr/>
            </p:nvSpPr>
            <p:spPr>
              <a:xfrm>
                <a:off x="2067339" y="744642"/>
                <a:ext cx="543739" cy="369332"/>
              </a:xfrm>
              <a:prstGeom prst="rect">
                <a:avLst/>
              </a:prstGeom>
              <a:grpFill/>
              <a:ln>
                <a:solidFill>
                  <a:srgbClr val="FF0000"/>
                </a:solidFill>
              </a:ln>
            </p:spPr>
            <p:txBody>
              <a:bodyPr wrap="none" rtlCol="0">
                <a:spAutoFit/>
              </a:bodyPr>
              <a:lstStyle/>
              <a:p>
                <a:r>
                  <a:rPr lang="en-US" altLang="zh-CN" dirty="0">
                    <a:latin typeface="Times New Roman" panose="02020603050405020304" pitchFamily="18" charset="0"/>
                    <a:ea typeface="仿宋" panose="02010609060101010101" pitchFamily="49" charset="-122"/>
                  </a:rPr>
                  <a:t>G0)</a:t>
                </a:r>
                <a:endParaRPr lang="zh-CN" altLang="en-US" dirty="0">
                  <a:latin typeface="Times New Roman" panose="02020603050405020304" pitchFamily="18" charset="0"/>
                  <a:ea typeface="仿宋" panose="02010609060101010101" pitchFamily="49" charset="-122"/>
                </a:endParaRPr>
              </a:p>
            </p:txBody>
          </p:sp>
          <p:sp>
            <p:nvSpPr>
              <p:cNvPr id="16" name="文本框 15">
                <a:extLst>
                  <a:ext uri="{FF2B5EF4-FFF2-40B4-BE49-F238E27FC236}">
                    <a16:creationId xmlns:a16="http://schemas.microsoft.com/office/drawing/2014/main" id="{F4FEBEE8-8AA0-F598-2486-0F5A536A85AD}"/>
                  </a:ext>
                </a:extLst>
              </p:cNvPr>
              <p:cNvSpPr txBox="1"/>
              <p:nvPr/>
            </p:nvSpPr>
            <p:spPr>
              <a:xfrm>
                <a:off x="1620988" y="3007376"/>
                <a:ext cx="620683" cy="369332"/>
              </a:xfrm>
              <a:prstGeom prst="rect">
                <a:avLst/>
              </a:prstGeom>
              <a:grpFill/>
              <a:ln>
                <a:solidFill>
                  <a:srgbClr val="FF0000"/>
                </a:solidFill>
              </a:ln>
            </p:spPr>
            <p:txBody>
              <a:bodyPr wrap="none" rtlCol="0">
                <a:spAutoFit/>
              </a:bodyPr>
              <a:lstStyle/>
              <a:p>
                <a:r>
                  <a:rPr lang="en-US" altLang="zh-CN" dirty="0">
                    <a:latin typeface="Times New Roman" panose="02020603050405020304" pitchFamily="18" charset="0"/>
                    <a:ea typeface="仿宋" panose="02010609060101010101" pitchFamily="49" charset="-122"/>
                  </a:rPr>
                  <a:t>(G1)</a:t>
                </a:r>
                <a:endParaRPr lang="zh-CN" altLang="en-US" dirty="0">
                  <a:latin typeface="Times New Roman" panose="02020603050405020304" pitchFamily="18" charset="0"/>
                  <a:ea typeface="仿宋" panose="02010609060101010101" pitchFamily="49" charset="-122"/>
                </a:endParaRPr>
              </a:p>
            </p:txBody>
          </p:sp>
        </p:grpSp>
        <p:sp>
          <p:nvSpPr>
            <p:cNvPr id="7" name="梯形 6">
              <a:extLst>
                <a:ext uri="{FF2B5EF4-FFF2-40B4-BE49-F238E27FC236}">
                  <a16:creationId xmlns:a16="http://schemas.microsoft.com/office/drawing/2014/main" id="{60C1F61A-789B-20B0-BA55-6AC4B432B33B}"/>
                </a:ext>
              </a:extLst>
            </p:cNvPr>
            <p:cNvSpPr/>
            <p:nvPr/>
          </p:nvSpPr>
          <p:spPr>
            <a:xfrm rot="16200000" flipH="1">
              <a:off x="5276398" y="4618162"/>
              <a:ext cx="1529367" cy="1212980"/>
            </a:xfrm>
            <a:prstGeom prst="trapezoid">
              <a:avLst/>
            </a:prstGeom>
            <a:grpFill/>
            <a:ln>
              <a:solidFill>
                <a:srgbClr val="000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Times New Roman" panose="02020603050405020304" pitchFamily="18" charset="0"/>
                </a:rPr>
                <a:t>Detector</a:t>
              </a:r>
              <a:endParaRPr lang="zh-CN" altLang="en-US" dirty="0">
                <a:solidFill>
                  <a:schemeClr val="tx1"/>
                </a:solidFill>
                <a:latin typeface="Times New Roman" panose="02020603050405020304" pitchFamily="18" charset="0"/>
              </a:endParaRPr>
            </a:p>
          </p:txBody>
        </p:sp>
        <p:cxnSp>
          <p:nvCxnSpPr>
            <p:cNvPr id="8" name="直接箭头连接符 7">
              <a:extLst>
                <a:ext uri="{FF2B5EF4-FFF2-40B4-BE49-F238E27FC236}">
                  <a16:creationId xmlns:a16="http://schemas.microsoft.com/office/drawing/2014/main" id="{C91DA71F-596D-AB60-4963-9FE7BA7A4694}"/>
                </a:ext>
              </a:extLst>
            </p:cNvPr>
            <p:cNvCxnSpPr>
              <a:cxnSpLocks/>
              <a:endCxn id="16" idx="0"/>
            </p:cNvCxnSpPr>
            <p:nvPr/>
          </p:nvCxnSpPr>
          <p:spPr>
            <a:xfrm>
              <a:off x="6781236" y="6092129"/>
              <a:ext cx="0" cy="145703"/>
            </a:xfrm>
            <a:prstGeom prst="straightConnector1">
              <a:avLst/>
            </a:prstGeom>
            <a:grpFill/>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接箭头连接符 8">
              <a:extLst>
                <a:ext uri="{FF2B5EF4-FFF2-40B4-BE49-F238E27FC236}">
                  <a16:creationId xmlns:a16="http://schemas.microsoft.com/office/drawing/2014/main" id="{FCF382F9-8454-9642-6D22-2527F12A72DB}"/>
                </a:ext>
              </a:extLst>
            </p:cNvPr>
            <p:cNvCxnSpPr>
              <a:endCxn id="15" idx="2"/>
            </p:cNvCxnSpPr>
            <p:nvPr/>
          </p:nvCxnSpPr>
          <p:spPr>
            <a:xfrm flipH="1" flipV="1">
              <a:off x="7189115" y="4344430"/>
              <a:ext cx="368681" cy="38961"/>
            </a:xfrm>
            <a:prstGeom prst="straightConnector1">
              <a:avLst/>
            </a:prstGeom>
            <a:grpFill/>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a:extLst>
                <a:ext uri="{FF2B5EF4-FFF2-40B4-BE49-F238E27FC236}">
                  <a16:creationId xmlns:a16="http://schemas.microsoft.com/office/drawing/2014/main" id="{D1C47F88-028C-DDA8-DDDD-CFE52EEB3A82}"/>
                </a:ext>
              </a:extLst>
            </p:cNvPr>
            <p:cNvCxnSpPr>
              <a:endCxn id="14" idx="2"/>
            </p:cNvCxnSpPr>
            <p:nvPr/>
          </p:nvCxnSpPr>
          <p:spPr>
            <a:xfrm flipV="1">
              <a:off x="7805141" y="5001205"/>
              <a:ext cx="561593" cy="102640"/>
            </a:xfrm>
            <a:prstGeom prst="straightConnector1">
              <a:avLst/>
            </a:prstGeom>
            <a:grpFill/>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pic>
        <p:nvPicPr>
          <p:cNvPr id="17" name="图片 16">
            <a:extLst>
              <a:ext uri="{FF2B5EF4-FFF2-40B4-BE49-F238E27FC236}">
                <a16:creationId xmlns:a16="http://schemas.microsoft.com/office/drawing/2014/main" id="{B80DBB7B-6FC0-E2B8-34F1-FDAC45B6418C}"/>
              </a:ext>
            </a:extLst>
          </p:cNvPr>
          <p:cNvPicPr>
            <a:picLocks noChangeAspect="1"/>
          </p:cNvPicPr>
          <p:nvPr/>
        </p:nvPicPr>
        <p:blipFill rotWithShape="1">
          <a:blip r:embed="rId7">
            <a:extLst>
              <a:ext uri="{28A0092B-C50C-407E-A947-70E740481C1C}">
                <a14:useLocalDpi xmlns:a14="http://schemas.microsoft.com/office/drawing/2010/main" val="0"/>
              </a:ext>
            </a:extLst>
          </a:blip>
          <a:srcRect l="5412" t="18353" r="3247" b="16696"/>
          <a:stretch>
            <a:fillRect/>
          </a:stretch>
        </p:blipFill>
        <p:spPr>
          <a:xfrm>
            <a:off x="10648950" y="159411"/>
            <a:ext cx="1543050" cy="1000125"/>
          </a:xfrm>
          <a:prstGeom prst="rect">
            <a:avLst/>
          </a:prstGeom>
        </p:spPr>
      </p:pic>
      <p:grpSp>
        <p:nvGrpSpPr>
          <p:cNvPr id="19" name="组合 18">
            <a:extLst>
              <a:ext uri="{FF2B5EF4-FFF2-40B4-BE49-F238E27FC236}">
                <a16:creationId xmlns:a16="http://schemas.microsoft.com/office/drawing/2014/main" id="{9547E65B-48C4-C47C-70CA-ADC41FE03ECD}"/>
              </a:ext>
            </a:extLst>
          </p:cNvPr>
          <p:cNvGrpSpPr/>
          <p:nvPr/>
        </p:nvGrpSpPr>
        <p:grpSpPr>
          <a:xfrm>
            <a:off x="-1" y="1155035"/>
            <a:ext cx="6940489" cy="5205367"/>
            <a:chOff x="-1" y="1155035"/>
            <a:chExt cx="6940489" cy="5205367"/>
          </a:xfrm>
        </p:grpSpPr>
        <p:pic>
          <p:nvPicPr>
            <p:cNvPr id="6" name="图片 5">
              <a:extLst>
                <a:ext uri="{FF2B5EF4-FFF2-40B4-BE49-F238E27FC236}">
                  <a16:creationId xmlns:a16="http://schemas.microsoft.com/office/drawing/2014/main" id="{EC253890-9A08-F774-0350-B93EA11B731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 y="1155035"/>
              <a:ext cx="6940489" cy="5205367"/>
            </a:xfrm>
            <a:prstGeom prst="rect">
              <a:avLst/>
            </a:prstGeom>
          </p:spPr>
        </p:pic>
        <p:sp>
          <p:nvSpPr>
            <p:cNvPr id="18" name="矩形 17">
              <a:extLst>
                <a:ext uri="{FF2B5EF4-FFF2-40B4-BE49-F238E27FC236}">
                  <a16:creationId xmlns:a16="http://schemas.microsoft.com/office/drawing/2014/main" id="{07B7DD03-CEB5-B2D5-16D4-6CDD50636A2C}"/>
                </a:ext>
              </a:extLst>
            </p:cNvPr>
            <p:cNvSpPr/>
            <p:nvPr/>
          </p:nvSpPr>
          <p:spPr>
            <a:xfrm>
              <a:off x="4612193" y="1979525"/>
              <a:ext cx="1044514" cy="2311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文本框 2">
            <a:extLst>
              <a:ext uri="{FF2B5EF4-FFF2-40B4-BE49-F238E27FC236}">
                <a16:creationId xmlns:a16="http://schemas.microsoft.com/office/drawing/2014/main" id="{A905E77C-A2EF-8F32-F1E0-28883FBD7D9F}"/>
              </a:ext>
            </a:extLst>
          </p:cNvPr>
          <p:cNvSpPr txBox="1"/>
          <p:nvPr/>
        </p:nvSpPr>
        <p:spPr>
          <a:xfrm>
            <a:off x="6464955" y="1299277"/>
            <a:ext cx="5705080" cy="1895712"/>
          </a:xfrm>
          <a:prstGeom prst="rect">
            <a:avLst/>
          </a:prstGeom>
          <a:noFill/>
        </p:spPr>
        <p:txBody>
          <a:bodyPr wrap="square" rtlCol="0">
            <a:spAutoFit/>
          </a:bodyPr>
          <a:lstStyle/>
          <a:p>
            <a:pPr marL="571500" indent="-285750" algn="l">
              <a:lnSpc>
                <a:spcPct val="125000"/>
              </a:lnSpc>
              <a:buFont typeface="Wingdings" panose="05000000000000000000" pitchFamily="2" charset="2"/>
              <a:buChar char="Ø"/>
            </a:pPr>
            <a:r>
              <a:rPr lang="en-US" altLang="zh-CN" sz="2400" b="1" dirty="0">
                <a:latin typeface="Times New Roman" panose="02020603050405020304" pitchFamily="18" charset="0"/>
                <a:ea typeface="宋体" panose="02010600030101010101" pitchFamily="2" charset="-122"/>
              </a:rPr>
              <a:t>Current Issue: </a:t>
            </a:r>
            <a:r>
              <a:rPr lang="en-US" altLang="zh-CN" sz="2400" dirty="0">
                <a:latin typeface="Times New Roman" panose="02020603050405020304" pitchFamily="18" charset="0"/>
                <a:ea typeface="宋体" panose="02010600030101010101" pitchFamily="2" charset="-122"/>
              </a:rPr>
              <a:t>Detector saturation occurred under the G0-only</a:t>
            </a:r>
          </a:p>
          <a:p>
            <a:pPr marL="571500" indent="-285750" algn="l">
              <a:lnSpc>
                <a:spcPct val="125000"/>
              </a:lnSpc>
              <a:buFont typeface="Wingdings" panose="05000000000000000000" pitchFamily="2" charset="2"/>
              <a:buChar char="Ø"/>
            </a:pPr>
            <a:r>
              <a:rPr lang="zh-CN" altLang="zh-CN" sz="2400" b="1" dirty="0">
                <a:latin typeface="Times New Roman" panose="02020603050405020304" pitchFamily="18" charset="0"/>
                <a:ea typeface="宋体" panose="02010600030101010101" pitchFamily="2" charset="-122"/>
              </a:rPr>
              <a:t>Solution:</a:t>
            </a:r>
            <a:r>
              <a:rPr lang="zh-CN" altLang="zh-CN" sz="2400" dirty="0">
                <a:latin typeface="Times New Roman" panose="02020603050405020304" pitchFamily="18" charset="0"/>
                <a:ea typeface="宋体" panose="02010600030101010101" pitchFamily="2" charset="-122"/>
              </a:rPr>
              <a:t> Addition of G</a:t>
            </a:r>
            <a:r>
              <a:rPr lang="en-US" altLang="zh-CN" sz="2400" dirty="0">
                <a:latin typeface="Times New Roman" panose="02020603050405020304" pitchFamily="18" charset="0"/>
                <a:ea typeface="宋体" panose="02010600030101010101" pitchFamily="2" charset="-122"/>
              </a:rPr>
              <a:t>1 </a:t>
            </a:r>
            <a:r>
              <a:rPr lang="zh-CN" altLang="zh-CN" sz="2400" dirty="0">
                <a:latin typeface="Times New Roman" panose="02020603050405020304" pitchFamily="18" charset="0"/>
                <a:ea typeface="宋体" panose="02010600030101010101" pitchFamily="2" charset="-122"/>
              </a:rPr>
              <a:t>for further attenuation and comparative testing</a:t>
            </a:r>
            <a:endParaRPr lang="zh-CN" altLang="en-US" sz="2400" dirty="0">
              <a:latin typeface="Times New Roman" panose="02020603050405020304" pitchFamily="18" charset="0"/>
              <a:ea typeface="宋体" panose="02010600030101010101" pitchFamily="2" charset="-122"/>
            </a:endParaRPr>
          </a:p>
        </p:txBody>
      </p:sp>
    </p:spTree>
    <p:custDataLst>
      <p:tags r:id="rId1"/>
    </p:custDataLst>
    <p:extLst>
      <p:ext uri="{BB962C8B-B14F-4D97-AF65-F5344CB8AC3E}">
        <p14:creationId xmlns:p14="http://schemas.microsoft.com/office/powerpoint/2010/main" val="266029787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4CCF1-D6EE-4C19-920D-2E95EE528B3A}"/>
            </a:ext>
          </a:extLst>
        </p:cNvPr>
        <p:cNvGrpSpPr/>
        <p:nvPr/>
      </p:nvGrpSpPr>
      <p:grpSpPr>
        <a:xfrm>
          <a:off x="0" y="0"/>
          <a:ext cx="0" cy="0"/>
          <a:chOff x="0" y="0"/>
          <a:chExt cx="0" cy="0"/>
        </a:xfrm>
      </p:grpSpPr>
      <p:sp>
        <p:nvSpPr>
          <p:cNvPr id="81" name="矩形 80">
            <a:extLst>
              <a:ext uri="{FF2B5EF4-FFF2-40B4-BE49-F238E27FC236}">
                <a16:creationId xmlns:a16="http://schemas.microsoft.com/office/drawing/2014/main" id="{4F7E1087-1696-9C2D-FBB3-8B64597F0290}"/>
              </a:ext>
            </a:extLst>
          </p:cNvPr>
          <p:cNvSpPr/>
          <p:nvPr/>
        </p:nvSpPr>
        <p:spPr>
          <a:xfrm>
            <a:off x="0" y="0"/>
            <a:ext cx="12192000" cy="114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B" panose="00020600040101010101" pitchFamily="18" charset="-122"/>
            </a:endParaRPr>
          </a:p>
        </p:txBody>
      </p:sp>
      <p:sp>
        <p:nvSpPr>
          <p:cNvPr id="82" name="矩形 81">
            <a:extLst>
              <a:ext uri="{FF2B5EF4-FFF2-40B4-BE49-F238E27FC236}">
                <a16:creationId xmlns:a16="http://schemas.microsoft.com/office/drawing/2014/main" id="{ED1C7072-5CBD-EA97-FFBF-F9F3CCE49CC2}"/>
              </a:ext>
            </a:extLst>
          </p:cNvPr>
          <p:cNvSpPr/>
          <p:nvPr/>
        </p:nvSpPr>
        <p:spPr>
          <a:xfrm>
            <a:off x="0" y="6743065"/>
            <a:ext cx="12192000" cy="114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B" panose="00020600040101010101" pitchFamily="18" charset="-122"/>
            </a:endParaRPr>
          </a:p>
        </p:txBody>
      </p:sp>
      <p:cxnSp>
        <p:nvCxnSpPr>
          <p:cNvPr id="24" name="直接连接符 23">
            <a:extLst>
              <a:ext uri="{FF2B5EF4-FFF2-40B4-BE49-F238E27FC236}">
                <a16:creationId xmlns:a16="http://schemas.microsoft.com/office/drawing/2014/main" id="{127ECD94-15C8-3AC5-4C0A-C218A319D3D1}"/>
              </a:ext>
            </a:extLst>
          </p:cNvPr>
          <p:cNvCxnSpPr/>
          <p:nvPr>
            <p:custDataLst>
              <p:tags r:id="rId2"/>
            </p:custDataLst>
          </p:nvPr>
        </p:nvCxnSpPr>
        <p:spPr>
          <a:xfrm>
            <a:off x="223157" y="852714"/>
            <a:ext cx="11892915" cy="444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椭圆 24">
            <a:extLst>
              <a:ext uri="{FF2B5EF4-FFF2-40B4-BE49-F238E27FC236}">
                <a16:creationId xmlns:a16="http://schemas.microsoft.com/office/drawing/2014/main" id="{53B85C1B-CBE5-9611-70A4-FAA71DCDBBE8}"/>
              </a:ext>
            </a:extLst>
          </p:cNvPr>
          <p:cNvSpPr/>
          <p:nvPr>
            <p:custDataLst>
              <p:tags r:id="rId3"/>
            </p:custDataLst>
          </p:nvPr>
        </p:nvSpPr>
        <p:spPr>
          <a:xfrm>
            <a:off x="354780" y="497597"/>
            <a:ext cx="274777" cy="274777"/>
          </a:xfrm>
          <a:prstGeom prst="ellipse">
            <a:avLst/>
          </a:prstGeom>
        </p:spPr>
        <p:style>
          <a:lnRef idx="0">
            <a:srgbClr val="FFFFFF"/>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TextBox 3">
            <a:extLst>
              <a:ext uri="{FF2B5EF4-FFF2-40B4-BE49-F238E27FC236}">
                <a16:creationId xmlns:a16="http://schemas.microsoft.com/office/drawing/2014/main" id="{E8C2F2AC-01BA-90BD-BF25-E54F53E902C4}"/>
              </a:ext>
            </a:extLst>
          </p:cNvPr>
          <p:cNvSpPr txBox="1"/>
          <p:nvPr>
            <p:custDataLst>
              <p:tags r:id="rId4"/>
            </p:custDataLst>
          </p:nvPr>
        </p:nvSpPr>
        <p:spPr>
          <a:xfrm>
            <a:off x="616584" y="392430"/>
            <a:ext cx="8627999" cy="400110"/>
          </a:xfrm>
          <a:prstGeom prst="rect">
            <a:avLst/>
          </a:prstGeom>
          <a:noFill/>
        </p:spPr>
        <p:txBody>
          <a:bodyPr wrap="square" rtlCol="0">
            <a:spAutoFit/>
          </a:bodyPr>
          <a:lstStyle/>
          <a:p>
            <a:pPr algn="l"/>
            <a:r>
              <a:rPr lang="en-US" altLang="zh-CN" sz="2000" b="1" spc="300" dirty="0">
                <a:solidFill>
                  <a:schemeClr val="bg2">
                    <a:lumMod val="50000"/>
                  </a:schemeClr>
                </a:solidFill>
                <a:latin typeface="微软雅黑" panose="020B0503020204020204" charset="-122"/>
                <a:ea typeface="微软雅黑" panose="020B0503020204020204" charset="-122"/>
              </a:rPr>
              <a:t>Incident &amp; Capture Distributions: G0 + G1</a:t>
            </a:r>
            <a:endParaRPr lang="zh-CN" altLang="en-US" sz="2000" b="1" spc="300" dirty="0">
              <a:solidFill>
                <a:schemeClr val="bg2">
                  <a:lumMod val="50000"/>
                </a:schemeClr>
              </a:solidFill>
              <a:latin typeface="微软雅黑" panose="020B0503020204020204" charset="-122"/>
              <a:ea typeface="微软雅黑" panose="020B0503020204020204" charset="-122"/>
            </a:endParaRPr>
          </a:p>
        </p:txBody>
      </p:sp>
      <p:pic>
        <p:nvPicPr>
          <p:cNvPr id="4" name="图片 3">
            <a:extLst>
              <a:ext uri="{FF2B5EF4-FFF2-40B4-BE49-F238E27FC236}">
                <a16:creationId xmlns:a16="http://schemas.microsoft.com/office/drawing/2014/main" id="{2F3CE5ED-E94D-5EC3-9EA8-DE7B84828E5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54780" y="1666557"/>
            <a:ext cx="5399999" cy="3895427"/>
          </a:xfrm>
          <a:prstGeom prst="rect">
            <a:avLst/>
          </a:prstGeom>
        </p:spPr>
      </p:pic>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51610CDC-A78E-FF0B-111F-A7D9E5323423}"/>
                  </a:ext>
                </a:extLst>
              </p:cNvPr>
              <p:cNvSpPr txBox="1"/>
              <p:nvPr/>
            </p:nvSpPr>
            <p:spPr>
              <a:xfrm>
                <a:off x="629557" y="994470"/>
                <a:ext cx="6323719" cy="668709"/>
              </a:xfrm>
              <a:prstGeom prst="rect">
                <a:avLst/>
              </a:prstGeom>
              <a:noFill/>
            </p:spPr>
            <p:txBody>
              <a:bodyPr wrap="none" rtlCol="0">
                <a:spAutoFit/>
              </a:bodyPr>
              <a:lstStyle/>
              <a:p>
                <a:pPr algn="l"/>
                <a:r>
                  <a:rPr lang="en-US" altLang="zh-CN" sz="2400" dirty="0">
                    <a:latin typeface="Times New Roman" panose="02020603050405020304" pitchFamily="18" charset="0"/>
                    <a:ea typeface="宋体" panose="02010600030101010101" pitchFamily="2" charset="-122"/>
                  </a:rPr>
                  <a:t>Total Events</a:t>
                </a:r>
                <a:r>
                  <a:rPr lang="zh-CN" altLang="en-US" sz="2400" dirty="0">
                    <a:latin typeface="Times New Roman" panose="02020603050405020304" pitchFamily="18" charset="0"/>
                    <a:ea typeface="宋体" panose="02010600030101010101" pitchFamily="2" charset="-122"/>
                  </a:rPr>
                  <a:t>：</a:t>
                </a:r>
                <a:r>
                  <a:rPr lang="en-US" altLang="zh-CN" sz="2400" dirty="0">
                    <a:latin typeface="Times New Roman" panose="02020603050405020304" pitchFamily="18" charset="0"/>
                    <a:ea typeface="宋体" panose="02010600030101010101" pitchFamily="2" charset="-122"/>
                  </a:rPr>
                  <a:t>4×10</a:t>
                </a:r>
                <a:r>
                  <a:rPr lang="en-US" altLang="zh-CN" sz="2400" baseline="30000" dirty="0">
                    <a:latin typeface="Times New Roman" panose="02020603050405020304" pitchFamily="18" charset="0"/>
                    <a:ea typeface="宋体" panose="02010600030101010101" pitchFamily="2" charset="-122"/>
                  </a:rPr>
                  <a:t>8</a:t>
                </a:r>
                <a:r>
                  <a:rPr lang="en-US" altLang="zh-CN" sz="2400" dirty="0">
                    <a:latin typeface="Times New Roman" panose="02020603050405020304" pitchFamily="18" charset="0"/>
                    <a:ea typeface="宋体" panose="02010600030101010101" pitchFamily="2" charset="-122"/>
                  </a:rPr>
                  <a:t>     </a:t>
                </a:r>
                <a14:m>
                  <m:oMath xmlns:m="http://schemas.openxmlformats.org/officeDocument/2006/math">
                    <m:sSub>
                      <m:sSubPr>
                        <m:ctrlPr>
                          <a:rPr lang="en-US" altLang="zh-CN" sz="2400" i="1" smtClean="0">
                            <a:latin typeface="Cambria Math" panose="02040503050406030204" pitchFamily="18" charset="0"/>
                            <a:ea typeface="宋体" panose="02010600030101010101" pitchFamily="2" charset="-122"/>
                          </a:rPr>
                        </m:ctrlPr>
                      </m:sSubPr>
                      <m:e>
                        <m:r>
                          <a:rPr lang="en-US" altLang="zh-CN" sz="2400" b="0" i="1" smtClean="0">
                            <a:latin typeface="Cambria Math" panose="02040503050406030204" pitchFamily="18" charset="0"/>
                            <a:ea typeface="宋体" panose="02010600030101010101" pitchFamily="2" charset="-122"/>
                          </a:rPr>
                          <m:t>𝑇</m:t>
                        </m:r>
                      </m:e>
                      <m:sub>
                        <m:r>
                          <a:rPr lang="en-US" altLang="zh-CN" sz="2400" b="0" i="1" smtClean="0">
                            <a:latin typeface="Cambria Math" panose="02040503050406030204" pitchFamily="18" charset="0"/>
                            <a:ea typeface="宋体" panose="02010600030101010101" pitchFamily="2" charset="-122"/>
                          </a:rPr>
                          <m:t>𝑚</m:t>
                        </m:r>
                      </m:sub>
                    </m:sSub>
                    <m:r>
                      <a:rPr lang="en-US" altLang="zh-CN" sz="2400" b="0" i="1" smtClean="0">
                        <a:latin typeface="Cambria Math" panose="02040503050406030204" pitchFamily="18" charset="0"/>
                        <a:ea typeface="宋体" panose="02010600030101010101" pitchFamily="2" charset="-122"/>
                      </a:rPr>
                      <m:t>=</m:t>
                    </m:r>
                    <m:f>
                      <m:fPr>
                        <m:ctrlPr>
                          <a:rPr lang="en-US" altLang="zh-CN" sz="2400" b="0" i="1" smtClean="0">
                            <a:latin typeface="Cambria Math" panose="02040503050406030204" pitchFamily="18" charset="0"/>
                            <a:ea typeface="宋体" panose="02010600030101010101" pitchFamily="2" charset="-122"/>
                          </a:rPr>
                        </m:ctrlPr>
                      </m:fPr>
                      <m:num>
                        <m:r>
                          <a:rPr lang="en-US" altLang="zh-CN" sz="2400" b="0" i="1" smtClean="0">
                            <a:latin typeface="Cambria Math" panose="02040503050406030204" pitchFamily="18" charset="0"/>
                            <a:ea typeface="宋体" panose="02010600030101010101" pitchFamily="2" charset="-122"/>
                          </a:rPr>
                          <m:t>4</m:t>
                        </m:r>
                        <m:r>
                          <a:rPr lang="en-US" altLang="zh-CN" sz="2400" b="0" i="1" smtClean="0">
                            <a:latin typeface="Cambria Math" panose="02040503050406030204" pitchFamily="18" charset="0"/>
                            <a:ea typeface="Cambria Math" panose="02040503050406030204" pitchFamily="18" charset="0"/>
                          </a:rPr>
                          <m:t>×</m:t>
                        </m:r>
                        <m:sSup>
                          <m:sSupPr>
                            <m:ctrlPr>
                              <a:rPr lang="en-US" altLang="zh-CN" sz="2400" b="0" i="1" smtClean="0">
                                <a:latin typeface="Cambria Math" panose="02040503050406030204" pitchFamily="18" charset="0"/>
                                <a:ea typeface="Cambria Math" panose="02040503050406030204" pitchFamily="18" charset="0"/>
                              </a:rPr>
                            </m:ctrlPr>
                          </m:sSupPr>
                          <m:e>
                            <m:r>
                              <a:rPr lang="en-US" altLang="zh-CN" sz="2400" b="0" i="1" smtClean="0">
                                <a:latin typeface="Cambria Math" panose="02040503050406030204" pitchFamily="18" charset="0"/>
                                <a:ea typeface="Cambria Math" panose="02040503050406030204" pitchFamily="18" charset="0"/>
                              </a:rPr>
                              <m:t>10</m:t>
                            </m:r>
                          </m:e>
                          <m:sup>
                            <m:r>
                              <a:rPr lang="en-US" altLang="zh-CN" sz="2400" b="0" i="1" smtClean="0">
                                <a:latin typeface="Cambria Math" panose="02040503050406030204" pitchFamily="18" charset="0"/>
                                <a:ea typeface="Cambria Math" panose="02040503050406030204" pitchFamily="18" charset="0"/>
                              </a:rPr>
                              <m:t>8</m:t>
                            </m:r>
                          </m:sup>
                        </m:sSup>
                      </m:num>
                      <m:den>
                        <m:r>
                          <a:rPr lang="en-US" altLang="zh-CN" sz="2400" b="0" i="1" smtClean="0">
                            <a:latin typeface="Cambria Math" panose="02040503050406030204" pitchFamily="18" charset="0"/>
                            <a:ea typeface="宋体" panose="02010600030101010101" pitchFamily="2" charset="-122"/>
                          </a:rPr>
                          <m:t>1.20</m:t>
                        </m:r>
                        <m:r>
                          <a:rPr lang="en-US" altLang="zh-CN" sz="2400" b="0" i="1" smtClean="0">
                            <a:latin typeface="Cambria Math" panose="02040503050406030204" pitchFamily="18" charset="0"/>
                            <a:ea typeface="Cambria Math" panose="02040503050406030204" pitchFamily="18" charset="0"/>
                          </a:rPr>
                          <m:t>×</m:t>
                        </m:r>
                        <m:sSup>
                          <m:sSupPr>
                            <m:ctrlPr>
                              <a:rPr lang="en-US" altLang="zh-CN" sz="2400" b="0" i="1" smtClean="0">
                                <a:latin typeface="Cambria Math" panose="02040503050406030204" pitchFamily="18" charset="0"/>
                                <a:ea typeface="Cambria Math" panose="02040503050406030204" pitchFamily="18" charset="0"/>
                              </a:rPr>
                            </m:ctrlPr>
                          </m:sSupPr>
                          <m:e>
                            <m:r>
                              <a:rPr lang="en-US" altLang="zh-CN" sz="2400" b="0" i="1" smtClean="0">
                                <a:latin typeface="Cambria Math" panose="02040503050406030204" pitchFamily="18" charset="0"/>
                                <a:ea typeface="Cambria Math" panose="02040503050406030204" pitchFamily="18" charset="0"/>
                              </a:rPr>
                              <m:t>10</m:t>
                            </m:r>
                          </m:e>
                          <m:sup>
                            <m:r>
                              <a:rPr lang="en-US" altLang="zh-CN" sz="2400" b="0" i="1" smtClean="0">
                                <a:latin typeface="Cambria Math" panose="02040503050406030204" pitchFamily="18" charset="0"/>
                                <a:ea typeface="Cambria Math" panose="02040503050406030204" pitchFamily="18" charset="0"/>
                              </a:rPr>
                              <m:t>7</m:t>
                            </m:r>
                          </m:sup>
                        </m:sSup>
                      </m:den>
                    </m:f>
                    <m:r>
                      <a:rPr lang="en-US" altLang="zh-CN" sz="2400" b="0" i="1" smtClean="0">
                        <a:latin typeface="Cambria Math" panose="02040503050406030204" pitchFamily="18" charset="0"/>
                        <a:ea typeface="宋体" panose="02010600030101010101" pitchFamily="2" charset="-122"/>
                      </a:rPr>
                      <m:t>=33.33</m:t>
                    </m:r>
                    <m:r>
                      <a:rPr lang="en-US" altLang="zh-CN" sz="2400" b="0" i="1" smtClean="0">
                        <a:latin typeface="Cambria Math" panose="02040503050406030204" pitchFamily="18" charset="0"/>
                        <a:ea typeface="宋体" panose="02010600030101010101" pitchFamily="2" charset="-122"/>
                      </a:rPr>
                      <m:t>𝑠</m:t>
                    </m:r>
                  </m:oMath>
                </a14:m>
                <a:endParaRPr lang="en-US" altLang="zh-CN" sz="2400" baseline="30000" dirty="0">
                  <a:latin typeface="Times New Roman" panose="02020603050405020304" pitchFamily="18" charset="0"/>
                  <a:ea typeface="宋体" panose="02010600030101010101" pitchFamily="2" charset="-122"/>
                </a:endParaRPr>
              </a:p>
            </p:txBody>
          </p:sp>
        </mc:Choice>
        <mc:Fallback xmlns="">
          <p:sp>
            <p:nvSpPr>
              <p:cNvPr id="5" name="文本框 4">
                <a:extLst>
                  <a:ext uri="{FF2B5EF4-FFF2-40B4-BE49-F238E27FC236}">
                    <a16:creationId xmlns:a16="http://schemas.microsoft.com/office/drawing/2014/main" id="{51610CDC-A78E-FF0B-111F-A7D9E5323423}"/>
                  </a:ext>
                </a:extLst>
              </p:cNvPr>
              <p:cNvSpPr txBox="1">
                <a:spLocks noRot="1" noChangeAspect="1" noMove="1" noResize="1" noEditPoints="1" noAdjustHandles="1" noChangeArrowheads="1" noChangeShapeType="1" noTextEdit="1"/>
              </p:cNvSpPr>
              <p:nvPr/>
            </p:nvSpPr>
            <p:spPr>
              <a:xfrm>
                <a:off x="629557" y="994470"/>
                <a:ext cx="6323719" cy="668709"/>
              </a:xfrm>
              <a:prstGeom prst="rect">
                <a:avLst/>
              </a:prstGeom>
              <a:blipFill>
                <a:blip r:embed="rId10"/>
                <a:stretch>
                  <a:fillRect l="-1445" b="-7273"/>
                </a:stretch>
              </a:blipFill>
            </p:spPr>
            <p:txBody>
              <a:bodyPr/>
              <a:lstStyle/>
              <a:p>
                <a:r>
                  <a:rPr lang="zh-CN" altLang="en-US">
                    <a:noFill/>
                  </a:rPr>
                  <a:t> </a:t>
                </a:r>
              </a:p>
            </p:txBody>
          </p:sp>
        </mc:Fallback>
      </mc:AlternateContent>
      <p:graphicFrame>
        <p:nvGraphicFramePr>
          <p:cNvPr id="8" name="表格 7">
            <a:extLst>
              <a:ext uri="{FF2B5EF4-FFF2-40B4-BE49-F238E27FC236}">
                <a16:creationId xmlns:a16="http://schemas.microsoft.com/office/drawing/2014/main" id="{1EFF32C7-794D-D523-6E6D-D16120F9236D}"/>
              </a:ext>
            </a:extLst>
          </p:cNvPr>
          <p:cNvGraphicFramePr>
            <a:graphicFrameLocks noGrp="1"/>
          </p:cNvGraphicFramePr>
          <p:nvPr>
            <p:extLst>
              <p:ext uri="{D42A27DB-BD31-4B8C-83A1-F6EECF244321}">
                <p14:modId xmlns:p14="http://schemas.microsoft.com/office/powerpoint/2010/main" val="3256641416"/>
              </p:ext>
            </p:extLst>
          </p:nvPr>
        </p:nvGraphicFramePr>
        <p:xfrm>
          <a:off x="5548421" y="2687170"/>
          <a:ext cx="6305759" cy="1854200"/>
        </p:xfrm>
        <a:graphic>
          <a:graphicData uri="http://schemas.openxmlformats.org/drawingml/2006/table">
            <a:tbl>
              <a:tblPr firstRow="1" bandRow="1">
                <a:tableStyleId>{3B4B98B0-60AC-42C2-AFA5-B58CD77FA1E5}</a:tableStyleId>
              </a:tblPr>
              <a:tblGrid>
                <a:gridCol w="2101919">
                  <a:extLst>
                    <a:ext uri="{9D8B030D-6E8A-4147-A177-3AD203B41FA5}">
                      <a16:colId xmlns:a16="http://schemas.microsoft.com/office/drawing/2014/main" val="2438907402"/>
                    </a:ext>
                  </a:extLst>
                </a:gridCol>
                <a:gridCol w="1050960">
                  <a:extLst>
                    <a:ext uri="{9D8B030D-6E8A-4147-A177-3AD203B41FA5}">
                      <a16:colId xmlns:a16="http://schemas.microsoft.com/office/drawing/2014/main" val="2636793467"/>
                    </a:ext>
                  </a:extLst>
                </a:gridCol>
                <a:gridCol w="1050960">
                  <a:extLst>
                    <a:ext uri="{9D8B030D-6E8A-4147-A177-3AD203B41FA5}">
                      <a16:colId xmlns:a16="http://schemas.microsoft.com/office/drawing/2014/main" val="474552136"/>
                    </a:ext>
                  </a:extLst>
                </a:gridCol>
                <a:gridCol w="1050960">
                  <a:extLst>
                    <a:ext uri="{9D8B030D-6E8A-4147-A177-3AD203B41FA5}">
                      <a16:colId xmlns:a16="http://schemas.microsoft.com/office/drawing/2014/main" val="3541333427"/>
                    </a:ext>
                  </a:extLst>
                </a:gridCol>
                <a:gridCol w="1050960">
                  <a:extLst>
                    <a:ext uri="{9D8B030D-6E8A-4147-A177-3AD203B41FA5}">
                      <a16:colId xmlns:a16="http://schemas.microsoft.com/office/drawing/2014/main" val="3641889924"/>
                    </a:ext>
                  </a:extLst>
                </a:gridCol>
              </a:tblGrid>
              <a:tr h="370840">
                <a:tc gridSpan="5">
                  <a:txBody>
                    <a:bodyPr/>
                    <a:lstStyle/>
                    <a:p>
                      <a:pPr algn="ctr"/>
                      <a:r>
                        <a:rPr lang="en-US" altLang="zh-CN" b="0" i="0" baseline="0" dirty="0">
                          <a:latin typeface="Times New Roman" panose="02020603050405020304" pitchFamily="18" charset="0"/>
                          <a:ea typeface="宋体" panose="02010600030101010101" pitchFamily="2" charset="-122"/>
                        </a:rPr>
                        <a:t>G0+G1</a:t>
                      </a:r>
                      <a:endParaRPr lang="zh-CN" altLang="en-US" b="0" i="0" baseline="0" dirty="0">
                        <a:latin typeface="Times New Roman" panose="02020603050405020304" pitchFamily="18" charset="0"/>
                        <a:ea typeface="宋体" panose="02010600030101010101" pitchFamily="2" charset="-122"/>
                      </a:endParaRPr>
                    </a:p>
                  </a:txBody>
                  <a:tcPr anchor="ctr"/>
                </a:tc>
                <a:tc hMerge="1">
                  <a:txBody>
                    <a:bodyPr/>
                    <a:lstStyle/>
                    <a:p>
                      <a:pPr algn="ctr"/>
                      <a:endParaRPr lang="zh-CN" altLang="en-US" b="0" i="0" baseline="0" dirty="0">
                        <a:latin typeface="Times New Roman" panose="02020603050405020304" pitchFamily="18" charset="0"/>
                        <a:ea typeface="宋体" panose="02010600030101010101" pitchFamily="2" charset="-122"/>
                      </a:endParaRPr>
                    </a:p>
                  </a:txBody>
                  <a:tcPr anchor="ctr"/>
                </a:tc>
                <a:tc hMerge="1">
                  <a:txBody>
                    <a:bodyPr/>
                    <a:lstStyle/>
                    <a:p>
                      <a:endParaRPr lang="zh-CN" altLang="en-US"/>
                    </a:p>
                  </a:txBody>
                  <a:tcPr/>
                </a:tc>
                <a:tc hMerge="1">
                  <a:txBody>
                    <a:bodyPr/>
                    <a:lstStyle/>
                    <a:p>
                      <a:pPr algn="ctr"/>
                      <a:endParaRPr lang="zh-CN" altLang="en-US" b="0" i="0" baseline="0" dirty="0">
                        <a:latin typeface="Times New Roman" panose="02020603050405020304" pitchFamily="18" charset="0"/>
                        <a:ea typeface="宋体" panose="02010600030101010101" pitchFamily="2" charset="-122"/>
                      </a:endParaRPr>
                    </a:p>
                  </a:txBody>
                  <a:tcPr anchor="ctr"/>
                </a:tc>
                <a:tc hMerge="1">
                  <a:txBody>
                    <a:bodyPr/>
                    <a:lstStyle/>
                    <a:p>
                      <a:endParaRPr lang="zh-CN" altLang="en-US"/>
                    </a:p>
                  </a:txBody>
                  <a:tcPr/>
                </a:tc>
                <a:extLst>
                  <a:ext uri="{0D108BD9-81ED-4DB2-BD59-A6C34878D82A}">
                    <a16:rowId xmlns:a16="http://schemas.microsoft.com/office/drawing/2014/main" val="1294081258"/>
                  </a:ext>
                </a:extLst>
              </a:tr>
              <a:tr h="370840">
                <a:tc rowSpan="2">
                  <a:txBody>
                    <a:bodyPr/>
                    <a:lstStyle/>
                    <a:p>
                      <a:pPr algn="ctr"/>
                      <a:endParaRPr lang="zh-CN" altLang="en-US" b="0" i="0" baseline="0" dirty="0">
                        <a:latin typeface="Times New Roman" panose="02020603050405020304" pitchFamily="18" charset="0"/>
                        <a:ea typeface="宋体" panose="02010600030101010101" pitchFamily="2" charset="-122"/>
                      </a:endParaRPr>
                    </a:p>
                  </a:txBody>
                  <a:tcPr anchor="c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0" i="0" baseline="0" dirty="0">
                          <a:latin typeface="Times New Roman" panose="02020603050405020304" pitchFamily="18" charset="0"/>
                          <a:ea typeface="宋体" panose="02010600030101010101" pitchFamily="2" charset="-122"/>
                        </a:rPr>
                        <a:t>Incident</a:t>
                      </a:r>
                      <a:endParaRPr lang="zh-CN" altLang="en-US" b="0" i="0" baseline="0" dirty="0">
                        <a:latin typeface="Times New Roman" panose="02020603050405020304" pitchFamily="18" charset="0"/>
                        <a:ea typeface="宋体" panose="02010600030101010101" pitchFamily="2" charset="-122"/>
                      </a:endParaRPr>
                    </a:p>
                  </a:txBody>
                  <a:tcPr anchor="ctr"/>
                </a:tc>
                <a:tc hMerge="1">
                  <a:txBody>
                    <a:bodyPr/>
                    <a:lstStyle/>
                    <a:p>
                      <a:endParaRPr lang="zh-CN" alt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0" i="0" baseline="0" dirty="0">
                          <a:latin typeface="Times New Roman" panose="02020603050405020304" pitchFamily="18" charset="0"/>
                          <a:ea typeface="宋体" panose="02010600030101010101" pitchFamily="2" charset="-122"/>
                        </a:rPr>
                        <a:t>Capture</a:t>
                      </a:r>
                      <a:endParaRPr lang="zh-CN" altLang="en-US" b="0" i="0" baseline="0" dirty="0">
                        <a:latin typeface="Times New Roman" panose="02020603050405020304" pitchFamily="18" charset="0"/>
                        <a:ea typeface="宋体" panose="02010600030101010101" pitchFamily="2" charset="-122"/>
                      </a:endParaRPr>
                    </a:p>
                  </a:txBody>
                  <a:tcPr anchor="ctr"/>
                </a:tc>
                <a:tc hMerge="1">
                  <a:txBody>
                    <a:bodyPr/>
                    <a:lstStyle/>
                    <a:p>
                      <a:endParaRPr lang="zh-CN" altLang="en-US"/>
                    </a:p>
                  </a:txBody>
                  <a:tcPr/>
                </a:tc>
                <a:extLst>
                  <a:ext uri="{0D108BD9-81ED-4DB2-BD59-A6C34878D82A}">
                    <a16:rowId xmlns:a16="http://schemas.microsoft.com/office/drawing/2014/main" val="366047712"/>
                  </a:ext>
                </a:extLst>
              </a:tr>
              <a:tr h="370840">
                <a:tc vMerge="1">
                  <a:txBody>
                    <a:bodyPr/>
                    <a:lstStyle/>
                    <a:p>
                      <a:pPr algn="ct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E&lt;0.5eV</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E</a:t>
                      </a:r>
                      <a:r>
                        <a:rPr lang="zh-CN" altLang="en-US" b="0" i="0" baseline="0" dirty="0">
                          <a:latin typeface="Times New Roman" panose="02020603050405020304" pitchFamily="18" charset="0"/>
                          <a:ea typeface="宋体" panose="02010600030101010101" pitchFamily="2" charset="-122"/>
                        </a:rPr>
                        <a:t>≥</a:t>
                      </a:r>
                      <a:r>
                        <a:rPr lang="en-US" altLang="zh-CN" b="0" i="0" baseline="0" dirty="0">
                          <a:latin typeface="Times New Roman" panose="02020603050405020304" pitchFamily="18" charset="0"/>
                          <a:ea typeface="宋体" panose="02010600030101010101" pitchFamily="2" charset="-122"/>
                        </a:rPr>
                        <a:t>0.5eV</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E&lt;0.5eV</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E</a:t>
                      </a:r>
                      <a:r>
                        <a:rPr lang="zh-CN" altLang="en-US" b="0" i="0" baseline="0" dirty="0">
                          <a:latin typeface="Times New Roman" panose="02020603050405020304" pitchFamily="18" charset="0"/>
                          <a:ea typeface="宋体" panose="02010600030101010101" pitchFamily="2" charset="-122"/>
                        </a:rPr>
                        <a:t>≥</a:t>
                      </a:r>
                      <a:r>
                        <a:rPr lang="en-US" altLang="zh-CN" b="0" i="0" baseline="0" dirty="0">
                          <a:latin typeface="Times New Roman" panose="02020603050405020304" pitchFamily="18" charset="0"/>
                          <a:ea typeface="宋体" panose="02010600030101010101" pitchFamily="2" charset="-122"/>
                        </a:rPr>
                        <a:t>0.5eV</a:t>
                      </a: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3684541148"/>
                  </a:ext>
                </a:extLst>
              </a:tr>
              <a:tr h="370840">
                <a:tc>
                  <a:txBody>
                    <a:bodyPr/>
                    <a:lstStyle/>
                    <a:p>
                      <a:pPr algn="ctr"/>
                      <a:r>
                        <a:rPr lang="en-US" altLang="zh-CN" b="0" i="0" baseline="0" dirty="0">
                          <a:latin typeface="Times New Roman" panose="02020603050405020304" pitchFamily="18" charset="0"/>
                          <a:ea typeface="宋体" panose="02010600030101010101" pitchFamily="2" charset="-122"/>
                        </a:rPr>
                        <a:t>Simulation Events</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2465</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12491</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721</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275</a:t>
                      </a: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3549776296"/>
                  </a:ext>
                </a:extLst>
              </a:tr>
              <a:tr h="370840">
                <a:tc>
                  <a:txBody>
                    <a:bodyPr/>
                    <a:lstStyle/>
                    <a:p>
                      <a:pPr algn="ctr"/>
                      <a:r>
                        <a:rPr lang="en-US" altLang="zh-CN" b="0" i="0" baseline="0" dirty="0">
                          <a:latin typeface="Times New Roman" panose="02020603050405020304" pitchFamily="18" charset="0"/>
                          <a:ea typeface="宋体" panose="02010600030101010101" pitchFamily="2" charset="-122"/>
                        </a:rPr>
                        <a:t>Normalized to 1 min</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4437</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22486</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1298</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495</a:t>
                      </a: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2129805076"/>
                  </a:ext>
                </a:extLst>
              </a:tr>
            </a:tbl>
          </a:graphicData>
        </a:graphic>
      </p:graphicFrame>
      <p:sp>
        <p:nvSpPr>
          <p:cNvPr id="11" name="文本框 10">
            <a:extLst>
              <a:ext uri="{FF2B5EF4-FFF2-40B4-BE49-F238E27FC236}">
                <a16:creationId xmlns:a16="http://schemas.microsoft.com/office/drawing/2014/main" id="{EC302667-159F-1BAC-1251-6611A1531ED5}"/>
              </a:ext>
            </a:extLst>
          </p:cNvPr>
          <p:cNvSpPr txBox="1"/>
          <p:nvPr/>
        </p:nvSpPr>
        <p:spPr>
          <a:xfrm>
            <a:off x="1246392" y="5542240"/>
            <a:ext cx="3616774" cy="923330"/>
          </a:xfrm>
          <a:prstGeom prst="rect">
            <a:avLst/>
          </a:prstGeom>
          <a:noFill/>
        </p:spPr>
        <p:txBody>
          <a:bodyPr wrap="square" rtlCol="0">
            <a:spAutoFit/>
          </a:bodyPr>
          <a:lstStyle/>
          <a:p>
            <a:r>
              <a:rPr lang="en-US" altLang="zh-CN" dirty="0">
                <a:latin typeface="Times New Roman" panose="02020603050405020304" pitchFamily="18" charset="0"/>
                <a:ea typeface="宋体" panose="02010600030101010101" pitchFamily="2" charset="-122"/>
              </a:rPr>
              <a:t>Neutron energy distribution (G0+G1)</a:t>
            </a:r>
          </a:p>
          <a:p>
            <a:r>
              <a:rPr lang="en-US" altLang="zh-CN" dirty="0">
                <a:latin typeface="Times New Roman" panose="02020603050405020304" pitchFamily="18" charset="0"/>
                <a:ea typeface="宋体" panose="02010600030101010101" pitchFamily="2" charset="-122"/>
              </a:rPr>
              <a:t>Distance to Shutter = 27.3 cm </a:t>
            </a:r>
          </a:p>
          <a:p>
            <a:r>
              <a:rPr lang="en-US" altLang="zh-CN" dirty="0">
                <a:latin typeface="Times New Roman" panose="02020603050405020304" pitchFamily="18" charset="0"/>
                <a:ea typeface="宋体" panose="02010600030101010101" pitchFamily="2" charset="-122"/>
              </a:rPr>
              <a:t>Scintillator Area = 226.98 cm</a:t>
            </a:r>
            <a:r>
              <a:rPr lang="en-US" altLang="zh-CN" baseline="30000" dirty="0">
                <a:latin typeface="Times New Roman" panose="02020603050405020304" pitchFamily="18" charset="0"/>
                <a:ea typeface="宋体" panose="02010600030101010101" pitchFamily="2" charset="-122"/>
              </a:rPr>
              <a:t>2</a:t>
            </a:r>
            <a:endParaRPr lang="zh-CN" altLang="en-US" baseline="30000" dirty="0">
              <a:latin typeface="Times New Roman" panose="02020603050405020304" pitchFamily="18" charset="0"/>
              <a:ea typeface="宋体" panose="02010600030101010101" pitchFamily="2" charset="-122"/>
            </a:endParaRPr>
          </a:p>
        </p:txBody>
      </p:sp>
      <p:sp>
        <p:nvSpPr>
          <p:cNvPr id="3" name="文本框 2">
            <a:extLst>
              <a:ext uri="{FF2B5EF4-FFF2-40B4-BE49-F238E27FC236}">
                <a16:creationId xmlns:a16="http://schemas.microsoft.com/office/drawing/2014/main" id="{F962EB8E-5AC0-8A3D-99B3-0400D25C3214}"/>
              </a:ext>
            </a:extLst>
          </p:cNvPr>
          <p:cNvSpPr txBox="1"/>
          <p:nvPr/>
        </p:nvSpPr>
        <p:spPr>
          <a:xfrm>
            <a:off x="1604488" y="2038240"/>
            <a:ext cx="1013419" cy="369332"/>
          </a:xfrm>
          <a:prstGeom prst="rect">
            <a:avLst/>
          </a:prstGeom>
          <a:noFill/>
        </p:spPr>
        <p:txBody>
          <a:bodyPr wrap="none" rtlCol="0">
            <a:spAutoFit/>
          </a:bodyPr>
          <a:lstStyle/>
          <a:p>
            <a:pPr algn="l"/>
            <a:r>
              <a:rPr lang="en-US" altLang="zh-CN" dirty="0">
                <a:latin typeface="Times New Roman" panose="02020603050405020304" pitchFamily="18" charset="0"/>
                <a:ea typeface="宋体" panose="02010600030101010101" pitchFamily="2" charset="-122"/>
              </a:rPr>
              <a:t>E=0.5eV</a:t>
            </a:r>
            <a:endParaRPr lang="zh-CN" altLang="en-US" sz="1800" dirty="0">
              <a:latin typeface="Times New Roman" panose="02020603050405020304" pitchFamily="18" charset="0"/>
              <a:ea typeface="宋体" panose="02010600030101010101" pitchFamily="2" charset="-122"/>
            </a:endParaRPr>
          </a:p>
        </p:txBody>
      </p:sp>
      <p:pic>
        <p:nvPicPr>
          <p:cNvPr id="6" name="图片 5">
            <a:extLst>
              <a:ext uri="{FF2B5EF4-FFF2-40B4-BE49-F238E27FC236}">
                <a16:creationId xmlns:a16="http://schemas.microsoft.com/office/drawing/2014/main" id="{B39C6794-3E49-B59A-CA1B-C9E27431F9C7}"/>
              </a:ext>
            </a:extLst>
          </p:cNvPr>
          <p:cNvPicPr>
            <a:picLocks noChangeAspect="1"/>
          </p:cNvPicPr>
          <p:nvPr/>
        </p:nvPicPr>
        <p:blipFill rotWithShape="1">
          <a:blip r:embed="rId11">
            <a:extLst>
              <a:ext uri="{28A0092B-C50C-407E-A947-70E740481C1C}">
                <a14:useLocalDpi xmlns:a14="http://schemas.microsoft.com/office/drawing/2010/main" val="0"/>
              </a:ext>
            </a:extLst>
          </a:blip>
          <a:srcRect l="5412" t="18353" r="3247" b="16696"/>
          <a:stretch>
            <a:fillRect/>
          </a:stretch>
        </p:blipFill>
        <p:spPr>
          <a:xfrm>
            <a:off x="10648950" y="-3957"/>
            <a:ext cx="1543050" cy="1000125"/>
          </a:xfrm>
          <a:prstGeom prst="rect">
            <a:avLst/>
          </a:prstGeom>
        </p:spPr>
      </p:pic>
    </p:spTree>
    <p:custDataLst>
      <p:tags r:id="rId1"/>
    </p:custDataLst>
    <p:extLst>
      <p:ext uri="{BB962C8B-B14F-4D97-AF65-F5344CB8AC3E}">
        <p14:creationId xmlns:p14="http://schemas.microsoft.com/office/powerpoint/2010/main" val="417250735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46"/>
          <p:cNvSpPr/>
          <p:nvPr/>
        </p:nvSpPr>
        <p:spPr>
          <a:xfrm>
            <a:off x="0" y="6432550"/>
            <a:ext cx="12192000" cy="425450"/>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B" panose="00020600040101010101" pitchFamily="18" charset="-122"/>
            </a:endParaRPr>
          </a:p>
        </p:txBody>
      </p:sp>
      <p:sp>
        <p:nvSpPr>
          <p:cNvPr id="48" name="矩形 47"/>
          <p:cNvSpPr/>
          <p:nvPr/>
        </p:nvSpPr>
        <p:spPr>
          <a:xfrm>
            <a:off x="0" y="0"/>
            <a:ext cx="12192000" cy="114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B" panose="00020600040101010101" pitchFamily="18" charset="-122"/>
            </a:endParaRPr>
          </a:p>
        </p:txBody>
      </p:sp>
      <p:sp>
        <p:nvSpPr>
          <p:cNvPr id="50" name="矩形 49"/>
          <p:cNvSpPr/>
          <p:nvPr/>
        </p:nvSpPr>
        <p:spPr>
          <a:xfrm>
            <a:off x="0" y="6743065"/>
            <a:ext cx="12192000" cy="114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B" panose="00020600040101010101" pitchFamily="18" charset="-122"/>
            </a:endParaRPr>
          </a:p>
        </p:txBody>
      </p:sp>
      <p:grpSp>
        <p:nvGrpSpPr>
          <p:cNvPr id="3" name="组合 2"/>
          <p:cNvGrpSpPr/>
          <p:nvPr/>
        </p:nvGrpSpPr>
        <p:grpSpPr>
          <a:xfrm>
            <a:off x="3874348" y="917013"/>
            <a:ext cx="4443301" cy="1020692"/>
            <a:chOff x="4887449" y="422131"/>
            <a:chExt cx="2417103" cy="1020692"/>
          </a:xfrm>
        </p:grpSpPr>
        <p:cxnSp>
          <p:nvCxnSpPr>
            <p:cNvPr id="51" name="直接连接符 50"/>
            <p:cNvCxnSpPr/>
            <p:nvPr/>
          </p:nvCxnSpPr>
          <p:spPr>
            <a:xfrm>
              <a:off x="4887449" y="1442823"/>
              <a:ext cx="2417103" cy="0"/>
            </a:xfrm>
            <a:prstGeom prst="line">
              <a:avLst/>
            </a:prstGeom>
            <a:ln w="15875">
              <a:gradFill flip="none" rotWithShape="1">
                <a:gsLst>
                  <a:gs pos="0">
                    <a:schemeClr val="accent1">
                      <a:lumMod val="20000"/>
                      <a:lumOff val="80000"/>
                    </a:schemeClr>
                  </a:gs>
                  <a:gs pos="50000">
                    <a:schemeClr val="accent1"/>
                  </a:gs>
                  <a:gs pos="100000">
                    <a:schemeClr val="accent1">
                      <a:lumMod val="20000"/>
                      <a:lumOff val="80000"/>
                    </a:schemeClr>
                  </a:gs>
                </a:gsLst>
                <a:lin ang="0" scaled="1"/>
                <a:tileRect/>
              </a:gradFill>
            </a:ln>
            <a:effectLst>
              <a:outerShdw blurRad="63500" sx="102000" sy="102000" algn="ctr" rotWithShape="0">
                <a:prstClr val="black">
                  <a:alpha val="14000"/>
                </a:prstClr>
              </a:outerShdw>
            </a:effectLst>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4887449" y="422131"/>
              <a:ext cx="2417103" cy="8763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6000" dirty="0">
                  <a:solidFill>
                    <a:schemeClr val="accent1">
                      <a:lumMod val="75000"/>
                    </a:schemeClr>
                  </a:solidFill>
                  <a:latin typeface="OPPOSans B" panose="00020600040101010101" pitchFamily="18" charset="-122"/>
                  <a:ea typeface="OPPOSans B" panose="00020600040101010101" pitchFamily="18" charset="-122"/>
                  <a:cs typeface="OPPOSans B" panose="00020600040101010101" pitchFamily="18" charset="-122"/>
                  <a:sym typeface="+mn-lt"/>
                </a:rPr>
                <a:t>CONTENTS</a:t>
              </a:r>
              <a:endParaRPr kumimoji="0" lang="zh-CN" altLang="en-US" sz="6000" i="0" u="none" strike="noStrike" kern="1200" cap="none" normalizeH="0" baseline="0" noProof="0" dirty="0">
                <a:ln>
                  <a:noFill/>
                </a:ln>
                <a:solidFill>
                  <a:schemeClr val="accent1">
                    <a:lumMod val="75000"/>
                  </a:schemeClr>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mn-lt"/>
              </a:endParaRPr>
            </a:p>
          </p:txBody>
        </p:sp>
      </p:grpSp>
      <p:pic>
        <p:nvPicPr>
          <p:cNvPr id="2" name="图片 1" descr="河北师范大学logo2"/>
          <p:cNvPicPr>
            <a:picLocks noChangeAspect="1"/>
          </p:cNvPicPr>
          <p:nvPr>
            <p:custDataLst>
              <p:tags r:id="rId2"/>
            </p:custDataLst>
          </p:nvPr>
        </p:nvPicPr>
        <p:blipFill>
          <a:blip r:embed="rId5"/>
          <a:stretch>
            <a:fillRect/>
          </a:stretch>
        </p:blipFill>
        <p:spPr>
          <a:xfrm>
            <a:off x="212725" y="114935"/>
            <a:ext cx="1543685" cy="1488440"/>
          </a:xfrm>
          <a:prstGeom prst="rect">
            <a:avLst/>
          </a:prstGeom>
        </p:spPr>
      </p:pic>
      <p:sp>
        <p:nvSpPr>
          <p:cNvPr id="5" name="内容占位符 21">
            <a:extLst>
              <a:ext uri="{FF2B5EF4-FFF2-40B4-BE49-F238E27FC236}">
                <a16:creationId xmlns:a16="http://schemas.microsoft.com/office/drawing/2014/main" id="{90E50F9A-E0FB-D41B-A9E6-84CF923FCBE6}"/>
              </a:ext>
            </a:extLst>
          </p:cNvPr>
          <p:cNvSpPr>
            <a:spLocks noGrp="1"/>
          </p:cNvSpPr>
          <p:nvPr/>
        </p:nvSpPr>
        <p:spPr>
          <a:xfrm>
            <a:off x="3398033" y="2401149"/>
            <a:ext cx="5395929" cy="295462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OPPOSans R" panose="00020600040101010101" pitchFamily="18" charset="-122"/>
                <a:ea typeface="OPPOSans R" panose="00020600040101010101" pitchFamily="18" charset="-122"/>
                <a:cs typeface="+mn-ea"/>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OPPOSans R" panose="00020600040101010101" pitchFamily="18" charset="-122"/>
                <a:ea typeface="OPPOSans R" panose="00020600040101010101" pitchFamily="18"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OPPOSans R" panose="00020600040101010101" pitchFamily="18" charset="-122"/>
                <a:ea typeface="OPPOSans R" panose="00020600040101010101" pitchFamily="18"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OPPOSans R" panose="00020600040101010101" pitchFamily="18" charset="-122"/>
                <a:ea typeface="OPPOSans R" panose="00020600040101010101" pitchFamily="18"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OPPOSans R" panose="00020600040101010101" pitchFamily="18" charset="-122"/>
                <a:ea typeface="OPPOSans R" panose="00020600040101010101" pitchFamily="18"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Calibri" panose="020F0502020204030204" charset="0"/>
                <a:ea typeface="思源黑体 CN Regular" charset="0"/>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Calibri" panose="020F0502020204030204" charset="0"/>
                <a:ea typeface="思源黑体 CN Regular" charset="0"/>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Calibri" panose="020F0502020204030204" charset="0"/>
                <a:ea typeface="思源黑体 CN Regular" charset="0"/>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Calibri" panose="020F0502020204030204" charset="0"/>
                <a:ea typeface="思源黑体 CN Regular" charset="0"/>
                <a:cs typeface="+mn-ea"/>
              </a:defRPr>
            </a:lvl9pPr>
          </a:lstStyle>
          <a:p>
            <a:pPr marL="0" lvl="1" indent="0" fontAlgn="auto">
              <a:lnSpc>
                <a:spcPct val="125000"/>
              </a:lnSpc>
              <a:spcBef>
                <a:spcPts val="0"/>
              </a:spcBef>
              <a:buClr>
                <a:srgbClr val="003F7B"/>
              </a:buClr>
              <a:buFont typeface="+mj-lt"/>
              <a:buAutoNum type="arabicPeriod"/>
            </a:pPr>
            <a:r>
              <a:rPr lang="en-US" altLang="zh-CN" sz="4000" b="1" dirty="0">
                <a:solidFill>
                  <a:prstClr val="black"/>
                </a:solidFill>
                <a:latin typeface="Times New Roman" panose="02020603050405020304" charset="0"/>
                <a:ea typeface="宋体" panose="02010600030101010101" pitchFamily="2" charset="-122"/>
                <a:cs typeface="Arial" panose="020B0604020202020204" pitchFamily="34" charset="0"/>
              </a:rPr>
              <a:t>Motivation</a:t>
            </a:r>
          </a:p>
          <a:p>
            <a:pPr marL="0" lvl="1" indent="0" fontAlgn="auto">
              <a:lnSpc>
                <a:spcPct val="125000"/>
              </a:lnSpc>
              <a:spcBef>
                <a:spcPts val="0"/>
              </a:spcBef>
              <a:buClr>
                <a:srgbClr val="003F7B"/>
              </a:buClr>
              <a:buFont typeface="+mj-lt"/>
              <a:buAutoNum type="arabicPeriod"/>
            </a:pPr>
            <a:r>
              <a:rPr lang="en-US" altLang="zh-CN" sz="4000" b="1" dirty="0">
                <a:solidFill>
                  <a:prstClr val="black"/>
                </a:solidFill>
                <a:latin typeface="Times New Roman" panose="02020603050405020304" charset="0"/>
                <a:ea typeface="宋体" panose="02010600030101010101" pitchFamily="2" charset="-122"/>
                <a:cs typeface="Arial" panose="020B0604020202020204" pitchFamily="34" charset="0"/>
                <a:sym typeface="+mn-ea"/>
              </a:rPr>
              <a:t>Experiment</a:t>
            </a:r>
            <a:endParaRPr lang="en-US" altLang="zh-CN" sz="4000" b="1" dirty="0">
              <a:solidFill>
                <a:prstClr val="black"/>
              </a:solidFill>
              <a:latin typeface="Times New Roman" panose="02020603050405020304" charset="0"/>
              <a:ea typeface="宋体" panose="02010600030101010101" pitchFamily="2" charset="-122"/>
              <a:cs typeface="Arial" panose="020B0604020202020204" pitchFamily="34" charset="0"/>
            </a:endParaRPr>
          </a:p>
          <a:p>
            <a:pPr marL="0" lvl="1" indent="0">
              <a:lnSpc>
                <a:spcPct val="125000"/>
              </a:lnSpc>
              <a:spcBef>
                <a:spcPts val="0"/>
              </a:spcBef>
              <a:buClr>
                <a:srgbClr val="003F7B"/>
              </a:buClr>
              <a:buFont typeface="+mj-lt"/>
              <a:buAutoNum type="arabicPeriod"/>
            </a:pPr>
            <a:r>
              <a:rPr lang="en-US" altLang="zh-CN" sz="4000" b="1" dirty="0">
                <a:solidFill>
                  <a:prstClr val="black"/>
                </a:solidFill>
                <a:latin typeface="Times New Roman" panose="02020603050405020304" charset="0"/>
                <a:ea typeface="宋体" panose="02010600030101010101" pitchFamily="2" charset="-122"/>
                <a:cs typeface="Arial" panose="020B0604020202020204" pitchFamily="34" charset="0"/>
              </a:rPr>
              <a:t>Simulation</a:t>
            </a:r>
          </a:p>
          <a:p>
            <a:pPr marL="0" lvl="1" indent="0" fontAlgn="auto">
              <a:lnSpc>
                <a:spcPct val="125000"/>
              </a:lnSpc>
              <a:spcBef>
                <a:spcPts val="0"/>
              </a:spcBef>
              <a:buClr>
                <a:srgbClr val="003F7B"/>
              </a:buClr>
              <a:buFont typeface="+mj-lt"/>
              <a:buAutoNum type="arabicPeriod"/>
            </a:pPr>
            <a:r>
              <a:rPr lang="en-US" altLang="zh-CN" sz="4000" b="1" dirty="0">
                <a:solidFill>
                  <a:prstClr val="black"/>
                </a:solidFill>
                <a:latin typeface="Times New Roman" panose="02020603050405020304" charset="0"/>
                <a:ea typeface="宋体" panose="02010600030101010101" pitchFamily="2" charset="-122"/>
                <a:cs typeface="Arial" panose="020B0604020202020204" pitchFamily="34" charset="0"/>
              </a:rPr>
              <a:t>Results</a:t>
            </a:r>
          </a:p>
        </p:txBody>
      </p:sp>
      <p:pic>
        <p:nvPicPr>
          <p:cNvPr id="4" name="图片 3">
            <a:extLst>
              <a:ext uri="{FF2B5EF4-FFF2-40B4-BE49-F238E27FC236}">
                <a16:creationId xmlns:a16="http://schemas.microsoft.com/office/drawing/2014/main" id="{534435B5-C757-E98B-C55E-E4353921CB2A}"/>
              </a:ext>
            </a:extLst>
          </p:cNvPr>
          <p:cNvPicPr>
            <a:picLocks noChangeAspect="1"/>
          </p:cNvPicPr>
          <p:nvPr/>
        </p:nvPicPr>
        <p:blipFill rotWithShape="1">
          <a:blip r:embed="rId6">
            <a:extLst>
              <a:ext uri="{28A0092B-C50C-407E-A947-70E740481C1C}">
                <a14:useLocalDpi xmlns:a14="http://schemas.microsoft.com/office/drawing/2010/main" val="0"/>
              </a:ext>
            </a:extLst>
          </a:blip>
          <a:srcRect l="5412" t="18353" r="3247" b="16696"/>
          <a:stretch>
            <a:fillRect/>
          </a:stretch>
        </p:blipFill>
        <p:spPr>
          <a:xfrm>
            <a:off x="10648950" y="114935"/>
            <a:ext cx="1543050" cy="1000125"/>
          </a:xfrm>
          <a:prstGeom prst="rect">
            <a:avLst/>
          </a:prstGeom>
        </p:spPr>
      </p:pic>
    </p:spTree>
    <p:custDataLst>
      <p:tags r:id="rId1"/>
    </p:custData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64E60-0399-C743-4ECE-6F8B1C975DBB}"/>
            </a:ext>
          </a:extLst>
        </p:cNvPr>
        <p:cNvGrpSpPr/>
        <p:nvPr/>
      </p:nvGrpSpPr>
      <p:grpSpPr>
        <a:xfrm>
          <a:off x="0" y="0"/>
          <a:ext cx="0" cy="0"/>
          <a:chOff x="0" y="0"/>
          <a:chExt cx="0" cy="0"/>
        </a:xfrm>
      </p:grpSpPr>
      <p:sp>
        <p:nvSpPr>
          <p:cNvPr id="81" name="矩形 80">
            <a:extLst>
              <a:ext uri="{FF2B5EF4-FFF2-40B4-BE49-F238E27FC236}">
                <a16:creationId xmlns:a16="http://schemas.microsoft.com/office/drawing/2014/main" id="{6051FBF0-C452-587A-52FB-A045D5819C6F}"/>
              </a:ext>
            </a:extLst>
          </p:cNvPr>
          <p:cNvSpPr/>
          <p:nvPr/>
        </p:nvSpPr>
        <p:spPr>
          <a:xfrm>
            <a:off x="0" y="0"/>
            <a:ext cx="12192000" cy="114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B" panose="00020600040101010101" pitchFamily="18" charset="-122"/>
            </a:endParaRPr>
          </a:p>
        </p:txBody>
      </p:sp>
      <p:sp>
        <p:nvSpPr>
          <p:cNvPr id="82" name="矩形 81">
            <a:extLst>
              <a:ext uri="{FF2B5EF4-FFF2-40B4-BE49-F238E27FC236}">
                <a16:creationId xmlns:a16="http://schemas.microsoft.com/office/drawing/2014/main" id="{F7ABA896-670A-6F89-123A-22F2BC801EDF}"/>
              </a:ext>
            </a:extLst>
          </p:cNvPr>
          <p:cNvSpPr/>
          <p:nvPr/>
        </p:nvSpPr>
        <p:spPr>
          <a:xfrm>
            <a:off x="0" y="6743065"/>
            <a:ext cx="12192000" cy="114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B" panose="00020600040101010101" pitchFamily="18" charset="-122"/>
            </a:endParaRPr>
          </a:p>
        </p:txBody>
      </p:sp>
      <p:cxnSp>
        <p:nvCxnSpPr>
          <p:cNvPr id="24" name="直接连接符 23">
            <a:extLst>
              <a:ext uri="{FF2B5EF4-FFF2-40B4-BE49-F238E27FC236}">
                <a16:creationId xmlns:a16="http://schemas.microsoft.com/office/drawing/2014/main" id="{49B6DFDD-C06C-4C1A-52A7-BA24BD062D97}"/>
              </a:ext>
            </a:extLst>
          </p:cNvPr>
          <p:cNvCxnSpPr/>
          <p:nvPr>
            <p:custDataLst>
              <p:tags r:id="rId2"/>
            </p:custDataLst>
          </p:nvPr>
        </p:nvCxnSpPr>
        <p:spPr>
          <a:xfrm>
            <a:off x="223157" y="852714"/>
            <a:ext cx="11892915" cy="444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椭圆 24">
            <a:extLst>
              <a:ext uri="{FF2B5EF4-FFF2-40B4-BE49-F238E27FC236}">
                <a16:creationId xmlns:a16="http://schemas.microsoft.com/office/drawing/2014/main" id="{90635EFF-9BF4-B4C4-5B56-5A7F8571FD4A}"/>
              </a:ext>
            </a:extLst>
          </p:cNvPr>
          <p:cNvSpPr/>
          <p:nvPr>
            <p:custDataLst>
              <p:tags r:id="rId3"/>
            </p:custDataLst>
          </p:nvPr>
        </p:nvSpPr>
        <p:spPr>
          <a:xfrm>
            <a:off x="354780" y="497597"/>
            <a:ext cx="274777" cy="274777"/>
          </a:xfrm>
          <a:prstGeom prst="ellipse">
            <a:avLst/>
          </a:prstGeom>
        </p:spPr>
        <p:style>
          <a:lnRef idx="0">
            <a:srgbClr val="FFFFFF"/>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TextBox 3">
            <a:extLst>
              <a:ext uri="{FF2B5EF4-FFF2-40B4-BE49-F238E27FC236}">
                <a16:creationId xmlns:a16="http://schemas.microsoft.com/office/drawing/2014/main" id="{30379B61-286D-74F8-A273-D6A2438AB707}"/>
              </a:ext>
            </a:extLst>
          </p:cNvPr>
          <p:cNvSpPr txBox="1"/>
          <p:nvPr>
            <p:custDataLst>
              <p:tags r:id="rId4"/>
            </p:custDataLst>
          </p:nvPr>
        </p:nvSpPr>
        <p:spPr>
          <a:xfrm>
            <a:off x="616585" y="392430"/>
            <a:ext cx="6567170" cy="460375"/>
          </a:xfrm>
          <a:prstGeom prst="rect">
            <a:avLst/>
          </a:prstGeom>
          <a:noFill/>
        </p:spPr>
        <p:txBody>
          <a:bodyPr wrap="square" rtlCol="0">
            <a:spAutoFit/>
          </a:bodyPr>
          <a:lstStyle/>
          <a:p>
            <a:pPr algn="l"/>
            <a:r>
              <a:rPr lang="en-US" altLang="zh-CN" sz="2400" b="1" spc="300" dirty="0">
                <a:solidFill>
                  <a:schemeClr val="bg2">
                    <a:lumMod val="50000"/>
                  </a:schemeClr>
                </a:solidFill>
                <a:latin typeface="微软雅黑" panose="020B0503020204020204" charset="-122"/>
                <a:ea typeface="微软雅黑" panose="020B0503020204020204" charset="-122"/>
              </a:rPr>
              <a:t>Capture &amp; Detection Efficiency</a:t>
            </a:r>
            <a:endParaRPr lang="zh-CN" altLang="en-US" sz="2400" b="1" spc="300" dirty="0">
              <a:solidFill>
                <a:schemeClr val="bg2">
                  <a:lumMod val="50000"/>
                </a:schemeClr>
              </a:solidFill>
              <a:latin typeface="微软雅黑" panose="020B0503020204020204" charset="-122"/>
              <a:ea typeface="微软雅黑" panose="020B0503020204020204" charset="-122"/>
            </a:endParaRPr>
          </a:p>
        </p:txBody>
      </p:sp>
      <mc:AlternateContent xmlns:mc="http://schemas.openxmlformats.org/markup-compatibility/2006" xmlns:a14="http://schemas.microsoft.com/office/drawing/2010/main">
        <mc:Choice Requires="a14">
          <p:graphicFrame>
            <p:nvGraphicFramePr>
              <p:cNvPr id="14" name="表格 13">
                <a:extLst>
                  <a:ext uri="{FF2B5EF4-FFF2-40B4-BE49-F238E27FC236}">
                    <a16:creationId xmlns:a16="http://schemas.microsoft.com/office/drawing/2014/main" id="{6AE20B91-DE5A-AE27-1B6F-D569DDA49975}"/>
                  </a:ext>
                </a:extLst>
              </p:cNvPr>
              <p:cNvGraphicFramePr>
                <a:graphicFrameLocks noGrp="1"/>
              </p:cNvGraphicFramePr>
              <p:nvPr>
                <p:extLst>
                  <p:ext uri="{D42A27DB-BD31-4B8C-83A1-F6EECF244321}">
                    <p14:modId xmlns:p14="http://schemas.microsoft.com/office/powerpoint/2010/main" val="699828026"/>
                  </p:ext>
                </p:extLst>
              </p:nvPr>
            </p:nvGraphicFramePr>
            <p:xfrm>
              <a:off x="223157" y="943033"/>
              <a:ext cx="11642308" cy="2912428"/>
            </p:xfrm>
            <a:graphic>
              <a:graphicData uri="http://schemas.openxmlformats.org/drawingml/2006/table">
                <a:tbl>
                  <a:tblPr firstRow="1" bandRow="1">
                    <a:tableStyleId>{3B4B98B0-60AC-42C2-AFA5-B58CD77FA1E5}</a:tableStyleId>
                  </a:tblPr>
                  <a:tblGrid>
                    <a:gridCol w="5524838">
                      <a:extLst>
                        <a:ext uri="{9D8B030D-6E8A-4147-A177-3AD203B41FA5}">
                          <a16:colId xmlns:a16="http://schemas.microsoft.com/office/drawing/2014/main" val="163340532"/>
                        </a:ext>
                      </a:extLst>
                    </a:gridCol>
                    <a:gridCol w="2236700">
                      <a:extLst>
                        <a:ext uri="{9D8B030D-6E8A-4147-A177-3AD203B41FA5}">
                          <a16:colId xmlns:a16="http://schemas.microsoft.com/office/drawing/2014/main" val="3763549481"/>
                        </a:ext>
                      </a:extLst>
                    </a:gridCol>
                    <a:gridCol w="3880770">
                      <a:extLst>
                        <a:ext uri="{9D8B030D-6E8A-4147-A177-3AD203B41FA5}">
                          <a16:colId xmlns:a16="http://schemas.microsoft.com/office/drawing/2014/main" val="402259537"/>
                        </a:ext>
                      </a:extLst>
                    </a:gridCol>
                  </a:tblGrid>
                  <a:tr h="370840">
                    <a:tc>
                      <a:txBody>
                        <a:bodyPr/>
                        <a:lstStyle/>
                        <a:p>
                          <a:pPr algn="ct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Energy</a:t>
                          </a:r>
                          <a:r>
                            <a:rPr lang="zh-CN" altLang="en-US" b="0" i="0" baseline="0" dirty="0">
                              <a:latin typeface="Times New Roman" panose="02020603050405020304" pitchFamily="18" charset="0"/>
                              <a:ea typeface="宋体" panose="02010600030101010101" pitchFamily="2" charset="-122"/>
                            </a:rPr>
                            <a:t> </a:t>
                          </a:r>
                          <a:r>
                            <a:rPr lang="en-US" altLang="zh-CN" b="0" i="0" baseline="0" dirty="0">
                              <a:latin typeface="Times New Roman" panose="02020603050405020304" pitchFamily="18" charset="0"/>
                              <a:ea typeface="宋体" panose="02010600030101010101" pitchFamily="2" charset="-122"/>
                            </a:rPr>
                            <a:t>Range</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Counts</a:t>
                          </a: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4086497998"/>
                      </a:ext>
                    </a:extLst>
                  </a:tr>
                  <a:tr h="320040">
                    <a:tc rowSpan="2">
                      <a:txBody>
                        <a:bodyPr/>
                        <a:lstStyle/>
                        <a:p>
                          <a:pPr algn="ctr"/>
                          <a:r>
                            <a:rPr lang="en-US" altLang="zh-CN" b="0" i="0" baseline="0" dirty="0">
                              <a:latin typeface="Times New Roman" panose="02020603050405020304" pitchFamily="18" charset="0"/>
                              <a:ea typeface="宋体" panose="02010600030101010101" pitchFamily="2" charset="-122"/>
                            </a:rPr>
                            <a:t>Simulated incident neutrons</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zh-CN" altLang="en-US" b="0" i="0" baseline="0" dirty="0">
                              <a:latin typeface="Times New Roman" panose="02020603050405020304" pitchFamily="18" charset="0"/>
                              <a:ea typeface="宋体" panose="02010600030101010101" pitchFamily="2" charset="-122"/>
                            </a:rPr>
                            <a:t>＜</a:t>
                          </a:r>
                          <a:r>
                            <a:rPr lang="en-US" altLang="zh-CN" b="0" i="0" baseline="0" dirty="0">
                              <a:latin typeface="Times New Roman" panose="02020603050405020304" pitchFamily="18" charset="0"/>
                              <a:ea typeface="宋体" panose="02010600030101010101" pitchFamily="2" charset="-122"/>
                            </a:rPr>
                            <a:t>0.5eV</a:t>
                          </a:r>
                          <a:endParaRPr lang="zh-CN" altLang="en-US" b="0" i="0" baseline="0" dirty="0">
                            <a:latin typeface="Times New Roman" panose="02020603050405020304" pitchFamily="18" charset="0"/>
                            <a:ea typeface="宋体" panose="02010600030101010101" pitchFamily="2" charset="-122"/>
                          </a:endParaRPr>
                        </a:p>
                      </a:txBody>
                      <a:tcPr anchor="ctr">
                        <a:solidFill>
                          <a:srgbClr val="00B0F0">
                            <a:alpha val="20000"/>
                          </a:srgbClr>
                        </a:solidFill>
                      </a:tcPr>
                    </a:tc>
                    <a:tc>
                      <a:txBody>
                        <a:bodyPr/>
                        <a:lstStyle/>
                        <a:p>
                          <a:pPr algn="ctr"/>
                          <a:r>
                            <a:rPr lang="en-US" altLang="zh-CN" b="0" i="0" baseline="0" dirty="0">
                              <a:latin typeface="Times New Roman" panose="02020603050405020304" pitchFamily="18" charset="0"/>
                              <a:ea typeface="宋体" panose="02010600030101010101" pitchFamily="2" charset="-122"/>
                            </a:rPr>
                            <a:t>4437</a:t>
                          </a:r>
                          <a:endParaRPr lang="zh-CN" altLang="en-US" b="0" i="0" baseline="0" dirty="0">
                            <a:latin typeface="Times New Roman" panose="02020603050405020304" pitchFamily="18" charset="0"/>
                            <a:ea typeface="宋体" panose="02010600030101010101" pitchFamily="2" charset="-122"/>
                          </a:endParaRPr>
                        </a:p>
                      </a:txBody>
                      <a:tcPr anchor="ctr">
                        <a:solidFill>
                          <a:srgbClr val="00B0F0">
                            <a:alpha val="20000"/>
                          </a:srgbClr>
                        </a:solidFill>
                      </a:tcPr>
                    </a:tc>
                    <a:extLst>
                      <a:ext uri="{0D108BD9-81ED-4DB2-BD59-A6C34878D82A}">
                        <a16:rowId xmlns:a16="http://schemas.microsoft.com/office/drawing/2014/main" val="1944170828"/>
                      </a:ext>
                    </a:extLst>
                  </a:tr>
                  <a:tr h="320040">
                    <a:tc vMerge="1">
                      <a:txBody>
                        <a:bodyPr/>
                        <a:lstStyle/>
                        <a:p>
                          <a:endParaRPr lang="zh-CN" altLang="en-US"/>
                        </a:p>
                      </a:txBody>
                      <a:tcPr/>
                    </a:tc>
                    <a:tc>
                      <a:txBody>
                        <a:bodyPr/>
                        <a:lstStyle/>
                        <a:p>
                          <a:pPr algn="ctr"/>
                          <a:r>
                            <a:rPr lang="zh-CN" altLang="en-US" b="0" i="0" baseline="0" dirty="0">
                              <a:latin typeface="Times New Roman" panose="02020603050405020304" pitchFamily="18" charset="0"/>
                              <a:ea typeface="宋体" panose="02010600030101010101" pitchFamily="2" charset="-122"/>
                            </a:rPr>
                            <a:t>≥</a:t>
                          </a:r>
                          <a:r>
                            <a:rPr lang="en-US" altLang="zh-CN" b="0" i="0" baseline="0" dirty="0">
                              <a:latin typeface="Times New Roman" panose="02020603050405020304" pitchFamily="18" charset="0"/>
                              <a:ea typeface="宋体" panose="02010600030101010101" pitchFamily="2" charset="-122"/>
                            </a:rPr>
                            <a:t>0.5eV</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22486</a:t>
                          </a: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4045417496"/>
                      </a:ext>
                    </a:extLst>
                  </a:tr>
                  <a:tr h="185420">
                    <a:tc rowSpan="2">
                      <a:txBody>
                        <a:bodyPr/>
                        <a:lstStyle/>
                        <a:p>
                          <a:pPr algn="ctr"/>
                          <a:r>
                            <a:rPr lang="en-US" altLang="zh-CN" b="0" i="0" baseline="0" dirty="0">
                              <a:latin typeface="Times New Roman" panose="02020603050405020304" pitchFamily="18" charset="0"/>
                              <a:ea typeface="宋体" panose="02010600030101010101" pitchFamily="2" charset="-122"/>
                            </a:rPr>
                            <a:t>Simulated captured neutrons</a:t>
                          </a:r>
                          <a:endParaRPr lang="zh-CN" altLang="en-US" b="0" i="0" baseline="0" dirty="0">
                            <a:latin typeface="Times New Roman" panose="02020603050405020304" pitchFamily="18" charset="0"/>
                            <a:ea typeface="宋体" panose="02010600030101010101" pitchFamily="2" charset="-122"/>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b="0" i="0" baseline="0" dirty="0">
                              <a:latin typeface="Times New Roman" panose="02020603050405020304" pitchFamily="18" charset="0"/>
                              <a:ea typeface="宋体" panose="02010600030101010101" pitchFamily="2" charset="-122"/>
                            </a:rPr>
                            <a:t>＜</a:t>
                          </a:r>
                          <a:r>
                            <a:rPr lang="en-US" altLang="zh-CN" b="0" i="0" baseline="0" dirty="0">
                              <a:latin typeface="Times New Roman" panose="02020603050405020304" pitchFamily="18" charset="0"/>
                              <a:ea typeface="宋体" panose="02010600030101010101" pitchFamily="2" charset="-122"/>
                            </a:rPr>
                            <a:t>0.5eV</a:t>
                          </a:r>
                          <a:endParaRPr lang="zh-CN" altLang="en-US" b="0" i="0" baseline="0" dirty="0">
                            <a:latin typeface="Times New Roman" panose="02020603050405020304" pitchFamily="18" charset="0"/>
                            <a:ea typeface="宋体" panose="02010600030101010101" pitchFamily="2" charset="-122"/>
                          </a:endParaRPr>
                        </a:p>
                      </a:txBody>
                      <a:tcPr anchor="ctr">
                        <a:solidFill>
                          <a:srgbClr val="00B050">
                            <a:alpha val="20000"/>
                          </a:srgbClr>
                        </a:solidFill>
                      </a:tcPr>
                    </a:tc>
                    <a:tc>
                      <a:txBody>
                        <a:bodyPr/>
                        <a:lstStyle/>
                        <a:p>
                          <a:pPr algn="ctr"/>
                          <a:r>
                            <a:rPr lang="en-US" altLang="zh-CN" b="0" i="0" baseline="0" dirty="0">
                              <a:latin typeface="Times New Roman" panose="02020603050405020304" pitchFamily="18" charset="0"/>
                              <a:ea typeface="宋体" panose="02010600030101010101" pitchFamily="2" charset="-122"/>
                            </a:rPr>
                            <a:t>1298</a:t>
                          </a:r>
                          <a:endParaRPr lang="zh-CN" altLang="en-US" b="0" i="0" baseline="0" dirty="0">
                            <a:latin typeface="Times New Roman" panose="02020603050405020304" pitchFamily="18" charset="0"/>
                            <a:ea typeface="宋体" panose="02010600030101010101" pitchFamily="2" charset="-122"/>
                          </a:endParaRPr>
                        </a:p>
                      </a:txBody>
                      <a:tcPr anchor="ctr">
                        <a:solidFill>
                          <a:srgbClr val="00B050">
                            <a:alpha val="20000"/>
                          </a:srgbClr>
                        </a:solidFill>
                      </a:tcPr>
                    </a:tc>
                    <a:extLst>
                      <a:ext uri="{0D108BD9-81ED-4DB2-BD59-A6C34878D82A}">
                        <a16:rowId xmlns:a16="http://schemas.microsoft.com/office/drawing/2014/main" val="1110764335"/>
                      </a:ext>
                    </a:extLst>
                  </a:tr>
                  <a:tr h="185420">
                    <a:tc vMerge="1">
                      <a:txBody>
                        <a:bodyPr/>
                        <a:lstStyle/>
                        <a:p>
                          <a:endParaRPr lang="zh-CN"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b="0" i="0" baseline="0" dirty="0">
                              <a:latin typeface="Times New Roman" panose="02020603050405020304" pitchFamily="18" charset="0"/>
                              <a:ea typeface="宋体" panose="02010600030101010101" pitchFamily="2" charset="-122"/>
                            </a:rPr>
                            <a:t>≥</a:t>
                          </a:r>
                          <a:r>
                            <a:rPr lang="en-US" altLang="zh-CN" b="0" i="0" baseline="0" dirty="0">
                              <a:latin typeface="Times New Roman" panose="02020603050405020304" pitchFamily="18" charset="0"/>
                              <a:ea typeface="宋体" panose="02010600030101010101" pitchFamily="2" charset="-122"/>
                            </a:rPr>
                            <a:t>0.5eV</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495</a:t>
                          </a: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588384583"/>
                      </a:ext>
                    </a:extLst>
                  </a:tr>
                  <a:tr h="185420">
                    <a:tc>
                      <a:txBody>
                        <a:bodyPr/>
                        <a:lstStyle/>
                        <a:p>
                          <a:pPr algn="ctr"/>
                          <a14:m>
                            <m:oMathPara xmlns:m="http://schemas.openxmlformats.org/officeDocument/2006/math">
                              <m:oMathParaPr>
                                <m:jc m:val="centerGroup"/>
                              </m:oMathParaPr>
                              <m:oMath xmlns:m="http://schemas.openxmlformats.org/officeDocument/2006/math">
                                <m:r>
                                  <a:rPr lang="zh-CN" altLang="en-US" b="0" i="1" baseline="0" smtClean="0">
                                    <a:latin typeface="Cambria Math" panose="02040503050406030204" pitchFamily="18" charset="0"/>
                                    <a:ea typeface="宋体" panose="02010600030101010101" pitchFamily="2" charset="-122"/>
                                  </a:rPr>
                                  <m:t>𝜀</m:t>
                                </m:r>
                                <m:d>
                                  <m:dPr>
                                    <m:ctrlPr>
                                      <a:rPr lang="en-US" altLang="zh-CN" b="0" i="1" baseline="0" smtClean="0">
                                        <a:latin typeface="Cambria Math" panose="02040503050406030204" pitchFamily="18" charset="0"/>
                                        <a:ea typeface="宋体" panose="02010600030101010101" pitchFamily="2" charset="-122"/>
                                      </a:rPr>
                                    </m:ctrlPr>
                                  </m:dPr>
                                  <m:e>
                                    <m:f>
                                      <m:fPr>
                                        <m:ctrlPr>
                                          <a:rPr lang="en-US" altLang="zh-CN" b="0" i="1" baseline="0" smtClean="0">
                                            <a:latin typeface="Cambria Math" panose="02040503050406030204" pitchFamily="18" charset="0"/>
                                            <a:ea typeface="宋体" panose="02010600030101010101" pitchFamily="2" charset="-122"/>
                                          </a:rPr>
                                        </m:ctrlPr>
                                      </m:fPr>
                                      <m:num>
                                        <m:sSub>
                                          <m:sSubPr>
                                            <m:ctrlPr>
                                              <a:rPr lang="en-US" altLang="zh-CN" b="0" i="1" baseline="0" smtClean="0">
                                                <a:latin typeface="Cambria Math" panose="02040503050406030204" pitchFamily="18" charset="0"/>
                                                <a:ea typeface="宋体" panose="02010600030101010101" pitchFamily="2" charset="-122"/>
                                              </a:rPr>
                                            </m:ctrlPr>
                                          </m:sSubPr>
                                          <m:e>
                                            <m:r>
                                              <a:rPr lang="en-US" altLang="zh-CN" b="0" i="1" baseline="0" smtClean="0">
                                                <a:latin typeface="Cambria Math" panose="02040503050406030204" pitchFamily="18" charset="0"/>
                                                <a:ea typeface="宋体" panose="02010600030101010101" pitchFamily="2" charset="-122"/>
                                              </a:rPr>
                                              <m:t>𝑁</m:t>
                                            </m:r>
                                          </m:e>
                                          <m:sub>
                                            <m:r>
                                              <m:rPr>
                                                <m:sty m:val="p"/>
                                              </m:rPr>
                                              <a:rPr lang="en-US" altLang="zh-CN" b="0" i="1" baseline="0" smtClean="0">
                                                <a:latin typeface="Cambria Math" panose="02040503050406030204" pitchFamily="18" charset="0"/>
                                                <a:ea typeface="宋体" panose="02010600030101010101" pitchFamily="2" charset="-122"/>
                                              </a:rPr>
                                              <m:t>s</m:t>
                                            </m:r>
                                            <m:r>
                                              <a:rPr lang="en-US" altLang="zh-CN" b="0" i="1" baseline="0" smtClean="0">
                                                <a:latin typeface="Cambria Math" panose="02040503050406030204" pitchFamily="18" charset="0"/>
                                                <a:ea typeface="宋体" panose="02010600030101010101" pitchFamily="2" charset="-122"/>
                                              </a:rPr>
                                              <m:t>𝑖𝑚</m:t>
                                            </m:r>
                                            <m:r>
                                              <a:rPr lang="en-US" altLang="zh-CN" b="0" i="1" baseline="0" smtClean="0">
                                                <a:latin typeface="Cambria Math" panose="02040503050406030204" pitchFamily="18" charset="0"/>
                                                <a:ea typeface="宋体" panose="02010600030101010101" pitchFamily="2" charset="-122"/>
                                              </a:rPr>
                                              <m:t>. ,  </m:t>
                                            </m:r>
                                            <m:r>
                                              <a:rPr lang="en-US" altLang="zh-CN" b="0" i="1" baseline="0" smtClean="0">
                                                <a:latin typeface="Cambria Math" panose="02040503050406030204" pitchFamily="18" charset="0"/>
                                                <a:ea typeface="宋体" panose="02010600030101010101" pitchFamily="2" charset="-122"/>
                                              </a:rPr>
                                              <m:t>𝑐𝑎𝑝</m:t>
                                            </m:r>
                                          </m:sub>
                                        </m:sSub>
                                        <m:r>
                                          <a:rPr lang="en-US" altLang="zh-CN" b="0" i="1" baseline="0" smtClean="0">
                                            <a:latin typeface="Cambria Math" panose="02040503050406030204" pitchFamily="18" charset="0"/>
                                            <a:ea typeface="宋体" panose="02010600030101010101" pitchFamily="2" charset="-122"/>
                                          </a:rPr>
                                          <m:t>(</m:t>
                                        </m:r>
                                        <m:r>
                                          <a:rPr lang="en-US" altLang="zh-CN" b="0" i="1" baseline="0" smtClean="0">
                                            <a:latin typeface="Cambria Math" panose="02040503050406030204" pitchFamily="18" charset="0"/>
                                            <a:ea typeface="宋体" panose="02010600030101010101" pitchFamily="2" charset="-122"/>
                                          </a:rPr>
                                          <m:t>𝐸</m:t>
                                        </m:r>
                                        <m:r>
                                          <a:rPr lang="en-US" altLang="zh-CN" b="0" i="1" baseline="0" smtClean="0">
                                            <a:latin typeface="Cambria Math" panose="02040503050406030204" pitchFamily="18" charset="0"/>
                                            <a:ea typeface="宋体" panose="02010600030101010101" pitchFamily="2" charset="-122"/>
                                          </a:rPr>
                                          <m:t>&lt;0.5</m:t>
                                        </m:r>
                                        <m:r>
                                          <a:rPr lang="en-US" altLang="zh-CN" b="0" i="1" baseline="0" smtClean="0">
                                            <a:latin typeface="Cambria Math" panose="02040503050406030204" pitchFamily="18" charset="0"/>
                                            <a:ea typeface="宋体" panose="02010600030101010101" pitchFamily="2" charset="-122"/>
                                          </a:rPr>
                                          <m:t>𝑒𝑉</m:t>
                                        </m:r>
                                        <m:r>
                                          <a:rPr lang="en-US" altLang="zh-CN" b="0" i="1" baseline="0" smtClean="0">
                                            <a:latin typeface="Cambria Math" panose="02040503050406030204" pitchFamily="18" charset="0"/>
                                            <a:ea typeface="宋体" panose="02010600030101010101" pitchFamily="2" charset="-122"/>
                                          </a:rPr>
                                          <m:t>)</m:t>
                                        </m:r>
                                      </m:num>
                                      <m:den>
                                        <m:sSub>
                                          <m:sSubPr>
                                            <m:ctrlPr>
                                              <a:rPr lang="en-US" altLang="zh-CN" b="0" i="1" baseline="0" smtClean="0">
                                                <a:latin typeface="Cambria Math" panose="02040503050406030204" pitchFamily="18" charset="0"/>
                                                <a:ea typeface="宋体" panose="02010600030101010101" pitchFamily="2" charset="-122"/>
                                              </a:rPr>
                                            </m:ctrlPr>
                                          </m:sSubPr>
                                          <m:e>
                                            <m:r>
                                              <a:rPr lang="en-US" altLang="zh-CN" b="0" i="1" baseline="0" smtClean="0">
                                                <a:latin typeface="Cambria Math" panose="02040503050406030204" pitchFamily="18" charset="0"/>
                                                <a:ea typeface="宋体" panose="02010600030101010101" pitchFamily="2" charset="-122"/>
                                              </a:rPr>
                                              <m:t>𝑁</m:t>
                                            </m:r>
                                          </m:e>
                                          <m:sub>
                                            <m:r>
                                              <a:rPr lang="en-US" altLang="zh-CN" b="0" i="1" baseline="0" smtClean="0">
                                                <a:latin typeface="Cambria Math" panose="02040503050406030204" pitchFamily="18" charset="0"/>
                                                <a:ea typeface="宋体" panose="02010600030101010101" pitchFamily="2" charset="-122"/>
                                              </a:rPr>
                                              <m:t>𝑠𝑖𝑚</m:t>
                                            </m:r>
                                            <m:r>
                                              <a:rPr lang="en-US" altLang="zh-CN" b="0" i="1" baseline="0" smtClean="0">
                                                <a:latin typeface="Cambria Math" panose="02040503050406030204" pitchFamily="18" charset="0"/>
                                                <a:ea typeface="宋体" panose="02010600030101010101" pitchFamily="2" charset="-122"/>
                                              </a:rPr>
                                              <m:t>.,</m:t>
                                            </m:r>
                                            <m:r>
                                              <a:rPr lang="en-US" altLang="zh-CN" b="0" i="1" baseline="0" smtClean="0">
                                                <a:latin typeface="Cambria Math" panose="02040503050406030204" pitchFamily="18" charset="0"/>
                                                <a:ea typeface="宋体" panose="02010600030101010101" pitchFamily="2" charset="-122"/>
                                              </a:rPr>
                                              <m:t>𝑐𝑎𝑝</m:t>
                                            </m:r>
                                          </m:sub>
                                        </m:sSub>
                                        <m:d>
                                          <m:dPr>
                                            <m:ctrlPr>
                                              <a:rPr lang="en-US" altLang="zh-CN" b="0" i="1" baseline="0" smtClean="0">
                                                <a:latin typeface="Cambria Math" panose="02040503050406030204" pitchFamily="18" charset="0"/>
                                                <a:ea typeface="宋体" panose="02010600030101010101" pitchFamily="2" charset="-122"/>
                                              </a:rPr>
                                            </m:ctrlPr>
                                          </m:dPr>
                                          <m:e>
                                            <m:r>
                                              <a:rPr lang="en-US" altLang="zh-CN" b="0" i="1" baseline="0" smtClean="0">
                                                <a:latin typeface="Cambria Math" panose="02040503050406030204" pitchFamily="18" charset="0"/>
                                                <a:ea typeface="宋体" panose="02010600030101010101" pitchFamily="2" charset="-122"/>
                                              </a:rPr>
                                              <m:t>𝑇𝑜𝑡𝑎𝑙</m:t>
                                            </m:r>
                                          </m:e>
                                        </m:d>
                                      </m:den>
                                    </m:f>
                                  </m:e>
                                </m:d>
                              </m:oMath>
                            </m:oMathPara>
                          </a14:m>
                          <a:endParaRPr lang="zh-CN" altLang="en-US" b="0" i="0" baseline="0" dirty="0">
                            <a:latin typeface="Times New Roman" panose="02020603050405020304" pitchFamily="18" charset="0"/>
                            <a:ea typeface="宋体" panose="02010600030101010101" pitchFamily="2" charset="-122"/>
                          </a:endParaRPr>
                        </a:p>
                      </a:txBody>
                      <a:tcPr anchor="ctr">
                        <a:solidFill>
                          <a:schemeClr val="bg1">
                            <a:lumMod val="85000"/>
                          </a:scheme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0" i="0" baseline="0" dirty="0">
                              <a:latin typeface="Times New Roman" panose="02020603050405020304" pitchFamily="18" charset="0"/>
                              <a:ea typeface="宋体" panose="02010600030101010101" pitchFamily="2" charset="-122"/>
                            </a:rPr>
                            <a:t>72.4%</a:t>
                          </a:r>
                          <a:endParaRPr lang="zh-CN" altLang="en-US" b="0" i="0" baseline="0" dirty="0">
                            <a:latin typeface="Times New Roman" panose="02020603050405020304" pitchFamily="18" charset="0"/>
                            <a:ea typeface="宋体" panose="02010600030101010101" pitchFamily="2" charset="-122"/>
                          </a:endParaRPr>
                        </a:p>
                      </a:txBody>
                      <a:tcPr anchor="ctr">
                        <a:solidFill>
                          <a:schemeClr val="bg1">
                            <a:lumMod val="85000"/>
                          </a:schemeClr>
                        </a:solidFill>
                      </a:tcPr>
                    </a:tc>
                    <a:tc hMerge="1">
                      <a:txBody>
                        <a:bodyPr/>
                        <a:lstStyle/>
                        <a:p>
                          <a:pPr algn="ct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1657112206"/>
                      </a:ext>
                    </a:extLst>
                  </a:tr>
                  <a:tr h="0">
                    <a:tc>
                      <a:txBody>
                        <a:bodyPr/>
                        <a:lstStyle/>
                        <a:p>
                          <a:pPr algn="ctr"/>
                          <a:r>
                            <a:rPr lang="en-US" altLang="zh-CN" b="0" i="0" baseline="0" dirty="0">
                              <a:latin typeface="Times New Roman" panose="02020603050405020304" pitchFamily="18" charset="0"/>
                              <a:ea typeface="宋体" panose="02010600030101010101" pitchFamily="2" charset="-122"/>
                            </a:rPr>
                            <a:t>Experimentally measured neutrons</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a:t>
                          </a:r>
                          <a:endParaRPr lang="zh-CN" altLang="en-US" b="0" i="0" baseline="0" dirty="0">
                            <a:latin typeface="Times New Roman" panose="02020603050405020304" pitchFamily="18" charset="0"/>
                            <a:ea typeface="宋体" panose="02010600030101010101" pitchFamily="2" charset="-122"/>
                          </a:endParaRPr>
                        </a:p>
                      </a:txBody>
                      <a:tcPr anchor="ctr">
                        <a:solidFill>
                          <a:srgbClr val="00B0F0">
                            <a:alpha val="20000"/>
                          </a:srgbClr>
                        </a:solidFill>
                      </a:tcPr>
                    </a:tc>
                    <a:tc>
                      <a:txBody>
                        <a:bodyPr/>
                        <a:lstStyle/>
                        <a:p>
                          <a:pPr algn="ctr"/>
                          <a:r>
                            <a:rPr lang="en-US" altLang="zh-CN" b="0" i="0" baseline="0" dirty="0">
                              <a:latin typeface="Times New Roman" panose="02020603050405020304" pitchFamily="18" charset="0"/>
                              <a:ea typeface="宋体" panose="02010600030101010101" pitchFamily="2" charset="-122"/>
                            </a:rPr>
                            <a:t>553</a:t>
                          </a:r>
                          <a:endParaRPr lang="zh-CN" altLang="en-US" b="0" i="0" baseline="0" dirty="0">
                            <a:latin typeface="Times New Roman" panose="02020603050405020304" pitchFamily="18" charset="0"/>
                            <a:ea typeface="宋体" panose="02010600030101010101" pitchFamily="2" charset="-122"/>
                          </a:endParaRPr>
                        </a:p>
                      </a:txBody>
                      <a:tcPr anchor="ctr">
                        <a:solidFill>
                          <a:srgbClr val="00B0F0">
                            <a:alpha val="20000"/>
                          </a:srgbClr>
                        </a:solidFill>
                      </a:tcPr>
                    </a:tc>
                    <a:extLst>
                      <a:ext uri="{0D108BD9-81ED-4DB2-BD59-A6C34878D82A}">
                        <a16:rowId xmlns:a16="http://schemas.microsoft.com/office/drawing/2014/main" val="2505341036"/>
                      </a:ext>
                    </a:extLst>
                  </a:tr>
                </a:tbl>
              </a:graphicData>
            </a:graphic>
          </p:graphicFrame>
        </mc:Choice>
        <mc:Fallback xmlns="">
          <p:graphicFrame>
            <p:nvGraphicFramePr>
              <p:cNvPr id="14" name="表格 13">
                <a:extLst>
                  <a:ext uri="{FF2B5EF4-FFF2-40B4-BE49-F238E27FC236}">
                    <a16:creationId xmlns:a16="http://schemas.microsoft.com/office/drawing/2014/main" id="{6AE20B91-DE5A-AE27-1B6F-D569DDA49975}"/>
                  </a:ext>
                </a:extLst>
              </p:cNvPr>
              <p:cNvGraphicFramePr>
                <a:graphicFrameLocks noGrp="1"/>
              </p:cNvGraphicFramePr>
              <p:nvPr>
                <p:extLst>
                  <p:ext uri="{D42A27DB-BD31-4B8C-83A1-F6EECF244321}">
                    <p14:modId xmlns:p14="http://schemas.microsoft.com/office/powerpoint/2010/main" val="699828026"/>
                  </p:ext>
                </p:extLst>
              </p:nvPr>
            </p:nvGraphicFramePr>
            <p:xfrm>
              <a:off x="223157" y="943033"/>
              <a:ext cx="11642308" cy="2912428"/>
            </p:xfrm>
            <a:graphic>
              <a:graphicData uri="http://schemas.openxmlformats.org/drawingml/2006/table">
                <a:tbl>
                  <a:tblPr firstRow="1" bandRow="1">
                    <a:tableStyleId>{3B4B98B0-60AC-42C2-AFA5-B58CD77FA1E5}</a:tableStyleId>
                  </a:tblPr>
                  <a:tblGrid>
                    <a:gridCol w="5524838">
                      <a:extLst>
                        <a:ext uri="{9D8B030D-6E8A-4147-A177-3AD203B41FA5}">
                          <a16:colId xmlns:a16="http://schemas.microsoft.com/office/drawing/2014/main" val="163340532"/>
                        </a:ext>
                      </a:extLst>
                    </a:gridCol>
                    <a:gridCol w="2236700">
                      <a:extLst>
                        <a:ext uri="{9D8B030D-6E8A-4147-A177-3AD203B41FA5}">
                          <a16:colId xmlns:a16="http://schemas.microsoft.com/office/drawing/2014/main" val="3763549481"/>
                        </a:ext>
                      </a:extLst>
                    </a:gridCol>
                    <a:gridCol w="3880770">
                      <a:extLst>
                        <a:ext uri="{9D8B030D-6E8A-4147-A177-3AD203B41FA5}">
                          <a16:colId xmlns:a16="http://schemas.microsoft.com/office/drawing/2014/main" val="402259537"/>
                        </a:ext>
                      </a:extLst>
                    </a:gridCol>
                  </a:tblGrid>
                  <a:tr h="370840">
                    <a:tc>
                      <a:txBody>
                        <a:bodyPr/>
                        <a:lstStyle/>
                        <a:p>
                          <a:pPr algn="ct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Energy</a:t>
                          </a:r>
                          <a:r>
                            <a:rPr lang="zh-CN" altLang="en-US" b="0" i="0" baseline="0" dirty="0">
                              <a:latin typeface="Times New Roman" panose="02020603050405020304" pitchFamily="18" charset="0"/>
                              <a:ea typeface="宋体" panose="02010600030101010101" pitchFamily="2" charset="-122"/>
                            </a:rPr>
                            <a:t> </a:t>
                          </a:r>
                          <a:r>
                            <a:rPr lang="en-US" altLang="zh-CN" b="0" i="0" baseline="0" dirty="0">
                              <a:latin typeface="Times New Roman" panose="02020603050405020304" pitchFamily="18" charset="0"/>
                              <a:ea typeface="宋体" panose="02010600030101010101" pitchFamily="2" charset="-122"/>
                            </a:rPr>
                            <a:t>Range</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Counts</a:t>
                          </a: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4086497998"/>
                      </a:ext>
                    </a:extLst>
                  </a:tr>
                  <a:tr h="365760">
                    <a:tc rowSpan="2">
                      <a:txBody>
                        <a:bodyPr/>
                        <a:lstStyle/>
                        <a:p>
                          <a:pPr algn="ctr"/>
                          <a:r>
                            <a:rPr lang="en-US" altLang="zh-CN" b="0" i="0" baseline="0" dirty="0">
                              <a:latin typeface="Times New Roman" panose="02020603050405020304" pitchFamily="18" charset="0"/>
                              <a:ea typeface="宋体" panose="02010600030101010101" pitchFamily="2" charset="-122"/>
                            </a:rPr>
                            <a:t>Simulated incident neutrons</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zh-CN" altLang="en-US" b="0" i="0" baseline="0" dirty="0">
                              <a:latin typeface="Times New Roman" panose="02020603050405020304" pitchFamily="18" charset="0"/>
                              <a:ea typeface="宋体" panose="02010600030101010101" pitchFamily="2" charset="-122"/>
                            </a:rPr>
                            <a:t>＜</a:t>
                          </a:r>
                          <a:r>
                            <a:rPr lang="en-US" altLang="zh-CN" b="0" i="0" baseline="0" dirty="0">
                              <a:latin typeface="Times New Roman" panose="02020603050405020304" pitchFamily="18" charset="0"/>
                              <a:ea typeface="宋体" panose="02010600030101010101" pitchFamily="2" charset="-122"/>
                            </a:rPr>
                            <a:t>0.5eV</a:t>
                          </a:r>
                          <a:endParaRPr lang="zh-CN" altLang="en-US" b="0" i="0" baseline="0" dirty="0">
                            <a:latin typeface="Times New Roman" panose="02020603050405020304" pitchFamily="18" charset="0"/>
                            <a:ea typeface="宋体" panose="02010600030101010101" pitchFamily="2" charset="-122"/>
                          </a:endParaRPr>
                        </a:p>
                      </a:txBody>
                      <a:tcPr anchor="ctr">
                        <a:solidFill>
                          <a:srgbClr val="00B0F0">
                            <a:alpha val="20000"/>
                          </a:srgbClr>
                        </a:solidFill>
                      </a:tcPr>
                    </a:tc>
                    <a:tc>
                      <a:txBody>
                        <a:bodyPr/>
                        <a:lstStyle/>
                        <a:p>
                          <a:pPr algn="ctr"/>
                          <a:r>
                            <a:rPr lang="en-US" altLang="zh-CN" b="0" i="0" baseline="0" dirty="0">
                              <a:latin typeface="Times New Roman" panose="02020603050405020304" pitchFamily="18" charset="0"/>
                              <a:ea typeface="宋体" panose="02010600030101010101" pitchFamily="2" charset="-122"/>
                            </a:rPr>
                            <a:t>4437</a:t>
                          </a:r>
                          <a:endParaRPr lang="zh-CN" altLang="en-US" b="0" i="0" baseline="0" dirty="0">
                            <a:latin typeface="Times New Roman" panose="02020603050405020304" pitchFamily="18" charset="0"/>
                            <a:ea typeface="宋体" panose="02010600030101010101" pitchFamily="2" charset="-122"/>
                          </a:endParaRPr>
                        </a:p>
                      </a:txBody>
                      <a:tcPr anchor="ctr">
                        <a:solidFill>
                          <a:srgbClr val="00B0F0">
                            <a:alpha val="20000"/>
                          </a:srgbClr>
                        </a:solidFill>
                      </a:tcPr>
                    </a:tc>
                    <a:extLst>
                      <a:ext uri="{0D108BD9-81ED-4DB2-BD59-A6C34878D82A}">
                        <a16:rowId xmlns:a16="http://schemas.microsoft.com/office/drawing/2014/main" val="1944170828"/>
                      </a:ext>
                    </a:extLst>
                  </a:tr>
                  <a:tr h="365760">
                    <a:tc vMerge="1">
                      <a:txBody>
                        <a:bodyPr/>
                        <a:lstStyle/>
                        <a:p>
                          <a:endParaRPr lang="zh-CN" altLang="en-US"/>
                        </a:p>
                      </a:txBody>
                      <a:tcPr/>
                    </a:tc>
                    <a:tc>
                      <a:txBody>
                        <a:bodyPr/>
                        <a:lstStyle/>
                        <a:p>
                          <a:pPr algn="ctr"/>
                          <a:r>
                            <a:rPr lang="zh-CN" altLang="en-US" b="0" i="0" baseline="0" dirty="0">
                              <a:latin typeface="Times New Roman" panose="02020603050405020304" pitchFamily="18" charset="0"/>
                              <a:ea typeface="宋体" panose="02010600030101010101" pitchFamily="2" charset="-122"/>
                            </a:rPr>
                            <a:t>≥</a:t>
                          </a:r>
                          <a:r>
                            <a:rPr lang="en-US" altLang="zh-CN" b="0" i="0" baseline="0" dirty="0">
                              <a:latin typeface="Times New Roman" panose="02020603050405020304" pitchFamily="18" charset="0"/>
                              <a:ea typeface="宋体" panose="02010600030101010101" pitchFamily="2" charset="-122"/>
                            </a:rPr>
                            <a:t>0.5eV</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22486</a:t>
                          </a: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4045417496"/>
                      </a:ext>
                    </a:extLst>
                  </a:tr>
                  <a:tr h="365760">
                    <a:tc rowSpan="2">
                      <a:txBody>
                        <a:bodyPr/>
                        <a:lstStyle/>
                        <a:p>
                          <a:pPr algn="ctr"/>
                          <a:r>
                            <a:rPr lang="en-US" altLang="zh-CN" b="0" i="0" baseline="0" dirty="0">
                              <a:latin typeface="Times New Roman" panose="02020603050405020304" pitchFamily="18" charset="0"/>
                              <a:ea typeface="宋体" panose="02010600030101010101" pitchFamily="2" charset="-122"/>
                            </a:rPr>
                            <a:t>Simulated captured neutrons</a:t>
                          </a:r>
                          <a:endParaRPr lang="zh-CN" altLang="en-US" b="0" i="0" baseline="0" dirty="0">
                            <a:latin typeface="Times New Roman" panose="02020603050405020304" pitchFamily="18" charset="0"/>
                            <a:ea typeface="宋体" panose="02010600030101010101" pitchFamily="2" charset="-122"/>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b="0" i="0" baseline="0" dirty="0">
                              <a:latin typeface="Times New Roman" panose="02020603050405020304" pitchFamily="18" charset="0"/>
                              <a:ea typeface="宋体" panose="02010600030101010101" pitchFamily="2" charset="-122"/>
                            </a:rPr>
                            <a:t>＜</a:t>
                          </a:r>
                          <a:r>
                            <a:rPr lang="en-US" altLang="zh-CN" b="0" i="0" baseline="0" dirty="0">
                              <a:latin typeface="Times New Roman" panose="02020603050405020304" pitchFamily="18" charset="0"/>
                              <a:ea typeface="宋体" panose="02010600030101010101" pitchFamily="2" charset="-122"/>
                            </a:rPr>
                            <a:t>0.5eV</a:t>
                          </a:r>
                          <a:endParaRPr lang="zh-CN" altLang="en-US" b="0" i="0" baseline="0" dirty="0">
                            <a:latin typeface="Times New Roman" panose="02020603050405020304" pitchFamily="18" charset="0"/>
                            <a:ea typeface="宋体" panose="02010600030101010101" pitchFamily="2" charset="-122"/>
                          </a:endParaRPr>
                        </a:p>
                      </a:txBody>
                      <a:tcPr anchor="ctr">
                        <a:solidFill>
                          <a:srgbClr val="00B050">
                            <a:alpha val="20000"/>
                          </a:srgbClr>
                        </a:solidFill>
                      </a:tcPr>
                    </a:tc>
                    <a:tc>
                      <a:txBody>
                        <a:bodyPr/>
                        <a:lstStyle/>
                        <a:p>
                          <a:pPr algn="ctr"/>
                          <a:r>
                            <a:rPr lang="en-US" altLang="zh-CN" b="0" i="0" baseline="0" dirty="0">
                              <a:latin typeface="Times New Roman" panose="02020603050405020304" pitchFamily="18" charset="0"/>
                              <a:ea typeface="宋体" panose="02010600030101010101" pitchFamily="2" charset="-122"/>
                            </a:rPr>
                            <a:t>1298</a:t>
                          </a:r>
                          <a:endParaRPr lang="zh-CN" altLang="en-US" b="0" i="0" baseline="0" dirty="0">
                            <a:latin typeface="Times New Roman" panose="02020603050405020304" pitchFamily="18" charset="0"/>
                            <a:ea typeface="宋体" panose="02010600030101010101" pitchFamily="2" charset="-122"/>
                          </a:endParaRPr>
                        </a:p>
                      </a:txBody>
                      <a:tcPr anchor="ctr">
                        <a:solidFill>
                          <a:srgbClr val="00B050">
                            <a:alpha val="20000"/>
                          </a:srgbClr>
                        </a:solidFill>
                      </a:tcPr>
                    </a:tc>
                    <a:extLst>
                      <a:ext uri="{0D108BD9-81ED-4DB2-BD59-A6C34878D82A}">
                        <a16:rowId xmlns:a16="http://schemas.microsoft.com/office/drawing/2014/main" val="1110764335"/>
                      </a:ext>
                    </a:extLst>
                  </a:tr>
                  <a:tr h="365760">
                    <a:tc vMerge="1">
                      <a:txBody>
                        <a:bodyPr/>
                        <a:lstStyle/>
                        <a:p>
                          <a:endParaRPr lang="zh-CN"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b="0" i="0" baseline="0" dirty="0">
                              <a:latin typeface="Times New Roman" panose="02020603050405020304" pitchFamily="18" charset="0"/>
                              <a:ea typeface="宋体" panose="02010600030101010101" pitchFamily="2" charset="-122"/>
                            </a:rPr>
                            <a:t>≥</a:t>
                          </a:r>
                          <a:r>
                            <a:rPr lang="en-US" altLang="zh-CN" b="0" i="0" baseline="0" dirty="0">
                              <a:latin typeface="Times New Roman" panose="02020603050405020304" pitchFamily="18" charset="0"/>
                              <a:ea typeface="宋体" panose="02010600030101010101" pitchFamily="2" charset="-122"/>
                            </a:rPr>
                            <a:t>0.5eV</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495</a:t>
                          </a: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588384583"/>
                      </a:ext>
                    </a:extLst>
                  </a:tr>
                  <a:tr h="712788">
                    <a:tc>
                      <a:txBody>
                        <a:bodyPr/>
                        <a:lstStyle/>
                        <a:p>
                          <a:endParaRPr lang="zh-CN"/>
                        </a:p>
                      </a:txBody>
                      <a:tcPr anchor="ctr">
                        <a:blipFill>
                          <a:blip r:embed="rId9"/>
                          <a:stretch>
                            <a:fillRect t="-261538" r="-110805" b="-64103"/>
                          </a:stretch>
                        </a:blip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0" i="0" baseline="0" dirty="0">
                              <a:latin typeface="Times New Roman" panose="02020603050405020304" pitchFamily="18" charset="0"/>
                              <a:ea typeface="宋体" panose="02010600030101010101" pitchFamily="2" charset="-122"/>
                            </a:rPr>
                            <a:t>72.4%</a:t>
                          </a:r>
                          <a:endParaRPr lang="zh-CN" altLang="en-US" b="0" i="0" baseline="0" dirty="0">
                            <a:latin typeface="Times New Roman" panose="02020603050405020304" pitchFamily="18" charset="0"/>
                            <a:ea typeface="宋体" panose="02010600030101010101" pitchFamily="2" charset="-122"/>
                          </a:endParaRPr>
                        </a:p>
                      </a:txBody>
                      <a:tcPr anchor="ctr">
                        <a:solidFill>
                          <a:schemeClr val="bg1">
                            <a:lumMod val="85000"/>
                          </a:schemeClr>
                        </a:solidFill>
                      </a:tcPr>
                    </a:tc>
                    <a:tc hMerge="1">
                      <a:txBody>
                        <a:bodyPr/>
                        <a:lstStyle/>
                        <a:p>
                          <a:pPr algn="ct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1657112206"/>
                      </a:ext>
                    </a:extLst>
                  </a:tr>
                  <a:tr h="365760">
                    <a:tc>
                      <a:txBody>
                        <a:bodyPr/>
                        <a:lstStyle/>
                        <a:p>
                          <a:pPr algn="ctr"/>
                          <a:r>
                            <a:rPr lang="en-US" altLang="zh-CN" b="0" i="0" baseline="0" dirty="0">
                              <a:latin typeface="Times New Roman" panose="02020603050405020304" pitchFamily="18" charset="0"/>
                              <a:ea typeface="宋体" panose="02010600030101010101" pitchFamily="2" charset="-122"/>
                            </a:rPr>
                            <a:t>Experimentally measured neutrons</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a:t>
                          </a:r>
                          <a:endParaRPr lang="zh-CN" altLang="en-US" b="0" i="0" baseline="0" dirty="0">
                            <a:latin typeface="Times New Roman" panose="02020603050405020304" pitchFamily="18" charset="0"/>
                            <a:ea typeface="宋体" panose="02010600030101010101" pitchFamily="2" charset="-122"/>
                          </a:endParaRPr>
                        </a:p>
                      </a:txBody>
                      <a:tcPr anchor="ctr">
                        <a:solidFill>
                          <a:srgbClr val="00B0F0">
                            <a:alpha val="20000"/>
                          </a:srgbClr>
                        </a:solidFill>
                      </a:tcPr>
                    </a:tc>
                    <a:tc>
                      <a:txBody>
                        <a:bodyPr/>
                        <a:lstStyle/>
                        <a:p>
                          <a:pPr algn="ctr"/>
                          <a:r>
                            <a:rPr lang="en-US" altLang="zh-CN" b="0" i="0" baseline="0" dirty="0">
                              <a:latin typeface="Times New Roman" panose="02020603050405020304" pitchFamily="18" charset="0"/>
                              <a:ea typeface="宋体" panose="02010600030101010101" pitchFamily="2" charset="-122"/>
                            </a:rPr>
                            <a:t>553</a:t>
                          </a:r>
                          <a:endParaRPr lang="zh-CN" altLang="en-US" b="0" i="0" baseline="0" dirty="0">
                            <a:latin typeface="Times New Roman" panose="02020603050405020304" pitchFamily="18" charset="0"/>
                            <a:ea typeface="宋体" panose="02010600030101010101" pitchFamily="2" charset="-122"/>
                          </a:endParaRPr>
                        </a:p>
                      </a:txBody>
                      <a:tcPr anchor="ctr">
                        <a:solidFill>
                          <a:srgbClr val="00B0F0">
                            <a:alpha val="20000"/>
                          </a:srgbClr>
                        </a:solidFill>
                      </a:tcPr>
                    </a:tc>
                    <a:extLst>
                      <a:ext uri="{0D108BD9-81ED-4DB2-BD59-A6C34878D82A}">
                        <a16:rowId xmlns:a16="http://schemas.microsoft.com/office/drawing/2014/main" val="250534103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 name="表格 3">
                <a:extLst>
                  <a:ext uri="{FF2B5EF4-FFF2-40B4-BE49-F238E27FC236}">
                    <a16:creationId xmlns:a16="http://schemas.microsoft.com/office/drawing/2014/main" id="{BC598D47-F6BF-1BDD-98CA-0C553E4283F4}"/>
                  </a:ext>
                </a:extLst>
              </p:cNvPr>
              <p:cNvGraphicFramePr>
                <a:graphicFrameLocks noGrp="1"/>
              </p:cNvGraphicFramePr>
              <p:nvPr>
                <p:extLst>
                  <p:ext uri="{D42A27DB-BD31-4B8C-83A1-F6EECF244321}">
                    <p14:modId xmlns:p14="http://schemas.microsoft.com/office/powerpoint/2010/main" val="1912778609"/>
                  </p:ext>
                </p:extLst>
              </p:nvPr>
            </p:nvGraphicFramePr>
            <p:xfrm>
              <a:off x="223157" y="3941335"/>
              <a:ext cx="11642308" cy="741680"/>
            </p:xfrm>
            <a:graphic>
              <a:graphicData uri="http://schemas.openxmlformats.org/drawingml/2006/table">
                <a:tbl>
                  <a:tblPr firstRow="1" bandRow="1">
                    <a:tableStyleId>{3B4B98B0-60AC-42C2-AFA5-B58CD77FA1E5}</a:tableStyleId>
                  </a:tblPr>
                  <a:tblGrid>
                    <a:gridCol w="3333860">
                      <a:extLst>
                        <a:ext uri="{9D8B030D-6E8A-4147-A177-3AD203B41FA5}">
                          <a16:colId xmlns:a16="http://schemas.microsoft.com/office/drawing/2014/main" val="1562274498"/>
                        </a:ext>
                      </a:extLst>
                    </a:gridCol>
                    <a:gridCol w="2487294">
                      <a:extLst>
                        <a:ext uri="{9D8B030D-6E8A-4147-A177-3AD203B41FA5}">
                          <a16:colId xmlns:a16="http://schemas.microsoft.com/office/drawing/2014/main" val="2954346421"/>
                        </a:ext>
                      </a:extLst>
                    </a:gridCol>
                    <a:gridCol w="2910577">
                      <a:extLst>
                        <a:ext uri="{9D8B030D-6E8A-4147-A177-3AD203B41FA5}">
                          <a16:colId xmlns:a16="http://schemas.microsoft.com/office/drawing/2014/main" val="1550329726"/>
                        </a:ext>
                      </a:extLst>
                    </a:gridCol>
                    <a:gridCol w="2910577">
                      <a:extLst>
                        <a:ext uri="{9D8B030D-6E8A-4147-A177-3AD203B41FA5}">
                          <a16:colId xmlns:a16="http://schemas.microsoft.com/office/drawing/2014/main" val="884179659"/>
                        </a:ext>
                      </a:extLst>
                    </a:gridCol>
                  </a:tblGrid>
                  <a:tr h="370840">
                    <a:tc>
                      <a:txBody>
                        <a:bodyPr/>
                        <a:lstStyle/>
                        <a:p>
                          <a:pPr algn="ct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CN" b="0" i="1" baseline="0" smtClean="0">
                                        <a:latin typeface="Cambria Math" panose="02040503050406030204" pitchFamily="18" charset="0"/>
                                      </a:rPr>
                                    </m:ctrlPr>
                                  </m:sSubPr>
                                  <m:e>
                                    <m:r>
                                      <m:rPr>
                                        <m:sty m:val="p"/>
                                      </m:rPr>
                                      <a:rPr lang="zh-CN" altLang="en-US" b="0" i="0" baseline="0" smtClean="0">
                                        <a:latin typeface="Cambria Math" panose="02040503050406030204" pitchFamily="18" charset="0"/>
                                      </a:rPr>
                                      <m:t>η</m:t>
                                    </m:r>
                                  </m:e>
                                  <m:sub>
                                    <m:r>
                                      <a:rPr lang="en-US" altLang="zh-CN" b="0" i="0" baseline="0" smtClean="0">
                                        <a:latin typeface="Cambria Math" panose="02040503050406030204" pitchFamily="18" charset="0"/>
                                      </a:rPr>
                                      <m:t>0</m:t>
                                    </m:r>
                                  </m:sub>
                                </m:sSub>
                              </m:oMath>
                            </m:oMathPara>
                          </a14:m>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CN" b="0" i="1" baseline="0" smtClean="0">
                                        <a:latin typeface="Cambria Math" panose="02040503050406030204" pitchFamily="18" charset="0"/>
                                      </a:rPr>
                                    </m:ctrlPr>
                                  </m:sSubPr>
                                  <m:e>
                                    <m:r>
                                      <m:rPr>
                                        <m:sty m:val="p"/>
                                      </m:rPr>
                                      <a:rPr lang="zh-CN" altLang="en-US" b="0" i="0" baseline="0" smtClean="0">
                                        <a:latin typeface="Cambria Math" panose="02040503050406030204" pitchFamily="18" charset="0"/>
                                      </a:rPr>
                                      <m:t>η</m:t>
                                    </m:r>
                                  </m:e>
                                  <m:sub>
                                    <m:r>
                                      <a:rPr lang="en-US" altLang="zh-CN" b="0" i="0" baseline="0" smtClean="0">
                                        <a:latin typeface="Cambria Math" panose="02040503050406030204" pitchFamily="18" charset="0"/>
                                      </a:rPr>
                                      <m:t>1</m:t>
                                    </m:r>
                                  </m:sub>
                                </m:sSub>
                              </m:oMath>
                            </m:oMathPara>
                          </a14:m>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CN" b="0" i="1" baseline="0" smtClean="0">
                                        <a:latin typeface="Cambria Math" panose="02040503050406030204" pitchFamily="18" charset="0"/>
                                      </a:rPr>
                                    </m:ctrlPr>
                                  </m:sSubPr>
                                  <m:e>
                                    <m:r>
                                      <m:rPr>
                                        <m:sty m:val="p"/>
                                      </m:rPr>
                                      <a:rPr lang="zh-CN" altLang="en-US" b="0" i="0" baseline="0" smtClean="0">
                                        <a:latin typeface="Cambria Math" panose="02040503050406030204" pitchFamily="18" charset="0"/>
                                      </a:rPr>
                                      <m:t>η</m:t>
                                    </m:r>
                                  </m:e>
                                  <m:sub>
                                    <m:r>
                                      <a:rPr lang="en-US" altLang="zh-CN" b="0" i="0" baseline="0" smtClean="0">
                                        <a:latin typeface="Cambria Math" panose="02040503050406030204" pitchFamily="18" charset="0"/>
                                      </a:rPr>
                                      <m:t>2</m:t>
                                    </m:r>
                                  </m:sub>
                                </m:sSub>
                              </m:oMath>
                            </m:oMathPara>
                          </a14:m>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1898294320"/>
                      </a:ext>
                    </a:extLst>
                  </a:tr>
                  <a:tr h="370840">
                    <a:tc>
                      <a:txBody>
                        <a:bodyPr/>
                        <a:lstStyle/>
                        <a:p>
                          <a:pPr algn="ctr"/>
                          <a:r>
                            <a:rPr lang="en-US" altLang="zh-CN" b="0" i="0" baseline="0" dirty="0">
                              <a:latin typeface="Times New Roman" panose="02020603050405020304" pitchFamily="18" charset="0"/>
                              <a:ea typeface="宋体" panose="02010600030101010101" pitchFamily="2" charset="-122"/>
                            </a:rPr>
                            <a:t>E</a:t>
                          </a:r>
                          <a:r>
                            <a:rPr lang="zh-CN" altLang="en-US" b="0" i="0" baseline="0" dirty="0">
                              <a:latin typeface="Times New Roman" panose="02020603050405020304" pitchFamily="18" charset="0"/>
                              <a:ea typeface="宋体" panose="02010600030101010101" pitchFamily="2" charset="-122"/>
                            </a:rPr>
                            <a:t>≤</a:t>
                          </a:r>
                          <a:r>
                            <a:rPr lang="en-US" altLang="zh-CN" b="0" i="0" baseline="0" dirty="0">
                              <a:latin typeface="Times New Roman" panose="02020603050405020304" pitchFamily="18" charset="0"/>
                              <a:ea typeface="宋体" panose="02010600030101010101" pitchFamily="2" charset="-122"/>
                            </a:rPr>
                            <a:t>0.5eV</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(29.2±1.2)%</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0" i="0" baseline="0" dirty="0">
                              <a:latin typeface="Times New Roman" panose="02020603050405020304" pitchFamily="18" charset="0"/>
                              <a:ea typeface="宋体" panose="02010600030101010101" pitchFamily="2" charset="-122"/>
                            </a:rPr>
                            <a:t>(30.8±1.5)%</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1" i="0" baseline="0" dirty="0">
                              <a:solidFill>
                                <a:srgbClr val="FF0000"/>
                              </a:solidFill>
                              <a:latin typeface="Times New Roman" panose="02020603050405020304" pitchFamily="18" charset="0"/>
                              <a:ea typeface="宋体" panose="02010600030101010101" pitchFamily="2" charset="-122"/>
                            </a:rPr>
                            <a:t>(9.0±0.5)%</a:t>
                          </a:r>
                          <a:endParaRPr lang="zh-CN" altLang="en-US" b="1" i="0" baseline="0" dirty="0">
                            <a:solidFill>
                              <a:srgbClr val="FF0000"/>
                            </a:solidFill>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2247907697"/>
                      </a:ext>
                    </a:extLst>
                  </a:tr>
                </a:tbl>
              </a:graphicData>
            </a:graphic>
          </p:graphicFrame>
        </mc:Choice>
        <mc:Fallback xmlns="">
          <p:graphicFrame>
            <p:nvGraphicFramePr>
              <p:cNvPr id="4" name="表格 3">
                <a:extLst>
                  <a:ext uri="{FF2B5EF4-FFF2-40B4-BE49-F238E27FC236}">
                    <a16:creationId xmlns:a16="http://schemas.microsoft.com/office/drawing/2014/main" id="{BC598D47-F6BF-1BDD-98CA-0C553E4283F4}"/>
                  </a:ext>
                </a:extLst>
              </p:cNvPr>
              <p:cNvGraphicFramePr>
                <a:graphicFrameLocks noGrp="1"/>
              </p:cNvGraphicFramePr>
              <p:nvPr>
                <p:extLst>
                  <p:ext uri="{D42A27DB-BD31-4B8C-83A1-F6EECF244321}">
                    <p14:modId xmlns:p14="http://schemas.microsoft.com/office/powerpoint/2010/main" val="1912778609"/>
                  </p:ext>
                </p:extLst>
              </p:nvPr>
            </p:nvGraphicFramePr>
            <p:xfrm>
              <a:off x="223157" y="3941335"/>
              <a:ext cx="11642308" cy="741680"/>
            </p:xfrm>
            <a:graphic>
              <a:graphicData uri="http://schemas.openxmlformats.org/drawingml/2006/table">
                <a:tbl>
                  <a:tblPr firstRow="1" bandRow="1">
                    <a:tableStyleId>{3B4B98B0-60AC-42C2-AFA5-B58CD77FA1E5}</a:tableStyleId>
                  </a:tblPr>
                  <a:tblGrid>
                    <a:gridCol w="3333860">
                      <a:extLst>
                        <a:ext uri="{9D8B030D-6E8A-4147-A177-3AD203B41FA5}">
                          <a16:colId xmlns:a16="http://schemas.microsoft.com/office/drawing/2014/main" val="1562274498"/>
                        </a:ext>
                      </a:extLst>
                    </a:gridCol>
                    <a:gridCol w="2487294">
                      <a:extLst>
                        <a:ext uri="{9D8B030D-6E8A-4147-A177-3AD203B41FA5}">
                          <a16:colId xmlns:a16="http://schemas.microsoft.com/office/drawing/2014/main" val="2954346421"/>
                        </a:ext>
                      </a:extLst>
                    </a:gridCol>
                    <a:gridCol w="2910577">
                      <a:extLst>
                        <a:ext uri="{9D8B030D-6E8A-4147-A177-3AD203B41FA5}">
                          <a16:colId xmlns:a16="http://schemas.microsoft.com/office/drawing/2014/main" val="1550329726"/>
                        </a:ext>
                      </a:extLst>
                    </a:gridCol>
                    <a:gridCol w="2910577">
                      <a:extLst>
                        <a:ext uri="{9D8B030D-6E8A-4147-A177-3AD203B41FA5}">
                          <a16:colId xmlns:a16="http://schemas.microsoft.com/office/drawing/2014/main" val="884179659"/>
                        </a:ext>
                      </a:extLst>
                    </a:gridCol>
                  </a:tblGrid>
                  <a:tr h="370840">
                    <a:tc>
                      <a:txBody>
                        <a:bodyPr/>
                        <a:lstStyle/>
                        <a:p>
                          <a:pPr algn="ct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endParaRPr lang="zh-CN"/>
                        </a:p>
                      </a:txBody>
                      <a:tcPr anchor="ctr">
                        <a:blipFill>
                          <a:blip r:embed="rId10"/>
                          <a:stretch>
                            <a:fillRect l="-133741" t="-1613" r="-233741" b="-124194"/>
                          </a:stretch>
                        </a:blipFill>
                      </a:tcPr>
                    </a:tc>
                    <a:tc>
                      <a:txBody>
                        <a:bodyPr/>
                        <a:lstStyle/>
                        <a:p>
                          <a:endParaRPr lang="zh-CN"/>
                        </a:p>
                      </a:txBody>
                      <a:tcPr anchor="ctr">
                        <a:blipFill>
                          <a:blip r:embed="rId10"/>
                          <a:stretch>
                            <a:fillRect l="-200419" t="-1613" r="-100419" b="-124194"/>
                          </a:stretch>
                        </a:blipFill>
                      </a:tcPr>
                    </a:tc>
                    <a:tc>
                      <a:txBody>
                        <a:bodyPr/>
                        <a:lstStyle/>
                        <a:p>
                          <a:endParaRPr lang="zh-CN"/>
                        </a:p>
                      </a:txBody>
                      <a:tcPr anchor="ctr">
                        <a:blipFill>
                          <a:blip r:embed="rId10"/>
                          <a:stretch>
                            <a:fillRect l="-299791" t="-1613" r="-209" b="-124194"/>
                          </a:stretch>
                        </a:blipFill>
                      </a:tcPr>
                    </a:tc>
                    <a:extLst>
                      <a:ext uri="{0D108BD9-81ED-4DB2-BD59-A6C34878D82A}">
                        <a16:rowId xmlns:a16="http://schemas.microsoft.com/office/drawing/2014/main" val="1898294320"/>
                      </a:ext>
                    </a:extLst>
                  </a:tr>
                  <a:tr h="370840">
                    <a:tc>
                      <a:txBody>
                        <a:bodyPr/>
                        <a:lstStyle/>
                        <a:p>
                          <a:pPr algn="ctr"/>
                          <a:r>
                            <a:rPr lang="en-US" altLang="zh-CN" b="0" i="0" baseline="0" dirty="0">
                              <a:latin typeface="Times New Roman" panose="02020603050405020304" pitchFamily="18" charset="0"/>
                              <a:ea typeface="宋体" panose="02010600030101010101" pitchFamily="2" charset="-122"/>
                            </a:rPr>
                            <a:t>E</a:t>
                          </a:r>
                          <a:r>
                            <a:rPr lang="zh-CN" altLang="en-US" b="0" i="0" baseline="0" dirty="0">
                              <a:latin typeface="Times New Roman" panose="02020603050405020304" pitchFamily="18" charset="0"/>
                              <a:ea typeface="宋体" panose="02010600030101010101" pitchFamily="2" charset="-122"/>
                            </a:rPr>
                            <a:t>≤</a:t>
                          </a:r>
                          <a:r>
                            <a:rPr lang="en-US" altLang="zh-CN" b="0" i="0" baseline="0" dirty="0">
                              <a:latin typeface="Times New Roman" panose="02020603050405020304" pitchFamily="18" charset="0"/>
                              <a:ea typeface="宋体" panose="02010600030101010101" pitchFamily="2" charset="-122"/>
                            </a:rPr>
                            <a:t>0.5eV</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(29.2±1.2)%</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0" i="0" baseline="0" dirty="0">
                              <a:latin typeface="Times New Roman" panose="02020603050405020304" pitchFamily="18" charset="0"/>
                              <a:ea typeface="宋体" panose="02010600030101010101" pitchFamily="2" charset="-122"/>
                            </a:rPr>
                            <a:t>(30.8±1.5)%</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1" i="0" baseline="0" dirty="0">
                              <a:solidFill>
                                <a:srgbClr val="FF0000"/>
                              </a:solidFill>
                              <a:latin typeface="Times New Roman" panose="02020603050405020304" pitchFamily="18" charset="0"/>
                              <a:ea typeface="宋体" panose="02010600030101010101" pitchFamily="2" charset="-122"/>
                            </a:rPr>
                            <a:t>(9.0±0.5)%</a:t>
                          </a:r>
                          <a:endParaRPr lang="zh-CN" altLang="en-US" b="1" i="0" baseline="0" dirty="0">
                            <a:solidFill>
                              <a:srgbClr val="FF0000"/>
                            </a:solidFill>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2247907697"/>
                      </a:ext>
                    </a:extLst>
                  </a:tr>
                </a:tbl>
              </a:graphicData>
            </a:graphic>
          </p:graphicFrame>
        </mc:Fallback>
      </mc:AlternateContent>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857E5751-D501-12B9-941D-14812EED451F}"/>
                  </a:ext>
                </a:extLst>
              </p:cNvPr>
              <p:cNvSpPr txBox="1"/>
              <p:nvPr/>
            </p:nvSpPr>
            <p:spPr>
              <a:xfrm>
                <a:off x="149542" y="4798629"/>
                <a:ext cx="11892915" cy="1780359"/>
              </a:xfrm>
              <a:prstGeom prst="rect">
                <a:avLst/>
              </a:prstGeom>
              <a:noFill/>
            </p:spPr>
            <p:txBody>
              <a:bodyPr wrap="square" rtlCol="0">
                <a:spAutoFit/>
              </a:bodyPr>
              <a:lstStyle/>
              <a:p>
                <a:pPr marL="285750" indent="-285750" algn="l">
                  <a:lnSpc>
                    <a:spcPct val="125000"/>
                  </a:lnSpc>
                  <a:buFont typeface="Arial" panose="020B0604020202020204" pitchFamily="34" charset="0"/>
                  <a:buChar char="•"/>
                </a:pPr>
                <a14:m>
                  <m:oMath xmlns:m="http://schemas.openxmlformats.org/officeDocument/2006/math">
                    <m:sSub>
                      <m:sSubPr>
                        <m:ctrlPr>
                          <a:rPr lang="en-US" altLang="zh-CN" sz="2000" i="1" smtClean="0">
                            <a:effectLst/>
                            <a:latin typeface="Cambria Math" panose="02040503050406030204" pitchFamily="18" charset="0"/>
                          </a:rPr>
                        </m:ctrlPr>
                      </m:sSubPr>
                      <m:e>
                        <m:r>
                          <m:rPr>
                            <m:sty m:val="p"/>
                          </m:rPr>
                          <a:rPr lang="zh-CN" altLang="en-US" sz="2000" b="0" i="0" baseline="0" smtClean="0">
                            <a:effectLst/>
                            <a:latin typeface="Cambria Math" panose="02040503050406030204" pitchFamily="18" charset="0"/>
                          </a:rPr>
                          <m:t>η</m:t>
                        </m:r>
                      </m:e>
                      <m:sub>
                        <m:r>
                          <a:rPr lang="en-US" altLang="zh-CN" sz="2000" b="0" i="0" baseline="0" smtClean="0">
                            <a:effectLst/>
                            <a:latin typeface="Cambria Math" panose="02040503050406030204" pitchFamily="18" charset="0"/>
                          </a:rPr>
                          <m:t>1</m:t>
                        </m:r>
                      </m:sub>
                    </m:sSub>
                  </m:oMath>
                </a14:m>
                <a:r>
                  <a:rPr lang="en-US" altLang="zh-CN" sz="2000" dirty="0">
                    <a:effectLst/>
                    <a:latin typeface="Times New Roman" panose="02020603050405020304" pitchFamily="18" charset="0"/>
                    <a:ea typeface="宋体" panose="02010600030101010101" pitchFamily="2" charset="-122"/>
                  </a:rPr>
                  <a:t>: ratio of neutrons detected in experiment to captured neutrons in simulation </a:t>
                </a:r>
                <a14:m>
                  <m:oMath xmlns:m="http://schemas.openxmlformats.org/officeDocument/2006/math">
                    <m:sSub>
                      <m:sSubPr>
                        <m:ctrlPr>
                          <a:rPr lang="en-US" altLang="zh-CN" sz="2000" i="1" smtClean="0">
                            <a:effectLst/>
                            <a:latin typeface="Cambria Math" panose="02040503050406030204" pitchFamily="18" charset="0"/>
                            <a:ea typeface="宋体" panose="02010600030101010101" pitchFamily="2" charset="-122"/>
                          </a:rPr>
                        </m:ctrlPr>
                      </m:sSubPr>
                      <m:e>
                        <m:r>
                          <a:rPr lang="zh-CN" altLang="en-US" sz="2000" i="1" smtClean="0">
                            <a:effectLst/>
                            <a:latin typeface="Cambria Math" panose="02040503050406030204" pitchFamily="18" charset="0"/>
                            <a:ea typeface="宋体" panose="02010600030101010101" pitchFamily="2" charset="-122"/>
                          </a:rPr>
                          <m:t>𝜂</m:t>
                        </m:r>
                      </m:e>
                      <m:sub>
                        <m:r>
                          <a:rPr lang="en-US" altLang="zh-CN" sz="2000" b="0" i="1" smtClean="0">
                            <a:effectLst/>
                            <a:latin typeface="Cambria Math" panose="02040503050406030204" pitchFamily="18" charset="0"/>
                            <a:ea typeface="宋体" panose="02010600030101010101" pitchFamily="2" charset="-122"/>
                          </a:rPr>
                          <m:t>1</m:t>
                        </m:r>
                      </m:sub>
                    </m:sSub>
                    <m:r>
                      <a:rPr lang="en-US" altLang="zh-CN" sz="2000" b="0" i="1" smtClean="0">
                        <a:effectLst/>
                        <a:latin typeface="Cambria Math" panose="02040503050406030204" pitchFamily="18" charset="0"/>
                        <a:ea typeface="宋体" panose="02010600030101010101" pitchFamily="2" charset="-122"/>
                      </a:rPr>
                      <m:t>=</m:t>
                    </m:r>
                    <m:f>
                      <m:fPr>
                        <m:ctrlPr>
                          <a:rPr lang="en-US" altLang="zh-CN" sz="2000" b="0" i="1" smtClean="0">
                            <a:effectLst/>
                            <a:latin typeface="Cambria Math" panose="02040503050406030204" pitchFamily="18" charset="0"/>
                            <a:ea typeface="宋体" panose="02010600030101010101" pitchFamily="2" charset="-122"/>
                          </a:rPr>
                        </m:ctrlPr>
                      </m:fPr>
                      <m:num>
                        <m:r>
                          <a:rPr lang="en-US" altLang="zh-CN" sz="2000" b="0" i="1" smtClean="0">
                            <a:effectLst/>
                            <a:latin typeface="Cambria Math" panose="02040503050406030204" pitchFamily="18" charset="0"/>
                            <a:ea typeface="宋体" panose="02010600030101010101" pitchFamily="2" charset="-122"/>
                          </a:rPr>
                          <m:t>553</m:t>
                        </m:r>
                        <m:r>
                          <a:rPr lang="en-US" altLang="zh-CN" sz="2000" b="0" i="1" smtClean="0">
                            <a:effectLst/>
                            <a:latin typeface="Cambria Math" panose="02040503050406030204" pitchFamily="18" charset="0"/>
                            <a:ea typeface="Cambria Math" panose="02040503050406030204" pitchFamily="18" charset="0"/>
                          </a:rPr>
                          <m:t>×72.4%</m:t>
                        </m:r>
                      </m:num>
                      <m:den>
                        <m:r>
                          <a:rPr lang="en-US" altLang="zh-CN" sz="2000" b="0" i="1" smtClean="0">
                            <a:effectLst/>
                            <a:latin typeface="Cambria Math" panose="02040503050406030204" pitchFamily="18" charset="0"/>
                            <a:ea typeface="宋体" panose="02010600030101010101" pitchFamily="2" charset="-122"/>
                          </a:rPr>
                          <m:t>1298</m:t>
                        </m:r>
                      </m:den>
                    </m:f>
                    <m:r>
                      <a:rPr lang="en-US" altLang="zh-CN" sz="2000" b="0" i="1" smtClean="0">
                        <a:effectLst/>
                        <a:latin typeface="Cambria Math" panose="02040503050406030204" pitchFamily="18" charset="0"/>
                        <a:ea typeface="宋体" panose="02010600030101010101" pitchFamily="2" charset="-122"/>
                      </a:rPr>
                      <m:t>=30.8%</m:t>
                    </m:r>
                  </m:oMath>
                </a14:m>
                <a:endParaRPr lang="en-US" altLang="zh-CN" sz="2000" dirty="0">
                  <a:effectLst/>
                  <a:latin typeface="Times New Roman" panose="02020603050405020304" pitchFamily="18" charset="0"/>
                  <a:ea typeface="宋体" panose="02010600030101010101" pitchFamily="2" charset="-122"/>
                </a:endParaRPr>
              </a:p>
              <a:p>
                <a:pPr marL="285750" indent="-285750" algn="l">
                  <a:lnSpc>
                    <a:spcPct val="125000"/>
                  </a:lnSpc>
                  <a:buFont typeface="Arial" panose="020B0604020202020204" pitchFamily="34" charset="0"/>
                  <a:buChar char="•"/>
                </a:pPr>
                <a14:m>
                  <m:oMath xmlns:m="http://schemas.openxmlformats.org/officeDocument/2006/math">
                    <m:sSub>
                      <m:sSubPr>
                        <m:ctrlPr>
                          <a:rPr lang="en-US" altLang="zh-CN" sz="2000" i="1" smtClean="0">
                            <a:effectLst/>
                            <a:latin typeface="Cambria Math" panose="02040503050406030204" pitchFamily="18" charset="0"/>
                          </a:rPr>
                        </m:ctrlPr>
                      </m:sSubPr>
                      <m:e>
                        <m:r>
                          <m:rPr>
                            <m:sty m:val="p"/>
                          </m:rPr>
                          <a:rPr lang="zh-CN" altLang="en-US" sz="2000" b="0" i="0" baseline="0" smtClean="0">
                            <a:effectLst/>
                            <a:latin typeface="Cambria Math" panose="02040503050406030204" pitchFamily="18" charset="0"/>
                          </a:rPr>
                          <m:t>η</m:t>
                        </m:r>
                      </m:e>
                      <m:sub>
                        <m:r>
                          <a:rPr lang="en-US" altLang="zh-CN" sz="2000" b="0" i="0" baseline="0" smtClean="0">
                            <a:effectLst/>
                            <a:latin typeface="Cambria Math" panose="02040503050406030204" pitchFamily="18" charset="0"/>
                          </a:rPr>
                          <m:t>2</m:t>
                        </m:r>
                      </m:sub>
                    </m:sSub>
                  </m:oMath>
                </a14:m>
                <a:r>
                  <a:rPr lang="en-US" altLang="zh-CN" sz="2000" dirty="0">
                    <a:effectLst/>
                    <a:latin typeface="Times New Roman" panose="02020603050405020304" pitchFamily="18" charset="0"/>
                    <a:ea typeface="宋体" panose="02010600030101010101" pitchFamily="2" charset="-122"/>
                  </a:rPr>
                  <a:t>: detection efficiency </a:t>
                </a:r>
                <a14:m>
                  <m:oMath xmlns:m="http://schemas.openxmlformats.org/officeDocument/2006/math">
                    <m:sSub>
                      <m:sSubPr>
                        <m:ctrlPr>
                          <a:rPr lang="en-US" altLang="zh-CN" sz="2000" i="1" smtClean="0">
                            <a:effectLst/>
                            <a:latin typeface="Cambria Math" panose="02040503050406030204" pitchFamily="18" charset="0"/>
                            <a:ea typeface="宋体" panose="02010600030101010101" pitchFamily="2" charset="-122"/>
                          </a:rPr>
                        </m:ctrlPr>
                      </m:sSubPr>
                      <m:e>
                        <m:r>
                          <a:rPr lang="zh-CN" altLang="en-US" sz="2000" i="1" smtClean="0">
                            <a:effectLst/>
                            <a:latin typeface="Cambria Math" panose="02040503050406030204" pitchFamily="18" charset="0"/>
                            <a:ea typeface="宋体" panose="02010600030101010101" pitchFamily="2" charset="-122"/>
                          </a:rPr>
                          <m:t>𝜂</m:t>
                        </m:r>
                      </m:e>
                      <m:sub>
                        <m:r>
                          <a:rPr lang="en-US" altLang="zh-CN" sz="2000" b="0" i="1" smtClean="0">
                            <a:effectLst/>
                            <a:latin typeface="Cambria Math" panose="02040503050406030204" pitchFamily="18" charset="0"/>
                            <a:ea typeface="宋体" panose="02010600030101010101" pitchFamily="2" charset="-122"/>
                          </a:rPr>
                          <m:t>2</m:t>
                        </m:r>
                      </m:sub>
                    </m:sSub>
                    <m:r>
                      <a:rPr lang="en-US" altLang="zh-CN" sz="2000" b="0" i="1" smtClean="0">
                        <a:effectLst/>
                        <a:latin typeface="Cambria Math" panose="02040503050406030204" pitchFamily="18" charset="0"/>
                        <a:ea typeface="宋体" panose="02010600030101010101" pitchFamily="2" charset="-122"/>
                      </a:rPr>
                      <m:t>=</m:t>
                    </m:r>
                    <m:f>
                      <m:fPr>
                        <m:ctrlPr>
                          <a:rPr lang="en-US" altLang="zh-CN" sz="2000" b="0" i="1" smtClean="0">
                            <a:effectLst/>
                            <a:latin typeface="Cambria Math" panose="02040503050406030204" pitchFamily="18" charset="0"/>
                            <a:ea typeface="宋体" panose="02010600030101010101" pitchFamily="2" charset="-122"/>
                          </a:rPr>
                        </m:ctrlPr>
                      </m:fPr>
                      <m:num>
                        <m:r>
                          <a:rPr lang="en-US" altLang="zh-CN" sz="2000" b="0" i="1" smtClean="0">
                            <a:effectLst/>
                            <a:latin typeface="Cambria Math" panose="02040503050406030204" pitchFamily="18" charset="0"/>
                            <a:ea typeface="宋体" panose="02010600030101010101" pitchFamily="2" charset="-122"/>
                          </a:rPr>
                          <m:t>553</m:t>
                        </m:r>
                        <m:r>
                          <a:rPr lang="en-US" altLang="zh-CN" sz="2000" b="0" i="1" smtClean="0">
                            <a:effectLst/>
                            <a:latin typeface="Cambria Math" panose="02040503050406030204" pitchFamily="18" charset="0"/>
                            <a:ea typeface="Cambria Math" panose="02040503050406030204" pitchFamily="18" charset="0"/>
                          </a:rPr>
                          <m:t>×72.4%</m:t>
                        </m:r>
                      </m:num>
                      <m:den>
                        <m:r>
                          <a:rPr lang="en-US" altLang="zh-CN" sz="2000" b="0" i="1" smtClean="0">
                            <a:effectLst/>
                            <a:latin typeface="Cambria Math" panose="02040503050406030204" pitchFamily="18" charset="0"/>
                            <a:ea typeface="宋体" panose="02010600030101010101" pitchFamily="2" charset="-122"/>
                          </a:rPr>
                          <m:t>4437</m:t>
                        </m:r>
                      </m:den>
                    </m:f>
                    <m:r>
                      <a:rPr lang="en-US" altLang="zh-CN" sz="2000" b="0" i="1" smtClean="0">
                        <a:effectLst/>
                        <a:latin typeface="Cambria Math" panose="02040503050406030204" pitchFamily="18" charset="0"/>
                        <a:ea typeface="宋体" panose="02010600030101010101" pitchFamily="2" charset="-122"/>
                      </a:rPr>
                      <m:t>=9.0%</m:t>
                    </m:r>
                  </m:oMath>
                </a14:m>
                <a:endParaRPr lang="en-US" altLang="zh-CN" sz="2000" dirty="0">
                  <a:effectLst/>
                  <a:latin typeface="Times New Roman" panose="02020603050405020304" pitchFamily="18" charset="0"/>
                  <a:ea typeface="宋体" panose="02010600030101010101" pitchFamily="2" charset="-122"/>
                </a:endParaRPr>
              </a:p>
              <a:p>
                <a:pPr marL="285750" indent="-285750">
                  <a:lnSpc>
                    <a:spcPct val="125000"/>
                  </a:lnSpc>
                  <a:buFont typeface="Arial" panose="020B0604020202020204" pitchFamily="34" charset="0"/>
                  <a:buChar char="•"/>
                </a:pPr>
                <a14:m>
                  <m:oMath xmlns:m="http://schemas.openxmlformats.org/officeDocument/2006/math">
                    <m:sSub>
                      <m:sSubPr>
                        <m:ctrlPr>
                          <a:rPr lang="en-US" altLang="zh-CN" sz="2000" i="1">
                            <a:latin typeface="Cambria Math" panose="02040503050406030204" pitchFamily="18" charset="0"/>
                          </a:rPr>
                        </m:ctrlPr>
                      </m:sSubPr>
                      <m:e>
                        <m:r>
                          <m:rPr>
                            <m:sty m:val="p"/>
                          </m:rPr>
                          <a:rPr lang="zh-CN" altLang="en-US" sz="2000">
                            <a:latin typeface="Cambria Math" panose="02040503050406030204" pitchFamily="18" charset="0"/>
                          </a:rPr>
                          <m:t>η</m:t>
                        </m:r>
                      </m:e>
                      <m:sub>
                        <m:r>
                          <a:rPr lang="en-US" altLang="zh-CN" sz="2000">
                            <a:latin typeface="Cambria Math" panose="02040503050406030204" pitchFamily="18" charset="0"/>
                          </a:rPr>
                          <m:t>0</m:t>
                        </m:r>
                      </m:sub>
                    </m:sSub>
                  </m:oMath>
                </a14:m>
                <a:r>
                  <a:rPr lang="en-US" altLang="zh-CN" sz="2000" dirty="0">
                    <a:latin typeface="Times New Roman" panose="02020603050405020304" pitchFamily="18" charset="0"/>
                    <a:ea typeface="宋体" panose="02010600030101010101" pitchFamily="2" charset="-122"/>
                  </a:rPr>
                  <a:t>: Scintillator capture efficiency </a:t>
                </a:r>
                <a14:m>
                  <m:oMath xmlns:m="http://schemas.openxmlformats.org/officeDocument/2006/math">
                    <m:sSub>
                      <m:sSubPr>
                        <m:ctrlPr>
                          <a:rPr lang="en-US" altLang="zh-CN" sz="2000" i="1" smtClean="0">
                            <a:latin typeface="Cambria Math" panose="02040503050406030204" pitchFamily="18" charset="0"/>
                            <a:ea typeface="宋体" panose="02010600030101010101" pitchFamily="2" charset="-122"/>
                          </a:rPr>
                        </m:ctrlPr>
                      </m:sSubPr>
                      <m:e>
                        <m:r>
                          <a:rPr lang="zh-CN" altLang="en-US" sz="2000" i="1" smtClean="0">
                            <a:latin typeface="Cambria Math" panose="02040503050406030204" pitchFamily="18" charset="0"/>
                            <a:ea typeface="宋体" panose="02010600030101010101" pitchFamily="2" charset="-122"/>
                          </a:rPr>
                          <m:t>𝜂</m:t>
                        </m:r>
                      </m:e>
                      <m:sub>
                        <m:r>
                          <a:rPr lang="en-US" altLang="zh-CN" sz="2000" b="0" i="1" smtClean="0">
                            <a:latin typeface="Cambria Math" panose="02040503050406030204" pitchFamily="18" charset="0"/>
                            <a:ea typeface="宋体" panose="02010600030101010101" pitchFamily="2" charset="-122"/>
                          </a:rPr>
                          <m:t>0</m:t>
                        </m:r>
                      </m:sub>
                    </m:sSub>
                    <m:r>
                      <a:rPr lang="en-US" altLang="zh-CN" sz="2000" b="0" i="1" smtClean="0">
                        <a:latin typeface="Cambria Math" panose="02040503050406030204" pitchFamily="18" charset="0"/>
                        <a:ea typeface="宋体" panose="02010600030101010101" pitchFamily="2" charset="-122"/>
                      </a:rPr>
                      <m:t>=</m:t>
                    </m:r>
                    <m:f>
                      <m:fPr>
                        <m:ctrlPr>
                          <a:rPr lang="en-US" altLang="zh-CN" sz="2000" b="0" i="1" smtClean="0">
                            <a:latin typeface="Cambria Math" panose="02040503050406030204" pitchFamily="18" charset="0"/>
                            <a:ea typeface="宋体" panose="02010600030101010101" pitchFamily="2" charset="-122"/>
                          </a:rPr>
                        </m:ctrlPr>
                      </m:fPr>
                      <m:num>
                        <m:sSub>
                          <m:sSubPr>
                            <m:ctrlPr>
                              <a:rPr lang="en-US" altLang="zh-CN" sz="2000" b="0" i="1" smtClean="0">
                                <a:latin typeface="Cambria Math" panose="02040503050406030204" pitchFamily="18" charset="0"/>
                                <a:ea typeface="宋体" panose="02010600030101010101" pitchFamily="2" charset="-122"/>
                              </a:rPr>
                            </m:ctrlPr>
                          </m:sSubPr>
                          <m:e>
                            <m:r>
                              <a:rPr lang="zh-CN" altLang="en-US" sz="2000" b="0" i="1" smtClean="0">
                                <a:latin typeface="Cambria Math" panose="02040503050406030204" pitchFamily="18" charset="0"/>
                                <a:ea typeface="宋体" panose="02010600030101010101" pitchFamily="2" charset="-122"/>
                              </a:rPr>
                              <m:t>𝜂</m:t>
                            </m:r>
                          </m:e>
                          <m:sub>
                            <m:r>
                              <a:rPr lang="en-US" altLang="zh-CN" sz="2000" b="0" i="1" smtClean="0">
                                <a:latin typeface="Cambria Math" panose="02040503050406030204" pitchFamily="18" charset="0"/>
                                <a:ea typeface="宋体" panose="02010600030101010101" pitchFamily="2" charset="-122"/>
                              </a:rPr>
                              <m:t>2</m:t>
                            </m:r>
                          </m:sub>
                        </m:sSub>
                      </m:num>
                      <m:den>
                        <m:sSub>
                          <m:sSubPr>
                            <m:ctrlPr>
                              <a:rPr lang="en-US" altLang="zh-CN" sz="2000" b="0" i="1" smtClean="0">
                                <a:latin typeface="Cambria Math" panose="02040503050406030204" pitchFamily="18" charset="0"/>
                                <a:ea typeface="宋体" panose="02010600030101010101" pitchFamily="2" charset="-122"/>
                              </a:rPr>
                            </m:ctrlPr>
                          </m:sSubPr>
                          <m:e>
                            <m:r>
                              <a:rPr lang="zh-CN" altLang="en-US" sz="2000" b="0" i="1" smtClean="0">
                                <a:latin typeface="Cambria Math" panose="02040503050406030204" pitchFamily="18" charset="0"/>
                                <a:ea typeface="宋体" panose="02010600030101010101" pitchFamily="2" charset="-122"/>
                              </a:rPr>
                              <m:t>𝜂</m:t>
                            </m:r>
                          </m:e>
                          <m:sub>
                            <m:r>
                              <a:rPr lang="en-US" altLang="zh-CN" sz="2000" b="0" i="1" smtClean="0">
                                <a:latin typeface="Cambria Math" panose="02040503050406030204" pitchFamily="18" charset="0"/>
                                <a:ea typeface="宋体" panose="02010600030101010101" pitchFamily="2" charset="-122"/>
                              </a:rPr>
                              <m:t>1</m:t>
                            </m:r>
                          </m:sub>
                        </m:sSub>
                      </m:den>
                    </m:f>
                    <m:r>
                      <a:rPr lang="en-US" altLang="zh-CN" sz="2000" b="0" i="1" smtClean="0">
                        <a:latin typeface="Cambria Math" panose="02040503050406030204" pitchFamily="18" charset="0"/>
                        <a:ea typeface="宋体" panose="02010600030101010101" pitchFamily="2" charset="-122"/>
                      </a:rPr>
                      <m:t>=29.2%</m:t>
                    </m:r>
                  </m:oMath>
                </a14:m>
                <a:endParaRPr lang="en-US" altLang="zh-CN" sz="2000" dirty="0">
                  <a:latin typeface="Times New Roman" panose="02020603050405020304" pitchFamily="18" charset="0"/>
                  <a:ea typeface="宋体" panose="02010600030101010101" pitchFamily="2" charset="-122"/>
                </a:endParaRPr>
              </a:p>
            </p:txBody>
          </p:sp>
        </mc:Choice>
        <mc:Fallback xmlns="">
          <p:sp>
            <p:nvSpPr>
              <p:cNvPr id="3" name="文本框 2">
                <a:extLst>
                  <a:ext uri="{FF2B5EF4-FFF2-40B4-BE49-F238E27FC236}">
                    <a16:creationId xmlns:a16="http://schemas.microsoft.com/office/drawing/2014/main" id="{857E5751-D501-12B9-941D-14812EED451F}"/>
                  </a:ext>
                </a:extLst>
              </p:cNvPr>
              <p:cNvSpPr txBox="1">
                <a:spLocks noRot="1" noChangeAspect="1" noMove="1" noResize="1" noEditPoints="1" noAdjustHandles="1" noChangeArrowheads="1" noChangeShapeType="1" noTextEdit="1"/>
              </p:cNvSpPr>
              <p:nvPr/>
            </p:nvSpPr>
            <p:spPr>
              <a:xfrm>
                <a:off x="149542" y="4798629"/>
                <a:ext cx="11892915" cy="1780359"/>
              </a:xfrm>
              <a:prstGeom prst="rect">
                <a:avLst/>
              </a:prstGeom>
              <a:blipFill>
                <a:blip r:embed="rId11"/>
                <a:stretch>
                  <a:fillRect l="-462"/>
                </a:stretch>
              </a:blipFill>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9D56827F-3BA9-5942-B62B-B6637A72B37C}"/>
              </a:ext>
            </a:extLst>
          </p:cNvPr>
          <p:cNvPicPr>
            <a:picLocks noChangeAspect="1"/>
          </p:cNvPicPr>
          <p:nvPr/>
        </p:nvPicPr>
        <p:blipFill rotWithShape="1">
          <a:blip r:embed="rId12">
            <a:extLst>
              <a:ext uri="{28A0092B-C50C-407E-A947-70E740481C1C}">
                <a14:useLocalDpi xmlns:a14="http://schemas.microsoft.com/office/drawing/2010/main" val="0"/>
              </a:ext>
            </a:extLst>
          </a:blip>
          <a:srcRect l="5412" t="18353" r="3247" b="16696"/>
          <a:stretch>
            <a:fillRect/>
          </a:stretch>
        </p:blipFill>
        <p:spPr>
          <a:xfrm>
            <a:off x="10648950" y="-3957"/>
            <a:ext cx="1543050" cy="1000125"/>
          </a:xfrm>
          <a:prstGeom prst="rect">
            <a:avLst/>
          </a:prstGeom>
        </p:spPr>
      </p:pic>
    </p:spTree>
    <p:custDataLst>
      <p:tags r:id="rId1"/>
    </p:custDataLst>
    <p:extLst>
      <p:ext uri="{BB962C8B-B14F-4D97-AF65-F5344CB8AC3E}">
        <p14:creationId xmlns:p14="http://schemas.microsoft.com/office/powerpoint/2010/main" val="302385121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FD8CE-D19A-16EE-07B3-97386BD3D73E}"/>
            </a:ext>
          </a:extLst>
        </p:cNvPr>
        <p:cNvGrpSpPr/>
        <p:nvPr/>
      </p:nvGrpSpPr>
      <p:grpSpPr>
        <a:xfrm>
          <a:off x="0" y="0"/>
          <a:ext cx="0" cy="0"/>
          <a:chOff x="0" y="0"/>
          <a:chExt cx="0" cy="0"/>
        </a:xfrm>
      </p:grpSpPr>
      <p:sp>
        <p:nvSpPr>
          <p:cNvPr id="80" name="矩形 79">
            <a:extLst>
              <a:ext uri="{FF2B5EF4-FFF2-40B4-BE49-F238E27FC236}">
                <a16:creationId xmlns:a16="http://schemas.microsoft.com/office/drawing/2014/main" id="{3F432E98-3A53-28A3-42D7-C8BF75A2BB2A}"/>
              </a:ext>
            </a:extLst>
          </p:cNvPr>
          <p:cNvSpPr/>
          <p:nvPr/>
        </p:nvSpPr>
        <p:spPr>
          <a:xfrm>
            <a:off x="0" y="6432550"/>
            <a:ext cx="12192000" cy="425450"/>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panose="020B0500000000000000" charset="-122"/>
              <a:cs typeface="+mn-cs"/>
            </a:endParaRPr>
          </a:p>
        </p:txBody>
      </p:sp>
      <p:sp>
        <p:nvSpPr>
          <p:cNvPr id="81" name="矩形 80">
            <a:extLst>
              <a:ext uri="{FF2B5EF4-FFF2-40B4-BE49-F238E27FC236}">
                <a16:creationId xmlns:a16="http://schemas.microsoft.com/office/drawing/2014/main" id="{DA2D7DA3-189A-8343-FC0E-F2EEBD819D87}"/>
              </a:ext>
            </a:extLst>
          </p:cNvPr>
          <p:cNvSpPr/>
          <p:nvPr/>
        </p:nvSpPr>
        <p:spPr>
          <a:xfrm>
            <a:off x="0" y="0"/>
            <a:ext cx="12192000" cy="114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panose="020B0500000000000000" charset="-122"/>
              <a:cs typeface="+mn-cs"/>
            </a:endParaRPr>
          </a:p>
        </p:txBody>
      </p:sp>
      <p:sp>
        <p:nvSpPr>
          <p:cNvPr id="82" name="矩形 81">
            <a:extLst>
              <a:ext uri="{FF2B5EF4-FFF2-40B4-BE49-F238E27FC236}">
                <a16:creationId xmlns:a16="http://schemas.microsoft.com/office/drawing/2014/main" id="{8C457808-0C64-6A03-5457-6E2A74A9DD16}"/>
              </a:ext>
            </a:extLst>
          </p:cNvPr>
          <p:cNvSpPr/>
          <p:nvPr/>
        </p:nvSpPr>
        <p:spPr>
          <a:xfrm>
            <a:off x="0" y="6743065"/>
            <a:ext cx="12192000" cy="114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panose="020B0500000000000000" charset="-122"/>
              <a:cs typeface="+mn-cs"/>
            </a:endParaRPr>
          </a:p>
        </p:txBody>
      </p:sp>
      <p:grpSp>
        <p:nvGrpSpPr>
          <p:cNvPr id="6" name="组合 5">
            <a:extLst>
              <a:ext uri="{FF2B5EF4-FFF2-40B4-BE49-F238E27FC236}">
                <a16:creationId xmlns:a16="http://schemas.microsoft.com/office/drawing/2014/main" id="{905F6FA7-FC9F-EDCC-E7CD-3E72E9406D17}"/>
              </a:ext>
            </a:extLst>
          </p:cNvPr>
          <p:cNvGrpSpPr/>
          <p:nvPr/>
        </p:nvGrpSpPr>
        <p:grpSpPr>
          <a:xfrm>
            <a:off x="3372187" y="1709187"/>
            <a:ext cx="5062619" cy="2423571"/>
            <a:chOff x="3564691" y="1321290"/>
            <a:chExt cx="5062619" cy="2423571"/>
          </a:xfrm>
        </p:grpSpPr>
        <p:grpSp>
          <p:nvGrpSpPr>
            <p:cNvPr id="111" name="组合 110">
              <a:extLst>
                <a:ext uri="{FF2B5EF4-FFF2-40B4-BE49-F238E27FC236}">
                  <a16:creationId xmlns:a16="http://schemas.microsoft.com/office/drawing/2014/main" id="{FC841CFC-AC90-541F-E67A-DFA0CC2B69CF}"/>
                </a:ext>
              </a:extLst>
            </p:cNvPr>
            <p:cNvGrpSpPr/>
            <p:nvPr/>
          </p:nvGrpSpPr>
          <p:grpSpPr>
            <a:xfrm>
              <a:off x="5448758" y="1321290"/>
              <a:ext cx="1294484" cy="815037"/>
              <a:chOff x="920816" y="3013586"/>
              <a:chExt cx="1294484" cy="815037"/>
            </a:xfrm>
          </p:grpSpPr>
          <p:sp>
            <p:nvSpPr>
              <p:cNvPr id="112" name="Rectangle: Rounded Corners 76">
                <a:extLst>
                  <a:ext uri="{FF2B5EF4-FFF2-40B4-BE49-F238E27FC236}">
                    <a16:creationId xmlns:a16="http://schemas.microsoft.com/office/drawing/2014/main" id="{012B05AB-EC2A-FC80-53A9-E16C3440B957}"/>
                  </a:ext>
                </a:extLst>
              </p:cNvPr>
              <p:cNvSpPr/>
              <p:nvPr/>
            </p:nvSpPr>
            <p:spPr>
              <a:xfrm rot="18900000">
                <a:off x="920816" y="3193178"/>
                <a:ext cx="455856" cy="455857"/>
              </a:xfrm>
              <a:prstGeom prst="roundRect">
                <a:avLst>
                  <a:gd name="adj" fmla="val 9141"/>
                </a:avLst>
              </a:prstGeom>
              <a:gradFill flip="none" rotWithShape="1">
                <a:gsLst>
                  <a:gs pos="0">
                    <a:schemeClr val="bg1">
                      <a:lumMod val="75000"/>
                    </a:schemeClr>
                  </a:gs>
                  <a:gs pos="100000">
                    <a:schemeClr val="bg1">
                      <a:lumMod val="9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panose="020B0500000000000000" charset="-122"/>
                  <a:cs typeface="+mn-cs"/>
                </a:endParaRPr>
              </a:p>
            </p:txBody>
          </p:sp>
          <p:sp>
            <p:nvSpPr>
              <p:cNvPr id="113" name="Rectangle: Rounded Corners 77">
                <a:extLst>
                  <a:ext uri="{FF2B5EF4-FFF2-40B4-BE49-F238E27FC236}">
                    <a16:creationId xmlns:a16="http://schemas.microsoft.com/office/drawing/2014/main" id="{FFCDBC81-6F88-DE36-7A3C-DDE038221E32}"/>
                  </a:ext>
                </a:extLst>
              </p:cNvPr>
              <p:cNvSpPr/>
              <p:nvPr/>
            </p:nvSpPr>
            <p:spPr>
              <a:xfrm rot="18900000">
                <a:off x="1759444" y="3193179"/>
                <a:ext cx="455856" cy="455857"/>
              </a:xfrm>
              <a:prstGeom prst="roundRect">
                <a:avLst>
                  <a:gd name="adj" fmla="val 9141"/>
                </a:avLst>
              </a:prstGeom>
              <a:gradFill flip="none" rotWithShape="1">
                <a:gsLst>
                  <a:gs pos="0">
                    <a:schemeClr val="bg1">
                      <a:lumMod val="75000"/>
                    </a:schemeClr>
                  </a:gs>
                  <a:gs pos="100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panose="020B0500000000000000" charset="-122"/>
                  <a:cs typeface="+mn-cs"/>
                </a:endParaRPr>
              </a:p>
            </p:txBody>
          </p:sp>
          <p:sp>
            <p:nvSpPr>
              <p:cNvPr id="114" name="Rectangle: Rounded Corners 75">
                <a:extLst>
                  <a:ext uri="{FF2B5EF4-FFF2-40B4-BE49-F238E27FC236}">
                    <a16:creationId xmlns:a16="http://schemas.microsoft.com/office/drawing/2014/main" id="{6A33F121-EF0F-225A-9353-EEFFCDE4CD6D}"/>
                  </a:ext>
                </a:extLst>
              </p:cNvPr>
              <p:cNvSpPr/>
              <p:nvPr/>
            </p:nvSpPr>
            <p:spPr>
              <a:xfrm rot="2700000">
                <a:off x="1160540" y="3013586"/>
                <a:ext cx="815037" cy="815038"/>
              </a:xfrm>
              <a:prstGeom prst="roundRect">
                <a:avLst>
                  <a:gd name="adj" fmla="val 914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panose="020B0500000000000000" charset="-122"/>
                  <a:cs typeface="+mn-cs"/>
                </a:endParaRPr>
              </a:p>
            </p:txBody>
          </p:sp>
          <p:grpSp>
            <p:nvGrpSpPr>
              <p:cNvPr id="115" name="组合 114">
                <a:extLst>
                  <a:ext uri="{FF2B5EF4-FFF2-40B4-BE49-F238E27FC236}">
                    <a16:creationId xmlns:a16="http://schemas.microsoft.com/office/drawing/2014/main" id="{34245E90-C341-2D9A-FA35-A13BBF8C87B2}"/>
                  </a:ext>
                </a:extLst>
              </p:cNvPr>
              <p:cNvGrpSpPr/>
              <p:nvPr/>
            </p:nvGrpSpPr>
            <p:grpSpPr>
              <a:xfrm>
                <a:off x="1325503" y="3195020"/>
                <a:ext cx="483908" cy="386249"/>
                <a:chOff x="5753100" y="-417512"/>
                <a:chExt cx="700088" cy="558800"/>
              </a:xfrm>
              <a:solidFill>
                <a:schemeClr val="bg1"/>
              </a:solidFill>
            </p:grpSpPr>
            <p:sp>
              <p:nvSpPr>
                <p:cNvPr id="116" name="Freeform 790">
                  <a:extLst>
                    <a:ext uri="{FF2B5EF4-FFF2-40B4-BE49-F238E27FC236}">
                      <a16:creationId xmlns:a16="http://schemas.microsoft.com/office/drawing/2014/main" id="{E43F9ED5-9FF1-3D91-2142-2B1D63E87F07}"/>
                    </a:ext>
                  </a:extLst>
                </p:cNvPr>
                <p:cNvSpPr/>
                <p:nvPr/>
              </p:nvSpPr>
              <p:spPr bwMode="auto">
                <a:xfrm>
                  <a:off x="5834063" y="-403225"/>
                  <a:ext cx="525463" cy="363538"/>
                </a:xfrm>
                <a:custGeom>
                  <a:avLst/>
                  <a:gdLst>
                    <a:gd name="T0" fmla="*/ 22 w 331"/>
                    <a:gd name="T1" fmla="*/ 229 h 229"/>
                    <a:gd name="T2" fmla="*/ 0 w 331"/>
                    <a:gd name="T3" fmla="*/ 210 h 229"/>
                    <a:gd name="T4" fmla="*/ 133 w 331"/>
                    <a:gd name="T5" fmla="*/ 55 h 229"/>
                    <a:gd name="T6" fmla="*/ 213 w 331"/>
                    <a:gd name="T7" fmla="*/ 123 h 229"/>
                    <a:gd name="T8" fmla="*/ 308 w 331"/>
                    <a:gd name="T9" fmla="*/ 0 h 229"/>
                    <a:gd name="T10" fmla="*/ 331 w 331"/>
                    <a:gd name="T11" fmla="*/ 17 h 229"/>
                    <a:gd name="T12" fmla="*/ 215 w 331"/>
                    <a:gd name="T13" fmla="*/ 168 h 229"/>
                    <a:gd name="T14" fmla="*/ 135 w 331"/>
                    <a:gd name="T15" fmla="*/ 97 h 229"/>
                    <a:gd name="T16" fmla="*/ 22 w 331"/>
                    <a:gd name="T17" fmla="*/ 229 h 229"/>
                    <a:gd name="T18" fmla="*/ 22 w 331"/>
                    <a:gd name="T19" fmla="*/ 229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1" h="229">
                      <a:moveTo>
                        <a:pt x="22" y="229"/>
                      </a:moveTo>
                      <a:lnTo>
                        <a:pt x="0" y="210"/>
                      </a:lnTo>
                      <a:lnTo>
                        <a:pt x="133" y="55"/>
                      </a:lnTo>
                      <a:lnTo>
                        <a:pt x="213" y="123"/>
                      </a:lnTo>
                      <a:lnTo>
                        <a:pt x="308" y="0"/>
                      </a:lnTo>
                      <a:lnTo>
                        <a:pt x="331" y="17"/>
                      </a:lnTo>
                      <a:lnTo>
                        <a:pt x="215" y="168"/>
                      </a:lnTo>
                      <a:lnTo>
                        <a:pt x="135" y="97"/>
                      </a:lnTo>
                      <a:lnTo>
                        <a:pt x="22" y="229"/>
                      </a:lnTo>
                      <a:lnTo>
                        <a:pt x="22" y="2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OPPOSans B" panose="00020600040101010101" pitchFamily="18" charset="-122"/>
                    <a:ea typeface="思源黑体 CN Regular" panose="020B0500000000000000" charset="-122"/>
                    <a:cs typeface="+mn-cs"/>
                  </a:endParaRPr>
                </a:p>
              </p:txBody>
            </p:sp>
            <p:sp>
              <p:nvSpPr>
                <p:cNvPr id="117" name="Freeform 791">
                  <a:extLst>
                    <a:ext uri="{FF2B5EF4-FFF2-40B4-BE49-F238E27FC236}">
                      <a16:creationId xmlns:a16="http://schemas.microsoft.com/office/drawing/2014/main" id="{B56C6131-DD0E-D2ED-67FE-AF2AFF7C43B6}"/>
                    </a:ext>
                  </a:extLst>
                </p:cNvPr>
                <p:cNvSpPr/>
                <p:nvPr/>
              </p:nvSpPr>
              <p:spPr bwMode="auto">
                <a:xfrm>
                  <a:off x="6254750" y="-414337"/>
                  <a:ext cx="115888" cy="115888"/>
                </a:xfrm>
                <a:custGeom>
                  <a:avLst/>
                  <a:gdLst>
                    <a:gd name="T0" fmla="*/ 0 w 73"/>
                    <a:gd name="T1" fmla="*/ 0 h 73"/>
                    <a:gd name="T2" fmla="*/ 73 w 73"/>
                    <a:gd name="T3" fmla="*/ 0 h 73"/>
                    <a:gd name="T4" fmla="*/ 73 w 73"/>
                    <a:gd name="T5" fmla="*/ 73 h 73"/>
                    <a:gd name="T6" fmla="*/ 0 w 73"/>
                    <a:gd name="T7" fmla="*/ 0 h 73"/>
                  </a:gdLst>
                  <a:ahLst/>
                  <a:cxnLst>
                    <a:cxn ang="0">
                      <a:pos x="T0" y="T1"/>
                    </a:cxn>
                    <a:cxn ang="0">
                      <a:pos x="T2" y="T3"/>
                    </a:cxn>
                    <a:cxn ang="0">
                      <a:pos x="T4" y="T5"/>
                    </a:cxn>
                    <a:cxn ang="0">
                      <a:pos x="T6" y="T7"/>
                    </a:cxn>
                  </a:cxnLst>
                  <a:rect l="0" t="0" r="r" b="b"/>
                  <a:pathLst>
                    <a:path w="73" h="73">
                      <a:moveTo>
                        <a:pt x="0" y="0"/>
                      </a:moveTo>
                      <a:lnTo>
                        <a:pt x="73" y="0"/>
                      </a:lnTo>
                      <a:lnTo>
                        <a:pt x="73" y="73"/>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OPPOSans B" panose="00020600040101010101" pitchFamily="18" charset="-122"/>
                    <a:ea typeface="思源黑体 CN Regular" panose="020B0500000000000000" charset="-122"/>
                    <a:cs typeface="+mn-cs"/>
                  </a:endParaRPr>
                </a:p>
              </p:txBody>
            </p:sp>
            <p:sp>
              <p:nvSpPr>
                <p:cNvPr id="118" name="Freeform 792">
                  <a:extLst>
                    <a:ext uri="{FF2B5EF4-FFF2-40B4-BE49-F238E27FC236}">
                      <a16:creationId xmlns:a16="http://schemas.microsoft.com/office/drawing/2014/main" id="{CFDA4DF3-99FB-4E0A-EDB1-CF18E6D8DC36}"/>
                    </a:ext>
                  </a:extLst>
                </p:cNvPr>
                <p:cNvSpPr/>
                <p:nvPr/>
              </p:nvSpPr>
              <p:spPr bwMode="auto">
                <a:xfrm>
                  <a:off x="5753100" y="-417512"/>
                  <a:ext cx="700088" cy="558800"/>
                </a:xfrm>
                <a:custGeom>
                  <a:avLst/>
                  <a:gdLst>
                    <a:gd name="T0" fmla="*/ 441 w 441"/>
                    <a:gd name="T1" fmla="*/ 352 h 352"/>
                    <a:gd name="T2" fmla="*/ 0 w 441"/>
                    <a:gd name="T3" fmla="*/ 352 h 352"/>
                    <a:gd name="T4" fmla="*/ 0 w 441"/>
                    <a:gd name="T5" fmla="*/ 0 h 352"/>
                    <a:gd name="T6" fmla="*/ 26 w 441"/>
                    <a:gd name="T7" fmla="*/ 0 h 352"/>
                    <a:gd name="T8" fmla="*/ 26 w 441"/>
                    <a:gd name="T9" fmla="*/ 328 h 352"/>
                    <a:gd name="T10" fmla="*/ 441 w 441"/>
                    <a:gd name="T11" fmla="*/ 328 h 352"/>
                    <a:gd name="T12" fmla="*/ 441 w 441"/>
                    <a:gd name="T13" fmla="*/ 352 h 352"/>
                    <a:gd name="T14" fmla="*/ 441 w 441"/>
                    <a:gd name="T15" fmla="*/ 352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352">
                      <a:moveTo>
                        <a:pt x="441" y="352"/>
                      </a:moveTo>
                      <a:lnTo>
                        <a:pt x="0" y="352"/>
                      </a:lnTo>
                      <a:lnTo>
                        <a:pt x="0" y="0"/>
                      </a:lnTo>
                      <a:lnTo>
                        <a:pt x="26" y="0"/>
                      </a:lnTo>
                      <a:lnTo>
                        <a:pt x="26" y="328"/>
                      </a:lnTo>
                      <a:lnTo>
                        <a:pt x="441" y="328"/>
                      </a:lnTo>
                      <a:lnTo>
                        <a:pt x="441" y="352"/>
                      </a:lnTo>
                      <a:lnTo>
                        <a:pt x="441" y="3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OPPOSans B" panose="00020600040101010101" pitchFamily="18" charset="-122"/>
                    <a:ea typeface="思源黑体 CN Regular" panose="020B0500000000000000" charset="-122"/>
                    <a:cs typeface="+mn-cs"/>
                  </a:endParaRPr>
                </a:p>
              </p:txBody>
            </p:sp>
            <p:sp>
              <p:nvSpPr>
                <p:cNvPr id="119" name="Rectangle 793">
                  <a:extLst>
                    <a:ext uri="{FF2B5EF4-FFF2-40B4-BE49-F238E27FC236}">
                      <a16:creationId xmlns:a16="http://schemas.microsoft.com/office/drawing/2014/main" id="{7E3A6040-9B86-2B24-3EAF-F9916746C80E}"/>
                    </a:ext>
                  </a:extLst>
                </p:cNvPr>
                <p:cNvSpPr>
                  <a:spLocks noChangeArrowheads="1"/>
                </p:cNvSpPr>
                <p:nvPr/>
              </p:nvSpPr>
              <p:spPr bwMode="auto">
                <a:xfrm>
                  <a:off x="5864225" y="-9525"/>
                  <a:ext cx="79375" cy="1206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OPPOSans B" panose="00020600040101010101" pitchFamily="18" charset="-122"/>
                    <a:ea typeface="思源黑体 CN Regular" panose="020B0500000000000000" charset="-122"/>
                    <a:cs typeface="+mn-cs"/>
                  </a:endParaRPr>
                </a:p>
              </p:txBody>
            </p:sp>
            <p:sp>
              <p:nvSpPr>
                <p:cNvPr id="120" name="Rectangle 794">
                  <a:extLst>
                    <a:ext uri="{FF2B5EF4-FFF2-40B4-BE49-F238E27FC236}">
                      <a16:creationId xmlns:a16="http://schemas.microsoft.com/office/drawing/2014/main" id="{04B226A6-2DA7-6070-0CC2-CD4AF2388AB3}"/>
                    </a:ext>
                  </a:extLst>
                </p:cNvPr>
                <p:cNvSpPr>
                  <a:spLocks noChangeArrowheads="1"/>
                </p:cNvSpPr>
                <p:nvPr/>
              </p:nvSpPr>
              <p:spPr bwMode="auto">
                <a:xfrm>
                  <a:off x="6007100" y="-158750"/>
                  <a:ext cx="79375" cy="269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OPPOSans B" panose="00020600040101010101" pitchFamily="18" charset="-122"/>
                    <a:ea typeface="思源黑体 CN Regular" panose="020B0500000000000000" charset="-122"/>
                    <a:cs typeface="+mn-cs"/>
                  </a:endParaRPr>
                </a:p>
              </p:txBody>
            </p:sp>
            <p:sp>
              <p:nvSpPr>
                <p:cNvPr id="121" name="Rectangle 795">
                  <a:extLst>
                    <a:ext uri="{FF2B5EF4-FFF2-40B4-BE49-F238E27FC236}">
                      <a16:creationId xmlns:a16="http://schemas.microsoft.com/office/drawing/2014/main" id="{FE661197-5ED4-2906-B591-CB8D9152EF4D}"/>
                    </a:ext>
                  </a:extLst>
                </p:cNvPr>
                <p:cNvSpPr>
                  <a:spLocks noChangeArrowheads="1"/>
                </p:cNvSpPr>
                <p:nvPr/>
              </p:nvSpPr>
              <p:spPr bwMode="auto">
                <a:xfrm>
                  <a:off x="6149975" y="-80962"/>
                  <a:ext cx="79375" cy="192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OPPOSans B" panose="00020600040101010101" pitchFamily="18" charset="-122"/>
                    <a:ea typeface="思源黑体 CN Regular" panose="020B0500000000000000" charset="-122"/>
                    <a:cs typeface="+mn-cs"/>
                  </a:endParaRPr>
                </a:p>
              </p:txBody>
            </p:sp>
            <p:sp>
              <p:nvSpPr>
                <p:cNvPr id="122" name="Rectangle 796">
                  <a:extLst>
                    <a:ext uri="{FF2B5EF4-FFF2-40B4-BE49-F238E27FC236}">
                      <a16:creationId xmlns:a16="http://schemas.microsoft.com/office/drawing/2014/main" id="{DFC6CAA6-A10A-B003-87B6-9BF8655E1C52}"/>
                    </a:ext>
                  </a:extLst>
                </p:cNvPr>
                <p:cNvSpPr>
                  <a:spLocks noChangeArrowheads="1"/>
                </p:cNvSpPr>
                <p:nvPr/>
              </p:nvSpPr>
              <p:spPr bwMode="auto">
                <a:xfrm>
                  <a:off x="6292850" y="-260350"/>
                  <a:ext cx="77788" cy="3714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OPPOSans B" panose="00020600040101010101" pitchFamily="18" charset="-122"/>
                    <a:ea typeface="思源黑体 CN Regular" panose="020B0500000000000000" charset="-122"/>
                    <a:cs typeface="+mn-cs"/>
                  </a:endParaRPr>
                </a:p>
              </p:txBody>
            </p:sp>
          </p:grpSp>
        </p:grpSp>
        <p:cxnSp>
          <p:nvCxnSpPr>
            <p:cNvPr id="123" name="直接连接符 122">
              <a:extLst>
                <a:ext uri="{FF2B5EF4-FFF2-40B4-BE49-F238E27FC236}">
                  <a16:creationId xmlns:a16="http://schemas.microsoft.com/office/drawing/2014/main" id="{7005BCBC-7620-8DC6-5E3D-4200ED04C9F8}"/>
                </a:ext>
              </a:extLst>
            </p:cNvPr>
            <p:cNvCxnSpPr/>
            <p:nvPr/>
          </p:nvCxnSpPr>
          <p:spPr>
            <a:xfrm>
              <a:off x="3564691" y="3744861"/>
              <a:ext cx="5062619" cy="0"/>
            </a:xfrm>
            <a:prstGeom prst="line">
              <a:avLst/>
            </a:prstGeom>
            <a:ln w="15875">
              <a:gradFill flip="none" rotWithShape="1">
                <a:gsLst>
                  <a:gs pos="0">
                    <a:schemeClr val="accent1">
                      <a:lumMod val="20000"/>
                      <a:lumOff val="80000"/>
                    </a:schemeClr>
                  </a:gs>
                  <a:gs pos="50000">
                    <a:schemeClr val="accent1"/>
                  </a:gs>
                  <a:gs pos="100000">
                    <a:schemeClr val="accent1">
                      <a:lumMod val="20000"/>
                      <a:lumOff val="80000"/>
                    </a:schemeClr>
                  </a:gs>
                </a:gsLst>
                <a:lin ang="0" scaled="1"/>
                <a:tileRect/>
              </a:gradFill>
            </a:ln>
            <a:effectLst>
              <a:outerShdw blurRad="63500" sx="102000" sy="102000" algn="ctr" rotWithShape="0">
                <a:prstClr val="black">
                  <a:alpha val="14000"/>
                </a:prstClr>
              </a:outerShdw>
            </a:effectLst>
          </p:spPr>
          <p:style>
            <a:lnRef idx="1">
              <a:schemeClr val="accent1"/>
            </a:lnRef>
            <a:fillRef idx="0">
              <a:schemeClr val="accent1"/>
            </a:fillRef>
            <a:effectRef idx="0">
              <a:schemeClr val="accent1"/>
            </a:effectRef>
            <a:fontRef idx="minor">
              <a:schemeClr val="tx1"/>
            </a:fontRef>
          </p:style>
        </p:cxnSp>
        <p:sp>
          <p:nvSpPr>
            <p:cNvPr id="126" name="矩形 125">
              <a:extLst>
                <a:ext uri="{FF2B5EF4-FFF2-40B4-BE49-F238E27FC236}">
                  <a16:creationId xmlns:a16="http://schemas.microsoft.com/office/drawing/2014/main" id="{CEF3D122-D5A5-CD5C-FF32-821052C67D29}"/>
                </a:ext>
              </a:extLst>
            </p:cNvPr>
            <p:cNvSpPr/>
            <p:nvPr/>
          </p:nvSpPr>
          <p:spPr>
            <a:xfrm>
              <a:off x="4513542" y="2832308"/>
              <a:ext cx="3165225" cy="830997"/>
            </a:xfrm>
            <a:prstGeom prst="rect">
              <a:avLst/>
            </a:prstGeom>
          </p:spPr>
          <p:txBody>
            <a:bodyPr wrap="none">
              <a:spAutoFit/>
              <a:scene3d>
                <a:camera prst="orthographicFront"/>
                <a:lightRig rig="threePt" dir="t"/>
              </a:scene3d>
              <a:sp3d contourW="12700"/>
            </a:bodyPr>
            <a:lstStyle/>
            <a:p>
              <a:pPr algn="ctr">
                <a:defRPr/>
              </a:pPr>
              <a:r>
                <a:rPr kumimoji="0" lang="en-US" altLang="zh-CN" sz="4800" b="0" i="0" u="none" strike="noStrike" kern="1200" cap="none" spc="0" normalizeH="0" baseline="0" noProof="0" dirty="0">
                  <a:ln>
                    <a:noFill/>
                  </a:ln>
                  <a:solidFill>
                    <a:srgbClr val="003F7B">
                      <a:lumMod val="75000"/>
                    </a:srgbClr>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mn-ea"/>
                </a:rPr>
                <a:t>04 </a:t>
              </a:r>
              <a:r>
                <a:rPr lang="en-US" altLang="zh-CN" sz="4800" dirty="0">
                  <a:solidFill>
                    <a:schemeClr val="accent1">
                      <a:lumMod val="75000"/>
                    </a:schemeClr>
                  </a:solidFill>
                  <a:latin typeface="OPPOSans B" panose="00020600040101010101" pitchFamily="18" charset="-122"/>
                  <a:ea typeface="OPPOSans B" panose="00020600040101010101" pitchFamily="18" charset="-122"/>
                  <a:cs typeface="OPPOSans B" panose="00020600040101010101" pitchFamily="18" charset="-122"/>
                  <a:sym typeface="+mn-ea"/>
                </a:rPr>
                <a:t>Results</a:t>
              </a:r>
              <a:endParaRPr lang="en-US" altLang="zh-CN" sz="4800" dirty="0">
                <a:solidFill>
                  <a:schemeClr val="accent1">
                    <a:lumMod val="75000"/>
                  </a:schemeClr>
                </a:solidFill>
                <a:latin typeface="OPPOSans B" panose="00020600040101010101" pitchFamily="18" charset="-122"/>
                <a:ea typeface="OPPOSans B" panose="00020600040101010101" pitchFamily="18" charset="-122"/>
                <a:cs typeface="OPPOSans B" panose="00020600040101010101" pitchFamily="18" charset="-122"/>
              </a:endParaRPr>
            </a:p>
          </p:txBody>
        </p:sp>
      </p:grpSp>
      <p:pic>
        <p:nvPicPr>
          <p:cNvPr id="3" name="图片 2" descr="河北师范大学logo2">
            <a:extLst>
              <a:ext uri="{FF2B5EF4-FFF2-40B4-BE49-F238E27FC236}">
                <a16:creationId xmlns:a16="http://schemas.microsoft.com/office/drawing/2014/main" id="{85E3F21C-B5C6-1BEA-4008-767638EDBF33}"/>
              </a:ext>
            </a:extLst>
          </p:cNvPr>
          <p:cNvPicPr>
            <a:picLocks noChangeAspect="1"/>
          </p:cNvPicPr>
          <p:nvPr>
            <p:custDataLst>
              <p:tags r:id="rId2"/>
            </p:custDataLst>
          </p:nvPr>
        </p:nvPicPr>
        <p:blipFill>
          <a:blip r:embed="rId5"/>
          <a:stretch>
            <a:fillRect/>
          </a:stretch>
        </p:blipFill>
        <p:spPr>
          <a:xfrm>
            <a:off x="212725" y="114935"/>
            <a:ext cx="1543685" cy="1488440"/>
          </a:xfrm>
          <a:prstGeom prst="rect">
            <a:avLst/>
          </a:prstGeom>
        </p:spPr>
      </p:pic>
      <p:pic>
        <p:nvPicPr>
          <p:cNvPr id="2" name="图片 1">
            <a:extLst>
              <a:ext uri="{FF2B5EF4-FFF2-40B4-BE49-F238E27FC236}">
                <a16:creationId xmlns:a16="http://schemas.microsoft.com/office/drawing/2014/main" id="{C746804D-CFA7-E205-C75B-3E7D2AFF0F43}"/>
              </a:ext>
            </a:extLst>
          </p:cNvPr>
          <p:cNvPicPr>
            <a:picLocks noChangeAspect="1"/>
          </p:cNvPicPr>
          <p:nvPr/>
        </p:nvPicPr>
        <p:blipFill rotWithShape="1">
          <a:blip r:embed="rId6">
            <a:extLst>
              <a:ext uri="{28A0092B-C50C-407E-A947-70E740481C1C}">
                <a14:useLocalDpi xmlns:a14="http://schemas.microsoft.com/office/drawing/2010/main" val="0"/>
              </a:ext>
            </a:extLst>
          </a:blip>
          <a:srcRect l="5412" t="18353" r="3247" b="16696"/>
          <a:stretch>
            <a:fillRect/>
          </a:stretch>
        </p:blipFill>
        <p:spPr>
          <a:xfrm>
            <a:off x="10517823" y="358676"/>
            <a:ext cx="1543050" cy="1000125"/>
          </a:xfrm>
          <a:prstGeom prst="rect">
            <a:avLst/>
          </a:prstGeom>
        </p:spPr>
      </p:pic>
    </p:spTree>
    <p:custDataLst>
      <p:tags r:id="rId1"/>
    </p:custDataLst>
    <p:extLst>
      <p:ext uri="{BB962C8B-B14F-4D97-AF65-F5344CB8AC3E}">
        <p14:creationId xmlns:p14="http://schemas.microsoft.com/office/powerpoint/2010/main" val="345882614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79ABB-C5ED-7559-E62C-8E0ED6A8D931}"/>
            </a:ext>
          </a:extLst>
        </p:cNvPr>
        <p:cNvGrpSpPr/>
        <p:nvPr/>
      </p:nvGrpSpPr>
      <p:grpSpPr>
        <a:xfrm>
          <a:off x="0" y="0"/>
          <a:ext cx="0" cy="0"/>
          <a:chOff x="0" y="0"/>
          <a:chExt cx="0" cy="0"/>
        </a:xfrm>
      </p:grpSpPr>
      <p:sp>
        <p:nvSpPr>
          <p:cNvPr id="81" name="矩形 80">
            <a:extLst>
              <a:ext uri="{FF2B5EF4-FFF2-40B4-BE49-F238E27FC236}">
                <a16:creationId xmlns:a16="http://schemas.microsoft.com/office/drawing/2014/main" id="{1C3B94FF-FEA4-B516-D796-698B286BB15F}"/>
              </a:ext>
            </a:extLst>
          </p:cNvPr>
          <p:cNvSpPr/>
          <p:nvPr/>
        </p:nvSpPr>
        <p:spPr>
          <a:xfrm>
            <a:off x="0" y="0"/>
            <a:ext cx="12192000" cy="114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B" panose="00020600040101010101" pitchFamily="18" charset="-122"/>
            </a:endParaRPr>
          </a:p>
        </p:txBody>
      </p:sp>
      <p:sp>
        <p:nvSpPr>
          <p:cNvPr id="82" name="矩形 81">
            <a:extLst>
              <a:ext uri="{FF2B5EF4-FFF2-40B4-BE49-F238E27FC236}">
                <a16:creationId xmlns:a16="http://schemas.microsoft.com/office/drawing/2014/main" id="{6C2498F7-30C0-3B31-526A-C84D5E7A2196}"/>
              </a:ext>
            </a:extLst>
          </p:cNvPr>
          <p:cNvSpPr/>
          <p:nvPr/>
        </p:nvSpPr>
        <p:spPr>
          <a:xfrm>
            <a:off x="0" y="6743065"/>
            <a:ext cx="12192000" cy="114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B" panose="00020600040101010101" pitchFamily="18" charset="-122"/>
            </a:endParaRPr>
          </a:p>
        </p:txBody>
      </p:sp>
      <p:cxnSp>
        <p:nvCxnSpPr>
          <p:cNvPr id="24" name="直接连接符 23">
            <a:extLst>
              <a:ext uri="{FF2B5EF4-FFF2-40B4-BE49-F238E27FC236}">
                <a16:creationId xmlns:a16="http://schemas.microsoft.com/office/drawing/2014/main" id="{80A603F5-CC16-C87C-A805-0653FA1A56F5}"/>
              </a:ext>
            </a:extLst>
          </p:cNvPr>
          <p:cNvCxnSpPr/>
          <p:nvPr>
            <p:custDataLst>
              <p:tags r:id="rId2"/>
            </p:custDataLst>
          </p:nvPr>
        </p:nvCxnSpPr>
        <p:spPr>
          <a:xfrm>
            <a:off x="223157" y="852714"/>
            <a:ext cx="11892915" cy="444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椭圆 24">
            <a:extLst>
              <a:ext uri="{FF2B5EF4-FFF2-40B4-BE49-F238E27FC236}">
                <a16:creationId xmlns:a16="http://schemas.microsoft.com/office/drawing/2014/main" id="{4EB40033-F197-1DB7-8ED9-D162BC9D9F4F}"/>
              </a:ext>
            </a:extLst>
          </p:cNvPr>
          <p:cNvSpPr/>
          <p:nvPr>
            <p:custDataLst>
              <p:tags r:id="rId3"/>
            </p:custDataLst>
          </p:nvPr>
        </p:nvSpPr>
        <p:spPr>
          <a:xfrm>
            <a:off x="354780" y="497597"/>
            <a:ext cx="274777" cy="274777"/>
          </a:xfrm>
          <a:prstGeom prst="ellipse">
            <a:avLst/>
          </a:prstGeom>
        </p:spPr>
        <p:style>
          <a:lnRef idx="0">
            <a:srgbClr val="FFFFFF"/>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TextBox 3">
            <a:extLst>
              <a:ext uri="{FF2B5EF4-FFF2-40B4-BE49-F238E27FC236}">
                <a16:creationId xmlns:a16="http://schemas.microsoft.com/office/drawing/2014/main" id="{7DDC22A6-D5EA-FFF4-C58D-465E941F8A15}"/>
              </a:ext>
            </a:extLst>
          </p:cNvPr>
          <p:cNvSpPr txBox="1"/>
          <p:nvPr>
            <p:custDataLst>
              <p:tags r:id="rId4"/>
            </p:custDataLst>
          </p:nvPr>
        </p:nvSpPr>
        <p:spPr>
          <a:xfrm>
            <a:off x="713404" y="206383"/>
            <a:ext cx="6567170" cy="646331"/>
          </a:xfrm>
          <a:prstGeom prst="rect">
            <a:avLst/>
          </a:prstGeom>
          <a:noFill/>
        </p:spPr>
        <p:txBody>
          <a:bodyPr wrap="square" rtlCol="0">
            <a:spAutoFit/>
          </a:bodyPr>
          <a:lstStyle/>
          <a:p>
            <a:pPr algn="l"/>
            <a:r>
              <a:rPr lang="en-US" altLang="zh-CN" sz="3600" b="1" spc="300" dirty="0">
                <a:solidFill>
                  <a:schemeClr val="bg2">
                    <a:lumMod val="50000"/>
                  </a:schemeClr>
                </a:solidFill>
                <a:latin typeface="微软雅黑" panose="020B0503020204020204" charset="-122"/>
                <a:ea typeface="微软雅黑" panose="020B0503020204020204" charset="-122"/>
              </a:rPr>
              <a:t>Summary</a:t>
            </a:r>
            <a:endParaRPr lang="zh-CN" altLang="en-US" sz="3600" b="1" spc="300" dirty="0">
              <a:solidFill>
                <a:schemeClr val="bg2">
                  <a:lumMod val="50000"/>
                </a:schemeClr>
              </a:solidFill>
              <a:latin typeface="微软雅黑" panose="020B0503020204020204" charset="-122"/>
              <a:ea typeface="微软雅黑" panose="020B0503020204020204" charset="-122"/>
            </a:endParaRPr>
          </a:p>
        </p:txBody>
      </p:sp>
      <p:grpSp>
        <p:nvGrpSpPr>
          <p:cNvPr id="8" name="组合 7">
            <a:extLst>
              <a:ext uri="{FF2B5EF4-FFF2-40B4-BE49-F238E27FC236}">
                <a16:creationId xmlns:a16="http://schemas.microsoft.com/office/drawing/2014/main" id="{D27A91DA-0928-AE36-04EE-A3DAC6524C64}"/>
              </a:ext>
            </a:extLst>
          </p:cNvPr>
          <p:cNvGrpSpPr/>
          <p:nvPr/>
        </p:nvGrpSpPr>
        <p:grpSpPr>
          <a:xfrm>
            <a:off x="427182" y="1300448"/>
            <a:ext cx="11688890" cy="1699270"/>
            <a:chOff x="427182" y="1300448"/>
            <a:chExt cx="11688890" cy="1699270"/>
          </a:xfrm>
        </p:grpSpPr>
        <p:sp>
          <p:nvSpPr>
            <p:cNvPr id="4" name="文本框 9">
              <a:extLst>
                <a:ext uri="{FF2B5EF4-FFF2-40B4-BE49-F238E27FC236}">
                  <a16:creationId xmlns:a16="http://schemas.microsoft.com/office/drawing/2014/main" id="{F89F71BE-3FA0-5082-7657-BC7AE4C4277A}"/>
                </a:ext>
              </a:extLst>
            </p:cNvPr>
            <p:cNvSpPr txBox="1"/>
            <p:nvPr/>
          </p:nvSpPr>
          <p:spPr>
            <a:xfrm>
              <a:off x="616585" y="1300448"/>
              <a:ext cx="3494264"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spc="300" dirty="0">
                  <a:solidFill>
                    <a:schemeClr val="bg2">
                      <a:lumMod val="50000"/>
                    </a:schemeClr>
                  </a:solidFill>
                  <a:latin typeface="微软雅黑" panose="020B0503020204020204" charset="-122"/>
                  <a:ea typeface="微软雅黑" panose="020B0503020204020204" charset="-122"/>
                </a:rPr>
                <a:t>Conclusion</a:t>
              </a:r>
              <a:endParaRPr lang="zh-CN" sz="2800" b="1" spc="300" dirty="0">
                <a:solidFill>
                  <a:schemeClr val="bg2">
                    <a:lumMod val="50000"/>
                  </a:schemeClr>
                </a:solidFill>
                <a:latin typeface="微软雅黑" panose="020B0503020204020204" charset="-122"/>
                <a:ea typeface="微软雅黑" panose="020B0503020204020204" charset="-122"/>
              </a:endParaRPr>
            </a:p>
          </p:txBody>
        </p:sp>
        <p:sp>
          <p:nvSpPr>
            <p:cNvPr id="6" name="文本框 5">
              <a:extLst>
                <a:ext uri="{FF2B5EF4-FFF2-40B4-BE49-F238E27FC236}">
                  <a16:creationId xmlns:a16="http://schemas.microsoft.com/office/drawing/2014/main" id="{47F14F2D-680D-FFF1-429F-11456078A495}"/>
                </a:ext>
              </a:extLst>
            </p:cNvPr>
            <p:cNvSpPr txBox="1"/>
            <p:nvPr/>
          </p:nvSpPr>
          <p:spPr>
            <a:xfrm>
              <a:off x="427182" y="2031055"/>
              <a:ext cx="11688890" cy="968663"/>
            </a:xfrm>
            <a:prstGeom prst="rect">
              <a:avLst/>
            </a:prstGeom>
            <a:noFill/>
          </p:spPr>
          <p:txBody>
            <a:bodyPr wrap="square" rtlCol="0">
              <a:spAutoFit/>
            </a:bodyPr>
            <a:lstStyle/>
            <a:p>
              <a:pPr marL="342900" indent="-342900" algn="l">
                <a:lnSpc>
                  <a:spcPct val="125000"/>
                </a:lnSpc>
                <a:buFont typeface="Arial" panose="020B0604020202020204" pitchFamily="34" charset="0"/>
                <a:buChar char="•"/>
              </a:pPr>
              <a:r>
                <a:rPr lang="en-US" altLang="zh-CN" sz="2400" dirty="0">
                  <a:latin typeface="Times New Roman" panose="02020603050405020304" pitchFamily="18" charset="0"/>
                  <a:ea typeface="仿宋" panose="02010609060101010101" pitchFamily="49" charset="-122"/>
                </a:rPr>
                <a:t>Based on experiment and simulation, the</a:t>
              </a:r>
              <a:r>
                <a:rPr lang="en-US" altLang="zh-CN" sz="2400" b="1" dirty="0">
                  <a:latin typeface="Times New Roman" panose="02020603050405020304" pitchFamily="18" charset="0"/>
                  <a:ea typeface="仿宋" panose="02010609060101010101" pitchFamily="49" charset="-122"/>
                </a:rPr>
                <a:t> detection efficiency</a:t>
              </a:r>
              <a:r>
                <a:rPr lang="en-US" altLang="zh-CN" sz="2400" dirty="0">
                  <a:latin typeface="Times New Roman" panose="02020603050405020304" pitchFamily="18" charset="0"/>
                  <a:ea typeface="仿宋" panose="02010609060101010101" pitchFamily="49" charset="-122"/>
                </a:rPr>
                <a:t> of EN-detector is </a:t>
              </a:r>
              <a:r>
                <a:rPr lang="en-US" altLang="zh-CN" sz="2400" b="1" dirty="0">
                  <a:solidFill>
                    <a:srgbClr val="FF0000"/>
                  </a:solidFill>
                  <a:latin typeface="Times New Roman" panose="02020603050405020304" pitchFamily="18" charset="0"/>
                  <a:ea typeface="仿宋" panose="02010609060101010101" pitchFamily="49" charset="-122"/>
                </a:rPr>
                <a:t>9.0%±0.5% </a:t>
              </a:r>
              <a:r>
                <a:rPr lang="en-US" altLang="zh-CN" sz="2400" dirty="0">
                  <a:latin typeface="Times New Roman" panose="02020603050405020304" pitchFamily="18" charset="0"/>
                  <a:ea typeface="仿宋" panose="02010609060101010101" pitchFamily="49" charset="-122"/>
                </a:rPr>
                <a:t>in </a:t>
              </a:r>
              <a:r>
                <a:rPr lang="en-US" altLang="zh-CN" sz="2400" b="1" dirty="0">
                  <a:latin typeface="Times New Roman" panose="02020603050405020304" pitchFamily="18" charset="0"/>
                  <a:ea typeface="仿宋" panose="02010609060101010101" pitchFamily="49" charset="-122"/>
                </a:rPr>
                <a:t>E&lt;0.5eV</a:t>
              </a:r>
              <a:r>
                <a:rPr lang="zh-CN" altLang="en-US" sz="2400" b="1" dirty="0">
                  <a:latin typeface="Times New Roman" panose="02020603050405020304" pitchFamily="18" charset="0"/>
                  <a:ea typeface="仿宋" panose="02010609060101010101" pitchFamily="49" charset="-122"/>
                </a:rPr>
                <a:t>；</a:t>
              </a:r>
              <a:endParaRPr lang="en-US" altLang="zh-CN" sz="2400" dirty="0">
                <a:latin typeface="Times New Roman" panose="02020603050405020304" pitchFamily="18" charset="0"/>
                <a:ea typeface="仿宋" panose="02010609060101010101" pitchFamily="49" charset="-122"/>
              </a:endParaRPr>
            </a:p>
          </p:txBody>
        </p:sp>
      </p:grpSp>
      <p:pic>
        <p:nvPicPr>
          <p:cNvPr id="3" name="图片 2">
            <a:extLst>
              <a:ext uri="{FF2B5EF4-FFF2-40B4-BE49-F238E27FC236}">
                <a16:creationId xmlns:a16="http://schemas.microsoft.com/office/drawing/2014/main" id="{D7E5C3CA-0487-CA5C-6EDB-0F6599D2AE04}"/>
              </a:ext>
            </a:extLst>
          </p:cNvPr>
          <p:cNvPicPr>
            <a:picLocks noChangeAspect="1"/>
          </p:cNvPicPr>
          <p:nvPr/>
        </p:nvPicPr>
        <p:blipFill rotWithShape="1">
          <a:blip r:embed="rId7">
            <a:extLst>
              <a:ext uri="{28A0092B-C50C-407E-A947-70E740481C1C}">
                <a14:useLocalDpi xmlns:a14="http://schemas.microsoft.com/office/drawing/2010/main" val="0"/>
              </a:ext>
            </a:extLst>
          </a:blip>
          <a:srcRect l="5412" t="18353" r="3247" b="16696"/>
          <a:stretch>
            <a:fillRect/>
          </a:stretch>
        </p:blipFill>
        <p:spPr>
          <a:xfrm>
            <a:off x="10648950" y="-3957"/>
            <a:ext cx="1543050" cy="1000125"/>
          </a:xfrm>
          <a:prstGeom prst="rect">
            <a:avLst/>
          </a:prstGeom>
        </p:spPr>
      </p:pic>
      <p:grpSp>
        <p:nvGrpSpPr>
          <p:cNvPr id="5" name="组合 4">
            <a:extLst>
              <a:ext uri="{FF2B5EF4-FFF2-40B4-BE49-F238E27FC236}">
                <a16:creationId xmlns:a16="http://schemas.microsoft.com/office/drawing/2014/main" id="{3A1EA535-47B3-4DCC-4EDE-CEE83F1B2FE3}"/>
              </a:ext>
            </a:extLst>
          </p:cNvPr>
          <p:cNvGrpSpPr/>
          <p:nvPr/>
        </p:nvGrpSpPr>
        <p:grpSpPr>
          <a:xfrm>
            <a:off x="488608" y="3370327"/>
            <a:ext cx="11362011" cy="2121255"/>
            <a:chOff x="492167" y="3256275"/>
            <a:chExt cx="11372789" cy="2121255"/>
          </a:xfrm>
        </p:grpSpPr>
        <p:sp>
          <p:nvSpPr>
            <p:cNvPr id="7" name="文本框 8">
              <a:extLst>
                <a:ext uri="{FF2B5EF4-FFF2-40B4-BE49-F238E27FC236}">
                  <a16:creationId xmlns:a16="http://schemas.microsoft.com/office/drawing/2014/main" id="{112E373E-7E4F-3604-1102-1BBAD4B41C63}"/>
                </a:ext>
              </a:extLst>
            </p:cNvPr>
            <p:cNvSpPr txBox="1"/>
            <p:nvPr/>
          </p:nvSpPr>
          <p:spPr>
            <a:xfrm>
              <a:off x="616585" y="3256275"/>
              <a:ext cx="2311143" cy="52322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spc="300" dirty="0">
                  <a:solidFill>
                    <a:schemeClr val="bg2">
                      <a:lumMod val="50000"/>
                    </a:schemeClr>
                  </a:solidFill>
                  <a:latin typeface="微软雅黑" panose="020B0503020204020204" charset="-122"/>
                  <a:ea typeface="微软雅黑" panose="020B0503020204020204" charset="-122"/>
                </a:rPr>
                <a:t>Next Step</a:t>
              </a:r>
              <a:endParaRPr lang="zh-CN" sz="2800" b="1" spc="300" dirty="0">
                <a:solidFill>
                  <a:schemeClr val="bg2">
                    <a:lumMod val="50000"/>
                  </a:schemeClr>
                </a:solidFill>
                <a:latin typeface="微软雅黑" panose="020B0503020204020204" charset="-122"/>
                <a:ea typeface="微软雅黑" panose="020B0503020204020204" charset="-122"/>
              </a:endParaRPr>
            </a:p>
          </p:txBody>
        </p:sp>
        <p:sp>
          <p:nvSpPr>
            <p:cNvPr id="9" name="文本框 8">
              <a:extLst>
                <a:ext uri="{FF2B5EF4-FFF2-40B4-BE49-F238E27FC236}">
                  <a16:creationId xmlns:a16="http://schemas.microsoft.com/office/drawing/2014/main" id="{5A5A6337-EDC7-59FF-31B5-BBE6E9672768}"/>
                </a:ext>
              </a:extLst>
            </p:cNvPr>
            <p:cNvSpPr txBox="1"/>
            <p:nvPr/>
          </p:nvSpPr>
          <p:spPr>
            <a:xfrm>
              <a:off x="492167" y="3943483"/>
              <a:ext cx="11372789" cy="1434047"/>
            </a:xfrm>
            <a:prstGeom prst="rect">
              <a:avLst/>
            </a:prstGeom>
            <a:noFill/>
          </p:spPr>
          <p:txBody>
            <a:bodyPr wrap="square" rtlCol="0">
              <a:spAutoFit/>
            </a:bodyPr>
            <a:lstStyle/>
            <a:p>
              <a:pPr marL="342900" indent="-342900">
                <a:lnSpc>
                  <a:spcPct val="125000"/>
                </a:lnSpc>
                <a:buFont typeface="Arial" panose="020B0604020202020204" pitchFamily="34" charset="0"/>
                <a:buChar char="•"/>
              </a:pPr>
              <a:r>
                <a:rPr lang="en-US" altLang="zh-CN" sz="2400" b="1" dirty="0">
                  <a:latin typeface="Times New Roman" panose="02020603050405020304" pitchFamily="18" charset="0"/>
                  <a:ea typeface="宋体" panose="02010600030101010101" pitchFamily="2" charset="-122"/>
                </a:rPr>
                <a:t>tank wall material </a:t>
              </a:r>
              <a:r>
                <a:rPr lang="en-US" altLang="zh-CN" sz="2400" dirty="0">
                  <a:latin typeface="Times New Roman" panose="02020603050405020304" pitchFamily="18" charset="0"/>
                  <a:ea typeface="宋体" panose="02010600030101010101" pitchFamily="2" charset="-122"/>
                </a:rPr>
                <a:t>composition will be tested and input simulation</a:t>
              </a:r>
            </a:p>
            <a:p>
              <a:pPr marL="342900" indent="-342900" algn="l">
                <a:lnSpc>
                  <a:spcPct val="125000"/>
                </a:lnSpc>
                <a:buFont typeface="Arial" panose="020B0604020202020204" pitchFamily="34" charset="0"/>
                <a:buChar char="•"/>
              </a:pPr>
              <a:r>
                <a:rPr lang="en-US" altLang="zh-CN" sz="2400" dirty="0">
                  <a:latin typeface="Times New Roman" panose="02020603050405020304" pitchFamily="18" charset="0"/>
                  <a:ea typeface="宋体" panose="02010600030101010101" pitchFamily="2" charset="-122"/>
                </a:rPr>
                <a:t>Simulate detector response at </a:t>
              </a:r>
              <a:r>
                <a:rPr lang="en-US" altLang="zh-CN" sz="2400" b="1" dirty="0">
                  <a:latin typeface="Times New Roman" panose="02020603050405020304" pitchFamily="18" charset="0"/>
                  <a:ea typeface="宋体" panose="02010600030101010101" pitchFamily="2" charset="-122"/>
                </a:rPr>
                <a:t>varying distances</a:t>
              </a:r>
              <a:r>
                <a:rPr lang="en-US" altLang="zh-CN" sz="2400" dirty="0">
                  <a:latin typeface="Times New Roman" panose="02020603050405020304" pitchFamily="18" charset="0"/>
                  <a:ea typeface="宋体" panose="02010600030101010101" pitchFamily="2" charset="-122"/>
                </a:rPr>
                <a:t> and compare the results with experimental measurements.</a:t>
              </a:r>
            </a:p>
          </p:txBody>
        </p:sp>
      </p:grpSp>
    </p:spTree>
    <p:custDataLst>
      <p:tags r:id="rId1"/>
    </p:custDataLst>
    <p:extLst>
      <p:ext uri="{BB962C8B-B14F-4D97-AF65-F5344CB8AC3E}">
        <p14:creationId xmlns:p14="http://schemas.microsoft.com/office/powerpoint/2010/main" val="243189478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0" y="0"/>
            <a:ext cx="12192000" cy="114935"/>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OPPOSans B" panose="00020600040101010101" pitchFamily="18" charset="-122"/>
              <a:ea typeface="黑体" panose="02010609060101010101" pitchFamily="49" charset="-122"/>
              <a:cs typeface="+mn-cs"/>
            </a:endParaRPr>
          </a:p>
        </p:txBody>
      </p:sp>
      <p:grpSp>
        <p:nvGrpSpPr>
          <p:cNvPr id="59" name="组合 58"/>
          <p:cNvGrpSpPr/>
          <p:nvPr/>
        </p:nvGrpSpPr>
        <p:grpSpPr>
          <a:xfrm>
            <a:off x="1847850" y="114935"/>
            <a:ext cx="8496300" cy="6627495"/>
            <a:chOff x="2910" y="181"/>
            <a:chExt cx="13380" cy="10437"/>
          </a:xfrm>
          <a:solidFill>
            <a:schemeClr val="accent1"/>
          </a:solidFill>
        </p:grpSpPr>
        <p:sp>
          <p:nvSpPr>
            <p:cNvPr id="60" name="梯形 59"/>
            <p:cNvSpPr/>
            <p:nvPr userDrawn="1"/>
          </p:nvSpPr>
          <p:spPr>
            <a:xfrm>
              <a:off x="2910" y="9976"/>
              <a:ext cx="13380" cy="643"/>
            </a:xfrm>
            <a:prstGeom prst="trapezoid">
              <a:avLst>
                <a:gd name="adj" fmla="val 60626"/>
              </a:avLst>
            </a:prstGeom>
            <a:grpFill/>
            <a:ln w="12700" cap="flat" cmpd="sng" algn="ctr">
              <a:noFill/>
              <a:prstDash val="solid"/>
              <a:miter lim="800000"/>
            </a:ln>
            <a:effectLst>
              <a:innerShdw blurRad="114300">
                <a:prstClr val="black">
                  <a:alpha val="29000"/>
                </a:prstClr>
              </a:innerShdw>
            </a:effectLst>
          </p:spPr>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OPPOSans B" panose="00020600040101010101" pitchFamily="18" charset="-122"/>
                <a:ea typeface="黑体" panose="02010609060101010101" pitchFamily="49" charset="-122"/>
                <a:cs typeface="+mn-cs"/>
                <a:sym typeface="+mn-ea"/>
              </a:endParaRPr>
            </a:p>
          </p:txBody>
        </p:sp>
        <p:sp>
          <p:nvSpPr>
            <p:cNvPr id="61" name="梯形 60"/>
            <p:cNvSpPr/>
            <p:nvPr userDrawn="1"/>
          </p:nvSpPr>
          <p:spPr>
            <a:xfrm flipV="1">
              <a:off x="2910" y="181"/>
              <a:ext cx="13380" cy="541"/>
            </a:xfrm>
            <a:prstGeom prst="trapezoid">
              <a:avLst>
                <a:gd name="adj" fmla="val 60626"/>
              </a:avLst>
            </a:prstGeom>
            <a:grpFill/>
            <a:ln w="12700" cap="flat" cmpd="sng" algn="ctr">
              <a:noFill/>
              <a:prstDash val="solid"/>
              <a:miter lim="800000"/>
            </a:ln>
            <a:effectLst>
              <a:innerShdw blurRad="114300">
                <a:prstClr val="black">
                  <a:alpha val="29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OPPOSans B" panose="00020600040101010101" pitchFamily="18" charset="-122"/>
                <a:ea typeface="黑体" panose="02010609060101010101" pitchFamily="49" charset="-122"/>
                <a:cs typeface="+mn-cs"/>
              </a:endParaRPr>
            </a:p>
          </p:txBody>
        </p:sp>
      </p:grpSp>
      <p:sp>
        <p:nvSpPr>
          <p:cNvPr id="62" name="矩形 61"/>
          <p:cNvSpPr/>
          <p:nvPr/>
        </p:nvSpPr>
        <p:spPr>
          <a:xfrm>
            <a:off x="0" y="6743065"/>
            <a:ext cx="12192000" cy="114935"/>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OPPOSans B" panose="00020600040101010101" pitchFamily="18" charset="-122"/>
              <a:ea typeface="黑体" panose="02010609060101010101" pitchFamily="49" charset="-122"/>
              <a:cs typeface="+mn-cs"/>
            </a:endParaRPr>
          </a:p>
        </p:txBody>
      </p:sp>
      <p:sp>
        <p:nvSpPr>
          <p:cNvPr id="2" name="文本框 1"/>
          <p:cNvSpPr txBox="1"/>
          <p:nvPr/>
        </p:nvSpPr>
        <p:spPr>
          <a:xfrm>
            <a:off x="1461770" y="2592705"/>
            <a:ext cx="9268460" cy="1014730"/>
          </a:xfrm>
          <a:prstGeom prst="rect">
            <a:avLst/>
          </a:prstGeom>
          <a:noFill/>
        </p:spPr>
        <p:txBody>
          <a:bodyPr wrap="square" rtlCol="0">
            <a:spAutoFit/>
          </a:bodyPr>
          <a:lstStyle/>
          <a:p>
            <a:pPr algn="ctr"/>
            <a:r>
              <a:rPr lang="en-US" altLang="zh-CN" sz="6000" dirty="0"/>
              <a:t> THANK</a:t>
            </a:r>
            <a:r>
              <a:rPr lang="zh-CN" altLang="en-US" sz="6000" dirty="0"/>
              <a:t> </a:t>
            </a:r>
            <a:r>
              <a:rPr lang="en-US" altLang="zh-CN" sz="6000" dirty="0"/>
              <a:t>YOU</a:t>
            </a:r>
          </a:p>
        </p:txBody>
      </p:sp>
      <p:pic>
        <p:nvPicPr>
          <p:cNvPr id="3" name="图片 2" descr="河北师范大学logo2"/>
          <p:cNvPicPr>
            <a:picLocks noChangeAspect="1"/>
          </p:cNvPicPr>
          <p:nvPr>
            <p:custDataLst>
              <p:tags r:id="rId2"/>
            </p:custDataLst>
          </p:nvPr>
        </p:nvPicPr>
        <p:blipFill>
          <a:blip r:embed="rId5"/>
          <a:stretch>
            <a:fillRect/>
          </a:stretch>
        </p:blipFill>
        <p:spPr>
          <a:xfrm>
            <a:off x="212725" y="114935"/>
            <a:ext cx="1543685" cy="1488440"/>
          </a:xfrm>
          <a:prstGeom prst="rect">
            <a:avLst/>
          </a:prstGeom>
        </p:spPr>
      </p:pic>
      <p:pic>
        <p:nvPicPr>
          <p:cNvPr id="4" name="图片 3">
            <a:extLst>
              <a:ext uri="{FF2B5EF4-FFF2-40B4-BE49-F238E27FC236}">
                <a16:creationId xmlns:a16="http://schemas.microsoft.com/office/drawing/2014/main" id="{6B49AC5E-F696-3639-CF23-BBEE796F59CE}"/>
              </a:ext>
            </a:extLst>
          </p:cNvPr>
          <p:cNvPicPr>
            <a:picLocks noChangeAspect="1"/>
          </p:cNvPicPr>
          <p:nvPr/>
        </p:nvPicPr>
        <p:blipFill rotWithShape="1">
          <a:blip r:embed="rId6">
            <a:extLst>
              <a:ext uri="{28A0092B-C50C-407E-A947-70E740481C1C}">
                <a14:useLocalDpi xmlns:a14="http://schemas.microsoft.com/office/drawing/2010/main" val="0"/>
              </a:ext>
            </a:extLst>
          </a:blip>
          <a:srcRect l="5412" t="18353" r="3247" b="16696"/>
          <a:stretch>
            <a:fillRect/>
          </a:stretch>
        </p:blipFill>
        <p:spPr>
          <a:xfrm>
            <a:off x="10648950" y="-3957"/>
            <a:ext cx="1543050" cy="1000125"/>
          </a:xfrm>
          <a:prstGeom prst="rect">
            <a:avLst/>
          </a:prstGeom>
        </p:spPr>
      </p:pic>
    </p:spTree>
    <p:custDataLst>
      <p:tags r:id="rId1"/>
    </p:custData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9C85C-43BC-6202-D487-089FD5D89057}"/>
            </a:ext>
          </a:extLst>
        </p:cNvPr>
        <p:cNvGrpSpPr/>
        <p:nvPr/>
      </p:nvGrpSpPr>
      <p:grpSpPr>
        <a:xfrm>
          <a:off x="0" y="0"/>
          <a:ext cx="0" cy="0"/>
          <a:chOff x="0" y="0"/>
          <a:chExt cx="0" cy="0"/>
        </a:xfrm>
      </p:grpSpPr>
      <p:sp>
        <p:nvSpPr>
          <p:cNvPr id="42" name="矩形 41">
            <a:extLst>
              <a:ext uri="{FF2B5EF4-FFF2-40B4-BE49-F238E27FC236}">
                <a16:creationId xmlns:a16="http://schemas.microsoft.com/office/drawing/2014/main" id="{A4C33639-5279-D5F2-A9D6-6CF416D2A59B}"/>
              </a:ext>
            </a:extLst>
          </p:cNvPr>
          <p:cNvSpPr/>
          <p:nvPr/>
        </p:nvSpPr>
        <p:spPr>
          <a:xfrm>
            <a:off x="0" y="0"/>
            <a:ext cx="12192000" cy="114935"/>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OPPOSans B" panose="00020600040101010101" pitchFamily="18" charset="-122"/>
              <a:ea typeface="黑体" panose="02010609060101010101" pitchFamily="49" charset="-122"/>
              <a:cs typeface="+mn-cs"/>
            </a:endParaRPr>
          </a:p>
        </p:txBody>
      </p:sp>
      <p:grpSp>
        <p:nvGrpSpPr>
          <p:cNvPr id="59" name="组合 58">
            <a:extLst>
              <a:ext uri="{FF2B5EF4-FFF2-40B4-BE49-F238E27FC236}">
                <a16:creationId xmlns:a16="http://schemas.microsoft.com/office/drawing/2014/main" id="{B06A7C1A-CF9F-ED22-21EA-744786409DA3}"/>
              </a:ext>
            </a:extLst>
          </p:cNvPr>
          <p:cNvGrpSpPr/>
          <p:nvPr/>
        </p:nvGrpSpPr>
        <p:grpSpPr>
          <a:xfrm>
            <a:off x="1847850" y="114935"/>
            <a:ext cx="8496300" cy="6627495"/>
            <a:chOff x="2910" y="181"/>
            <a:chExt cx="13380" cy="10437"/>
          </a:xfrm>
          <a:solidFill>
            <a:schemeClr val="accent1"/>
          </a:solidFill>
        </p:grpSpPr>
        <p:sp>
          <p:nvSpPr>
            <p:cNvPr id="60" name="梯形 59">
              <a:extLst>
                <a:ext uri="{FF2B5EF4-FFF2-40B4-BE49-F238E27FC236}">
                  <a16:creationId xmlns:a16="http://schemas.microsoft.com/office/drawing/2014/main" id="{F4F3D38D-D03E-4362-AF53-89593930ECD9}"/>
                </a:ext>
              </a:extLst>
            </p:cNvPr>
            <p:cNvSpPr/>
            <p:nvPr userDrawn="1"/>
          </p:nvSpPr>
          <p:spPr>
            <a:xfrm>
              <a:off x="2910" y="9976"/>
              <a:ext cx="13380" cy="643"/>
            </a:xfrm>
            <a:prstGeom prst="trapezoid">
              <a:avLst>
                <a:gd name="adj" fmla="val 60626"/>
              </a:avLst>
            </a:prstGeom>
            <a:grpFill/>
            <a:ln w="12700" cap="flat" cmpd="sng" algn="ctr">
              <a:noFill/>
              <a:prstDash val="solid"/>
              <a:miter lim="800000"/>
            </a:ln>
            <a:effectLst>
              <a:innerShdw blurRad="114300">
                <a:prstClr val="black">
                  <a:alpha val="29000"/>
                </a:prstClr>
              </a:innerShdw>
            </a:effectLst>
          </p:spPr>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OPPOSans B" panose="00020600040101010101" pitchFamily="18" charset="-122"/>
                <a:ea typeface="黑体" panose="02010609060101010101" pitchFamily="49" charset="-122"/>
                <a:cs typeface="+mn-cs"/>
                <a:sym typeface="+mn-ea"/>
              </a:endParaRPr>
            </a:p>
          </p:txBody>
        </p:sp>
        <p:sp>
          <p:nvSpPr>
            <p:cNvPr id="61" name="梯形 60">
              <a:extLst>
                <a:ext uri="{FF2B5EF4-FFF2-40B4-BE49-F238E27FC236}">
                  <a16:creationId xmlns:a16="http://schemas.microsoft.com/office/drawing/2014/main" id="{59C0E788-4D64-448E-0684-EDA15E4DFDBD}"/>
                </a:ext>
              </a:extLst>
            </p:cNvPr>
            <p:cNvSpPr/>
            <p:nvPr userDrawn="1"/>
          </p:nvSpPr>
          <p:spPr>
            <a:xfrm flipV="1">
              <a:off x="2910" y="181"/>
              <a:ext cx="13380" cy="541"/>
            </a:xfrm>
            <a:prstGeom prst="trapezoid">
              <a:avLst>
                <a:gd name="adj" fmla="val 60626"/>
              </a:avLst>
            </a:prstGeom>
            <a:grpFill/>
            <a:ln w="12700" cap="flat" cmpd="sng" algn="ctr">
              <a:noFill/>
              <a:prstDash val="solid"/>
              <a:miter lim="800000"/>
            </a:ln>
            <a:effectLst>
              <a:innerShdw blurRad="114300">
                <a:prstClr val="black">
                  <a:alpha val="29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OPPOSans B" panose="00020600040101010101" pitchFamily="18" charset="-122"/>
                <a:ea typeface="黑体" panose="02010609060101010101" pitchFamily="49" charset="-122"/>
                <a:cs typeface="+mn-cs"/>
              </a:endParaRPr>
            </a:p>
          </p:txBody>
        </p:sp>
      </p:grpSp>
      <p:sp>
        <p:nvSpPr>
          <p:cNvPr id="62" name="矩形 61">
            <a:extLst>
              <a:ext uri="{FF2B5EF4-FFF2-40B4-BE49-F238E27FC236}">
                <a16:creationId xmlns:a16="http://schemas.microsoft.com/office/drawing/2014/main" id="{949828EF-8B1F-1209-530E-42F4FB033091}"/>
              </a:ext>
            </a:extLst>
          </p:cNvPr>
          <p:cNvSpPr/>
          <p:nvPr/>
        </p:nvSpPr>
        <p:spPr>
          <a:xfrm>
            <a:off x="0" y="6743065"/>
            <a:ext cx="12192000" cy="114935"/>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OPPOSans B" panose="00020600040101010101" pitchFamily="18" charset="-122"/>
              <a:ea typeface="黑体" panose="02010609060101010101" pitchFamily="49" charset="-122"/>
              <a:cs typeface="+mn-cs"/>
            </a:endParaRPr>
          </a:p>
        </p:txBody>
      </p:sp>
      <p:sp>
        <p:nvSpPr>
          <p:cNvPr id="2" name="文本框 1">
            <a:extLst>
              <a:ext uri="{FF2B5EF4-FFF2-40B4-BE49-F238E27FC236}">
                <a16:creationId xmlns:a16="http://schemas.microsoft.com/office/drawing/2014/main" id="{B8FB2F76-9BCF-7F00-63CC-719D0EDD578B}"/>
              </a:ext>
            </a:extLst>
          </p:cNvPr>
          <p:cNvSpPr txBox="1"/>
          <p:nvPr/>
        </p:nvSpPr>
        <p:spPr>
          <a:xfrm>
            <a:off x="1461770" y="2592705"/>
            <a:ext cx="9268460" cy="1014730"/>
          </a:xfrm>
          <a:prstGeom prst="rect">
            <a:avLst/>
          </a:prstGeom>
          <a:noFill/>
        </p:spPr>
        <p:txBody>
          <a:bodyPr wrap="square" rtlCol="0">
            <a:spAutoFit/>
          </a:bodyPr>
          <a:lstStyle/>
          <a:p>
            <a:pPr algn="ctr"/>
            <a:r>
              <a:rPr lang="en-US" altLang="zh-CN" sz="6000" dirty="0"/>
              <a:t> Backup</a:t>
            </a:r>
          </a:p>
        </p:txBody>
      </p:sp>
      <p:pic>
        <p:nvPicPr>
          <p:cNvPr id="3" name="图片 2" descr="河北师范大学logo2">
            <a:extLst>
              <a:ext uri="{FF2B5EF4-FFF2-40B4-BE49-F238E27FC236}">
                <a16:creationId xmlns:a16="http://schemas.microsoft.com/office/drawing/2014/main" id="{591C13AE-CF38-D0A0-31C9-F6EAE2B8A726}"/>
              </a:ext>
            </a:extLst>
          </p:cNvPr>
          <p:cNvPicPr>
            <a:picLocks noChangeAspect="1"/>
          </p:cNvPicPr>
          <p:nvPr>
            <p:custDataLst>
              <p:tags r:id="rId2"/>
            </p:custDataLst>
          </p:nvPr>
        </p:nvPicPr>
        <p:blipFill>
          <a:blip r:embed="rId5"/>
          <a:stretch>
            <a:fillRect/>
          </a:stretch>
        </p:blipFill>
        <p:spPr>
          <a:xfrm>
            <a:off x="212725" y="114935"/>
            <a:ext cx="1543685" cy="1488440"/>
          </a:xfrm>
          <a:prstGeom prst="rect">
            <a:avLst/>
          </a:prstGeom>
        </p:spPr>
      </p:pic>
      <p:pic>
        <p:nvPicPr>
          <p:cNvPr id="4" name="图片 3">
            <a:extLst>
              <a:ext uri="{FF2B5EF4-FFF2-40B4-BE49-F238E27FC236}">
                <a16:creationId xmlns:a16="http://schemas.microsoft.com/office/drawing/2014/main" id="{FFC5F17F-1964-7138-9E68-9748DE4D51A9}"/>
              </a:ext>
            </a:extLst>
          </p:cNvPr>
          <p:cNvPicPr>
            <a:picLocks noChangeAspect="1"/>
          </p:cNvPicPr>
          <p:nvPr/>
        </p:nvPicPr>
        <p:blipFill rotWithShape="1">
          <a:blip r:embed="rId6">
            <a:extLst>
              <a:ext uri="{28A0092B-C50C-407E-A947-70E740481C1C}">
                <a14:useLocalDpi xmlns:a14="http://schemas.microsoft.com/office/drawing/2010/main" val="0"/>
              </a:ext>
            </a:extLst>
          </a:blip>
          <a:srcRect l="5412" t="18353" r="3247" b="16696"/>
          <a:stretch>
            <a:fillRect/>
          </a:stretch>
        </p:blipFill>
        <p:spPr>
          <a:xfrm>
            <a:off x="10648950" y="-3957"/>
            <a:ext cx="1543050" cy="1000125"/>
          </a:xfrm>
          <a:prstGeom prst="rect">
            <a:avLst/>
          </a:prstGeom>
        </p:spPr>
      </p:pic>
    </p:spTree>
    <p:custDataLst>
      <p:tags r:id="rId1"/>
    </p:custDataLst>
    <p:extLst>
      <p:ext uri="{BB962C8B-B14F-4D97-AF65-F5344CB8AC3E}">
        <p14:creationId xmlns:p14="http://schemas.microsoft.com/office/powerpoint/2010/main" val="394854658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E8CEE-1ECF-5A36-351E-A7231E066FF4}"/>
            </a:ext>
          </a:extLst>
        </p:cNvPr>
        <p:cNvGrpSpPr/>
        <p:nvPr/>
      </p:nvGrpSpPr>
      <p:grpSpPr>
        <a:xfrm>
          <a:off x="0" y="0"/>
          <a:ext cx="0" cy="0"/>
          <a:chOff x="0" y="0"/>
          <a:chExt cx="0" cy="0"/>
        </a:xfrm>
      </p:grpSpPr>
      <p:sp>
        <p:nvSpPr>
          <p:cNvPr id="81" name="矩形 80">
            <a:extLst>
              <a:ext uri="{FF2B5EF4-FFF2-40B4-BE49-F238E27FC236}">
                <a16:creationId xmlns:a16="http://schemas.microsoft.com/office/drawing/2014/main" id="{B401C0D1-D7C6-9088-5EDB-C03D31517645}"/>
              </a:ext>
            </a:extLst>
          </p:cNvPr>
          <p:cNvSpPr/>
          <p:nvPr/>
        </p:nvSpPr>
        <p:spPr>
          <a:xfrm>
            <a:off x="0" y="0"/>
            <a:ext cx="12192000" cy="114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B" panose="00020600040101010101" pitchFamily="18" charset="-122"/>
            </a:endParaRPr>
          </a:p>
        </p:txBody>
      </p:sp>
      <p:sp>
        <p:nvSpPr>
          <p:cNvPr id="82" name="矩形 81">
            <a:extLst>
              <a:ext uri="{FF2B5EF4-FFF2-40B4-BE49-F238E27FC236}">
                <a16:creationId xmlns:a16="http://schemas.microsoft.com/office/drawing/2014/main" id="{925F89C5-0B5D-68AC-CD19-9F86B5072232}"/>
              </a:ext>
            </a:extLst>
          </p:cNvPr>
          <p:cNvSpPr/>
          <p:nvPr/>
        </p:nvSpPr>
        <p:spPr>
          <a:xfrm>
            <a:off x="0" y="6743065"/>
            <a:ext cx="12192000" cy="114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B" panose="00020600040101010101" pitchFamily="18" charset="-122"/>
            </a:endParaRPr>
          </a:p>
        </p:txBody>
      </p:sp>
      <p:cxnSp>
        <p:nvCxnSpPr>
          <p:cNvPr id="24" name="直接连接符 23">
            <a:extLst>
              <a:ext uri="{FF2B5EF4-FFF2-40B4-BE49-F238E27FC236}">
                <a16:creationId xmlns:a16="http://schemas.microsoft.com/office/drawing/2014/main" id="{DE77AD13-93FC-8868-97EE-2BD4087F6530}"/>
              </a:ext>
            </a:extLst>
          </p:cNvPr>
          <p:cNvCxnSpPr/>
          <p:nvPr>
            <p:custDataLst>
              <p:tags r:id="rId2"/>
            </p:custDataLst>
          </p:nvPr>
        </p:nvCxnSpPr>
        <p:spPr>
          <a:xfrm>
            <a:off x="223157" y="852714"/>
            <a:ext cx="11892915" cy="444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椭圆 24">
            <a:extLst>
              <a:ext uri="{FF2B5EF4-FFF2-40B4-BE49-F238E27FC236}">
                <a16:creationId xmlns:a16="http://schemas.microsoft.com/office/drawing/2014/main" id="{E9E60ADC-FA86-9F52-C382-4D73A24E5334}"/>
              </a:ext>
            </a:extLst>
          </p:cNvPr>
          <p:cNvSpPr/>
          <p:nvPr>
            <p:custDataLst>
              <p:tags r:id="rId3"/>
            </p:custDataLst>
          </p:nvPr>
        </p:nvSpPr>
        <p:spPr>
          <a:xfrm>
            <a:off x="354780" y="497597"/>
            <a:ext cx="274777" cy="274777"/>
          </a:xfrm>
          <a:prstGeom prst="ellipse">
            <a:avLst/>
          </a:prstGeom>
        </p:spPr>
        <p:style>
          <a:lnRef idx="0">
            <a:srgbClr val="FFFFFF"/>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47" name="图片 46">
            <a:extLst>
              <a:ext uri="{FF2B5EF4-FFF2-40B4-BE49-F238E27FC236}">
                <a16:creationId xmlns:a16="http://schemas.microsoft.com/office/drawing/2014/main" id="{C3F63576-60AE-A110-879F-52551AA5BAAC}"/>
              </a:ext>
            </a:extLst>
          </p:cNvPr>
          <p:cNvPicPr>
            <a:picLocks noChangeAspect="1"/>
          </p:cNvPicPr>
          <p:nvPr>
            <p:custDataLst>
              <p:tags r:id="rId4"/>
            </p:custDataLst>
          </p:nvPr>
        </p:nvPicPr>
        <p:blipFill>
          <a:blip r:embed="rId8">
            <a:extLst>
              <a:ext uri="{28A0092B-C50C-407E-A947-70E740481C1C}">
                <a14:useLocalDpi xmlns:a14="http://schemas.microsoft.com/office/drawing/2010/main" val="0"/>
              </a:ext>
            </a:extLst>
          </a:blip>
          <a:stretch>
            <a:fillRect/>
          </a:stretch>
        </p:blipFill>
        <p:spPr>
          <a:xfrm>
            <a:off x="9157970" y="190500"/>
            <a:ext cx="2696210" cy="602615"/>
          </a:xfrm>
          <a:prstGeom prst="rect">
            <a:avLst/>
          </a:prstGeom>
        </p:spPr>
      </p:pic>
      <p:sp>
        <p:nvSpPr>
          <p:cNvPr id="2" name="TextBox 3">
            <a:extLst>
              <a:ext uri="{FF2B5EF4-FFF2-40B4-BE49-F238E27FC236}">
                <a16:creationId xmlns:a16="http://schemas.microsoft.com/office/drawing/2014/main" id="{45B1660C-9E34-F1B5-6280-AC97AB6C5B20}"/>
              </a:ext>
            </a:extLst>
          </p:cNvPr>
          <p:cNvSpPr txBox="1"/>
          <p:nvPr>
            <p:custDataLst>
              <p:tags r:id="rId5"/>
            </p:custDataLst>
          </p:nvPr>
        </p:nvSpPr>
        <p:spPr>
          <a:xfrm>
            <a:off x="616585" y="392430"/>
            <a:ext cx="6567170" cy="460375"/>
          </a:xfrm>
          <a:prstGeom prst="rect">
            <a:avLst/>
          </a:prstGeom>
          <a:noFill/>
        </p:spPr>
        <p:txBody>
          <a:bodyPr wrap="square" rtlCol="0">
            <a:spAutoFit/>
          </a:bodyPr>
          <a:lstStyle/>
          <a:p>
            <a:pPr algn="l"/>
            <a:r>
              <a:rPr lang="en-US" altLang="zh-CN" sz="2400" b="1" spc="300" dirty="0">
                <a:solidFill>
                  <a:schemeClr val="bg2">
                    <a:lumMod val="50000"/>
                  </a:schemeClr>
                </a:solidFill>
                <a:latin typeface="微软雅黑" panose="020B0503020204020204" charset="-122"/>
                <a:ea typeface="微软雅黑" panose="020B0503020204020204" charset="-122"/>
              </a:rPr>
              <a:t>Simulation Error</a:t>
            </a:r>
            <a:endParaRPr lang="zh-CN" altLang="en-US" sz="2400" b="1" spc="300" dirty="0">
              <a:solidFill>
                <a:schemeClr val="bg2">
                  <a:lumMod val="50000"/>
                </a:schemeClr>
              </a:solidFill>
              <a:latin typeface="微软雅黑" panose="020B0503020204020204" charset="-122"/>
              <a:ea typeface="微软雅黑" panose="020B0503020204020204" charset="-122"/>
            </a:endParaRPr>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64C869A2-AA5D-E6A3-8F87-11FF05607E05}"/>
                  </a:ext>
                </a:extLst>
              </p:cNvPr>
              <p:cNvSpPr txBox="1"/>
              <p:nvPr/>
            </p:nvSpPr>
            <p:spPr>
              <a:xfrm>
                <a:off x="169149" y="1155036"/>
                <a:ext cx="5781751" cy="1442061"/>
              </a:xfrm>
              <a:prstGeom prst="rect">
                <a:avLst/>
              </a:prstGeom>
              <a:noFill/>
            </p:spPr>
            <p:txBody>
              <a:bodyPr wrap="square" rtlCol="0">
                <a:spAutoFit/>
              </a:bodyPr>
              <a:lstStyle/>
              <a:p>
                <a:pPr marL="342900" indent="-342900">
                  <a:lnSpc>
                    <a:spcPct val="125000"/>
                  </a:lnSpc>
                  <a:buFont typeface="+mj-lt"/>
                  <a:buAutoNum type="arabicPeriod"/>
                </a:pPr>
                <a14:m>
                  <m:oMath xmlns:m="http://schemas.openxmlformats.org/officeDocument/2006/math">
                    <m:sSub>
                      <m:sSubPr>
                        <m:ctrlPr>
                          <a:rPr lang="en-US" altLang="zh-CN" sz="1800" i="1" smtClean="0">
                            <a:latin typeface="Cambria Math" panose="02040503050406030204" pitchFamily="18" charset="0"/>
                            <a:ea typeface="宋体" panose="02010600030101010101" pitchFamily="2" charset="-122"/>
                          </a:rPr>
                        </m:ctrlPr>
                      </m:sSubPr>
                      <m:e>
                        <m:r>
                          <a:rPr lang="zh-CN" altLang="en-US" sz="1800" i="1" smtClean="0">
                            <a:latin typeface="Cambria Math" panose="02040503050406030204" pitchFamily="18" charset="0"/>
                            <a:ea typeface="宋体" panose="02010600030101010101" pitchFamily="2" charset="-122"/>
                          </a:rPr>
                          <m:t>𝜎</m:t>
                        </m:r>
                      </m:e>
                      <m:sub>
                        <m:r>
                          <a:rPr lang="en-US" altLang="zh-CN" sz="1800" b="0" i="1" smtClean="0">
                            <a:latin typeface="Cambria Math" panose="02040503050406030204" pitchFamily="18" charset="0"/>
                            <a:ea typeface="宋体" panose="02010600030101010101" pitchFamily="2" charset="-122"/>
                          </a:rPr>
                          <m:t>𝑛</m:t>
                        </m:r>
                      </m:sub>
                    </m:sSub>
                  </m:oMath>
                </a14:m>
                <a:r>
                  <a:rPr lang="en-US" altLang="zh-CN" dirty="0">
                    <a:latin typeface="Times New Roman" panose="02020603050405020304" pitchFamily="18" charset="0"/>
                    <a:ea typeface="宋体" panose="02010600030101010101" pitchFamily="2" charset="-122"/>
                  </a:rPr>
                  <a:t>: Error of experimental neutron counts per minute(N</a:t>
                </a:r>
                <a:r>
                  <a:rPr lang="en-US" altLang="zh-CN" baseline="-25000" dirty="0">
                    <a:latin typeface="Times New Roman" panose="02020603050405020304" pitchFamily="18" charset="0"/>
                    <a:ea typeface="宋体" panose="02010600030101010101" pitchFamily="2" charset="-122"/>
                  </a:rPr>
                  <a:t>n</a:t>
                </a:r>
                <a:r>
                  <a:rPr lang="en-US" altLang="zh-CN" dirty="0">
                    <a:latin typeface="Times New Roman" panose="02020603050405020304" pitchFamily="18" charset="0"/>
                    <a:ea typeface="宋体" panose="02010600030101010101" pitchFamily="2" charset="-122"/>
                  </a:rPr>
                  <a:t>)</a:t>
                </a:r>
                <a:endParaRPr lang="en-US" altLang="zh-CN" sz="1800" dirty="0">
                  <a:latin typeface="Times New Roman" panose="02020603050405020304" pitchFamily="18" charset="0"/>
                  <a:ea typeface="宋体" panose="02010600030101010101" pitchFamily="2" charset="-122"/>
                </a:endParaRPr>
              </a:p>
              <a:p>
                <a:pPr marL="342900" indent="-342900">
                  <a:lnSpc>
                    <a:spcPct val="125000"/>
                  </a:lnSpc>
                  <a:buFont typeface="+mj-lt"/>
                  <a:buAutoNum type="arabicPeriod"/>
                </a:pPr>
                <a14:m>
                  <m:oMath xmlns:m="http://schemas.openxmlformats.org/officeDocument/2006/math">
                    <m:sSub>
                      <m:sSubPr>
                        <m:ctrlPr>
                          <a:rPr lang="en-US" altLang="zh-CN" i="1" smtClean="0">
                            <a:latin typeface="Cambria Math" panose="02040503050406030204" pitchFamily="18" charset="0"/>
                            <a:ea typeface="宋体" panose="02010600030101010101" pitchFamily="2" charset="-122"/>
                          </a:rPr>
                        </m:ctrlPr>
                      </m:sSubPr>
                      <m:e>
                        <m:r>
                          <a:rPr lang="zh-CN" altLang="en-US" i="1" smtClean="0">
                            <a:latin typeface="Cambria Math" panose="02040503050406030204" pitchFamily="18" charset="0"/>
                            <a:ea typeface="宋体" panose="02010600030101010101" pitchFamily="2" charset="-122"/>
                          </a:rPr>
                          <m:t>𝜎</m:t>
                        </m:r>
                      </m:e>
                      <m:sub>
                        <m:r>
                          <a:rPr lang="en-US" altLang="zh-CN" b="0" i="1" smtClean="0">
                            <a:latin typeface="Cambria Math" panose="02040503050406030204" pitchFamily="18" charset="0"/>
                            <a:ea typeface="宋体" panose="02010600030101010101" pitchFamily="2" charset="-122"/>
                          </a:rPr>
                          <m:t>𝑡</m:t>
                        </m:r>
                      </m:sub>
                    </m:sSub>
                  </m:oMath>
                </a14:m>
                <a:r>
                  <a:rPr lang="en-US" altLang="zh-CN" dirty="0">
                    <a:latin typeface="Times New Roman" panose="02020603050405020304" pitchFamily="18" charset="0"/>
                    <a:ea typeface="宋体" panose="02010600030101010101" pitchFamily="2" charset="-122"/>
                  </a:rPr>
                  <a:t>: Error of equivalent experimental duration(T</a:t>
                </a:r>
                <a:r>
                  <a:rPr lang="en-US" altLang="zh-CN" baseline="-25000" dirty="0">
                    <a:latin typeface="Times New Roman" panose="02020603050405020304" pitchFamily="18" charset="0"/>
                    <a:ea typeface="宋体" panose="02010600030101010101" pitchFamily="2" charset="-122"/>
                  </a:rPr>
                  <a:t>m</a:t>
                </a:r>
                <a:r>
                  <a:rPr lang="en-US" altLang="zh-CN" dirty="0">
                    <a:latin typeface="Times New Roman" panose="02020603050405020304" pitchFamily="18" charset="0"/>
                    <a:ea typeface="宋体" panose="02010600030101010101" pitchFamily="2" charset="-122"/>
                  </a:rPr>
                  <a:t>) for simulated events</a:t>
                </a:r>
              </a:p>
              <a:p>
                <a:pPr marL="342900" indent="-342900">
                  <a:lnSpc>
                    <a:spcPct val="125000"/>
                  </a:lnSpc>
                  <a:buFont typeface="+mj-lt"/>
                  <a:buAutoNum type="arabicPeriod"/>
                </a:pPr>
                <a14:m>
                  <m:oMath xmlns:m="http://schemas.openxmlformats.org/officeDocument/2006/math">
                    <m:sSub>
                      <m:sSubPr>
                        <m:ctrlPr>
                          <a:rPr lang="en-US" altLang="zh-CN" sz="1800" i="1" smtClean="0">
                            <a:latin typeface="Cambria Math" panose="02040503050406030204" pitchFamily="18" charset="0"/>
                            <a:ea typeface="宋体" panose="02010600030101010101" pitchFamily="2" charset="-122"/>
                          </a:rPr>
                        </m:ctrlPr>
                      </m:sSubPr>
                      <m:e>
                        <m:r>
                          <a:rPr lang="zh-CN" altLang="en-US" sz="1800" i="1" smtClean="0">
                            <a:latin typeface="Cambria Math" panose="02040503050406030204" pitchFamily="18" charset="0"/>
                            <a:ea typeface="宋体" panose="02010600030101010101" pitchFamily="2" charset="-122"/>
                          </a:rPr>
                          <m:t>𝜎</m:t>
                        </m:r>
                      </m:e>
                      <m:sub>
                        <m:r>
                          <a:rPr lang="en-US" altLang="zh-CN" sz="1800" b="0" i="1" smtClean="0">
                            <a:latin typeface="Cambria Math" panose="02040503050406030204" pitchFamily="18" charset="0"/>
                            <a:ea typeface="宋体" panose="02010600030101010101" pitchFamily="2" charset="-122"/>
                          </a:rPr>
                          <m:t>1</m:t>
                        </m:r>
                      </m:sub>
                    </m:sSub>
                  </m:oMath>
                </a14:m>
                <a:r>
                  <a:rPr lang="en-US" altLang="zh-CN" dirty="0">
                    <a:latin typeface="Times New Roman" panose="02020603050405020304" pitchFamily="18" charset="0"/>
                    <a:ea typeface="宋体" panose="02010600030101010101" pitchFamily="2" charset="-122"/>
                  </a:rPr>
                  <a:t>: Statistical error of simulated neutron counts(N</a:t>
                </a:r>
                <a:r>
                  <a:rPr lang="en-US" altLang="zh-CN" baseline="-25000" dirty="0">
                    <a:latin typeface="Times New Roman" panose="02020603050405020304" pitchFamily="18" charset="0"/>
                    <a:ea typeface="宋体" panose="02010600030101010101" pitchFamily="2" charset="-122"/>
                  </a:rPr>
                  <a:t>1</a:t>
                </a:r>
                <a:r>
                  <a:rPr lang="en-US" altLang="zh-CN" dirty="0">
                    <a:latin typeface="Times New Roman" panose="02020603050405020304" pitchFamily="18" charset="0"/>
                    <a:ea typeface="宋体" panose="02010600030101010101" pitchFamily="2" charset="-122"/>
                  </a:rPr>
                  <a:t>)</a:t>
                </a:r>
                <a:endParaRPr lang="en-US" altLang="zh-CN" sz="1800" dirty="0">
                  <a:latin typeface="Times New Roman" panose="02020603050405020304" pitchFamily="18" charset="0"/>
                  <a:ea typeface="宋体" panose="02010600030101010101" pitchFamily="2" charset="-122"/>
                </a:endParaRPr>
              </a:p>
            </p:txBody>
          </p:sp>
        </mc:Choice>
        <mc:Fallback xmlns="">
          <p:sp>
            <p:nvSpPr>
              <p:cNvPr id="11" name="文本框 10">
                <a:extLst>
                  <a:ext uri="{FF2B5EF4-FFF2-40B4-BE49-F238E27FC236}">
                    <a16:creationId xmlns:a16="http://schemas.microsoft.com/office/drawing/2014/main" id="{64C869A2-AA5D-E6A3-8F87-11FF05607E05}"/>
                  </a:ext>
                </a:extLst>
              </p:cNvPr>
              <p:cNvSpPr txBox="1">
                <a:spLocks noRot="1" noChangeAspect="1" noMove="1" noResize="1" noEditPoints="1" noAdjustHandles="1" noChangeArrowheads="1" noChangeShapeType="1" noTextEdit="1"/>
              </p:cNvSpPr>
              <p:nvPr/>
            </p:nvSpPr>
            <p:spPr>
              <a:xfrm>
                <a:off x="169149" y="1155036"/>
                <a:ext cx="5781751" cy="1442061"/>
              </a:xfrm>
              <a:prstGeom prst="rect">
                <a:avLst/>
              </a:prstGeom>
              <a:blipFill>
                <a:blip r:embed="rId9"/>
                <a:stretch>
                  <a:fillRect l="-844" b="-590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graphicFrame>
            <p:nvGraphicFramePr>
              <p:cNvPr id="32" name="表格 31">
                <a:extLst>
                  <a:ext uri="{FF2B5EF4-FFF2-40B4-BE49-F238E27FC236}">
                    <a16:creationId xmlns:a16="http://schemas.microsoft.com/office/drawing/2014/main" id="{C902BCD6-93C5-2320-C4AA-777B1E65716D}"/>
                  </a:ext>
                </a:extLst>
              </p:cNvPr>
              <p:cNvGraphicFramePr>
                <a:graphicFrameLocks noGrp="1"/>
              </p:cNvGraphicFramePr>
              <p:nvPr>
                <p:extLst>
                  <p:ext uri="{D42A27DB-BD31-4B8C-83A1-F6EECF244321}">
                    <p14:modId xmlns:p14="http://schemas.microsoft.com/office/powerpoint/2010/main" val="2558953623"/>
                  </p:ext>
                </p:extLst>
              </p:nvPr>
            </p:nvGraphicFramePr>
            <p:xfrm>
              <a:off x="5950900" y="1016369"/>
              <a:ext cx="6006099" cy="2498376"/>
            </p:xfrm>
            <a:graphic>
              <a:graphicData uri="http://schemas.openxmlformats.org/drawingml/2006/table">
                <a:tbl>
                  <a:tblPr firstRow="1" bandRow="1">
                    <a:tableStyleId>{3B4B98B0-60AC-42C2-AFA5-B58CD77FA1E5}</a:tableStyleId>
                  </a:tblPr>
                  <a:tblGrid>
                    <a:gridCol w="2228689">
                      <a:extLst>
                        <a:ext uri="{9D8B030D-6E8A-4147-A177-3AD203B41FA5}">
                          <a16:colId xmlns:a16="http://schemas.microsoft.com/office/drawing/2014/main" val="1644090704"/>
                        </a:ext>
                      </a:extLst>
                    </a:gridCol>
                    <a:gridCol w="1695110">
                      <a:extLst>
                        <a:ext uri="{9D8B030D-6E8A-4147-A177-3AD203B41FA5}">
                          <a16:colId xmlns:a16="http://schemas.microsoft.com/office/drawing/2014/main" val="2483953915"/>
                        </a:ext>
                      </a:extLst>
                    </a:gridCol>
                    <a:gridCol w="2082300">
                      <a:extLst>
                        <a:ext uri="{9D8B030D-6E8A-4147-A177-3AD203B41FA5}">
                          <a16:colId xmlns:a16="http://schemas.microsoft.com/office/drawing/2014/main" val="3641645365"/>
                        </a:ext>
                      </a:extLst>
                    </a:gridCol>
                  </a:tblGrid>
                  <a:tr h="373030">
                    <a:tc gridSpan="2">
                      <a:txBody>
                        <a:bodyPr/>
                        <a:lstStyle/>
                        <a:p>
                          <a:pPr algn="ctr"/>
                          <a:r>
                            <a:rPr lang="en-US" altLang="zh-CN" b="0" i="0" baseline="0" dirty="0">
                              <a:latin typeface="Times New Roman" panose="02020603050405020304" pitchFamily="18" charset="0"/>
                              <a:ea typeface="宋体" panose="02010600030101010101" pitchFamily="2" charset="-122"/>
                            </a:rPr>
                            <a:t>Error Item</a:t>
                          </a:r>
                          <a:endParaRPr lang="zh-CN" altLang="en-US" b="0" i="0" baseline="0" dirty="0">
                            <a:latin typeface="Times New Roman" panose="02020603050405020304" pitchFamily="18" charset="0"/>
                            <a:ea typeface="宋体" panose="02010600030101010101" pitchFamily="2" charset="-122"/>
                          </a:endParaRPr>
                        </a:p>
                      </a:txBody>
                      <a:tcPr anchor="ctr"/>
                    </a:tc>
                    <a:tc hMerge="1">
                      <a:txBody>
                        <a:bodyPr/>
                        <a:lstStyle/>
                        <a:p>
                          <a:endParaRPr lang="zh-CN" altLang="en-US"/>
                        </a:p>
                      </a:txBody>
                      <a:tcPr/>
                    </a:tc>
                    <a:tc>
                      <a:txBody>
                        <a:bodyPr/>
                        <a:lstStyle/>
                        <a:p>
                          <a:pPr algn="ctr"/>
                          <a:r>
                            <a:rPr lang="en-US" altLang="zh-CN" b="0" i="0" baseline="0" dirty="0">
                              <a:latin typeface="Times New Roman" panose="02020603050405020304" pitchFamily="18" charset="0"/>
                              <a:ea typeface="宋体" panose="02010600030101010101" pitchFamily="2" charset="-122"/>
                            </a:rPr>
                            <a:t>Error </a:t>
                          </a:r>
                          <a14:m>
                            <m:oMath xmlns:m="http://schemas.openxmlformats.org/officeDocument/2006/math">
                              <m:sSub>
                                <m:sSubPr>
                                  <m:ctrlPr>
                                    <a:rPr lang="en-US" altLang="zh-CN" b="0" i="1" baseline="0" smtClean="0">
                                      <a:latin typeface="Cambria Math" panose="02040503050406030204" pitchFamily="18" charset="0"/>
                                      <a:ea typeface="宋体" panose="02010600030101010101" pitchFamily="2" charset="-122"/>
                                    </a:rPr>
                                  </m:ctrlPr>
                                </m:sSubPr>
                                <m:e>
                                  <m:r>
                                    <a:rPr lang="en-US" altLang="zh-CN" b="0" i="1" baseline="0" smtClean="0">
                                      <a:latin typeface="Cambria Math" panose="02040503050406030204" pitchFamily="18" charset="0"/>
                                      <a:ea typeface="宋体" panose="02010600030101010101" pitchFamily="2" charset="-122"/>
                                    </a:rPr>
                                    <m:t>𝑈</m:t>
                                  </m:r>
                                </m:e>
                                <m:sub>
                                  <m:r>
                                    <a:rPr lang="en-US" altLang="zh-CN" b="0" i="1" baseline="0" smtClean="0">
                                      <a:latin typeface="Cambria Math" panose="02040503050406030204" pitchFamily="18" charset="0"/>
                                      <a:ea typeface="宋体" panose="02010600030101010101" pitchFamily="2" charset="-122"/>
                                    </a:rPr>
                                    <m:t>𝑟𝑒𝑙</m:t>
                                  </m:r>
                                </m:sub>
                              </m:sSub>
                            </m:oMath>
                          </a14:m>
                          <a:r>
                            <a:rPr lang="en-US" altLang="zh-CN" b="0" i="0" baseline="0" dirty="0">
                              <a:latin typeface="Times New Roman" panose="02020603050405020304" pitchFamily="18" charset="0"/>
                              <a:ea typeface="宋体" panose="02010600030101010101" pitchFamily="2" charset="-122"/>
                            </a:rPr>
                            <a:t>( k=1)</a:t>
                          </a: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2570930798"/>
                      </a:ext>
                    </a:extLst>
                  </a:tr>
                  <a:tr h="367920">
                    <a:tc gridSpan="2">
                      <a:txBody>
                        <a:bodyPr/>
                        <a:lstStyle/>
                        <a:p>
                          <a:pPr algn="ctr"/>
                          <a:r>
                            <a:rPr lang="en-US" altLang="zh-CN" baseline="0" dirty="0">
                              <a:latin typeface="Times New Roman" panose="02020603050405020304" pitchFamily="18" charset="0"/>
                              <a:ea typeface="宋体" panose="02010600030101010101" pitchFamily="2" charset="-122"/>
                            </a:rPr>
                            <a:t>Experimental Measurement Error</a:t>
                          </a:r>
                          <a14:m>
                            <m:oMath xmlns:m="http://schemas.openxmlformats.org/officeDocument/2006/math">
                              <m:r>
                                <a:rPr lang="en-US" altLang="zh-CN" sz="1800" b="0" i="0" smtClean="0">
                                  <a:latin typeface="Cambria Math" panose="02040503050406030204" pitchFamily="18" charset="0"/>
                                  <a:ea typeface="宋体" panose="02010600030101010101" pitchFamily="2" charset="-122"/>
                                </a:rPr>
                                <m:t>(</m:t>
                              </m:r>
                              <m:f>
                                <m:fPr>
                                  <m:ctrlPr>
                                    <a:rPr lang="en-US" altLang="zh-CN" sz="1800" b="0" i="1" smtClean="0">
                                      <a:latin typeface="Cambria Math" panose="02040503050406030204" pitchFamily="18" charset="0"/>
                                      <a:ea typeface="宋体" panose="02010600030101010101" pitchFamily="2" charset="-122"/>
                                    </a:rPr>
                                  </m:ctrlPr>
                                </m:fPr>
                                <m:num>
                                  <m:sSub>
                                    <m:sSubPr>
                                      <m:ctrlPr>
                                        <a:rPr lang="en-US" altLang="zh-CN" sz="1800" b="0" i="1" smtClean="0">
                                          <a:latin typeface="Cambria Math" panose="02040503050406030204" pitchFamily="18" charset="0"/>
                                          <a:ea typeface="宋体" panose="02010600030101010101" pitchFamily="2" charset="-122"/>
                                        </a:rPr>
                                      </m:ctrlPr>
                                    </m:sSubPr>
                                    <m:e>
                                      <m:r>
                                        <a:rPr lang="zh-CN" altLang="en-US" sz="1800" b="0" i="1" smtClean="0">
                                          <a:latin typeface="Cambria Math" panose="02040503050406030204" pitchFamily="18" charset="0"/>
                                          <a:ea typeface="宋体" panose="02010600030101010101" pitchFamily="2" charset="-122"/>
                                        </a:rPr>
                                        <m:t>𝜎</m:t>
                                      </m:r>
                                    </m:e>
                                    <m:sub>
                                      <m:r>
                                        <a:rPr lang="en-US" altLang="zh-CN" sz="1800" b="0" i="1" smtClean="0">
                                          <a:latin typeface="Cambria Math" panose="02040503050406030204" pitchFamily="18" charset="0"/>
                                          <a:ea typeface="宋体" panose="02010600030101010101" pitchFamily="2" charset="-122"/>
                                        </a:rPr>
                                        <m:t>𝑛</m:t>
                                      </m:r>
                                    </m:sub>
                                  </m:sSub>
                                </m:num>
                                <m:den>
                                  <m:sSub>
                                    <m:sSubPr>
                                      <m:ctrlPr>
                                        <a:rPr lang="en-US" altLang="zh-CN" sz="1800" b="0" i="1" smtClean="0">
                                          <a:latin typeface="Cambria Math" panose="02040503050406030204" pitchFamily="18" charset="0"/>
                                          <a:ea typeface="宋体" panose="02010600030101010101" pitchFamily="2" charset="-122"/>
                                        </a:rPr>
                                      </m:ctrlPr>
                                    </m:sSubPr>
                                    <m:e>
                                      <m:r>
                                        <a:rPr lang="en-US" altLang="zh-CN" sz="1800" b="0" i="1" smtClean="0">
                                          <a:latin typeface="Cambria Math" panose="02040503050406030204" pitchFamily="18" charset="0"/>
                                          <a:ea typeface="宋体" panose="02010600030101010101" pitchFamily="2" charset="-122"/>
                                        </a:rPr>
                                        <m:t>𝑁</m:t>
                                      </m:r>
                                    </m:e>
                                    <m:sub>
                                      <m:r>
                                        <a:rPr lang="en-US" altLang="zh-CN" sz="1800" b="0" i="1" smtClean="0">
                                          <a:latin typeface="Cambria Math" panose="02040503050406030204" pitchFamily="18" charset="0"/>
                                          <a:ea typeface="宋体" panose="02010600030101010101" pitchFamily="2" charset="-122"/>
                                        </a:rPr>
                                        <m:t>𝑛</m:t>
                                      </m:r>
                                    </m:sub>
                                  </m:sSub>
                                </m:den>
                              </m:f>
                              <m:r>
                                <a:rPr lang="en-US" altLang="zh-CN" sz="1800" b="0" i="1" smtClean="0">
                                  <a:latin typeface="Cambria Math" panose="02040503050406030204" pitchFamily="18" charset="0"/>
                                  <a:ea typeface="宋体" panose="02010600030101010101" pitchFamily="2" charset="-122"/>
                                </a:rPr>
                                <m:t>)</m:t>
                              </m:r>
                            </m:oMath>
                          </a14:m>
                          <a:endParaRPr lang="zh-CN" altLang="en-US" baseline="0" dirty="0">
                            <a:latin typeface="Times New Roman" panose="02020603050405020304" pitchFamily="18" charset="0"/>
                            <a:ea typeface="宋体" panose="02010600030101010101" pitchFamily="2" charset="-122"/>
                          </a:endParaRPr>
                        </a:p>
                      </a:txBody>
                      <a:tcPr anchor="ctr"/>
                    </a:tc>
                    <a:tc hMerge="1">
                      <a:txBody>
                        <a:bodyPr/>
                        <a:lstStyle/>
                        <a:p>
                          <a:endParaRPr lang="zh-CN" altLang="en-US"/>
                        </a:p>
                      </a:txBody>
                      <a:tcPr/>
                    </a:tc>
                    <a:tc>
                      <a:txBody>
                        <a:bodyPr/>
                        <a:lstStyle/>
                        <a:p>
                          <a:pPr algn="ctr"/>
                          <a:r>
                            <a:rPr lang="en-US" altLang="zh-CN" b="0" i="0" baseline="0" dirty="0">
                              <a:latin typeface="Times New Roman" panose="02020603050405020304" pitchFamily="18" charset="0"/>
                              <a:ea typeface="宋体" panose="02010600030101010101" pitchFamily="2" charset="-122"/>
                            </a:rPr>
                            <a:t>0.8%</a:t>
                          </a: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3417858396"/>
                      </a:ext>
                    </a:extLst>
                  </a:tr>
                  <a:tr h="373030">
                    <a:tc gridSpan="2">
                      <a:txBody>
                        <a:bodyPr/>
                        <a:lstStyle/>
                        <a:p>
                          <a:pPr algn="ctr"/>
                          <a:r>
                            <a:rPr lang="en-US" altLang="zh-CN" b="0" i="0" baseline="0" dirty="0">
                              <a:latin typeface="Times New Roman" panose="02020603050405020304" pitchFamily="18" charset="0"/>
                              <a:ea typeface="宋体" panose="02010600030101010101" pitchFamily="2" charset="-122"/>
                            </a:rPr>
                            <a:t>Equivalent Experimental Duration</a:t>
                          </a:r>
                          <a14:m>
                            <m:oMath xmlns:m="http://schemas.openxmlformats.org/officeDocument/2006/math">
                              <m:d>
                                <m:dPr>
                                  <m:ctrlPr>
                                    <a:rPr lang="en-US" altLang="zh-CN" b="0" i="1" baseline="0" smtClean="0">
                                      <a:latin typeface="Cambria Math" panose="02040503050406030204" pitchFamily="18" charset="0"/>
                                      <a:ea typeface="宋体" panose="02010600030101010101" pitchFamily="2" charset="-122"/>
                                    </a:rPr>
                                  </m:ctrlPr>
                                </m:dPr>
                                <m:e>
                                  <m:f>
                                    <m:fPr>
                                      <m:ctrlPr>
                                        <a:rPr lang="en-US" altLang="zh-CN" b="0" i="1" baseline="0" smtClean="0">
                                          <a:latin typeface="Cambria Math" panose="02040503050406030204" pitchFamily="18" charset="0"/>
                                          <a:ea typeface="宋体" panose="02010600030101010101" pitchFamily="2" charset="-122"/>
                                        </a:rPr>
                                      </m:ctrlPr>
                                    </m:fPr>
                                    <m:num>
                                      <m:sSub>
                                        <m:sSubPr>
                                          <m:ctrlPr>
                                            <a:rPr lang="en-US" altLang="zh-CN" b="0" i="1" baseline="0" smtClean="0">
                                              <a:latin typeface="Cambria Math" panose="02040503050406030204" pitchFamily="18" charset="0"/>
                                              <a:ea typeface="宋体" panose="02010600030101010101" pitchFamily="2" charset="-122"/>
                                            </a:rPr>
                                          </m:ctrlPr>
                                        </m:sSubPr>
                                        <m:e>
                                          <m:r>
                                            <a:rPr lang="zh-CN" altLang="en-US" b="0" i="1" baseline="0" smtClean="0">
                                              <a:latin typeface="Cambria Math" panose="02040503050406030204" pitchFamily="18" charset="0"/>
                                              <a:ea typeface="宋体" panose="02010600030101010101" pitchFamily="2" charset="-122"/>
                                            </a:rPr>
                                            <m:t>𝜎</m:t>
                                          </m:r>
                                        </m:e>
                                        <m:sub>
                                          <m:r>
                                            <a:rPr lang="en-US" altLang="zh-CN" b="0" i="1" baseline="0" smtClean="0">
                                              <a:latin typeface="Cambria Math" panose="02040503050406030204" pitchFamily="18" charset="0"/>
                                              <a:ea typeface="宋体" panose="02010600030101010101" pitchFamily="2" charset="-122"/>
                                            </a:rPr>
                                            <m:t>𝑡</m:t>
                                          </m:r>
                                        </m:sub>
                                      </m:sSub>
                                    </m:num>
                                    <m:den>
                                      <m:sSub>
                                        <m:sSubPr>
                                          <m:ctrlPr>
                                            <a:rPr lang="en-US" altLang="zh-CN" b="0" i="1" baseline="0" smtClean="0">
                                              <a:latin typeface="Cambria Math" panose="02040503050406030204" pitchFamily="18" charset="0"/>
                                              <a:ea typeface="宋体" panose="02010600030101010101" pitchFamily="2" charset="-122"/>
                                            </a:rPr>
                                          </m:ctrlPr>
                                        </m:sSubPr>
                                        <m:e>
                                          <m:r>
                                            <a:rPr lang="en-US" altLang="zh-CN" b="0" i="1" baseline="0" smtClean="0">
                                              <a:latin typeface="Cambria Math" panose="02040503050406030204" pitchFamily="18" charset="0"/>
                                              <a:ea typeface="宋体" panose="02010600030101010101" pitchFamily="2" charset="-122"/>
                                            </a:rPr>
                                            <m:t>𝑇</m:t>
                                          </m:r>
                                        </m:e>
                                        <m:sub>
                                          <m:r>
                                            <a:rPr lang="en-US" altLang="zh-CN" b="0" i="1" baseline="0" smtClean="0">
                                              <a:latin typeface="Cambria Math" panose="02040503050406030204" pitchFamily="18" charset="0"/>
                                              <a:ea typeface="宋体" panose="02010600030101010101" pitchFamily="2" charset="-122"/>
                                            </a:rPr>
                                            <m:t>𝑚</m:t>
                                          </m:r>
                                        </m:sub>
                                      </m:sSub>
                                    </m:den>
                                  </m:f>
                                </m:e>
                              </m:d>
                            </m:oMath>
                          </a14:m>
                          <a:endParaRPr lang="zh-CN" altLang="en-US" b="0" i="0" baseline="-25000" dirty="0">
                            <a:latin typeface="Times New Roman" panose="02020603050405020304" pitchFamily="18" charset="0"/>
                            <a:ea typeface="宋体" panose="02010600030101010101" pitchFamily="2" charset="-122"/>
                          </a:endParaRPr>
                        </a:p>
                      </a:txBody>
                      <a:tcPr anchor="ctr"/>
                    </a:tc>
                    <a:tc hMerge="1">
                      <a:txBody>
                        <a:bodyPr/>
                        <a:lstStyle/>
                        <a:p>
                          <a:endParaRPr lang="zh-CN" altLang="en-US"/>
                        </a:p>
                      </a:txBody>
                      <a:tcPr/>
                    </a:tc>
                    <a:tc>
                      <a:txBody>
                        <a:bodyPr/>
                        <a:lstStyle/>
                        <a:p>
                          <a:pPr algn="ctr"/>
                          <a:r>
                            <a:rPr lang="en-US" altLang="zh-CN" b="0" i="0" baseline="0" dirty="0">
                              <a:latin typeface="Times New Roman" panose="02020603050405020304" pitchFamily="18" charset="0"/>
                              <a:ea typeface="宋体" panose="02010600030101010101" pitchFamily="2" charset="-122"/>
                            </a:rPr>
                            <a:t>3.1%</a:t>
                          </a: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3271806786"/>
                      </a:ext>
                    </a:extLst>
                  </a:tr>
                  <a:tr h="367920">
                    <a:tc rowSpan="2">
                      <a:txBody>
                        <a:bodyPr/>
                        <a:lstStyle/>
                        <a:p>
                          <a:pPr algn="ctr"/>
                          <a:r>
                            <a:rPr lang="en-US" altLang="zh-CN" b="0" i="0" baseline="0" dirty="0">
                              <a:latin typeface="Times New Roman" panose="02020603050405020304" pitchFamily="18" charset="0"/>
                              <a:ea typeface="宋体" panose="02010600030101010101" pitchFamily="2" charset="-122"/>
                            </a:rPr>
                            <a:t>Statistical Error</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Incident</a:t>
                          </a:r>
                          <a14:m>
                            <m:oMath xmlns:m="http://schemas.openxmlformats.org/officeDocument/2006/math">
                              <m:d>
                                <m:dPr>
                                  <m:ctrlPr>
                                    <a:rPr lang="en-US" altLang="zh-CN" b="0" i="1" baseline="0" smtClean="0">
                                      <a:latin typeface="Cambria Math" panose="02040503050406030204" pitchFamily="18" charset="0"/>
                                      <a:ea typeface="宋体" panose="02010600030101010101" pitchFamily="2" charset="-122"/>
                                    </a:rPr>
                                  </m:ctrlPr>
                                </m:dPr>
                                <m:e>
                                  <m:f>
                                    <m:fPr>
                                      <m:ctrlPr>
                                        <a:rPr lang="en-US" altLang="zh-CN" b="0" i="1" baseline="0" smtClean="0">
                                          <a:latin typeface="Cambria Math" panose="02040503050406030204" pitchFamily="18" charset="0"/>
                                          <a:ea typeface="宋体" panose="02010600030101010101" pitchFamily="2" charset="-122"/>
                                        </a:rPr>
                                      </m:ctrlPr>
                                    </m:fPr>
                                    <m:num>
                                      <m:sSub>
                                        <m:sSubPr>
                                          <m:ctrlPr>
                                            <a:rPr lang="en-US" altLang="zh-CN" b="0" i="1" baseline="0" smtClean="0">
                                              <a:latin typeface="Cambria Math" panose="02040503050406030204" pitchFamily="18" charset="0"/>
                                              <a:ea typeface="宋体" panose="02010600030101010101" pitchFamily="2" charset="-122"/>
                                            </a:rPr>
                                          </m:ctrlPr>
                                        </m:sSubPr>
                                        <m:e>
                                          <m:r>
                                            <a:rPr lang="zh-CN" altLang="en-US" b="0" i="1" baseline="0" smtClean="0">
                                              <a:latin typeface="Cambria Math" panose="02040503050406030204" pitchFamily="18" charset="0"/>
                                              <a:ea typeface="宋体" panose="02010600030101010101" pitchFamily="2" charset="-122"/>
                                            </a:rPr>
                                            <m:t>𝜎</m:t>
                                          </m:r>
                                        </m:e>
                                        <m:sub>
                                          <m:r>
                                            <a:rPr lang="en-US" altLang="zh-CN" b="0" i="1" baseline="0" smtClean="0">
                                              <a:latin typeface="Cambria Math" panose="02040503050406030204" pitchFamily="18" charset="0"/>
                                              <a:ea typeface="宋体" panose="02010600030101010101" pitchFamily="2" charset="-122"/>
                                            </a:rPr>
                                            <m:t>𝑖</m:t>
                                          </m:r>
                                        </m:sub>
                                      </m:sSub>
                                    </m:num>
                                    <m:den>
                                      <m:sSub>
                                        <m:sSubPr>
                                          <m:ctrlPr>
                                            <a:rPr lang="en-US" altLang="zh-CN" b="0" i="1" baseline="0" smtClean="0">
                                              <a:latin typeface="Cambria Math" panose="02040503050406030204" pitchFamily="18" charset="0"/>
                                              <a:ea typeface="宋体" panose="02010600030101010101" pitchFamily="2" charset="-122"/>
                                            </a:rPr>
                                          </m:ctrlPr>
                                        </m:sSubPr>
                                        <m:e>
                                          <m:r>
                                            <a:rPr lang="en-US" altLang="zh-CN" b="0" i="1" baseline="0" smtClean="0">
                                              <a:latin typeface="Cambria Math" panose="02040503050406030204" pitchFamily="18" charset="0"/>
                                              <a:ea typeface="宋体" panose="02010600030101010101" pitchFamily="2" charset="-122"/>
                                            </a:rPr>
                                            <m:t>𝑁</m:t>
                                          </m:r>
                                        </m:e>
                                        <m:sub>
                                          <m:r>
                                            <a:rPr lang="en-US" altLang="zh-CN" b="0" i="1" baseline="0" smtClean="0">
                                              <a:latin typeface="Cambria Math" panose="02040503050406030204" pitchFamily="18" charset="0"/>
                                              <a:ea typeface="宋体" panose="02010600030101010101" pitchFamily="2" charset="-122"/>
                                            </a:rPr>
                                            <m:t>𝑖</m:t>
                                          </m:r>
                                        </m:sub>
                                      </m:sSub>
                                    </m:den>
                                  </m:f>
                                </m:e>
                              </m:d>
                            </m:oMath>
                          </a14:m>
                          <a:endParaRPr lang="zh-CN" altLang="en-US" b="0" i="0" baseline="0" dirty="0">
                            <a:latin typeface="Times New Roman" panose="02020603050405020304" pitchFamily="18" charset="0"/>
                            <a:ea typeface="宋体" panose="02010600030101010101" pitchFamily="2" charset="-122"/>
                          </a:endParaRPr>
                        </a:p>
                      </a:txBody>
                      <a:tcPr anchor="ctr">
                        <a:solidFill>
                          <a:srgbClr val="DBDAFA"/>
                        </a:solidFill>
                      </a:tcPr>
                    </a:tc>
                    <a:tc>
                      <a:txBody>
                        <a:bodyPr/>
                        <a:lstStyle/>
                        <a:p>
                          <a:pPr algn="ctr"/>
                          <a:r>
                            <a:rPr lang="en-US" altLang="zh-CN" b="0" i="0" baseline="0" dirty="0">
                              <a:latin typeface="Times New Roman" panose="02020603050405020304" pitchFamily="18" charset="0"/>
                              <a:ea typeface="宋体" panose="02010600030101010101" pitchFamily="2" charset="-122"/>
                            </a:rPr>
                            <a:t>2.0%</a:t>
                          </a: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1776291000"/>
                      </a:ext>
                    </a:extLst>
                  </a:tr>
                  <a:tr h="367920">
                    <a:tc vMerge="1">
                      <a:txBody>
                        <a:bodyPr/>
                        <a:lstStyle/>
                        <a:p>
                          <a:pPr algn="ct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Capture</a:t>
                          </a:r>
                          <a14:m>
                            <m:oMath xmlns:m="http://schemas.openxmlformats.org/officeDocument/2006/math">
                              <m:d>
                                <m:dPr>
                                  <m:ctrlPr>
                                    <a:rPr lang="en-US" altLang="zh-CN" b="0" i="1" baseline="0" smtClean="0">
                                      <a:latin typeface="Cambria Math" panose="02040503050406030204" pitchFamily="18" charset="0"/>
                                      <a:ea typeface="宋体" panose="02010600030101010101" pitchFamily="2" charset="-122"/>
                                    </a:rPr>
                                  </m:ctrlPr>
                                </m:dPr>
                                <m:e>
                                  <m:f>
                                    <m:fPr>
                                      <m:ctrlPr>
                                        <a:rPr lang="en-US" altLang="zh-CN" b="0" i="1" baseline="0" smtClean="0">
                                          <a:latin typeface="Cambria Math" panose="02040503050406030204" pitchFamily="18" charset="0"/>
                                          <a:ea typeface="宋体" panose="02010600030101010101" pitchFamily="2" charset="-122"/>
                                        </a:rPr>
                                      </m:ctrlPr>
                                    </m:fPr>
                                    <m:num>
                                      <m:sSub>
                                        <m:sSubPr>
                                          <m:ctrlPr>
                                            <a:rPr lang="en-US" altLang="zh-CN" b="0" i="1" baseline="0" smtClean="0">
                                              <a:latin typeface="Cambria Math" panose="02040503050406030204" pitchFamily="18" charset="0"/>
                                              <a:ea typeface="宋体" panose="02010600030101010101" pitchFamily="2" charset="-122"/>
                                            </a:rPr>
                                          </m:ctrlPr>
                                        </m:sSubPr>
                                        <m:e>
                                          <m:r>
                                            <a:rPr lang="zh-CN" altLang="en-US" b="0" i="1" baseline="0" smtClean="0">
                                              <a:latin typeface="Cambria Math" panose="02040503050406030204" pitchFamily="18" charset="0"/>
                                              <a:ea typeface="宋体" panose="02010600030101010101" pitchFamily="2" charset="-122"/>
                                            </a:rPr>
                                            <m:t>𝜎</m:t>
                                          </m:r>
                                        </m:e>
                                        <m:sub>
                                          <m:r>
                                            <a:rPr lang="en-US" altLang="zh-CN" b="0" i="1" baseline="0" smtClean="0">
                                              <a:latin typeface="Cambria Math" panose="02040503050406030204" pitchFamily="18" charset="0"/>
                                              <a:ea typeface="宋体" panose="02010600030101010101" pitchFamily="2" charset="-122"/>
                                            </a:rPr>
                                            <m:t>𝑐</m:t>
                                          </m:r>
                                        </m:sub>
                                      </m:sSub>
                                    </m:num>
                                    <m:den>
                                      <m:sSub>
                                        <m:sSubPr>
                                          <m:ctrlPr>
                                            <a:rPr lang="en-US" altLang="zh-CN" b="0" i="1" baseline="0" smtClean="0">
                                              <a:latin typeface="Cambria Math" panose="02040503050406030204" pitchFamily="18" charset="0"/>
                                              <a:ea typeface="宋体" panose="02010600030101010101" pitchFamily="2" charset="-122"/>
                                            </a:rPr>
                                          </m:ctrlPr>
                                        </m:sSubPr>
                                        <m:e>
                                          <m:r>
                                            <a:rPr lang="en-US" altLang="zh-CN" b="0" i="1" baseline="0" smtClean="0">
                                              <a:latin typeface="Cambria Math" panose="02040503050406030204" pitchFamily="18" charset="0"/>
                                              <a:ea typeface="宋体" panose="02010600030101010101" pitchFamily="2" charset="-122"/>
                                            </a:rPr>
                                            <m:t>𝑁</m:t>
                                          </m:r>
                                        </m:e>
                                        <m:sub>
                                          <m:r>
                                            <a:rPr lang="en-US" altLang="zh-CN" b="0" i="1" baseline="0" smtClean="0">
                                              <a:latin typeface="Cambria Math" panose="02040503050406030204" pitchFamily="18" charset="0"/>
                                              <a:ea typeface="宋体" panose="02010600030101010101" pitchFamily="2" charset="-122"/>
                                            </a:rPr>
                                            <m:t>𝑐</m:t>
                                          </m:r>
                                        </m:sub>
                                      </m:sSub>
                                    </m:den>
                                  </m:f>
                                </m:e>
                              </m:d>
                            </m:oMath>
                          </a14:m>
                          <a:endParaRPr lang="zh-CN" altLang="en-US" b="0" i="0" baseline="0" dirty="0">
                            <a:latin typeface="Times New Roman" panose="02020603050405020304" pitchFamily="18" charset="0"/>
                            <a:ea typeface="宋体" panose="02010600030101010101" pitchFamily="2" charset="-122"/>
                          </a:endParaRPr>
                        </a:p>
                      </a:txBody>
                      <a:tcPr anchor="ctr">
                        <a:solidFill>
                          <a:schemeClr val="accent1">
                            <a:lumMod val="20000"/>
                            <a:lumOff val="80000"/>
                          </a:schemeClr>
                        </a:solidFill>
                      </a:tcPr>
                    </a:tc>
                    <a:tc>
                      <a:txBody>
                        <a:bodyPr/>
                        <a:lstStyle/>
                        <a:p>
                          <a:pPr algn="ctr"/>
                          <a:r>
                            <a:rPr lang="en-US" altLang="zh-CN" b="0" i="0" baseline="0" dirty="0">
                              <a:latin typeface="Times New Roman" panose="02020603050405020304" pitchFamily="18" charset="0"/>
                              <a:ea typeface="宋体" panose="02010600030101010101" pitchFamily="2" charset="-122"/>
                            </a:rPr>
                            <a:t>3.7%</a:t>
                          </a: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721125858"/>
                      </a:ext>
                    </a:extLst>
                  </a:tr>
                </a:tbl>
              </a:graphicData>
            </a:graphic>
          </p:graphicFrame>
        </mc:Choice>
        <mc:Fallback xmlns="">
          <p:graphicFrame>
            <p:nvGraphicFramePr>
              <p:cNvPr id="32" name="表格 31">
                <a:extLst>
                  <a:ext uri="{FF2B5EF4-FFF2-40B4-BE49-F238E27FC236}">
                    <a16:creationId xmlns:a16="http://schemas.microsoft.com/office/drawing/2014/main" id="{C902BCD6-93C5-2320-C4AA-777B1E65716D}"/>
                  </a:ext>
                </a:extLst>
              </p:cNvPr>
              <p:cNvGraphicFramePr>
                <a:graphicFrameLocks noGrp="1"/>
              </p:cNvGraphicFramePr>
              <p:nvPr>
                <p:extLst>
                  <p:ext uri="{D42A27DB-BD31-4B8C-83A1-F6EECF244321}">
                    <p14:modId xmlns:p14="http://schemas.microsoft.com/office/powerpoint/2010/main" val="2558953623"/>
                  </p:ext>
                </p:extLst>
              </p:nvPr>
            </p:nvGraphicFramePr>
            <p:xfrm>
              <a:off x="5950900" y="1016369"/>
              <a:ext cx="6006099" cy="2452910"/>
            </p:xfrm>
            <a:graphic>
              <a:graphicData uri="http://schemas.openxmlformats.org/drawingml/2006/table">
                <a:tbl>
                  <a:tblPr firstRow="1" bandRow="1">
                    <a:tableStyleId>{3B4B98B0-60AC-42C2-AFA5-B58CD77FA1E5}</a:tableStyleId>
                  </a:tblPr>
                  <a:tblGrid>
                    <a:gridCol w="2228689">
                      <a:extLst>
                        <a:ext uri="{9D8B030D-6E8A-4147-A177-3AD203B41FA5}">
                          <a16:colId xmlns:a16="http://schemas.microsoft.com/office/drawing/2014/main" val="1644090704"/>
                        </a:ext>
                      </a:extLst>
                    </a:gridCol>
                    <a:gridCol w="1695110">
                      <a:extLst>
                        <a:ext uri="{9D8B030D-6E8A-4147-A177-3AD203B41FA5}">
                          <a16:colId xmlns:a16="http://schemas.microsoft.com/office/drawing/2014/main" val="2483953915"/>
                        </a:ext>
                      </a:extLst>
                    </a:gridCol>
                    <a:gridCol w="2082300">
                      <a:extLst>
                        <a:ext uri="{9D8B030D-6E8A-4147-A177-3AD203B41FA5}">
                          <a16:colId xmlns:a16="http://schemas.microsoft.com/office/drawing/2014/main" val="3641645365"/>
                        </a:ext>
                      </a:extLst>
                    </a:gridCol>
                  </a:tblGrid>
                  <a:tr h="373030">
                    <a:tc gridSpan="2">
                      <a:txBody>
                        <a:bodyPr/>
                        <a:lstStyle/>
                        <a:p>
                          <a:pPr algn="ctr"/>
                          <a:r>
                            <a:rPr lang="en-US" altLang="zh-CN" b="0" i="0" baseline="0" dirty="0">
                              <a:latin typeface="Times New Roman" panose="02020603050405020304" pitchFamily="18" charset="0"/>
                              <a:ea typeface="宋体" panose="02010600030101010101" pitchFamily="2" charset="-122"/>
                            </a:rPr>
                            <a:t>Error Item</a:t>
                          </a:r>
                          <a:endParaRPr lang="zh-CN" altLang="en-US" b="0" i="0" baseline="0" dirty="0">
                            <a:latin typeface="Times New Roman" panose="02020603050405020304" pitchFamily="18" charset="0"/>
                            <a:ea typeface="宋体" panose="02010600030101010101" pitchFamily="2" charset="-122"/>
                          </a:endParaRPr>
                        </a:p>
                      </a:txBody>
                      <a:tcPr anchor="ctr"/>
                    </a:tc>
                    <a:tc hMerge="1">
                      <a:txBody>
                        <a:bodyPr/>
                        <a:lstStyle/>
                        <a:p>
                          <a:endParaRPr lang="zh-CN" altLang="en-US"/>
                        </a:p>
                      </a:txBody>
                      <a:tcPr/>
                    </a:tc>
                    <a:tc>
                      <a:txBody>
                        <a:bodyPr/>
                        <a:lstStyle/>
                        <a:p>
                          <a:endParaRPr lang="zh-CN"/>
                        </a:p>
                      </a:txBody>
                      <a:tcPr anchor="ctr">
                        <a:blipFill>
                          <a:blip r:embed="rId10"/>
                          <a:stretch>
                            <a:fillRect l="-188304" t="-6557" r="-292" b="-565574"/>
                          </a:stretch>
                        </a:blipFill>
                      </a:tcPr>
                    </a:tc>
                    <a:extLst>
                      <a:ext uri="{0D108BD9-81ED-4DB2-BD59-A6C34878D82A}">
                        <a16:rowId xmlns:a16="http://schemas.microsoft.com/office/drawing/2014/main" val="2570930798"/>
                      </a:ext>
                    </a:extLst>
                  </a:tr>
                  <a:tr h="490665">
                    <a:tc gridSpan="2">
                      <a:txBody>
                        <a:bodyPr/>
                        <a:lstStyle/>
                        <a:p>
                          <a:endParaRPr lang="zh-CN"/>
                        </a:p>
                      </a:txBody>
                      <a:tcPr anchor="ctr">
                        <a:blipFill>
                          <a:blip r:embed="rId10"/>
                          <a:stretch>
                            <a:fillRect t="-80247" r="-53261" b="-325926"/>
                          </a:stretch>
                        </a:blipFill>
                      </a:tcPr>
                    </a:tc>
                    <a:tc hMerge="1">
                      <a:txBody>
                        <a:bodyPr/>
                        <a:lstStyle/>
                        <a:p>
                          <a:endParaRPr lang="zh-CN" altLang="en-US"/>
                        </a:p>
                      </a:txBody>
                      <a:tcPr/>
                    </a:tc>
                    <a:tc>
                      <a:txBody>
                        <a:bodyPr/>
                        <a:lstStyle/>
                        <a:p>
                          <a:pPr algn="ctr"/>
                          <a:r>
                            <a:rPr lang="en-US" altLang="zh-CN" b="0" i="0" baseline="0" dirty="0">
                              <a:latin typeface="Times New Roman" panose="02020603050405020304" pitchFamily="18" charset="0"/>
                              <a:ea typeface="宋体" panose="02010600030101010101" pitchFamily="2" charset="-122"/>
                            </a:rPr>
                            <a:t>0.8%</a:t>
                          </a: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3417858396"/>
                      </a:ext>
                    </a:extLst>
                  </a:tr>
                  <a:tr h="529082">
                    <a:tc gridSpan="2">
                      <a:txBody>
                        <a:bodyPr/>
                        <a:lstStyle/>
                        <a:p>
                          <a:endParaRPr lang="zh-CN"/>
                        </a:p>
                      </a:txBody>
                      <a:tcPr anchor="ctr">
                        <a:blipFill>
                          <a:blip r:embed="rId10"/>
                          <a:stretch>
                            <a:fillRect t="-167816" r="-53261" b="-203448"/>
                          </a:stretch>
                        </a:blipFill>
                      </a:tcPr>
                    </a:tc>
                    <a:tc hMerge="1">
                      <a:txBody>
                        <a:bodyPr/>
                        <a:lstStyle/>
                        <a:p>
                          <a:endParaRPr lang="zh-CN" altLang="en-US"/>
                        </a:p>
                      </a:txBody>
                      <a:tcPr/>
                    </a:tc>
                    <a:tc>
                      <a:txBody>
                        <a:bodyPr/>
                        <a:lstStyle/>
                        <a:p>
                          <a:pPr algn="ctr"/>
                          <a:r>
                            <a:rPr lang="en-US" altLang="zh-CN" b="0" i="0" baseline="0" dirty="0">
                              <a:latin typeface="Times New Roman" panose="02020603050405020304" pitchFamily="18" charset="0"/>
                              <a:ea typeface="宋体" panose="02010600030101010101" pitchFamily="2" charset="-122"/>
                            </a:rPr>
                            <a:t>3.1%</a:t>
                          </a: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3271806786"/>
                      </a:ext>
                    </a:extLst>
                  </a:tr>
                  <a:tr h="531051">
                    <a:tc rowSpan="2">
                      <a:txBody>
                        <a:bodyPr/>
                        <a:lstStyle/>
                        <a:p>
                          <a:pPr algn="ctr"/>
                          <a:r>
                            <a:rPr lang="en-US" altLang="zh-CN" b="0" i="0" baseline="0" dirty="0">
                              <a:latin typeface="Times New Roman" panose="02020603050405020304" pitchFamily="18" charset="0"/>
                              <a:ea typeface="宋体" panose="02010600030101010101" pitchFamily="2" charset="-122"/>
                            </a:rPr>
                            <a:t>Statistical Error</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endParaRPr lang="zh-CN"/>
                        </a:p>
                      </a:txBody>
                      <a:tcPr anchor="ctr">
                        <a:blipFill>
                          <a:blip r:embed="rId10"/>
                          <a:stretch>
                            <a:fillRect l="-131655" t="-264773" r="-123381" b="-101136"/>
                          </a:stretch>
                        </a:blipFill>
                      </a:tcPr>
                    </a:tc>
                    <a:tc>
                      <a:txBody>
                        <a:bodyPr/>
                        <a:lstStyle/>
                        <a:p>
                          <a:pPr algn="ctr"/>
                          <a:r>
                            <a:rPr lang="en-US" altLang="zh-CN" b="0" i="0" baseline="0" dirty="0">
                              <a:latin typeface="Times New Roman" panose="02020603050405020304" pitchFamily="18" charset="0"/>
                              <a:ea typeface="宋体" panose="02010600030101010101" pitchFamily="2" charset="-122"/>
                            </a:rPr>
                            <a:t>2.0%</a:t>
                          </a: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1776291000"/>
                      </a:ext>
                    </a:extLst>
                  </a:tr>
                  <a:tr h="529082">
                    <a:tc vMerge="1">
                      <a:txBody>
                        <a:bodyPr/>
                        <a:lstStyle/>
                        <a:p>
                          <a:pPr algn="ct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endParaRPr lang="zh-CN"/>
                        </a:p>
                      </a:txBody>
                      <a:tcPr anchor="ctr">
                        <a:blipFill>
                          <a:blip r:embed="rId10"/>
                          <a:stretch>
                            <a:fillRect l="-131655" t="-368966" r="-123381" b="-2299"/>
                          </a:stretch>
                        </a:blipFill>
                      </a:tcPr>
                    </a:tc>
                    <a:tc>
                      <a:txBody>
                        <a:bodyPr/>
                        <a:lstStyle/>
                        <a:p>
                          <a:pPr algn="ctr"/>
                          <a:r>
                            <a:rPr lang="en-US" altLang="zh-CN" b="0" i="0" baseline="0" dirty="0">
                              <a:latin typeface="Times New Roman" panose="02020603050405020304" pitchFamily="18" charset="0"/>
                              <a:ea typeface="宋体" panose="02010600030101010101" pitchFamily="2" charset="-122"/>
                            </a:rPr>
                            <a:t>3.7%</a:t>
                          </a: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72112585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33" name="表格 32">
                <a:extLst>
                  <a:ext uri="{FF2B5EF4-FFF2-40B4-BE49-F238E27FC236}">
                    <a16:creationId xmlns:a16="http://schemas.microsoft.com/office/drawing/2014/main" id="{83DC929E-0202-D430-E9D2-990A960E2A59}"/>
                  </a:ext>
                </a:extLst>
              </p:cNvPr>
              <p:cNvGraphicFramePr>
                <a:graphicFrameLocks noGrp="1"/>
              </p:cNvGraphicFramePr>
              <p:nvPr>
                <p:extLst>
                  <p:ext uri="{D42A27DB-BD31-4B8C-83A1-F6EECF244321}">
                    <p14:modId xmlns:p14="http://schemas.microsoft.com/office/powerpoint/2010/main" val="869004844"/>
                  </p:ext>
                </p:extLst>
              </p:nvPr>
            </p:nvGraphicFramePr>
            <p:xfrm>
              <a:off x="242763" y="3607946"/>
              <a:ext cx="11706472" cy="3076513"/>
            </p:xfrm>
            <a:graphic>
              <a:graphicData uri="http://schemas.openxmlformats.org/drawingml/2006/table">
                <a:tbl>
                  <a:tblPr firstRow="1" bandRow="1">
                    <a:tableStyleId>{3B4B98B0-60AC-42C2-AFA5-B58CD77FA1E5}</a:tableStyleId>
                  </a:tblPr>
                  <a:tblGrid>
                    <a:gridCol w="1448877">
                      <a:extLst>
                        <a:ext uri="{9D8B030D-6E8A-4147-A177-3AD203B41FA5}">
                          <a16:colId xmlns:a16="http://schemas.microsoft.com/office/drawing/2014/main" val="2372058289"/>
                        </a:ext>
                      </a:extLst>
                    </a:gridCol>
                    <a:gridCol w="5047488">
                      <a:extLst>
                        <a:ext uri="{9D8B030D-6E8A-4147-A177-3AD203B41FA5}">
                          <a16:colId xmlns:a16="http://schemas.microsoft.com/office/drawing/2014/main" val="2825535890"/>
                        </a:ext>
                      </a:extLst>
                    </a:gridCol>
                    <a:gridCol w="2523744">
                      <a:extLst>
                        <a:ext uri="{9D8B030D-6E8A-4147-A177-3AD203B41FA5}">
                          <a16:colId xmlns:a16="http://schemas.microsoft.com/office/drawing/2014/main" val="1895919257"/>
                        </a:ext>
                      </a:extLst>
                    </a:gridCol>
                    <a:gridCol w="2686363">
                      <a:extLst>
                        <a:ext uri="{9D8B030D-6E8A-4147-A177-3AD203B41FA5}">
                          <a16:colId xmlns:a16="http://schemas.microsoft.com/office/drawing/2014/main" val="3496321186"/>
                        </a:ext>
                      </a:extLst>
                    </a:gridCol>
                  </a:tblGrid>
                  <a:tr h="370840">
                    <a:tc>
                      <a:txBody>
                        <a:bodyPr/>
                        <a:lstStyle/>
                        <a:p>
                          <a:pPr algn="ct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Error Calculation</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Error(</a:t>
                          </a:r>
                          <a14:m>
                            <m:oMath xmlns:m="http://schemas.openxmlformats.org/officeDocument/2006/math">
                              <m:r>
                                <a:rPr lang="zh-CN" altLang="en-US" b="0" i="1" baseline="0" smtClean="0">
                                  <a:latin typeface="Cambria Math" panose="02040503050406030204" pitchFamily="18" charset="0"/>
                                  <a:ea typeface="宋体" panose="02010600030101010101" pitchFamily="2" charset="-122"/>
                                </a:rPr>
                                <m:t>𝜎</m:t>
                              </m:r>
                              <m:r>
                                <a:rPr lang="en-US" altLang="zh-CN" b="0" i="1" baseline="0" smtClean="0">
                                  <a:latin typeface="Cambria Math" panose="02040503050406030204" pitchFamily="18" charset="0"/>
                                  <a:ea typeface="宋体" panose="02010600030101010101" pitchFamily="2" charset="-122"/>
                                </a:rPr>
                                <m:t>/</m:t>
                              </m:r>
                              <m:sSub>
                                <m:sSubPr>
                                  <m:ctrlPr>
                                    <a:rPr lang="en-US" altLang="zh-CN" b="0" i="1" baseline="0" smtClean="0">
                                      <a:latin typeface="Cambria Math" panose="02040503050406030204" pitchFamily="18" charset="0"/>
                                      <a:ea typeface="宋体" panose="02010600030101010101" pitchFamily="2" charset="-122"/>
                                    </a:rPr>
                                  </m:ctrlPr>
                                </m:sSubPr>
                                <m:e>
                                  <m:r>
                                    <a:rPr lang="zh-CN" altLang="en-US" b="0" i="1" baseline="0" smtClean="0">
                                      <a:latin typeface="Cambria Math" panose="02040503050406030204" pitchFamily="18" charset="0"/>
                                      <a:ea typeface="宋体" panose="02010600030101010101" pitchFamily="2" charset="-122"/>
                                    </a:rPr>
                                    <m:t>𝜂</m:t>
                                  </m:r>
                                </m:e>
                                <m:sub>
                                  <m:r>
                                    <a:rPr lang="en-US" altLang="zh-CN" b="0" i="1" baseline="0" smtClean="0">
                                      <a:latin typeface="Cambria Math" panose="02040503050406030204" pitchFamily="18" charset="0"/>
                                      <a:ea typeface="宋体" panose="02010600030101010101" pitchFamily="2" charset="-122"/>
                                    </a:rPr>
                                    <m:t>𝑥</m:t>
                                  </m:r>
                                </m:sub>
                              </m:sSub>
                            </m:oMath>
                          </a14:m>
                          <a:r>
                            <a:rPr lang="en-US" altLang="zh-CN" b="0" i="0" baseline="0" dirty="0">
                              <a:latin typeface="Times New Roman" panose="02020603050405020304" pitchFamily="18" charset="0"/>
                              <a:ea typeface="宋体" panose="02010600030101010101" pitchFamily="2" charset="-122"/>
                            </a:rPr>
                            <a:t>)</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Final</a:t>
                          </a:r>
                          <a:r>
                            <a:rPr lang="zh-CN" altLang="en-US" b="0" i="0" baseline="0" dirty="0">
                              <a:latin typeface="Times New Roman" panose="02020603050405020304" pitchFamily="18" charset="0"/>
                              <a:ea typeface="宋体" panose="02010600030101010101" pitchFamily="2" charset="-122"/>
                            </a:rPr>
                            <a:t> </a:t>
                          </a:r>
                          <a:r>
                            <a:rPr lang="en-US" altLang="zh-CN" b="0" i="0" baseline="0" dirty="0">
                              <a:latin typeface="Times New Roman" panose="02020603050405020304" pitchFamily="18" charset="0"/>
                              <a:ea typeface="宋体" panose="02010600030101010101" pitchFamily="2" charset="-122"/>
                            </a:rPr>
                            <a:t>Results</a:t>
                          </a: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1692363787"/>
                      </a:ext>
                    </a:extLst>
                  </a:tr>
                  <a:tr h="365760">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0" i="0" baseline="0" dirty="0">
                              <a:latin typeface="Times New Roman" panose="02020603050405020304" pitchFamily="18" charset="0"/>
                              <a:ea typeface="宋体" panose="02010600030101010101" pitchFamily="2" charset="-122"/>
                            </a:rPr>
                            <a:t>E&lt;0.5eV</a:t>
                          </a:r>
                          <a:endParaRPr lang="zh-CN" altLang="en-US" b="0" i="0" baseline="0" dirty="0">
                            <a:latin typeface="Times New Roman" panose="02020603050405020304" pitchFamily="18" charset="0"/>
                            <a:ea typeface="宋体" panose="02010600030101010101" pitchFamily="2" charset="-122"/>
                          </a:endParaRPr>
                        </a:p>
                      </a:txBody>
                      <a:tcPr anchor="ctr">
                        <a:solidFill>
                          <a:srgbClr val="FFFF00">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altLang="zh-CN" b="0" i="1" baseline="0" smtClean="0">
                                        <a:latin typeface="Cambria Math" panose="02040503050406030204" pitchFamily="18" charset="0"/>
                                        <a:ea typeface="宋体" panose="02010600030101010101" pitchFamily="2" charset="-122"/>
                                      </a:rPr>
                                    </m:ctrlPr>
                                  </m:fPr>
                                  <m:num>
                                    <m:sSub>
                                      <m:sSubPr>
                                        <m:ctrlPr>
                                          <a:rPr lang="en-US" altLang="zh-CN" b="0" i="1" baseline="0" smtClean="0">
                                            <a:latin typeface="Cambria Math" panose="02040503050406030204" pitchFamily="18" charset="0"/>
                                            <a:ea typeface="宋体" panose="02010600030101010101" pitchFamily="2" charset="-122"/>
                                          </a:rPr>
                                        </m:ctrlPr>
                                      </m:sSubPr>
                                      <m:e>
                                        <m:r>
                                          <a:rPr lang="zh-CN" altLang="en-US" b="0" i="1" baseline="0" smtClean="0">
                                            <a:latin typeface="Cambria Math" panose="02040503050406030204" pitchFamily="18" charset="0"/>
                                            <a:ea typeface="宋体" panose="02010600030101010101" pitchFamily="2" charset="-122"/>
                                          </a:rPr>
                                          <m:t>𝜎</m:t>
                                        </m:r>
                                      </m:e>
                                      <m:sub>
                                        <m:sSub>
                                          <m:sSubPr>
                                            <m:ctrlPr>
                                              <a:rPr lang="en-US" altLang="zh-CN" b="0" i="1" baseline="0" smtClean="0">
                                                <a:latin typeface="Cambria Math" panose="02040503050406030204" pitchFamily="18" charset="0"/>
                                                <a:ea typeface="宋体" panose="02010600030101010101" pitchFamily="2" charset="-122"/>
                                              </a:rPr>
                                            </m:ctrlPr>
                                          </m:sSubPr>
                                          <m:e>
                                            <m:r>
                                              <a:rPr lang="zh-CN" altLang="en-US" b="0" i="1" baseline="0" smtClean="0">
                                                <a:latin typeface="Cambria Math" panose="02040503050406030204" pitchFamily="18" charset="0"/>
                                                <a:ea typeface="宋体" panose="02010600030101010101" pitchFamily="2" charset="-122"/>
                                              </a:rPr>
                                              <m:t>𝜂</m:t>
                                            </m:r>
                                          </m:e>
                                          <m:sub>
                                            <m:r>
                                              <a:rPr lang="en-US" altLang="zh-CN" b="0" i="1" baseline="0" smtClean="0">
                                                <a:latin typeface="Cambria Math" panose="02040503050406030204" pitchFamily="18" charset="0"/>
                                                <a:ea typeface="宋体" panose="02010600030101010101" pitchFamily="2" charset="-122"/>
                                              </a:rPr>
                                              <m:t>1</m:t>
                                            </m:r>
                                          </m:sub>
                                        </m:sSub>
                                      </m:sub>
                                    </m:sSub>
                                  </m:num>
                                  <m:den>
                                    <m:sSub>
                                      <m:sSubPr>
                                        <m:ctrlPr>
                                          <a:rPr lang="en-US" altLang="zh-CN" b="0" i="1" baseline="0" smtClean="0">
                                            <a:latin typeface="Cambria Math" panose="02040503050406030204" pitchFamily="18" charset="0"/>
                                            <a:ea typeface="宋体" panose="02010600030101010101" pitchFamily="2" charset="-122"/>
                                          </a:rPr>
                                        </m:ctrlPr>
                                      </m:sSubPr>
                                      <m:e>
                                        <m:r>
                                          <a:rPr lang="zh-CN" altLang="en-US" b="0" i="1" baseline="0" smtClean="0">
                                            <a:latin typeface="Cambria Math" panose="02040503050406030204" pitchFamily="18" charset="0"/>
                                            <a:ea typeface="宋体" panose="02010600030101010101" pitchFamily="2" charset="-122"/>
                                          </a:rPr>
                                          <m:t>𝜂</m:t>
                                        </m:r>
                                      </m:e>
                                      <m:sub>
                                        <m:r>
                                          <a:rPr lang="en-US" altLang="zh-CN" b="0" i="1" baseline="0" smtClean="0">
                                            <a:latin typeface="Cambria Math" panose="02040503050406030204" pitchFamily="18" charset="0"/>
                                            <a:ea typeface="宋体" panose="02010600030101010101" pitchFamily="2" charset="-122"/>
                                          </a:rPr>
                                          <m:t>1</m:t>
                                        </m:r>
                                      </m:sub>
                                    </m:sSub>
                                  </m:den>
                                </m:f>
                                <m:r>
                                  <a:rPr lang="en-US" altLang="zh-CN" b="0" i="1" baseline="0" smtClean="0">
                                    <a:latin typeface="Cambria Math" panose="02040503050406030204" pitchFamily="18" charset="0"/>
                                    <a:ea typeface="宋体" panose="02010600030101010101" pitchFamily="2" charset="-122"/>
                                  </a:rPr>
                                  <m:t>=</m:t>
                                </m:r>
                                <m:rad>
                                  <m:radPr>
                                    <m:degHide m:val="on"/>
                                    <m:ctrlPr>
                                      <a:rPr lang="en-US" altLang="zh-CN" b="0" i="1" baseline="0" smtClean="0">
                                        <a:latin typeface="Cambria Math" panose="02040503050406030204" pitchFamily="18" charset="0"/>
                                        <a:ea typeface="宋体" panose="02010600030101010101" pitchFamily="2" charset="-122"/>
                                      </a:rPr>
                                    </m:ctrlPr>
                                  </m:radPr>
                                  <m:deg/>
                                  <m:e>
                                    <m:sSup>
                                      <m:sSupPr>
                                        <m:ctrlPr>
                                          <a:rPr lang="en-US" altLang="zh-CN" b="0" i="1" baseline="0" smtClean="0">
                                            <a:latin typeface="Cambria Math" panose="02040503050406030204" pitchFamily="18" charset="0"/>
                                            <a:ea typeface="宋体" panose="02010600030101010101" pitchFamily="2" charset="-122"/>
                                          </a:rPr>
                                        </m:ctrlPr>
                                      </m:sSupPr>
                                      <m:e>
                                        <m:d>
                                          <m:dPr>
                                            <m:ctrlPr>
                                              <a:rPr lang="en-US" altLang="zh-CN" b="0" i="1" baseline="0" smtClean="0">
                                                <a:latin typeface="Cambria Math" panose="02040503050406030204" pitchFamily="18" charset="0"/>
                                                <a:ea typeface="宋体" panose="02010600030101010101" pitchFamily="2" charset="-122"/>
                                              </a:rPr>
                                            </m:ctrlPr>
                                          </m:dPr>
                                          <m:e>
                                            <m:f>
                                              <m:fPr>
                                                <m:ctrlPr>
                                                  <a:rPr lang="en-US" altLang="zh-CN" b="0" i="1" baseline="0" smtClean="0">
                                                    <a:latin typeface="Cambria Math" panose="02040503050406030204" pitchFamily="18" charset="0"/>
                                                    <a:ea typeface="宋体" panose="02010600030101010101" pitchFamily="2" charset="-122"/>
                                                  </a:rPr>
                                                </m:ctrlPr>
                                              </m:fPr>
                                              <m:num>
                                                <m:sSub>
                                                  <m:sSubPr>
                                                    <m:ctrlPr>
                                                      <a:rPr lang="en-US" altLang="zh-CN" b="0" i="1" baseline="0" smtClean="0">
                                                        <a:latin typeface="Cambria Math" panose="02040503050406030204" pitchFamily="18" charset="0"/>
                                                        <a:ea typeface="宋体" panose="02010600030101010101" pitchFamily="2" charset="-122"/>
                                                      </a:rPr>
                                                    </m:ctrlPr>
                                                  </m:sSubPr>
                                                  <m:e>
                                                    <m:r>
                                                      <a:rPr lang="zh-CN" altLang="en-US" b="0" i="1" baseline="0" smtClean="0">
                                                        <a:latin typeface="Cambria Math" panose="02040503050406030204" pitchFamily="18" charset="0"/>
                                                        <a:ea typeface="宋体" panose="02010600030101010101" pitchFamily="2" charset="-122"/>
                                                      </a:rPr>
                                                      <m:t>𝜎</m:t>
                                                    </m:r>
                                                  </m:e>
                                                  <m:sub>
                                                    <m:r>
                                                      <a:rPr lang="en-US" altLang="zh-CN" b="0" i="1" baseline="0" smtClean="0">
                                                        <a:latin typeface="Cambria Math" panose="02040503050406030204" pitchFamily="18" charset="0"/>
                                                        <a:ea typeface="宋体" panose="02010600030101010101" pitchFamily="2" charset="-122"/>
                                                      </a:rPr>
                                                      <m:t>𝑛</m:t>
                                                    </m:r>
                                                  </m:sub>
                                                </m:sSub>
                                              </m:num>
                                              <m:den>
                                                <m:sSub>
                                                  <m:sSubPr>
                                                    <m:ctrlPr>
                                                      <a:rPr lang="en-US" altLang="zh-CN" b="0" i="1" baseline="0" smtClean="0">
                                                        <a:latin typeface="Cambria Math" panose="02040503050406030204" pitchFamily="18" charset="0"/>
                                                        <a:ea typeface="宋体" panose="02010600030101010101" pitchFamily="2" charset="-122"/>
                                                      </a:rPr>
                                                    </m:ctrlPr>
                                                  </m:sSubPr>
                                                  <m:e>
                                                    <m:r>
                                                      <a:rPr lang="en-US" altLang="zh-CN" b="0" i="1" baseline="0" smtClean="0">
                                                        <a:latin typeface="Cambria Math" panose="02040503050406030204" pitchFamily="18" charset="0"/>
                                                        <a:ea typeface="宋体" panose="02010600030101010101" pitchFamily="2" charset="-122"/>
                                                      </a:rPr>
                                                      <m:t>𝑁</m:t>
                                                    </m:r>
                                                  </m:e>
                                                  <m:sub>
                                                    <m:r>
                                                      <a:rPr lang="en-US" altLang="zh-CN" b="0" i="1" baseline="0" smtClean="0">
                                                        <a:latin typeface="Cambria Math" panose="02040503050406030204" pitchFamily="18" charset="0"/>
                                                        <a:ea typeface="宋体" panose="02010600030101010101" pitchFamily="2" charset="-122"/>
                                                      </a:rPr>
                                                      <m:t>𝑛</m:t>
                                                    </m:r>
                                                  </m:sub>
                                                </m:sSub>
                                              </m:den>
                                            </m:f>
                                          </m:e>
                                        </m:d>
                                      </m:e>
                                      <m:sup>
                                        <m:r>
                                          <a:rPr lang="en-US" altLang="zh-CN" b="0" i="1" baseline="0" smtClean="0">
                                            <a:latin typeface="Cambria Math" panose="02040503050406030204" pitchFamily="18" charset="0"/>
                                            <a:ea typeface="宋体" panose="02010600030101010101" pitchFamily="2" charset="-122"/>
                                          </a:rPr>
                                          <m:t>2</m:t>
                                        </m:r>
                                      </m:sup>
                                    </m:sSup>
                                    <m:r>
                                      <a:rPr lang="en-US" altLang="zh-CN" b="0" i="1" baseline="0" smtClean="0">
                                        <a:latin typeface="Cambria Math" panose="02040503050406030204" pitchFamily="18" charset="0"/>
                                        <a:ea typeface="宋体" panose="02010600030101010101" pitchFamily="2" charset="-122"/>
                                      </a:rPr>
                                      <m:t>+</m:t>
                                    </m:r>
                                    <m:sSup>
                                      <m:sSupPr>
                                        <m:ctrlPr>
                                          <a:rPr lang="en-US" altLang="zh-CN" b="0" i="1" baseline="0" smtClean="0">
                                            <a:latin typeface="Cambria Math" panose="02040503050406030204" pitchFamily="18" charset="0"/>
                                            <a:ea typeface="宋体" panose="02010600030101010101" pitchFamily="2" charset="-122"/>
                                          </a:rPr>
                                        </m:ctrlPr>
                                      </m:sSupPr>
                                      <m:e>
                                        <m:d>
                                          <m:dPr>
                                            <m:ctrlPr>
                                              <a:rPr lang="en-US" altLang="zh-CN" b="0" i="1" baseline="0" smtClean="0">
                                                <a:latin typeface="Cambria Math" panose="02040503050406030204" pitchFamily="18" charset="0"/>
                                                <a:ea typeface="宋体" panose="02010600030101010101" pitchFamily="2" charset="-122"/>
                                              </a:rPr>
                                            </m:ctrlPr>
                                          </m:dPr>
                                          <m:e>
                                            <m:f>
                                              <m:fPr>
                                                <m:ctrlPr>
                                                  <a:rPr lang="en-US" altLang="zh-CN" b="0" i="1" baseline="0" smtClean="0">
                                                    <a:latin typeface="Cambria Math" panose="02040503050406030204" pitchFamily="18" charset="0"/>
                                                    <a:ea typeface="宋体" panose="02010600030101010101" pitchFamily="2" charset="-122"/>
                                                  </a:rPr>
                                                </m:ctrlPr>
                                              </m:fPr>
                                              <m:num>
                                                <m:sSub>
                                                  <m:sSubPr>
                                                    <m:ctrlPr>
                                                      <a:rPr lang="en-US" altLang="zh-CN" b="0" i="1" baseline="0" smtClean="0">
                                                        <a:latin typeface="Cambria Math" panose="02040503050406030204" pitchFamily="18" charset="0"/>
                                                        <a:ea typeface="宋体" panose="02010600030101010101" pitchFamily="2" charset="-122"/>
                                                      </a:rPr>
                                                    </m:ctrlPr>
                                                  </m:sSubPr>
                                                  <m:e>
                                                    <m:r>
                                                      <a:rPr lang="zh-CN" altLang="en-US" b="0" i="1" baseline="0" smtClean="0">
                                                        <a:latin typeface="Cambria Math" panose="02040503050406030204" pitchFamily="18" charset="0"/>
                                                        <a:ea typeface="宋体" panose="02010600030101010101" pitchFamily="2" charset="-122"/>
                                                      </a:rPr>
                                                      <m:t>𝜎</m:t>
                                                    </m:r>
                                                  </m:e>
                                                  <m:sub>
                                                    <m:r>
                                                      <a:rPr lang="en-US" altLang="zh-CN" b="0" i="1" baseline="0" smtClean="0">
                                                        <a:latin typeface="Cambria Math" panose="02040503050406030204" pitchFamily="18" charset="0"/>
                                                        <a:ea typeface="宋体" panose="02010600030101010101" pitchFamily="2" charset="-122"/>
                                                      </a:rPr>
                                                      <m:t>𝑡</m:t>
                                                    </m:r>
                                                  </m:sub>
                                                </m:sSub>
                                              </m:num>
                                              <m:den>
                                                <m:sSub>
                                                  <m:sSubPr>
                                                    <m:ctrlPr>
                                                      <a:rPr lang="en-US" altLang="zh-CN" b="0" i="1" baseline="0" smtClean="0">
                                                        <a:latin typeface="Cambria Math" panose="02040503050406030204" pitchFamily="18" charset="0"/>
                                                        <a:ea typeface="宋体" panose="02010600030101010101" pitchFamily="2" charset="-122"/>
                                                      </a:rPr>
                                                    </m:ctrlPr>
                                                  </m:sSubPr>
                                                  <m:e>
                                                    <m:r>
                                                      <a:rPr lang="en-US" altLang="zh-CN" b="0" i="1" baseline="0" smtClean="0">
                                                        <a:latin typeface="Cambria Math" panose="02040503050406030204" pitchFamily="18" charset="0"/>
                                                        <a:ea typeface="宋体" panose="02010600030101010101" pitchFamily="2" charset="-122"/>
                                                      </a:rPr>
                                                      <m:t>𝑇</m:t>
                                                    </m:r>
                                                  </m:e>
                                                  <m:sub>
                                                    <m:r>
                                                      <a:rPr lang="en-US" altLang="zh-CN" b="0" i="1" baseline="0" smtClean="0">
                                                        <a:latin typeface="Cambria Math" panose="02040503050406030204" pitchFamily="18" charset="0"/>
                                                        <a:ea typeface="宋体" panose="02010600030101010101" pitchFamily="2" charset="-122"/>
                                                      </a:rPr>
                                                      <m:t>𝑚</m:t>
                                                    </m:r>
                                                  </m:sub>
                                                </m:sSub>
                                              </m:den>
                                            </m:f>
                                          </m:e>
                                        </m:d>
                                      </m:e>
                                      <m:sup>
                                        <m:r>
                                          <a:rPr lang="en-US" altLang="zh-CN" b="0" i="1" baseline="0" smtClean="0">
                                            <a:latin typeface="Cambria Math" panose="02040503050406030204" pitchFamily="18" charset="0"/>
                                            <a:ea typeface="宋体" panose="02010600030101010101" pitchFamily="2" charset="-122"/>
                                          </a:rPr>
                                          <m:t>2</m:t>
                                        </m:r>
                                      </m:sup>
                                    </m:sSup>
                                    <m:r>
                                      <a:rPr lang="en-US" altLang="zh-CN" b="0" i="1" baseline="0" smtClean="0">
                                        <a:latin typeface="Cambria Math" panose="02040503050406030204" pitchFamily="18" charset="0"/>
                                        <a:ea typeface="宋体" panose="02010600030101010101" pitchFamily="2" charset="-122"/>
                                      </a:rPr>
                                      <m:t>+</m:t>
                                    </m:r>
                                    <m:sSup>
                                      <m:sSupPr>
                                        <m:ctrlPr>
                                          <a:rPr lang="en-US" altLang="zh-CN" b="0" i="1" baseline="0" smtClean="0">
                                            <a:latin typeface="Cambria Math" panose="02040503050406030204" pitchFamily="18" charset="0"/>
                                            <a:ea typeface="宋体" panose="02010600030101010101" pitchFamily="2" charset="-122"/>
                                          </a:rPr>
                                        </m:ctrlPr>
                                      </m:sSupPr>
                                      <m:e>
                                        <m:d>
                                          <m:dPr>
                                            <m:ctrlPr>
                                              <a:rPr lang="en-US" altLang="zh-CN" b="0" i="1" baseline="0" smtClean="0">
                                                <a:latin typeface="Cambria Math" panose="02040503050406030204" pitchFamily="18" charset="0"/>
                                                <a:ea typeface="宋体" panose="02010600030101010101" pitchFamily="2" charset="-122"/>
                                              </a:rPr>
                                            </m:ctrlPr>
                                          </m:dPr>
                                          <m:e>
                                            <m:f>
                                              <m:fPr>
                                                <m:ctrlPr>
                                                  <a:rPr lang="en-US" altLang="zh-CN" b="0" i="1" baseline="0" smtClean="0">
                                                    <a:latin typeface="Cambria Math" panose="02040503050406030204" pitchFamily="18" charset="0"/>
                                                    <a:ea typeface="宋体" panose="02010600030101010101" pitchFamily="2" charset="-122"/>
                                                  </a:rPr>
                                                </m:ctrlPr>
                                              </m:fPr>
                                              <m:num>
                                                <m:sSub>
                                                  <m:sSubPr>
                                                    <m:ctrlPr>
                                                      <a:rPr lang="en-US" altLang="zh-CN" b="0" i="1" baseline="0" smtClean="0">
                                                        <a:latin typeface="Cambria Math" panose="02040503050406030204" pitchFamily="18" charset="0"/>
                                                        <a:ea typeface="宋体" panose="02010600030101010101" pitchFamily="2" charset="-122"/>
                                                      </a:rPr>
                                                    </m:ctrlPr>
                                                  </m:sSubPr>
                                                  <m:e>
                                                    <m:r>
                                                      <a:rPr lang="zh-CN" altLang="en-US" b="0" i="1" baseline="0" smtClean="0">
                                                        <a:latin typeface="Cambria Math" panose="02040503050406030204" pitchFamily="18" charset="0"/>
                                                        <a:ea typeface="宋体" panose="02010600030101010101" pitchFamily="2" charset="-122"/>
                                                      </a:rPr>
                                                      <m:t>𝜎</m:t>
                                                    </m:r>
                                                  </m:e>
                                                  <m:sub>
                                                    <m:r>
                                                      <a:rPr lang="en-US" altLang="zh-CN" b="0" i="1" baseline="0" smtClean="0">
                                                        <a:latin typeface="Cambria Math" panose="02040503050406030204" pitchFamily="18" charset="0"/>
                                                        <a:ea typeface="宋体" panose="02010600030101010101" pitchFamily="2" charset="-122"/>
                                                      </a:rPr>
                                                      <m:t>𝑐</m:t>
                                                    </m:r>
                                                  </m:sub>
                                                </m:sSub>
                                              </m:num>
                                              <m:den>
                                                <m:sSub>
                                                  <m:sSubPr>
                                                    <m:ctrlPr>
                                                      <a:rPr lang="en-US" altLang="zh-CN" b="0" i="1" baseline="0" smtClean="0">
                                                        <a:latin typeface="Cambria Math" panose="02040503050406030204" pitchFamily="18" charset="0"/>
                                                        <a:ea typeface="宋体" panose="02010600030101010101" pitchFamily="2" charset="-122"/>
                                                      </a:rPr>
                                                    </m:ctrlPr>
                                                  </m:sSubPr>
                                                  <m:e>
                                                    <m:r>
                                                      <a:rPr lang="en-US" altLang="zh-CN" b="0" i="1" baseline="0" smtClean="0">
                                                        <a:latin typeface="Cambria Math" panose="02040503050406030204" pitchFamily="18" charset="0"/>
                                                        <a:ea typeface="宋体" panose="02010600030101010101" pitchFamily="2" charset="-122"/>
                                                      </a:rPr>
                                                      <m:t>𝑁</m:t>
                                                    </m:r>
                                                  </m:e>
                                                  <m:sub>
                                                    <m:r>
                                                      <a:rPr lang="en-US" altLang="zh-CN" b="0" i="1" baseline="0" smtClean="0">
                                                        <a:latin typeface="Cambria Math" panose="02040503050406030204" pitchFamily="18" charset="0"/>
                                                        <a:ea typeface="宋体" panose="02010600030101010101" pitchFamily="2" charset="-122"/>
                                                      </a:rPr>
                                                      <m:t>𝑐</m:t>
                                                    </m:r>
                                                  </m:sub>
                                                </m:sSub>
                                              </m:den>
                                            </m:f>
                                          </m:e>
                                        </m:d>
                                      </m:e>
                                      <m:sup>
                                        <m:r>
                                          <a:rPr lang="en-US" altLang="zh-CN" b="0" i="1" baseline="0" smtClean="0">
                                            <a:latin typeface="Cambria Math" panose="02040503050406030204" pitchFamily="18" charset="0"/>
                                            <a:ea typeface="宋体" panose="02010600030101010101" pitchFamily="2" charset="-122"/>
                                          </a:rPr>
                                          <m:t>2</m:t>
                                        </m:r>
                                      </m:sup>
                                    </m:sSup>
                                  </m:e>
                                </m:rad>
                              </m:oMath>
                            </m:oMathPara>
                          </a14:m>
                          <a:endParaRPr lang="zh-CN" altLang="en-US" b="0" i="0" baseline="0" dirty="0">
                            <a:latin typeface="Times New Roman" panose="02020603050405020304" pitchFamily="18" charset="0"/>
                            <a:ea typeface="宋体" panose="02010600030101010101" pitchFamily="2" charset="-122"/>
                          </a:endParaRPr>
                        </a:p>
                      </a:txBody>
                      <a:tcPr anchor="ctr">
                        <a:solidFill>
                          <a:schemeClr val="tx1">
                            <a:lumMod val="50000"/>
                            <a:lumOff val="50000"/>
                            <a:alpha val="20000"/>
                          </a:schemeClr>
                        </a:solidFill>
                      </a:tcPr>
                    </a:tc>
                    <a:tc>
                      <a:txBody>
                        <a:bodyPr/>
                        <a:lstStyle/>
                        <a:p>
                          <a:pPr algn="ctr"/>
                          <a:r>
                            <a:rPr lang="en-US" altLang="zh-CN" b="0" i="0" baseline="0" dirty="0">
                              <a:latin typeface="Times New Roman" panose="02020603050405020304" pitchFamily="18" charset="0"/>
                              <a:ea typeface="宋体" panose="02010600030101010101" pitchFamily="2" charset="-122"/>
                            </a:rPr>
                            <a:t>4.9%</a:t>
                          </a:r>
                          <a:endParaRPr lang="zh-CN" altLang="en-US" b="0" i="0" baseline="0" dirty="0">
                            <a:latin typeface="Times New Roman" panose="02020603050405020304" pitchFamily="18" charset="0"/>
                            <a:ea typeface="宋体" panose="02010600030101010101" pitchFamily="2" charset="-122"/>
                          </a:endParaRPr>
                        </a:p>
                      </a:txBody>
                      <a:tcPr anchor="ctr">
                        <a:solidFill>
                          <a:schemeClr val="accent1">
                            <a:lumMod val="20000"/>
                            <a:lumOff val="80000"/>
                          </a:schemeClr>
                        </a:solidFill>
                      </a:tcPr>
                    </a:tc>
                    <a:tc>
                      <a:txBody>
                        <a:bodyPr/>
                        <a:lstStyle/>
                        <a:p>
                          <a:pPr algn="ctr"/>
                          <a:r>
                            <a:rPr lang="en-US" altLang="zh-CN" b="0" i="0" baseline="0" dirty="0">
                              <a:latin typeface="Times New Roman" panose="02020603050405020304" pitchFamily="18" charset="0"/>
                              <a:ea typeface="宋体" panose="02010600030101010101" pitchFamily="2" charset="-122"/>
                            </a:rPr>
                            <a:t>(30.8±1.5)%</a:t>
                          </a: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1373505246"/>
                      </a:ext>
                    </a:extLst>
                  </a:tr>
                  <a:tr h="18542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b="0" i="0" baseline="0" dirty="0">
                            <a:latin typeface="Times New Roman" panose="02020603050405020304" pitchFamily="18" charset="0"/>
                            <a:ea typeface="宋体" panose="02010600030101010101" pitchFamily="2" charset="-122"/>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altLang="zh-CN" b="0" i="1" baseline="0" smtClean="0">
                                        <a:latin typeface="Cambria Math" panose="02040503050406030204" pitchFamily="18" charset="0"/>
                                        <a:ea typeface="宋体" panose="02010600030101010101" pitchFamily="2" charset="-122"/>
                                      </a:rPr>
                                    </m:ctrlPr>
                                  </m:fPr>
                                  <m:num>
                                    <m:sSub>
                                      <m:sSubPr>
                                        <m:ctrlPr>
                                          <a:rPr lang="en-US" altLang="zh-CN" b="0" i="1" baseline="0" smtClean="0">
                                            <a:latin typeface="Cambria Math" panose="02040503050406030204" pitchFamily="18" charset="0"/>
                                            <a:ea typeface="宋体" panose="02010600030101010101" pitchFamily="2" charset="-122"/>
                                          </a:rPr>
                                        </m:ctrlPr>
                                      </m:sSubPr>
                                      <m:e>
                                        <m:r>
                                          <a:rPr lang="zh-CN" altLang="en-US" b="0" i="1" baseline="0" smtClean="0">
                                            <a:latin typeface="Cambria Math" panose="02040503050406030204" pitchFamily="18" charset="0"/>
                                            <a:ea typeface="宋体" panose="02010600030101010101" pitchFamily="2" charset="-122"/>
                                          </a:rPr>
                                          <m:t>𝜎</m:t>
                                        </m:r>
                                      </m:e>
                                      <m:sub>
                                        <m:sSub>
                                          <m:sSubPr>
                                            <m:ctrlPr>
                                              <a:rPr lang="en-US" altLang="zh-CN" b="0" i="1" baseline="0" smtClean="0">
                                                <a:latin typeface="Cambria Math" panose="02040503050406030204" pitchFamily="18" charset="0"/>
                                                <a:ea typeface="宋体" panose="02010600030101010101" pitchFamily="2" charset="-122"/>
                                              </a:rPr>
                                            </m:ctrlPr>
                                          </m:sSubPr>
                                          <m:e>
                                            <m:r>
                                              <a:rPr lang="zh-CN" altLang="en-US" b="0" i="1" baseline="0" smtClean="0">
                                                <a:latin typeface="Cambria Math" panose="02040503050406030204" pitchFamily="18" charset="0"/>
                                                <a:ea typeface="宋体" panose="02010600030101010101" pitchFamily="2" charset="-122"/>
                                              </a:rPr>
                                              <m:t>𝜂</m:t>
                                            </m:r>
                                          </m:e>
                                          <m:sub>
                                            <m:r>
                                              <a:rPr lang="en-US" altLang="zh-CN" b="0" i="1" baseline="0" smtClean="0">
                                                <a:latin typeface="Cambria Math" panose="02040503050406030204" pitchFamily="18" charset="0"/>
                                                <a:ea typeface="宋体" panose="02010600030101010101" pitchFamily="2" charset="-122"/>
                                              </a:rPr>
                                              <m:t>2</m:t>
                                            </m:r>
                                          </m:sub>
                                        </m:sSub>
                                      </m:sub>
                                    </m:sSub>
                                  </m:num>
                                  <m:den>
                                    <m:sSub>
                                      <m:sSubPr>
                                        <m:ctrlPr>
                                          <a:rPr lang="en-US" altLang="zh-CN" b="0" i="1" baseline="0" smtClean="0">
                                            <a:latin typeface="Cambria Math" panose="02040503050406030204" pitchFamily="18" charset="0"/>
                                            <a:ea typeface="宋体" panose="02010600030101010101" pitchFamily="2" charset="-122"/>
                                          </a:rPr>
                                        </m:ctrlPr>
                                      </m:sSubPr>
                                      <m:e>
                                        <m:r>
                                          <a:rPr lang="zh-CN" altLang="en-US" b="0" i="1" baseline="0" smtClean="0">
                                            <a:latin typeface="Cambria Math" panose="02040503050406030204" pitchFamily="18" charset="0"/>
                                            <a:ea typeface="宋体" panose="02010600030101010101" pitchFamily="2" charset="-122"/>
                                          </a:rPr>
                                          <m:t>𝜂</m:t>
                                        </m:r>
                                      </m:e>
                                      <m:sub>
                                        <m:r>
                                          <a:rPr lang="en-US" altLang="zh-CN" b="0" i="1" baseline="0" smtClean="0">
                                            <a:latin typeface="Cambria Math" panose="02040503050406030204" pitchFamily="18" charset="0"/>
                                            <a:ea typeface="宋体" panose="02010600030101010101" pitchFamily="2" charset="-122"/>
                                          </a:rPr>
                                          <m:t>2</m:t>
                                        </m:r>
                                      </m:sub>
                                    </m:sSub>
                                  </m:den>
                                </m:f>
                                <m:r>
                                  <a:rPr lang="en-US" altLang="zh-CN" b="0" i="1" baseline="0" smtClean="0">
                                    <a:latin typeface="Cambria Math" panose="02040503050406030204" pitchFamily="18" charset="0"/>
                                    <a:ea typeface="宋体" panose="02010600030101010101" pitchFamily="2" charset="-122"/>
                                  </a:rPr>
                                  <m:t>=</m:t>
                                </m:r>
                                <m:rad>
                                  <m:radPr>
                                    <m:degHide m:val="on"/>
                                    <m:ctrlPr>
                                      <a:rPr lang="en-US" altLang="zh-CN" b="0" i="1" baseline="0" smtClean="0">
                                        <a:latin typeface="Cambria Math" panose="02040503050406030204" pitchFamily="18" charset="0"/>
                                        <a:ea typeface="宋体" panose="02010600030101010101" pitchFamily="2" charset="-122"/>
                                      </a:rPr>
                                    </m:ctrlPr>
                                  </m:radPr>
                                  <m:deg/>
                                  <m:e>
                                    <m:sSup>
                                      <m:sSupPr>
                                        <m:ctrlPr>
                                          <a:rPr lang="en-US" altLang="zh-CN" b="0" i="1" baseline="0" smtClean="0">
                                            <a:latin typeface="Cambria Math" panose="02040503050406030204" pitchFamily="18" charset="0"/>
                                            <a:ea typeface="宋体" panose="02010600030101010101" pitchFamily="2" charset="-122"/>
                                          </a:rPr>
                                        </m:ctrlPr>
                                      </m:sSupPr>
                                      <m:e>
                                        <m:d>
                                          <m:dPr>
                                            <m:ctrlPr>
                                              <a:rPr lang="en-US" altLang="zh-CN" b="0" i="1" baseline="0" smtClean="0">
                                                <a:latin typeface="Cambria Math" panose="02040503050406030204" pitchFamily="18" charset="0"/>
                                                <a:ea typeface="宋体" panose="02010600030101010101" pitchFamily="2" charset="-122"/>
                                              </a:rPr>
                                            </m:ctrlPr>
                                          </m:dPr>
                                          <m:e>
                                            <m:f>
                                              <m:fPr>
                                                <m:ctrlPr>
                                                  <a:rPr lang="en-US" altLang="zh-CN" b="0" i="1" baseline="0" smtClean="0">
                                                    <a:latin typeface="Cambria Math" panose="02040503050406030204" pitchFamily="18" charset="0"/>
                                                    <a:ea typeface="宋体" panose="02010600030101010101" pitchFamily="2" charset="-122"/>
                                                  </a:rPr>
                                                </m:ctrlPr>
                                              </m:fPr>
                                              <m:num>
                                                <m:sSub>
                                                  <m:sSubPr>
                                                    <m:ctrlPr>
                                                      <a:rPr lang="en-US" altLang="zh-CN" b="0" i="1" baseline="0" smtClean="0">
                                                        <a:latin typeface="Cambria Math" panose="02040503050406030204" pitchFamily="18" charset="0"/>
                                                        <a:ea typeface="宋体" panose="02010600030101010101" pitchFamily="2" charset="-122"/>
                                                      </a:rPr>
                                                    </m:ctrlPr>
                                                  </m:sSubPr>
                                                  <m:e>
                                                    <m:r>
                                                      <a:rPr lang="zh-CN" altLang="en-US" b="0" i="1" baseline="0" smtClean="0">
                                                        <a:latin typeface="Cambria Math" panose="02040503050406030204" pitchFamily="18" charset="0"/>
                                                        <a:ea typeface="宋体" panose="02010600030101010101" pitchFamily="2" charset="-122"/>
                                                      </a:rPr>
                                                      <m:t>𝜎</m:t>
                                                    </m:r>
                                                  </m:e>
                                                  <m:sub>
                                                    <m:r>
                                                      <a:rPr lang="en-US" altLang="zh-CN" b="0" i="1" baseline="0" smtClean="0">
                                                        <a:latin typeface="Cambria Math" panose="02040503050406030204" pitchFamily="18" charset="0"/>
                                                        <a:ea typeface="宋体" panose="02010600030101010101" pitchFamily="2" charset="-122"/>
                                                      </a:rPr>
                                                      <m:t>𝑛</m:t>
                                                    </m:r>
                                                  </m:sub>
                                                </m:sSub>
                                              </m:num>
                                              <m:den>
                                                <m:sSub>
                                                  <m:sSubPr>
                                                    <m:ctrlPr>
                                                      <a:rPr lang="en-US" altLang="zh-CN" b="0" i="1" baseline="0" smtClean="0">
                                                        <a:latin typeface="Cambria Math" panose="02040503050406030204" pitchFamily="18" charset="0"/>
                                                        <a:ea typeface="宋体" panose="02010600030101010101" pitchFamily="2" charset="-122"/>
                                                      </a:rPr>
                                                    </m:ctrlPr>
                                                  </m:sSubPr>
                                                  <m:e>
                                                    <m:r>
                                                      <a:rPr lang="en-US" altLang="zh-CN" b="0" i="1" baseline="0" smtClean="0">
                                                        <a:latin typeface="Cambria Math" panose="02040503050406030204" pitchFamily="18" charset="0"/>
                                                        <a:ea typeface="宋体" panose="02010600030101010101" pitchFamily="2" charset="-122"/>
                                                      </a:rPr>
                                                      <m:t>𝑁</m:t>
                                                    </m:r>
                                                  </m:e>
                                                  <m:sub>
                                                    <m:r>
                                                      <a:rPr lang="en-US" altLang="zh-CN" b="0" i="1" baseline="0" smtClean="0">
                                                        <a:latin typeface="Cambria Math" panose="02040503050406030204" pitchFamily="18" charset="0"/>
                                                        <a:ea typeface="宋体" panose="02010600030101010101" pitchFamily="2" charset="-122"/>
                                                      </a:rPr>
                                                      <m:t>𝑛</m:t>
                                                    </m:r>
                                                  </m:sub>
                                                </m:sSub>
                                              </m:den>
                                            </m:f>
                                          </m:e>
                                        </m:d>
                                      </m:e>
                                      <m:sup>
                                        <m:r>
                                          <a:rPr lang="en-US" altLang="zh-CN" b="0" i="1" baseline="0" smtClean="0">
                                            <a:latin typeface="Cambria Math" panose="02040503050406030204" pitchFamily="18" charset="0"/>
                                            <a:ea typeface="宋体" panose="02010600030101010101" pitchFamily="2" charset="-122"/>
                                          </a:rPr>
                                          <m:t>2</m:t>
                                        </m:r>
                                      </m:sup>
                                    </m:sSup>
                                    <m:r>
                                      <a:rPr lang="en-US" altLang="zh-CN" b="0" i="1" baseline="0" smtClean="0">
                                        <a:latin typeface="Cambria Math" panose="02040503050406030204" pitchFamily="18" charset="0"/>
                                        <a:ea typeface="宋体" panose="02010600030101010101" pitchFamily="2" charset="-122"/>
                                      </a:rPr>
                                      <m:t>+</m:t>
                                    </m:r>
                                    <m:sSup>
                                      <m:sSupPr>
                                        <m:ctrlPr>
                                          <a:rPr lang="en-US" altLang="zh-CN" b="0" i="1" baseline="0" smtClean="0">
                                            <a:latin typeface="Cambria Math" panose="02040503050406030204" pitchFamily="18" charset="0"/>
                                            <a:ea typeface="宋体" panose="02010600030101010101" pitchFamily="2" charset="-122"/>
                                          </a:rPr>
                                        </m:ctrlPr>
                                      </m:sSupPr>
                                      <m:e>
                                        <m:d>
                                          <m:dPr>
                                            <m:ctrlPr>
                                              <a:rPr lang="en-US" altLang="zh-CN" b="0" i="1" baseline="0" smtClean="0">
                                                <a:latin typeface="Cambria Math" panose="02040503050406030204" pitchFamily="18" charset="0"/>
                                                <a:ea typeface="宋体" panose="02010600030101010101" pitchFamily="2" charset="-122"/>
                                              </a:rPr>
                                            </m:ctrlPr>
                                          </m:dPr>
                                          <m:e>
                                            <m:f>
                                              <m:fPr>
                                                <m:ctrlPr>
                                                  <a:rPr lang="en-US" altLang="zh-CN" b="0" i="1" baseline="0" smtClean="0">
                                                    <a:latin typeface="Cambria Math" panose="02040503050406030204" pitchFamily="18" charset="0"/>
                                                    <a:ea typeface="宋体" panose="02010600030101010101" pitchFamily="2" charset="-122"/>
                                                  </a:rPr>
                                                </m:ctrlPr>
                                              </m:fPr>
                                              <m:num>
                                                <m:sSub>
                                                  <m:sSubPr>
                                                    <m:ctrlPr>
                                                      <a:rPr lang="en-US" altLang="zh-CN" b="0" i="1" baseline="0" smtClean="0">
                                                        <a:latin typeface="Cambria Math" panose="02040503050406030204" pitchFamily="18" charset="0"/>
                                                        <a:ea typeface="宋体" panose="02010600030101010101" pitchFamily="2" charset="-122"/>
                                                      </a:rPr>
                                                    </m:ctrlPr>
                                                  </m:sSubPr>
                                                  <m:e>
                                                    <m:r>
                                                      <a:rPr lang="zh-CN" altLang="en-US" b="0" i="1" baseline="0" smtClean="0">
                                                        <a:latin typeface="Cambria Math" panose="02040503050406030204" pitchFamily="18" charset="0"/>
                                                        <a:ea typeface="宋体" panose="02010600030101010101" pitchFamily="2" charset="-122"/>
                                                      </a:rPr>
                                                      <m:t>𝜎</m:t>
                                                    </m:r>
                                                  </m:e>
                                                  <m:sub>
                                                    <m:r>
                                                      <a:rPr lang="en-US" altLang="zh-CN" b="0" i="1" baseline="0" smtClean="0">
                                                        <a:latin typeface="Cambria Math" panose="02040503050406030204" pitchFamily="18" charset="0"/>
                                                        <a:ea typeface="宋体" panose="02010600030101010101" pitchFamily="2" charset="-122"/>
                                                      </a:rPr>
                                                      <m:t>𝑡</m:t>
                                                    </m:r>
                                                  </m:sub>
                                                </m:sSub>
                                              </m:num>
                                              <m:den>
                                                <m:sSub>
                                                  <m:sSubPr>
                                                    <m:ctrlPr>
                                                      <a:rPr lang="en-US" altLang="zh-CN" b="0" i="1" baseline="0" smtClean="0">
                                                        <a:latin typeface="Cambria Math" panose="02040503050406030204" pitchFamily="18" charset="0"/>
                                                        <a:ea typeface="宋体" panose="02010600030101010101" pitchFamily="2" charset="-122"/>
                                                      </a:rPr>
                                                    </m:ctrlPr>
                                                  </m:sSubPr>
                                                  <m:e>
                                                    <m:r>
                                                      <a:rPr lang="en-US" altLang="zh-CN" b="0" i="1" baseline="0" smtClean="0">
                                                        <a:latin typeface="Cambria Math" panose="02040503050406030204" pitchFamily="18" charset="0"/>
                                                        <a:ea typeface="宋体" panose="02010600030101010101" pitchFamily="2" charset="-122"/>
                                                      </a:rPr>
                                                      <m:t>𝑇</m:t>
                                                    </m:r>
                                                  </m:e>
                                                  <m:sub>
                                                    <m:r>
                                                      <a:rPr lang="en-US" altLang="zh-CN" b="0" i="1" baseline="0" smtClean="0">
                                                        <a:latin typeface="Cambria Math" panose="02040503050406030204" pitchFamily="18" charset="0"/>
                                                        <a:ea typeface="宋体" panose="02010600030101010101" pitchFamily="2" charset="-122"/>
                                                      </a:rPr>
                                                      <m:t>𝑚</m:t>
                                                    </m:r>
                                                  </m:sub>
                                                </m:sSub>
                                              </m:den>
                                            </m:f>
                                          </m:e>
                                        </m:d>
                                      </m:e>
                                      <m:sup>
                                        <m:r>
                                          <a:rPr lang="en-US" altLang="zh-CN" b="0" i="1" baseline="0" smtClean="0">
                                            <a:latin typeface="Cambria Math" panose="02040503050406030204" pitchFamily="18" charset="0"/>
                                            <a:ea typeface="宋体" panose="02010600030101010101" pitchFamily="2" charset="-122"/>
                                          </a:rPr>
                                          <m:t>2</m:t>
                                        </m:r>
                                      </m:sup>
                                    </m:sSup>
                                    <m:r>
                                      <a:rPr lang="en-US" altLang="zh-CN" b="0" i="1" baseline="0" smtClean="0">
                                        <a:latin typeface="Cambria Math" panose="02040503050406030204" pitchFamily="18" charset="0"/>
                                        <a:ea typeface="宋体" panose="02010600030101010101" pitchFamily="2" charset="-122"/>
                                      </a:rPr>
                                      <m:t>+</m:t>
                                    </m:r>
                                    <m:sSup>
                                      <m:sSupPr>
                                        <m:ctrlPr>
                                          <a:rPr lang="en-US" altLang="zh-CN" b="0" i="1" baseline="0" smtClean="0">
                                            <a:latin typeface="Cambria Math" panose="02040503050406030204" pitchFamily="18" charset="0"/>
                                            <a:ea typeface="宋体" panose="02010600030101010101" pitchFamily="2" charset="-122"/>
                                          </a:rPr>
                                        </m:ctrlPr>
                                      </m:sSupPr>
                                      <m:e>
                                        <m:d>
                                          <m:dPr>
                                            <m:ctrlPr>
                                              <a:rPr lang="en-US" altLang="zh-CN" b="0" i="1" baseline="0" smtClean="0">
                                                <a:latin typeface="Cambria Math" panose="02040503050406030204" pitchFamily="18" charset="0"/>
                                                <a:ea typeface="宋体" panose="02010600030101010101" pitchFamily="2" charset="-122"/>
                                              </a:rPr>
                                            </m:ctrlPr>
                                          </m:dPr>
                                          <m:e>
                                            <m:f>
                                              <m:fPr>
                                                <m:ctrlPr>
                                                  <a:rPr lang="en-US" altLang="zh-CN" b="0" i="1" baseline="0" smtClean="0">
                                                    <a:latin typeface="Cambria Math" panose="02040503050406030204" pitchFamily="18" charset="0"/>
                                                    <a:ea typeface="宋体" panose="02010600030101010101" pitchFamily="2" charset="-122"/>
                                                  </a:rPr>
                                                </m:ctrlPr>
                                              </m:fPr>
                                              <m:num>
                                                <m:sSub>
                                                  <m:sSubPr>
                                                    <m:ctrlPr>
                                                      <a:rPr lang="en-US" altLang="zh-CN" b="0" i="1" baseline="0" smtClean="0">
                                                        <a:latin typeface="Cambria Math" panose="02040503050406030204" pitchFamily="18" charset="0"/>
                                                        <a:ea typeface="宋体" panose="02010600030101010101" pitchFamily="2" charset="-122"/>
                                                      </a:rPr>
                                                    </m:ctrlPr>
                                                  </m:sSubPr>
                                                  <m:e>
                                                    <m:r>
                                                      <a:rPr lang="zh-CN" altLang="en-US" b="0" i="1" baseline="0" smtClean="0">
                                                        <a:latin typeface="Cambria Math" panose="02040503050406030204" pitchFamily="18" charset="0"/>
                                                        <a:ea typeface="宋体" panose="02010600030101010101" pitchFamily="2" charset="-122"/>
                                                      </a:rPr>
                                                      <m:t>𝜎</m:t>
                                                    </m:r>
                                                  </m:e>
                                                  <m:sub>
                                                    <m:r>
                                                      <a:rPr lang="en-US" altLang="zh-CN" b="0" i="1" baseline="0" smtClean="0">
                                                        <a:latin typeface="Cambria Math" panose="02040503050406030204" pitchFamily="18" charset="0"/>
                                                        <a:ea typeface="宋体" panose="02010600030101010101" pitchFamily="2" charset="-122"/>
                                                      </a:rPr>
                                                      <m:t>𝑖</m:t>
                                                    </m:r>
                                                  </m:sub>
                                                </m:sSub>
                                              </m:num>
                                              <m:den>
                                                <m:sSub>
                                                  <m:sSubPr>
                                                    <m:ctrlPr>
                                                      <a:rPr lang="en-US" altLang="zh-CN" b="0" i="1" baseline="0" smtClean="0">
                                                        <a:latin typeface="Cambria Math" panose="02040503050406030204" pitchFamily="18" charset="0"/>
                                                        <a:ea typeface="宋体" panose="02010600030101010101" pitchFamily="2" charset="-122"/>
                                                      </a:rPr>
                                                    </m:ctrlPr>
                                                  </m:sSubPr>
                                                  <m:e>
                                                    <m:r>
                                                      <a:rPr lang="en-US" altLang="zh-CN" b="0" i="1" baseline="0" smtClean="0">
                                                        <a:latin typeface="Cambria Math" panose="02040503050406030204" pitchFamily="18" charset="0"/>
                                                        <a:ea typeface="宋体" panose="02010600030101010101" pitchFamily="2" charset="-122"/>
                                                      </a:rPr>
                                                      <m:t>𝑁</m:t>
                                                    </m:r>
                                                  </m:e>
                                                  <m:sub>
                                                    <m:r>
                                                      <a:rPr lang="en-US" altLang="zh-CN" b="0" i="1" baseline="0" smtClean="0">
                                                        <a:latin typeface="Cambria Math" panose="02040503050406030204" pitchFamily="18" charset="0"/>
                                                        <a:ea typeface="宋体" panose="02010600030101010101" pitchFamily="2" charset="-122"/>
                                                      </a:rPr>
                                                      <m:t>𝑖</m:t>
                                                    </m:r>
                                                  </m:sub>
                                                </m:sSub>
                                              </m:den>
                                            </m:f>
                                          </m:e>
                                        </m:d>
                                      </m:e>
                                      <m:sup>
                                        <m:r>
                                          <a:rPr lang="en-US" altLang="zh-CN" b="0" i="1" baseline="0" smtClean="0">
                                            <a:latin typeface="Cambria Math" panose="02040503050406030204" pitchFamily="18" charset="0"/>
                                            <a:ea typeface="宋体" panose="02010600030101010101" pitchFamily="2" charset="-122"/>
                                          </a:rPr>
                                          <m:t>2</m:t>
                                        </m:r>
                                      </m:sup>
                                    </m:sSup>
                                    <m:r>
                                      <a:rPr lang="en-US" altLang="zh-CN" b="0" i="1" baseline="0" smtClean="0">
                                        <a:latin typeface="Cambria Math" panose="02040503050406030204" pitchFamily="18" charset="0"/>
                                        <a:ea typeface="宋体" panose="02010600030101010101" pitchFamily="2" charset="-122"/>
                                      </a:rPr>
                                      <m:t>+</m:t>
                                    </m:r>
                                    <m:sSup>
                                      <m:sSupPr>
                                        <m:ctrlPr>
                                          <a:rPr lang="en-US" altLang="zh-CN" b="0" i="1" baseline="0" smtClean="0">
                                            <a:latin typeface="Cambria Math" panose="02040503050406030204" pitchFamily="18" charset="0"/>
                                            <a:ea typeface="宋体" panose="02010600030101010101" pitchFamily="2" charset="-122"/>
                                          </a:rPr>
                                        </m:ctrlPr>
                                      </m:sSupPr>
                                      <m:e>
                                        <m:d>
                                          <m:dPr>
                                            <m:ctrlPr>
                                              <a:rPr lang="en-US" altLang="zh-CN" b="0" i="1" baseline="0" smtClean="0">
                                                <a:latin typeface="Cambria Math" panose="02040503050406030204" pitchFamily="18" charset="0"/>
                                                <a:ea typeface="宋体" panose="02010600030101010101" pitchFamily="2" charset="-122"/>
                                              </a:rPr>
                                            </m:ctrlPr>
                                          </m:dPr>
                                          <m:e>
                                            <m:f>
                                              <m:fPr>
                                                <m:ctrlPr>
                                                  <a:rPr lang="en-US" altLang="zh-CN" b="0" i="1" baseline="0" smtClean="0">
                                                    <a:latin typeface="Cambria Math" panose="02040503050406030204" pitchFamily="18" charset="0"/>
                                                    <a:ea typeface="宋体" panose="02010600030101010101" pitchFamily="2" charset="-122"/>
                                                  </a:rPr>
                                                </m:ctrlPr>
                                              </m:fPr>
                                              <m:num>
                                                <m:sSub>
                                                  <m:sSubPr>
                                                    <m:ctrlPr>
                                                      <a:rPr lang="en-US" altLang="zh-CN" b="0" i="1" baseline="0" smtClean="0">
                                                        <a:latin typeface="Cambria Math" panose="02040503050406030204" pitchFamily="18" charset="0"/>
                                                        <a:ea typeface="宋体" panose="02010600030101010101" pitchFamily="2" charset="-122"/>
                                                      </a:rPr>
                                                    </m:ctrlPr>
                                                  </m:sSubPr>
                                                  <m:e>
                                                    <m:r>
                                                      <a:rPr lang="zh-CN" altLang="en-US" b="0" i="1" baseline="0" smtClean="0">
                                                        <a:latin typeface="Cambria Math" panose="02040503050406030204" pitchFamily="18" charset="0"/>
                                                        <a:ea typeface="宋体" panose="02010600030101010101" pitchFamily="2" charset="-122"/>
                                                      </a:rPr>
                                                      <m:t>𝜎</m:t>
                                                    </m:r>
                                                  </m:e>
                                                  <m:sub>
                                                    <m:r>
                                                      <a:rPr lang="en-US" altLang="zh-CN" b="0" i="1" baseline="0" smtClean="0">
                                                        <a:latin typeface="Cambria Math" panose="02040503050406030204" pitchFamily="18" charset="0"/>
                                                        <a:ea typeface="宋体" panose="02010600030101010101" pitchFamily="2" charset="-122"/>
                                                      </a:rPr>
                                                      <m:t>𝑐</m:t>
                                                    </m:r>
                                                  </m:sub>
                                                </m:sSub>
                                              </m:num>
                                              <m:den>
                                                <m:sSub>
                                                  <m:sSubPr>
                                                    <m:ctrlPr>
                                                      <a:rPr lang="en-US" altLang="zh-CN" b="0" i="1" baseline="0" smtClean="0">
                                                        <a:latin typeface="Cambria Math" panose="02040503050406030204" pitchFamily="18" charset="0"/>
                                                        <a:ea typeface="宋体" panose="02010600030101010101" pitchFamily="2" charset="-122"/>
                                                      </a:rPr>
                                                    </m:ctrlPr>
                                                  </m:sSubPr>
                                                  <m:e>
                                                    <m:r>
                                                      <a:rPr lang="en-US" altLang="zh-CN" b="0" i="1" baseline="0" smtClean="0">
                                                        <a:latin typeface="Cambria Math" panose="02040503050406030204" pitchFamily="18" charset="0"/>
                                                        <a:ea typeface="宋体" panose="02010600030101010101" pitchFamily="2" charset="-122"/>
                                                      </a:rPr>
                                                      <m:t>𝑁</m:t>
                                                    </m:r>
                                                  </m:e>
                                                  <m:sub>
                                                    <m:r>
                                                      <a:rPr lang="en-US" altLang="zh-CN" b="0" i="1" baseline="0" smtClean="0">
                                                        <a:latin typeface="Cambria Math" panose="02040503050406030204" pitchFamily="18" charset="0"/>
                                                        <a:ea typeface="宋体" panose="02010600030101010101" pitchFamily="2" charset="-122"/>
                                                      </a:rPr>
                                                      <m:t>𝑐</m:t>
                                                    </m:r>
                                                  </m:sub>
                                                </m:sSub>
                                              </m:den>
                                            </m:f>
                                          </m:e>
                                        </m:d>
                                      </m:e>
                                      <m:sup>
                                        <m:r>
                                          <a:rPr lang="en-US" altLang="zh-CN" b="0" i="1" baseline="0" smtClean="0">
                                            <a:latin typeface="Cambria Math" panose="02040503050406030204" pitchFamily="18" charset="0"/>
                                            <a:ea typeface="宋体" panose="02010600030101010101" pitchFamily="2" charset="-122"/>
                                          </a:rPr>
                                          <m:t>2</m:t>
                                        </m:r>
                                      </m:sup>
                                    </m:sSup>
                                  </m:e>
                                </m:rad>
                              </m:oMath>
                            </m:oMathPara>
                          </a14:m>
                          <a:endParaRPr lang="zh-CN" altLang="en-US" b="0" i="0" baseline="0" dirty="0">
                            <a:latin typeface="Times New Roman" panose="02020603050405020304" pitchFamily="18" charset="0"/>
                            <a:ea typeface="宋体" panose="02010600030101010101" pitchFamily="2" charset="-122"/>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0" i="0" baseline="0" dirty="0">
                              <a:latin typeface="Times New Roman" panose="02020603050405020304" pitchFamily="18" charset="0"/>
                              <a:ea typeface="宋体" panose="02010600030101010101" pitchFamily="2" charset="-122"/>
                            </a:rPr>
                            <a:t>5.3%</a:t>
                          </a:r>
                          <a:endParaRPr lang="zh-CN" altLang="en-US" b="0" i="0" baseline="0" dirty="0">
                            <a:latin typeface="Times New Roman" panose="02020603050405020304" pitchFamily="18" charset="0"/>
                            <a:ea typeface="宋体" panose="02010600030101010101" pitchFamily="2" charset="-122"/>
                          </a:endParaRPr>
                        </a:p>
                      </a:txBody>
                      <a:tcPr anchor="ctr">
                        <a:solidFill>
                          <a:srgbClr val="DBDAF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0" i="0" baseline="0" dirty="0">
                              <a:latin typeface="Times New Roman" panose="02020603050405020304" pitchFamily="18" charset="0"/>
                              <a:ea typeface="宋体" panose="02010600030101010101" pitchFamily="2" charset="-122"/>
                            </a:rPr>
                            <a:t>(9.0±0.5)%</a:t>
                          </a: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101711554"/>
                      </a:ext>
                    </a:extLst>
                  </a:tr>
                  <a:tr h="36576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b="0" i="0" baseline="0" dirty="0">
                            <a:latin typeface="Times New Roman" panose="02020603050405020304" pitchFamily="18" charset="0"/>
                            <a:ea typeface="宋体" panose="02010600030101010101" pitchFamily="2" charset="-122"/>
                          </a:endParaRP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altLang="zh-CN" b="0" i="1" baseline="0" smtClean="0">
                                        <a:latin typeface="Cambria Math" panose="02040503050406030204" pitchFamily="18" charset="0"/>
                                        <a:ea typeface="宋体" panose="02010600030101010101" pitchFamily="2" charset="-122"/>
                                      </a:rPr>
                                    </m:ctrlPr>
                                  </m:fPr>
                                  <m:num>
                                    <m:sSub>
                                      <m:sSubPr>
                                        <m:ctrlPr>
                                          <a:rPr lang="en-US" altLang="zh-CN" b="0" i="1" baseline="0" smtClean="0">
                                            <a:latin typeface="Cambria Math" panose="02040503050406030204" pitchFamily="18" charset="0"/>
                                            <a:ea typeface="宋体" panose="02010600030101010101" pitchFamily="2" charset="-122"/>
                                          </a:rPr>
                                        </m:ctrlPr>
                                      </m:sSubPr>
                                      <m:e>
                                        <m:r>
                                          <a:rPr lang="zh-CN" altLang="en-US" b="0" i="1" baseline="0" smtClean="0">
                                            <a:latin typeface="Cambria Math" panose="02040503050406030204" pitchFamily="18" charset="0"/>
                                            <a:ea typeface="宋体" panose="02010600030101010101" pitchFamily="2" charset="-122"/>
                                          </a:rPr>
                                          <m:t>𝜎</m:t>
                                        </m:r>
                                      </m:e>
                                      <m:sub>
                                        <m:sSub>
                                          <m:sSubPr>
                                            <m:ctrlPr>
                                              <a:rPr lang="en-US" altLang="zh-CN" b="0" i="1" baseline="0" smtClean="0">
                                                <a:latin typeface="Cambria Math" panose="02040503050406030204" pitchFamily="18" charset="0"/>
                                                <a:ea typeface="宋体" panose="02010600030101010101" pitchFamily="2" charset="-122"/>
                                              </a:rPr>
                                            </m:ctrlPr>
                                          </m:sSubPr>
                                          <m:e>
                                            <m:r>
                                              <a:rPr lang="zh-CN" altLang="en-US" b="0" i="1" baseline="0" smtClean="0">
                                                <a:latin typeface="Cambria Math" panose="02040503050406030204" pitchFamily="18" charset="0"/>
                                                <a:ea typeface="宋体" panose="02010600030101010101" pitchFamily="2" charset="-122"/>
                                              </a:rPr>
                                              <m:t>𝜂</m:t>
                                            </m:r>
                                          </m:e>
                                          <m:sub>
                                            <m:r>
                                              <a:rPr lang="en-US" altLang="zh-CN" b="0" i="1" baseline="0" smtClean="0">
                                                <a:latin typeface="Cambria Math" panose="02040503050406030204" pitchFamily="18" charset="0"/>
                                                <a:ea typeface="宋体" panose="02010600030101010101" pitchFamily="2" charset="-122"/>
                                              </a:rPr>
                                              <m:t>0</m:t>
                                            </m:r>
                                          </m:sub>
                                        </m:sSub>
                                      </m:sub>
                                    </m:sSub>
                                  </m:num>
                                  <m:den>
                                    <m:sSub>
                                      <m:sSubPr>
                                        <m:ctrlPr>
                                          <a:rPr lang="en-US" altLang="zh-CN" b="0" i="1" baseline="0" smtClean="0">
                                            <a:latin typeface="Cambria Math" panose="02040503050406030204" pitchFamily="18" charset="0"/>
                                            <a:ea typeface="宋体" panose="02010600030101010101" pitchFamily="2" charset="-122"/>
                                          </a:rPr>
                                        </m:ctrlPr>
                                      </m:sSubPr>
                                      <m:e>
                                        <m:r>
                                          <a:rPr lang="zh-CN" altLang="en-US" b="0" i="1" baseline="0" smtClean="0">
                                            <a:latin typeface="Cambria Math" panose="02040503050406030204" pitchFamily="18" charset="0"/>
                                            <a:ea typeface="宋体" panose="02010600030101010101" pitchFamily="2" charset="-122"/>
                                          </a:rPr>
                                          <m:t>𝜂</m:t>
                                        </m:r>
                                      </m:e>
                                      <m:sub>
                                        <m:r>
                                          <a:rPr lang="en-US" altLang="zh-CN" b="0" i="1" baseline="0" smtClean="0">
                                            <a:latin typeface="Cambria Math" panose="02040503050406030204" pitchFamily="18" charset="0"/>
                                            <a:ea typeface="宋体" panose="02010600030101010101" pitchFamily="2" charset="-122"/>
                                          </a:rPr>
                                          <m:t>0</m:t>
                                        </m:r>
                                      </m:sub>
                                    </m:sSub>
                                  </m:den>
                                </m:f>
                                <m:r>
                                  <a:rPr lang="en-US" altLang="zh-CN" b="0" i="1" baseline="0" smtClean="0">
                                    <a:latin typeface="Cambria Math" panose="02040503050406030204" pitchFamily="18" charset="0"/>
                                    <a:ea typeface="宋体" panose="02010600030101010101" pitchFamily="2" charset="-122"/>
                                  </a:rPr>
                                  <m:t>=</m:t>
                                </m:r>
                                <m:rad>
                                  <m:radPr>
                                    <m:degHide m:val="on"/>
                                    <m:ctrlPr>
                                      <a:rPr lang="en-US" altLang="zh-CN" b="0" i="1" baseline="0" smtClean="0">
                                        <a:latin typeface="Cambria Math" panose="02040503050406030204" pitchFamily="18" charset="0"/>
                                        <a:ea typeface="宋体" panose="02010600030101010101" pitchFamily="2" charset="-122"/>
                                      </a:rPr>
                                    </m:ctrlPr>
                                  </m:radPr>
                                  <m:deg/>
                                  <m:e>
                                    <m:sSup>
                                      <m:sSupPr>
                                        <m:ctrlPr>
                                          <a:rPr lang="en-US" altLang="zh-CN" b="0" i="1" baseline="0" smtClean="0">
                                            <a:latin typeface="Cambria Math" panose="02040503050406030204" pitchFamily="18" charset="0"/>
                                            <a:ea typeface="宋体" panose="02010600030101010101" pitchFamily="2" charset="-122"/>
                                          </a:rPr>
                                        </m:ctrlPr>
                                      </m:sSupPr>
                                      <m:e>
                                        <m:d>
                                          <m:dPr>
                                            <m:ctrlPr>
                                              <a:rPr lang="en-US" altLang="zh-CN" b="0" i="1" baseline="0" smtClean="0">
                                                <a:latin typeface="Cambria Math" panose="02040503050406030204" pitchFamily="18" charset="0"/>
                                                <a:ea typeface="宋体" panose="02010600030101010101" pitchFamily="2" charset="-122"/>
                                              </a:rPr>
                                            </m:ctrlPr>
                                          </m:dPr>
                                          <m:e>
                                            <m:f>
                                              <m:fPr>
                                                <m:ctrlPr>
                                                  <a:rPr lang="en-US" altLang="zh-CN" b="0" i="1" baseline="0" smtClean="0">
                                                    <a:latin typeface="Cambria Math" panose="02040503050406030204" pitchFamily="18" charset="0"/>
                                                    <a:ea typeface="宋体" panose="02010600030101010101" pitchFamily="2" charset="-122"/>
                                                  </a:rPr>
                                                </m:ctrlPr>
                                              </m:fPr>
                                              <m:num>
                                                <m:sSub>
                                                  <m:sSubPr>
                                                    <m:ctrlPr>
                                                      <a:rPr lang="en-US" altLang="zh-CN" b="0" i="1" baseline="0" smtClean="0">
                                                        <a:latin typeface="Cambria Math" panose="02040503050406030204" pitchFamily="18" charset="0"/>
                                                        <a:ea typeface="宋体" panose="02010600030101010101" pitchFamily="2" charset="-122"/>
                                                      </a:rPr>
                                                    </m:ctrlPr>
                                                  </m:sSubPr>
                                                  <m:e>
                                                    <m:r>
                                                      <a:rPr lang="zh-CN" altLang="en-US" b="0" i="1" baseline="0" smtClean="0">
                                                        <a:latin typeface="Cambria Math" panose="02040503050406030204" pitchFamily="18" charset="0"/>
                                                        <a:ea typeface="宋体" panose="02010600030101010101" pitchFamily="2" charset="-122"/>
                                                      </a:rPr>
                                                      <m:t>𝜎</m:t>
                                                    </m:r>
                                                  </m:e>
                                                  <m:sub>
                                                    <m:r>
                                                      <a:rPr lang="en-US" altLang="zh-CN" b="0" i="1" baseline="0" smtClean="0">
                                                        <a:latin typeface="Cambria Math" panose="02040503050406030204" pitchFamily="18" charset="0"/>
                                                        <a:ea typeface="宋体" panose="02010600030101010101" pitchFamily="2" charset="-122"/>
                                                      </a:rPr>
                                                      <m:t>𝑡</m:t>
                                                    </m:r>
                                                  </m:sub>
                                                </m:sSub>
                                              </m:num>
                                              <m:den>
                                                <m:sSub>
                                                  <m:sSubPr>
                                                    <m:ctrlPr>
                                                      <a:rPr lang="en-US" altLang="zh-CN" b="0" i="1" baseline="0" smtClean="0">
                                                        <a:latin typeface="Cambria Math" panose="02040503050406030204" pitchFamily="18" charset="0"/>
                                                        <a:ea typeface="宋体" panose="02010600030101010101" pitchFamily="2" charset="-122"/>
                                                      </a:rPr>
                                                    </m:ctrlPr>
                                                  </m:sSubPr>
                                                  <m:e>
                                                    <m:r>
                                                      <a:rPr lang="en-US" altLang="zh-CN" b="0" i="1" baseline="0" smtClean="0">
                                                        <a:latin typeface="Cambria Math" panose="02040503050406030204" pitchFamily="18" charset="0"/>
                                                        <a:ea typeface="宋体" panose="02010600030101010101" pitchFamily="2" charset="-122"/>
                                                      </a:rPr>
                                                      <m:t>𝑇</m:t>
                                                    </m:r>
                                                  </m:e>
                                                  <m:sub>
                                                    <m:r>
                                                      <a:rPr lang="en-US" altLang="zh-CN" b="0" i="1" baseline="0" smtClean="0">
                                                        <a:latin typeface="Cambria Math" panose="02040503050406030204" pitchFamily="18" charset="0"/>
                                                        <a:ea typeface="宋体" panose="02010600030101010101" pitchFamily="2" charset="-122"/>
                                                      </a:rPr>
                                                      <m:t>𝑚</m:t>
                                                    </m:r>
                                                  </m:sub>
                                                </m:sSub>
                                              </m:den>
                                            </m:f>
                                          </m:e>
                                        </m:d>
                                      </m:e>
                                      <m:sup>
                                        <m:r>
                                          <a:rPr lang="en-US" altLang="zh-CN" b="0" i="1" baseline="0" smtClean="0">
                                            <a:latin typeface="Cambria Math" panose="02040503050406030204" pitchFamily="18" charset="0"/>
                                            <a:ea typeface="宋体" panose="02010600030101010101" pitchFamily="2" charset="-122"/>
                                          </a:rPr>
                                          <m:t>2</m:t>
                                        </m:r>
                                      </m:sup>
                                    </m:sSup>
                                    <m:r>
                                      <a:rPr lang="en-US" altLang="zh-CN" b="0" i="1" baseline="0" smtClean="0">
                                        <a:latin typeface="Cambria Math" panose="02040503050406030204" pitchFamily="18" charset="0"/>
                                        <a:ea typeface="宋体" panose="02010600030101010101" pitchFamily="2" charset="-122"/>
                                      </a:rPr>
                                      <m:t>+</m:t>
                                    </m:r>
                                    <m:sSup>
                                      <m:sSupPr>
                                        <m:ctrlPr>
                                          <a:rPr lang="en-US" altLang="zh-CN" b="0" i="1" baseline="0" smtClean="0">
                                            <a:latin typeface="Cambria Math" panose="02040503050406030204" pitchFamily="18" charset="0"/>
                                            <a:ea typeface="宋体" panose="02010600030101010101" pitchFamily="2" charset="-122"/>
                                          </a:rPr>
                                        </m:ctrlPr>
                                      </m:sSupPr>
                                      <m:e>
                                        <m:d>
                                          <m:dPr>
                                            <m:ctrlPr>
                                              <a:rPr lang="en-US" altLang="zh-CN" b="0" i="1" baseline="0" smtClean="0">
                                                <a:latin typeface="Cambria Math" panose="02040503050406030204" pitchFamily="18" charset="0"/>
                                                <a:ea typeface="宋体" panose="02010600030101010101" pitchFamily="2" charset="-122"/>
                                              </a:rPr>
                                            </m:ctrlPr>
                                          </m:dPr>
                                          <m:e>
                                            <m:f>
                                              <m:fPr>
                                                <m:ctrlPr>
                                                  <a:rPr lang="en-US" altLang="zh-CN" b="0" i="1" baseline="0" smtClean="0">
                                                    <a:latin typeface="Cambria Math" panose="02040503050406030204" pitchFamily="18" charset="0"/>
                                                    <a:ea typeface="宋体" panose="02010600030101010101" pitchFamily="2" charset="-122"/>
                                                  </a:rPr>
                                                </m:ctrlPr>
                                              </m:fPr>
                                              <m:num>
                                                <m:sSub>
                                                  <m:sSubPr>
                                                    <m:ctrlPr>
                                                      <a:rPr lang="en-US" altLang="zh-CN" b="0" i="1" baseline="0" smtClean="0">
                                                        <a:latin typeface="Cambria Math" panose="02040503050406030204" pitchFamily="18" charset="0"/>
                                                        <a:ea typeface="宋体" panose="02010600030101010101" pitchFamily="2" charset="-122"/>
                                                      </a:rPr>
                                                    </m:ctrlPr>
                                                  </m:sSubPr>
                                                  <m:e>
                                                    <m:r>
                                                      <a:rPr lang="zh-CN" altLang="en-US" b="0" i="1" baseline="0" smtClean="0">
                                                        <a:latin typeface="Cambria Math" panose="02040503050406030204" pitchFamily="18" charset="0"/>
                                                        <a:ea typeface="宋体" panose="02010600030101010101" pitchFamily="2" charset="-122"/>
                                                      </a:rPr>
                                                      <m:t>𝜎</m:t>
                                                    </m:r>
                                                  </m:e>
                                                  <m:sub>
                                                    <m:r>
                                                      <a:rPr lang="en-US" altLang="zh-CN" b="0" i="1" baseline="0" smtClean="0">
                                                        <a:latin typeface="Cambria Math" panose="02040503050406030204" pitchFamily="18" charset="0"/>
                                                        <a:ea typeface="宋体" panose="02010600030101010101" pitchFamily="2" charset="-122"/>
                                                      </a:rPr>
                                                      <m:t>𝑐</m:t>
                                                    </m:r>
                                                  </m:sub>
                                                </m:sSub>
                                              </m:num>
                                              <m:den>
                                                <m:sSub>
                                                  <m:sSubPr>
                                                    <m:ctrlPr>
                                                      <a:rPr lang="en-US" altLang="zh-CN" b="0" i="1" baseline="0" smtClean="0">
                                                        <a:latin typeface="Cambria Math" panose="02040503050406030204" pitchFamily="18" charset="0"/>
                                                        <a:ea typeface="宋体" panose="02010600030101010101" pitchFamily="2" charset="-122"/>
                                                      </a:rPr>
                                                    </m:ctrlPr>
                                                  </m:sSubPr>
                                                  <m:e>
                                                    <m:r>
                                                      <a:rPr lang="en-US" altLang="zh-CN" b="0" i="1" baseline="0" smtClean="0">
                                                        <a:latin typeface="Cambria Math" panose="02040503050406030204" pitchFamily="18" charset="0"/>
                                                        <a:ea typeface="宋体" panose="02010600030101010101" pitchFamily="2" charset="-122"/>
                                                      </a:rPr>
                                                      <m:t>𝑁</m:t>
                                                    </m:r>
                                                  </m:e>
                                                  <m:sub>
                                                    <m:r>
                                                      <a:rPr lang="en-US" altLang="zh-CN" b="0" i="1" baseline="0" smtClean="0">
                                                        <a:latin typeface="Cambria Math" panose="02040503050406030204" pitchFamily="18" charset="0"/>
                                                        <a:ea typeface="宋体" panose="02010600030101010101" pitchFamily="2" charset="-122"/>
                                                      </a:rPr>
                                                      <m:t>𝑐</m:t>
                                                    </m:r>
                                                  </m:sub>
                                                </m:sSub>
                                              </m:den>
                                            </m:f>
                                          </m:e>
                                        </m:d>
                                      </m:e>
                                      <m:sup>
                                        <m:r>
                                          <a:rPr lang="en-US" altLang="zh-CN" b="0" i="1" baseline="0" smtClean="0">
                                            <a:latin typeface="Cambria Math" panose="02040503050406030204" pitchFamily="18" charset="0"/>
                                            <a:ea typeface="宋体" panose="02010600030101010101" pitchFamily="2" charset="-122"/>
                                          </a:rPr>
                                          <m:t>2</m:t>
                                        </m:r>
                                      </m:sup>
                                    </m:sSup>
                                    <m:r>
                                      <a:rPr lang="en-US" altLang="zh-CN" b="0" i="1" baseline="0" smtClean="0">
                                        <a:latin typeface="Cambria Math" panose="02040503050406030204" pitchFamily="18" charset="0"/>
                                        <a:ea typeface="宋体" panose="02010600030101010101" pitchFamily="2" charset="-122"/>
                                      </a:rPr>
                                      <m:t>+</m:t>
                                    </m:r>
                                    <m:sSup>
                                      <m:sSupPr>
                                        <m:ctrlPr>
                                          <a:rPr lang="en-US" altLang="zh-CN" b="0" i="1" baseline="0" smtClean="0">
                                            <a:latin typeface="Cambria Math" panose="02040503050406030204" pitchFamily="18" charset="0"/>
                                            <a:ea typeface="宋体" panose="02010600030101010101" pitchFamily="2" charset="-122"/>
                                          </a:rPr>
                                        </m:ctrlPr>
                                      </m:sSupPr>
                                      <m:e>
                                        <m:d>
                                          <m:dPr>
                                            <m:ctrlPr>
                                              <a:rPr lang="en-US" altLang="zh-CN" b="0" i="1" baseline="0" smtClean="0">
                                                <a:latin typeface="Cambria Math" panose="02040503050406030204" pitchFamily="18" charset="0"/>
                                                <a:ea typeface="宋体" panose="02010600030101010101" pitchFamily="2" charset="-122"/>
                                              </a:rPr>
                                            </m:ctrlPr>
                                          </m:dPr>
                                          <m:e>
                                            <m:f>
                                              <m:fPr>
                                                <m:ctrlPr>
                                                  <a:rPr lang="en-US" altLang="zh-CN" b="0" i="1" baseline="0" smtClean="0">
                                                    <a:latin typeface="Cambria Math" panose="02040503050406030204" pitchFamily="18" charset="0"/>
                                                    <a:ea typeface="宋体" panose="02010600030101010101" pitchFamily="2" charset="-122"/>
                                                  </a:rPr>
                                                </m:ctrlPr>
                                              </m:fPr>
                                              <m:num>
                                                <m:sSub>
                                                  <m:sSubPr>
                                                    <m:ctrlPr>
                                                      <a:rPr lang="en-US" altLang="zh-CN" b="0" i="1" baseline="0" smtClean="0">
                                                        <a:latin typeface="Cambria Math" panose="02040503050406030204" pitchFamily="18" charset="0"/>
                                                        <a:ea typeface="宋体" panose="02010600030101010101" pitchFamily="2" charset="-122"/>
                                                      </a:rPr>
                                                    </m:ctrlPr>
                                                  </m:sSubPr>
                                                  <m:e>
                                                    <m:r>
                                                      <a:rPr lang="zh-CN" altLang="en-US" b="0" i="1" baseline="0" smtClean="0">
                                                        <a:latin typeface="Cambria Math" panose="02040503050406030204" pitchFamily="18" charset="0"/>
                                                        <a:ea typeface="宋体" panose="02010600030101010101" pitchFamily="2" charset="-122"/>
                                                      </a:rPr>
                                                      <m:t>𝜎</m:t>
                                                    </m:r>
                                                  </m:e>
                                                  <m:sub>
                                                    <m:r>
                                                      <a:rPr lang="en-US" altLang="zh-CN" b="0" i="1" baseline="0" smtClean="0">
                                                        <a:latin typeface="Cambria Math" panose="02040503050406030204" pitchFamily="18" charset="0"/>
                                                        <a:ea typeface="宋体" panose="02010600030101010101" pitchFamily="2" charset="-122"/>
                                                      </a:rPr>
                                                      <m:t>𝑖</m:t>
                                                    </m:r>
                                                  </m:sub>
                                                </m:sSub>
                                              </m:num>
                                              <m:den>
                                                <m:sSub>
                                                  <m:sSubPr>
                                                    <m:ctrlPr>
                                                      <a:rPr lang="en-US" altLang="zh-CN" b="0" i="1" baseline="0" smtClean="0">
                                                        <a:latin typeface="Cambria Math" panose="02040503050406030204" pitchFamily="18" charset="0"/>
                                                        <a:ea typeface="宋体" panose="02010600030101010101" pitchFamily="2" charset="-122"/>
                                                      </a:rPr>
                                                    </m:ctrlPr>
                                                  </m:sSubPr>
                                                  <m:e>
                                                    <m:r>
                                                      <a:rPr lang="en-US" altLang="zh-CN" b="0" i="1" baseline="0" smtClean="0">
                                                        <a:latin typeface="Cambria Math" panose="02040503050406030204" pitchFamily="18" charset="0"/>
                                                        <a:ea typeface="宋体" panose="02010600030101010101" pitchFamily="2" charset="-122"/>
                                                      </a:rPr>
                                                      <m:t>𝑁</m:t>
                                                    </m:r>
                                                  </m:e>
                                                  <m:sub>
                                                    <m:r>
                                                      <a:rPr lang="en-US" altLang="zh-CN" b="0" i="1" baseline="0" smtClean="0">
                                                        <a:latin typeface="Cambria Math" panose="02040503050406030204" pitchFamily="18" charset="0"/>
                                                        <a:ea typeface="宋体" panose="02010600030101010101" pitchFamily="2" charset="-122"/>
                                                      </a:rPr>
                                                      <m:t>𝑖</m:t>
                                                    </m:r>
                                                  </m:sub>
                                                </m:sSub>
                                              </m:den>
                                            </m:f>
                                          </m:e>
                                        </m:d>
                                      </m:e>
                                      <m:sup>
                                        <m:r>
                                          <a:rPr lang="en-US" altLang="zh-CN" b="0" i="1" baseline="0" smtClean="0">
                                            <a:latin typeface="Cambria Math" panose="02040503050406030204" pitchFamily="18" charset="0"/>
                                            <a:ea typeface="宋体" panose="02010600030101010101" pitchFamily="2" charset="-122"/>
                                          </a:rPr>
                                          <m:t>2</m:t>
                                        </m:r>
                                      </m:sup>
                                    </m:sSup>
                                  </m:e>
                                </m:rad>
                              </m:oMath>
                            </m:oMathPara>
                          </a14:m>
                          <a:endParaRPr lang="zh-CN" altLang="en-US" b="0" i="0" baseline="0" dirty="0">
                            <a:latin typeface="Times New Roman" panose="02020603050405020304" pitchFamily="18" charset="0"/>
                            <a:ea typeface="宋体" panose="02010600030101010101" pitchFamily="2" charset="-122"/>
                          </a:endParaRP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0" i="0" baseline="0" dirty="0">
                              <a:latin typeface="Times New Roman" panose="02020603050405020304" pitchFamily="18" charset="0"/>
                              <a:ea typeface="宋体" panose="02010600030101010101" pitchFamily="2" charset="-122"/>
                            </a:rPr>
                            <a:t>4.2%</a:t>
                          </a:r>
                          <a:endParaRPr lang="zh-CN" altLang="en-US" b="0" i="0" baseline="0" dirty="0">
                            <a:latin typeface="Times New Roman" panose="02020603050405020304" pitchFamily="18" charset="0"/>
                            <a:ea typeface="宋体" panose="02010600030101010101" pitchFamily="2" charset="-122"/>
                          </a:endParaRP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0" i="0" baseline="0" dirty="0">
                              <a:latin typeface="Times New Roman" panose="02020603050405020304" pitchFamily="18" charset="0"/>
                              <a:ea typeface="宋体" panose="02010600030101010101" pitchFamily="2" charset="-122"/>
                            </a:rPr>
                            <a:t>(29.2±1.2)%</a:t>
                          </a: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2237081552"/>
                      </a:ext>
                    </a:extLst>
                  </a:tr>
                </a:tbl>
              </a:graphicData>
            </a:graphic>
          </p:graphicFrame>
        </mc:Choice>
        <mc:Fallback xmlns="">
          <p:graphicFrame>
            <p:nvGraphicFramePr>
              <p:cNvPr id="33" name="表格 32">
                <a:extLst>
                  <a:ext uri="{FF2B5EF4-FFF2-40B4-BE49-F238E27FC236}">
                    <a16:creationId xmlns:a16="http://schemas.microsoft.com/office/drawing/2014/main" id="{83DC929E-0202-D430-E9D2-990A960E2A59}"/>
                  </a:ext>
                </a:extLst>
              </p:cNvPr>
              <p:cNvGraphicFramePr>
                <a:graphicFrameLocks noGrp="1"/>
              </p:cNvGraphicFramePr>
              <p:nvPr>
                <p:extLst>
                  <p:ext uri="{D42A27DB-BD31-4B8C-83A1-F6EECF244321}">
                    <p14:modId xmlns:p14="http://schemas.microsoft.com/office/powerpoint/2010/main" val="869004844"/>
                  </p:ext>
                </p:extLst>
              </p:nvPr>
            </p:nvGraphicFramePr>
            <p:xfrm>
              <a:off x="242763" y="3607946"/>
              <a:ext cx="11706472" cy="3076513"/>
            </p:xfrm>
            <a:graphic>
              <a:graphicData uri="http://schemas.openxmlformats.org/drawingml/2006/table">
                <a:tbl>
                  <a:tblPr firstRow="1" bandRow="1">
                    <a:tableStyleId>{3B4B98B0-60AC-42C2-AFA5-B58CD77FA1E5}</a:tableStyleId>
                  </a:tblPr>
                  <a:tblGrid>
                    <a:gridCol w="1448877">
                      <a:extLst>
                        <a:ext uri="{9D8B030D-6E8A-4147-A177-3AD203B41FA5}">
                          <a16:colId xmlns:a16="http://schemas.microsoft.com/office/drawing/2014/main" val="2372058289"/>
                        </a:ext>
                      </a:extLst>
                    </a:gridCol>
                    <a:gridCol w="5047488">
                      <a:extLst>
                        <a:ext uri="{9D8B030D-6E8A-4147-A177-3AD203B41FA5}">
                          <a16:colId xmlns:a16="http://schemas.microsoft.com/office/drawing/2014/main" val="2825535890"/>
                        </a:ext>
                      </a:extLst>
                    </a:gridCol>
                    <a:gridCol w="2523744">
                      <a:extLst>
                        <a:ext uri="{9D8B030D-6E8A-4147-A177-3AD203B41FA5}">
                          <a16:colId xmlns:a16="http://schemas.microsoft.com/office/drawing/2014/main" val="1895919257"/>
                        </a:ext>
                      </a:extLst>
                    </a:gridCol>
                    <a:gridCol w="2686363">
                      <a:extLst>
                        <a:ext uri="{9D8B030D-6E8A-4147-A177-3AD203B41FA5}">
                          <a16:colId xmlns:a16="http://schemas.microsoft.com/office/drawing/2014/main" val="3496321186"/>
                        </a:ext>
                      </a:extLst>
                    </a:gridCol>
                  </a:tblGrid>
                  <a:tr h="370840">
                    <a:tc>
                      <a:txBody>
                        <a:bodyPr/>
                        <a:lstStyle/>
                        <a:p>
                          <a:pPr algn="ct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Error Calculation</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endParaRPr lang="zh-CN"/>
                        </a:p>
                      </a:txBody>
                      <a:tcPr anchor="ctr">
                        <a:blipFill>
                          <a:blip r:embed="rId11"/>
                          <a:stretch>
                            <a:fillRect l="-257729" t="-6557" r="-106763" b="-731148"/>
                          </a:stretch>
                        </a:blipFill>
                      </a:tcPr>
                    </a:tc>
                    <a:tc>
                      <a:txBody>
                        <a:bodyPr/>
                        <a:lstStyle/>
                        <a:p>
                          <a:pPr algn="ctr"/>
                          <a:r>
                            <a:rPr lang="en-US" altLang="zh-CN" b="0" i="0" baseline="0" dirty="0">
                              <a:latin typeface="Times New Roman" panose="02020603050405020304" pitchFamily="18" charset="0"/>
                              <a:ea typeface="宋体" panose="02010600030101010101" pitchFamily="2" charset="-122"/>
                            </a:rPr>
                            <a:t>Final</a:t>
                          </a:r>
                          <a:r>
                            <a:rPr lang="zh-CN" altLang="en-US" b="0" i="0" baseline="0" dirty="0">
                              <a:latin typeface="Times New Roman" panose="02020603050405020304" pitchFamily="18" charset="0"/>
                              <a:ea typeface="宋体" panose="02010600030101010101" pitchFamily="2" charset="-122"/>
                            </a:rPr>
                            <a:t> </a:t>
                          </a:r>
                          <a:r>
                            <a:rPr lang="en-US" altLang="zh-CN" b="0" i="0" baseline="0" dirty="0">
                              <a:latin typeface="Times New Roman" panose="02020603050405020304" pitchFamily="18" charset="0"/>
                              <a:ea typeface="宋体" panose="02010600030101010101" pitchFamily="2" charset="-122"/>
                            </a:rPr>
                            <a:t>Results</a:t>
                          </a: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1692363787"/>
                      </a:ext>
                    </a:extLst>
                  </a:tr>
                  <a:tr h="901891">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0" i="0" baseline="0" dirty="0">
                              <a:latin typeface="Times New Roman" panose="02020603050405020304" pitchFamily="18" charset="0"/>
                              <a:ea typeface="宋体" panose="02010600030101010101" pitchFamily="2" charset="-122"/>
                            </a:rPr>
                            <a:t>E&lt;0.5eV</a:t>
                          </a:r>
                          <a:endParaRPr lang="zh-CN" altLang="en-US" b="0" i="0" baseline="0" dirty="0">
                            <a:latin typeface="Times New Roman" panose="02020603050405020304" pitchFamily="18" charset="0"/>
                            <a:ea typeface="宋体" panose="02010600030101010101" pitchFamily="2" charset="-122"/>
                          </a:endParaRPr>
                        </a:p>
                      </a:txBody>
                      <a:tcPr anchor="ctr">
                        <a:solidFill>
                          <a:srgbClr val="FFFF00">
                            <a:alpha val="20000"/>
                          </a:srgbClr>
                        </a:solidFill>
                      </a:tcPr>
                    </a:tc>
                    <a:tc>
                      <a:txBody>
                        <a:bodyPr/>
                        <a:lstStyle/>
                        <a:p>
                          <a:endParaRPr lang="zh-CN"/>
                        </a:p>
                      </a:txBody>
                      <a:tcPr anchor="ctr">
                        <a:blipFill>
                          <a:blip r:embed="rId11"/>
                          <a:stretch>
                            <a:fillRect l="-28709" t="-43919" r="-103257" b="-201351"/>
                          </a:stretch>
                        </a:blipFill>
                      </a:tcPr>
                    </a:tc>
                    <a:tc>
                      <a:txBody>
                        <a:bodyPr/>
                        <a:lstStyle/>
                        <a:p>
                          <a:pPr algn="ctr"/>
                          <a:r>
                            <a:rPr lang="en-US" altLang="zh-CN" b="0" i="0" baseline="0" dirty="0">
                              <a:latin typeface="Times New Roman" panose="02020603050405020304" pitchFamily="18" charset="0"/>
                              <a:ea typeface="宋体" panose="02010600030101010101" pitchFamily="2" charset="-122"/>
                            </a:rPr>
                            <a:t>4.9%</a:t>
                          </a:r>
                          <a:endParaRPr lang="zh-CN" altLang="en-US" b="0" i="0" baseline="0" dirty="0">
                            <a:latin typeface="Times New Roman" panose="02020603050405020304" pitchFamily="18" charset="0"/>
                            <a:ea typeface="宋体" panose="02010600030101010101" pitchFamily="2" charset="-122"/>
                          </a:endParaRPr>
                        </a:p>
                      </a:txBody>
                      <a:tcPr anchor="ctr">
                        <a:solidFill>
                          <a:schemeClr val="accent1">
                            <a:lumMod val="20000"/>
                            <a:lumOff val="80000"/>
                          </a:schemeClr>
                        </a:solidFill>
                      </a:tcPr>
                    </a:tc>
                    <a:tc>
                      <a:txBody>
                        <a:bodyPr/>
                        <a:lstStyle/>
                        <a:p>
                          <a:pPr algn="ctr"/>
                          <a:r>
                            <a:rPr lang="en-US" altLang="zh-CN" b="0" i="0" baseline="0" dirty="0">
                              <a:latin typeface="Times New Roman" panose="02020603050405020304" pitchFamily="18" charset="0"/>
                              <a:ea typeface="宋体" panose="02010600030101010101" pitchFamily="2" charset="-122"/>
                            </a:rPr>
                            <a:t>(30.8±1.5)%</a:t>
                          </a: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1373505246"/>
                      </a:ext>
                    </a:extLst>
                  </a:tr>
                  <a:tr h="901891">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b="0" i="0" baseline="0" dirty="0">
                            <a:latin typeface="Times New Roman" panose="02020603050405020304" pitchFamily="18" charset="0"/>
                            <a:ea typeface="宋体" panose="02010600030101010101" pitchFamily="2" charset="-122"/>
                          </a:endParaRPr>
                        </a:p>
                      </a:txBody>
                      <a:tcPr anchor="ctr">
                        <a:noFill/>
                      </a:tcPr>
                    </a:tc>
                    <a:tc>
                      <a:txBody>
                        <a:bodyPr/>
                        <a:lstStyle/>
                        <a:p>
                          <a:endParaRPr lang="zh-CN"/>
                        </a:p>
                      </a:txBody>
                      <a:tcPr anchor="ctr">
                        <a:blipFill>
                          <a:blip r:embed="rId11"/>
                          <a:stretch>
                            <a:fillRect l="-28709" t="-142953" r="-103257" b="-100000"/>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0" i="0" baseline="0" dirty="0">
                              <a:latin typeface="Times New Roman" panose="02020603050405020304" pitchFamily="18" charset="0"/>
                              <a:ea typeface="宋体" panose="02010600030101010101" pitchFamily="2" charset="-122"/>
                            </a:rPr>
                            <a:t>5.3%</a:t>
                          </a:r>
                          <a:endParaRPr lang="zh-CN" altLang="en-US" b="0" i="0" baseline="0" dirty="0">
                            <a:latin typeface="Times New Roman" panose="02020603050405020304" pitchFamily="18" charset="0"/>
                            <a:ea typeface="宋体" panose="02010600030101010101" pitchFamily="2" charset="-122"/>
                          </a:endParaRPr>
                        </a:p>
                      </a:txBody>
                      <a:tcPr anchor="ctr">
                        <a:solidFill>
                          <a:srgbClr val="DBDAF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0" i="0" baseline="0" dirty="0">
                              <a:latin typeface="Times New Roman" panose="02020603050405020304" pitchFamily="18" charset="0"/>
                              <a:ea typeface="宋体" panose="02010600030101010101" pitchFamily="2" charset="-122"/>
                            </a:rPr>
                            <a:t>(9.0±0.5)%</a:t>
                          </a: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101711554"/>
                      </a:ext>
                    </a:extLst>
                  </a:tr>
                  <a:tr h="901891">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b="0" i="0" baseline="0" dirty="0">
                            <a:latin typeface="Times New Roman" panose="02020603050405020304" pitchFamily="18" charset="0"/>
                            <a:ea typeface="宋体" panose="02010600030101010101" pitchFamily="2" charset="-122"/>
                          </a:endParaRPr>
                        </a:p>
                      </a:txBody>
                      <a:tcPr anchor="ctr">
                        <a:solidFill>
                          <a:schemeClr val="bg1">
                            <a:lumMod val="85000"/>
                          </a:schemeClr>
                        </a:solidFill>
                      </a:tcPr>
                    </a:tc>
                    <a:tc>
                      <a:txBody>
                        <a:bodyPr/>
                        <a:lstStyle/>
                        <a:p>
                          <a:endParaRPr lang="zh-CN"/>
                        </a:p>
                      </a:txBody>
                      <a:tcPr anchor="ctr">
                        <a:blipFill>
                          <a:blip r:embed="rId11"/>
                          <a:stretch>
                            <a:fillRect l="-28709" t="-244595" r="-103257" b="-676"/>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0" i="0" baseline="0" dirty="0">
                              <a:latin typeface="Times New Roman" panose="02020603050405020304" pitchFamily="18" charset="0"/>
                              <a:ea typeface="宋体" panose="02010600030101010101" pitchFamily="2" charset="-122"/>
                            </a:rPr>
                            <a:t>4.2%</a:t>
                          </a:r>
                          <a:endParaRPr lang="zh-CN" altLang="en-US" b="0" i="0" baseline="0" dirty="0">
                            <a:latin typeface="Times New Roman" panose="02020603050405020304" pitchFamily="18" charset="0"/>
                            <a:ea typeface="宋体" panose="02010600030101010101" pitchFamily="2" charset="-122"/>
                          </a:endParaRP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0" i="0" baseline="0" dirty="0">
                              <a:latin typeface="Times New Roman" panose="02020603050405020304" pitchFamily="18" charset="0"/>
                              <a:ea typeface="宋体" panose="02010600030101010101" pitchFamily="2" charset="-122"/>
                            </a:rPr>
                            <a:t>(29.2±1.2)%</a:t>
                          </a: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2237081552"/>
                      </a:ext>
                    </a:extLst>
                  </a:tr>
                </a:tbl>
              </a:graphicData>
            </a:graphic>
          </p:graphicFrame>
        </mc:Fallback>
      </mc:AlternateContent>
    </p:spTree>
    <p:custDataLst>
      <p:tags r:id="rId1"/>
    </p:custDataLst>
    <p:extLst>
      <p:ext uri="{BB962C8B-B14F-4D97-AF65-F5344CB8AC3E}">
        <p14:creationId xmlns:p14="http://schemas.microsoft.com/office/powerpoint/2010/main" val="168521237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8A421-096C-A683-FCDF-B446E1109AC6}"/>
            </a:ext>
          </a:extLst>
        </p:cNvPr>
        <p:cNvGrpSpPr/>
        <p:nvPr/>
      </p:nvGrpSpPr>
      <p:grpSpPr>
        <a:xfrm>
          <a:off x="0" y="0"/>
          <a:ext cx="0" cy="0"/>
          <a:chOff x="0" y="0"/>
          <a:chExt cx="0" cy="0"/>
        </a:xfrm>
      </p:grpSpPr>
      <p:sp>
        <p:nvSpPr>
          <p:cNvPr id="81" name="矩形 80">
            <a:extLst>
              <a:ext uri="{FF2B5EF4-FFF2-40B4-BE49-F238E27FC236}">
                <a16:creationId xmlns:a16="http://schemas.microsoft.com/office/drawing/2014/main" id="{5816B99C-29D3-D1E5-A538-48857E92AEF6}"/>
              </a:ext>
            </a:extLst>
          </p:cNvPr>
          <p:cNvSpPr/>
          <p:nvPr/>
        </p:nvSpPr>
        <p:spPr>
          <a:xfrm>
            <a:off x="0" y="0"/>
            <a:ext cx="12192000" cy="114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B" panose="00020600040101010101" pitchFamily="18" charset="-122"/>
            </a:endParaRPr>
          </a:p>
        </p:txBody>
      </p:sp>
      <p:sp>
        <p:nvSpPr>
          <p:cNvPr id="82" name="矩形 81">
            <a:extLst>
              <a:ext uri="{FF2B5EF4-FFF2-40B4-BE49-F238E27FC236}">
                <a16:creationId xmlns:a16="http://schemas.microsoft.com/office/drawing/2014/main" id="{9BF3AE32-410A-656D-7BCC-D90CA186FCEA}"/>
              </a:ext>
            </a:extLst>
          </p:cNvPr>
          <p:cNvSpPr/>
          <p:nvPr/>
        </p:nvSpPr>
        <p:spPr>
          <a:xfrm>
            <a:off x="0" y="6743065"/>
            <a:ext cx="12192000" cy="114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B" panose="00020600040101010101" pitchFamily="18" charset="-122"/>
            </a:endParaRPr>
          </a:p>
        </p:txBody>
      </p:sp>
      <p:cxnSp>
        <p:nvCxnSpPr>
          <p:cNvPr id="24" name="直接连接符 23">
            <a:extLst>
              <a:ext uri="{FF2B5EF4-FFF2-40B4-BE49-F238E27FC236}">
                <a16:creationId xmlns:a16="http://schemas.microsoft.com/office/drawing/2014/main" id="{B7B15181-5A8B-1FB7-1F97-5C8C21F54AA6}"/>
              </a:ext>
            </a:extLst>
          </p:cNvPr>
          <p:cNvCxnSpPr/>
          <p:nvPr>
            <p:custDataLst>
              <p:tags r:id="rId2"/>
            </p:custDataLst>
          </p:nvPr>
        </p:nvCxnSpPr>
        <p:spPr>
          <a:xfrm>
            <a:off x="223157" y="852714"/>
            <a:ext cx="11892915" cy="444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 name="TextBox 3">
            <a:extLst>
              <a:ext uri="{FF2B5EF4-FFF2-40B4-BE49-F238E27FC236}">
                <a16:creationId xmlns:a16="http://schemas.microsoft.com/office/drawing/2014/main" id="{C4DF327C-8AF1-E34A-961C-9B3D6B947F83}"/>
              </a:ext>
            </a:extLst>
          </p:cNvPr>
          <p:cNvSpPr txBox="1"/>
          <p:nvPr>
            <p:custDataLst>
              <p:tags r:id="rId3"/>
            </p:custDataLst>
          </p:nvPr>
        </p:nvSpPr>
        <p:spPr>
          <a:xfrm>
            <a:off x="616857" y="392385"/>
            <a:ext cx="4166077" cy="461665"/>
          </a:xfrm>
          <a:prstGeom prst="rect">
            <a:avLst/>
          </a:prstGeom>
          <a:noFill/>
        </p:spPr>
        <p:txBody>
          <a:bodyPr wrap="none" rtlCol="0">
            <a:spAutoFit/>
          </a:bodyPr>
          <a:lstStyle/>
          <a:p>
            <a:r>
              <a:rPr lang="en-US" altLang="zh-CN" sz="2400" b="1" spc="300" dirty="0">
                <a:solidFill>
                  <a:schemeClr val="bg2">
                    <a:lumMod val="50000"/>
                  </a:schemeClr>
                </a:solidFill>
                <a:latin typeface="微软雅黑" panose="020B0503020204020204" charset="-122"/>
                <a:ea typeface="微软雅黑" panose="020B0503020204020204" charset="-122"/>
              </a:rPr>
              <a:t>Neutron distribution</a:t>
            </a:r>
            <a:endParaRPr lang="zh-CN" altLang="en-US" sz="2400" b="1" spc="300" dirty="0">
              <a:solidFill>
                <a:schemeClr val="bg2">
                  <a:lumMod val="50000"/>
                </a:schemeClr>
              </a:solidFill>
              <a:latin typeface="微软雅黑" panose="020B0503020204020204" charset="-122"/>
              <a:ea typeface="微软雅黑" panose="020B0503020204020204" charset="-122"/>
            </a:endParaRPr>
          </a:p>
        </p:txBody>
      </p:sp>
      <p:sp>
        <p:nvSpPr>
          <p:cNvPr id="25" name="椭圆 24">
            <a:extLst>
              <a:ext uri="{FF2B5EF4-FFF2-40B4-BE49-F238E27FC236}">
                <a16:creationId xmlns:a16="http://schemas.microsoft.com/office/drawing/2014/main" id="{8EAA2DC0-734D-D99C-83B3-D41F681C13C8}"/>
              </a:ext>
            </a:extLst>
          </p:cNvPr>
          <p:cNvSpPr/>
          <p:nvPr>
            <p:custDataLst>
              <p:tags r:id="rId4"/>
            </p:custDataLst>
          </p:nvPr>
        </p:nvSpPr>
        <p:spPr>
          <a:xfrm>
            <a:off x="354780" y="497597"/>
            <a:ext cx="274777" cy="274777"/>
          </a:xfrm>
          <a:prstGeom prst="ellipse">
            <a:avLst/>
          </a:prstGeom>
        </p:spPr>
        <p:style>
          <a:lnRef idx="0">
            <a:srgbClr val="FFFFFF"/>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47" name="图片 46">
            <a:extLst>
              <a:ext uri="{FF2B5EF4-FFF2-40B4-BE49-F238E27FC236}">
                <a16:creationId xmlns:a16="http://schemas.microsoft.com/office/drawing/2014/main" id="{B5B4BD74-6842-34CB-A293-57BD69644DBC}"/>
              </a:ext>
            </a:extLst>
          </p:cNvPr>
          <p:cNvPicPr>
            <a:picLocks noChangeAspect="1"/>
          </p:cNvPicPr>
          <p:nvPr>
            <p:custDataLst>
              <p:tags r:id="rId5"/>
            </p:custDataLst>
          </p:nvPr>
        </p:nvPicPr>
        <p:blipFill>
          <a:blip r:embed="rId8">
            <a:extLst>
              <a:ext uri="{28A0092B-C50C-407E-A947-70E740481C1C}">
                <a14:useLocalDpi xmlns:a14="http://schemas.microsoft.com/office/drawing/2010/main" val="0"/>
              </a:ext>
            </a:extLst>
          </a:blip>
          <a:stretch>
            <a:fillRect/>
          </a:stretch>
        </p:blipFill>
        <p:spPr>
          <a:xfrm>
            <a:off x="9157970" y="190500"/>
            <a:ext cx="2696210" cy="602615"/>
          </a:xfrm>
          <a:prstGeom prst="rect">
            <a:avLst/>
          </a:prstGeom>
        </p:spPr>
      </p:pic>
      <p:pic>
        <p:nvPicPr>
          <p:cNvPr id="10" name="图片 9">
            <a:extLst>
              <a:ext uri="{FF2B5EF4-FFF2-40B4-BE49-F238E27FC236}">
                <a16:creationId xmlns:a16="http://schemas.microsoft.com/office/drawing/2014/main" id="{259248FB-989D-B6F1-3D03-983249FEED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3157" y="1131500"/>
            <a:ext cx="3600000" cy="3441524"/>
          </a:xfrm>
          <a:prstGeom prst="rect">
            <a:avLst/>
          </a:prstGeom>
        </p:spPr>
      </p:pic>
      <p:pic>
        <p:nvPicPr>
          <p:cNvPr id="12" name="图片 11">
            <a:extLst>
              <a:ext uri="{FF2B5EF4-FFF2-40B4-BE49-F238E27FC236}">
                <a16:creationId xmlns:a16="http://schemas.microsoft.com/office/drawing/2014/main" id="{A7B9258A-FBF7-EA09-8635-832E274258A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96000" y="1131500"/>
            <a:ext cx="3600000" cy="3466667"/>
          </a:xfrm>
          <a:prstGeom prst="rect">
            <a:avLst/>
          </a:prstGeom>
        </p:spPr>
      </p:pic>
      <p:pic>
        <p:nvPicPr>
          <p:cNvPr id="14" name="图片 13">
            <a:extLst>
              <a:ext uri="{FF2B5EF4-FFF2-40B4-BE49-F238E27FC236}">
                <a16:creationId xmlns:a16="http://schemas.microsoft.com/office/drawing/2014/main" id="{1F75D45E-C48C-A600-0386-27A7AE13BFE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68843" y="1106357"/>
            <a:ext cx="3600000" cy="3466667"/>
          </a:xfrm>
          <a:prstGeom prst="rect">
            <a:avLst/>
          </a:prstGeom>
        </p:spPr>
      </p:pic>
      <p:sp>
        <p:nvSpPr>
          <p:cNvPr id="2" name="Rectangle 1">
            <a:extLst>
              <a:ext uri="{FF2B5EF4-FFF2-40B4-BE49-F238E27FC236}">
                <a16:creationId xmlns:a16="http://schemas.microsoft.com/office/drawing/2014/main" id="{C620AF79-AE5E-2055-DD2F-8346624BEF39}"/>
              </a:ext>
            </a:extLst>
          </p:cNvPr>
          <p:cNvSpPr>
            <a:spLocks noChangeArrowheads="1"/>
          </p:cNvSpPr>
          <p:nvPr/>
        </p:nvSpPr>
        <p:spPr bwMode="auto">
          <a:xfrm>
            <a:off x="566555" y="4832875"/>
            <a:ext cx="8721298" cy="706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45720" numCol="1" anchor="ctr" anchorCtr="0" compatLnSpc="1">
            <a:prstTxWarp prst="textNoShape">
              <a:avLst/>
            </a:prstTxWarp>
            <a:spAutoFit/>
          </a:bodyPr>
          <a:lstStyle/>
          <a:p>
            <a:pPr marL="285750" marR="0" lvl="0" indent="-285750" algn="l" defTabSz="914400" rtl="0" eaLnBrk="0" fontAlgn="base" latinLnBrk="0" hangingPunct="0">
              <a:lnSpc>
                <a:spcPct val="125000"/>
              </a:lnSpc>
              <a:spcBef>
                <a:spcPct val="0"/>
              </a:spcBef>
              <a:spcAft>
                <a:spcPct val="0"/>
              </a:spcAft>
              <a:buClrTx/>
              <a:buSzTx/>
              <a:buFont typeface="Arial" panose="020B0604020202020204" pitchFamily="34" charset="0"/>
              <a:buChar char="•"/>
              <a:tabLst/>
            </a:pPr>
            <a:r>
              <a:rPr kumimoji="0" lang="zh-CN" altLang="zh-CN" sz="1800" u="none" strike="noStrike" cap="none" normalizeH="0" dirty="0">
                <a:ln>
                  <a:noFill/>
                </a:ln>
                <a:solidFill>
                  <a:schemeClr val="tx1"/>
                </a:solidFill>
                <a:effectLst/>
                <a:latin typeface="Times New Roman" panose="02020603050405020304" pitchFamily="18" charset="0"/>
                <a:ea typeface="宋体" panose="02010600030101010101" pitchFamily="2" charset="-122"/>
              </a:rPr>
              <a:t>Spatial distribution: The projected area of the shutter expands with increasing distance R.</a:t>
            </a:r>
            <a:endParaRPr kumimoji="0" lang="en-US" altLang="zh-CN" sz="1800" u="none" strike="noStrike" cap="none" normalizeH="0" dirty="0">
              <a:ln>
                <a:noFill/>
              </a:ln>
              <a:solidFill>
                <a:schemeClr val="tx1"/>
              </a:solidFill>
              <a:effectLst/>
              <a:latin typeface="Times New Roman" panose="02020603050405020304" pitchFamily="18" charset="0"/>
              <a:ea typeface="宋体" panose="02010600030101010101" pitchFamily="2" charset="-122"/>
            </a:endParaRPr>
          </a:p>
          <a:p>
            <a:pPr marL="285750" marR="0" lvl="0" indent="-285750" algn="l" defTabSz="914400" rtl="0" eaLnBrk="0" fontAlgn="base" latinLnBrk="0" hangingPunct="0">
              <a:lnSpc>
                <a:spcPct val="125000"/>
              </a:lnSpc>
              <a:spcBef>
                <a:spcPct val="0"/>
              </a:spcBef>
              <a:spcAft>
                <a:spcPct val="0"/>
              </a:spcAft>
              <a:buClrTx/>
              <a:buSzTx/>
              <a:buFont typeface="Arial" panose="020B0604020202020204" pitchFamily="34" charset="0"/>
              <a:buChar char="•"/>
              <a:tabLst/>
            </a:pPr>
            <a:r>
              <a:rPr kumimoji="0" lang="en-US" altLang="zh-CN" sz="1800" u="none" strike="noStrike" cap="none" normalizeH="0" dirty="0">
                <a:ln>
                  <a:noFill/>
                </a:ln>
                <a:solidFill>
                  <a:schemeClr val="tx1"/>
                </a:solidFill>
                <a:effectLst/>
                <a:latin typeface="Times New Roman" panose="02020603050405020304" pitchFamily="18" charset="0"/>
                <a:ea typeface="宋体" panose="02010600030101010101" pitchFamily="2" charset="-122"/>
              </a:rPr>
              <a:t>Calibration: Red circles denote the projected positions of the scintillator.</a:t>
            </a:r>
            <a:endParaRPr kumimoji="0" lang="zh-CN" altLang="zh-CN" sz="1800" u="none" strike="noStrike" cap="none" normalizeH="0" dirty="0">
              <a:ln>
                <a:noFill/>
              </a:ln>
              <a:solidFill>
                <a:schemeClr val="tx1"/>
              </a:solidFill>
              <a:effectLst/>
              <a:latin typeface="Times New Roman" panose="02020603050405020304" pitchFamily="18" charset="0"/>
              <a:ea typeface="宋体" panose="02010600030101010101" pitchFamily="2" charset="-122"/>
            </a:endParaRPr>
          </a:p>
        </p:txBody>
      </p:sp>
    </p:spTree>
    <p:custDataLst>
      <p:tags r:id="rId1"/>
    </p:custDataLst>
    <p:extLst>
      <p:ext uri="{BB962C8B-B14F-4D97-AF65-F5344CB8AC3E}">
        <p14:creationId xmlns:p14="http://schemas.microsoft.com/office/powerpoint/2010/main" val="324343478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398E4-3FBF-54FB-E8D2-FDDA6747A09E}"/>
            </a:ext>
          </a:extLst>
        </p:cNvPr>
        <p:cNvGrpSpPr/>
        <p:nvPr/>
      </p:nvGrpSpPr>
      <p:grpSpPr>
        <a:xfrm>
          <a:off x="0" y="0"/>
          <a:ext cx="0" cy="0"/>
          <a:chOff x="0" y="0"/>
          <a:chExt cx="0" cy="0"/>
        </a:xfrm>
      </p:grpSpPr>
      <p:sp>
        <p:nvSpPr>
          <p:cNvPr id="81" name="矩形 80">
            <a:extLst>
              <a:ext uri="{FF2B5EF4-FFF2-40B4-BE49-F238E27FC236}">
                <a16:creationId xmlns:a16="http://schemas.microsoft.com/office/drawing/2014/main" id="{C001C14D-4DDD-D42E-7E39-FC27DD5AF150}"/>
              </a:ext>
            </a:extLst>
          </p:cNvPr>
          <p:cNvSpPr/>
          <p:nvPr/>
        </p:nvSpPr>
        <p:spPr>
          <a:xfrm>
            <a:off x="0" y="0"/>
            <a:ext cx="12192000" cy="114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B" panose="00020600040101010101" pitchFamily="18" charset="-122"/>
            </a:endParaRPr>
          </a:p>
        </p:txBody>
      </p:sp>
      <p:sp>
        <p:nvSpPr>
          <p:cNvPr id="82" name="矩形 81">
            <a:extLst>
              <a:ext uri="{FF2B5EF4-FFF2-40B4-BE49-F238E27FC236}">
                <a16:creationId xmlns:a16="http://schemas.microsoft.com/office/drawing/2014/main" id="{550078A5-14AD-E5F9-A338-68DEC8A4F17A}"/>
              </a:ext>
            </a:extLst>
          </p:cNvPr>
          <p:cNvSpPr/>
          <p:nvPr/>
        </p:nvSpPr>
        <p:spPr>
          <a:xfrm>
            <a:off x="0" y="6743065"/>
            <a:ext cx="12192000" cy="114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B" panose="00020600040101010101" pitchFamily="18" charset="-122"/>
            </a:endParaRPr>
          </a:p>
        </p:txBody>
      </p:sp>
      <p:cxnSp>
        <p:nvCxnSpPr>
          <p:cNvPr id="24" name="直接连接符 23">
            <a:extLst>
              <a:ext uri="{FF2B5EF4-FFF2-40B4-BE49-F238E27FC236}">
                <a16:creationId xmlns:a16="http://schemas.microsoft.com/office/drawing/2014/main" id="{25C7F7B0-86C9-1757-FB4A-6709A6375E98}"/>
              </a:ext>
            </a:extLst>
          </p:cNvPr>
          <p:cNvCxnSpPr/>
          <p:nvPr>
            <p:custDataLst>
              <p:tags r:id="rId2"/>
            </p:custDataLst>
          </p:nvPr>
        </p:nvCxnSpPr>
        <p:spPr>
          <a:xfrm>
            <a:off x="223157" y="852714"/>
            <a:ext cx="11892915" cy="444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 name="TextBox 3">
            <a:extLst>
              <a:ext uri="{FF2B5EF4-FFF2-40B4-BE49-F238E27FC236}">
                <a16:creationId xmlns:a16="http://schemas.microsoft.com/office/drawing/2014/main" id="{24EA6155-6EF7-E60C-9BA4-1FABEF162992}"/>
              </a:ext>
            </a:extLst>
          </p:cNvPr>
          <p:cNvSpPr txBox="1"/>
          <p:nvPr>
            <p:custDataLst>
              <p:tags r:id="rId3"/>
            </p:custDataLst>
          </p:nvPr>
        </p:nvSpPr>
        <p:spPr>
          <a:xfrm>
            <a:off x="616857" y="392385"/>
            <a:ext cx="6371937" cy="461665"/>
          </a:xfrm>
          <a:prstGeom prst="rect">
            <a:avLst/>
          </a:prstGeom>
          <a:noFill/>
        </p:spPr>
        <p:txBody>
          <a:bodyPr wrap="none" rtlCol="0">
            <a:spAutoFit/>
          </a:bodyPr>
          <a:lstStyle/>
          <a:p>
            <a:r>
              <a:rPr lang="en-US" altLang="zh-CN" sz="2400" b="1" spc="300" dirty="0">
                <a:solidFill>
                  <a:schemeClr val="bg2">
                    <a:lumMod val="50000"/>
                  </a:schemeClr>
                </a:solidFill>
                <a:latin typeface="微软雅黑" panose="020B0503020204020204" charset="-122"/>
                <a:ea typeface="微软雅黑" panose="020B0503020204020204" charset="-122"/>
              </a:rPr>
              <a:t>Neutron directional distribution</a:t>
            </a:r>
            <a:endParaRPr lang="zh-CN" altLang="en-US" sz="2400" b="1" spc="300" dirty="0">
              <a:solidFill>
                <a:schemeClr val="bg2">
                  <a:lumMod val="50000"/>
                </a:schemeClr>
              </a:solidFill>
              <a:latin typeface="微软雅黑" panose="020B0503020204020204" charset="-122"/>
              <a:ea typeface="微软雅黑" panose="020B0503020204020204" charset="-122"/>
            </a:endParaRPr>
          </a:p>
        </p:txBody>
      </p:sp>
      <p:sp>
        <p:nvSpPr>
          <p:cNvPr id="25" name="椭圆 24">
            <a:extLst>
              <a:ext uri="{FF2B5EF4-FFF2-40B4-BE49-F238E27FC236}">
                <a16:creationId xmlns:a16="http://schemas.microsoft.com/office/drawing/2014/main" id="{481B9887-C4A2-FD5A-1175-D6164F52428F}"/>
              </a:ext>
            </a:extLst>
          </p:cNvPr>
          <p:cNvSpPr/>
          <p:nvPr>
            <p:custDataLst>
              <p:tags r:id="rId4"/>
            </p:custDataLst>
          </p:nvPr>
        </p:nvSpPr>
        <p:spPr>
          <a:xfrm>
            <a:off x="354780" y="497597"/>
            <a:ext cx="274777" cy="274777"/>
          </a:xfrm>
          <a:prstGeom prst="ellipse">
            <a:avLst/>
          </a:prstGeom>
        </p:spPr>
        <p:style>
          <a:lnRef idx="0">
            <a:srgbClr val="FFFFFF"/>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47" name="图片 46">
            <a:extLst>
              <a:ext uri="{FF2B5EF4-FFF2-40B4-BE49-F238E27FC236}">
                <a16:creationId xmlns:a16="http://schemas.microsoft.com/office/drawing/2014/main" id="{4EEF252C-51B4-7EE3-B3E9-01D87E43AC6F}"/>
              </a:ext>
            </a:extLst>
          </p:cNvPr>
          <p:cNvPicPr>
            <a:picLocks noChangeAspect="1"/>
          </p:cNvPicPr>
          <p:nvPr>
            <p:custDataLst>
              <p:tags r:id="rId5"/>
            </p:custDataLst>
          </p:nvPr>
        </p:nvPicPr>
        <p:blipFill>
          <a:blip r:embed="rId8">
            <a:extLst>
              <a:ext uri="{28A0092B-C50C-407E-A947-70E740481C1C}">
                <a14:useLocalDpi xmlns:a14="http://schemas.microsoft.com/office/drawing/2010/main" val="0"/>
              </a:ext>
            </a:extLst>
          </a:blip>
          <a:stretch>
            <a:fillRect/>
          </a:stretch>
        </p:blipFill>
        <p:spPr>
          <a:xfrm>
            <a:off x="9157970" y="190500"/>
            <a:ext cx="2696210" cy="602615"/>
          </a:xfrm>
          <a:prstGeom prst="rect">
            <a:avLst/>
          </a:prstGeom>
        </p:spPr>
      </p:pic>
      <p:pic>
        <p:nvPicPr>
          <p:cNvPr id="2" name="图片 1">
            <a:extLst>
              <a:ext uri="{FF2B5EF4-FFF2-40B4-BE49-F238E27FC236}">
                <a16:creationId xmlns:a16="http://schemas.microsoft.com/office/drawing/2014/main" id="{EAF0069B-1832-F491-C78A-526C7FA33FA2}"/>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0" y="1066148"/>
            <a:ext cx="5760000" cy="5343695"/>
          </a:xfrm>
          <a:prstGeom prst="rect">
            <a:avLst/>
          </a:prstGeom>
        </p:spPr>
      </p:pic>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7FA309F0-3609-5C9B-6769-F852004173B0}"/>
                  </a:ext>
                </a:extLst>
              </p:cNvPr>
              <p:cNvSpPr txBox="1"/>
              <p:nvPr/>
            </p:nvSpPr>
            <p:spPr>
              <a:xfrm>
                <a:off x="6096000" y="1563810"/>
                <a:ext cx="5972175" cy="2174185"/>
              </a:xfrm>
              <a:prstGeom prst="rect">
                <a:avLst/>
              </a:prstGeom>
              <a:noFill/>
            </p:spPr>
            <p:txBody>
              <a:bodyPr wrap="square" rtlCol="0">
                <a:spAutoFit/>
              </a:bodyPr>
              <a:lstStyle/>
              <a:p>
                <a:pPr marL="285750" indent="-285750">
                  <a:lnSpc>
                    <a:spcPct val="125000"/>
                  </a:lnSpc>
                  <a:buFont typeface="Arial" panose="020B0604020202020204" pitchFamily="34" charset="0"/>
                  <a:buChar char="•"/>
                </a:pPr>
                <a:r>
                  <a:rPr lang="en-US" altLang="zh-CN" dirty="0">
                    <a:latin typeface="Times New Roman" panose="02020603050405020304" pitchFamily="18" charset="0"/>
                    <a:ea typeface="宋体" panose="02010600030101010101" pitchFamily="2" charset="-122"/>
                  </a:rPr>
                  <a:t>Statistical Analysis: For θ&lt;30°,</a:t>
                </a:r>
                <a:r>
                  <a:rPr lang="zh-CN" altLang="en-US" dirty="0">
                    <a:latin typeface="Times New Roman" panose="02020603050405020304" pitchFamily="18" charset="0"/>
                    <a:ea typeface="宋体" panose="02010600030101010101" pitchFamily="2" charset="-122"/>
                  </a:rPr>
                  <a:t> </a:t>
                </a:r>
                <a:r>
                  <a:rPr lang="en-US" altLang="zh-CN" dirty="0">
                    <a:latin typeface="Times New Roman" panose="02020603050405020304" pitchFamily="18" charset="0"/>
                    <a:ea typeface="宋体" panose="02010600030101010101" pitchFamily="2" charset="-122"/>
                  </a:rPr>
                  <a:t>μ=92.4 and σ=10.473</a:t>
                </a:r>
              </a:p>
              <a:p>
                <a:pPr marL="285750" indent="-285750">
                  <a:lnSpc>
                    <a:spcPct val="125000"/>
                  </a:lnSpc>
                  <a:buFont typeface="Arial" panose="020B0604020202020204" pitchFamily="34" charset="0"/>
                  <a:buChar char="•"/>
                </a:pPr>
                <a:r>
                  <a:rPr lang="en-US" altLang="zh-CN" dirty="0">
                    <a:latin typeface="Times New Roman" panose="02020603050405020304" pitchFamily="18" charset="0"/>
                    <a:ea typeface="宋体" panose="02010600030101010101" pitchFamily="2" charset="-122"/>
                  </a:rPr>
                  <a:t>Conclusion: Given </a:t>
                </a:r>
              </a:p>
              <a:p>
                <a:pPr>
                  <a:lnSpc>
                    <a:spcPct val="125000"/>
                  </a:lnSpc>
                </a:pPr>
                <a14:m>
                  <m:oMathPara xmlns:m="http://schemas.openxmlformats.org/officeDocument/2006/math">
                    <m:oMathParaPr>
                      <m:jc m:val="centerGroup"/>
                    </m:oMathParaPr>
                    <m:oMath xmlns:m="http://schemas.openxmlformats.org/officeDocument/2006/math">
                      <m:f>
                        <m:fPr>
                          <m:ctrlPr>
                            <a:rPr lang="en-US" altLang="zh-CN" i="1" smtClean="0">
                              <a:latin typeface="Cambria Math" panose="02040503050406030204" pitchFamily="18" charset="0"/>
                              <a:ea typeface="宋体" panose="02010600030101010101" pitchFamily="2" charset="-122"/>
                            </a:rPr>
                          </m:ctrlPr>
                        </m:fPr>
                        <m:num>
                          <m:r>
                            <a:rPr lang="zh-CN" altLang="en-US" i="1" smtClean="0">
                              <a:latin typeface="Cambria Math" panose="02040503050406030204" pitchFamily="18" charset="0"/>
                              <a:ea typeface="宋体" panose="02010600030101010101" pitchFamily="2" charset="-122"/>
                            </a:rPr>
                            <m:t>𝜎</m:t>
                          </m:r>
                        </m:num>
                        <m:den>
                          <m:r>
                            <a:rPr lang="zh-CN" altLang="en-US" i="1" smtClean="0">
                              <a:latin typeface="Cambria Math" panose="02040503050406030204" pitchFamily="18" charset="0"/>
                              <a:ea typeface="宋体" panose="02010600030101010101" pitchFamily="2" charset="-122"/>
                            </a:rPr>
                            <m:t>𝜇</m:t>
                          </m:r>
                        </m:den>
                      </m:f>
                      <m:r>
                        <a:rPr lang="en-US" altLang="zh-CN" i="1" smtClean="0">
                          <a:latin typeface="Cambria Math" panose="02040503050406030204" pitchFamily="18" charset="0"/>
                          <a:ea typeface="Cambria Math" panose="02040503050406030204" pitchFamily="18" charset="0"/>
                        </a:rPr>
                        <m:t>≈</m:t>
                      </m:r>
                      <m:f>
                        <m:fPr>
                          <m:ctrlPr>
                            <a:rPr lang="en-US" altLang="zh-CN" i="1" smtClean="0">
                              <a:latin typeface="Cambria Math" panose="02040503050406030204" pitchFamily="18" charset="0"/>
                              <a:ea typeface="Cambria Math" panose="02040503050406030204" pitchFamily="18" charset="0"/>
                            </a:rPr>
                          </m:ctrlPr>
                        </m:fPr>
                        <m:num>
                          <m:r>
                            <a:rPr lang="en-US" altLang="zh-CN" b="0" i="1" smtClean="0">
                              <a:latin typeface="Cambria Math" panose="02040503050406030204" pitchFamily="18" charset="0"/>
                              <a:ea typeface="Cambria Math" panose="02040503050406030204" pitchFamily="18" charset="0"/>
                            </a:rPr>
                            <m:t>1</m:t>
                          </m:r>
                        </m:num>
                        <m:den>
                          <m:rad>
                            <m:radPr>
                              <m:degHide m:val="on"/>
                              <m:ctrlPr>
                                <a:rPr lang="en-US" altLang="zh-CN" i="1" smtClean="0">
                                  <a:latin typeface="Cambria Math" panose="02040503050406030204" pitchFamily="18" charset="0"/>
                                  <a:ea typeface="Cambria Math" panose="02040503050406030204" pitchFamily="18" charset="0"/>
                                </a:rPr>
                              </m:ctrlPr>
                            </m:radPr>
                            <m:deg/>
                            <m:e>
                              <m:r>
                                <a:rPr lang="zh-CN" altLang="en-US" i="1" smtClean="0">
                                  <a:latin typeface="Cambria Math" panose="02040503050406030204" pitchFamily="18" charset="0"/>
                                  <a:ea typeface="Cambria Math" panose="02040503050406030204" pitchFamily="18" charset="0"/>
                                </a:rPr>
                                <m:t>𝜇</m:t>
                              </m:r>
                            </m:e>
                          </m:rad>
                        </m:den>
                      </m:f>
                    </m:oMath>
                  </m:oMathPara>
                </a14:m>
                <a:endParaRPr lang="en-US" altLang="zh-CN" dirty="0">
                  <a:latin typeface="Times New Roman" panose="02020603050405020304" pitchFamily="18" charset="0"/>
                  <a:ea typeface="宋体" panose="02010600030101010101" pitchFamily="2" charset="-122"/>
                </a:endParaRPr>
              </a:p>
              <a:p>
                <a:pPr>
                  <a:lnSpc>
                    <a:spcPct val="125000"/>
                  </a:lnSpc>
                </a:pPr>
                <a:r>
                  <a:rPr lang="en-US" altLang="zh-CN" dirty="0">
                    <a:latin typeface="Times New Roman" panose="02020603050405020304" pitchFamily="18" charset="0"/>
                    <a:ea typeface="宋体" panose="02010600030101010101" pitchFamily="2" charset="-122"/>
                  </a:rPr>
                  <a:t>The neutron momentum direction distribution within the shutter projection is </a:t>
                </a:r>
                <a:r>
                  <a:rPr lang="en-US" altLang="zh-CN" b="1" dirty="0">
                    <a:solidFill>
                      <a:srgbClr val="FF0000"/>
                    </a:solidFill>
                    <a:latin typeface="Times New Roman" panose="02020603050405020304" pitchFamily="18" charset="0"/>
                    <a:ea typeface="宋体" panose="02010600030101010101" pitchFamily="2" charset="-122"/>
                  </a:rPr>
                  <a:t>approximately isotropic</a:t>
                </a:r>
                <a:endParaRPr lang="zh-CN" altLang="en-US" b="1" dirty="0">
                  <a:solidFill>
                    <a:srgbClr val="FF0000"/>
                  </a:solidFill>
                  <a:latin typeface="Times New Roman" panose="02020603050405020304" pitchFamily="18" charset="0"/>
                  <a:ea typeface="宋体" panose="02010600030101010101" pitchFamily="2" charset="-122"/>
                </a:endParaRPr>
              </a:p>
            </p:txBody>
          </p:sp>
        </mc:Choice>
        <mc:Fallback xmlns="">
          <p:sp>
            <p:nvSpPr>
              <p:cNvPr id="4" name="文本框 3">
                <a:extLst>
                  <a:ext uri="{FF2B5EF4-FFF2-40B4-BE49-F238E27FC236}">
                    <a16:creationId xmlns:a16="http://schemas.microsoft.com/office/drawing/2014/main" id="{7FA309F0-3609-5C9B-6769-F852004173B0}"/>
                  </a:ext>
                </a:extLst>
              </p:cNvPr>
              <p:cNvSpPr txBox="1">
                <a:spLocks noRot="1" noChangeAspect="1" noMove="1" noResize="1" noEditPoints="1" noAdjustHandles="1" noChangeArrowheads="1" noChangeShapeType="1" noTextEdit="1"/>
              </p:cNvSpPr>
              <p:nvPr/>
            </p:nvSpPr>
            <p:spPr>
              <a:xfrm>
                <a:off x="6096000" y="1563810"/>
                <a:ext cx="5972175" cy="2174185"/>
              </a:xfrm>
              <a:prstGeom prst="rect">
                <a:avLst/>
              </a:prstGeom>
              <a:blipFill>
                <a:blip r:embed="rId10"/>
                <a:stretch>
                  <a:fillRect l="-816" t="-843" b="-3652"/>
                </a:stretch>
              </a:blipFill>
            </p:spPr>
            <p:txBody>
              <a:bodyPr/>
              <a:lstStyle/>
              <a:p>
                <a:r>
                  <a:rPr lang="zh-CN" altLang="en-US">
                    <a:noFill/>
                  </a:rPr>
                  <a:t> </a:t>
                </a:r>
              </a:p>
            </p:txBody>
          </p:sp>
        </mc:Fallback>
      </mc:AlternateContent>
    </p:spTree>
    <p:custDataLst>
      <p:tags r:id="rId1"/>
    </p:custDataLst>
    <p:extLst>
      <p:ext uri="{BB962C8B-B14F-4D97-AF65-F5344CB8AC3E}">
        <p14:creationId xmlns:p14="http://schemas.microsoft.com/office/powerpoint/2010/main" val="327351514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B7F10-C48F-0CE5-2091-56C057EB9819}"/>
            </a:ext>
          </a:extLst>
        </p:cNvPr>
        <p:cNvGrpSpPr/>
        <p:nvPr/>
      </p:nvGrpSpPr>
      <p:grpSpPr>
        <a:xfrm>
          <a:off x="0" y="0"/>
          <a:ext cx="0" cy="0"/>
          <a:chOff x="0" y="0"/>
          <a:chExt cx="0" cy="0"/>
        </a:xfrm>
      </p:grpSpPr>
      <p:sp>
        <p:nvSpPr>
          <p:cNvPr id="81" name="矩形 80">
            <a:extLst>
              <a:ext uri="{FF2B5EF4-FFF2-40B4-BE49-F238E27FC236}">
                <a16:creationId xmlns:a16="http://schemas.microsoft.com/office/drawing/2014/main" id="{8842873F-63D3-022F-CFD6-92CC28E28F71}"/>
              </a:ext>
            </a:extLst>
          </p:cNvPr>
          <p:cNvSpPr/>
          <p:nvPr/>
        </p:nvSpPr>
        <p:spPr>
          <a:xfrm>
            <a:off x="0" y="0"/>
            <a:ext cx="12192000" cy="114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B" panose="00020600040101010101" pitchFamily="18" charset="-122"/>
            </a:endParaRPr>
          </a:p>
        </p:txBody>
      </p:sp>
      <p:sp>
        <p:nvSpPr>
          <p:cNvPr id="82" name="矩形 81">
            <a:extLst>
              <a:ext uri="{FF2B5EF4-FFF2-40B4-BE49-F238E27FC236}">
                <a16:creationId xmlns:a16="http://schemas.microsoft.com/office/drawing/2014/main" id="{F1A78633-2EF1-94DE-6FF0-76B918B3E68C}"/>
              </a:ext>
            </a:extLst>
          </p:cNvPr>
          <p:cNvSpPr/>
          <p:nvPr/>
        </p:nvSpPr>
        <p:spPr>
          <a:xfrm>
            <a:off x="0" y="6743065"/>
            <a:ext cx="12192000" cy="114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B" panose="00020600040101010101" pitchFamily="18" charset="-122"/>
            </a:endParaRPr>
          </a:p>
        </p:txBody>
      </p:sp>
      <p:cxnSp>
        <p:nvCxnSpPr>
          <p:cNvPr id="24" name="直接连接符 23">
            <a:extLst>
              <a:ext uri="{FF2B5EF4-FFF2-40B4-BE49-F238E27FC236}">
                <a16:creationId xmlns:a16="http://schemas.microsoft.com/office/drawing/2014/main" id="{BEC840BF-9C2F-3A2B-3A9F-A891E3F67377}"/>
              </a:ext>
            </a:extLst>
          </p:cNvPr>
          <p:cNvCxnSpPr/>
          <p:nvPr>
            <p:custDataLst>
              <p:tags r:id="rId2"/>
            </p:custDataLst>
          </p:nvPr>
        </p:nvCxnSpPr>
        <p:spPr>
          <a:xfrm>
            <a:off x="223157" y="852714"/>
            <a:ext cx="11892915" cy="444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椭圆 24">
            <a:extLst>
              <a:ext uri="{FF2B5EF4-FFF2-40B4-BE49-F238E27FC236}">
                <a16:creationId xmlns:a16="http://schemas.microsoft.com/office/drawing/2014/main" id="{9B842999-F8C3-3246-E69F-8959EA16A7A5}"/>
              </a:ext>
            </a:extLst>
          </p:cNvPr>
          <p:cNvSpPr/>
          <p:nvPr>
            <p:custDataLst>
              <p:tags r:id="rId3"/>
            </p:custDataLst>
          </p:nvPr>
        </p:nvSpPr>
        <p:spPr>
          <a:xfrm>
            <a:off x="354780" y="497597"/>
            <a:ext cx="274777" cy="274777"/>
          </a:xfrm>
          <a:prstGeom prst="ellipse">
            <a:avLst/>
          </a:prstGeom>
        </p:spPr>
        <p:style>
          <a:lnRef idx="0">
            <a:srgbClr val="FFFFFF"/>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47" name="图片 46">
            <a:extLst>
              <a:ext uri="{FF2B5EF4-FFF2-40B4-BE49-F238E27FC236}">
                <a16:creationId xmlns:a16="http://schemas.microsoft.com/office/drawing/2014/main" id="{0D5487AF-181E-F0C3-8668-7431EE2ACEF7}"/>
              </a:ext>
            </a:extLst>
          </p:cNvPr>
          <p:cNvPicPr>
            <a:picLocks noChangeAspect="1"/>
          </p:cNvPicPr>
          <p:nvPr>
            <p:custDataLst>
              <p:tags r:id="rId4"/>
            </p:custDataLst>
          </p:nvPr>
        </p:nvPicPr>
        <p:blipFill>
          <a:blip r:embed="rId8">
            <a:extLst>
              <a:ext uri="{28A0092B-C50C-407E-A947-70E740481C1C}">
                <a14:useLocalDpi xmlns:a14="http://schemas.microsoft.com/office/drawing/2010/main" val="0"/>
              </a:ext>
            </a:extLst>
          </a:blip>
          <a:stretch>
            <a:fillRect/>
          </a:stretch>
        </p:blipFill>
        <p:spPr>
          <a:xfrm>
            <a:off x="9157970" y="190500"/>
            <a:ext cx="2696210" cy="602615"/>
          </a:xfrm>
          <a:prstGeom prst="rect">
            <a:avLst/>
          </a:prstGeom>
        </p:spPr>
      </p:pic>
      <p:sp>
        <p:nvSpPr>
          <p:cNvPr id="2" name="TextBox 3">
            <a:extLst>
              <a:ext uri="{FF2B5EF4-FFF2-40B4-BE49-F238E27FC236}">
                <a16:creationId xmlns:a16="http://schemas.microsoft.com/office/drawing/2014/main" id="{A685B04F-255F-A160-54C9-3318EB1986CF}"/>
              </a:ext>
            </a:extLst>
          </p:cNvPr>
          <p:cNvSpPr txBox="1"/>
          <p:nvPr>
            <p:custDataLst>
              <p:tags r:id="rId5"/>
            </p:custDataLst>
          </p:nvPr>
        </p:nvSpPr>
        <p:spPr>
          <a:xfrm>
            <a:off x="616585" y="392430"/>
            <a:ext cx="6567170" cy="460375"/>
          </a:xfrm>
          <a:prstGeom prst="rect">
            <a:avLst/>
          </a:prstGeom>
          <a:noFill/>
        </p:spPr>
        <p:txBody>
          <a:bodyPr wrap="square" rtlCol="0">
            <a:spAutoFit/>
          </a:bodyPr>
          <a:lstStyle/>
          <a:p>
            <a:pPr algn="l"/>
            <a:r>
              <a:rPr lang="en-US" altLang="zh-CN" sz="2400" b="1" spc="300" dirty="0">
                <a:solidFill>
                  <a:schemeClr val="bg2">
                    <a:lumMod val="50000"/>
                  </a:schemeClr>
                </a:solidFill>
                <a:latin typeface="微软雅黑" panose="020B0503020204020204" charset="-122"/>
                <a:ea typeface="微软雅黑" panose="020B0503020204020204" charset="-122"/>
              </a:rPr>
              <a:t>Capture</a:t>
            </a:r>
            <a:r>
              <a:rPr lang="zh-CN" altLang="en-US" sz="2400" b="1" spc="300" dirty="0">
                <a:solidFill>
                  <a:schemeClr val="bg2">
                    <a:lumMod val="50000"/>
                  </a:schemeClr>
                </a:solidFill>
                <a:latin typeface="微软雅黑" panose="020B0503020204020204" charset="-122"/>
                <a:ea typeface="微软雅黑" panose="020B0503020204020204" charset="-122"/>
              </a:rPr>
              <a:t> </a:t>
            </a:r>
            <a:r>
              <a:rPr lang="en-US" altLang="zh-CN" sz="2400" b="1" spc="300" dirty="0">
                <a:solidFill>
                  <a:schemeClr val="bg2">
                    <a:lumMod val="50000"/>
                  </a:schemeClr>
                </a:solidFill>
                <a:latin typeface="微软雅黑" panose="020B0503020204020204" charset="-122"/>
                <a:ea typeface="微软雅黑" panose="020B0503020204020204" charset="-122"/>
              </a:rPr>
              <a:t>efficiency </a:t>
            </a:r>
            <a:endParaRPr lang="zh-CN" altLang="en-US" sz="2400" b="1" spc="300" dirty="0">
              <a:solidFill>
                <a:schemeClr val="bg2">
                  <a:lumMod val="50000"/>
                </a:schemeClr>
              </a:solidFill>
              <a:latin typeface="微软雅黑" panose="020B0503020204020204" charset="-122"/>
              <a:ea typeface="微软雅黑" panose="020B0503020204020204" charset="-122"/>
            </a:endParaRPr>
          </a:p>
        </p:txBody>
      </p:sp>
      <p:pic>
        <p:nvPicPr>
          <p:cNvPr id="4" name="图片 3">
            <a:extLst>
              <a:ext uri="{FF2B5EF4-FFF2-40B4-BE49-F238E27FC236}">
                <a16:creationId xmlns:a16="http://schemas.microsoft.com/office/drawing/2014/main" id="{60A0A0E2-24C8-8840-951A-09F05CF9A3D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12487" y="1418842"/>
            <a:ext cx="5400000" cy="3895428"/>
          </a:xfrm>
          <a:prstGeom prst="rect">
            <a:avLst/>
          </a:prstGeom>
        </p:spPr>
      </p:pic>
      <p:grpSp>
        <p:nvGrpSpPr>
          <p:cNvPr id="38" name="组合 37">
            <a:extLst>
              <a:ext uri="{FF2B5EF4-FFF2-40B4-BE49-F238E27FC236}">
                <a16:creationId xmlns:a16="http://schemas.microsoft.com/office/drawing/2014/main" id="{004CA84A-DFFE-CF93-0AB7-B8A00FEEAC30}"/>
              </a:ext>
            </a:extLst>
          </p:cNvPr>
          <p:cNvGrpSpPr/>
          <p:nvPr/>
        </p:nvGrpSpPr>
        <p:grpSpPr>
          <a:xfrm>
            <a:off x="6153031" y="1117778"/>
            <a:ext cx="2824714" cy="3094573"/>
            <a:chOff x="6556058" y="3636794"/>
            <a:chExt cx="2824714" cy="3094573"/>
          </a:xfrm>
        </p:grpSpPr>
        <p:sp>
          <p:nvSpPr>
            <p:cNvPr id="5" name="矩形 4">
              <a:extLst>
                <a:ext uri="{FF2B5EF4-FFF2-40B4-BE49-F238E27FC236}">
                  <a16:creationId xmlns:a16="http://schemas.microsoft.com/office/drawing/2014/main" id="{DE642A7C-3416-F113-0100-962807FCFD47}"/>
                </a:ext>
              </a:extLst>
            </p:cNvPr>
            <p:cNvSpPr/>
            <p:nvPr/>
          </p:nvSpPr>
          <p:spPr>
            <a:xfrm>
              <a:off x="6845282" y="3636794"/>
              <a:ext cx="676945" cy="2646273"/>
            </a:xfrm>
            <a:prstGeom prst="rect">
              <a:avLst/>
            </a:prstGeom>
            <a:solidFill>
              <a:schemeClr val="bg1"/>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endParaRPr lang="zh-CN" altLang="en-US" dirty="0">
                <a:solidFill>
                  <a:schemeClr val="tx1"/>
                </a:solidFill>
                <a:latin typeface="Times New Roman" panose="02020603050405020304" pitchFamily="18" charset="0"/>
                <a:ea typeface="宋体" panose="02010600030101010101" pitchFamily="2" charset="-122"/>
              </a:endParaRPr>
            </a:p>
          </p:txBody>
        </p:sp>
        <p:cxnSp>
          <p:nvCxnSpPr>
            <p:cNvPr id="7" name="直接箭头连接符 6">
              <a:extLst>
                <a:ext uri="{FF2B5EF4-FFF2-40B4-BE49-F238E27FC236}">
                  <a16:creationId xmlns:a16="http://schemas.microsoft.com/office/drawing/2014/main" id="{81CDDCA0-3B4C-5832-26EC-257FE60FA9A1}"/>
                </a:ext>
              </a:extLst>
            </p:cNvPr>
            <p:cNvCxnSpPr>
              <a:cxnSpLocks/>
            </p:cNvCxnSpPr>
            <p:nvPr/>
          </p:nvCxnSpPr>
          <p:spPr>
            <a:xfrm flipH="1" flipV="1">
              <a:off x="7522227" y="4959930"/>
              <a:ext cx="185854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02ECC7C3-BF27-DE60-7B47-757D2B1B6FDD}"/>
                </a:ext>
              </a:extLst>
            </p:cNvPr>
            <p:cNvCxnSpPr>
              <a:cxnSpLocks noChangeAspect="1"/>
            </p:cNvCxnSpPr>
            <p:nvPr/>
          </p:nvCxnSpPr>
          <p:spPr>
            <a:xfrm rot="2700000" flipH="1" flipV="1">
              <a:off x="7250050" y="5625972"/>
              <a:ext cx="185854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a:extLst>
                <a:ext uri="{FF2B5EF4-FFF2-40B4-BE49-F238E27FC236}">
                  <a16:creationId xmlns:a16="http://schemas.microsoft.com/office/drawing/2014/main" id="{A8BC7088-22F0-2B16-0F96-FD1834805357}"/>
                </a:ext>
              </a:extLst>
            </p:cNvPr>
            <p:cNvCxnSpPr>
              <a:cxnSpLocks/>
            </p:cNvCxnSpPr>
            <p:nvPr/>
          </p:nvCxnSpPr>
          <p:spPr>
            <a:xfrm rot="3600000" flipH="1" flipV="1">
              <a:off x="7057590" y="5802094"/>
              <a:ext cx="185854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C160F18C-D897-861F-A595-FF02F98E0ACF}"/>
                </a:ext>
              </a:extLst>
            </p:cNvPr>
            <p:cNvCxnSpPr>
              <a:stCxn id="5" idx="1"/>
            </p:cNvCxnSpPr>
            <p:nvPr/>
          </p:nvCxnSpPr>
          <p:spPr>
            <a:xfrm flipV="1">
              <a:off x="6845282" y="4959930"/>
              <a:ext cx="2535490" cy="1"/>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C74CFD4A-937E-7FAA-0F61-EB15E6108247}"/>
                </a:ext>
              </a:extLst>
            </p:cNvPr>
            <p:cNvCxnSpPr>
              <a:cxnSpLocks/>
            </p:cNvCxnSpPr>
            <p:nvPr/>
          </p:nvCxnSpPr>
          <p:spPr>
            <a:xfrm>
              <a:off x="6845282" y="4290143"/>
              <a:ext cx="1991136" cy="1992924"/>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D68DE89B-1033-22A1-2598-E8F7546EF575}"/>
                </a:ext>
              </a:extLst>
            </p:cNvPr>
            <p:cNvCxnSpPr>
              <a:cxnSpLocks/>
            </p:cNvCxnSpPr>
            <p:nvPr/>
          </p:nvCxnSpPr>
          <p:spPr>
            <a:xfrm rot="3600000" flipV="1">
              <a:off x="6221920" y="4929884"/>
              <a:ext cx="2535490" cy="1"/>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33" name="文本框 32">
              <a:extLst>
                <a:ext uri="{FF2B5EF4-FFF2-40B4-BE49-F238E27FC236}">
                  <a16:creationId xmlns:a16="http://schemas.microsoft.com/office/drawing/2014/main" id="{0B91A65F-40B3-3FE1-02A6-9E9EB6EDCAE3}"/>
                </a:ext>
              </a:extLst>
            </p:cNvPr>
            <p:cNvSpPr txBox="1"/>
            <p:nvPr/>
          </p:nvSpPr>
          <p:spPr>
            <a:xfrm>
              <a:off x="6556058" y="6352472"/>
              <a:ext cx="1173719" cy="369332"/>
            </a:xfrm>
            <a:prstGeom prst="rect">
              <a:avLst/>
            </a:prstGeom>
            <a:noFill/>
          </p:spPr>
          <p:txBody>
            <a:bodyPr wrap="none" rtlCol="0">
              <a:spAutoFit/>
            </a:bodyPr>
            <a:lstStyle/>
            <a:p>
              <a:pPr algn="l"/>
              <a:r>
                <a:rPr lang="en-US" altLang="zh-CN" sz="1800" dirty="0">
                  <a:latin typeface="Times New Roman" panose="02020603050405020304" pitchFamily="18" charset="0"/>
                  <a:ea typeface="宋体" panose="02010600030101010101" pitchFamily="2" charset="-122"/>
                </a:rPr>
                <a:t>B</a:t>
              </a:r>
              <a:r>
                <a:rPr lang="en-US" altLang="zh-CN" sz="1800" baseline="-25000" dirty="0">
                  <a:latin typeface="Times New Roman" panose="02020603050405020304" pitchFamily="18" charset="0"/>
                  <a:ea typeface="宋体" panose="02010600030101010101" pitchFamily="2" charset="-122"/>
                </a:rPr>
                <a:t>2</a:t>
              </a:r>
              <a:r>
                <a:rPr lang="en-US" altLang="zh-CN" sz="1800" dirty="0">
                  <a:latin typeface="Times New Roman" panose="02020603050405020304" pitchFamily="18" charset="0"/>
                  <a:ea typeface="宋体" panose="02010600030101010101" pitchFamily="2" charset="-122"/>
                </a:rPr>
                <a:t>O</a:t>
              </a:r>
              <a:r>
                <a:rPr lang="en-US" altLang="zh-CN" sz="1800" baseline="-25000" dirty="0">
                  <a:latin typeface="Times New Roman" panose="02020603050405020304" pitchFamily="18" charset="0"/>
                  <a:ea typeface="宋体" panose="02010600030101010101" pitchFamily="2" charset="-122"/>
                </a:rPr>
                <a:t>3</a:t>
              </a:r>
              <a:r>
                <a:rPr lang="en-US" altLang="zh-CN" sz="1800" dirty="0">
                  <a:latin typeface="Times New Roman" panose="02020603050405020304" pitchFamily="18" charset="0"/>
                  <a:ea typeface="宋体" panose="02010600030101010101" pitchFamily="2" charset="-122"/>
                </a:rPr>
                <a:t>+ZnS</a:t>
              </a:r>
              <a:endParaRPr lang="zh-CN" altLang="en-US" sz="1800" dirty="0">
                <a:latin typeface="Times New Roman" panose="02020603050405020304" pitchFamily="18" charset="0"/>
                <a:ea typeface="宋体" panose="02010600030101010101" pitchFamily="2" charset="-122"/>
              </a:endParaRPr>
            </a:p>
          </p:txBody>
        </p:sp>
        <p:cxnSp>
          <p:nvCxnSpPr>
            <p:cNvPr id="35" name="直接箭头连接符 34">
              <a:extLst>
                <a:ext uri="{FF2B5EF4-FFF2-40B4-BE49-F238E27FC236}">
                  <a16:creationId xmlns:a16="http://schemas.microsoft.com/office/drawing/2014/main" id="{DF895E1D-DBEB-0814-B494-330E7356E54F}"/>
                </a:ext>
              </a:extLst>
            </p:cNvPr>
            <p:cNvCxnSpPr>
              <a:cxnSpLocks/>
            </p:cNvCxnSpPr>
            <p:nvPr/>
          </p:nvCxnSpPr>
          <p:spPr>
            <a:xfrm>
              <a:off x="6842916" y="6034716"/>
              <a:ext cx="676945" cy="0"/>
            </a:xfrm>
            <a:prstGeom prst="straightConnector1">
              <a:avLst/>
            </a:prstGeom>
            <a:ln>
              <a:solidFill>
                <a:schemeClr val="accent1">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78A8BADF-0C2A-9462-E502-0C9027B5A031}"/>
                </a:ext>
              </a:extLst>
            </p:cNvPr>
            <p:cNvSpPr txBox="1"/>
            <p:nvPr/>
          </p:nvSpPr>
          <p:spPr>
            <a:xfrm>
              <a:off x="6983258" y="5681396"/>
              <a:ext cx="377026" cy="369332"/>
            </a:xfrm>
            <a:prstGeom prst="rect">
              <a:avLst/>
            </a:prstGeom>
            <a:noFill/>
          </p:spPr>
          <p:txBody>
            <a:bodyPr wrap="none" rtlCol="0">
              <a:spAutoFit/>
            </a:bodyPr>
            <a:lstStyle/>
            <a:p>
              <a:pPr algn="l"/>
              <a:r>
                <a:rPr lang="en-US" altLang="zh-CN" sz="1800" dirty="0">
                  <a:latin typeface="Times New Roman" panose="02020603050405020304" pitchFamily="18" charset="0"/>
                  <a:ea typeface="宋体" panose="02010600030101010101" pitchFamily="2" charset="-122"/>
                </a:rPr>
                <a:t>d</a:t>
              </a:r>
              <a:r>
                <a:rPr lang="en-US" altLang="zh-CN" sz="1800" baseline="-25000" dirty="0">
                  <a:latin typeface="Times New Roman" panose="02020603050405020304" pitchFamily="18" charset="0"/>
                  <a:ea typeface="宋体" panose="02010600030101010101" pitchFamily="2" charset="-122"/>
                </a:rPr>
                <a:t>0</a:t>
              </a:r>
              <a:endParaRPr lang="zh-CN" altLang="en-US" sz="1800" baseline="-25000" dirty="0">
                <a:latin typeface="Times New Roman" panose="02020603050405020304" pitchFamily="18" charset="0"/>
                <a:ea typeface="宋体" panose="02010600030101010101" pitchFamily="2" charset="-122"/>
              </a:endParaRPr>
            </a:p>
          </p:txBody>
        </p:sp>
      </p:grpSp>
      <mc:AlternateContent xmlns:mc="http://schemas.openxmlformats.org/markup-compatibility/2006" xmlns:a14="http://schemas.microsoft.com/office/drawing/2010/main">
        <mc:Choice Requires="a14">
          <p:graphicFrame>
            <p:nvGraphicFramePr>
              <p:cNvPr id="39" name="表格 38">
                <a:extLst>
                  <a:ext uri="{FF2B5EF4-FFF2-40B4-BE49-F238E27FC236}">
                    <a16:creationId xmlns:a16="http://schemas.microsoft.com/office/drawing/2014/main" id="{E3DE464C-72C3-7A5F-2F94-AEBEB712127F}"/>
                  </a:ext>
                </a:extLst>
              </p:cNvPr>
              <p:cNvGraphicFramePr>
                <a:graphicFrameLocks noGrp="1"/>
              </p:cNvGraphicFramePr>
              <p:nvPr>
                <p:extLst>
                  <p:ext uri="{D42A27DB-BD31-4B8C-83A1-F6EECF244321}">
                    <p14:modId xmlns:p14="http://schemas.microsoft.com/office/powerpoint/2010/main" val="1163877777"/>
                  </p:ext>
                </p:extLst>
              </p:nvPr>
            </p:nvGraphicFramePr>
            <p:xfrm>
              <a:off x="5512487" y="4433838"/>
              <a:ext cx="5990665" cy="1761708"/>
            </p:xfrm>
            <a:graphic>
              <a:graphicData uri="http://schemas.openxmlformats.org/drawingml/2006/table">
                <a:tbl>
                  <a:tblPr firstRow="1" bandRow="1">
                    <a:tableStyleId>{5FD0F851-EC5A-4D38-B0AD-8093EC10F338}</a:tableStyleId>
                  </a:tblPr>
                  <a:tblGrid>
                    <a:gridCol w="2022169">
                      <a:extLst>
                        <a:ext uri="{9D8B030D-6E8A-4147-A177-3AD203B41FA5}">
                          <a16:colId xmlns:a16="http://schemas.microsoft.com/office/drawing/2014/main" val="2087965259"/>
                        </a:ext>
                      </a:extLst>
                    </a:gridCol>
                    <a:gridCol w="2542032">
                      <a:extLst>
                        <a:ext uri="{9D8B030D-6E8A-4147-A177-3AD203B41FA5}">
                          <a16:colId xmlns:a16="http://schemas.microsoft.com/office/drawing/2014/main" val="822382662"/>
                        </a:ext>
                      </a:extLst>
                    </a:gridCol>
                    <a:gridCol w="1426464">
                      <a:extLst>
                        <a:ext uri="{9D8B030D-6E8A-4147-A177-3AD203B41FA5}">
                          <a16:colId xmlns:a16="http://schemas.microsoft.com/office/drawing/2014/main" val="4211038225"/>
                        </a:ext>
                      </a:extLst>
                    </a:gridCol>
                  </a:tblGrid>
                  <a:tr h="440427">
                    <a:tc>
                      <a:txBody>
                        <a:bodyPr/>
                        <a:lstStyle/>
                        <a:p>
                          <a:pPr algn="ctr"/>
                          <a14:m>
                            <m:oMathPara xmlns:m="http://schemas.openxmlformats.org/officeDocument/2006/math">
                              <m:oMathParaPr>
                                <m:jc m:val="centerGroup"/>
                              </m:oMathParaPr>
                              <m:oMath xmlns:m="http://schemas.openxmlformats.org/officeDocument/2006/math">
                                <m:r>
                                  <a:rPr lang="zh-CN" altLang="en-US" sz="2000" b="0" i="1" baseline="0" smtClean="0">
                                    <a:latin typeface="Cambria Math" panose="02040503050406030204" pitchFamily="18" charset="0"/>
                                    <a:ea typeface="宋体" panose="02010600030101010101" pitchFamily="2" charset="-122"/>
                                  </a:rPr>
                                  <m:t>𝜃</m:t>
                                </m:r>
                                <m:r>
                                  <a:rPr lang="en-US" altLang="zh-CN" sz="2000" b="0" i="1" baseline="0" smtClean="0">
                                    <a:latin typeface="Cambria Math" panose="02040503050406030204" pitchFamily="18" charset="0"/>
                                    <a:ea typeface="宋体" panose="02010600030101010101" pitchFamily="2" charset="-122"/>
                                  </a:rPr>
                                  <m:t>(</m:t>
                                </m:r>
                                <m:r>
                                  <a:rPr lang="en-US" altLang="zh-CN" sz="2000" b="0" i="1" baseline="0" smtClean="0">
                                    <a:latin typeface="Cambria Math" panose="02040503050406030204" pitchFamily="18" charset="0"/>
                                    <a:ea typeface="宋体" panose="02010600030101010101" pitchFamily="2" charset="-122"/>
                                  </a:rPr>
                                  <m:t>𝐴𝑛𝑔𝑙𝑒</m:t>
                                </m:r>
                                <m:r>
                                  <a:rPr lang="en-US" altLang="zh-CN" sz="2000" b="0" i="1" baseline="0" smtClean="0">
                                    <a:latin typeface="Cambria Math" panose="02040503050406030204" pitchFamily="18" charset="0"/>
                                    <a:ea typeface="宋体" panose="02010600030101010101" pitchFamily="2" charset="-122"/>
                                  </a:rPr>
                                  <m:t>)</m:t>
                                </m:r>
                              </m:oMath>
                            </m:oMathPara>
                          </a14:m>
                          <a:endParaRPr lang="zh-CN" altLang="en-US" sz="2000"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sz="2000" b="0" i="0" baseline="0" dirty="0">
                              <a:latin typeface="Times New Roman" panose="02020603050405020304" pitchFamily="18" charset="0"/>
                              <a:ea typeface="宋体" panose="02010600030101010101" pitchFamily="2" charset="-122"/>
                            </a:rPr>
                            <a:t>Effective Thickness</a:t>
                          </a:r>
                          <a:endParaRPr lang="zh-CN" altLang="en-US" sz="2000" b="0" i="0" baseline="0" dirty="0">
                            <a:latin typeface="Times New Roman" panose="02020603050405020304" pitchFamily="18" charset="0"/>
                            <a:ea typeface="宋体" panose="02010600030101010101" pitchFamily="2" charset="-122"/>
                          </a:endParaRPr>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CN" sz="2000" b="0" i="1" baseline="0" smtClean="0">
                                        <a:latin typeface="Cambria Math" panose="02040503050406030204" pitchFamily="18" charset="0"/>
                                        <a:ea typeface="宋体" panose="02010600030101010101" pitchFamily="2" charset="-122"/>
                                      </a:rPr>
                                    </m:ctrlPr>
                                  </m:sSubPr>
                                  <m:e>
                                    <m:r>
                                      <a:rPr lang="zh-CN" altLang="en-US" sz="2000" b="0" i="1" baseline="0" smtClean="0">
                                        <a:latin typeface="Cambria Math" panose="02040503050406030204" pitchFamily="18" charset="0"/>
                                        <a:ea typeface="宋体" panose="02010600030101010101" pitchFamily="2" charset="-122"/>
                                      </a:rPr>
                                      <m:t>𝜂</m:t>
                                    </m:r>
                                  </m:e>
                                  <m:sub>
                                    <m:r>
                                      <a:rPr lang="en-US" altLang="zh-CN" sz="2000" b="0" i="1" baseline="0" smtClean="0">
                                        <a:latin typeface="Cambria Math" panose="02040503050406030204" pitchFamily="18" charset="0"/>
                                        <a:ea typeface="宋体" panose="02010600030101010101" pitchFamily="2" charset="-122"/>
                                      </a:rPr>
                                      <m:t>𝑐𝑎𝑝</m:t>
                                    </m:r>
                                  </m:sub>
                                </m:sSub>
                              </m:oMath>
                            </m:oMathPara>
                          </a14:m>
                          <a:endParaRPr lang="zh-CN" altLang="en-US" sz="2000"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3023518131"/>
                      </a:ext>
                    </a:extLst>
                  </a:tr>
                  <a:tr h="440427">
                    <a:tc>
                      <a:txBody>
                        <a:bodyPr/>
                        <a:lstStyle/>
                        <a:p>
                          <a:pPr algn="ctr"/>
                          <a:r>
                            <a:rPr lang="en-US" altLang="zh-CN" sz="2000" b="0" i="0" baseline="0" dirty="0">
                              <a:latin typeface="Times New Roman" panose="02020603050405020304" pitchFamily="18" charset="0"/>
                              <a:ea typeface="宋体" panose="02010600030101010101" pitchFamily="2" charset="-122"/>
                            </a:rPr>
                            <a:t>0°</a:t>
                          </a:r>
                          <a:endParaRPr lang="zh-CN" altLang="en-US" sz="2000" b="0" i="0" baseline="0" dirty="0">
                            <a:latin typeface="Times New Roman" panose="02020603050405020304" pitchFamily="18" charset="0"/>
                            <a:ea typeface="宋体" panose="02010600030101010101" pitchFamily="2" charset="-122"/>
                          </a:endParaRPr>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CN" sz="2000" b="0" i="1" baseline="0" smtClean="0">
                                        <a:latin typeface="Cambria Math" panose="02040503050406030204" pitchFamily="18" charset="0"/>
                                      </a:rPr>
                                    </m:ctrlPr>
                                  </m:sSubPr>
                                  <m:e>
                                    <m:r>
                                      <m:rPr>
                                        <m:sty m:val="p"/>
                                      </m:rPr>
                                      <a:rPr lang="en-US" altLang="zh-CN" sz="2000" b="0" i="0" baseline="0" smtClean="0">
                                        <a:latin typeface="Cambria Math" panose="02040503050406030204" pitchFamily="18" charset="0"/>
                                      </a:rPr>
                                      <m:t>d</m:t>
                                    </m:r>
                                  </m:e>
                                  <m:sub>
                                    <m:r>
                                      <a:rPr lang="en-US" altLang="zh-CN" sz="2000" b="0" i="0" baseline="0" smtClean="0">
                                        <a:latin typeface="Cambria Math" panose="02040503050406030204" pitchFamily="18" charset="0"/>
                                      </a:rPr>
                                      <m:t>0</m:t>
                                    </m:r>
                                  </m:sub>
                                </m:sSub>
                              </m:oMath>
                            </m:oMathPara>
                          </a14:m>
                          <a:endParaRPr lang="zh-CN" altLang="en-US" sz="2000"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sz="2000" b="0" i="0" baseline="0" dirty="0">
                              <a:latin typeface="Times New Roman" panose="02020603050405020304" pitchFamily="18" charset="0"/>
                              <a:ea typeface="宋体" panose="02010600030101010101" pitchFamily="2" charset="-122"/>
                            </a:rPr>
                            <a:t>0.203</a:t>
                          </a:r>
                          <a:endParaRPr lang="zh-CN" altLang="en-US" sz="2000"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4246584864"/>
                      </a:ext>
                    </a:extLst>
                  </a:tr>
                  <a:tr h="440427">
                    <a:tc>
                      <a:txBody>
                        <a:bodyPr/>
                        <a:lstStyle/>
                        <a:p>
                          <a:pPr algn="ctr"/>
                          <a:r>
                            <a:rPr lang="en-US" altLang="zh-CN" sz="2000" b="0" i="0" baseline="0" dirty="0">
                              <a:latin typeface="Times New Roman" panose="02020603050405020304" pitchFamily="18" charset="0"/>
                              <a:ea typeface="宋体" panose="02010600030101010101" pitchFamily="2" charset="-122"/>
                            </a:rPr>
                            <a:t>45°</a:t>
                          </a:r>
                          <a:endParaRPr lang="zh-CN" altLang="en-US" sz="2000" b="0" i="0" baseline="0" dirty="0">
                            <a:latin typeface="Times New Roman" panose="02020603050405020304" pitchFamily="18" charset="0"/>
                            <a:ea typeface="宋体" panose="02010600030101010101" pitchFamily="2" charset="-122"/>
                          </a:endParaRPr>
                        </a:p>
                      </a:txBody>
                      <a:tcPr anchor="ctr"/>
                    </a:tc>
                    <a:tc>
                      <a:txBody>
                        <a:bodyPr/>
                        <a:lstStyle/>
                        <a:p>
                          <a:pPr algn="ctr"/>
                          <a14:m>
                            <m:oMathPara xmlns:m="http://schemas.openxmlformats.org/officeDocument/2006/math">
                              <m:oMathParaPr>
                                <m:jc m:val="centerGroup"/>
                              </m:oMathParaPr>
                              <m:oMath xmlns:m="http://schemas.openxmlformats.org/officeDocument/2006/math">
                                <m:r>
                                  <a:rPr lang="en-US" altLang="zh-CN" sz="2000" b="0" i="0" baseline="0" smtClean="0">
                                    <a:latin typeface="Cambria Math" panose="02040503050406030204" pitchFamily="18" charset="0"/>
                                  </a:rPr>
                                  <m:t>1.41</m:t>
                                </m:r>
                                <m:sSub>
                                  <m:sSubPr>
                                    <m:ctrlPr>
                                      <a:rPr lang="en-US" altLang="zh-CN" sz="2000" b="0" i="1" baseline="0" smtClean="0">
                                        <a:latin typeface="Cambria Math" panose="02040503050406030204" pitchFamily="18" charset="0"/>
                                      </a:rPr>
                                    </m:ctrlPr>
                                  </m:sSubPr>
                                  <m:e>
                                    <m:r>
                                      <m:rPr>
                                        <m:sty m:val="p"/>
                                      </m:rPr>
                                      <a:rPr lang="en-US" altLang="zh-CN" sz="2000" b="0" i="0" baseline="0" smtClean="0">
                                        <a:latin typeface="Cambria Math" panose="02040503050406030204" pitchFamily="18" charset="0"/>
                                      </a:rPr>
                                      <m:t>d</m:t>
                                    </m:r>
                                  </m:e>
                                  <m:sub>
                                    <m:r>
                                      <a:rPr lang="en-US" altLang="zh-CN" sz="2000" b="0" i="0" baseline="0" smtClean="0">
                                        <a:latin typeface="Cambria Math" panose="02040503050406030204" pitchFamily="18" charset="0"/>
                                      </a:rPr>
                                      <m:t>0</m:t>
                                    </m:r>
                                  </m:sub>
                                </m:sSub>
                              </m:oMath>
                            </m:oMathPara>
                          </a14:m>
                          <a:endParaRPr lang="zh-CN" altLang="en-US" sz="2000"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sz="2000" b="0" i="0" baseline="0" dirty="0">
                              <a:latin typeface="Times New Roman" panose="02020603050405020304" pitchFamily="18" charset="0"/>
                              <a:ea typeface="宋体" panose="02010600030101010101" pitchFamily="2" charset="-122"/>
                            </a:rPr>
                            <a:t>0.268</a:t>
                          </a:r>
                          <a:endParaRPr lang="zh-CN" altLang="en-US" sz="2000"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3143368053"/>
                      </a:ext>
                    </a:extLst>
                  </a:tr>
                  <a:tr h="440427">
                    <a:tc>
                      <a:txBody>
                        <a:bodyPr/>
                        <a:lstStyle/>
                        <a:p>
                          <a:pPr algn="ctr"/>
                          <a:r>
                            <a:rPr lang="en-US" altLang="zh-CN" sz="2000" b="0" i="0" baseline="0" dirty="0">
                              <a:latin typeface="Times New Roman" panose="02020603050405020304" pitchFamily="18" charset="0"/>
                              <a:ea typeface="宋体" panose="02010600030101010101" pitchFamily="2" charset="-122"/>
                            </a:rPr>
                            <a:t>60°</a:t>
                          </a:r>
                          <a:endParaRPr lang="zh-CN" altLang="en-US" sz="2000" b="0" i="0" baseline="0" dirty="0">
                            <a:latin typeface="Times New Roman" panose="02020603050405020304" pitchFamily="18" charset="0"/>
                            <a:ea typeface="宋体" panose="02010600030101010101" pitchFamily="2" charset="-122"/>
                          </a:endParaRPr>
                        </a:p>
                      </a:txBody>
                      <a:tcPr anchor="ctr"/>
                    </a:tc>
                    <a:tc>
                      <a:txBody>
                        <a:bodyPr/>
                        <a:lstStyle/>
                        <a:p>
                          <a:pPr algn="ctr"/>
                          <a14:m>
                            <m:oMathPara xmlns:m="http://schemas.openxmlformats.org/officeDocument/2006/math">
                              <m:oMathParaPr>
                                <m:jc m:val="centerGroup"/>
                              </m:oMathParaPr>
                              <m:oMath xmlns:m="http://schemas.openxmlformats.org/officeDocument/2006/math">
                                <m:r>
                                  <a:rPr lang="en-US" altLang="zh-CN" sz="2000" b="0" i="0" baseline="0" smtClean="0">
                                    <a:latin typeface="Cambria Math" panose="02040503050406030204" pitchFamily="18" charset="0"/>
                                  </a:rPr>
                                  <m:t>2</m:t>
                                </m:r>
                                <m:sSub>
                                  <m:sSubPr>
                                    <m:ctrlPr>
                                      <a:rPr lang="en-US" altLang="zh-CN" sz="2000" b="0" i="1" baseline="0" smtClean="0">
                                        <a:latin typeface="Cambria Math" panose="02040503050406030204" pitchFamily="18" charset="0"/>
                                      </a:rPr>
                                    </m:ctrlPr>
                                  </m:sSubPr>
                                  <m:e>
                                    <m:r>
                                      <m:rPr>
                                        <m:sty m:val="p"/>
                                      </m:rPr>
                                      <a:rPr lang="en-US" altLang="zh-CN" sz="2000" b="0" i="0" baseline="0" smtClean="0">
                                        <a:latin typeface="Cambria Math" panose="02040503050406030204" pitchFamily="18" charset="0"/>
                                      </a:rPr>
                                      <m:t>d</m:t>
                                    </m:r>
                                  </m:e>
                                  <m:sub>
                                    <m:r>
                                      <a:rPr lang="en-US" altLang="zh-CN" sz="2000" b="0" i="0" baseline="0" smtClean="0">
                                        <a:latin typeface="Cambria Math" panose="02040503050406030204" pitchFamily="18" charset="0"/>
                                      </a:rPr>
                                      <m:t>0</m:t>
                                    </m:r>
                                  </m:sub>
                                </m:sSub>
                              </m:oMath>
                            </m:oMathPara>
                          </a14:m>
                          <a:endParaRPr lang="zh-CN" altLang="en-US" sz="2000"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sz="2000" b="0" i="0" baseline="0" dirty="0">
                              <a:latin typeface="Times New Roman" panose="02020603050405020304" pitchFamily="18" charset="0"/>
                              <a:ea typeface="宋体" panose="02010600030101010101" pitchFamily="2" charset="-122"/>
                            </a:rPr>
                            <a:t>0.363</a:t>
                          </a:r>
                          <a:endParaRPr lang="zh-CN" altLang="en-US" sz="2000"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1345438341"/>
                      </a:ext>
                    </a:extLst>
                  </a:tr>
                </a:tbl>
              </a:graphicData>
            </a:graphic>
          </p:graphicFrame>
        </mc:Choice>
        <mc:Fallback xmlns="">
          <p:graphicFrame>
            <p:nvGraphicFramePr>
              <p:cNvPr id="39" name="表格 38">
                <a:extLst>
                  <a:ext uri="{FF2B5EF4-FFF2-40B4-BE49-F238E27FC236}">
                    <a16:creationId xmlns:a16="http://schemas.microsoft.com/office/drawing/2014/main" id="{E3DE464C-72C3-7A5F-2F94-AEBEB712127F}"/>
                  </a:ext>
                </a:extLst>
              </p:cNvPr>
              <p:cNvGraphicFramePr>
                <a:graphicFrameLocks noGrp="1"/>
              </p:cNvGraphicFramePr>
              <p:nvPr>
                <p:extLst>
                  <p:ext uri="{D42A27DB-BD31-4B8C-83A1-F6EECF244321}">
                    <p14:modId xmlns:p14="http://schemas.microsoft.com/office/powerpoint/2010/main" val="1163877777"/>
                  </p:ext>
                </p:extLst>
              </p:nvPr>
            </p:nvGraphicFramePr>
            <p:xfrm>
              <a:off x="5512487" y="4433838"/>
              <a:ext cx="5990665" cy="1761708"/>
            </p:xfrm>
            <a:graphic>
              <a:graphicData uri="http://schemas.openxmlformats.org/drawingml/2006/table">
                <a:tbl>
                  <a:tblPr firstRow="1" bandRow="1">
                    <a:tableStyleId>{5FD0F851-EC5A-4D38-B0AD-8093EC10F338}</a:tableStyleId>
                  </a:tblPr>
                  <a:tblGrid>
                    <a:gridCol w="2022169">
                      <a:extLst>
                        <a:ext uri="{9D8B030D-6E8A-4147-A177-3AD203B41FA5}">
                          <a16:colId xmlns:a16="http://schemas.microsoft.com/office/drawing/2014/main" val="2087965259"/>
                        </a:ext>
                      </a:extLst>
                    </a:gridCol>
                    <a:gridCol w="2542032">
                      <a:extLst>
                        <a:ext uri="{9D8B030D-6E8A-4147-A177-3AD203B41FA5}">
                          <a16:colId xmlns:a16="http://schemas.microsoft.com/office/drawing/2014/main" val="822382662"/>
                        </a:ext>
                      </a:extLst>
                    </a:gridCol>
                    <a:gridCol w="1426464">
                      <a:extLst>
                        <a:ext uri="{9D8B030D-6E8A-4147-A177-3AD203B41FA5}">
                          <a16:colId xmlns:a16="http://schemas.microsoft.com/office/drawing/2014/main" val="4211038225"/>
                        </a:ext>
                      </a:extLst>
                    </a:gridCol>
                  </a:tblGrid>
                  <a:tr h="440427">
                    <a:tc>
                      <a:txBody>
                        <a:bodyPr/>
                        <a:lstStyle/>
                        <a:p>
                          <a:endParaRPr lang="zh-CN"/>
                        </a:p>
                      </a:txBody>
                      <a:tcPr anchor="ctr">
                        <a:blipFill>
                          <a:blip r:embed="rId10"/>
                          <a:stretch>
                            <a:fillRect t="-2740" r="-196687" b="-317808"/>
                          </a:stretch>
                        </a:blipFill>
                      </a:tcPr>
                    </a:tc>
                    <a:tc>
                      <a:txBody>
                        <a:bodyPr/>
                        <a:lstStyle/>
                        <a:p>
                          <a:pPr algn="ctr"/>
                          <a:r>
                            <a:rPr lang="en-US" altLang="zh-CN" sz="2000" b="0" i="0" baseline="0" dirty="0">
                              <a:latin typeface="Times New Roman" panose="02020603050405020304" pitchFamily="18" charset="0"/>
                              <a:ea typeface="宋体" panose="02010600030101010101" pitchFamily="2" charset="-122"/>
                            </a:rPr>
                            <a:t>Effective Thickness</a:t>
                          </a:r>
                          <a:endParaRPr lang="zh-CN" altLang="en-US" sz="2000" b="0" i="0" baseline="0" dirty="0">
                            <a:latin typeface="Times New Roman" panose="02020603050405020304" pitchFamily="18" charset="0"/>
                            <a:ea typeface="宋体" panose="02010600030101010101" pitchFamily="2" charset="-122"/>
                          </a:endParaRPr>
                        </a:p>
                      </a:txBody>
                      <a:tcPr anchor="ctr"/>
                    </a:tc>
                    <a:tc>
                      <a:txBody>
                        <a:bodyPr/>
                        <a:lstStyle/>
                        <a:p>
                          <a:endParaRPr lang="zh-CN"/>
                        </a:p>
                      </a:txBody>
                      <a:tcPr anchor="ctr">
                        <a:blipFill>
                          <a:blip r:embed="rId10"/>
                          <a:stretch>
                            <a:fillRect l="-320085" t="-2740" r="-855" b="-317808"/>
                          </a:stretch>
                        </a:blipFill>
                      </a:tcPr>
                    </a:tc>
                    <a:extLst>
                      <a:ext uri="{0D108BD9-81ED-4DB2-BD59-A6C34878D82A}">
                        <a16:rowId xmlns:a16="http://schemas.microsoft.com/office/drawing/2014/main" val="3023518131"/>
                      </a:ext>
                    </a:extLst>
                  </a:tr>
                  <a:tr h="440427">
                    <a:tc>
                      <a:txBody>
                        <a:bodyPr/>
                        <a:lstStyle/>
                        <a:p>
                          <a:pPr algn="ctr"/>
                          <a:r>
                            <a:rPr lang="en-US" altLang="zh-CN" sz="2000" b="0" i="0" baseline="0" dirty="0">
                              <a:latin typeface="Times New Roman" panose="02020603050405020304" pitchFamily="18" charset="0"/>
                              <a:ea typeface="宋体" panose="02010600030101010101" pitchFamily="2" charset="-122"/>
                            </a:rPr>
                            <a:t>0°</a:t>
                          </a:r>
                          <a:endParaRPr lang="zh-CN" altLang="en-US" sz="2000" b="0" i="0" baseline="0" dirty="0">
                            <a:latin typeface="Times New Roman" panose="02020603050405020304" pitchFamily="18" charset="0"/>
                            <a:ea typeface="宋体" panose="02010600030101010101" pitchFamily="2" charset="-122"/>
                          </a:endParaRPr>
                        </a:p>
                      </a:txBody>
                      <a:tcPr anchor="ctr"/>
                    </a:tc>
                    <a:tc>
                      <a:txBody>
                        <a:bodyPr/>
                        <a:lstStyle/>
                        <a:p>
                          <a:endParaRPr lang="zh-CN"/>
                        </a:p>
                      </a:txBody>
                      <a:tcPr anchor="ctr">
                        <a:blipFill>
                          <a:blip r:embed="rId10"/>
                          <a:stretch>
                            <a:fillRect l="-79616" t="-104167" r="-56595" b="-222222"/>
                          </a:stretch>
                        </a:blipFill>
                      </a:tcPr>
                    </a:tc>
                    <a:tc>
                      <a:txBody>
                        <a:bodyPr/>
                        <a:lstStyle/>
                        <a:p>
                          <a:pPr algn="ctr"/>
                          <a:r>
                            <a:rPr lang="en-US" altLang="zh-CN" sz="2000" b="0" i="0" baseline="0" dirty="0">
                              <a:latin typeface="Times New Roman" panose="02020603050405020304" pitchFamily="18" charset="0"/>
                              <a:ea typeface="宋体" panose="02010600030101010101" pitchFamily="2" charset="-122"/>
                            </a:rPr>
                            <a:t>0.203</a:t>
                          </a:r>
                          <a:endParaRPr lang="zh-CN" altLang="en-US" sz="2000"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4246584864"/>
                      </a:ext>
                    </a:extLst>
                  </a:tr>
                  <a:tr h="440427">
                    <a:tc>
                      <a:txBody>
                        <a:bodyPr/>
                        <a:lstStyle/>
                        <a:p>
                          <a:pPr algn="ctr"/>
                          <a:r>
                            <a:rPr lang="en-US" altLang="zh-CN" sz="2000" b="0" i="0" baseline="0" dirty="0">
                              <a:latin typeface="Times New Roman" panose="02020603050405020304" pitchFamily="18" charset="0"/>
                              <a:ea typeface="宋体" panose="02010600030101010101" pitchFamily="2" charset="-122"/>
                            </a:rPr>
                            <a:t>45°</a:t>
                          </a:r>
                          <a:endParaRPr lang="zh-CN" altLang="en-US" sz="2000" b="0" i="0" baseline="0" dirty="0">
                            <a:latin typeface="Times New Roman" panose="02020603050405020304" pitchFamily="18" charset="0"/>
                            <a:ea typeface="宋体" panose="02010600030101010101" pitchFamily="2" charset="-122"/>
                          </a:endParaRPr>
                        </a:p>
                      </a:txBody>
                      <a:tcPr anchor="ctr"/>
                    </a:tc>
                    <a:tc>
                      <a:txBody>
                        <a:bodyPr/>
                        <a:lstStyle/>
                        <a:p>
                          <a:endParaRPr lang="zh-CN"/>
                        </a:p>
                      </a:txBody>
                      <a:tcPr anchor="ctr">
                        <a:blipFill>
                          <a:blip r:embed="rId10"/>
                          <a:stretch>
                            <a:fillRect l="-79616" t="-201370" r="-56595" b="-119178"/>
                          </a:stretch>
                        </a:blipFill>
                      </a:tcPr>
                    </a:tc>
                    <a:tc>
                      <a:txBody>
                        <a:bodyPr/>
                        <a:lstStyle/>
                        <a:p>
                          <a:pPr algn="ctr"/>
                          <a:r>
                            <a:rPr lang="en-US" altLang="zh-CN" sz="2000" b="0" i="0" baseline="0" dirty="0">
                              <a:latin typeface="Times New Roman" panose="02020603050405020304" pitchFamily="18" charset="0"/>
                              <a:ea typeface="宋体" panose="02010600030101010101" pitchFamily="2" charset="-122"/>
                            </a:rPr>
                            <a:t>0.268</a:t>
                          </a:r>
                          <a:endParaRPr lang="zh-CN" altLang="en-US" sz="2000"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3143368053"/>
                      </a:ext>
                    </a:extLst>
                  </a:tr>
                  <a:tr h="440427">
                    <a:tc>
                      <a:txBody>
                        <a:bodyPr/>
                        <a:lstStyle/>
                        <a:p>
                          <a:pPr algn="ctr"/>
                          <a:r>
                            <a:rPr lang="en-US" altLang="zh-CN" sz="2000" b="0" i="0" baseline="0" dirty="0">
                              <a:latin typeface="Times New Roman" panose="02020603050405020304" pitchFamily="18" charset="0"/>
                              <a:ea typeface="宋体" panose="02010600030101010101" pitchFamily="2" charset="-122"/>
                            </a:rPr>
                            <a:t>60°</a:t>
                          </a:r>
                          <a:endParaRPr lang="zh-CN" altLang="en-US" sz="2000" b="0" i="0" baseline="0" dirty="0">
                            <a:latin typeface="Times New Roman" panose="02020603050405020304" pitchFamily="18" charset="0"/>
                            <a:ea typeface="宋体" panose="02010600030101010101" pitchFamily="2" charset="-122"/>
                          </a:endParaRPr>
                        </a:p>
                      </a:txBody>
                      <a:tcPr anchor="ctr"/>
                    </a:tc>
                    <a:tc>
                      <a:txBody>
                        <a:bodyPr/>
                        <a:lstStyle/>
                        <a:p>
                          <a:endParaRPr lang="zh-CN"/>
                        </a:p>
                      </a:txBody>
                      <a:tcPr anchor="ctr">
                        <a:blipFill>
                          <a:blip r:embed="rId10"/>
                          <a:stretch>
                            <a:fillRect l="-79616" t="-305556" r="-56595" b="-20833"/>
                          </a:stretch>
                        </a:blipFill>
                      </a:tcPr>
                    </a:tc>
                    <a:tc>
                      <a:txBody>
                        <a:bodyPr/>
                        <a:lstStyle/>
                        <a:p>
                          <a:pPr algn="ctr"/>
                          <a:r>
                            <a:rPr lang="en-US" altLang="zh-CN" sz="2000" b="0" i="0" baseline="0" dirty="0">
                              <a:latin typeface="Times New Roman" panose="02020603050405020304" pitchFamily="18" charset="0"/>
                              <a:ea typeface="宋体" panose="02010600030101010101" pitchFamily="2" charset="-122"/>
                            </a:rPr>
                            <a:t>0.363</a:t>
                          </a:r>
                          <a:endParaRPr lang="zh-CN" altLang="en-US" sz="2000"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1345438341"/>
                      </a:ext>
                    </a:extLst>
                  </a:tr>
                </a:tbl>
              </a:graphicData>
            </a:graphic>
          </p:graphicFrame>
        </mc:Fallback>
      </mc:AlternateContent>
      <p:sp>
        <p:nvSpPr>
          <p:cNvPr id="41" name="文本框 40">
            <a:extLst>
              <a:ext uri="{FF2B5EF4-FFF2-40B4-BE49-F238E27FC236}">
                <a16:creationId xmlns:a16="http://schemas.microsoft.com/office/drawing/2014/main" id="{A78BA2D2-AF78-6840-01CB-691A2366D06C}"/>
              </a:ext>
            </a:extLst>
          </p:cNvPr>
          <p:cNvSpPr txBox="1"/>
          <p:nvPr/>
        </p:nvSpPr>
        <p:spPr>
          <a:xfrm>
            <a:off x="5741282" y="6323343"/>
            <a:ext cx="6472926" cy="369332"/>
          </a:xfrm>
          <a:prstGeom prst="rect">
            <a:avLst/>
          </a:prstGeom>
          <a:noFill/>
        </p:spPr>
        <p:txBody>
          <a:bodyPr wrap="none" rtlCol="0">
            <a:spAutoFit/>
          </a:bodyPr>
          <a:lstStyle/>
          <a:p>
            <a:pPr algn="l"/>
            <a:r>
              <a:rPr lang="en-US" altLang="zh-CN" sz="1800" dirty="0">
                <a:latin typeface="Times New Roman" panose="02020603050405020304" pitchFamily="18" charset="0"/>
                <a:ea typeface="楷体" panose="02010609060101010101" pitchFamily="49" charset="-122"/>
              </a:rPr>
              <a:t>Note: Capture efficiency calculated for 0.0253 eV thermal neutrons.</a:t>
            </a:r>
            <a:endParaRPr lang="zh-CN" altLang="en-US" sz="1800" dirty="0">
              <a:latin typeface="Times New Roman" panose="02020603050405020304" pitchFamily="18" charset="0"/>
              <a:ea typeface="楷体" panose="02010609060101010101" pitchFamily="49" charset="-122"/>
            </a:endParaRPr>
          </a:p>
        </p:txBody>
      </p:sp>
    </p:spTree>
    <p:custDataLst>
      <p:tags r:id="rId1"/>
    </p:custDataLst>
    <p:extLst>
      <p:ext uri="{BB962C8B-B14F-4D97-AF65-F5344CB8AC3E}">
        <p14:creationId xmlns:p14="http://schemas.microsoft.com/office/powerpoint/2010/main" val="36742454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88131-3623-69EC-A3C6-8FEAE8353C5A}"/>
            </a:ext>
          </a:extLst>
        </p:cNvPr>
        <p:cNvGrpSpPr/>
        <p:nvPr/>
      </p:nvGrpSpPr>
      <p:grpSpPr>
        <a:xfrm>
          <a:off x="0" y="0"/>
          <a:ext cx="0" cy="0"/>
          <a:chOff x="0" y="0"/>
          <a:chExt cx="0" cy="0"/>
        </a:xfrm>
      </p:grpSpPr>
      <p:sp>
        <p:nvSpPr>
          <p:cNvPr id="81" name="矩形 80">
            <a:extLst>
              <a:ext uri="{FF2B5EF4-FFF2-40B4-BE49-F238E27FC236}">
                <a16:creationId xmlns:a16="http://schemas.microsoft.com/office/drawing/2014/main" id="{419190EA-FACE-DAAF-FF42-B994C8339F33}"/>
              </a:ext>
            </a:extLst>
          </p:cNvPr>
          <p:cNvSpPr/>
          <p:nvPr/>
        </p:nvSpPr>
        <p:spPr>
          <a:xfrm>
            <a:off x="0" y="0"/>
            <a:ext cx="12192000" cy="114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B" panose="00020600040101010101" pitchFamily="18" charset="-122"/>
            </a:endParaRPr>
          </a:p>
        </p:txBody>
      </p:sp>
      <p:sp>
        <p:nvSpPr>
          <p:cNvPr id="82" name="矩形 81">
            <a:extLst>
              <a:ext uri="{FF2B5EF4-FFF2-40B4-BE49-F238E27FC236}">
                <a16:creationId xmlns:a16="http://schemas.microsoft.com/office/drawing/2014/main" id="{4536B71D-A157-7EE4-FD3B-DA8A0F7A56F2}"/>
              </a:ext>
            </a:extLst>
          </p:cNvPr>
          <p:cNvSpPr/>
          <p:nvPr/>
        </p:nvSpPr>
        <p:spPr>
          <a:xfrm>
            <a:off x="0" y="6743065"/>
            <a:ext cx="12192000" cy="114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B" panose="00020600040101010101" pitchFamily="18" charset="-122"/>
            </a:endParaRPr>
          </a:p>
        </p:txBody>
      </p:sp>
      <p:cxnSp>
        <p:nvCxnSpPr>
          <p:cNvPr id="24" name="直接连接符 23">
            <a:extLst>
              <a:ext uri="{FF2B5EF4-FFF2-40B4-BE49-F238E27FC236}">
                <a16:creationId xmlns:a16="http://schemas.microsoft.com/office/drawing/2014/main" id="{B2028197-D8B5-7BF8-82FC-6E8DEADFA6E1}"/>
              </a:ext>
            </a:extLst>
          </p:cNvPr>
          <p:cNvCxnSpPr/>
          <p:nvPr>
            <p:custDataLst>
              <p:tags r:id="rId2"/>
            </p:custDataLst>
          </p:nvPr>
        </p:nvCxnSpPr>
        <p:spPr>
          <a:xfrm>
            <a:off x="223157" y="852714"/>
            <a:ext cx="11892915" cy="444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椭圆 24">
            <a:extLst>
              <a:ext uri="{FF2B5EF4-FFF2-40B4-BE49-F238E27FC236}">
                <a16:creationId xmlns:a16="http://schemas.microsoft.com/office/drawing/2014/main" id="{DDCBB06A-DF42-A0F3-C44D-812C89C75835}"/>
              </a:ext>
            </a:extLst>
          </p:cNvPr>
          <p:cNvSpPr/>
          <p:nvPr>
            <p:custDataLst>
              <p:tags r:id="rId3"/>
            </p:custDataLst>
          </p:nvPr>
        </p:nvSpPr>
        <p:spPr>
          <a:xfrm>
            <a:off x="354780" y="497597"/>
            <a:ext cx="274777" cy="274777"/>
          </a:xfrm>
          <a:prstGeom prst="ellipse">
            <a:avLst/>
          </a:prstGeom>
        </p:spPr>
        <p:style>
          <a:lnRef idx="0">
            <a:srgbClr val="FFFFFF"/>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47" name="图片 46">
            <a:extLst>
              <a:ext uri="{FF2B5EF4-FFF2-40B4-BE49-F238E27FC236}">
                <a16:creationId xmlns:a16="http://schemas.microsoft.com/office/drawing/2014/main" id="{125CB782-F279-947A-62A7-AA1A1C482FBB}"/>
              </a:ext>
            </a:extLst>
          </p:cNvPr>
          <p:cNvPicPr>
            <a:picLocks noChangeAspect="1"/>
          </p:cNvPicPr>
          <p:nvPr>
            <p:custDataLst>
              <p:tags r:id="rId4"/>
            </p:custDataLst>
          </p:nvPr>
        </p:nvPicPr>
        <p:blipFill>
          <a:blip r:embed="rId8">
            <a:extLst>
              <a:ext uri="{28A0092B-C50C-407E-A947-70E740481C1C}">
                <a14:useLocalDpi xmlns:a14="http://schemas.microsoft.com/office/drawing/2010/main" val="0"/>
              </a:ext>
            </a:extLst>
          </a:blip>
          <a:stretch>
            <a:fillRect/>
          </a:stretch>
        </p:blipFill>
        <p:spPr>
          <a:xfrm>
            <a:off x="9157970" y="190500"/>
            <a:ext cx="2696210" cy="602615"/>
          </a:xfrm>
          <a:prstGeom prst="rect">
            <a:avLst/>
          </a:prstGeom>
        </p:spPr>
      </p:pic>
      <p:sp>
        <p:nvSpPr>
          <p:cNvPr id="2" name="TextBox 3">
            <a:extLst>
              <a:ext uri="{FF2B5EF4-FFF2-40B4-BE49-F238E27FC236}">
                <a16:creationId xmlns:a16="http://schemas.microsoft.com/office/drawing/2014/main" id="{DE9669C2-F480-70BB-F297-7B95A85AA6C7}"/>
              </a:ext>
            </a:extLst>
          </p:cNvPr>
          <p:cNvSpPr txBox="1"/>
          <p:nvPr>
            <p:custDataLst>
              <p:tags r:id="rId5"/>
            </p:custDataLst>
          </p:nvPr>
        </p:nvSpPr>
        <p:spPr>
          <a:xfrm>
            <a:off x="616585" y="392430"/>
            <a:ext cx="6567170" cy="460375"/>
          </a:xfrm>
          <a:prstGeom prst="rect">
            <a:avLst/>
          </a:prstGeom>
          <a:noFill/>
        </p:spPr>
        <p:txBody>
          <a:bodyPr wrap="square" rtlCol="0">
            <a:spAutoFit/>
          </a:bodyPr>
          <a:lstStyle/>
          <a:p>
            <a:pPr algn="l"/>
            <a:r>
              <a:rPr lang="en-US" altLang="zh-CN" sz="2400" b="1" spc="300" dirty="0">
                <a:solidFill>
                  <a:schemeClr val="bg2">
                    <a:lumMod val="50000"/>
                  </a:schemeClr>
                </a:solidFill>
                <a:latin typeface="微软雅黑" panose="020B0503020204020204" charset="-122"/>
                <a:ea typeface="微软雅黑" panose="020B0503020204020204" charset="-122"/>
              </a:rPr>
              <a:t>Scintillator</a:t>
            </a:r>
            <a:r>
              <a:rPr lang="zh-CN" altLang="en-US" sz="2400" b="1" spc="300" dirty="0">
                <a:solidFill>
                  <a:schemeClr val="bg2">
                    <a:lumMod val="50000"/>
                  </a:schemeClr>
                </a:solidFill>
                <a:latin typeface="微软雅黑" panose="020B0503020204020204" charset="-122"/>
                <a:ea typeface="微软雅黑" panose="020B0503020204020204" charset="-122"/>
              </a:rPr>
              <a:t> </a:t>
            </a:r>
            <a:r>
              <a:rPr lang="en-US" altLang="zh-CN" sz="2400" b="1" spc="300" dirty="0">
                <a:solidFill>
                  <a:schemeClr val="bg2">
                    <a:lumMod val="50000"/>
                  </a:schemeClr>
                </a:solidFill>
                <a:latin typeface="微软雅黑" panose="020B0503020204020204" charset="-122"/>
                <a:ea typeface="微软雅黑" panose="020B0503020204020204" charset="-122"/>
              </a:rPr>
              <a:t>Setup</a:t>
            </a:r>
            <a:endParaRPr lang="zh-CN" altLang="en-US" sz="2400" b="1" spc="300" dirty="0">
              <a:solidFill>
                <a:schemeClr val="bg2">
                  <a:lumMod val="50000"/>
                </a:schemeClr>
              </a:solidFill>
              <a:latin typeface="微软雅黑" panose="020B0503020204020204" charset="-122"/>
              <a:ea typeface="微软雅黑" panose="020B0503020204020204" charset="-122"/>
            </a:endParaRPr>
          </a:p>
        </p:txBody>
      </p:sp>
      <p:graphicFrame>
        <p:nvGraphicFramePr>
          <p:cNvPr id="7" name="表格 6">
            <a:extLst>
              <a:ext uri="{FF2B5EF4-FFF2-40B4-BE49-F238E27FC236}">
                <a16:creationId xmlns:a16="http://schemas.microsoft.com/office/drawing/2014/main" id="{F51C31A3-CBBE-ECCA-08B1-85A6C1586428}"/>
              </a:ext>
            </a:extLst>
          </p:cNvPr>
          <p:cNvGraphicFramePr>
            <a:graphicFrameLocks noGrp="1"/>
          </p:cNvGraphicFramePr>
          <p:nvPr>
            <p:extLst>
              <p:ext uri="{D42A27DB-BD31-4B8C-83A1-F6EECF244321}">
                <p14:modId xmlns:p14="http://schemas.microsoft.com/office/powerpoint/2010/main" val="2383731735"/>
              </p:ext>
            </p:extLst>
          </p:nvPr>
        </p:nvGraphicFramePr>
        <p:xfrm>
          <a:off x="346300" y="1026293"/>
          <a:ext cx="11499400" cy="4450080"/>
        </p:xfrm>
        <a:graphic>
          <a:graphicData uri="http://schemas.openxmlformats.org/drawingml/2006/table">
            <a:tbl>
              <a:tblPr firstRow="1" bandRow="1">
                <a:tableStyleId>{3B4B98B0-60AC-42C2-AFA5-B58CD77FA1E5}</a:tableStyleId>
              </a:tblPr>
              <a:tblGrid>
                <a:gridCol w="3395162">
                  <a:extLst>
                    <a:ext uri="{9D8B030D-6E8A-4147-A177-3AD203B41FA5}">
                      <a16:colId xmlns:a16="http://schemas.microsoft.com/office/drawing/2014/main" val="616875817"/>
                    </a:ext>
                  </a:extLst>
                </a:gridCol>
                <a:gridCol w="4271105">
                  <a:extLst>
                    <a:ext uri="{9D8B030D-6E8A-4147-A177-3AD203B41FA5}">
                      <a16:colId xmlns:a16="http://schemas.microsoft.com/office/drawing/2014/main" val="3592212696"/>
                    </a:ext>
                  </a:extLst>
                </a:gridCol>
                <a:gridCol w="3833133">
                  <a:extLst>
                    <a:ext uri="{9D8B030D-6E8A-4147-A177-3AD203B41FA5}">
                      <a16:colId xmlns:a16="http://schemas.microsoft.com/office/drawing/2014/main" val="1319369727"/>
                    </a:ext>
                  </a:extLst>
                </a:gridCol>
              </a:tblGrid>
              <a:tr h="370840">
                <a:tc>
                  <a:txBody>
                    <a:bodyPr/>
                    <a:lstStyle/>
                    <a:p>
                      <a:pPr algn="ctr"/>
                      <a:r>
                        <a:rPr lang="en-US" altLang="zh-CN" b="0" i="0" baseline="0" dirty="0">
                          <a:latin typeface="Times New Roman" panose="02020603050405020304" pitchFamily="18" charset="0"/>
                          <a:ea typeface="宋体" panose="02010600030101010101" pitchFamily="2" charset="-122"/>
                        </a:rPr>
                        <a:t>Material</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Properties</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3426694044"/>
                  </a:ext>
                </a:extLst>
              </a:tr>
              <a:tr h="370840">
                <a:tc>
                  <a:txBody>
                    <a:bodyPr/>
                    <a:lstStyle/>
                    <a:p>
                      <a:pPr algn="ctr"/>
                      <a:r>
                        <a:rPr lang="en-US" altLang="zh-CN" b="0" i="0" baseline="0" dirty="0">
                          <a:latin typeface="Times New Roman" panose="02020603050405020304" pitchFamily="18" charset="0"/>
                          <a:ea typeface="宋体" panose="02010600030101010101" pitchFamily="2" charset="-122"/>
                        </a:rPr>
                        <a:t>Optical</a:t>
                      </a:r>
                      <a:r>
                        <a:rPr lang="zh-CN" altLang="en-US" b="0" i="0" baseline="0" dirty="0">
                          <a:latin typeface="Times New Roman" panose="02020603050405020304" pitchFamily="18" charset="0"/>
                          <a:ea typeface="宋体" panose="02010600030101010101" pitchFamily="2" charset="-122"/>
                        </a:rPr>
                        <a:t> </a:t>
                      </a:r>
                      <a:r>
                        <a:rPr lang="en-US" altLang="zh-CN" b="0" i="0" baseline="0" dirty="0">
                          <a:latin typeface="Times New Roman" panose="02020603050405020304" pitchFamily="18" charset="0"/>
                          <a:ea typeface="宋体" panose="02010600030101010101" pitchFamily="2" charset="-122"/>
                        </a:rPr>
                        <a:t>Silicone</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Refractive</a:t>
                      </a:r>
                      <a:r>
                        <a:rPr lang="zh-CN" altLang="en-US" b="0" i="0" baseline="0" dirty="0">
                          <a:latin typeface="Times New Roman" panose="02020603050405020304" pitchFamily="18" charset="0"/>
                          <a:ea typeface="宋体" panose="02010600030101010101" pitchFamily="2" charset="-122"/>
                        </a:rPr>
                        <a:t> </a:t>
                      </a:r>
                      <a:r>
                        <a:rPr lang="en-US" altLang="zh-CN" b="0" i="0" baseline="0" dirty="0">
                          <a:latin typeface="Times New Roman" panose="02020603050405020304" pitchFamily="18" charset="0"/>
                          <a:ea typeface="宋体" panose="02010600030101010101" pitchFamily="2" charset="-122"/>
                        </a:rPr>
                        <a:t>index(To air)</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1.43</a:t>
                      </a: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4216171866"/>
                  </a:ext>
                </a:extLst>
              </a:tr>
              <a:tr h="370840">
                <a:tc>
                  <a:txBody>
                    <a:bodyPr/>
                    <a:lstStyle/>
                    <a:p>
                      <a:pPr algn="ctr"/>
                      <a:endParaRPr lang="zh-CN" altLang="en-US" b="0" i="0" baseline="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Absorption</a:t>
                      </a:r>
                      <a:r>
                        <a:rPr lang="zh-CN" altLang="en-US" b="0" i="0" baseline="0" dirty="0">
                          <a:latin typeface="Times New Roman" panose="02020603050405020304" pitchFamily="18" charset="0"/>
                          <a:ea typeface="宋体" panose="02010600030101010101" pitchFamily="2" charset="-122"/>
                        </a:rPr>
                        <a:t> </a:t>
                      </a:r>
                      <a:r>
                        <a:rPr lang="en-US" altLang="zh-CN" b="0" i="0" baseline="0" dirty="0">
                          <a:latin typeface="Times New Roman" panose="02020603050405020304" pitchFamily="18" charset="0"/>
                          <a:ea typeface="宋体" panose="02010600030101010101" pitchFamily="2" charset="-122"/>
                        </a:rPr>
                        <a:t>length(2.0~3.7 eV)</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5 m</a:t>
                      </a: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973232055"/>
                  </a:ext>
                </a:extLst>
              </a:tr>
              <a:tr h="370840">
                <a:tc>
                  <a:txBody>
                    <a:bodyPr/>
                    <a:lstStyle/>
                    <a:p>
                      <a:pPr algn="ctr"/>
                      <a:r>
                        <a:rPr lang="en-US" altLang="zh-CN" b="0" i="0" baseline="0" dirty="0">
                          <a:latin typeface="Times New Roman" panose="02020603050405020304" pitchFamily="18" charset="0"/>
                          <a:ea typeface="宋体" panose="02010600030101010101" pitchFamily="2" charset="-122"/>
                        </a:rPr>
                        <a:t>B</a:t>
                      </a:r>
                      <a:r>
                        <a:rPr lang="en-US" altLang="zh-CN" b="0" i="0" baseline="-25000" dirty="0">
                          <a:latin typeface="Times New Roman" panose="02020603050405020304" pitchFamily="18" charset="0"/>
                          <a:ea typeface="宋体" panose="02010600030101010101" pitchFamily="2" charset="-122"/>
                        </a:rPr>
                        <a:t>2</a:t>
                      </a:r>
                      <a:r>
                        <a:rPr lang="en-US" altLang="zh-CN" b="0" i="0" baseline="0" dirty="0">
                          <a:latin typeface="Times New Roman" panose="02020603050405020304" pitchFamily="18" charset="0"/>
                          <a:ea typeface="宋体" panose="02010600030101010101" pitchFamily="2" charset="-122"/>
                        </a:rPr>
                        <a:t>O</a:t>
                      </a:r>
                      <a:r>
                        <a:rPr lang="en-US" altLang="zh-CN" b="0" i="0" baseline="-25000" dirty="0">
                          <a:latin typeface="Times New Roman" panose="02020603050405020304" pitchFamily="18" charset="0"/>
                          <a:ea typeface="宋体" panose="02010600030101010101" pitchFamily="2" charset="-122"/>
                        </a:rPr>
                        <a:t>3</a:t>
                      </a:r>
                      <a:r>
                        <a:rPr lang="en-US" altLang="zh-CN" b="0" i="0" baseline="0" dirty="0">
                          <a:latin typeface="Times New Roman" panose="02020603050405020304" pitchFamily="18" charset="0"/>
                          <a:ea typeface="宋体" panose="02010600030101010101" pitchFamily="2" charset="-122"/>
                        </a:rPr>
                        <a:t>+ZnS</a:t>
                      </a:r>
                      <a:r>
                        <a:rPr lang="en-US" altLang="zh-CN" b="0" i="0" baseline="30000" dirty="0">
                          <a:latin typeface="Times New Roman" panose="02020603050405020304" pitchFamily="18" charset="0"/>
                          <a:ea typeface="宋体" panose="02010600030101010101" pitchFamily="2" charset="-122"/>
                        </a:rPr>
                        <a:t>[1]</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Light</a:t>
                      </a:r>
                      <a:r>
                        <a:rPr lang="zh-CN" altLang="en-US" b="0" i="0" baseline="0" dirty="0">
                          <a:latin typeface="Times New Roman" panose="02020603050405020304" pitchFamily="18" charset="0"/>
                          <a:ea typeface="宋体" panose="02010600030101010101" pitchFamily="2" charset="-122"/>
                        </a:rPr>
                        <a:t> </a:t>
                      </a:r>
                      <a:r>
                        <a:rPr lang="en-US" altLang="zh-CN" b="0" i="0" baseline="0" dirty="0">
                          <a:latin typeface="Times New Roman" panose="02020603050405020304" pitchFamily="18" charset="0"/>
                          <a:ea typeface="宋体" panose="02010600030101010101" pitchFamily="2" charset="-122"/>
                        </a:rPr>
                        <a:t>yield(Scintillation efficiency)</a:t>
                      </a: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30000/MeV</a:t>
                      </a: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3386081751"/>
                  </a:ext>
                </a:extLst>
              </a:tr>
              <a:tr h="370840">
                <a:tc>
                  <a:txBody>
                    <a:bodyPr/>
                    <a:lstStyle/>
                    <a:p>
                      <a:pPr algn="ct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Refractive</a:t>
                      </a:r>
                      <a:r>
                        <a:rPr lang="zh-CN" altLang="en-US" b="0" i="0" baseline="0" dirty="0">
                          <a:latin typeface="Times New Roman" panose="02020603050405020304" pitchFamily="18" charset="0"/>
                          <a:ea typeface="宋体" panose="02010600030101010101" pitchFamily="2" charset="-122"/>
                        </a:rPr>
                        <a:t> </a:t>
                      </a:r>
                      <a:r>
                        <a:rPr lang="en-US" altLang="zh-CN" b="0" i="0" baseline="0" dirty="0">
                          <a:latin typeface="Times New Roman" panose="02020603050405020304" pitchFamily="18" charset="0"/>
                          <a:ea typeface="宋体" panose="02010600030101010101" pitchFamily="2" charset="-122"/>
                        </a:rPr>
                        <a:t>index(To air)</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2.30~2.36</a:t>
                      </a: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2526472614"/>
                  </a:ext>
                </a:extLst>
              </a:tr>
              <a:tr h="370840">
                <a:tc>
                  <a:txBody>
                    <a:bodyPr/>
                    <a:lstStyle/>
                    <a:p>
                      <a:pPr algn="ct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Emission</a:t>
                      </a:r>
                      <a:r>
                        <a:rPr lang="zh-CN" altLang="en-US" b="0" i="0" baseline="0" dirty="0">
                          <a:latin typeface="Times New Roman" panose="02020603050405020304" pitchFamily="18" charset="0"/>
                          <a:ea typeface="宋体" panose="02010600030101010101" pitchFamily="2" charset="-122"/>
                        </a:rPr>
                        <a:t> </a:t>
                      </a:r>
                      <a:r>
                        <a:rPr lang="en-US" altLang="zh-CN" b="0" i="0" baseline="0" dirty="0">
                          <a:latin typeface="Times New Roman" panose="02020603050405020304" pitchFamily="18" charset="0"/>
                          <a:ea typeface="宋体" panose="02010600030101010101" pitchFamily="2" charset="-122"/>
                        </a:rPr>
                        <a:t>spectrum</a:t>
                      </a: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2.7~3.7 eV</a:t>
                      </a: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916432823"/>
                  </a:ext>
                </a:extLst>
              </a:tr>
              <a:tr h="370840">
                <a:tc>
                  <a:txBody>
                    <a:bodyPr/>
                    <a:lstStyle/>
                    <a:p>
                      <a:pPr algn="ct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Scintillation</a:t>
                      </a:r>
                      <a:r>
                        <a:rPr lang="zh-CN" altLang="en-US" b="0" i="0" baseline="0" dirty="0">
                          <a:latin typeface="Times New Roman" panose="02020603050405020304" pitchFamily="18" charset="0"/>
                          <a:ea typeface="宋体" panose="02010600030101010101" pitchFamily="2" charset="-122"/>
                        </a:rPr>
                        <a:t> </a:t>
                      </a:r>
                      <a:r>
                        <a:rPr lang="en-US" altLang="zh-CN" b="0" i="0" baseline="0" dirty="0">
                          <a:latin typeface="Times New Roman" panose="02020603050405020304" pitchFamily="18" charset="0"/>
                          <a:ea typeface="宋体" panose="02010600030101010101" pitchFamily="2" charset="-122"/>
                        </a:rPr>
                        <a:t>decay</a:t>
                      </a:r>
                      <a:r>
                        <a:rPr lang="zh-CN" altLang="en-US" b="0" i="0" baseline="0" dirty="0">
                          <a:latin typeface="Times New Roman" panose="02020603050405020304" pitchFamily="18" charset="0"/>
                          <a:ea typeface="宋体" panose="02010600030101010101" pitchFamily="2" charset="-122"/>
                        </a:rPr>
                        <a:t> </a:t>
                      </a:r>
                      <a:r>
                        <a:rPr lang="en-US" altLang="zh-CN" b="0" i="0" baseline="0" dirty="0">
                          <a:latin typeface="Times New Roman" panose="02020603050405020304" pitchFamily="18" charset="0"/>
                          <a:ea typeface="宋体" panose="02010600030101010101" pitchFamily="2" charset="-122"/>
                        </a:rPr>
                        <a:t>time</a:t>
                      </a: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110ns~2μs</a:t>
                      </a: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1488444871"/>
                  </a:ext>
                </a:extLst>
              </a:tr>
              <a:tr h="370840">
                <a:tc>
                  <a:txBody>
                    <a:bodyPr/>
                    <a:lstStyle/>
                    <a:p>
                      <a:pPr algn="ct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Fast-to-slow</a:t>
                      </a:r>
                      <a:r>
                        <a:rPr lang="zh-CN" altLang="en-US" b="0" i="0" baseline="0" dirty="0">
                          <a:latin typeface="Times New Roman" panose="02020603050405020304" pitchFamily="18" charset="0"/>
                          <a:ea typeface="宋体" panose="02010600030101010101" pitchFamily="2" charset="-122"/>
                        </a:rPr>
                        <a:t> </a:t>
                      </a:r>
                      <a:r>
                        <a:rPr lang="en-US" altLang="zh-CN" b="0" i="0" baseline="0" dirty="0">
                          <a:latin typeface="Times New Roman" panose="02020603050405020304" pitchFamily="18" charset="0"/>
                          <a:ea typeface="宋体" panose="02010600030101010101" pitchFamily="2" charset="-122"/>
                        </a:rPr>
                        <a:t>ratio</a:t>
                      </a: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0.2:0.8</a:t>
                      </a: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2086624337"/>
                  </a:ext>
                </a:extLst>
              </a:tr>
              <a:tr h="370840">
                <a:tc>
                  <a:txBody>
                    <a:bodyPr/>
                    <a:lstStyle/>
                    <a:p>
                      <a:pPr algn="ct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Absorption</a:t>
                      </a:r>
                      <a:r>
                        <a:rPr lang="zh-CN" altLang="en-US" b="0" i="0" baseline="0" dirty="0">
                          <a:latin typeface="Times New Roman" panose="02020603050405020304" pitchFamily="18" charset="0"/>
                          <a:ea typeface="宋体" panose="02010600030101010101" pitchFamily="2" charset="-122"/>
                        </a:rPr>
                        <a:t> </a:t>
                      </a:r>
                      <a:r>
                        <a:rPr lang="en-US" altLang="zh-CN" b="0" i="0" baseline="0" dirty="0">
                          <a:latin typeface="Times New Roman" panose="02020603050405020304" pitchFamily="18" charset="0"/>
                          <a:ea typeface="宋体" panose="02010600030101010101" pitchFamily="2" charset="-122"/>
                        </a:rPr>
                        <a:t>length(2.0~3.7 eV)</a:t>
                      </a: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100 μm</a:t>
                      </a: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3619119850"/>
                  </a:ext>
                </a:extLst>
              </a:tr>
              <a:tr h="370840">
                <a:tc>
                  <a:txBody>
                    <a:bodyPr/>
                    <a:lstStyle/>
                    <a:p>
                      <a:pPr algn="ct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cs typeface="Times New Roman" panose="02020603050405020304" pitchFamily="18" charset="0"/>
                        </a:rPr>
                        <a:t>RAYLEIGH</a:t>
                      </a:r>
                      <a:endParaRPr lang="en-US" altLang="zh-CN"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30 μm</a:t>
                      </a: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2433351766"/>
                  </a:ext>
                </a:extLst>
              </a:tr>
              <a:tr h="370840">
                <a:tc>
                  <a:txBody>
                    <a:bodyPr/>
                    <a:lstStyle/>
                    <a:p>
                      <a:pPr algn="ctr"/>
                      <a:r>
                        <a:rPr lang="en-US" altLang="zh-CN" b="0" i="0" baseline="0" dirty="0">
                          <a:latin typeface="Times New Roman" panose="02020603050405020304" pitchFamily="18" charset="0"/>
                          <a:ea typeface="宋体" panose="02010600030101010101" pitchFamily="2" charset="-122"/>
                        </a:rPr>
                        <a:t>Reflector</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Reflectivity</a:t>
                      </a:r>
                    </a:p>
                  </a:txBody>
                  <a:tcPr anchor="ctr">
                    <a:noFill/>
                  </a:tcPr>
                </a:tc>
                <a:tc>
                  <a:txBody>
                    <a:bodyPr/>
                    <a:lstStyle/>
                    <a:p>
                      <a:pPr algn="ctr"/>
                      <a:r>
                        <a:rPr lang="en-US" altLang="zh-CN" b="0" i="0" baseline="0" dirty="0">
                          <a:latin typeface="Times New Roman" panose="02020603050405020304" pitchFamily="18" charset="0"/>
                          <a:ea typeface="宋体" panose="02010600030101010101" pitchFamily="2" charset="-122"/>
                        </a:rPr>
                        <a:t>0.985</a:t>
                      </a: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482949737"/>
                  </a:ext>
                </a:extLst>
              </a:tr>
              <a:tr h="370840">
                <a:tc>
                  <a:txBody>
                    <a:bodyPr/>
                    <a:lstStyle/>
                    <a:p>
                      <a:pPr algn="ctr"/>
                      <a:r>
                        <a:rPr lang="en-US" altLang="zh-CN" b="0" i="0" baseline="0" dirty="0">
                          <a:latin typeface="Times New Roman" panose="02020603050405020304" pitchFamily="18" charset="0"/>
                          <a:ea typeface="宋体" panose="02010600030101010101" pitchFamily="2" charset="-122"/>
                        </a:rPr>
                        <a:t>PMT</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Gain</a:t>
                      </a:r>
                    </a:p>
                  </a:txBody>
                  <a:tcPr anchor="ctr"/>
                </a:tc>
                <a:tc>
                  <a:txBody>
                    <a:bodyPr/>
                    <a:lstStyle/>
                    <a:p>
                      <a:pPr algn="ctr"/>
                      <a:r>
                        <a:rPr lang="zh-CN" altLang="en-US" b="0" i="0" baseline="0" dirty="0">
                          <a:latin typeface="Times New Roman" panose="02020603050405020304" pitchFamily="18" charset="0"/>
                          <a:ea typeface="宋体" panose="02010600030101010101" pitchFamily="2" charset="-122"/>
                        </a:rPr>
                        <a:t>后续处理</a:t>
                      </a:r>
                    </a:p>
                  </a:txBody>
                  <a:tcPr anchor="ctr"/>
                </a:tc>
                <a:extLst>
                  <a:ext uri="{0D108BD9-81ED-4DB2-BD59-A6C34878D82A}">
                    <a16:rowId xmlns:a16="http://schemas.microsoft.com/office/drawing/2014/main" val="3940117274"/>
                  </a:ext>
                </a:extLst>
              </a:tr>
            </a:tbl>
          </a:graphicData>
        </a:graphic>
      </p:graphicFrame>
      <p:sp>
        <p:nvSpPr>
          <p:cNvPr id="8" name="文本框 7">
            <a:extLst>
              <a:ext uri="{FF2B5EF4-FFF2-40B4-BE49-F238E27FC236}">
                <a16:creationId xmlns:a16="http://schemas.microsoft.com/office/drawing/2014/main" id="{FDC59804-D734-3ABC-B0AD-F98CABA1C91D}"/>
              </a:ext>
            </a:extLst>
          </p:cNvPr>
          <p:cNvSpPr txBox="1"/>
          <p:nvPr/>
        </p:nvSpPr>
        <p:spPr>
          <a:xfrm>
            <a:off x="147101" y="6025056"/>
            <a:ext cx="11897798" cy="646331"/>
          </a:xfrm>
          <a:prstGeom prst="rect">
            <a:avLst/>
          </a:prstGeom>
          <a:noFill/>
        </p:spPr>
        <p:txBody>
          <a:bodyPr wrap="square" rtlCol="0">
            <a:spAutoFit/>
          </a:bodyPr>
          <a:lstStyle/>
          <a:p>
            <a:r>
              <a:rPr lang="en-US" altLang="zh-CN" dirty="0">
                <a:latin typeface="Times New Roman" panose="02020603050405020304" pitchFamily="18" charset="0"/>
                <a:ea typeface="宋体" panose="02010600030101010101" pitchFamily="2" charset="-122"/>
              </a:rPr>
              <a:t>[1]. Foster J. A comparison of the ZnS (Ag) scintillation detector to the silicon semiconductor detector for quantification of alpha radioactivity in aqueous solutions[J]. 2006.</a:t>
            </a:r>
            <a:endParaRPr lang="zh-CN" altLang="en-US" dirty="0">
              <a:latin typeface="Times New Roman" panose="02020603050405020304" pitchFamily="18" charset="0"/>
              <a:ea typeface="宋体" panose="02010600030101010101" pitchFamily="2" charset="-122"/>
            </a:endParaRPr>
          </a:p>
        </p:txBody>
      </p:sp>
    </p:spTree>
    <p:custDataLst>
      <p:tags r:id="rId1"/>
    </p:custDataLst>
    <p:extLst>
      <p:ext uri="{BB962C8B-B14F-4D97-AF65-F5344CB8AC3E}">
        <p14:creationId xmlns:p14="http://schemas.microsoft.com/office/powerpoint/2010/main" val="146478906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矩形 79"/>
          <p:cNvSpPr/>
          <p:nvPr/>
        </p:nvSpPr>
        <p:spPr>
          <a:xfrm>
            <a:off x="0" y="6432550"/>
            <a:ext cx="12192000" cy="425450"/>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B" panose="00020600040101010101" pitchFamily="18" charset="-122"/>
            </a:endParaRPr>
          </a:p>
        </p:txBody>
      </p:sp>
      <p:sp>
        <p:nvSpPr>
          <p:cNvPr id="81" name="矩形 80"/>
          <p:cNvSpPr/>
          <p:nvPr/>
        </p:nvSpPr>
        <p:spPr>
          <a:xfrm>
            <a:off x="0" y="0"/>
            <a:ext cx="12192000" cy="114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B" panose="00020600040101010101" pitchFamily="18" charset="-122"/>
            </a:endParaRPr>
          </a:p>
        </p:txBody>
      </p:sp>
      <p:sp>
        <p:nvSpPr>
          <p:cNvPr id="82" name="矩形 81"/>
          <p:cNvSpPr/>
          <p:nvPr/>
        </p:nvSpPr>
        <p:spPr>
          <a:xfrm>
            <a:off x="0" y="6743065"/>
            <a:ext cx="12192000" cy="114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B" panose="00020600040101010101" pitchFamily="18" charset="-122"/>
            </a:endParaRPr>
          </a:p>
        </p:txBody>
      </p:sp>
      <p:grpSp>
        <p:nvGrpSpPr>
          <p:cNvPr id="6" name="组合 5"/>
          <p:cNvGrpSpPr/>
          <p:nvPr/>
        </p:nvGrpSpPr>
        <p:grpSpPr>
          <a:xfrm>
            <a:off x="1519259" y="2061957"/>
            <a:ext cx="9153481" cy="2423571"/>
            <a:chOff x="-118973" y="1321290"/>
            <a:chExt cx="12348509" cy="2423571"/>
          </a:xfrm>
        </p:grpSpPr>
        <p:grpSp>
          <p:nvGrpSpPr>
            <p:cNvPr id="111" name="组合 110"/>
            <p:cNvGrpSpPr/>
            <p:nvPr/>
          </p:nvGrpSpPr>
          <p:grpSpPr>
            <a:xfrm>
              <a:off x="5448758" y="1321290"/>
              <a:ext cx="1294484" cy="815037"/>
              <a:chOff x="920816" y="3013586"/>
              <a:chExt cx="1294484" cy="815037"/>
            </a:xfrm>
          </p:grpSpPr>
          <p:sp>
            <p:nvSpPr>
              <p:cNvPr id="112" name="Rectangle: Rounded Corners 76"/>
              <p:cNvSpPr/>
              <p:nvPr/>
            </p:nvSpPr>
            <p:spPr>
              <a:xfrm rot="18900000">
                <a:off x="920816" y="3193178"/>
                <a:ext cx="455856" cy="455857"/>
              </a:xfrm>
              <a:prstGeom prst="roundRect">
                <a:avLst>
                  <a:gd name="adj" fmla="val 9141"/>
                </a:avLst>
              </a:prstGeom>
              <a:gradFill flip="none" rotWithShape="1">
                <a:gsLst>
                  <a:gs pos="0">
                    <a:schemeClr val="bg1">
                      <a:lumMod val="75000"/>
                    </a:schemeClr>
                  </a:gs>
                  <a:gs pos="100000">
                    <a:schemeClr val="bg1">
                      <a:lumMod val="9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OPPOSans B" panose="00020600040101010101" pitchFamily="18" charset="-122"/>
                  <a:ea typeface="+mn-ea"/>
                  <a:cs typeface="+mn-cs"/>
                </a:endParaRPr>
              </a:p>
            </p:txBody>
          </p:sp>
          <p:sp>
            <p:nvSpPr>
              <p:cNvPr id="113" name="Rectangle: Rounded Corners 77"/>
              <p:cNvSpPr/>
              <p:nvPr/>
            </p:nvSpPr>
            <p:spPr>
              <a:xfrm rot="18900000">
                <a:off x="1759444" y="3193179"/>
                <a:ext cx="455856" cy="455857"/>
              </a:xfrm>
              <a:prstGeom prst="roundRect">
                <a:avLst>
                  <a:gd name="adj" fmla="val 9141"/>
                </a:avLst>
              </a:prstGeom>
              <a:gradFill flip="none" rotWithShape="1">
                <a:gsLst>
                  <a:gs pos="0">
                    <a:schemeClr val="bg1">
                      <a:lumMod val="75000"/>
                    </a:schemeClr>
                  </a:gs>
                  <a:gs pos="100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OPPOSans B" panose="00020600040101010101" pitchFamily="18" charset="-122"/>
                  <a:ea typeface="+mn-ea"/>
                  <a:cs typeface="+mn-cs"/>
                </a:endParaRPr>
              </a:p>
            </p:txBody>
          </p:sp>
          <p:sp>
            <p:nvSpPr>
              <p:cNvPr id="114" name="Rectangle: Rounded Corners 75"/>
              <p:cNvSpPr/>
              <p:nvPr/>
            </p:nvSpPr>
            <p:spPr>
              <a:xfrm rot="2700000">
                <a:off x="1160540" y="3013586"/>
                <a:ext cx="815037" cy="815038"/>
              </a:xfrm>
              <a:prstGeom prst="roundRect">
                <a:avLst>
                  <a:gd name="adj" fmla="val 914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OPPOSans B" panose="00020600040101010101" pitchFamily="18" charset="-122"/>
                  <a:ea typeface="+mn-ea"/>
                  <a:cs typeface="+mn-cs"/>
                </a:endParaRPr>
              </a:p>
            </p:txBody>
          </p:sp>
          <p:grpSp>
            <p:nvGrpSpPr>
              <p:cNvPr id="115" name="组合 114"/>
              <p:cNvGrpSpPr/>
              <p:nvPr/>
            </p:nvGrpSpPr>
            <p:grpSpPr>
              <a:xfrm>
                <a:off x="1325503" y="3195020"/>
                <a:ext cx="483908" cy="386249"/>
                <a:chOff x="5753100" y="-417512"/>
                <a:chExt cx="700088" cy="558800"/>
              </a:xfrm>
              <a:solidFill>
                <a:schemeClr val="bg1"/>
              </a:solidFill>
            </p:grpSpPr>
            <p:sp>
              <p:nvSpPr>
                <p:cNvPr id="116" name="Freeform 790"/>
                <p:cNvSpPr/>
                <p:nvPr/>
              </p:nvSpPr>
              <p:spPr bwMode="auto">
                <a:xfrm>
                  <a:off x="5834063" y="-403225"/>
                  <a:ext cx="525463" cy="363538"/>
                </a:xfrm>
                <a:custGeom>
                  <a:avLst/>
                  <a:gdLst>
                    <a:gd name="T0" fmla="*/ 22 w 331"/>
                    <a:gd name="T1" fmla="*/ 229 h 229"/>
                    <a:gd name="T2" fmla="*/ 0 w 331"/>
                    <a:gd name="T3" fmla="*/ 210 h 229"/>
                    <a:gd name="T4" fmla="*/ 133 w 331"/>
                    <a:gd name="T5" fmla="*/ 55 h 229"/>
                    <a:gd name="T6" fmla="*/ 213 w 331"/>
                    <a:gd name="T7" fmla="*/ 123 h 229"/>
                    <a:gd name="T8" fmla="*/ 308 w 331"/>
                    <a:gd name="T9" fmla="*/ 0 h 229"/>
                    <a:gd name="T10" fmla="*/ 331 w 331"/>
                    <a:gd name="T11" fmla="*/ 17 h 229"/>
                    <a:gd name="T12" fmla="*/ 215 w 331"/>
                    <a:gd name="T13" fmla="*/ 168 h 229"/>
                    <a:gd name="T14" fmla="*/ 135 w 331"/>
                    <a:gd name="T15" fmla="*/ 97 h 229"/>
                    <a:gd name="T16" fmla="*/ 22 w 331"/>
                    <a:gd name="T17" fmla="*/ 229 h 229"/>
                    <a:gd name="T18" fmla="*/ 22 w 331"/>
                    <a:gd name="T19" fmla="*/ 229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1" h="229">
                      <a:moveTo>
                        <a:pt x="22" y="229"/>
                      </a:moveTo>
                      <a:lnTo>
                        <a:pt x="0" y="210"/>
                      </a:lnTo>
                      <a:lnTo>
                        <a:pt x="133" y="55"/>
                      </a:lnTo>
                      <a:lnTo>
                        <a:pt x="213" y="123"/>
                      </a:lnTo>
                      <a:lnTo>
                        <a:pt x="308" y="0"/>
                      </a:lnTo>
                      <a:lnTo>
                        <a:pt x="331" y="17"/>
                      </a:lnTo>
                      <a:lnTo>
                        <a:pt x="215" y="168"/>
                      </a:lnTo>
                      <a:lnTo>
                        <a:pt x="135" y="97"/>
                      </a:lnTo>
                      <a:lnTo>
                        <a:pt x="22" y="229"/>
                      </a:lnTo>
                      <a:lnTo>
                        <a:pt x="22" y="2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OPPOSans B" panose="00020600040101010101" pitchFamily="18" charset="-122"/>
                  </a:endParaRPr>
                </a:p>
              </p:txBody>
            </p:sp>
            <p:sp>
              <p:nvSpPr>
                <p:cNvPr id="117" name="Freeform 791"/>
                <p:cNvSpPr/>
                <p:nvPr/>
              </p:nvSpPr>
              <p:spPr bwMode="auto">
                <a:xfrm>
                  <a:off x="6254750" y="-414337"/>
                  <a:ext cx="115888" cy="115888"/>
                </a:xfrm>
                <a:custGeom>
                  <a:avLst/>
                  <a:gdLst>
                    <a:gd name="T0" fmla="*/ 0 w 73"/>
                    <a:gd name="T1" fmla="*/ 0 h 73"/>
                    <a:gd name="T2" fmla="*/ 73 w 73"/>
                    <a:gd name="T3" fmla="*/ 0 h 73"/>
                    <a:gd name="T4" fmla="*/ 73 w 73"/>
                    <a:gd name="T5" fmla="*/ 73 h 73"/>
                    <a:gd name="T6" fmla="*/ 0 w 73"/>
                    <a:gd name="T7" fmla="*/ 0 h 73"/>
                  </a:gdLst>
                  <a:ahLst/>
                  <a:cxnLst>
                    <a:cxn ang="0">
                      <a:pos x="T0" y="T1"/>
                    </a:cxn>
                    <a:cxn ang="0">
                      <a:pos x="T2" y="T3"/>
                    </a:cxn>
                    <a:cxn ang="0">
                      <a:pos x="T4" y="T5"/>
                    </a:cxn>
                    <a:cxn ang="0">
                      <a:pos x="T6" y="T7"/>
                    </a:cxn>
                  </a:cxnLst>
                  <a:rect l="0" t="0" r="r" b="b"/>
                  <a:pathLst>
                    <a:path w="73" h="73">
                      <a:moveTo>
                        <a:pt x="0" y="0"/>
                      </a:moveTo>
                      <a:lnTo>
                        <a:pt x="73" y="0"/>
                      </a:lnTo>
                      <a:lnTo>
                        <a:pt x="73" y="73"/>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OPPOSans B" panose="00020600040101010101" pitchFamily="18" charset="-122"/>
                  </a:endParaRPr>
                </a:p>
              </p:txBody>
            </p:sp>
            <p:sp>
              <p:nvSpPr>
                <p:cNvPr id="118" name="Freeform 792"/>
                <p:cNvSpPr/>
                <p:nvPr/>
              </p:nvSpPr>
              <p:spPr bwMode="auto">
                <a:xfrm>
                  <a:off x="5753100" y="-417512"/>
                  <a:ext cx="700088" cy="558800"/>
                </a:xfrm>
                <a:custGeom>
                  <a:avLst/>
                  <a:gdLst>
                    <a:gd name="T0" fmla="*/ 441 w 441"/>
                    <a:gd name="T1" fmla="*/ 352 h 352"/>
                    <a:gd name="T2" fmla="*/ 0 w 441"/>
                    <a:gd name="T3" fmla="*/ 352 h 352"/>
                    <a:gd name="T4" fmla="*/ 0 w 441"/>
                    <a:gd name="T5" fmla="*/ 0 h 352"/>
                    <a:gd name="T6" fmla="*/ 26 w 441"/>
                    <a:gd name="T7" fmla="*/ 0 h 352"/>
                    <a:gd name="T8" fmla="*/ 26 w 441"/>
                    <a:gd name="T9" fmla="*/ 328 h 352"/>
                    <a:gd name="T10" fmla="*/ 441 w 441"/>
                    <a:gd name="T11" fmla="*/ 328 h 352"/>
                    <a:gd name="T12" fmla="*/ 441 w 441"/>
                    <a:gd name="T13" fmla="*/ 352 h 352"/>
                    <a:gd name="T14" fmla="*/ 441 w 441"/>
                    <a:gd name="T15" fmla="*/ 352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352">
                      <a:moveTo>
                        <a:pt x="441" y="352"/>
                      </a:moveTo>
                      <a:lnTo>
                        <a:pt x="0" y="352"/>
                      </a:lnTo>
                      <a:lnTo>
                        <a:pt x="0" y="0"/>
                      </a:lnTo>
                      <a:lnTo>
                        <a:pt x="26" y="0"/>
                      </a:lnTo>
                      <a:lnTo>
                        <a:pt x="26" y="328"/>
                      </a:lnTo>
                      <a:lnTo>
                        <a:pt x="441" y="328"/>
                      </a:lnTo>
                      <a:lnTo>
                        <a:pt x="441" y="352"/>
                      </a:lnTo>
                      <a:lnTo>
                        <a:pt x="441" y="3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OPPOSans B" panose="00020600040101010101" pitchFamily="18" charset="-122"/>
                  </a:endParaRPr>
                </a:p>
              </p:txBody>
            </p:sp>
            <p:sp>
              <p:nvSpPr>
                <p:cNvPr id="119" name="Rectangle 793"/>
                <p:cNvSpPr>
                  <a:spLocks noChangeArrowheads="1"/>
                </p:cNvSpPr>
                <p:nvPr/>
              </p:nvSpPr>
              <p:spPr bwMode="auto">
                <a:xfrm>
                  <a:off x="5864225" y="-9525"/>
                  <a:ext cx="79375" cy="1206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latin typeface="OPPOSans B" panose="00020600040101010101" pitchFamily="18" charset="-122"/>
                  </a:endParaRPr>
                </a:p>
              </p:txBody>
            </p:sp>
            <p:sp>
              <p:nvSpPr>
                <p:cNvPr id="120" name="Rectangle 794"/>
                <p:cNvSpPr>
                  <a:spLocks noChangeArrowheads="1"/>
                </p:cNvSpPr>
                <p:nvPr/>
              </p:nvSpPr>
              <p:spPr bwMode="auto">
                <a:xfrm>
                  <a:off x="6007100" y="-158750"/>
                  <a:ext cx="79375" cy="269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latin typeface="OPPOSans B" panose="00020600040101010101" pitchFamily="18" charset="-122"/>
                  </a:endParaRPr>
                </a:p>
              </p:txBody>
            </p:sp>
            <p:sp>
              <p:nvSpPr>
                <p:cNvPr id="121" name="Rectangle 795"/>
                <p:cNvSpPr>
                  <a:spLocks noChangeArrowheads="1"/>
                </p:cNvSpPr>
                <p:nvPr/>
              </p:nvSpPr>
              <p:spPr bwMode="auto">
                <a:xfrm>
                  <a:off x="6149975" y="-80962"/>
                  <a:ext cx="79375" cy="192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latin typeface="OPPOSans B" panose="00020600040101010101" pitchFamily="18" charset="-122"/>
                  </a:endParaRPr>
                </a:p>
              </p:txBody>
            </p:sp>
            <p:sp>
              <p:nvSpPr>
                <p:cNvPr id="122" name="Rectangle 796"/>
                <p:cNvSpPr>
                  <a:spLocks noChangeArrowheads="1"/>
                </p:cNvSpPr>
                <p:nvPr/>
              </p:nvSpPr>
              <p:spPr bwMode="auto">
                <a:xfrm>
                  <a:off x="6292850" y="-260350"/>
                  <a:ext cx="77788" cy="3714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latin typeface="OPPOSans B" panose="00020600040101010101" pitchFamily="18" charset="-122"/>
                  </a:endParaRPr>
                </a:p>
              </p:txBody>
            </p:sp>
          </p:grpSp>
        </p:grpSp>
        <p:cxnSp>
          <p:nvCxnSpPr>
            <p:cNvPr id="123" name="直接连接符 122"/>
            <p:cNvCxnSpPr/>
            <p:nvPr/>
          </p:nvCxnSpPr>
          <p:spPr>
            <a:xfrm>
              <a:off x="3564691" y="3744861"/>
              <a:ext cx="5062619" cy="0"/>
            </a:xfrm>
            <a:prstGeom prst="line">
              <a:avLst/>
            </a:prstGeom>
            <a:ln w="15875">
              <a:gradFill flip="none" rotWithShape="1">
                <a:gsLst>
                  <a:gs pos="0">
                    <a:schemeClr val="accent1">
                      <a:lumMod val="20000"/>
                      <a:lumOff val="80000"/>
                    </a:schemeClr>
                  </a:gs>
                  <a:gs pos="50000">
                    <a:schemeClr val="accent1"/>
                  </a:gs>
                  <a:gs pos="100000">
                    <a:schemeClr val="accent1">
                      <a:lumMod val="20000"/>
                      <a:lumOff val="80000"/>
                    </a:schemeClr>
                  </a:gs>
                </a:gsLst>
                <a:lin ang="0" scaled="1"/>
                <a:tileRect/>
              </a:gradFill>
            </a:ln>
            <a:effectLst>
              <a:outerShdw blurRad="63500" sx="102000" sy="102000" algn="ctr" rotWithShape="0">
                <a:prstClr val="black">
                  <a:alpha val="14000"/>
                </a:prstClr>
              </a:outerShdw>
            </a:effectLst>
          </p:spPr>
          <p:style>
            <a:lnRef idx="1">
              <a:schemeClr val="accent1"/>
            </a:lnRef>
            <a:fillRef idx="0">
              <a:schemeClr val="accent1"/>
            </a:fillRef>
            <a:effectRef idx="0">
              <a:schemeClr val="accent1"/>
            </a:effectRef>
            <a:fontRef idx="minor">
              <a:schemeClr val="tx1"/>
            </a:fontRef>
          </p:style>
        </p:cxnSp>
        <p:sp>
          <p:nvSpPr>
            <p:cNvPr id="126" name="矩形 125"/>
            <p:cNvSpPr/>
            <p:nvPr/>
          </p:nvSpPr>
          <p:spPr>
            <a:xfrm>
              <a:off x="-118973" y="2506247"/>
              <a:ext cx="12348509" cy="830997"/>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i="0" u="none" strike="noStrike" kern="1200" cap="none" spc="0" normalizeH="0" baseline="0" noProof="0" dirty="0">
                  <a:ln>
                    <a:noFill/>
                  </a:ln>
                  <a:solidFill>
                    <a:schemeClr val="accent1">
                      <a:lumMod val="75000"/>
                    </a:schemeClr>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mn-ea"/>
                </a:rPr>
                <a:t>01 Motivation</a:t>
              </a:r>
            </a:p>
          </p:txBody>
        </p:sp>
      </p:grpSp>
      <p:pic>
        <p:nvPicPr>
          <p:cNvPr id="3" name="图片 2" descr="河北师范大学logo2"/>
          <p:cNvPicPr>
            <a:picLocks noChangeAspect="1"/>
          </p:cNvPicPr>
          <p:nvPr>
            <p:custDataLst>
              <p:tags r:id="rId2"/>
            </p:custDataLst>
          </p:nvPr>
        </p:nvPicPr>
        <p:blipFill>
          <a:blip r:embed="rId5"/>
          <a:stretch>
            <a:fillRect/>
          </a:stretch>
        </p:blipFill>
        <p:spPr>
          <a:xfrm>
            <a:off x="212725" y="114935"/>
            <a:ext cx="1543685" cy="1488440"/>
          </a:xfrm>
          <a:prstGeom prst="rect">
            <a:avLst/>
          </a:prstGeom>
        </p:spPr>
      </p:pic>
      <p:pic>
        <p:nvPicPr>
          <p:cNvPr id="2" name="图片 1">
            <a:extLst>
              <a:ext uri="{FF2B5EF4-FFF2-40B4-BE49-F238E27FC236}">
                <a16:creationId xmlns:a16="http://schemas.microsoft.com/office/drawing/2014/main" id="{DF49A926-E261-DFB4-FDA5-A980218569FD}"/>
              </a:ext>
            </a:extLst>
          </p:cNvPr>
          <p:cNvPicPr>
            <a:picLocks noChangeAspect="1"/>
          </p:cNvPicPr>
          <p:nvPr/>
        </p:nvPicPr>
        <p:blipFill rotWithShape="1">
          <a:blip r:embed="rId6">
            <a:extLst>
              <a:ext uri="{28A0092B-C50C-407E-A947-70E740481C1C}">
                <a14:useLocalDpi xmlns:a14="http://schemas.microsoft.com/office/drawing/2010/main" val="0"/>
              </a:ext>
            </a:extLst>
          </a:blip>
          <a:srcRect l="5412" t="18353" r="3247" b="16696"/>
          <a:stretch>
            <a:fillRect/>
          </a:stretch>
        </p:blipFill>
        <p:spPr>
          <a:xfrm>
            <a:off x="10517823" y="358676"/>
            <a:ext cx="1543050" cy="1000125"/>
          </a:xfrm>
          <a:prstGeom prst="rect">
            <a:avLst/>
          </a:prstGeom>
        </p:spPr>
      </p:pic>
    </p:spTree>
    <p:custDataLst>
      <p:tags r:id="rId1"/>
    </p:custData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F942E-A56E-4BFE-0537-60134671EBF9}"/>
            </a:ext>
          </a:extLst>
        </p:cNvPr>
        <p:cNvGrpSpPr/>
        <p:nvPr/>
      </p:nvGrpSpPr>
      <p:grpSpPr>
        <a:xfrm>
          <a:off x="0" y="0"/>
          <a:ext cx="0" cy="0"/>
          <a:chOff x="0" y="0"/>
          <a:chExt cx="0" cy="0"/>
        </a:xfrm>
      </p:grpSpPr>
      <p:sp>
        <p:nvSpPr>
          <p:cNvPr id="81" name="矩形 80">
            <a:extLst>
              <a:ext uri="{FF2B5EF4-FFF2-40B4-BE49-F238E27FC236}">
                <a16:creationId xmlns:a16="http://schemas.microsoft.com/office/drawing/2014/main" id="{FF693B41-8D63-CECC-DAE1-5770AB27F4B1}"/>
              </a:ext>
            </a:extLst>
          </p:cNvPr>
          <p:cNvSpPr/>
          <p:nvPr/>
        </p:nvSpPr>
        <p:spPr>
          <a:xfrm>
            <a:off x="0" y="0"/>
            <a:ext cx="12192000" cy="114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B" panose="00020600040101010101" pitchFamily="18" charset="-122"/>
            </a:endParaRPr>
          </a:p>
        </p:txBody>
      </p:sp>
      <p:sp>
        <p:nvSpPr>
          <p:cNvPr id="82" name="矩形 81">
            <a:extLst>
              <a:ext uri="{FF2B5EF4-FFF2-40B4-BE49-F238E27FC236}">
                <a16:creationId xmlns:a16="http://schemas.microsoft.com/office/drawing/2014/main" id="{CC2BF409-B37B-B8D8-3A06-6A01F52007BD}"/>
              </a:ext>
            </a:extLst>
          </p:cNvPr>
          <p:cNvSpPr/>
          <p:nvPr/>
        </p:nvSpPr>
        <p:spPr>
          <a:xfrm>
            <a:off x="0" y="6743065"/>
            <a:ext cx="12192000" cy="114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B" panose="00020600040101010101" pitchFamily="18" charset="-122"/>
            </a:endParaRPr>
          </a:p>
        </p:txBody>
      </p:sp>
      <p:cxnSp>
        <p:nvCxnSpPr>
          <p:cNvPr id="24" name="直接连接符 23">
            <a:extLst>
              <a:ext uri="{FF2B5EF4-FFF2-40B4-BE49-F238E27FC236}">
                <a16:creationId xmlns:a16="http://schemas.microsoft.com/office/drawing/2014/main" id="{24E0029B-5252-7929-A756-EDED4DCA51F3}"/>
              </a:ext>
            </a:extLst>
          </p:cNvPr>
          <p:cNvCxnSpPr/>
          <p:nvPr>
            <p:custDataLst>
              <p:tags r:id="rId2"/>
            </p:custDataLst>
          </p:nvPr>
        </p:nvCxnSpPr>
        <p:spPr>
          <a:xfrm>
            <a:off x="223157" y="852714"/>
            <a:ext cx="11892915" cy="444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椭圆 24">
            <a:extLst>
              <a:ext uri="{FF2B5EF4-FFF2-40B4-BE49-F238E27FC236}">
                <a16:creationId xmlns:a16="http://schemas.microsoft.com/office/drawing/2014/main" id="{F6402605-6B9A-1454-A770-EEF221D132E3}"/>
              </a:ext>
            </a:extLst>
          </p:cNvPr>
          <p:cNvSpPr/>
          <p:nvPr>
            <p:custDataLst>
              <p:tags r:id="rId3"/>
            </p:custDataLst>
          </p:nvPr>
        </p:nvSpPr>
        <p:spPr>
          <a:xfrm>
            <a:off x="354780" y="497597"/>
            <a:ext cx="274777" cy="274777"/>
          </a:xfrm>
          <a:prstGeom prst="ellipse">
            <a:avLst/>
          </a:prstGeom>
        </p:spPr>
        <p:style>
          <a:lnRef idx="0">
            <a:srgbClr val="FFFFFF"/>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47" name="图片 46">
            <a:extLst>
              <a:ext uri="{FF2B5EF4-FFF2-40B4-BE49-F238E27FC236}">
                <a16:creationId xmlns:a16="http://schemas.microsoft.com/office/drawing/2014/main" id="{C081A2BA-8A82-2041-79D6-E6295453293E}"/>
              </a:ext>
            </a:extLst>
          </p:cNvPr>
          <p:cNvPicPr>
            <a:picLocks noChangeAspect="1"/>
          </p:cNvPicPr>
          <p:nvPr>
            <p:custDataLst>
              <p:tags r:id="rId4"/>
            </p:custDataLst>
          </p:nvPr>
        </p:nvPicPr>
        <p:blipFill>
          <a:blip r:embed="rId8">
            <a:extLst>
              <a:ext uri="{28A0092B-C50C-407E-A947-70E740481C1C}">
                <a14:useLocalDpi xmlns:a14="http://schemas.microsoft.com/office/drawing/2010/main" val="0"/>
              </a:ext>
            </a:extLst>
          </a:blip>
          <a:stretch>
            <a:fillRect/>
          </a:stretch>
        </p:blipFill>
        <p:spPr>
          <a:xfrm>
            <a:off x="9157970" y="190500"/>
            <a:ext cx="2696210" cy="602615"/>
          </a:xfrm>
          <a:prstGeom prst="rect">
            <a:avLst/>
          </a:prstGeom>
        </p:spPr>
      </p:pic>
      <p:sp>
        <p:nvSpPr>
          <p:cNvPr id="2" name="TextBox 3">
            <a:extLst>
              <a:ext uri="{FF2B5EF4-FFF2-40B4-BE49-F238E27FC236}">
                <a16:creationId xmlns:a16="http://schemas.microsoft.com/office/drawing/2014/main" id="{1F11DE6B-5200-3E2A-8EFC-0631AFD64306}"/>
              </a:ext>
            </a:extLst>
          </p:cNvPr>
          <p:cNvSpPr txBox="1"/>
          <p:nvPr>
            <p:custDataLst>
              <p:tags r:id="rId5"/>
            </p:custDataLst>
          </p:nvPr>
        </p:nvSpPr>
        <p:spPr>
          <a:xfrm>
            <a:off x="616585" y="392430"/>
            <a:ext cx="6567170" cy="460375"/>
          </a:xfrm>
          <a:prstGeom prst="rect">
            <a:avLst/>
          </a:prstGeom>
          <a:noFill/>
        </p:spPr>
        <p:txBody>
          <a:bodyPr wrap="square" rtlCol="0">
            <a:spAutoFit/>
          </a:bodyPr>
          <a:lstStyle/>
          <a:p>
            <a:pPr algn="l"/>
            <a:r>
              <a:rPr lang="en-US" altLang="zh-CN" sz="2400" b="1" spc="300" dirty="0">
                <a:solidFill>
                  <a:schemeClr val="bg2">
                    <a:lumMod val="50000"/>
                  </a:schemeClr>
                </a:solidFill>
                <a:latin typeface="微软雅黑" panose="020B0503020204020204" charset="-122"/>
                <a:ea typeface="微软雅黑" panose="020B0503020204020204" charset="-122"/>
              </a:rPr>
              <a:t>Experiment Error</a:t>
            </a:r>
            <a:endParaRPr lang="zh-CN" altLang="en-US" sz="2400" b="1" spc="300" dirty="0">
              <a:solidFill>
                <a:schemeClr val="bg2">
                  <a:lumMod val="50000"/>
                </a:schemeClr>
              </a:solidFill>
              <a:latin typeface="微软雅黑" panose="020B0503020204020204" charset="-122"/>
              <a:ea typeface="微软雅黑" panose="020B0503020204020204" charset="-122"/>
            </a:endParaRPr>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22616674-26FE-DA0D-A0C9-E2C1EBD86E45}"/>
                  </a:ext>
                </a:extLst>
              </p:cNvPr>
              <p:cNvSpPr txBox="1"/>
              <p:nvPr/>
            </p:nvSpPr>
            <p:spPr>
              <a:xfrm>
                <a:off x="169149" y="1155036"/>
                <a:ext cx="5781751" cy="794000"/>
              </a:xfrm>
              <a:prstGeom prst="rect">
                <a:avLst/>
              </a:prstGeom>
              <a:noFill/>
            </p:spPr>
            <p:txBody>
              <a:bodyPr wrap="square" rtlCol="0">
                <a:spAutoFit/>
              </a:bodyPr>
              <a:lstStyle/>
              <a:p>
                <a:pPr marL="342900" indent="-342900">
                  <a:lnSpc>
                    <a:spcPct val="125000"/>
                  </a:lnSpc>
                  <a:buFont typeface="+mj-lt"/>
                  <a:buAutoNum type="arabicPeriod"/>
                </a:pPr>
                <a14:m>
                  <m:oMath xmlns:m="http://schemas.openxmlformats.org/officeDocument/2006/math">
                    <m:sSub>
                      <m:sSubPr>
                        <m:ctrlPr>
                          <a:rPr lang="en-US" altLang="zh-CN" sz="1800" i="1" smtClean="0">
                            <a:latin typeface="Cambria Math" panose="02040503050406030204" pitchFamily="18" charset="0"/>
                            <a:ea typeface="宋体" panose="02010600030101010101" pitchFamily="2" charset="-122"/>
                          </a:rPr>
                        </m:ctrlPr>
                      </m:sSubPr>
                      <m:e>
                        <m:r>
                          <a:rPr lang="zh-CN" altLang="en-US" sz="1800" i="1" smtClean="0">
                            <a:latin typeface="Cambria Math" panose="02040503050406030204" pitchFamily="18" charset="0"/>
                            <a:ea typeface="宋体" panose="02010600030101010101" pitchFamily="2" charset="-122"/>
                          </a:rPr>
                          <m:t>𝜎</m:t>
                        </m:r>
                      </m:e>
                      <m:sub>
                        <m:r>
                          <a:rPr lang="en-US" altLang="zh-CN" sz="1800" b="0" i="1" smtClean="0">
                            <a:latin typeface="Cambria Math" panose="02040503050406030204" pitchFamily="18" charset="0"/>
                            <a:ea typeface="宋体" panose="02010600030101010101" pitchFamily="2" charset="-122"/>
                          </a:rPr>
                          <m:t>𝑛</m:t>
                        </m:r>
                      </m:sub>
                    </m:sSub>
                  </m:oMath>
                </a14:m>
                <a:r>
                  <a:rPr lang="en-US" altLang="zh-CN" dirty="0">
                    <a:latin typeface="Times New Roman" panose="02020603050405020304" pitchFamily="18" charset="0"/>
                    <a:ea typeface="宋体" panose="02010600030101010101" pitchFamily="2" charset="-122"/>
                  </a:rPr>
                  <a:t>: Error of experimental neutron counts per minute(N</a:t>
                </a:r>
                <a:r>
                  <a:rPr lang="en-US" altLang="zh-CN" baseline="-25000" dirty="0">
                    <a:latin typeface="Times New Roman" panose="02020603050405020304" pitchFamily="18" charset="0"/>
                    <a:ea typeface="宋体" panose="02010600030101010101" pitchFamily="2" charset="-122"/>
                  </a:rPr>
                  <a:t>n</a:t>
                </a:r>
                <a:r>
                  <a:rPr lang="en-US" altLang="zh-CN" dirty="0">
                    <a:latin typeface="Times New Roman" panose="02020603050405020304" pitchFamily="18" charset="0"/>
                    <a:ea typeface="宋体" panose="02010600030101010101" pitchFamily="2" charset="-122"/>
                  </a:rPr>
                  <a:t>)</a:t>
                </a:r>
              </a:p>
              <a:p>
                <a:pPr marL="342900" indent="-342900">
                  <a:lnSpc>
                    <a:spcPct val="125000"/>
                  </a:lnSpc>
                  <a:buFont typeface="+mj-lt"/>
                  <a:buAutoNum type="arabicPeriod"/>
                </a:pPr>
                <a14:m>
                  <m:oMath xmlns:m="http://schemas.openxmlformats.org/officeDocument/2006/math">
                    <m:sSub>
                      <m:sSubPr>
                        <m:ctrlPr>
                          <a:rPr lang="en-US" altLang="zh-CN" sz="1800" i="1" smtClean="0">
                            <a:latin typeface="Cambria Math" panose="02040503050406030204" pitchFamily="18" charset="0"/>
                            <a:ea typeface="宋体" panose="02010600030101010101" pitchFamily="2" charset="-122"/>
                          </a:rPr>
                        </m:ctrlPr>
                      </m:sSubPr>
                      <m:e>
                        <m:r>
                          <a:rPr lang="zh-CN" altLang="en-US" sz="1800" i="1" smtClean="0">
                            <a:latin typeface="Cambria Math" panose="02040503050406030204" pitchFamily="18" charset="0"/>
                            <a:ea typeface="宋体" panose="02010600030101010101" pitchFamily="2" charset="-122"/>
                          </a:rPr>
                          <m:t>𝜎</m:t>
                        </m:r>
                      </m:e>
                      <m:sub>
                        <m:r>
                          <a:rPr lang="en-US" altLang="zh-CN" sz="1800" b="0" i="1" smtClean="0">
                            <a:latin typeface="Cambria Math" panose="02040503050406030204" pitchFamily="18" charset="0"/>
                            <a:ea typeface="宋体" panose="02010600030101010101" pitchFamily="2" charset="-122"/>
                          </a:rPr>
                          <m:t>𝑓𝑖𝑡</m:t>
                        </m:r>
                      </m:sub>
                    </m:sSub>
                  </m:oMath>
                </a14:m>
                <a:r>
                  <a:rPr lang="en-US" altLang="zh-CN" sz="1800" dirty="0">
                    <a:latin typeface="Times New Roman" panose="02020603050405020304" pitchFamily="18" charset="0"/>
                    <a:ea typeface="宋体" panose="02010600030101010101" pitchFamily="2" charset="-122"/>
                  </a:rPr>
                  <a:t>: Error of Fitting</a:t>
                </a:r>
              </a:p>
            </p:txBody>
          </p:sp>
        </mc:Choice>
        <mc:Fallback xmlns="">
          <p:sp>
            <p:nvSpPr>
              <p:cNvPr id="11" name="文本框 10">
                <a:extLst>
                  <a:ext uri="{FF2B5EF4-FFF2-40B4-BE49-F238E27FC236}">
                    <a16:creationId xmlns:a16="http://schemas.microsoft.com/office/drawing/2014/main" id="{22616674-26FE-DA0D-A0C9-E2C1EBD86E45}"/>
                  </a:ext>
                </a:extLst>
              </p:cNvPr>
              <p:cNvSpPr txBox="1">
                <a:spLocks noRot="1" noChangeAspect="1" noMove="1" noResize="1" noEditPoints="1" noAdjustHandles="1" noChangeArrowheads="1" noChangeShapeType="1" noTextEdit="1"/>
              </p:cNvSpPr>
              <p:nvPr/>
            </p:nvSpPr>
            <p:spPr>
              <a:xfrm>
                <a:off x="169149" y="1155036"/>
                <a:ext cx="5781751" cy="794000"/>
              </a:xfrm>
              <a:prstGeom prst="rect">
                <a:avLst/>
              </a:prstGeom>
              <a:blipFill>
                <a:blip r:embed="rId9"/>
                <a:stretch>
                  <a:fillRect l="-844" b="-763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graphicFrame>
            <p:nvGraphicFramePr>
              <p:cNvPr id="32" name="表格 31">
                <a:extLst>
                  <a:ext uri="{FF2B5EF4-FFF2-40B4-BE49-F238E27FC236}">
                    <a16:creationId xmlns:a16="http://schemas.microsoft.com/office/drawing/2014/main" id="{2E6721EC-CC50-66FD-6911-339CB6003C40}"/>
                  </a:ext>
                </a:extLst>
              </p:cNvPr>
              <p:cNvGraphicFramePr>
                <a:graphicFrameLocks noGrp="1"/>
              </p:cNvGraphicFramePr>
              <p:nvPr>
                <p:extLst>
                  <p:ext uri="{D42A27DB-BD31-4B8C-83A1-F6EECF244321}">
                    <p14:modId xmlns:p14="http://schemas.microsoft.com/office/powerpoint/2010/main" val="2222827007"/>
                  </p:ext>
                </p:extLst>
              </p:nvPr>
            </p:nvGraphicFramePr>
            <p:xfrm>
              <a:off x="354780" y="2157276"/>
              <a:ext cx="11572613" cy="1440212"/>
            </p:xfrm>
            <a:graphic>
              <a:graphicData uri="http://schemas.openxmlformats.org/drawingml/2006/table">
                <a:tbl>
                  <a:tblPr firstRow="1" bandRow="1">
                    <a:tableStyleId>{3B4B98B0-60AC-42C2-AFA5-B58CD77FA1E5}</a:tableStyleId>
                  </a:tblPr>
                  <a:tblGrid>
                    <a:gridCol w="7560416">
                      <a:extLst>
                        <a:ext uri="{9D8B030D-6E8A-4147-A177-3AD203B41FA5}">
                          <a16:colId xmlns:a16="http://schemas.microsoft.com/office/drawing/2014/main" val="1644090704"/>
                        </a:ext>
                      </a:extLst>
                    </a:gridCol>
                    <a:gridCol w="4012197">
                      <a:extLst>
                        <a:ext uri="{9D8B030D-6E8A-4147-A177-3AD203B41FA5}">
                          <a16:colId xmlns:a16="http://schemas.microsoft.com/office/drawing/2014/main" val="3641645365"/>
                        </a:ext>
                      </a:extLst>
                    </a:gridCol>
                  </a:tblGrid>
                  <a:tr h="373030">
                    <a:tc>
                      <a:txBody>
                        <a:bodyPr/>
                        <a:lstStyle/>
                        <a:p>
                          <a:pPr algn="ctr"/>
                          <a:r>
                            <a:rPr lang="en-US" altLang="zh-CN" b="0" i="0" baseline="0" dirty="0">
                              <a:latin typeface="Times New Roman" panose="02020603050405020304" pitchFamily="18" charset="0"/>
                              <a:ea typeface="宋体" panose="02010600030101010101" pitchFamily="2" charset="-122"/>
                            </a:rPr>
                            <a:t>Error Item</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Error </a:t>
                          </a:r>
                          <a14:m>
                            <m:oMath xmlns:m="http://schemas.openxmlformats.org/officeDocument/2006/math">
                              <m:sSub>
                                <m:sSubPr>
                                  <m:ctrlPr>
                                    <a:rPr lang="en-US" altLang="zh-CN" b="0" i="1" baseline="0" smtClean="0">
                                      <a:latin typeface="Cambria Math" panose="02040503050406030204" pitchFamily="18" charset="0"/>
                                      <a:ea typeface="宋体" panose="02010600030101010101" pitchFamily="2" charset="-122"/>
                                    </a:rPr>
                                  </m:ctrlPr>
                                </m:sSubPr>
                                <m:e>
                                  <m:r>
                                    <a:rPr lang="en-US" altLang="zh-CN" b="0" i="1" baseline="0" smtClean="0">
                                      <a:latin typeface="Cambria Math" panose="02040503050406030204" pitchFamily="18" charset="0"/>
                                      <a:ea typeface="宋体" panose="02010600030101010101" pitchFamily="2" charset="-122"/>
                                    </a:rPr>
                                    <m:t>𝑈</m:t>
                                  </m:r>
                                </m:e>
                                <m:sub>
                                  <m:r>
                                    <a:rPr lang="en-US" altLang="zh-CN" b="0" i="1" baseline="0" smtClean="0">
                                      <a:latin typeface="Cambria Math" panose="02040503050406030204" pitchFamily="18" charset="0"/>
                                      <a:ea typeface="宋体" panose="02010600030101010101" pitchFamily="2" charset="-122"/>
                                    </a:rPr>
                                    <m:t>𝑟𝑒𝑙</m:t>
                                  </m:r>
                                </m:sub>
                              </m:sSub>
                            </m:oMath>
                          </a14:m>
                          <a:r>
                            <a:rPr lang="en-US" altLang="zh-CN" b="0" i="0" baseline="0" dirty="0">
                              <a:latin typeface="Times New Roman" panose="02020603050405020304" pitchFamily="18" charset="0"/>
                              <a:ea typeface="宋体" panose="02010600030101010101" pitchFamily="2" charset="-122"/>
                            </a:rPr>
                            <a:t>( k=1)</a:t>
                          </a: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2570930798"/>
                      </a:ext>
                    </a:extLst>
                  </a:tr>
                  <a:tr h="367920">
                    <a:tc>
                      <a:txBody>
                        <a:bodyPr/>
                        <a:lstStyle/>
                        <a:p>
                          <a:pPr algn="ctr"/>
                          <a:r>
                            <a:rPr lang="en-US" altLang="zh-CN" baseline="0" dirty="0">
                              <a:latin typeface="Times New Roman" panose="02020603050405020304" pitchFamily="18" charset="0"/>
                              <a:ea typeface="宋体" panose="02010600030101010101" pitchFamily="2" charset="-122"/>
                            </a:rPr>
                            <a:t>Experimental Measurement Error</a:t>
                          </a:r>
                          <a14:m>
                            <m:oMath xmlns:m="http://schemas.openxmlformats.org/officeDocument/2006/math">
                              <m:r>
                                <a:rPr lang="en-US" altLang="zh-CN" sz="1800" b="0" i="0" smtClean="0">
                                  <a:latin typeface="Cambria Math" panose="02040503050406030204" pitchFamily="18" charset="0"/>
                                  <a:ea typeface="宋体" panose="02010600030101010101" pitchFamily="2" charset="-122"/>
                                </a:rPr>
                                <m:t>(</m:t>
                              </m:r>
                              <m:f>
                                <m:fPr>
                                  <m:ctrlPr>
                                    <a:rPr lang="en-US" altLang="zh-CN" sz="1800" b="0" i="1" smtClean="0">
                                      <a:latin typeface="Cambria Math" panose="02040503050406030204" pitchFamily="18" charset="0"/>
                                      <a:ea typeface="宋体" panose="02010600030101010101" pitchFamily="2" charset="-122"/>
                                    </a:rPr>
                                  </m:ctrlPr>
                                </m:fPr>
                                <m:num>
                                  <m:sSub>
                                    <m:sSubPr>
                                      <m:ctrlPr>
                                        <a:rPr lang="en-US" altLang="zh-CN" sz="1800" b="0" i="1" smtClean="0">
                                          <a:latin typeface="Cambria Math" panose="02040503050406030204" pitchFamily="18" charset="0"/>
                                          <a:ea typeface="宋体" panose="02010600030101010101" pitchFamily="2" charset="-122"/>
                                        </a:rPr>
                                      </m:ctrlPr>
                                    </m:sSubPr>
                                    <m:e>
                                      <m:r>
                                        <a:rPr lang="zh-CN" altLang="en-US" sz="1800" b="0" i="1" smtClean="0">
                                          <a:latin typeface="Cambria Math" panose="02040503050406030204" pitchFamily="18" charset="0"/>
                                          <a:ea typeface="宋体" panose="02010600030101010101" pitchFamily="2" charset="-122"/>
                                        </a:rPr>
                                        <m:t>𝜎</m:t>
                                      </m:r>
                                    </m:e>
                                    <m:sub>
                                      <m:r>
                                        <a:rPr lang="en-US" altLang="zh-CN" sz="1800" b="0" i="1" smtClean="0">
                                          <a:latin typeface="Cambria Math" panose="02040503050406030204" pitchFamily="18" charset="0"/>
                                          <a:ea typeface="宋体" panose="02010600030101010101" pitchFamily="2" charset="-122"/>
                                        </a:rPr>
                                        <m:t>𝑛</m:t>
                                      </m:r>
                                    </m:sub>
                                  </m:sSub>
                                </m:num>
                                <m:den>
                                  <m:sSub>
                                    <m:sSubPr>
                                      <m:ctrlPr>
                                        <a:rPr lang="en-US" altLang="zh-CN" sz="1800" b="0" i="1" smtClean="0">
                                          <a:latin typeface="Cambria Math" panose="02040503050406030204" pitchFamily="18" charset="0"/>
                                          <a:ea typeface="宋体" panose="02010600030101010101" pitchFamily="2" charset="-122"/>
                                        </a:rPr>
                                      </m:ctrlPr>
                                    </m:sSubPr>
                                    <m:e>
                                      <m:r>
                                        <a:rPr lang="en-US" altLang="zh-CN" sz="1800" b="0" i="1" smtClean="0">
                                          <a:latin typeface="Cambria Math" panose="02040503050406030204" pitchFamily="18" charset="0"/>
                                          <a:ea typeface="宋体" panose="02010600030101010101" pitchFamily="2" charset="-122"/>
                                        </a:rPr>
                                        <m:t>𝑁</m:t>
                                      </m:r>
                                    </m:e>
                                    <m:sub>
                                      <m:r>
                                        <a:rPr lang="en-US" altLang="zh-CN" sz="1800" b="0" i="1" smtClean="0">
                                          <a:latin typeface="Cambria Math" panose="02040503050406030204" pitchFamily="18" charset="0"/>
                                          <a:ea typeface="宋体" panose="02010600030101010101" pitchFamily="2" charset="-122"/>
                                        </a:rPr>
                                        <m:t>𝑛</m:t>
                                      </m:r>
                                    </m:sub>
                                  </m:sSub>
                                </m:den>
                              </m:f>
                              <m:r>
                                <a:rPr lang="en-US" altLang="zh-CN" sz="1800" b="0" i="1" smtClean="0">
                                  <a:latin typeface="Cambria Math" panose="02040503050406030204" pitchFamily="18" charset="0"/>
                                  <a:ea typeface="宋体" panose="02010600030101010101" pitchFamily="2" charset="-122"/>
                                </a:rPr>
                                <m:t>)</m:t>
                              </m:r>
                            </m:oMath>
                          </a14:m>
                          <a:endParaRPr lang="zh-CN" altLang="en-US"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0.95%</a:t>
                          </a: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3417858396"/>
                      </a:ext>
                    </a:extLst>
                  </a:tr>
                  <a:tr h="373030">
                    <a:tc>
                      <a:txBody>
                        <a:bodyPr/>
                        <a:lstStyle/>
                        <a:p>
                          <a:pPr algn="ctr"/>
                          <a:r>
                            <a:rPr lang="en-US" altLang="zh-CN" b="0" i="0" baseline="0" dirty="0">
                              <a:latin typeface="Times New Roman" panose="02020603050405020304" pitchFamily="18" charset="0"/>
                              <a:ea typeface="宋体" panose="02010600030101010101" pitchFamily="2" charset="-122"/>
                            </a:rPr>
                            <a:t>Fitted Error </a:t>
                          </a:r>
                          <a14:m>
                            <m:oMath xmlns:m="http://schemas.openxmlformats.org/officeDocument/2006/math">
                              <m:d>
                                <m:dPr>
                                  <m:ctrlPr>
                                    <a:rPr lang="en-US" altLang="zh-CN" b="0" i="1" baseline="0" smtClean="0">
                                      <a:latin typeface="Cambria Math" panose="02040503050406030204" pitchFamily="18" charset="0"/>
                                      <a:ea typeface="宋体" panose="02010600030101010101" pitchFamily="2" charset="-122"/>
                                    </a:rPr>
                                  </m:ctrlPr>
                                </m:dPr>
                                <m:e>
                                  <m:f>
                                    <m:fPr>
                                      <m:ctrlPr>
                                        <a:rPr lang="en-US" altLang="zh-CN" sz="1800" i="1" smtClean="0">
                                          <a:effectLst/>
                                          <a:latin typeface="Cambria Math" panose="02040503050406030204" pitchFamily="18" charset="0"/>
                                        </a:rPr>
                                      </m:ctrlPr>
                                    </m:fPr>
                                    <m:num>
                                      <m:sSub>
                                        <m:sSubPr>
                                          <m:ctrlPr>
                                            <a:rPr lang="en-US" altLang="zh-CN" sz="1800" i="1" smtClean="0">
                                              <a:effectLst/>
                                              <a:latin typeface="Cambria Math" panose="02040503050406030204" pitchFamily="18" charset="0"/>
                                            </a:rPr>
                                          </m:ctrlPr>
                                        </m:sSubPr>
                                        <m:e>
                                          <m:r>
                                            <m:rPr>
                                              <m:sty m:val="p"/>
                                            </m:rPr>
                                            <a:rPr lang="zh-CN" altLang="en-US" sz="1800" b="0" i="0" smtClean="0">
                                              <a:effectLst/>
                                              <a:latin typeface="Cambria Math" panose="02040503050406030204" pitchFamily="18" charset="0"/>
                                            </a:rPr>
                                            <m:t>σ</m:t>
                                          </m:r>
                                        </m:e>
                                        <m:sub>
                                          <m:sSub>
                                            <m:sSubPr>
                                              <m:ctrlPr>
                                                <a:rPr lang="en-US" altLang="zh-CN" sz="1800" i="1" smtClean="0">
                                                  <a:effectLst/>
                                                  <a:latin typeface="Cambria Math" panose="02040503050406030204" pitchFamily="18" charset="0"/>
                                                </a:rPr>
                                              </m:ctrlPr>
                                            </m:sSubPr>
                                            <m:e>
                                              <m:r>
                                                <m:rPr>
                                                  <m:sty m:val="p"/>
                                                </m:rPr>
                                                <a:rPr lang="en-US" altLang="zh-CN" sz="1800" b="0" i="0" smtClean="0">
                                                  <a:effectLst/>
                                                  <a:latin typeface="Cambria Math" panose="02040503050406030204" pitchFamily="18" charset="0"/>
                                                </a:rPr>
                                                <m:t>I</m:t>
                                              </m:r>
                                            </m:e>
                                            <m:sub>
                                              <m:r>
                                                <m:rPr>
                                                  <m:sty m:val="p"/>
                                                </m:rPr>
                                                <a:rPr lang="en-US" altLang="zh-CN" sz="1800" b="0" i="0" smtClean="0">
                                                  <a:effectLst/>
                                                  <a:latin typeface="Cambria Math" panose="02040503050406030204" pitchFamily="18" charset="0"/>
                                                </a:rPr>
                                                <m:t>fit</m:t>
                                              </m:r>
                                            </m:sub>
                                          </m:sSub>
                                        </m:sub>
                                      </m:sSub>
                                    </m:num>
                                    <m:den>
                                      <m:sSub>
                                        <m:sSubPr>
                                          <m:ctrlPr>
                                            <a:rPr lang="en-US" altLang="zh-CN" sz="1800" i="1" smtClean="0">
                                              <a:effectLst/>
                                              <a:latin typeface="Cambria Math" panose="02040503050406030204" pitchFamily="18" charset="0"/>
                                            </a:rPr>
                                          </m:ctrlPr>
                                        </m:sSubPr>
                                        <m:e>
                                          <m:r>
                                            <m:rPr>
                                              <m:sty m:val="p"/>
                                            </m:rPr>
                                            <a:rPr lang="en-US" altLang="zh-CN" sz="1800" b="0" i="0" smtClean="0">
                                              <a:effectLst/>
                                              <a:latin typeface="Cambria Math" panose="02040503050406030204" pitchFamily="18" charset="0"/>
                                            </a:rPr>
                                            <m:t>I</m:t>
                                          </m:r>
                                        </m:e>
                                        <m:sub>
                                          <m:r>
                                            <m:rPr>
                                              <m:sty m:val="p"/>
                                            </m:rPr>
                                            <a:rPr lang="en-US" altLang="zh-CN" sz="1800" b="0" i="0" smtClean="0">
                                              <a:effectLst/>
                                              <a:latin typeface="Cambria Math" panose="02040503050406030204" pitchFamily="18" charset="0"/>
                                            </a:rPr>
                                            <m:t>fit</m:t>
                                          </m:r>
                                        </m:sub>
                                      </m:sSub>
                                    </m:den>
                                  </m:f>
                                </m:e>
                              </m:d>
                            </m:oMath>
                          </a14:m>
                          <a:endParaRPr lang="zh-CN" altLang="en-US" b="0" i="0" baseline="-25000" dirty="0">
                            <a:latin typeface="Times New Roman" panose="02020603050405020304" pitchFamily="18" charset="0"/>
                            <a:ea typeface="宋体" panose="02010600030101010101" pitchFamily="2" charset="-122"/>
                          </a:endParaRPr>
                        </a:p>
                      </a:txBody>
                      <a:tcPr anchor="ctr"/>
                    </a:tc>
                    <a:tc>
                      <a:txBody>
                        <a:bodyPr/>
                        <a:lstStyle/>
                        <a:p>
                          <a:pPr algn="ctr"/>
                          <a:r>
                            <a:rPr lang="en-US" altLang="zh-CN" b="0" i="0" baseline="0" dirty="0">
                              <a:latin typeface="Times New Roman" panose="02020603050405020304" pitchFamily="18" charset="0"/>
                              <a:ea typeface="宋体" panose="02010600030101010101" pitchFamily="2" charset="-122"/>
                            </a:rPr>
                            <a:t>2.2%</a:t>
                          </a: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3271806786"/>
                      </a:ext>
                    </a:extLst>
                  </a:tr>
                </a:tbl>
              </a:graphicData>
            </a:graphic>
          </p:graphicFrame>
        </mc:Choice>
        <mc:Fallback xmlns="">
          <p:graphicFrame>
            <p:nvGraphicFramePr>
              <p:cNvPr id="32" name="表格 31">
                <a:extLst>
                  <a:ext uri="{FF2B5EF4-FFF2-40B4-BE49-F238E27FC236}">
                    <a16:creationId xmlns:a16="http://schemas.microsoft.com/office/drawing/2014/main" id="{2E6721EC-CC50-66FD-6911-339CB6003C40}"/>
                  </a:ext>
                </a:extLst>
              </p:cNvPr>
              <p:cNvGraphicFramePr>
                <a:graphicFrameLocks noGrp="1"/>
              </p:cNvGraphicFramePr>
              <p:nvPr>
                <p:extLst>
                  <p:ext uri="{D42A27DB-BD31-4B8C-83A1-F6EECF244321}">
                    <p14:modId xmlns:p14="http://schemas.microsoft.com/office/powerpoint/2010/main" val="2222827007"/>
                  </p:ext>
                </p:extLst>
              </p:nvPr>
            </p:nvGraphicFramePr>
            <p:xfrm>
              <a:off x="354780" y="2157276"/>
              <a:ext cx="11572613" cy="1396524"/>
            </p:xfrm>
            <a:graphic>
              <a:graphicData uri="http://schemas.openxmlformats.org/drawingml/2006/table">
                <a:tbl>
                  <a:tblPr firstRow="1" bandRow="1">
                    <a:tableStyleId>{3B4B98B0-60AC-42C2-AFA5-B58CD77FA1E5}</a:tableStyleId>
                  </a:tblPr>
                  <a:tblGrid>
                    <a:gridCol w="7560416">
                      <a:extLst>
                        <a:ext uri="{9D8B030D-6E8A-4147-A177-3AD203B41FA5}">
                          <a16:colId xmlns:a16="http://schemas.microsoft.com/office/drawing/2014/main" val="1644090704"/>
                        </a:ext>
                      </a:extLst>
                    </a:gridCol>
                    <a:gridCol w="4012197">
                      <a:extLst>
                        <a:ext uri="{9D8B030D-6E8A-4147-A177-3AD203B41FA5}">
                          <a16:colId xmlns:a16="http://schemas.microsoft.com/office/drawing/2014/main" val="3641645365"/>
                        </a:ext>
                      </a:extLst>
                    </a:gridCol>
                  </a:tblGrid>
                  <a:tr h="373030">
                    <a:tc>
                      <a:txBody>
                        <a:bodyPr/>
                        <a:lstStyle/>
                        <a:p>
                          <a:pPr algn="ctr"/>
                          <a:r>
                            <a:rPr lang="en-US" altLang="zh-CN" b="0" i="0" baseline="0" dirty="0">
                              <a:latin typeface="Times New Roman" panose="02020603050405020304" pitchFamily="18" charset="0"/>
                              <a:ea typeface="宋体" panose="02010600030101010101" pitchFamily="2" charset="-122"/>
                            </a:rPr>
                            <a:t>Error Item</a:t>
                          </a:r>
                          <a:endParaRPr lang="zh-CN" altLang="en-US" b="0" i="0" baseline="0" dirty="0">
                            <a:latin typeface="Times New Roman" panose="02020603050405020304" pitchFamily="18" charset="0"/>
                            <a:ea typeface="宋体" panose="02010600030101010101" pitchFamily="2" charset="-122"/>
                          </a:endParaRPr>
                        </a:p>
                      </a:txBody>
                      <a:tcPr anchor="ctr"/>
                    </a:tc>
                    <a:tc>
                      <a:txBody>
                        <a:bodyPr/>
                        <a:lstStyle/>
                        <a:p>
                          <a:endParaRPr lang="zh-CN"/>
                        </a:p>
                      </a:txBody>
                      <a:tcPr anchor="ctr">
                        <a:blipFill>
                          <a:blip r:embed="rId10"/>
                          <a:stretch>
                            <a:fillRect l="-188602" t="-6557" r="-152" b="-280328"/>
                          </a:stretch>
                        </a:blipFill>
                      </a:tcPr>
                    </a:tc>
                    <a:extLst>
                      <a:ext uri="{0D108BD9-81ED-4DB2-BD59-A6C34878D82A}">
                        <a16:rowId xmlns:a16="http://schemas.microsoft.com/office/drawing/2014/main" val="2570930798"/>
                      </a:ext>
                    </a:extLst>
                  </a:tr>
                  <a:tr h="490665">
                    <a:tc>
                      <a:txBody>
                        <a:bodyPr/>
                        <a:lstStyle/>
                        <a:p>
                          <a:endParaRPr lang="zh-CN"/>
                        </a:p>
                      </a:txBody>
                      <a:tcPr anchor="ctr">
                        <a:blipFill>
                          <a:blip r:embed="rId10"/>
                          <a:stretch>
                            <a:fillRect t="-80247" r="-53102" b="-111111"/>
                          </a:stretch>
                        </a:blipFill>
                      </a:tcPr>
                    </a:tc>
                    <a:tc>
                      <a:txBody>
                        <a:bodyPr/>
                        <a:lstStyle/>
                        <a:p>
                          <a:pPr algn="ctr"/>
                          <a:r>
                            <a:rPr lang="en-US" altLang="zh-CN" b="0" i="0" baseline="0" dirty="0">
                              <a:latin typeface="Times New Roman" panose="02020603050405020304" pitchFamily="18" charset="0"/>
                              <a:ea typeface="宋体" panose="02010600030101010101" pitchFamily="2" charset="-122"/>
                            </a:rPr>
                            <a:t>0.95%</a:t>
                          </a: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3417858396"/>
                      </a:ext>
                    </a:extLst>
                  </a:tr>
                  <a:tr h="532829">
                    <a:tc>
                      <a:txBody>
                        <a:bodyPr/>
                        <a:lstStyle/>
                        <a:p>
                          <a:endParaRPr lang="zh-CN"/>
                        </a:p>
                      </a:txBody>
                      <a:tcPr anchor="ctr">
                        <a:blipFill>
                          <a:blip r:embed="rId10"/>
                          <a:stretch>
                            <a:fillRect t="-165909" r="-53102" b="-2273"/>
                          </a:stretch>
                        </a:blipFill>
                      </a:tcPr>
                    </a:tc>
                    <a:tc>
                      <a:txBody>
                        <a:bodyPr/>
                        <a:lstStyle/>
                        <a:p>
                          <a:pPr algn="ctr"/>
                          <a:r>
                            <a:rPr lang="en-US" altLang="zh-CN" b="0" i="0" baseline="0" dirty="0">
                              <a:latin typeface="Times New Roman" panose="02020603050405020304" pitchFamily="18" charset="0"/>
                              <a:ea typeface="宋体" panose="02010600030101010101" pitchFamily="2" charset="-122"/>
                            </a:rPr>
                            <a:t>2.2%</a:t>
                          </a:r>
                          <a:endParaRPr lang="zh-CN" altLang="en-US" b="0" i="0" baseline="0" dirty="0">
                            <a:latin typeface="Times New Roman" panose="02020603050405020304" pitchFamily="18" charset="0"/>
                            <a:ea typeface="宋体" panose="02010600030101010101" pitchFamily="2" charset="-122"/>
                          </a:endParaRPr>
                        </a:p>
                      </a:txBody>
                      <a:tcPr anchor="ctr"/>
                    </a:tc>
                    <a:extLst>
                      <a:ext uri="{0D108BD9-81ED-4DB2-BD59-A6C34878D82A}">
                        <a16:rowId xmlns:a16="http://schemas.microsoft.com/office/drawing/2014/main" val="3271806786"/>
                      </a:ext>
                    </a:extLst>
                  </a:tr>
                </a:tbl>
              </a:graphicData>
            </a:graphic>
          </p:graphicFrame>
        </mc:Fallback>
      </mc:AlternateContent>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E8BE99FF-104D-81E3-98B9-924231D14D57}"/>
                  </a:ext>
                </a:extLst>
              </p:cNvPr>
              <p:cNvSpPr txBox="1"/>
              <p:nvPr/>
            </p:nvSpPr>
            <p:spPr>
              <a:xfrm>
                <a:off x="354780" y="4139140"/>
                <a:ext cx="3365408" cy="588623"/>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f>
                        <m:fPr>
                          <m:ctrlPr>
                            <a:rPr lang="en-US" altLang="zh-CN" sz="1800" i="1" smtClean="0">
                              <a:effectLst/>
                              <a:latin typeface="Cambria Math" panose="02040503050406030204" pitchFamily="18" charset="0"/>
                            </a:rPr>
                          </m:ctrlPr>
                        </m:fPr>
                        <m:num>
                          <m:sSub>
                            <m:sSubPr>
                              <m:ctrlPr>
                                <a:rPr lang="en-US" altLang="zh-CN" sz="1800" i="1" smtClean="0">
                                  <a:effectLst/>
                                  <a:latin typeface="Cambria Math" panose="02040503050406030204" pitchFamily="18" charset="0"/>
                                </a:rPr>
                              </m:ctrlPr>
                            </m:sSubPr>
                            <m:e>
                              <m:r>
                                <m:rPr>
                                  <m:sty m:val="p"/>
                                </m:rPr>
                                <a:rPr lang="zh-CN" altLang="en-US" sz="1800" b="0" i="0" smtClean="0">
                                  <a:effectLst/>
                                  <a:latin typeface="Cambria Math" panose="02040503050406030204" pitchFamily="18" charset="0"/>
                                </a:rPr>
                                <m:t>σ</m:t>
                              </m:r>
                            </m:e>
                            <m:sub>
                              <m:sSub>
                                <m:sSubPr>
                                  <m:ctrlPr>
                                    <a:rPr lang="en-US" altLang="zh-CN" sz="1800" i="1" smtClean="0">
                                      <a:effectLst/>
                                      <a:latin typeface="Cambria Math" panose="02040503050406030204" pitchFamily="18" charset="0"/>
                                    </a:rPr>
                                  </m:ctrlPr>
                                </m:sSubPr>
                                <m:e>
                                  <m:r>
                                    <m:rPr>
                                      <m:sty m:val="p"/>
                                    </m:rPr>
                                    <a:rPr lang="en-US" altLang="zh-CN" sz="1800" b="0" i="0" smtClean="0">
                                      <a:effectLst/>
                                      <a:latin typeface="Cambria Math" panose="02040503050406030204" pitchFamily="18" charset="0"/>
                                    </a:rPr>
                                    <m:t>I</m:t>
                                  </m:r>
                                </m:e>
                                <m:sub>
                                  <m:r>
                                    <m:rPr>
                                      <m:sty m:val="p"/>
                                    </m:rPr>
                                    <a:rPr lang="en-US" altLang="zh-CN" sz="1800" b="0" i="0" smtClean="0">
                                      <a:effectLst/>
                                      <a:latin typeface="Cambria Math" panose="02040503050406030204" pitchFamily="18" charset="0"/>
                                    </a:rPr>
                                    <m:t>fit</m:t>
                                  </m:r>
                                </m:sub>
                              </m:sSub>
                            </m:sub>
                          </m:sSub>
                        </m:num>
                        <m:den>
                          <m:sSub>
                            <m:sSubPr>
                              <m:ctrlPr>
                                <a:rPr lang="en-US" altLang="zh-CN" sz="1800" i="1" smtClean="0">
                                  <a:effectLst/>
                                  <a:latin typeface="Cambria Math" panose="02040503050406030204" pitchFamily="18" charset="0"/>
                                </a:rPr>
                              </m:ctrlPr>
                            </m:sSubPr>
                            <m:e>
                              <m:r>
                                <m:rPr>
                                  <m:sty m:val="p"/>
                                </m:rPr>
                                <a:rPr lang="en-US" altLang="zh-CN" sz="1800" b="0" i="0" smtClean="0">
                                  <a:effectLst/>
                                  <a:latin typeface="Cambria Math" panose="02040503050406030204" pitchFamily="18" charset="0"/>
                                </a:rPr>
                                <m:t>I</m:t>
                              </m:r>
                            </m:e>
                            <m:sub>
                              <m:r>
                                <m:rPr>
                                  <m:sty m:val="p"/>
                                </m:rPr>
                                <a:rPr lang="en-US" altLang="zh-CN" sz="1800" b="0" i="0" smtClean="0">
                                  <a:effectLst/>
                                  <a:latin typeface="Cambria Math" panose="02040503050406030204" pitchFamily="18" charset="0"/>
                                </a:rPr>
                                <m:t>fit</m:t>
                              </m:r>
                            </m:sub>
                          </m:sSub>
                        </m:den>
                      </m:f>
                      <m:r>
                        <a:rPr lang="en-US" altLang="zh-CN" sz="1800" b="0" i="0" smtClean="0">
                          <a:effectLst/>
                          <a:latin typeface="Cambria Math" panose="02040503050406030204" pitchFamily="18" charset="0"/>
                        </a:rPr>
                        <m:t>=</m:t>
                      </m:r>
                      <m:rad>
                        <m:radPr>
                          <m:degHide m:val="on"/>
                          <m:ctrlPr>
                            <a:rPr lang="en-US" altLang="zh-CN" sz="1800" i="1" smtClean="0">
                              <a:effectLst/>
                              <a:latin typeface="Cambria Math" panose="02040503050406030204" pitchFamily="18" charset="0"/>
                            </a:rPr>
                          </m:ctrlPr>
                        </m:radPr>
                        <m:deg/>
                        <m:e>
                          <m:sSubSup>
                            <m:sSubSupPr>
                              <m:ctrlPr>
                                <a:rPr lang="en-US" altLang="zh-CN" sz="1800" i="1" smtClean="0">
                                  <a:effectLst/>
                                  <a:latin typeface="Cambria Math" panose="02040503050406030204" pitchFamily="18" charset="0"/>
                                </a:rPr>
                              </m:ctrlPr>
                            </m:sSubSupPr>
                            <m:e>
                              <m:r>
                                <m:rPr>
                                  <m:sty m:val="p"/>
                                </m:rPr>
                                <a:rPr lang="zh-CN" altLang="en-US" sz="1800" b="0" i="0" smtClean="0">
                                  <a:effectLst/>
                                  <a:latin typeface="Cambria Math" panose="02040503050406030204" pitchFamily="18" charset="0"/>
                                </a:rPr>
                                <m:t>σ</m:t>
                              </m:r>
                            </m:e>
                            <m:sub>
                              <m:r>
                                <m:rPr>
                                  <m:sty m:val="p"/>
                                </m:rPr>
                                <a:rPr lang="en-US" altLang="zh-CN" sz="1800" b="0" i="0" smtClean="0">
                                  <a:effectLst/>
                                  <a:latin typeface="Cambria Math" panose="02040503050406030204" pitchFamily="18" charset="0"/>
                                </a:rPr>
                                <m:t>A</m:t>
                              </m:r>
                            </m:sub>
                            <m:sup>
                              <m:r>
                                <a:rPr lang="en-US" altLang="zh-CN" sz="1800" b="0" i="0" smtClean="0">
                                  <a:effectLst/>
                                  <a:latin typeface="Cambria Math" panose="02040503050406030204" pitchFamily="18" charset="0"/>
                                </a:rPr>
                                <m:t>2</m:t>
                              </m:r>
                            </m:sup>
                          </m:sSubSup>
                          <m:r>
                            <a:rPr lang="en-US" altLang="zh-CN" sz="1800" b="0" i="0" smtClean="0">
                              <a:effectLst/>
                              <a:latin typeface="Cambria Math" panose="02040503050406030204" pitchFamily="18" charset="0"/>
                            </a:rPr>
                            <m:t>+</m:t>
                          </m:r>
                          <m:sSup>
                            <m:sSupPr>
                              <m:ctrlPr>
                                <a:rPr lang="en-US" altLang="zh-CN" sz="1800" i="1" smtClean="0">
                                  <a:effectLst/>
                                  <a:latin typeface="Cambria Math" panose="02040503050406030204" pitchFamily="18" charset="0"/>
                                </a:rPr>
                              </m:ctrlPr>
                            </m:sSupPr>
                            <m:e>
                              <m:r>
                                <m:rPr>
                                  <m:sty m:val="p"/>
                                </m:rPr>
                                <a:rPr lang="en-US" altLang="zh-CN" sz="1800" b="0" i="0" smtClean="0">
                                  <a:effectLst/>
                                  <a:latin typeface="Cambria Math" panose="02040503050406030204" pitchFamily="18" charset="0"/>
                                </a:rPr>
                                <m:t>T</m:t>
                              </m:r>
                            </m:e>
                            <m:sup>
                              <m:r>
                                <a:rPr lang="en-US" altLang="zh-CN" sz="1800" b="0" i="0" smtClean="0">
                                  <a:effectLst/>
                                  <a:latin typeface="Cambria Math" panose="02040503050406030204" pitchFamily="18" charset="0"/>
                                </a:rPr>
                                <m:t>2</m:t>
                              </m:r>
                            </m:sup>
                          </m:sSup>
                          <m:sSubSup>
                            <m:sSubSupPr>
                              <m:ctrlPr>
                                <a:rPr lang="en-US" altLang="zh-CN" sz="1800" i="1" smtClean="0">
                                  <a:effectLst/>
                                  <a:latin typeface="Cambria Math" panose="02040503050406030204" pitchFamily="18" charset="0"/>
                                </a:rPr>
                              </m:ctrlPr>
                            </m:sSubSupPr>
                            <m:e>
                              <m:r>
                                <m:rPr>
                                  <m:sty m:val="p"/>
                                </m:rPr>
                                <a:rPr lang="zh-CN" altLang="en-US" sz="1800" b="0" i="0" smtClean="0">
                                  <a:effectLst/>
                                  <a:latin typeface="Cambria Math" panose="02040503050406030204" pitchFamily="18" charset="0"/>
                                </a:rPr>
                                <m:t>σ</m:t>
                              </m:r>
                            </m:e>
                            <m:sub>
                              <m:r>
                                <m:rPr>
                                  <m:sty m:val="p"/>
                                </m:rPr>
                                <a:rPr lang="en-US" altLang="zh-CN" sz="1800" b="0" i="0" smtClean="0">
                                  <a:effectLst/>
                                  <a:latin typeface="Cambria Math" panose="02040503050406030204" pitchFamily="18" charset="0"/>
                                </a:rPr>
                                <m:t>k</m:t>
                              </m:r>
                            </m:sub>
                            <m:sup>
                              <m:r>
                                <a:rPr lang="en-US" altLang="zh-CN" sz="1800" b="0" i="0" smtClean="0">
                                  <a:effectLst/>
                                  <a:latin typeface="Cambria Math" panose="02040503050406030204" pitchFamily="18" charset="0"/>
                                </a:rPr>
                                <m:t>2</m:t>
                              </m:r>
                            </m:sup>
                          </m:sSubSup>
                          <m:r>
                            <a:rPr lang="en-US" altLang="zh-CN" sz="1800" b="0" i="0" smtClean="0">
                              <a:effectLst/>
                              <a:latin typeface="Cambria Math" panose="02040503050406030204" pitchFamily="18" charset="0"/>
                            </a:rPr>
                            <m:t>+2</m:t>
                          </m:r>
                          <m:r>
                            <m:rPr>
                              <m:sty m:val="p"/>
                            </m:rPr>
                            <a:rPr lang="en-US" altLang="zh-CN" sz="1800" b="0" i="0" smtClean="0">
                              <a:effectLst/>
                              <a:latin typeface="Cambria Math" panose="02040503050406030204" pitchFamily="18" charset="0"/>
                            </a:rPr>
                            <m:t>TCov</m:t>
                          </m:r>
                          <m:d>
                            <m:dPr>
                              <m:ctrlPr>
                                <a:rPr lang="en-US" altLang="zh-CN" sz="1800" i="1" smtClean="0">
                                  <a:effectLst/>
                                  <a:latin typeface="Cambria Math" panose="02040503050406030204" pitchFamily="18" charset="0"/>
                                </a:rPr>
                              </m:ctrlPr>
                            </m:dPr>
                            <m:e>
                              <m:r>
                                <m:rPr>
                                  <m:sty m:val="p"/>
                                </m:rPr>
                                <a:rPr lang="en-US" altLang="zh-CN" sz="1800" b="0" i="0" smtClean="0">
                                  <a:effectLst/>
                                  <a:latin typeface="Cambria Math" panose="02040503050406030204" pitchFamily="18" charset="0"/>
                                </a:rPr>
                                <m:t>C</m:t>
                              </m:r>
                              <m:r>
                                <a:rPr lang="en-US" altLang="zh-CN" sz="1800" b="0" i="0" smtClean="0">
                                  <a:effectLst/>
                                  <a:latin typeface="Cambria Math" panose="02040503050406030204" pitchFamily="18" charset="0"/>
                                </a:rPr>
                                <m:t>,</m:t>
                              </m:r>
                              <m:r>
                                <m:rPr>
                                  <m:sty m:val="p"/>
                                </m:rPr>
                                <a:rPr lang="en-US" altLang="zh-CN" sz="1800" b="0" i="0" smtClean="0">
                                  <a:effectLst/>
                                  <a:latin typeface="Cambria Math" panose="02040503050406030204" pitchFamily="18" charset="0"/>
                                </a:rPr>
                                <m:t>k</m:t>
                              </m:r>
                            </m:e>
                          </m:d>
                        </m:e>
                      </m:rad>
                    </m:oMath>
                  </m:oMathPara>
                </a14:m>
                <a:endParaRPr lang="en-US" altLang="zh-CN" sz="1800" dirty="0">
                  <a:effectLst/>
                </a:endParaRPr>
              </a:p>
            </p:txBody>
          </p:sp>
        </mc:Choice>
        <mc:Fallback xmlns="">
          <p:sp>
            <p:nvSpPr>
              <p:cNvPr id="3" name="文本框 2">
                <a:extLst>
                  <a:ext uri="{FF2B5EF4-FFF2-40B4-BE49-F238E27FC236}">
                    <a16:creationId xmlns:a16="http://schemas.microsoft.com/office/drawing/2014/main" id="{E8BE99FF-104D-81E3-98B9-924231D14D57}"/>
                  </a:ext>
                </a:extLst>
              </p:cNvPr>
              <p:cNvSpPr txBox="1">
                <a:spLocks noRot="1" noChangeAspect="1" noMove="1" noResize="1" noEditPoints="1" noAdjustHandles="1" noChangeArrowheads="1" noChangeShapeType="1" noTextEdit="1"/>
              </p:cNvSpPr>
              <p:nvPr/>
            </p:nvSpPr>
            <p:spPr>
              <a:xfrm>
                <a:off x="354780" y="4139140"/>
                <a:ext cx="3365408" cy="588623"/>
              </a:xfrm>
              <a:prstGeom prst="rect">
                <a:avLst/>
              </a:prstGeom>
              <a:blipFill>
                <a:blip r:embed="rId1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5B3B76C6-9AF4-5C77-9A38-9FF9228EA6FD}"/>
                  </a:ext>
                </a:extLst>
              </p:cNvPr>
              <p:cNvSpPr txBox="1"/>
              <p:nvPr/>
            </p:nvSpPr>
            <p:spPr>
              <a:xfrm>
                <a:off x="354780" y="5052903"/>
                <a:ext cx="1158907" cy="520399"/>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altLang="zh-CN" sz="1800" b="0" i="1" smtClean="0">
                          <a:effectLst/>
                          <a:latin typeface="Cambria Math" panose="02040503050406030204" pitchFamily="18" charset="0"/>
                        </a:rPr>
                        <m:t>𝑇</m:t>
                      </m:r>
                      <m:r>
                        <a:rPr lang="en-US" altLang="zh-CN" sz="1800" b="0" i="1" smtClean="0">
                          <a:effectLst/>
                          <a:latin typeface="Cambria Math" panose="02040503050406030204" pitchFamily="18" charset="0"/>
                        </a:rPr>
                        <m:t>=</m:t>
                      </m:r>
                      <m:sSub>
                        <m:sSubPr>
                          <m:ctrlPr>
                            <a:rPr lang="en-US" altLang="zh-CN" sz="1800" i="1" smtClean="0">
                              <a:effectLst/>
                              <a:latin typeface="Cambria Math" panose="02040503050406030204" pitchFamily="18" charset="0"/>
                            </a:rPr>
                          </m:ctrlPr>
                        </m:sSubPr>
                        <m:e>
                          <m:r>
                            <a:rPr lang="en-US" altLang="zh-CN" sz="1800" b="0" i="1" smtClean="0">
                              <a:effectLst/>
                              <a:latin typeface="Cambria Math" panose="02040503050406030204" pitchFamily="18" charset="0"/>
                            </a:rPr>
                            <m:t>𝑥</m:t>
                          </m:r>
                        </m:e>
                        <m:sub>
                          <m:r>
                            <a:rPr lang="en-US" altLang="zh-CN" sz="1800" b="0" i="1" smtClean="0">
                              <a:effectLst/>
                              <a:latin typeface="Cambria Math" panose="02040503050406030204" pitchFamily="18" charset="0"/>
                            </a:rPr>
                            <m:t>0</m:t>
                          </m:r>
                        </m:sub>
                      </m:sSub>
                      <m:r>
                        <a:rPr lang="en-US" altLang="zh-CN" sz="1800" b="0" i="1" smtClean="0">
                          <a:effectLst/>
                          <a:latin typeface="Cambria Math" panose="02040503050406030204" pitchFamily="18" charset="0"/>
                        </a:rPr>
                        <m:t>−</m:t>
                      </m:r>
                      <m:f>
                        <m:fPr>
                          <m:ctrlPr>
                            <a:rPr lang="en-US" altLang="zh-CN" sz="1800" i="1" smtClean="0">
                              <a:effectLst/>
                              <a:latin typeface="Cambria Math" panose="02040503050406030204" pitchFamily="18" charset="0"/>
                            </a:rPr>
                          </m:ctrlPr>
                        </m:fPr>
                        <m:num>
                          <m:r>
                            <a:rPr lang="en-US" altLang="zh-CN" sz="1800" b="0" i="1" smtClean="0">
                              <a:effectLst/>
                              <a:latin typeface="Cambria Math" panose="02040503050406030204" pitchFamily="18" charset="0"/>
                            </a:rPr>
                            <m:t>1</m:t>
                          </m:r>
                        </m:num>
                        <m:den>
                          <m:r>
                            <a:rPr lang="en-US" altLang="zh-CN" sz="1800" b="0" i="1" smtClean="0">
                              <a:effectLst/>
                              <a:latin typeface="Cambria Math" panose="02040503050406030204" pitchFamily="18" charset="0"/>
                            </a:rPr>
                            <m:t>𝑘</m:t>
                          </m:r>
                        </m:den>
                      </m:f>
                    </m:oMath>
                  </m:oMathPara>
                </a14:m>
                <a:endParaRPr lang="zh-CN" altLang="en-US" sz="1800" dirty="0">
                  <a:effectLst/>
                </a:endParaRPr>
              </a:p>
            </p:txBody>
          </p:sp>
        </mc:Choice>
        <mc:Fallback xmlns="">
          <p:sp>
            <p:nvSpPr>
              <p:cNvPr id="4" name="文本框 3">
                <a:extLst>
                  <a:ext uri="{FF2B5EF4-FFF2-40B4-BE49-F238E27FC236}">
                    <a16:creationId xmlns:a16="http://schemas.microsoft.com/office/drawing/2014/main" id="{5B3B76C6-9AF4-5C77-9A38-9FF9228EA6FD}"/>
                  </a:ext>
                </a:extLst>
              </p:cNvPr>
              <p:cNvSpPr txBox="1">
                <a:spLocks noRot="1" noChangeAspect="1" noMove="1" noResize="1" noEditPoints="1" noAdjustHandles="1" noChangeArrowheads="1" noChangeShapeType="1" noTextEdit="1"/>
              </p:cNvSpPr>
              <p:nvPr/>
            </p:nvSpPr>
            <p:spPr>
              <a:xfrm>
                <a:off x="354780" y="5052903"/>
                <a:ext cx="1158907" cy="520399"/>
              </a:xfrm>
              <a:prstGeom prst="rect">
                <a:avLst/>
              </a:prstGeom>
              <a:blipFill>
                <a:blip r:embed="rId12"/>
                <a:stretch>
                  <a:fillRect/>
                </a:stretch>
              </a:blipFill>
            </p:spPr>
            <p:txBody>
              <a:bodyPr/>
              <a:lstStyle/>
              <a:p>
                <a:r>
                  <a:rPr lang="zh-CN" altLang="en-US">
                    <a:noFill/>
                  </a:rPr>
                  <a:t> </a:t>
                </a:r>
              </a:p>
            </p:txBody>
          </p:sp>
        </mc:Fallback>
      </mc:AlternateContent>
    </p:spTree>
    <p:custDataLst>
      <p:tags r:id="rId1"/>
    </p:custDataLst>
    <p:extLst>
      <p:ext uri="{BB962C8B-B14F-4D97-AF65-F5344CB8AC3E}">
        <p14:creationId xmlns:p14="http://schemas.microsoft.com/office/powerpoint/2010/main" val="69315894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B629C-9202-3DC0-5E11-8F854F013D4C}"/>
            </a:ext>
          </a:extLst>
        </p:cNvPr>
        <p:cNvGrpSpPr/>
        <p:nvPr/>
      </p:nvGrpSpPr>
      <p:grpSpPr>
        <a:xfrm>
          <a:off x="0" y="0"/>
          <a:ext cx="0" cy="0"/>
          <a:chOff x="0" y="0"/>
          <a:chExt cx="0" cy="0"/>
        </a:xfrm>
      </p:grpSpPr>
      <p:sp>
        <p:nvSpPr>
          <p:cNvPr id="5" name="文本框 4">
            <a:extLst>
              <a:ext uri="{FF2B5EF4-FFF2-40B4-BE49-F238E27FC236}">
                <a16:creationId xmlns:a16="http://schemas.microsoft.com/office/drawing/2014/main" id="{3B8133E2-CD0E-5833-A4D4-CF53720485DF}"/>
              </a:ext>
            </a:extLst>
          </p:cNvPr>
          <p:cNvSpPr txBox="1"/>
          <p:nvPr/>
        </p:nvSpPr>
        <p:spPr>
          <a:xfrm>
            <a:off x="206501" y="203200"/>
            <a:ext cx="6569710" cy="706755"/>
          </a:xfrm>
          <a:prstGeom prst="rect">
            <a:avLst/>
          </a:prstGeom>
          <a:noFill/>
        </p:spPr>
        <p:txBody>
          <a:bodyPr wrap="square" rtlCol="0">
            <a:spAutoFit/>
          </a:bodyPr>
          <a:lstStyle/>
          <a:p>
            <a:r>
              <a:rPr lang="en-US" altLang="zh-CN" sz="4000" b="1" dirty="0">
                <a:latin typeface="Times New Roman" panose="02020603050405020304" charset="0"/>
                <a:ea typeface="OPPOSans R" panose="00020600040101010101" pitchFamily="18" charset="-122"/>
                <a:cs typeface="Times New Roman" panose="02020603050405020304" charset="0"/>
              </a:rPr>
              <a:t>ENDA-64</a:t>
            </a:r>
            <a:endParaRPr lang="en-US" altLang="zh-CN" sz="4000" b="1" dirty="0">
              <a:solidFill>
                <a:schemeClr val="tx1"/>
              </a:solidFill>
              <a:latin typeface="Times New Roman" panose="02020603050405020304" charset="0"/>
              <a:ea typeface="OPPOSans R" panose="00020600040101010101" pitchFamily="18" charset="-122"/>
              <a:cs typeface="Times New Roman" panose="02020603050405020304" charset="0"/>
            </a:endParaRPr>
          </a:p>
        </p:txBody>
      </p:sp>
      <p:pic>
        <p:nvPicPr>
          <p:cNvPr id="2" name="图片 1">
            <a:extLst>
              <a:ext uri="{FF2B5EF4-FFF2-40B4-BE49-F238E27FC236}">
                <a16:creationId xmlns:a16="http://schemas.microsoft.com/office/drawing/2014/main" id="{B48BD2B9-8C40-F94F-4FC7-31E858204E7F}"/>
              </a:ext>
            </a:extLst>
          </p:cNvPr>
          <p:cNvPicPr>
            <a:picLocks noChangeAspect="1"/>
          </p:cNvPicPr>
          <p:nvPr/>
        </p:nvPicPr>
        <p:blipFill rotWithShape="1">
          <a:blip r:embed="rId3">
            <a:extLst>
              <a:ext uri="{28A0092B-C50C-407E-A947-70E740481C1C}">
                <a14:useLocalDpi xmlns:a14="http://schemas.microsoft.com/office/drawing/2010/main" val="0"/>
              </a:ext>
            </a:extLst>
          </a:blip>
          <a:srcRect l="5412" t="18353" r="3247" b="16696"/>
          <a:stretch>
            <a:fillRect/>
          </a:stretch>
        </p:blipFill>
        <p:spPr>
          <a:xfrm>
            <a:off x="10648950" y="0"/>
            <a:ext cx="1543050" cy="1000125"/>
          </a:xfrm>
          <a:prstGeom prst="rect">
            <a:avLst/>
          </a:prstGeom>
        </p:spPr>
      </p:pic>
      <p:sp>
        <p:nvSpPr>
          <p:cNvPr id="6" name="内容占位符 2">
            <a:extLst>
              <a:ext uri="{FF2B5EF4-FFF2-40B4-BE49-F238E27FC236}">
                <a16:creationId xmlns:a16="http://schemas.microsoft.com/office/drawing/2014/main" id="{62F46405-72AB-8007-F5BA-2A7B4ED2A09A}"/>
              </a:ext>
            </a:extLst>
          </p:cNvPr>
          <p:cNvSpPr txBox="1">
            <a:spLocks/>
          </p:cNvSpPr>
          <p:nvPr/>
        </p:nvSpPr>
        <p:spPr>
          <a:xfrm>
            <a:off x="206501" y="1162345"/>
            <a:ext cx="7814798" cy="22666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POSans R" panose="00020600040101010101" pitchFamily="18" charset="-122"/>
                <a:ea typeface="OPPOSans R" panose="00020600040101010101"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POSans R" panose="00020600040101010101" pitchFamily="18" charset="-122"/>
                <a:ea typeface="OPPOSans R" panose="00020600040101010101"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POSans R" panose="00020600040101010101" pitchFamily="18" charset="-122"/>
                <a:ea typeface="OPPOSans R" panose="00020600040101010101"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POSans R" panose="00020600040101010101" pitchFamily="18" charset="-122"/>
                <a:ea typeface="OPPOSans R" panose="00020600040101010101"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POSans R" panose="00020600040101010101" pitchFamily="18" charset="-122"/>
                <a:ea typeface="OPPOSans R" panose="00020600040101010101"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spcBef>
                <a:spcPts val="0"/>
              </a:spcBef>
            </a:pPr>
            <a:r>
              <a:rPr lang="en-US" altLang="zh-CN" sz="1900" dirty="0">
                <a:latin typeface="Times New Roman" panose="02020603050405020304" pitchFamily="18" charset="0"/>
                <a:ea typeface="宋体" panose="02010600030101010101" pitchFamily="2" charset="-122"/>
              </a:rPr>
              <a:t>The Electron-Neutron Detector Array (ENDA) is designed to measure the hadronic component in the core range of extensive air showers (EAS), serving as a complementary instrument for the LHAASO experiment.</a:t>
            </a:r>
          </a:p>
          <a:p>
            <a:pPr>
              <a:lnSpc>
                <a:spcPct val="125000"/>
              </a:lnSpc>
              <a:spcBef>
                <a:spcPts val="0"/>
              </a:spcBef>
            </a:pPr>
            <a:r>
              <a:rPr lang="en-US" altLang="zh-CN" sz="1900" dirty="0">
                <a:latin typeface="Times New Roman" panose="02020603050405020304" pitchFamily="18" charset="0"/>
                <a:ea typeface="宋体" panose="02010600030101010101" pitchFamily="2" charset="-122"/>
              </a:rPr>
              <a:t>64 detectors deployed into 4 clusters, with an equidistant spacing of 4.5 meters;  total array area covers approximately 800 </a:t>
            </a:r>
            <a:r>
              <a:rPr lang="zh-CN" altLang="en-US" sz="1900" dirty="0">
                <a:latin typeface="Times New Roman" panose="02020603050405020304" pitchFamily="18" charset="0"/>
                <a:ea typeface="宋体" panose="02010600030101010101" pitchFamily="2" charset="-122"/>
              </a:rPr>
              <a:t>𝑚</a:t>
            </a:r>
            <a:r>
              <a:rPr lang="en-US" altLang="zh-CN" sz="1900" dirty="0">
                <a:latin typeface="Times New Roman" panose="02020603050405020304" pitchFamily="18" charset="0"/>
                <a:ea typeface="宋体" panose="02010600030101010101" pitchFamily="2" charset="-122"/>
              </a:rPr>
              <a:t>².</a:t>
            </a:r>
          </a:p>
          <a:p>
            <a:pPr>
              <a:lnSpc>
                <a:spcPct val="125000"/>
              </a:lnSpc>
              <a:spcBef>
                <a:spcPts val="0"/>
              </a:spcBef>
            </a:pPr>
            <a:r>
              <a:rPr lang="en-US" altLang="zh-CN" sz="1900" dirty="0">
                <a:latin typeface="Times New Roman" panose="02020603050405020304" pitchFamily="18" charset="0"/>
                <a:ea typeface="宋体" panose="02010600030101010101" pitchFamily="2" charset="-122"/>
              </a:rPr>
              <a:t>Measure electrons in the core range of EAS and thermal neutrons generated from the interaction of hadronic components of EAS with the environment.</a:t>
            </a:r>
            <a:endParaRPr lang="zh-CN" altLang="en-US" sz="1900" dirty="0">
              <a:latin typeface="Times New Roman" panose="02020603050405020304" pitchFamily="18" charset="0"/>
              <a:ea typeface="宋体" panose="02010600030101010101" pitchFamily="2" charset="-122"/>
            </a:endParaRPr>
          </a:p>
        </p:txBody>
      </p:sp>
      <p:pic>
        <p:nvPicPr>
          <p:cNvPr id="9" name="图片 8">
            <a:extLst>
              <a:ext uri="{FF2B5EF4-FFF2-40B4-BE49-F238E27FC236}">
                <a16:creationId xmlns:a16="http://schemas.microsoft.com/office/drawing/2014/main" id="{8A5024EC-D48D-6A05-FA72-8AEC10C9A039}"/>
              </a:ext>
            </a:extLst>
          </p:cNvPr>
          <p:cNvPicPr>
            <a:picLocks noChangeAspect="1"/>
          </p:cNvPicPr>
          <p:nvPr/>
        </p:nvPicPr>
        <p:blipFill>
          <a:blip r:embed="rId4"/>
          <a:stretch>
            <a:fillRect/>
          </a:stretch>
        </p:blipFill>
        <p:spPr>
          <a:xfrm>
            <a:off x="8193026" y="1026587"/>
            <a:ext cx="3492594" cy="3314758"/>
          </a:xfrm>
          <a:prstGeom prst="rect">
            <a:avLst/>
          </a:prstGeom>
        </p:spPr>
      </p:pic>
      <p:grpSp>
        <p:nvGrpSpPr>
          <p:cNvPr id="11" name="组合 10">
            <a:extLst>
              <a:ext uri="{FF2B5EF4-FFF2-40B4-BE49-F238E27FC236}">
                <a16:creationId xmlns:a16="http://schemas.microsoft.com/office/drawing/2014/main" id="{3F14F596-56C3-EB4C-93C1-CF5A763BC813}"/>
              </a:ext>
            </a:extLst>
          </p:cNvPr>
          <p:cNvGrpSpPr/>
          <p:nvPr/>
        </p:nvGrpSpPr>
        <p:grpSpPr>
          <a:xfrm>
            <a:off x="209811" y="3990092"/>
            <a:ext cx="3962292" cy="2867908"/>
            <a:chOff x="6977118" y="1123512"/>
            <a:chExt cx="4712964" cy="4522720"/>
          </a:xfrm>
        </p:grpSpPr>
        <p:pic>
          <p:nvPicPr>
            <p:cNvPr id="12" name="图片 11">
              <a:extLst>
                <a:ext uri="{FF2B5EF4-FFF2-40B4-BE49-F238E27FC236}">
                  <a16:creationId xmlns:a16="http://schemas.microsoft.com/office/drawing/2014/main" id="{382AEA3B-E996-6F0D-A3DD-CE6555EBBA58}"/>
                </a:ext>
              </a:extLst>
            </p:cNvPr>
            <p:cNvPicPr>
              <a:picLocks noChangeAspect="1"/>
            </p:cNvPicPr>
            <p:nvPr/>
          </p:nvPicPr>
          <p:blipFill>
            <a:blip r:embed="rId5"/>
            <a:stretch>
              <a:fillRect/>
            </a:stretch>
          </p:blipFill>
          <p:spPr>
            <a:xfrm>
              <a:off x="7020035" y="1123512"/>
              <a:ext cx="4670047" cy="3820178"/>
            </a:xfrm>
            <a:prstGeom prst="rect">
              <a:avLst/>
            </a:prstGeom>
          </p:spPr>
        </p:pic>
        <p:sp>
          <p:nvSpPr>
            <p:cNvPr id="13" name="椭圆 12">
              <a:extLst>
                <a:ext uri="{FF2B5EF4-FFF2-40B4-BE49-F238E27FC236}">
                  <a16:creationId xmlns:a16="http://schemas.microsoft.com/office/drawing/2014/main" id="{4FA23F2E-F46C-0804-98D8-9B6BC0550CD2}"/>
                </a:ext>
              </a:extLst>
            </p:cNvPr>
            <p:cNvSpPr/>
            <p:nvPr/>
          </p:nvSpPr>
          <p:spPr>
            <a:xfrm>
              <a:off x="6977118" y="3785616"/>
              <a:ext cx="722130" cy="4206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4" name="椭圆 13">
              <a:extLst>
                <a:ext uri="{FF2B5EF4-FFF2-40B4-BE49-F238E27FC236}">
                  <a16:creationId xmlns:a16="http://schemas.microsoft.com/office/drawing/2014/main" id="{1265CA9E-313F-46EB-92F8-1F605B7715F5}"/>
                </a:ext>
              </a:extLst>
            </p:cNvPr>
            <p:cNvSpPr/>
            <p:nvPr/>
          </p:nvSpPr>
          <p:spPr>
            <a:xfrm>
              <a:off x="9762714" y="3778741"/>
              <a:ext cx="1498843" cy="4206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5" name="椭圆 14">
              <a:extLst>
                <a:ext uri="{FF2B5EF4-FFF2-40B4-BE49-F238E27FC236}">
                  <a16:creationId xmlns:a16="http://schemas.microsoft.com/office/drawing/2014/main" id="{0E307430-2FDE-A722-CAA1-382217A2FE99}"/>
                </a:ext>
              </a:extLst>
            </p:cNvPr>
            <p:cNvSpPr/>
            <p:nvPr/>
          </p:nvSpPr>
          <p:spPr>
            <a:xfrm>
              <a:off x="10900491" y="3033601"/>
              <a:ext cx="789591" cy="4751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6" name="椭圆 15">
              <a:extLst>
                <a:ext uri="{FF2B5EF4-FFF2-40B4-BE49-F238E27FC236}">
                  <a16:creationId xmlns:a16="http://schemas.microsoft.com/office/drawing/2014/main" id="{82F9E8AB-09D9-86FB-1C9C-6F1480E236B2}"/>
                </a:ext>
              </a:extLst>
            </p:cNvPr>
            <p:cNvSpPr/>
            <p:nvPr/>
          </p:nvSpPr>
          <p:spPr>
            <a:xfrm>
              <a:off x="8642709" y="3802300"/>
              <a:ext cx="1181936" cy="627956"/>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7" name="文本框 16">
              <a:extLst>
                <a:ext uri="{FF2B5EF4-FFF2-40B4-BE49-F238E27FC236}">
                  <a16:creationId xmlns:a16="http://schemas.microsoft.com/office/drawing/2014/main" id="{65C703E4-EE40-0AFE-987F-1DC2F7028DA1}"/>
                </a:ext>
              </a:extLst>
            </p:cNvPr>
            <p:cNvSpPr txBox="1"/>
            <p:nvPr/>
          </p:nvSpPr>
          <p:spPr>
            <a:xfrm>
              <a:off x="8048007" y="4997873"/>
              <a:ext cx="2614102" cy="648359"/>
            </a:xfrm>
            <a:prstGeom prst="rect">
              <a:avLst/>
            </a:prstGeom>
            <a:noFill/>
          </p:spPr>
          <p:txBody>
            <a:bodyPr wrap="square" rtlCol="0">
              <a:spAutoFit/>
            </a:bodyPr>
            <a:lstStyle/>
            <a:p>
              <a:r>
                <a:rPr lang="en-US" altLang="zh-CN" b="1" dirty="0">
                  <a:solidFill>
                    <a:srgbClr val="FF0000"/>
                  </a:solidFill>
                </a:rPr>
                <a:t>LHAASO</a:t>
              </a:r>
              <a:r>
                <a:rPr lang="en-US" altLang="zh-CN" b="1" dirty="0"/>
                <a:t>+</a:t>
              </a:r>
              <a:r>
                <a:rPr lang="en-US" altLang="zh-CN" b="1" dirty="0">
                  <a:solidFill>
                    <a:srgbClr val="00B0F0"/>
                  </a:solidFill>
                </a:rPr>
                <a:t>ENDA</a:t>
              </a:r>
              <a:endParaRPr lang="zh-CN" altLang="en-US" b="1" dirty="0">
                <a:solidFill>
                  <a:srgbClr val="00B0F0"/>
                </a:solidFill>
              </a:endParaRPr>
            </a:p>
          </p:txBody>
        </p:sp>
      </p:grpSp>
      <p:grpSp>
        <p:nvGrpSpPr>
          <p:cNvPr id="18" name="组合 17">
            <a:extLst>
              <a:ext uri="{FF2B5EF4-FFF2-40B4-BE49-F238E27FC236}">
                <a16:creationId xmlns:a16="http://schemas.microsoft.com/office/drawing/2014/main" id="{3A4827F3-931A-4B9A-B934-9EEDBD3DE7EB}"/>
              </a:ext>
            </a:extLst>
          </p:cNvPr>
          <p:cNvGrpSpPr>
            <a:grpSpLocks noChangeAspect="1"/>
          </p:cNvGrpSpPr>
          <p:nvPr/>
        </p:nvGrpSpPr>
        <p:grpSpPr>
          <a:xfrm>
            <a:off x="4438165" y="4649651"/>
            <a:ext cx="7560000" cy="2092007"/>
            <a:chOff x="4533456" y="4054527"/>
            <a:chExt cx="6773453" cy="1874352"/>
          </a:xfrm>
        </p:grpSpPr>
        <p:grpSp>
          <p:nvGrpSpPr>
            <p:cNvPr id="19" name="组合 18">
              <a:extLst>
                <a:ext uri="{FF2B5EF4-FFF2-40B4-BE49-F238E27FC236}">
                  <a16:creationId xmlns:a16="http://schemas.microsoft.com/office/drawing/2014/main" id="{A1EA17A0-1A67-83D9-C4AF-9090DD78218A}"/>
                </a:ext>
              </a:extLst>
            </p:cNvPr>
            <p:cNvGrpSpPr/>
            <p:nvPr/>
          </p:nvGrpSpPr>
          <p:grpSpPr>
            <a:xfrm>
              <a:off x="4533456" y="4054527"/>
              <a:ext cx="6773453" cy="1874352"/>
              <a:chOff x="4188452" y="3989734"/>
              <a:chExt cx="7068579" cy="2177218"/>
            </a:xfrm>
          </p:grpSpPr>
          <p:grpSp>
            <p:nvGrpSpPr>
              <p:cNvPr id="21" name="组合 20">
                <a:extLst>
                  <a:ext uri="{FF2B5EF4-FFF2-40B4-BE49-F238E27FC236}">
                    <a16:creationId xmlns:a16="http://schemas.microsoft.com/office/drawing/2014/main" id="{66C64FBF-B412-74AB-CA19-D068517ABF92}"/>
                  </a:ext>
                </a:extLst>
              </p:cNvPr>
              <p:cNvGrpSpPr/>
              <p:nvPr/>
            </p:nvGrpSpPr>
            <p:grpSpPr>
              <a:xfrm>
                <a:off x="4188452" y="3990823"/>
                <a:ext cx="3436761" cy="2176129"/>
                <a:chOff x="2123487" y="-3472"/>
                <a:chExt cx="9577536" cy="6453901"/>
              </a:xfrm>
            </p:grpSpPr>
            <p:pic>
              <p:nvPicPr>
                <p:cNvPr id="24" name="图片 23">
                  <a:extLst>
                    <a:ext uri="{FF2B5EF4-FFF2-40B4-BE49-F238E27FC236}">
                      <a16:creationId xmlns:a16="http://schemas.microsoft.com/office/drawing/2014/main" id="{B9CDEAA0-FE0F-DBC9-1138-AA9BEFC8BD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3487" y="-3472"/>
                  <a:ext cx="9577536" cy="6453901"/>
                </a:xfrm>
                <a:prstGeom prst="rect">
                  <a:avLst/>
                </a:prstGeom>
              </p:spPr>
            </p:pic>
            <p:sp>
              <p:nvSpPr>
                <p:cNvPr id="25" name="椭圆 24">
                  <a:extLst>
                    <a:ext uri="{FF2B5EF4-FFF2-40B4-BE49-F238E27FC236}">
                      <a16:creationId xmlns:a16="http://schemas.microsoft.com/office/drawing/2014/main" id="{4A63CAA7-6481-93E6-CF8C-968585ACFCD2}"/>
                    </a:ext>
                  </a:extLst>
                </p:cNvPr>
                <p:cNvSpPr/>
                <p:nvPr/>
              </p:nvSpPr>
              <p:spPr>
                <a:xfrm>
                  <a:off x="9505519" y="3801350"/>
                  <a:ext cx="414997" cy="17584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2" name="图片 21">
                <a:extLst>
                  <a:ext uri="{FF2B5EF4-FFF2-40B4-BE49-F238E27FC236}">
                    <a16:creationId xmlns:a16="http://schemas.microsoft.com/office/drawing/2014/main" id="{B29C91E8-5F82-51D6-134B-BBE205C4B4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4173" y="3989734"/>
                <a:ext cx="3512858" cy="2169090"/>
              </a:xfrm>
              <a:prstGeom prst="rect">
                <a:avLst/>
              </a:prstGeom>
            </p:spPr>
          </p:pic>
          <p:cxnSp>
            <p:nvCxnSpPr>
              <p:cNvPr id="23" name="直接箭头连接符 22">
                <a:extLst>
                  <a:ext uri="{FF2B5EF4-FFF2-40B4-BE49-F238E27FC236}">
                    <a16:creationId xmlns:a16="http://schemas.microsoft.com/office/drawing/2014/main" id="{E259BEEC-82FD-308D-50E5-FB9F7A273F5F}"/>
                  </a:ext>
                </a:extLst>
              </p:cNvPr>
              <p:cNvCxnSpPr/>
              <p:nvPr/>
            </p:nvCxnSpPr>
            <p:spPr>
              <a:xfrm>
                <a:off x="6986304" y="5301275"/>
                <a:ext cx="77201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文本框 19">
              <a:extLst>
                <a:ext uri="{FF2B5EF4-FFF2-40B4-BE49-F238E27FC236}">
                  <a16:creationId xmlns:a16="http://schemas.microsoft.com/office/drawing/2014/main" id="{EEC3461E-8A8E-2520-9527-8B238B8D6976}"/>
                </a:ext>
              </a:extLst>
            </p:cNvPr>
            <p:cNvSpPr txBox="1"/>
            <p:nvPr/>
          </p:nvSpPr>
          <p:spPr>
            <a:xfrm>
              <a:off x="8417481" y="4158678"/>
              <a:ext cx="1132981" cy="369332"/>
            </a:xfrm>
            <a:prstGeom prst="rect">
              <a:avLst/>
            </a:prstGeom>
            <a:noFill/>
          </p:spPr>
          <p:txBody>
            <a:bodyPr wrap="square" rtlCol="0">
              <a:spAutoFit/>
            </a:bodyPr>
            <a:lstStyle/>
            <a:p>
              <a:r>
                <a:rPr lang="en-US" altLang="zh-CN" b="1" dirty="0">
                  <a:solidFill>
                    <a:srgbClr val="FF0000"/>
                  </a:solidFill>
                </a:rPr>
                <a:t>ENDA-64</a:t>
              </a:r>
              <a:endParaRPr lang="zh-CN" altLang="en-US" b="1" dirty="0">
                <a:solidFill>
                  <a:srgbClr val="FF0000"/>
                </a:solidFill>
              </a:endParaRPr>
            </a:p>
          </p:txBody>
        </p:sp>
      </p:grpSp>
      <p:sp>
        <p:nvSpPr>
          <p:cNvPr id="26" name="文本框 25">
            <a:extLst>
              <a:ext uri="{FF2B5EF4-FFF2-40B4-BE49-F238E27FC236}">
                <a16:creationId xmlns:a16="http://schemas.microsoft.com/office/drawing/2014/main" id="{307399B3-4F90-0839-3980-FC6D5D2F3B2A}"/>
              </a:ext>
            </a:extLst>
          </p:cNvPr>
          <p:cNvSpPr txBox="1"/>
          <p:nvPr/>
        </p:nvSpPr>
        <p:spPr>
          <a:xfrm>
            <a:off x="10595007" y="2455556"/>
            <a:ext cx="1386346" cy="369332"/>
          </a:xfrm>
          <a:prstGeom prst="rect">
            <a:avLst/>
          </a:prstGeom>
          <a:noFill/>
        </p:spPr>
        <p:txBody>
          <a:bodyPr wrap="square">
            <a:spAutoFit/>
          </a:bodyPr>
          <a:lstStyle/>
          <a:p>
            <a:r>
              <a:rPr lang="zh-CN" altLang="en-US" dirty="0">
                <a:latin typeface="Times New Roman" panose="02020603050405020304" pitchFamily="18" charset="0"/>
                <a:ea typeface="宋体" panose="02010600030101010101" pitchFamily="2" charset="-122"/>
              </a:rPr>
              <a:t>EN Detector </a:t>
            </a:r>
          </a:p>
        </p:txBody>
      </p:sp>
    </p:spTree>
    <p:extLst>
      <p:ext uri="{BB962C8B-B14F-4D97-AF65-F5344CB8AC3E}">
        <p14:creationId xmlns:p14="http://schemas.microsoft.com/office/powerpoint/2010/main" val="340670682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06501" y="203200"/>
            <a:ext cx="6569710" cy="706755"/>
          </a:xfrm>
          <a:prstGeom prst="rect">
            <a:avLst/>
          </a:prstGeom>
          <a:noFill/>
        </p:spPr>
        <p:txBody>
          <a:bodyPr wrap="square" rtlCol="0">
            <a:spAutoFit/>
          </a:bodyPr>
          <a:lstStyle/>
          <a:p>
            <a:r>
              <a:rPr lang="en-US" altLang="zh-CN" sz="4000" b="1" dirty="0">
                <a:solidFill>
                  <a:schemeClr val="tx1"/>
                </a:solidFill>
                <a:latin typeface="Times New Roman" panose="02020603050405020304" charset="0"/>
                <a:ea typeface="OPPOSans R" panose="00020600040101010101" pitchFamily="18" charset="-122"/>
                <a:cs typeface="Times New Roman" panose="02020603050405020304" charset="0"/>
              </a:rPr>
              <a:t>Motivation</a:t>
            </a:r>
          </a:p>
        </p:txBody>
      </p:sp>
      <p:sp>
        <p:nvSpPr>
          <p:cNvPr id="4" name="文本框 3"/>
          <p:cNvSpPr txBox="1"/>
          <p:nvPr/>
        </p:nvSpPr>
        <p:spPr>
          <a:xfrm>
            <a:off x="638287" y="2153510"/>
            <a:ext cx="11553713" cy="1308820"/>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lstStyle/>
          <a:p>
            <a:pPr marL="457200" indent="-457200" algn="l">
              <a:lnSpc>
                <a:spcPct val="130000"/>
              </a:lnSpc>
              <a:buClrTx/>
              <a:buSzTx/>
              <a:buFont typeface="Wingdings" panose="05000000000000000000" pitchFamily="2" charset="2"/>
              <a:buChar char="Ø"/>
            </a:pPr>
            <a:r>
              <a:rPr lang="en-US" altLang="zh-CN" sz="3200" dirty="0">
                <a:latin typeface="Times New Roman" panose="02020603050405020304" charset="0"/>
                <a:cs typeface="Times New Roman" panose="02020603050405020304" charset="0"/>
              </a:rPr>
              <a:t>Calibrate the </a:t>
            </a:r>
            <a:r>
              <a:rPr lang="en-US" altLang="zh-CN" sz="3200" b="1" dirty="0">
                <a:solidFill>
                  <a:srgbClr val="FF0000"/>
                </a:solidFill>
                <a:latin typeface="Times New Roman" panose="02020603050405020304" charset="0"/>
                <a:cs typeface="Times New Roman" panose="02020603050405020304" charset="0"/>
              </a:rPr>
              <a:t>detection efficiency</a:t>
            </a:r>
            <a:r>
              <a:rPr lang="en-US" altLang="zh-CN" sz="3200" dirty="0">
                <a:latin typeface="Times New Roman" panose="02020603050405020304" charset="0"/>
                <a:cs typeface="Times New Roman" panose="02020603050405020304" charset="0"/>
              </a:rPr>
              <a:t> of the EN-detector.</a:t>
            </a:r>
          </a:p>
          <a:p>
            <a:pPr marL="457200" indent="-457200">
              <a:lnSpc>
                <a:spcPct val="130000"/>
              </a:lnSpc>
              <a:buFont typeface="Wingdings" panose="05000000000000000000" pitchFamily="2" charset="2"/>
              <a:buChar char="Ø"/>
            </a:pPr>
            <a:r>
              <a:rPr lang="en-US" altLang="zh-CN" sz="3200" dirty="0">
                <a:latin typeface="Times New Roman" panose="02020603050405020304" charset="0"/>
                <a:cs typeface="Times New Roman" panose="02020603050405020304" charset="0"/>
              </a:rPr>
              <a:t>Study factors affecting detection efficiency.</a:t>
            </a:r>
          </a:p>
        </p:txBody>
      </p:sp>
      <p:pic>
        <p:nvPicPr>
          <p:cNvPr id="2" name="图片 1">
            <a:extLst>
              <a:ext uri="{FF2B5EF4-FFF2-40B4-BE49-F238E27FC236}">
                <a16:creationId xmlns:a16="http://schemas.microsoft.com/office/drawing/2014/main" id="{DC014A05-11C6-1922-7348-5E465127F500}"/>
              </a:ext>
            </a:extLst>
          </p:cNvPr>
          <p:cNvPicPr>
            <a:picLocks noChangeAspect="1"/>
          </p:cNvPicPr>
          <p:nvPr/>
        </p:nvPicPr>
        <p:blipFill rotWithShape="1">
          <a:blip r:embed="rId3">
            <a:extLst>
              <a:ext uri="{28A0092B-C50C-407E-A947-70E740481C1C}">
                <a14:useLocalDpi xmlns:a14="http://schemas.microsoft.com/office/drawing/2010/main" val="0"/>
              </a:ext>
            </a:extLst>
          </a:blip>
          <a:srcRect l="5412" t="18353" r="3247" b="16696"/>
          <a:stretch>
            <a:fillRect/>
          </a:stretch>
        </p:blipFill>
        <p:spPr>
          <a:xfrm>
            <a:off x="10517823" y="358676"/>
            <a:ext cx="1543050" cy="1000125"/>
          </a:xfrm>
          <a:prstGeom prst="rect">
            <a:avLst/>
          </a:prstGeom>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矩形 79"/>
          <p:cNvSpPr/>
          <p:nvPr/>
        </p:nvSpPr>
        <p:spPr>
          <a:xfrm>
            <a:off x="0" y="6432550"/>
            <a:ext cx="12192000" cy="425450"/>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B" panose="00020600040101010101" pitchFamily="18" charset="-122"/>
            </a:endParaRPr>
          </a:p>
        </p:txBody>
      </p:sp>
      <p:sp>
        <p:nvSpPr>
          <p:cNvPr id="81" name="矩形 80"/>
          <p:cNvSpPr/>
          <p:nvPr/>
        </p:nvSpPr>
        <p:spPr>
          <a:xfrm>
            <a:off x="0" y="0"/>
            <a:ext cx="12192000" cy="114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B" panose="00020600040101010101" pitchFamily="18" charset="-122"/>
            </a:endParaRPr>
          </a:p>
        </p:txBody>
      </p:sp>
      <p:sp>
        <p:nvSpPr>
          <p:cNvPr id="82" name="矩形 81"/>
          <p:cNvSpPr/>
          <p:nvPr/>
        </p:nvSpPr>
        <p:spPr>
          <a:xfrm>
            <a:off x="0" y="6743065"/>
            <a:ext cx="12192000" cy="114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B" panose="00020600040101010101" pitchFamily="18" charset="-122"/>
            </a:endParaRPr>
          </a:p>
        </p:txBody>
      </p:sp>
      <p:grpSp>
        <p:nvGrpSpPr>
          <p:cNvPr id="6" name="组合 5"/>
          <p:cNvGrpSpPr/>
          <p:nvPr/>
        </p:nvGrpSpPr>
        <p:grpSpPr>
          <a:xfrm>
            <a:off x="3371552" y="1709187"/>
            <a:ext cx="5062619" cy="2228626"/>
            <a:chOff x="3564056" y="1321290"/>
            <a:chExt cx="5062619" cy="2228626"/>
          </a:xfrm>
        </p:grpSpPr>
        <p:grpSp>
          <p:nvGrpSpPr>
            <p:cNvPr id="111" name="组合 110"/>
            <p:cNvGrpSpPr/>
            <p:nvPr/>
          </p:nvGrpSpPr>
          <p:grpSpPr>
            <a:xfrm>
              <a:off x="5448758" y="1321290"/>
              <a:ext cx="1294484" cy="815037"/>
              <a:chOff x="920816" y="3013586"/>
              <a:chExt cx="1294484" cy="815037"/>
            </a:xfrm>
          </p:grpSpPr>
          <p:sp>
            <p:nvSpPr>
              <p:cNvPr id="112" name="Rectangle: Rounded Corners 76"/>
              <p:cNvSpPr/>
              <p:nvPr/>
            </p:nvSpPr>
            <p:spPr>
              <a:xfrm rot="18900000">
                <a:off x="920816" y="3193178"/>
                <a:ext cx="455856" cy="455857"/>
              </a:xfrm>
              <a:prstGeom prst="roundRect">
                <a:avLst>
                  <a:gd name="adj" fmla="val 9141"/>
                </a:avLst>
              </a:prstGeom>
              <a:gradFill flip="none" rotWithShape="1">
                <a:gsLst>
                  <a:gs pos="0">
                    <a:schemeClr val="bg1">
                      <a:lumMod val="75000"/>
                    </a:schemeClr>
                  </a:gs>
                  <a:gs pos="100000">
                    <a:schemeClr val="bg1">
                      <a:lumMod val="9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OPPOSans B" panose="00020600040101010101" pitchFamily="18" charset="-122"/>
                  <a:ea typeface="+mn-ea"/>
                  <a:cs typeface="+mn-cs"/>
                </a:endParaRPr>
              </a:p>
            </p:txBody>
          </p:sp>
          <p:sp>
            <p:nvSpPr>
              <p:cNvPr id="113" name="Rectangle: Rounded Corners 77"/>
              <p:cNvSpPr/>
              <p:nvPr/>
            </p:nvSpPr>
            <p:spPr>
              <a:xfrm rot="18900000">
                <a:off x="1759444" y="3193179"/>
                <a:ext cx="455856" cy="455857"/>
              </a:xfrm>
              <a:prstGeom prst="roundRect">
                <a:avLst>
                  <a:gd name="adj" fmla="val 9141"/>
                </a:avLst>
              </a:prstGeom>
              <a:gradFill flip="none" rotWithShape="1">
                <a:gsLst>
                  <a:gs pos="0">
                    <a:schemeClr val="bg1">
                      <a:lumMod val="75000"/>
                    </a:schemeClr>
                  </a:gs>
                  <a:gs pos="100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OPPOSans B" panose="00020600040101010101" pitchFamily="18" charset="-122"/>
                  <a:ea typeface="+mn-ea"/>
                  <a:cs typeface="+mn-cs"/>
                </a:endParaRPr>
              </a:p>
            </p:txBody>
          </p:sp>
          <p:sp>
            <p:nvSpPr>
              <p:cNvPr id="114" name="Rectangle: Rounded Corners 75"/>
              <p:cNvSpPr/>
              <p:nvPr/>
            </p:nvSpPr>
            <p:spPr>
              <a:xfrm rot="2700000">
                <a:off x="1160540" y="3013586"/>
                <a:ext cx="815037" cy="815038"/>
              </a:xfrm>
              <a:prstGeom prst="roundRect">
                <a:avLst>
                  <a:gd name="adj" fmla="val 914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OPPOSans B" panose="00020600040101010101" pitchFamily="18" charset="-122"/>
                  <a:ea typeface="+mn-ea"/>
                  <a:cs typeface="+mn-cs"/>
                </a:endParaRPr>
              </a:p>
            </p:txBody>
          </p:sp>
          <p:grpSp>
            <p:nvGrpSpPr>
              <p:cNvPr id="115" name="组合 114"/>
              <p:cNvGrpSpPr/>
              <p:nvPr/>
            </p:nvGrpSpPr>
            <p:grpSpPr>
              <a:xfrm>
                <a:off x="1325503" y="3195020"/>
                <a:ext cx="483908" cy="386249"/>
                <a:chOff x="5753100" y="-417512"/>
                <a:chExt cx="700088" cy="558800"/>
              </a:xfrm>
              <a:solidFill>
                <a:schemeClr val="bg1"/>
              </a:solidFill>
            </p:grpSpPr>
            <p:sp>
              <p:nvSpPr>
                <p:cNvPr id="116" name="Freeform 790"/>
                <p:cNvSpPr/>
                <p:nvPr/>
              </p:nvSpPr>
              <p:spPr bwMode="auto">
                <a:xfrm>
                  <a:off x="5834063" y="-403225"/>
                  <a:ext cx="525463" cy="363538"/>
                </a:xfrm>
                <a:custGeom>
                  <a:avLst/>
                  <a:gdLst>
                    <a:gd name="T0" fmla="*/ 22 w 331"/>
                    <a:gd name="T1" fmla="*/ 229 h 229"/>
                    <a:gd name="T2" fmla="*/ 0 w 331"/>
                    <a:gd name="T3" fmla="*/ 210 h 229"/>
                    <a:gd name="T4" fmla="*/ 133 w 331"/>
                    <a:gd name="T5" fmla="*/ 55 h 229"/>
                    <a:gd name="T6" fmla="*/ 213 w 331"/>
                    <a:gd name="T7" fmla="*/ 123 h 229"/>
                    <a:gd name="T8" fmla="*/ 308 w 331"/>
                    <a:gd name="T9" fmla="*/ 0 h 229"/>
                    <a:gd name="T10" fmla="*/ 331 w 331"/>
                    <a:gd name="T11" fmla="*/ 17 h 229"/>
                    <a:gd name="T12" fmla="*/ 215 w 331"/>
                    <a:gd name="T13" fmla="*/ 168 h 229"/>
                    <a:gd name="T14" fmla="*/ 135 w 331"/>
                    <a:gd name="T15" fmla="*/ 97 h 229"/>
                    <a:gd name="T16" fmla="*/ 22 w 331"/>
                    <a:gd name="T17" fmla="*/ 229 h 229"/>
                    <a:gd name="T18" fmla="*/ 22 w 331"/>
                    <a:gd name="T19" fmla="*/ 229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1" h="229">
                      <a:moveTo>
                        <a:pt x="22" y="229"/>
                      </a:moveTo>
                      <a:lnTo>
                        <a:pt x="0" y="210"/>
                      </a:lnTo>
                      <a:lnTo>
                        <a:pt x="133" y="55"/>
                      </a:lnTo>
                      <a:lnTo>
                        <a:pt x="213" y="123"/>
                      </a:lnTo>
                      <a:lnTo>
                        <a:pt x="308" y="0"/>
                      </a:lnTo>
                      <a:lnTo>
                        <a:pt x="331" y="17"/>
                      </a:lnTo>
                      <a:lnTo>
                        <a:pt x="215" y="168"/>
                      </a:lnTo>
                      <a:lnTo>
                        <a:pt x="135" y="97"/>
                      </a:lnTo>
                      <a:lnTo>
                        <a:pt x="22" y="229"/>
                      </a:lnTo>
                      <a:lnTo>
                        <a:pt x="22" y="2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OPPOSans B" panose="00020600040101010101" pitchFamily="18" charset="-122"/>
                  </a:endParaRPr>
                </a:p>
              </p:txBody>
            </p:sp>
            <p:sp>
              <p:nvSpPr>
                <p:cNvPr id="117" name="Freeform 791"/>
                <p:cNvSpPr/>
                <p:nvPr/>
              </p:nvSpPr>
              <p:spPr bwMode="auto">
                <a:xfrm>
                  <a:off x="6254750" y="-414337"/>
                  <a:ext cx="115888" cy="115888"/>
                </a:xfrm>
                <a:custGeom>
                  <a:avLst/>
                  <a:gdLst>
                    <a:gd name="T0" fmla="*/ 0 w 73"/>
                    <a:gd name="T1" fmla="*/ 0 h 73"/>
                    <a:gd name="T2" fmla="*/ 73 w 73"/>
                    <a:gd name="T3" fmla="*/ 0 h 73"/>
                    <a:gd name="T4" fmla="*/ 73 w 73"/>
                    <a:gd name="T5" fmla="*/ 73 h 73"/>
                    <a:gd name="T6" fmla="*/ 0 w 73"/>
                    <a:gd name="T7" fmla="*/ 0 h 73"/>
                  </a:gdLst>
                  <a:ahLst/>
                  <a:cxnLst>
                    <a:cxn ang="0">
                      <a:pos x="T0" y="T1"/>
                    </a:cxn>
                    <a:cxn ang="0">
                      <a:pos x="T2" y="T3"/>
                    </a:cxn>
                    <a:cxn ang="0">
                      <a:pos x="T4" y="T5"/>
                    </a:cxn>
                    <a:cxn ang="0">
                      <a:pos x="T6" y="T7"/>
                    </a:cxn>
                  </a:cxnLst>
                  <a:rect l="0" t="0" r="r" b="b"/>
                  <a:pathLst>
                    <a:path w="73" h="73">
                      <a:moveTo>
                        <a:pt x="0" y="0"/>
                      </a:moveTo>
                      <a:lnTo>
                        <a:pt x="73" y="0"/>
                      </a:lnTo>
                      <a:lnTo>
                        <a:pt x="73" y="73"/>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OPPOSans B" panose="00020600040101010101" pitchFamily="18" charset="-122"/>
                  </a:endParaRPr>
                </a:p>
              </p:txBody>
            </p:sp>
            <p:sp>
              <p:nvSpPr>
                <p:cNvPr id="118" name="Freeform 792"/>
                <p:cNvSpPr/>
                <p:nvPr/>
              </p:nvSpPr>
              <p:spPr bwMode="auto">
                <a:xfrm>
                  <a:off x="5753100" y="-417512"/>
                  <a:ext cx="700088" cy="558800"/>
                </a:xfrm>
                <a:custGeom>
                  <a:avLst/>
                  <a:gdLst>
                    <a:gd name="T0" fmla="*/ 441 w 441"/>
                    <a:gd name="T1" fmla="*/ 352 h 352"/>
                    <a:gd name="T2" fmla="*/ 0 w 441"/>
                    <a:gd name="T3" fmla="*/ 352 h 352"/>
                    <a:gd name="T4" fmla="*/ 0 w 441"/>
                    <a:gd name="T5" fmla="*/ 0 h 352"/>
                    <a:gd name="T6" fmla="*/ 26 w 441"/>
                    <a:gd name="T7" fmla="*/ 0 h 352"/>
                    <a:gd name="T8" fmla="*/ 26 w 441"/>
                    <a:gd name="T9" fmla="*/ 328 h 352"/>
                    <a:gd name="T10" fmla="*/ 441 w 441"/>
                    <a:gd name="T11" fmla="*/ 328 h 352"/>
                    <a:gd name="T12" fmla="*/ 441 w 441"/>
                    <a:gd name="T13" fmla="*/ 352 h 352"/>
                    <a:gd name="T14" fmla="*/ 441 w 441"/>
                    <a:gd name="T15" fmla="*/ 352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352">
                      <a:moveTo>
                        <a:pt x="441" y="352"/>
                      </a:moveTo>
                      <a:lnTo>
                        <a:pt x="0" y="352"/>
                      </a:lnTo>
                      <a:lnTo>
                        <a:pt x="0" y="0"/>
                      </a:lnTo>
                      <a:lnTo>
                        <a:pt x="26" y="0"/>
                      </a:lnTo>
                      <a:lnTo>
                        <a:pt x="26" y="328"/>
                      </a:lnTo>
                      <a:lnTo>
                        <a:pt x="441" y="328"/>
                      </a:lnTo>
                      <a:lnTo>
                        <a:pt x="441" y="352"/>
                      </a:lnTo>
                      <a:lnTo>
                        <a:pt x="441" y="3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OPPOSans B" panose="00020600040101010101" pitchFamily="18" charset="-122"/>
                  </a:endParaRPr>
                </a:p>
              </p:txBody>
            </p:sp>
            <p:sp>
              <p:nvSpPr>
                <p:cNvPr id="119" name="Rectangle 793"/>
                <p:cNvSpPr>
                  <a:spLocks noChangeArrowheads="1"/>
                </p:cNvSpPr>
                <p:nvPr/>
              </p:nvSpPr>
              <p:spPr bwMode="auto">
                <a:xfrm>
                  <a:off x="5864225" y="-9525"/>
                  <a:ext cx="79375" cy="1206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latin typeface="OPPOSans B" panose="00020600040101010101" pitchFamily="18" charset="-122"/>
                  </a:endParaRPr>
                </a:p>
              </p:txBody>
            </p:sp>
            <p:sp>
              <p:nvSpPr>
                <p:cNvPr id="120" name="Rectangle 794"/>
                <p:cNvSpPr>
                  <a:spLocks noChangeArrowheads="1"/>
                </p:cNvSpPr>
                <p:nvPr/>
              </p:nvSpPr>
              <p:spPr bwMode="auto">
                <a:xfrm>
                  <a:off x="6007100" y="-158750"/>
                  <a:ext cx="79375" cy="269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latin typeface="OPPOSans B" panose="00020600040101010101" pitchFamily="18" charset="-122"/>
                  </a:endParaRPr>
                </a:p>
              </p:txBody>
            </p:sp>
            <p:sp>
              <p:nvSpPr>
                <p:cNvPr id="121" name="Rectangle 795"/>
                <p:cNvSpPr>
                  <a:spLocks noChangeArrowheads="1"/>
                </p:cNvSpPr>
                <p:nvPr/>
              </p:nvSpPr>
              <p:spPr bwMode="auto">
                <a:xfrm>
                  <a:off x="6149975" y="-80962"/>
                  <a:ext cx="79375" cy="192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latin typeface="OPPOSans B" panose="00020600040101010101" pitchFamily="18" charset="-122"/>
                  </a:endParaRPr>
                </a:p>
              </p:txBody>
            </p:sp>
            <p:sp>
              <p:nvSpPr>
                <p:cNvPr id="122" name="Rectangle 796"/>
                <p:cNvSpPr>
                  <a:spLocks noChangeArrowheads="1"/>
                </p:cNvSpPr>
                <p:nvPr/>
              </p:nvSpPr>
              <p:spPr bwMode="auto">
                <a:xfrm>
                  <a:off x="6292850" y="-260350"/>
                  <a:ext cx="77788" cy="3714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latin typeface="OPPOSans B" panose="00020600040101010101" pitchFamily="18" charset="-122"/>
                  </a:endParaRPr>
                </a:p>
              </p:txBody>
            </p:sp>
          </p:grpSp>
        </p:grpSp>
        <p:cxnSp>
          <p:nvCxnSpPr>
            <p:cNvPr id="123" name="直接连接符 122"/>
            <p:cNvCxnSpPr/>
            <p:nvPr/>
          </p:nvCxnSpPr>
          <p:spPr>
            <a:xfrm>
              <a:off x="3564056" y="3549916"/>
              <a:ext cx="5062619" cy="0"/>
            </a:xfrm>
            <a:prstGeom prst="line">
              <a:avLst/>
            </a:prstGeom>
            <a:ln w="15875">
              <a:gradFill flip="none" rotWithShape="1">
                <a:gsLst>
                  <a:gs pos="0">
                    <a:schemeClr val="accent1">
                      <a:lumMod val="20000"/>
                      <a:lumOff val="80000"/>
                    </a:schemeClr>
                  </a:gs>
                  <a:gs pos="50000">
                    <a:schemeClr val="accent1"/>
                  </a:gs>
                  <a:gs pos="100000">
                    <a:schemeClr val="accent1">
                      <a:lumMod val="20000"/>
                      <a:lumOff val="80000"/>
                    </a:schemeClr>
                  </a:gs>
                </a:gsLst>
                <a:lin ang="0" scaled="1"/>
                <a:tileRect/>
              </a:gradFill>
            </a:ln>
            <a:effectLst>
              <a:outerShdw blurRad="63500" sx="102000" sy="102000" algn="ctr" rotWithShape="0">
                <a:prstClr val="black">
                  <a:alpha val="14000"/>
                </a:prstClr>
              </a:outerShdw>
            </a:effectLst>
          </p:spPr>
          <p:style>
            <a:lnRef idx="1">
              <a:schemeClr val="accent1"/>
            </a:lnRef>
            <a:fillRef idx="0">
              <a:schemeClr val="accent1"/>
            </a:fillRef>
            <a:effectRef idx="0">
              <a:schemeClr val="accent1"/>
            </a:effectRef>
            <a:fontRef idx="minor">
              <a:schemeClr val="tx1"/>
            </a:fontRef>
          </p:style>
        </p:cxnSp>
        <p:sp>
          <p:nvSpPr>
            <p:cNvPr id="126" name="矩形 125"/>
            <p:cNvSpPr/>
            <p:nvPr/>
          </p:nvSpPr>
          <p:spPr>
            <a:xfrm>
              <a:off x="3935483" y="2626568"/>
              <a:ext cx="4416594" cy="830997"/>
            </a:xfrm>
            <a:prstGeom prst="rect">
              <a:avLst/>
            </a:prstGeom>
          </p:spPr>
          <p:txBody>
            <a:bodyPr wrap="none">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4800" noProof="0" dirty="0">
                  <a:ln>
                    <a:noFill/>
                  </a:ln>
                  <a:solidFill>
                    <a:schemeClr val="accent1">
                      <a:lumMod val="75000"/>
                    </a:schemeClr>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mn-ea"/>
                </a:rPr>
                <a:t>02 Experiment</a:t>
              </a:r>
            </a:p>
          </p:txBody>
        </p:sp>
      </p:grpSp>
      <p:pic>
        <p:nvPicPr>
          <p:cNvPr id="3" name="图片 2" descr="河北师范大学logo2"/>
          <p:cNvPicPr>
            <a:picLocks noChangeAspect="1"/>
          </p:cNvPicPr>
          <p:nvPr>
            <p:custDataLst>
              <p:tags r:id="rId2"/>
            </p:custDataLst>
          </p:nvPr>
        </p:nvPicPr>
        <p:blipFill>
          <a:blip r:embed="rId5"/>
          <a:stretch>
            <a:fillRect/>
          </a:stretch>
        </p:blipFill>
        <p:spPr>
          <a:xfrm>
            <a:off x="212725" y="114935"/>
            <a:ext cx="1543685" cy="1488440"/>
          </a:xfrm>
          <a:prstGeom prst="rect">
            <a:avLst/>
          </a:prstGeom>
        </p:spPr>
      </p:pic>
      <p:pic>
        <p:nvPicPr>
          <p:cNvPr id="2" name="图片 1">
            <a:extLst>
              <a:ext uri="{FF2B5EF4-FFF2-40B4-BE49-F238E27FC236}">
                <a16:creationId xmlns:a16="http://schemas.microsoft.com/office/drawing/2014/main" id="{53BA2317-9C96-50B8-4936-887F27236365}"/>
              </a:ext>
            </a:extLst>
          </p:cNvPr>
          <p:cNvPicPr>
            <a:picLocks noChangeAspect="1"/>
          </p:cNvPicPr>
          <p:nvPr/>
        </p:nvPicPr>
        <p:blipFill rotWithShape="1">
          <a:blip r:embed="rId6">
            <a:extLst>
              <a:ext uri="{28A0092B-C50C-407E-A947-70E740481C1C}">
                <a14:useLocalDpi xmlns:a14="http://schemas.microsoft.com/office/drawing/2010/main" val="0"/>
              </a:ext>
            </a:extLst>
          </a:blip>
          <a:srcRect l="5412" t="18353" r="3247" b="16696"/>
          <a:stretch>
            <a:fillRect/>
          </a:stretch>
        </p:blipFill>
        <p:spPr>
          <a:xfrm>
            <a:off x="10517823" y="358676"/>
            <a:ext cx="1543050" cy="1000125"/>
          </a:xfrm>
          <a:prstGeom prst="rect">
            <a:avLst/>
          </a:prstGeom>
        </p:spPr>
      </p:pic>
    </p:spTree>
    <p:custDataLst>
      <p:tags r:id="rId1"/>
    </p:custData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矩形 80"/>
          <p:cNvSpPr/>
          <p:nvPr/>
        </p:nvSpPr>
        <p:spPr>
          <a:xfrm>
            <a:off x="0" y="0"/>
            <a:ext cx="12192000" cy="114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B" panose="00020600040101010101" pitchFamily="18" charset="-122"/>
            </a:endParaRPr>
          </a:p>
        </p:txBody>
      </p:sp>
      <p:sp>
        <p:nvSpPr>
          <p:cNvPr id="82" name="矩形 81"/>
          <p:cNvSpPr/>
          <p:nvPr/>
        </p:nvSpPr>
        <p:spPr>
          <a:xfrm>
            <a:off x="0" y="6743065"/>
            <a:ext cx="12192000" cy="114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POSans B" panose="00020600040101010101" pitchFamily="18" charset="-122"/>
            </a:endParaRPr>
          </a:p>
        </p:txBody>
      </p:sp>
      <p:cxnSp>
        <p:nvCxnSpPr>
          <p:cNvPr id="24" name="直接连接符 23"/>
          <p:cNvCxnSpPr/>
          <p:nvPr>
            <p:custDataLst>
              <p:tags r:id="rId2"/>
            </p:custDataLst>
          </p:nvPr>
        </p:nvCxnSpPr>
        <p:spPr>
          <a:xfrm>
            <a:off x="223157" y="852714"/>
            <a:ext cx="11892915" cy="444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 name="TextBox 3"/>
          <p:cNvSpPr txBox="1"/>
          <p:nvPr>
            <p:custDataLst>
              <p:tags r:id="rId3"/>
            </p:custDataLst>
          </p:nvPr>
        </p:nvSpPr>
        <p:spPr>
          <a:xfrm>
            <a:off x="616857" y="392385"/>
            <a:ext cx="4448910" cy="461665"/>
          </a:xfrm>
          <a:prstGeom prst="rect">
            <a:avLst/>
          </a:prstGeom>
          <a:noFill/>
        </p:spPr>
        <p:txBody>
          <a:bodyPr wrap="none" rtlCol="0">
            <a:spAutoFit/>
          </a:bodyPr>
          <a:lstStyle/>
          <a:p>
            <a:r>
              <a:rPr lang="en-US" altLang="zh-CN" sz="2400" b="1" spc="300" dirty="0">
                <a:solidFill>
                  <a:schemeClr val="bg2">
                    <a:lumMod val="50000"/>
                  </a:schemeClr>
                </a:solidFill>
                <a:latin typeface="微软雅黑" panose="020B0503020204020204" charset="-122"/>
                <a:ea typeface="微软雅黑" panose="020B0503020204020204" charset="-122"/>
              </a:rPr>
              <a:t>Am-Be neutron source</a:t>
            </a:r>
            <a:endParaRPr lang="zh-CN" altLang="en-US" sz="2400" b="1" spc="300" dirty="0">
              <a:solidFill>
                <a:schemeClr val="bg2">
                  <a:lumMod val="50000"/>
                </a:schemeClr>
              </a:solidFill>
              <a:latin typeface="微软雅黑" panose="020B0503020204020204" charset="-122"/>
              <a:ea typeface="微软雅黑" panose="020B0503020204020204" charset="-122"/>
            </a:endParaRPr>
          </a:p>
        </p:txBody>
      </p:sp>
      <p:sp>
        <p:nvSpPr>
          <p:cNvPr id="25" name="椭圆 24"/>
          <p:cNvSpPr/>
          <p:nvPr>
            <p:custDataLst>
              <p:tags r:id="rId4"/>
            </p:custDataLst>
          </p:nvPr>
        </p:nvSpPr>
        <p:spPr>
          <a:xfrm>
            <a:off x="354780" y="497597"/>
            <a:ext cx="274777" cy="274777"/>
          </a:xfrm>
          <a:prstGeom prst="ellipse">
            <a:avLst/>
          </a:prstGeom>
        </p:spPr>
        <p:style>
          <a:lnRef idx="0">
            <a:srgbClr val="FFFFFF"/>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5E177951-4E62-8F70-C854-0D5BBBB05888}"/>
              </a:ext>
            </a:extLst>
          </p:cNvPr>
          <p:cNvGrpSpPr>
            <a:grpSpLocks noChangeAspect="1"/>
          </p:cNvGrpSpPr>
          <p:nvPr/>
        </p:nvGrpSpPr>
        <p:grpSpPr>
          <a:xfrm>
            <a:off x="709944" y="1169931"/>
            <a:ext cx="4698964" cy="3071432"/>
            <a:chOff x="101412" y="1370107"/>
            <a:chExt cx="4196268" cy="2742854"/>
          </a:xfrm>
        </p:grpSpPr>
        <p:grpSp>
          <p:nvGrpSpPr>
            <p:cNvPr id="5" name="组合 4">
              <a:extLst>
                <a:ext uri="{FF2B5EF4-FFF2-40B4-BE49-F238E27FC236}">
                  <a16:creationId xmlns:a16="http://schemas.microsoft.com/office/drawing/2014/main" id="{78DAF1C8-3668-A9FE-78BD-6C5DD463B396}"/>
                </a:ext>
              </a:extLst>
            </p:cNvPr>
            <p:cNvGrpSpPr/>
            <p:nvPr/>
          </p:nvGrpSpPr>
          <p:grpSpPr>
            <a:xfrm>
              <a:off x="354780" y="1427370"/>
              <a:ext cx="3839061" cy="2685591"/>
              <a:chOff x="0" y="404"/>
              <a:chExt cx="5225" cy="3984"/>
            </a:xfrm>
          </p:grpSpPr>
          <p:sp>
            <p:nvSpPr>
              <p:cNvPr id="9" name="文本框 4">
                <a:extLst>
                  <a:ext uri="{FF2B5EF4-FFF2-40B4-BE49-F238E27FC236}">
                    <a16:creationId xmlns:a16="http://schemas.microsoft.com/office/drawing/2014/main" id="{E2897CD0-61BD-80D5-D5DB-158118FC1021}"/>
                  </a:ext>
                </a:extLst>
              </p:cNvPr>
              <p:cNvSpPr txBox="1"/>
              <p:nvPr/>
            </p:nvSpPr>
            <p:spPr>
              <a:xfrm>
                <a:off x="3828" y="2396"/>
                <a:ext cx="858" cy="503"/>
              </a:xfrm>
              <a:prstGeom prst="rect">
                <a:avLst/>
              </a:prstGeom>
              <a:noFill/>
            </p:spPr>
            <p:txBody>
              <a:bodyPr wrap="square" rtlCol="0">
                <a:spAutoFit/>
              </a:bodyPr>
              <a:lstStyle/>
              <a:p>
                <a:pPr algn="just">
                  <a:lnSpc>
                    <a:spcPct val="125000"/>
                  </a:lnSpc>
                  <a:buNone/>
                </a:pPr>
                <a:r>
                  <a:rPr lang="en-US" sz="1000" kern="1200">
                    <a:solidFill>
                      <a:srgbClr val="FFFFFF"/>
                    </a:solidFill>
                    <a:effectLst/>
                    <a:latin typeface="等线" panose="02010600030101010101" pitchFamily="2" charset="-122"/>
                    <a:ea typeface="宋体" panose="02010600030101010101" pitchFamily="2" charset="-122"/>
                    <a:cs typeface="Times New Roman" panose="02020603050405020304" pitchFamily="18" charset="0"/>
                  </a:rPr>
                  <a:t>Am-Be</a:t>
                </a:r>
                <a:endParaRPr lang="zh-CN" sz="1050" kern="100">
                  <a:effectLst/>
                  <a:latin typeface="Times New Roman" panose="02020603050405020304" pitchFamily="18" charset="0"/>
                  <a:ea typeface="宋体" panose="02010600030101010101" pitchFamily="2" charset="-122"/>
                </a:endParaRPr>
              </a:p>
            </p:txBody>
          </p:sp>
          <p:pic>
            <p:nvPicPr>
              <p:cNvPr id="11" name="图片 10">
                <a:extLst>
                  <a:ext uri="{FF2B5EF4-FFF2-40B4-BE49-F238E27FC236}">
                    <a16:creationId xmlns:a16="http://schemas.microsoft.com/office/drawing/2014/main" id="{B58E2924-45BE-1DFB-AA0C-5B3F1B3B5588}"/>
                  </a:ext>
                </a:extLst>
              </p:cNvPr>
              <p:cNvPicPr/>
              <p:nvPr/>
            </p:nvPicPr>
            <p:blipFill>
              <a:blip r:embed="rId7"/>
              <a:stretch>
                <a:fillRect/>
              </a:stretch>
            </p:blipFill>
            <p:spPr>
              <a:xfrm>
                <a:off x="0" y="975"/>
                <a:ext cx="1814" cy="340"/>
              </a:xfrm>
              <a:prstGeom prst="rect">
                <a:avLst/>
              </a:prstGeom>
            </p:spPr>
          </p:pic>
          <p:pic>
            <p:nvPicPr>
              <p:cNvPr id="6" name="图片 5">
                <a:extLst>
                  <a:ext uri="{FF2B5EF4-FFF2-40B4-BE49-F238E27FC236}">
                    <a16:creationId xmlns:a16="http://schemas.microsoft.com/office/drawing/2014/main" id="{85C9006A-26AB-5540-1A5B-6761FE7095F0}"/>
                  </a:ext>
                </a:extLst>
              </p:cNvPr>
              <p:cNvPicPr>
                <a:picLocks noChangeAspect="1"/>
              </p:cNvPicPr>
              <p:nvPr/>
            </p:nvPicPr>
            <p:blipFill>
              <a:blip r:embed="rId8"/>
              <a:srcRect l="2553"/>
              <a:stretch>
                <a:fillRect/>
              </a:stretch>
            </p:blipFill>
            <p:spPr>
              <a:xfrm>
                <a:off x="262" y="404"/>
                <a:ext cx="4963" cy="3984"/>
              </a:xfrm>
              <a:prstGeom prst="rect">
                <a:avLst/>
              </a:prstGeom>
            </p:spPr>
          </p:pic>
        </p:grpSp>
        <p:sp>
          <p:nvSpPr>
            <p:cNvPr id="2" name="文本框 1">
              <a:extLst>
                <a:ext uri="{FF2B5EF4-FFF2-40B4-BE49-F238E27FC236}">
                  <a16:creationId xmlns:a16="http://schemas.microsoft.com/office/drawing/2014/main" id="{F1FED306-9BCD-04E0-9577-5F0838B6270E}"/>
                </a:ext>
              </a:extLst>
            </p:cNvPr>
            <p:cNvSpPr txBox="1"/>
            <p:nvPr/>
          </p:nvSpPr>
          <p:spPr>
            <a:xfrm>
              <a:off x="101412" y="1370107"/>
              <a:ext cx="1687614" cy="818117"/>
            </a:xfrm>
            <a:prstGeom prst="rect">
              <a:avLst/>
            </a:prstGeom>
            <a:solidFill>
              <a:schemeClr val="bg1"/>
            </a:solidFill>
          </p:spPr>
          <p:txBody>
            <a:bodyPr wrap="square" rtlCol="0">
              <a:spAutoFit/>
            </a:bodyPr>
            <a:lstStyle/>
            <a:p>
              <a:r>
                <a:rPr lang="en-US" altLang="zh-CN" sz="1400" dirty="0">
                  <a:latin typeface="Times New Roman" panose="02020603050405020304" pitchFamily="18" charset="0"/>
                  <a:ea typeface="宋体" panose="02010600030101010101" pitchFamily="2" charset="-122"/>
                </a:rPr>
                <a:t>Shutter Thickness: ~10 cm</a:t>
              </a:r>
            </a:p>
            <a:p>
              <a:pPr marL="285750" indent="-285750">
                <a:buFont typeface="Arial" panose="020B0604020202020204" pitchFamily="34" charset="0"/>
                <a:buChar char="•"/>
              </a:pPr>
              <a:r>
                <a:rPr lang="en-US" altLang="zh-CN" sz="1400" dirty="0">
                  <a:latin typeface="Times New Roman" panose="02020603050405020304" pitchFamily="18" charset="0"/>
                  <a:ea typeface="宋体" panose="02010600030101010101" pitchFamily="2" charset="-122"/>
                </a:rPr>
                <a:t>5mm Steel</a:t>
              </a:r>
            </a:p>
            <a:p>
              <a:pPr marL="285750" indent="-285750">
                <a:buFont typeface="Arial" panose="020B0604020202020204" pitchFamily="34" charset="0"/>
                <a:buChar char="•"/>
              </a:pPr>
              <a:r>
                <a:rPr lang="en-US" altLang="zh-CN" sz="1400" dirty="0">
                  <a:latin typeface="Times New Roman" panose="02020603050405020304" pitchFamily="18" charset="0"/>
                  <a:ea typeface="宋体" panose="02010600030101010101" pitchFamily="2" charset="-122"/>
                </a:rPr>
                <a:t>3mm Lead</a:t>
              </a:r>
              <a:endParaRPr lang="zh-CN" altLang="en-US" sz="1400" dirty="0">
                <a:latin typeface="Times New Roman" panose="02020603050405020304" pitchFamily="18" charset="0"/>
                <a:ea typeface="宋体" panose="02010600030101010101" pitchFamily="2" charset="-122"/>
              </a:endParaRPr>
            </a:p>
          </p:txBody>
        </p:sp>
        <p:sp>
          <p:nvSpPr>
            <p:cNvPr id="3" name="文本框 2">
              <a:extLst>
                <a:ext uri="{FF2B5EF4-FFF2-40B4-BE49-F238E27FC236}">
                  <a16:creationId xmlns:a16="http://schemas.microsoft.com/office/drawing/2014/main" id="{900725A5-2D4F-D999-A80F-05078A0C93CA}"/>
                </a:ext>
              </a:extLst>
            </p:cNvPr>
            <p:cNvSpPr txBox="1"/>
            <p:nvPr/>
          </p:nvSpPr>
          <p:spPr>
            <a:xfrm>
              <a:off x="290772" y="3396921"/>
              <a:ext cx="1666044" cy="448645"/>
            </a:xfrm>
            <a:prstGeom prst="rect">
              <a:avLst/>
            </a:prstGeom>
            <a:solidFill>
              <a:schemeClr val="bg1"/>
            </a:solidFill>
          </p:spPr>
          <p:txBody>
            <a:bodyPr wrap="square" rtlCol="0">
              <a:spAutoFit/>
            </a:bodyPr>
            <a:lstStyle/>
            <a:p>
              <a:pPr algn="ctr"/>
              <a:r>
                <a:rPr lang="pt-BR" altLang="zh-CN" sz="1400" dirty="0">
                  <a:latin typeface="Times New Roman" panose="02020603050405020304" pitchFamily="18" charset="0"/>
                  <a:ea typeface="宋体" panose="02010600030101010101" pitchFamily="2" charset="-122"/>
                </a:rPr>
                <a:t>Cadmium (Cd) Plate</a:t>
              </a:r>
            </a:p>
            <a:p>
              <a:pPr algn="ctr"/>
              <a:r>
                <a:rPr lang="en-US" altLang="zh-CN" sz="1400" dirty="0">
                  <a:latin typeface="Times New Roman" panose="02020603050405020304" pitchFamily="18" charset="0"/>
                  <a:ea typeface="宋体" panose="02010600030101010101" pitchFamily="2" charset="-122"/>
                </a:rPr>
                <a:t>size </a:t>
              </a:r>
              <a:r>
                <a:rPr lang="pt-BR" altLang="zh-CN" sz="1400" dirty="0">
                  <a:latin typeface="Times New Roman" panose="02020603050405020304" pitchFamily="18" charset="0"/>
                  <a:ea typeface="宋体" panose="02010600030101010101" pitchFamily="2" charset="-122"/>
                </a:rPr>
                <a:t>1×1 m</a:t>
              </a:r>
              <a:endParaRPr lang="zh-CN" altLang="en-US" sz="1400" b="1" dirty="0">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endParaRPr>
            </a:p>
          </p:txBody>
        </p:sp>
        <p:sp>
          <p:nvSpPr>
            <p:cNvPr id="4" name="文本框 3">
              <a:extLst>
                <a:ext uri="{FF2B5EF4-FFF2-40B4-BE49-F238E27FC236}">
                  <a16:creationId xmlns:a16="http://schemas.microsoft.com/office/drawing/2014/main" id="{C1915C74-F639-F3C5-6167-F887036FBE02}"/>
                </a:ext>
              </a:extLst>
            </p:cNvPr>
            <p:cNvSpPr txBox="1"/>
            <p:nvPr/>
          </p:nvSpPr>
          <p:spPr>
            <a:xfrm>
              <a:off x="2323590" y="3818438"/>
              <a:ext cx="1974090" cy="263909"/>
            </a:xfrm>
            <a:prstGeom prst="rect">
              <a:avLst/>
            </a:prstGeom>
            <a:solidFill>
              <a:schemeClr val="bg1"/>
            </a:solidFill>
          </p:spPr>
          <p:txBody>
            <a:bodyPr wrap="square" rtlCol="0">
              <a:spAutoFit/>
            </a:bodyPr>
            <a:lstStyle/>
            <a:p>
              <a:r>
                <a:rPr lang="en-US" altLang="zh-CN" sz="1400" dirty="0">
                  <a:latin typeface="Times New Roman" panose="02020603050405020304" pitchFamily="18" charset="0"/>
                  <a:ea typeface="宋体" panose="02010600030101010101" pitchFamily="2" charset="-122"/>
                </a:rPr>
                <a:t>10 cm Borated Polyethylene</a:t>
              </a:r>
              <a:endParaRPr lang="zh-CN" altLang="en-US" sz="1400" b="1" dirty="0">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endParaRPr>
            </a:p>
          </p:txBody>
        </p:sp>
        <p:sp>
          <p:nvSpPr>
            <p:cNvPr id="7" name="文本框 6">
              <a:extLst>
                <a:ext uri="{FF2B5EF4-FFF2-40B4-BE49-F238E27FC236}">
                  <a16:creationId xmlns:a16="http://schemas.microsoft.com/office/drawing/2014/main" id="{653A57EB-A456-95B1-8F8E-E5B3C7F4EB9A}"/>
                </a:ext>
              </a:extLst>
            </p:cNvPr>
            <p:cNvSpPr txBox="1"/>
            <p:nvPr/>
          </p:nvSpPr>
          <p:spPr>
            <a:xfrm>
              <a:off x="2658479" y="2893791"/>
              <a:ext cx="1231189" cy="263909"/>
            </a:xfrm>
            <a:prstGeom prst="rect">
              <a:avLst/>
            </a:prstGeom>
            <a:solidFill>
              <a:schemeClr val="bg1"/>
            </a:solidFill>
          </p:spPr>
          <p:txBody>
            <a:bodyPr wrap="square" rtlCol="0">
              <a:spAutoFit/>
            </a:bodyPr>
            <a:lstStyle/>
            <a:p>
              <a:r>
                <a:rPr lang="en-US" altLang="zh-CN" sz="1100" dirty="0">
                  <a:latin typeface="Times New Roman" panose="02020603050405020304" pitchFamily="18" charset="0"/>
                  <a:ea typeface="宋体" panose="02010600030101010101" pitchFamily="2" charset="-122"/>
                </a:rPr>
                <a:t>Shutter: </a:t>
              </a:r>
              <a:r>
                <a:rPr lang="en-US" altLang="zh-CN" sz="1400" dirty="0">
                  <a:latin typeface="Times New Roman" panose="02020603050405020304" pitchFamily="18" charset="0"/>
                  <a:ea typeface="宋体" panose="02010600030101010101" pitchFamily="2" charset="-122"/>
                </a:rPr>
                <a:t>50×50</a:t>
              </a:r>
              <a:r>
                <a:rPr lang="en-US" altLang="zh-CN" sz="1100" dirty="0">
                  <a:latin typeface="Times New Roman" panose="02020603050405020304" pitchFamily="18" charset="0"/>
                  <a:ea typeface="宋体" panose="02010600030101010101" pitchFamily="2" charset="-122"/>
                </a:rPr>
                <a:t> cm</a:t>
              </a:r>
              <a:endParaRPr lang="zh-CN" altLang="en-US" sz="1100" dirty="0">
                <a:latin typeface="Times New Roman" panose="02020603050405020304" pitchFamily="18" charset="0"/>
                <a:ea typeface="宋体" panose="02010600030101010101" pitchFamily="2" charset="-122"/>
              </a:endParaRPr>
            </a:p>
          </p:txBody>
        </p:sp>
        <p:sp>
          <p:nvSpPr>
            <p:cNvPr id="8" name="文本框 7">
              <a:extLst>
                <a:ext uri="{FF2B5EF4-FFF2-40B4-BE49-F238E27FC236}">
                  <a16:creationId xmlns:a16="http://schemas.microsoft.com/office/drawing/2014/main" id="{E5797E09-24E1-E9AC-E488-189AC919B13E}"/>
                </a:ext>
              </a:extLst>
            </p:cNvPr>
            <p:cNvSpPr txBox="1"/>
            <p:nvPr/>
          </p:nvSpPr>
          <p:spPr>
            <a:xfrm>
              <a:off x="2521983" y="2260686"/>
              <a:ext cx="1099041" cy="237518"/>
            </a:xfrm>
            <a:prstGeom prst="rect">
              <a:avLst/>
            </a:prstGeom>
            <a:solidFill>
              <a:schemeClr val="bg1"/>
            </a:solidFill>
          </p:spPr>
          <p:txBody>
            <a:bodyPr wrap="square" rtlCol="0">
              <a:spAutoFit/>
            </a:bodyPr>
            <a:lstStyle/>
            <a:p>
              <a:r>
                <a:rPr lang="en-US" altLang="zh-CN" sz="1200" dirty="0">
                  <a:latin typeface="Times New Roman" panose="02020603050405020304" pitchFamily="18" charset="0"/>
                  <a:ea typeface="宋体" panose="02010600030101010101" pitchFamily="2" charset="-122"/>
                </a:rPr>
                <a:t>80 cm Graphite</a:t>
              </a:r>
              <a:endParaRPr lang="zh-CN" altLang="en-US" sz="1200" b="1" dirty="0">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endParaRPr>
            </a:p>
          </p:txBody>
        </p:sp>
      </p:grpSp>
      <p:grpSp>
        <p:nvGrpSpPr>
          <p:cNvPr id="14" name="组合 13">
            <a:extLst>
              <a:ext uri="{FF2B5EF4-FFF2-40B4-BE49-F238E27FC236}">
                <a16:creationId xmlns:a16="http://schemas.microsoft.com/office/drawing/2014/main" id="{798B2E00-9917-0C5F-FC7A-6C7242AD388E}"/>
              </a:ext>
            </a:extLst>
          </p:cNvPr>
          <p:cNvGrpSpPr/>
          <p:nvPr/>
        </p:nvGrpSpPr>
        <p:grpSpPr>
          <a:xfrm>
            <a:off x="7751695" y="1038261"/>
            <a:ext cx="4204161" cy="5150615"/>
            <a:chOff x="4873008" y="1232703"/>
            <a:chExt cx="4204161" cy="5150615"/>
          </a:xfrm>
        </p:grpSpPr>
        <p:pic>
          <p:nvPicPr>
            <p:cNvPr id="12" name="图片 11">
              <a:extLst>
                <a:ext uri="{FF2B5EF4-FFF2-40B4-BE49-F238E27FC236}">
                  <a16:creationId xmlns:a16="http://schemas.microsoft.com/office/drawing/2014/main" id="{E9334AEC-D695-239C-CD84-CB791A56148E}"/>
                </a:ext>
              </a:extLst>
            </p:cNvPr>
            <p:cNvPicPr>
              <a:picLocks noChangeAspect="1"/>
            </p:cNvPicPr>
            <p:nvPr/>
          </p:nvPicPr>
          <p:blipFill rotWithShape="1">
            <a:blip r:embed="rId9"/>
            <a:srcRect t="8714" b="3539"/>
            <a:stretch>
              <a:fillRect/>
            </a:stretch>
          </p:blipFill>
          <p:spPr>
            <a:xfrm>
              <a:off x="5332027" y="1232703"/>
              <a:ext cx="3286125" cy="4747260"/>
            </a:xfrm>
            <a:prstGeom prst="rect">
              <a:avLst/>
            </a:prstGeom>
          </p:spPr>
        </p:pic>
        <p:sp>
          <p:nvSpPr>
            <p:cNvPr id="13" name="文本框 12">
              <a:extLst>
                <a:ext uri="{FF2B5EF4-FFF2-40B4-BE49-F238E27FC236}">
                  <a16:creationId xmlns:a16="http://schemas.microsoft.com/office/drawing/2014/main" id="{40551D2C-D07F-329C-1D14-58FEF8AA8CD6}"/>
                </a:ext>
              </a:extLst>
            </p:cNvPr>
            <p:cNvSpPr txBox="1"/>
            <p:nvPr/>
          </p:nvSpPr>
          <p:spPr>
            <a:xfrm>
              <a:off x="4873008" y="5916994"/>
              <a:ext cx="4204161" cy="466324"/>
            </a:xfrm>
            <a:prstGeom prst="rect">
              <a:avLst/>
            </a:prstGeom>
            <a:noFill/>
            <a:extLst>
              <a:ext uri="{909E8E84-426E-40DD-AFC4-6F175D3DCCD1}">
                <a14:hiddenFill xmlns:a14="http://schemas.microsoft.com/office/drawing/2010/main">
                  <a:solidFill>
                    <a:srgbClr val="FFFF00"/>
                  </a:solidFill>
                </a14:hiddenFill>
              </a:ext>
            </a:extLst>
          </p:spPr>
          <p:txBody>
            <a:bodyPr wrap="square" rtlCol="0" anchor="t">
              <a:noAutofit/>
            </a:bodyPr>
            <a:lstStyle/>
            <a:p>
              <a:pPr algn="ctr">
                <a:lnSpc>
                  <a:spcPct val="130000"/>
                </a:lnSpc>
              </a:pPr>
              <a:r>
                <a:rPr lang="en-US" altLang="zh-CN" b="1" dirty="0">
                  <a:latin typeface="Times New Roman" panose="02020603050405020304" charset="0"/>
                  <a:cs typeface="Times New Roman" panose="02020603050405020304" charset="0"/>
                  <a:sym typeface="+mn-ea"/>
                </a:rPr>
                <a:t>Unit: </a:t>
              </a:r>
              <a:r>
                <a:rPr lang="en-US" altLang="zh-CN" dirty="0">
                  <a:latin typeface="Times New Roman" panose="02020603050405020304" charset="0"/>
                  <a:cs typeface="Times New Roman" panose="02020603050405020304" charset="0"/>
                  <a:sym typeface="+mn-ea"/>
                </a:rPr>
                <a:t>China Institute of Atomic Energy (CIAE)</a:t>
              </a:r>
            </a:p>
          </p:txBody>
        </p:sp>
      </p:grpSp>
      <p:pic>
        <p:nvPicPr>
          <p:cNvPr id="15" name="图片 14">
            <a:extLst>
              <a:ext uri="{FF2B5EF4-FFF2-40B4-BE49-F238E27FC236}">
                <a16:creationId xmlns:a16="http://schemas.microsoft.com/office/drawing/2014/main" id="{21143C85-705A-6FEC-04A9-41D3FFF10B6D}"/>
              </a:ext>
            </a:extLst>
          </p:cNvPr>
          <p:cNvPicPr>
            <a:picLocks noChangeAspect="1"/>
          </p:cNvPicPr>
          <p:nvPr/>
        </p:nvPicPr>
        <p:blipFill rotWithShape="1">
          <a:blip r:embed="rId10">
            <a:extLst>
              <a:ext uri="{28A0092B-C50C-407E-A947-70E740481C1C}">
                <a14:useLocalDpi xmlns:a14="http://schemas.microsoft.com/office/drawing/2010/main" val="0"/>
              </a:ext>
            </a:extLst>
          </a:blip>
          <a:srcRect l="5412" t="18353" r="3247" b="16696"/>
          <a:stretch>
            <a:fillRect/>
          </a:stretch>
        </p:blipFill>
        <p:spPr>
          <a:xfrm>
            <a:off x="10648950" y="-2466"/>
            <a:ext cx="1543050" cy="1000125"/>
          </a:xfrm>
          <a:prstGeom prst="rect">
            <a:avLst/>
          </a:prstGeom>
        </p:spPr>
      </p:pic>
      <p:graphicFrame>
        <p:nvGraphicFramePr>
          <p:cNvPr id="17" name="表格 16">
            <a:extLst>
              <a:ext uri="{FF2B5EF4-FFF2-40B4-BE49-F238E27FC236}">
                <a16:creationId xmlns:a16="http://schemas.microsoft.com/office/drawing/2014/main" id="{DC98278B-B989-52FB-A2E4-590C0ED713D7}"/>
              </a:ext>
            </a:extLst>
          </p:cNvPr>
          <p:cNvGraphicFramePr>
            <a:graphicFrameLocks noGrp="1"/>
          </p:cNvGraphicFramePr>
          <p:nvPr>
            <p:extLst>
              <p:ext uri="{D42A27DB-BD31-4B8C-83A1-F6EECF244321}">
                <p14:modId xmlns:p14="http://schemas.microsoft.com/office/powerpoint/2010/main" val="2046099692"/>
              </p:ext>
            </p:extLst>
          </p:nvPr>
        </p:nvGraphicFramePr>
        <p:xfrm>
          <a:off x="0" y="4463717"/>
          <a:ext cx="4252707" cy="2108200"/>
        </p:xfrm>
        <a:graphic>
          <a:graphicData uri="http://schemas.openxmlformats.org/drawingml/2006/table">
            <a:tbl>
              <a:tblPr firstRow="1" bandRow="1">
                <a:tableStyleId>{5FD0F851-EC5A-4D38-B0AD-8093EC10F338}</a:tableStyleId>
              </a:tblPr>
              <a:tblGrid>
                <a:gridCol w="1459721">
                  <a:extLst>
                    <a:ext uri="{9D8B030D-6E8A-4147-A177-3AD203B41FA5}">
                      <a16:colId xmlns:a16="http://schemas.microsoft.com/office/drawing/2014/main" val="20000"/>
                    </a:ext>
                  </a:extLst>
                </a:gridCol>
                <a:gridCol w="1837809">
                  <a:extLst>
                    <a:ext uri="{9D8B030D-6E8A-4147-A177-3AD203B41FA5}">
                      <a16:colId xmlns:a16="http://schemas.microsoft.com/office/drawing/2014/main" val="20001"/>
                    </a:ext>
                  </a:extLst>
                </a:gridCol>
                <a:gridCol w="955177">
                  <a:extLst>
                    <a:ext uri="{9D8B030D-6E8A-4147-A177-3AD203B41FA5}">
                      <a16:colId xmlns:a16="http://schemas.microsoft.com/office/drawing/2014/main" val="3914159555"/>
                    </a:ext>
                  </a:extLst>
                </a:gridCol>
              </a:tblGrid>
              <a:tr h="0">
                <a:tc>
                  <a:txBody>
                    <a:bodyPr/>
                    <a:lstStyle/>
                    <a:p>
                      <a:pPr algn="ctr">
                        <a:buNone/>
                      </a:pPr>
                      <a:r>
                        <a:rPr lang="en-US" altLang="zh-CN" sz="1800" b="0" baseline="0" dirty="0">
                          <a:latin typeface="Times New Roman" panose="02020603050405020304" pitchFamily="18" charset="0"/>
                          <a:ea typeface="宋体" panose="02010600030101010101" pitchFamily="2" charset="-122"/>
                        </a:rPr>
                        <a:t>Distance to Shutter (cm)</a:t>
                      </a:r>
                      <a:endParaRPr lang="en-US" altLang="zh-CN" sz="1800" b="0" i="0" baseline="0" dirty="0">
                        <a:latin typeface="Times New Roman" panose="02020603050405020304" pitchFamily="18" charset="0"/>
                        <a:ea typeface="宋体" panose="02010600030101010101" pitchFamily="2" charset="-122"/>
                        <a:cs typeface="Times New Roman" panose="02020603050405020304" charset="0"/>
                      </a:endParaRPr>
                    </a:p>
                  </a:txBody>
                  <a:tcPr/>
                </a:tc>
                <a:tc>
                  <a:txBody>
                    <a:bodyPr/>
                    <a:lstStyle/>
                    <a:p>
                      <a:pPr algn="ctr">
                        <a:buNone/>
                      </a:pPr>
                      <a:r>
                        <a:rPr lang="en-US" altLang="zh-CN" sz="1800" b="0" baseline="0" dirty="0">
                          <a:latin typeface="Times New Roman" panose="02020603050405020304" pitchFamily="18" charset="0"/>
                          <a:ea typeface="宋体" panose="02010600030101010101" pitchFamily="2" charset="-122"/>
                        </a:rPr>
                        <a:t>Neutron Flux (n/cm</a:t>
                      </a:r>
                      <a:r>
                        <a:rPr lang="en-US" altLang="en-US" sz="1800" b="0" baseline="0" dirty="0">
                          <a:latin typeface="Times New Roman" panose="02020603050405020304" pitchFamily="18" charset="0"/>
                          <a:ea typeface="宋体" panose="02010600030101010101" pitchFamily="2" charset="-122"/>
                        </a:rPr>
                        <a:t>²</a:t>
                      </a:r>
                      <a:r>
                        <a:rPr lang="en-US" altLang="zh-CN" sz="1800" b="0" baseline="0" dirty="0">
                          <a:latin typeface="Times New Roman" panose="02020603050405020304" pitchFamily="18" charset="0"/>
                          <a:ea typeface="宋体" panose="02010600030101010101" pitchFamily="2" charset="-122"/>
                        </a:rPr>
                        <a:t>/s)</a:t>
                      </a:r>
                      <a:endParaRPr lang="en-US" altLang="zh-CN" sz="1800" b="0" i="0" baseline="0" dirty="0">
                        <a:latin typeface="Times New Roman" panose="02020603050405020304" pitchFamily="18" charset="0"/>
                        <a:ea typeface="宋体" panose="02010600030101010101" pitchFamily="2" charset="-122"/>
                        <a:cs typeface="Times New Roman" panose="02020603050405020304" charset="0"/>
                      </a:endParaRPr>
                    </a:p>
                  </a:txBody>
                  <a:tcPr/>
                </a:tc>
                <a:tc>
                  <a:txBody>
                    <a:bodyPr/>
                    <a:lstStyle/>
                    <a:p>
                      <a:pPr algn="ctr">
                        <a:buNone/>
                      </a:pPr>
                      <a:r>
                        <a:rPr lang="en-US" altLang="zh-CN" sz="1800" b="0" i="0" baseline="0" dirty="0">
                          <a:latin typeface="Times New Roman" panose="02020603050405020304" pitchFamily="18" charset="0"/>
                          <a:ea typeface="宋体" panose="02010600030101010101" pitchFamily="2" charset="-122"/>
                          <a:cs typeface="Times New Roman" panose="02020603050405020304" charset="0"/>
                        </a:rPr>
                        <a:t>Error</a:t>
                      </a:r>
                    </a:p>
                  </a:txBody>
                  <a:tcPr/>
                </a:tc>
                <a:extLst>
                  <a:ext uri="{0D108BD9-81ED-4DB2-BD59-A6C34878D82A}">
                    <a16:rowId xmlns:a16="http://schemas.microsoft.com/office/drawing/2014/main" val="10000"/>
                  </a:ext>
                </a:extLst>
              </a:tr>
              <a:tr h="370840">
                <a:tc>
                  <a:txBody>
                    <a:bodyPr/>
                    <a:lstStyle/>
                    <a:p>
                      <a:pPr algn="ctr">
                        <a:buNone/>
                      </a:pPr>
                      <a:r>
                        <a:rPr lang="en-US" altLang="zh-CN" sz="1800" b="1" baseline="0" dirty="0">
                          <a:solidFill>
                            <a:srgbClr val="FF0000"/>
                          </a:solidFill>
                          <a:latin typeface="Times New Roman" panose="02020603050405020304" pitchFamily="18" charset="0"/>
                          <a:ea typeface="宋体" panose="02010600030101010101" pitchFamily="2" charset="-122"/>
                        </a:rPr>
                        <a:t>4.3</a:t>
                      </a:r>
                      <a:endParaRPr lang="en-US" altLang="zh-CN" sz="1800" b="1" i="0" baseline="0" dirty="0">
                        <a:solidFill>
                          <a:srgbClr val="FF0000"/>
                        </a:solidFill>
                        <a:latin typeface="Times New Roman" panose="02020603050405020304" pitchFamily="18" charset="0"/>
                        <a:ea typeface="宋体" panose="02010600030101010101" pitchFamily="2" charset="-122"/>
                        <a:cs typeface="Times New Roman" panose="02020603050405020304" charset="0"/>
                      </a:endParaRPr>
                    </a:p>
                  </a:txBody>
                  <a:tcPr/>
                </a:tc>
                <a:tc>
                  <a:txBody>
                    <a:bodyPr/>
                    <a:lstStyle/>
                    <a:p>
                      <a:pPr algn="ctr">
                        <a:buNone/>
                      </a:pPr>
                      <a:r>
                        <a:rPr lang="en-US" altLang="zh-CN" sz="1800" b="1" baseline="0" dirty="0">
                          <a:solidFill>
                            <a:srgbClr val="FF0000"/>
                          </a:solidFill>
                          <a:latin typeface="Times New Roman" panose="02020603050405020304" pitchFamily="18" charset="0"/>
                          <a:ea typeface="宋体" panose="02010600030101010101" pitchFamily="2" charset="-122"/>
                        </a:rPr>
                        <a:t>72.8</a:t>
                      </a:r>
                      <a:endParaRPr lang="en-US" altLang="zh-CN" sz="1800" b="1" i="0" baseline="0" dirty="0">
                        <a:solidFill>
                          <a:srgbClr val="FF0000"/>
                        </a:solidFill>
                        <a:latin typeface="Times New Roman" panose="02020603050405020304" pitchFamily="18" charset="0"/>
                        <a:ea typeface="宋体" panose="02010600030101010101" pitchFamily="2" charset="-122"/>
                        <a:cs typeface="Times New Roman" panose="02020603050405020304" charset="0"/>
                      </a:endParaRPr>
                    </a:p>
                  </a:txBody>
                  <a:tcPr/>
                </a:tc>
                <a:tc>
                  <a:txBody>
                    <a:bodyPr/>
                    <a:lstStyle/>
                    <a:p>
                      <a:pPr algn="ctr">
                        <a:buNone/>
                      </a:pPr>
                      <a:r>
                        <a:rPr lang="en-US" altLang="zh-CN" sz="1800" b="1" i="0" baseline="0" dirty="0">
                          <a:solidFill>
                            <a:srgbClr val="FF0000"/>
                          </a:solidFill>
                          <a:latin typeface="Times New Roman" panose="02020603050405020304" pitchFamily="18" charset="0"/>
                          <a:ea typeface="宋体" panose="02010600030101010101" pitchFamily="2" charset="-122"/>
                          <a:cs typeface="Times New Roman" panose="02020603050405020304" charset="0"/>
                        </a:rPr>
                        <a:t>1.4%</a:t>
                      </a:r>
                    </a:p>
                  </a:txBody>
                  <a:tcPr/>
                </a:tc>
                <a:extLst>
                  <a:ext uri="{0D108BD9-81ED-4DB2-BD59-A6C34878D82A}">
                    <a16:rowId xmlns:a16="http://schemas.microsoft.com/office/drawing/2014/main" val="10001"/>
                  </a:ext>
                </a:extLst>
              </a:tr>
              <a:tr h="365760">
                <a:tc>
                  <a:txBody>
                    <a:bodyPr/>
                    <a:lstStyle/>
                    <a:p>
                      <a:pPr algn="ctr">
                        <a:buNone/>
                      </a:pPr>
                      <a:r>
                        <a:rPr lang="en-US" altLang="zh-CN" sz="1800" b="0" baseline="0">
                          <a:latin typeface="Times New Roman" panose="02020603050405020304" pitchFamily="18" charset="0"/>
                          <a:ea typeface="宋体" panose="02010600030101010101" pitchFamily="2" charset="-122"/>
                        </a:rPr>
                        <a:t>6.3</a:t>
                      </a:r>
                      <a:endParaRPr lang="en-US" altLang="zh-CN" sz="1800" b="0" i="0" baseline="0">
                        <a:latin typeface="Times New Roman" panose="02020603050405020304" pitchFamily="18" charset="0"/>
                        <a:ea typeface="宋体" panose="02010600030101010101" pitchFamily="2" charset="-122"/>
                        <a:cs typeface="Times New Roman" panose="02020603050405020304" charset="0"/>
                      </a:endParaRPr>
                    </a:p>
                  </a:txBody>
                  <a:tcPr/>
                </a:tc>
                <a:tc>
                  <a:txBody>
                    <a:bodyPr/>
                    <a:lstStyle/>
                    <a:p>
                      <a:pPr algn="ctr">
                        <a:buNone/>
                      </a:pPr>
                      <a:r>
                        <a:rPr lang="en-US" altLang="zh-CN" sz="1800" b="0" baseline="0" dirty="0">
                          <a:latin typeface="Times New Roman" panose="02020603050405020304" pitchFamily="18" charset="0"/>
                          <a:ea typeface="宋体" panose="02010600030101010101" pitchFamily="2" charset="-122"/>
                        </a:rPr>
                        <a:t>66.7</a:t>
                      </a:r>
                      <a:endParaRPr lang="en-US" altLang="zh-CN" sz="1800" b="0" i="0" baseline="0" dirty="0">
                        <a:latin typeface="Times New Roman" panose="02020603050405020304" pitchFamily="18" charset="0"/>
                        <a:ea typeface="宋体" panose="02010600030101010101" pitchFamily="2" charset="-122"/>
                        <a:cs typeface="Times New Roman" panose="02020603050405020304" charset="0"/>
                      </a:endParaRPr>
                    </a:p>
                  </a:txBody>
                  <a:tcPr/>
                </a:tc>
                <a:tc rowSpan="3">
                  <a:txBody>
                    <a:bodyPr/>
                    <a:lstStyle/>
                    <a:p>
                      <a:pPr algn="ctr">
                        <a:buNone/>
                      </a:pPr>
                      <a:r>
                        <a:rPr lang="en-US" altLang="zh-CN" sz="1800" b="0" i="0" baseline="0" dirty="0">
                          <a:latin typeface="Times New Roman" panose="02020603050405020304" pitchFamily="18" charset="0"/>
                          <a:ea typeface="宋体" panose="02010600030101010101" pitchFamily="2" charset="-122"/>
                          <a:cs typeface="Times New Roman" panose="02020603050405020304" charset="0"/>
                        </a:rPr>
                        <a:t>1.75%-2%</a:t>
                      </a:r>
                    </a:p>
                  </a:txBody>
                  <a:tcPr anchor="ctr"/>
                </a:tc>
                <a:extLst>
                  <a:ext uri="{0D108BD9-81ED-4DB2-BD59-A6C34878D82A}">
                    <a16:rowId xmlns:a16="http://schemas.microsoft.com/office/drawing/2014/main" val="10002"/>
                  </a:ext>
                </a:extLst>
              </a:tr>
              <a:tr h="365760">
                <a:tc>
                  <a:txBody>
                    <a:bodyPr/>
                    <a:lstStyle/>
                    <a:p>
                      <a:pPr algn="ctr">
                        <a:buNone/>
                      </a:pPr>
                      <a:r>
                        <a:rPr lang="en-US" altLang="zh-CN" sz="1800" b="0" baseline="0">
                          <a:latin typeface="Times New Roman" panose="02020603050405020304" pitchFamily="18" charset="0"/>
                          <a:ea typeface="宋体" panose="02010600030101010101" pitchFamily="2" charset="-122"/>
                        </a:rPr>
                        <a:t>10</a:t>
                      </a:r>
                      <a:endParaRPr lang="en-US" altLang="zh-CN" sz="1800" b="0" i="0" baseline="0">
                        <a:latin typeface="Times New Roman" panose="02020603050405020304" pitchFamily="18" charset="0"/>
                        <a:ea typeface="宋体" panose="02010600030101010101" pitchFamily="2" charset="-122"/>
                        <a:cs typeface="Times New Roman" panose="02020603050405020304" charset="0"/>
                      </a:endParaRPr>
                    </a:p>
                  </a:txBody>
                  <a:tcPr/>
                </a:tc>
                <a:tc>
                  <a:txBody>
                    <a:bodyPr/>
                    <a:lstStyle/>
                    <a:p>
                      <a:pPr algn="ctr">
                        <a:buNone/>
                      </a:pPr>
                      <a:r>
                        <a:rPr lang="en-US" altLang="zh-CN" sz="1800" b="0" baseline="0" dirty="0">
                          <a:latin typeface="Times New Roman" panose="02020603050405020304" pitchFamily="18" charset="0"/>
                          <a:ea typeface="宋体" panose="02010600030101010101" pitchFamily="2" charset="-122"/>
                        </a:rPr>
                        <a:t>58.2</a:t>
                      </a:r>
                      <a:endParaRPr lang="en-US" altLang="zh-CN" sz="1800" b="0" i="0" baseline="0" dirty="0">
                        <a:latin typeface="Times New Roman" panose="02020603050405020304" pitchFamily="18" charset="0"/>
                        <a:ea typeface="宋体" panose="02010600030101010101" pitchFamily="2" charset="-122"/>
                        <a:cs typeface="Times New Roman" panose="02020603050405020304" charset="0"/>
                      </a:endParaRPr>
                    </a:p>
                  </a:txBody>
                  <a:tcPr/>
                </a:tc>
                <a:tc vMerge="1">
                  <a:txBody>
                    <a:bodyPr/>
                    <a:lstStyle/>
                    <a:p>
                      <a:pPr algn="ctr">
                        <a:buNone/>
                      </a:pPr>
                      <a:endParaRPr lang="en-US" altLang="zh-CN" sz="1800" b="0" i="0" baseline="0" dirty="0">
                        <a:latin typeface="Times New Roman" panose="02020603050405020304" pitchFamily="18" charset="0"/>
                        <a:ea typeface="宋体" panose="02010600030101010101" pitchFamily="2" charset="-122"/>
                        <a:cs typeface="Times New Roman" panose="02020603050405020304" charset="0"/>
                      </a:endParaRPr>
                    </a:p>
                  </a:txBody>
                  <a:tcPr/>
                </a:tc>
                <a:extLst>
                  <a:ext uri="{0D108BD9-81ED-4DB2-BD59-A6C34878D82A}">
                    <a16:rowId xmlns:a16="http://schemas.microsoft.com/office/drawing/2014/main" val="10003"/>
                  </a:ext>
                </a:extLst>
              </a:tr>
              <a:tr h="365760">
                <a:tc>
                  <a:txBody>
                    <a:bodyPr/>
                    <a:lstStyle/>
                    <a:p>
                      <a:pPr algn="ctr">
                        <a:buNone/>
                      </a:pPr>
                      <a:r>
                        <a:rPr lang="en-US" altLang="zh-CN" sz="1800" b="0" baseline="0" dirty="0">
                          <a:latin typeface="Times New Roman" panose="02020603050405020304" pitchFamily="18" charset="0"/>
                          <a:ea typeface="宋体" panose="02010600030101010101" pitchFamily="2" charset="-122"/>
                        </a:rPr>
                        <a:t>27.3</a:t>
                      </a:r>
                      <a:endParaRPr lang="en-US" altLang="zh-CN" sz="1800" b="0" i="0" baseline="0" dirty="0">
                        <a:latin typeface="Times New Roman" panose="02020603050405020304" pitchFamily="18" charset="0"/>
                        <a:ea typeface="宋体" panose="02010600030101010101" pitchFamily="2" charset="-122"/>
                        <a:cs typeface="Times New Roman" panose="02020603050405020304" charset="0"/>
                      </a:endParaRPr>
                    </a:p>
                  </a:txBody>
                  <a:tcPr/>
                </a:tc>
                <a:tc>
                  <a:txBody>
                    <a:bodyPr/>
                    <a:lstStyle/>
                    <a:p>
                      <a:pPr algn="ctr">
                        <a:buNone/>
                      </a:pPr>
                      <a:r>
                        <a:rPr lang="en-US" altLang="zh-CN" sz="1800" b="0" baseline="0" dirty="0">
                          <a:latin typeface="Times New Roman" panose="02020603050405020304" pitchFamily="18" charset="0"/>
                          <a:ea typeface="宋体" panose="02010600030101010101" pitchFamily="2" charset="-122"/>
                        </a:rPr>
                        <a:t>32.2</a:t>
                      </a:r>
                      <a:endParaRPr lang="en-US" altLang="zh-CN" sz="1800" b="0" i="0" baseline="0" dirty="0">
                        <a:latin typeface="Times New Roman" panose="02020603050405020304" pitchFamily="18" charset="0"/>
                        <a:ea typeface="宋体" panose="02010600030101010101" pitchFamily="2" charset="-122"/>
                        <a:cs typeface="Times New Roman" panose="02020603050405020304" charset="0"/>
                      </a:endParaRPr>
                    </a:p>
                  </a:txBody>
                  <a:tcPr/>
                </a:tc>
                <a:tc vMerge="1">
                  <a:txBody>
                    <a:bodyPr/>
                    <a:lstStyle/>
                    <a:p>
                      <a:pPr algn="ctr">
                        <a:buNone/>
                      </a:pPr>
                      <a:endParaRPr lang="en-US" altLang="zh-CN" sz="1800" b="0" i="0" baseline="0" dirty="0">
                        <a:latin typeface="Times New Roman" panose="02020603050405020304" pitchFamily="18" charset="0"/>
                        <a:ea typeface="宋体" panose="02010600030101010101" pitchFamily="2" charset="-122"/>
                        <a:cs typeface="Times New Roman" panose="02020603050405020304" charset="0"/>
                      </a:endParaRPr>
                    </a:p>
                  </a:txBody>
                  <a:tcPr/>
                </a:tc>
                <a:extLst>
                  <a:ext uri="{0D108BD9-81ED-4DB2-BD59-A6C34878D82A}">
                    <a16:rowId xmlns:a16="http://schemas.microsoft.com/office/drawing/2014/main" val="10004"/>
                  </a:ext>
                </a:extLst>
              </a:tr>
            </a:tbl>
          </a:graphicData>
        </a:graphic>
      </p:graphicFrame>
      <p:sp>
        <p:nvSpPr>
          <p:cNvPr id="18" name="文本框 17">
            <a:extLst>
              <a:ext uri="{FF2B5EF4-FFF2-40B4-BE49-F238E27FC236}">
                <a16:creationId xmlns:a16="http://schemas.microsoft.com/office/drawing/2014/main" id="{B60B37B7-DFDE-A119-C140-E58F20A2BF0E}"/>
              </a:ext>
            </a:extLst>
          </p:cNvPr>
          <p:cNvSpPr txBox="1"/>
          <p:nvPr/>
        </p:nvSpPr>
        <p:spPr>
          <a:xfrm>
            <a:off x="4477210" y="4435492"/>
            <a:ext cx="3286126" cy="2137380"/>
          </a:xfrm>
          <a:prstGeom prst="rect">
            <a:avLst/>
          </a:prstGeom>
          <a:solidFill>
            <a:srgbClr val="FEE8DD"/>
          </a:solidFill>
        </p:spPr>
        <p:txBody>
          <a:bodyPr wrap="square" rtlCol="0">
            <a:spAutoFit/>
          </a:bodyPr>
          <a:lstStyle/>
          <a:p>
            <a:pPr algn="l">
              <a:lnSpc>
                <a:spcPct val="125000"/>
              </a:lnSpc>
            </a:pPr>
            <a:r>
              <a:rPr lang="en-US" altLang="zh-CN" sz="1800" dirty="0">
                <a:latin typeface="Times New Roman" panose="02020603050405020304" pitchFamily="18" charset="0"/>
                <a:ea typeface="宋体" panose="02010600030101010101" pitchFamily="2" charset="-122"/>
              </a:rPr>
              <a:t>Measurement methods:</a:t>
            </a:r>
          </a:p>
          <a:p>
            <a:pPr marL="285750" indent="-285750" algn="l">
              <a:lnSpc>
                <a:spcPct val="125000"/>
              </a:lnSpc>
              <a:buFont typeface="Arial" panose="020B0604020202020204" pitchFamily="34" charset="0"/>
              <a:buChar char="•"/>
            </a:pPr>
            <a:r>
              <a:rPr lang="en-US" altLang="zh-CN" dirty="0">
                <a:latin typeface="Times New Roman" panose="02020603050405020304" pitchFamily="18" charset="0"/>
                <a:ea typeface="宋体" panose="02010600030101010101" pitchFamily="2" charset="-122"/>
              </a:rPr>
              <a:t>Gold activation(Cd-difference method)</a:t>
            </a:r>
          </a:p>
          <a:p>
            <a:pPr marL="285750" indent="-285750" algn="l">
              <a:lnSpc>
                <a:spcPct val="125000"/>
              </a:lnSpc>
              <a:buFont typeface="Arial" panose="020B0604020202020204" pitchFamily="34" charset="0"/>
              <a:buChar char="•"/>
            </a:pPr>
            <a:r>
              <a:rPr lang="en-US" altLang="zh-CN" sz="1800" dirty="0">
                <a:latin typeface="Times New Roman" panose="02020603050405020304" pitchFamily="18" charset="0"/>
                <a:ea typeface="宋体" panose="02010600030101010101" pitchFamily="2" charset="-122"/>
              </a:rPr>
              <a:t>Cut-off: E&lt;0.5eV</a:t>
            </a:r>
          </a:p>
          <a:p>
            <a:pPr marL="285750" indent="-285750" algn="l">
              <a:lnSpc>
                <a:spcPct val="125000"/>
              </a:lnSpc>
              <a:buFont typeface="Arial" panose="020B0604020202020204" pitchFamily="34" charset="0"/>
              <a:buChar char="•"/>
            </a:pPr>
            <a:r>
              <a:rPr lang="en-US" altLang="zh-CN" sz="1800" dirty="0">
                <a:latin typeface="Times New Roman" panose="02020603050405020304" pitchFamily="18" charset="0"/>
                <a:ea typeface="宋体" panose="02010600030101010101" pitchFamily="2" charset="-122"/>
              </a:rPr>
              <a:t>4.3cm from shutter / 25cm from graphite surface</a:t>
            </a:r>
            <a:endParaRPr lang="zh-CN" altLang="en-US" sz="1800" dirty="0">
              <a:latin typeface="Times New Roman" panose="02020603050405020304" pitchFamily="18" charset="0"/>
              <a:ea typeface="宋体" panose="02010600030101010101" pitchFamily="2" charset="-122"/>
            </a:endParaRPr>
          </a:p>
        </p:txBody>
      </p:sp>
      <p:sp>
        <p:nvSpPr>
          <p:cNvPr id="19" name="箭头: 右 18">
            <a:extLst>
              <a:ext uri="{FF2B5EF4-FFF2-40B4-BE49-F238E27FC236}">
                <a16:creationId xmlns:a16="http://schemas.microsoft.com/office/drawing/2014/main" id="{D714B9AA-FFD8-04F1-CBA0-48A6AB6ECED1}"/>
              </a:ext>
            </a:extLst>
          </p:cNvPr>
          <p:cNvSpPr/>
          <p:nvPr/>
        </p:nvSpPr>
        <p:spPr>
          <a:xfrm>
            <a:off x="4173739" y="5225143"/>
            <a:ext cx="303471" cy="114935"/>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0163764A-9176-6B7B-6428-E4D29183EC0B}"/>
              </a:ext>
            </a:extLst>
          </p:cNvPr>
          <p:cNvSpPr txBox="1"/>
          <p:nvPr/>
        </p:nvSpPr>
        <p:spPr>
          <a:xfrm>
            <a:off x="251893" y="4111111"/>
            <a:ext cx="5717995" cy="421847"/>
          </a:xfrm>
          <a:prstGeom prst="rect">
            <a:avLst/>
          </a:prstGeom>
          <a:noFill/>
        </p:spPr>
        <p:txBody>
          <a:bodyPr wrap="square">
            <a:spAutoFit/>
          </a:bodyPr>
          <a:lstStyle/>
          <a:p>
            <a:pPr algn="l">
              <a:lnSpc>
                <a:spcPct val="130000"/>
              </a:lnSpc>
            </a:pPr>
            <a:r>
              <a:rPr lang="en-US" altLang="zh-CN" dirty="0">
                <a:latin typeface="Times New Roman" panose="02020603050405020304" charset="0"/>
                <a:cs typeface="Times New Roman" panose="02020603050405020304" charset="0"/>
                <a:sym typeface="+mn-ea"/>
              </a:rPr>
              <a:t>The neutron emission rate </a:t>
            </a:r>
            <a:r>
              <a:rPr lang="en-US" altLang="zh-CN" b="1" dirty="0">
                <a:latin typeface="Times New Roman" panose="02020603050405020304" charset="0"/>
                <a:cs typeface="Times New Roman" panose="02020603050405020304" charset="0"/>
                <a:sym typeface="+mn-ea"/>
              </a:rPr>
              <a:t> 1.17~1.22×10</a:t>
            </a:r>
            <a:r>
              <a:rPr lang="en-US" altLang="zh-CN" b="1" baseline="30000" dirty="0">
                <a:latin typeface="Times New Roman" panose="02020603050405020304" charset="0"/>
                <a:cs typeface="Times New Roman" panose="02020603050405020304" charset="0"/>
                <a:sym typeface="+mn-ea"/>
              </a:rPr>
              <a:t>7</a:t>
            </a:r>
            <a:r>
              <a:rPr lang="en-US" altLang="zh-CN" b="1" dirty="0">
                <a:latin typeface="Times New Roman" panose="02020603050405020304" charset="0"/>
                <a:cs typeface="Times New Roman" panose="02020603050405020304" charset="0"/>
                <a:sym typeface="+mn-ea"/>
              </a:rPr>
              <a:t>neutrons/s.</a:t>
            </a:r>
          </a:p>
        </p:txBody>
      </p:sp>
    </p:spTree>
    <p:custDataLst>
      <p:tags r:id="rId1"/>
    </p:custData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25973" y="119384"/>
            <a:ext cx="9641205" cy="731520"/>
          </a:xfrm>
          <a:prstGeom prst="rect">
            <a:avLst/>
          </a:prstGeom>
          <a:noFill/>
        </p:spPr>
        <p:txBody>
          <a:bodyPr wrap="square" rtlCol="0">
            <a:noAutofit/>
          </a:bodyPr>
          <a:lstStyle/>
          <a:p>
            <a:pPr lvl="0" algn="l">
              <a:buClrTx/>
              <a:buSzTx/>
              <a:buFontTx/>
            </a:pPr>
            <a:r>
              <a:rPr lang="en-US" altLang="zh-CN" sz="4000" b="1" dirty="0">
                <a:solidFill>
                  <a:schemeClr val="tx1"/>
                </a:solidFill>
                <a:latin typeface="Times New Roman" panose="02020603050405020304" charset="0"/>
                <a:ea typeface="OPPOSans R" panose="00020600040101010101" pitchFamily="18" charset="-122"/>
                <a:cs typeface="Times New Roman" panose="02020603050405020304" charset="0"/>
                <a:sym typeface="+mn-ea"/>
              </a:rPr>
              <a:t>Setup Overview</a:t>
            </a:r>
          </a:p>
        </p:txBody>
      </p:sp>
      <p:grpSp>
        <p:nvGrpSpPr>
          <p:cNvPr id="28" name="组合 27">
            <a:extLst>
              <a:ext uri="{FF2B5EF4-FFF2-40B4-BE49-F238E27FC236}">
                <a16:creationId xmlns:a16="http://schemas.microsoft.com/office/drawing/2014/main" id="{37D1CCCF-9A47-B9A8-FDFE-F6BAE838EADE}"/>
              </a:ext>
            </a:extLst>
          </p:cNvPr>
          <p:cNvGrpSpPr/>
          <p:nvPr/>
        </p:nvGrpSpPr>
        <p:grpSpPr>
          <a:xfrm>
            <a:off x="8903099" y="1168233"/>
            <a:ext cx="3227697" cy="4383105"/>
            <a:chOff x="4536769" y="1516380"/>
            <a:chExt cx="3427730" cy="4654748"/>
          </a:xfrm>
        </p:grpSpPr>
        <p:pic>
          <p:nvPicPr>
            <p:cNvPr id="26" name="图片 25">
              <a:extLst>
                <a:ext uri="{FF2B5EF4-FFF2-40B4-BE49-F238E27FC236}">
                  <a16:creationId xmlns:a16="http://schemas.microsoft.com/office/drawing/2014/main" id="{2D599689-047B-3C8D-6F27-42BE7E1486C1}"/>
                </a:ext>
              </a:extLst>
            </p:cNvPr>
            <p:cNvPicPr>
              <a:picLocks noChangeAspect="1"/>
            </p:cNvPicPr>
            <p:nvPr/>
          </p:nvPicPr>
          <p:blipFill>
            <a:blip r:embed="rId3"/>
            <a:srcRect l="37245" t="11493" r="34641" b="12289"/>
            <a:stretch>
              <a:fillRect/>
            </a:stretch>
          </p:blipFill>
          <p:spPr>
            <a:xfrm>
              <a:off x="4536769" y="1516380"/>
              <a:ext cx="3427730" cy="4194175"/>
            </a:xfrm>
            <a:prstGeom prst="rect">
              <a:avLst/>
            </a:prstGeom>
          </p:spPr>
        </p:pic>
        <p:sp>
          <p:nvSpPr>
            <p:cNvPr id="27" name="文本框 26">
              <a:extLst>
                <a:ext uri="{FF2B5EF4-FFF2-40B4-BE49-F238E27FC236}">
                  <a16:creationId xmlns:a16="http://schemas.microsoft.com/office/drawing/2014/main" id="{FAED9D5E-357C-3ECC-917F-5B9B627D7670}"/>
                </a:ext>
              </a:extLst>
            </p:cNvPr>
            <p:cNvSpPr txBox="1"/>
            <p:nvPr/>
          </p:nvSpPr>
          <p:spPr>
            <a:xfrm>
              <a:off x="4751546" y="5746221"/>
              <a:ext cx="2998174" cy="424907"/>
            </a:xfrm>
            <a:prstGeom prst="rect">
              <a:avLst/>
            </a:prstGeom>
            <a:noFill/>
          </p:spPr>
          <p:txBody>
            <a:bodyPr wrap="none" rtlCol="0">
              <a:spAutoFit/>
            </a:bodyPr>
            <a:lstStyle/>
            <a:p>
              <a:pPr algn="l"/>
              <a:r>
                <a:rPr lang="en-US" altLang="zh-CN" sz="2000" dirty="0">
                  <a:latin typeface="Times New Roman" panose="02020603050405020304" pitchFamily="18" charset="0"/>
                  <a:ea typeface="宋体" panose="02010600030101010101" pitchFamily="2" charset="-122"/>
                </a:rPr>
                <a:t>Layout of the Experiment</a:t>
              </a:r>
              <a:endParaRPr lang="zh-CN" altLang="en-US" sz="2000" dirty="0">
                <a:latin typeface="Times New Roman" panose="02020603050405020304" pitchFamily="18" charset="0"/>
                <a:ea typeface="宋体" panose="02010600030101010101" pitchFamily="2" charset="-122"/>
              </a:endParaRPr>
            </a:p>
          </p:txBody>
        </p:sp>
      </p:grpSp>
      <p:sp>
        <p:nvSpPr>
          <p:cNvPr id="33" name="文本框 32">
            <a:extLst>
              <a:ext uri="{FF2B5EF4-FFF2-40B4-BE49-F238E27FC236}">
                <a16:creationId xmlns:a16="http://schemas.microsoft.com/office/drawing/2014/main" id="{60F86EF6-447A-90EE-7D20-A553CC39CED8}"/>
              </a:ext>
            </a:extLst>
          </p:cNvPr>
          <p:cNvSpPr txBox="1"/>
          <p:nvPr/>
        </p:nvSpPr>
        <p:spPr>
          <a:xfrm>
            <a:off x="129126" y="5002021"/>
            <a:ext cx="7783331" cy="1434047"/>
          </a:xfrm>
          <a:prstGeom prst="rect">
            <a:avLst/>
          </a:prstGeom>
          <a:noFill/>
        </p:spPr>
        <p:txBody>
          <a:bodyPr wrap="square" rtlCol="0">
            <a:spAutoFit/>
          </a:bodyPr>
          <a:lstStyle/>
          <a:p>
            <a:pPr marL="285750" indent="-285750" algn="l">
              <a:lnSpc>
                <a:spcPct val="125000"/>
              </a:lnSpc>
              <a:buFont typeface="Arial" panose="020B0604020202020204" pitchFamily="34" charset="0"/>
              <a:buChar char="•"/>
            </a:pPr>
            <a:r>
              <a:rPr lang="en-US" altLang="zh-CN" sz="2400" b="1" dirty="0">
                <a:latin typeface="Times New Roman" panose="02020603050405020304" pitchFamily="18" charset="0"/>
                <a:ea typeface="宋体" panose="02010600030101010101" pitchFamily="2" charset="-122"/>
              </a:rPr>
              <a:t>Electronics system count rate range: </a:t>
            </a:r>
            <a:r>
              <a:rPr lang="en-US" altLang="zh-CN" sz="2400" dirty="0">
                <a:latin typeface="Times New Roman" panose="02020603050405020304" pitchFamily="18" charset="0"/>
                <a:ea typeface="宋体" panose="02010600030101010101" pitchFamily="2" charset="-122"/>
              </a:rPr>
              <a:t>up to 165 Hz.</a:t>
            </a:r>
          </a:p>
          <a:p>
            <a:pPr marL="285750" indent="-285750" algn="l">
              <a:lnSpc>
                <a:spcPct val="125000"/>
              </a:lnSpc>
              <a:buFont typeface="Arial" panose="020B0604020202020204" pitchFamily="34" charset="0"/>
              <a:buChar char="•"/>
            </a:pPr>
            <a:r>
              <a:rPr lang="en-US" altLang="zh-CN" sz="2400" b="1" dirty="0">
                <a:latin typeface="Times New Roman" panose="02020603050405020304" pitchFamily="18" charset="0"/>
                <a:ea typeface="宋体" panose="02010600030101010101" pitchFamily="2" charset="-122"/>
              </a:rPr>
              <a:t>Solution: </a:t>
            </a:r>
            <a:r>
              <a:rPr lang="en-US" altLang="zh-CN" sz="2400" dirty="0">
                <a:latin typeface="Times New Roman" panose="02020603050405020304" pitchFamily="18" charset="0"/>
                <a:ea typeface="宋体" panose="02010600030101010101" pitchFamily="2" charset="-122"/>
              </a:rPr>
              <a:t>Beam intensity control via G0 (10×10cm hole) and G1 cadmium plates.</a:t>
            </a:r>
          </a:p>
        </p:txBody>
      </p:sp>
      <p:grpSp>
        <p:nvGrpSpPr>
          <p:cNvPr id="34" name="组合 33">
            <a:extLst>
              <a:ext uri="{FF2B5EF4-FFF2-40B4-BE49-F238E27FC236}">
                <a16:creationId xmlns:a16="http://schemas.microsoft.com/office/drawing/2014/main" id="{23830916-F417-E11C-C1F8-9B393B0BC3BC}"/>
              </a:ext>
            </a:extLst>
          </p:cNvPr>
          <p:cNvGrpSpPr/>
          <p:nvPr/>
        </p:nvGrpSpPr>
        <p:grpSpPr>
          <a:xfrm>
            <a:off x="5456098" y="1855979"/>
            <a:ext cx="3357899" cy="2632066"/>
            <a:chOff x="5434592" y="3975098"/>
            <a:chExt cx="3357899" cy="2632066"/>
          </a:xfrm>
          <a:solidFill>
            <a:schemeClr val="bg1"/>
          </a:solidFill>
        </p:grpSpPr>
        <p:grpSp>
          <p:nvGrpSpPr>
            <p:cNvPr id="35" name="组合 34">
              <a:extLst>
                <a:ext uri="{FF2B5EF4-FFF2-40B4-BE49-F238E27FC236}">
                  <a16:creationId xmlns:a16="http://schemas.microsoft.com/office/drawing/2014/main" id="{023CE62D-1EF3-7632-0305-73CBD87E5CA2}"/>
                </a:ext>
              </a:extLst>
            </p:cNvPr>
            <p:cNvGrpSpPr/>
            <p:nvPr/>
          </p:nvGrpSpPr>
          <p:grpSpPr>
            <a:xfrm>
              <a:off x="6470894" y="3975098"/>
              <a:ext cx="2321597" cy="2632066"/>
              <a:chOff x="1620988" y="744642"/>
              <a:chExt cx="2321597" cy="2632066"/>
            </a:xfrm>
            <a:grpFill/>
          </p:grpSpPr>
          <p:cxnSp>
            <p:nvCxnSpPr>
              <p:cNvPr id="40" name="直接连接符 39">
                <a:extLst>
                  <a:ext uri="{FF2B5EF4-FFF2-40B4-BE49-F238E27FC236}">
                    <a16:creationId xmlns:a16="http://schemas.microsoft.com/office/drawing/2014/main" id="{688D9B86-CE3C-60F3-3D53-AEA4A4BC520E}"/>
                  </a:ext>
                </a:extLst>
              </p:cNvPr>
              <p:cNvCxnSpPr/>
              <p:nvPr/>
            </p:nvCxnSpPr>
            <p:spPr>
              <a:xfrm>
                <a:off x="1918253" y="1152935"/>
                <a:ext cx="0" cy="1669775"/>
              </a:xfrm>
              <a:prstGeom prst="line">
                <a:avLst/>
              </a:prstGeom>
              <a:grpFill/>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F2267301-6D3B-44FC-CF69-5AAEF70CDFDE}"/>
                  </a:ext>
                </a:extLst>
              </p:cNvPr>
              <p:cNvCxnSpPr/>
              <p:nvPr/>
            </p:nvCxnSpPr>
            <p:spPr>
              <a:xfrm>
                <a:off x="2676939" y="1152936"/>
                <a:ext cx="0" cy="1669775"/>
              </a:xfrm>
              <a:prstGeom prst="line">
                <a:avLst/>
              </a:prstGeom>
              <a:grpFill/>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0B2ADBC2-AF1A-1711-54AE-8EFC69DB5E10}"/>
                  </a:ext>
                </a:extLst>
              </p:cNvPr>
              <p:cNvCxnSpPr/>
              <p:nvPr/>
            </p:nvCxnSpPr>
            <p:spPr>
              <a:xfrm>
                <a:off x="2955235" y="1152937"/>
                <a:ext cx="0" cy="1669775"/>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文本框 42">
                <a:extLst>
                  <a:ext uri="{FF2B5EF4-FFF2-40B4-BE49-F238E27FC236}">
                    <a16:creationId xmlns:a16="http://schemas.microsoft.com/office/drawing/2014/main" id="{3D5C96B2-1848-AF20-7B47-2E88F088DF74}"/>
                  </a:ext>
                </a:extLst>
              </p:cNvPr>
              <p:cNvSpPr txBox="1"/>
              <p:nvPr/>
            </p:nvSpPr>
            <p:spPr>
              <a:xfrm>
                <a:off x="3091070" y="1401417"/>
                <a:ext cx="851515" cy="369332"/>
              </a:xfrm>
              <a:prstGeom prst="rect">
                <a:avLst/>
              </a:prstGeom>
              <a:grpFill/>
              <a:ln>
                <a:solidFill>
                  <a:srgbClr val="00B050"/>
                </a:solidFill>
              </a:ln>
            </p:spPr>
            <p:txBody>
              <a:bodyPr wrap="none" rtlCol="0">
                <a:spAutoFit/>
              </a:bodyPr>
              <a:lstStyle/>
              <a:p>
                <a:r>
                  <a:rPr lang="en-US" altLang="zh-CN" dirty="0">
                    <a:latin typeface="Times New Roman" panose="02020603050405020304" pitchFamily="18" charset="0"/>
                    <a:ea typeface="仿宋" panose="02010609060101010101" pitchFamily="49" charset="-122"/>
                  </a:rPr>
                  <a:t>Shutter</a:t>
                </a:r>
                <a:endParaRPr lang="zh-CN" altLang="en-US" dirty="0">
                  <a:latin typeface="Times New Roman" panose="02020603050405020304" pitchFamily="18" charset="0"/>
                  <a:ea typeface="仿宋" panose="02010609060101010101" pitchFamily="49" charset="-122"/>
                </a:endParaRPr>
              </a:p>
            </p:txBody>
          </p:sp>
          <p:sp>
            <p:nvSpPr>
              <p:cNvPr id="44" name="文本框 43">
                <a:extLst>
                  <a:ext uri="{FF2B5EF4-FFF2-40B4-BE49-F238E27FC236}">
                    <a16:creationId xmlns:a16="http://schemas.microsoft.com/office/drawing/2014/main" id="{0D8451BF-BC00-BD63-6D8A-4EFB0324CB5C}"/>
                  </a:ext>
                </a:extLst>
              </p:cNvPr>
              <p:cNvSpPr txBox="1"/>
              <p:nvPr/>
            </p:nvSpPr>
            <p:spPr>
              <a:xfrm>
                <a:off x="2067339" y="744642"/>
                <a:ext cx="543739" cy="369332"/>
              </a:xfrm>
              <a:prstGeom prst="rect">
                <a:avLst/>
              </a:prstGeom>
              <a:grpFill/>
              <a:ln>
                <a:solidFill>
                  <a:srgbClr val="FF0000"/>
                </a:solidFill>
              </a:ln>
            </p:spPr>
            <p:txBody>
              <a:bodyPr wrap="none" rtlCol="0">
                <a:spAutoFit/>
              </a:bodyPr>
              <a:lstStyle/>
              <a:p>
                <a:r>
                  <a:rPr lang="en-US" altLang="zh-CN" dirty="0">
                    <a:latin typeface="Times New Roman" panose="02020603050405020304" pitchFamily="18" charset="0"/>
                    <a:ea typeface="仿宋" panose="02010609060101010101" pitchFamily="49" charset="-122"/>
                  </a:rPr>
                  <a:t>G0)</a:t>
                </a:r>
                <a:endParaRPr lang="zh-CN" altLang="en-US" dirty="0">
                  <a:latin typeface="Times New Roman" panose="02020603050405020304" pitchFamily="18" charset="0"/>
                  <a:ea typeface="仿宋" panose="02010609060101010101" pitchFamily="49" charset="-122"/>
                </a:endParaRPr>
              </a:p>
            </p:txBody>
          </p:sp>
          <p:sp>
            <p:nvSpPr>
              <p:cNvPr id="45" name="文本框 44">
                <a:extLst>
                  <a:ext uri="{FF2B5EF4-FFF2-40B4-BE49-F238E27FC236}">
                    <a16:creationId xmlns:a16="http://schemas.microsoft.com/office/drawing/2014/main" id="{5BAB3DF1-3F91-5FCB-28D4-EC84B3BCEE12}"/>
                  </a:ext>
                </a:extLst>
              </p:cNvPr>
              <p:cNvSpPr txBox="1"/>
              <p:nvPr/>
            </p:nvSpPr>
            <p:spPr>
              <a:xfrm>
                <a:off x="1620988" y="3007376"/>
                <a:ext cx="620683" cy="369332"/>
              </a:xfrm>
              <a:prstGeom prst="rect">
                <a:avLst/>
              </a:prstGeom>
              <a:grpFill/>
              <a:ln>
                <a:solidFill>
                  <a:srgbClr val="FF0000"/>
                </a:solidFill>
              </a:ln>
            </p:spPr>
            <p:txBody>
              <a:bodyPr wrap="none" rtlCol="0">
                <a:spAutoFit/>
              </a:bodyPr>
              <a:lstStyle/>
              <a:p>
                <a:r>
                  <a:rPr lang="en-US" altLang="zh-CN" dirty="0">
                    <a:latin typeface="Times New Roman" panose="02020603050405020304" pitchFamily="18" charset="0"/>
                    <a:ea typeface="仿宋" panose="02010609060101010101" pitchFamily="49" charset="-122"/>
                  </a:rPr>
                  <a:t>(G1)</a:t>
                </a:r>
                <a:endParaRPr lang="zh-CN" altLang="en-US" dirty="0">
                  <a:latin typeface="Times New Roman" panose="02020603050405020304" pitchFamily="18" charset="0"/>
                  <a:ea typeface="仿宋" panose="02010609060101010101" pitchFamily="49" charset="-122"/>
                </a:endParaRPr>
              </a:p>
            </p:txBody>
          </p:sp>
        </p:grpSp>
        <p:sp>
          <p:nvSpPr>
            <p:cNvPr id="36" name="梯形 35">
              <a:extLst>
                <a:ext uri="{FF2B5EF4-FFF2-40B4-BE49-F238E27FC236}">
                  <a16:creationId xmlns:a16="http://schemas.microsoft.com/office/drawing/2014/main" id="{14ACCC5C-F96D-796C-0240-85A3C8AD5811}"/>
                </a:ext>
              </a:extLst>
            </p:cNvPr>
            <p:cNvSpPr/>
            <p:nvPr/>
          </p:nvSpPr>
          <p:spPr>
            <a:xfrm rot="16200000" flipH="1">
              <a:off x="5276398" y="4618162"/>
              <a:ext cx="1529367" cy="1212980"/>
            </a:xfrm>
            <a:prstGeom prst="trapezoid">
              <a:avLst/>
            </a:prstGeom>
            <a:grpFill/>
            <a:ln>
              <a:solidFill>
                <a:srgbClr val="000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Times New Roman" panose="02020603050405020304" pitchFamily="18" charset="0"/>
                </a:rPr>
                <a:t>Detector</a:t>
              </a:r>
              <a:endParaRPr lang="zh-CN" altLang="en-US" dirty="0">
                <a:solidFill>
                  <a:schemeClr val="tx1"/>
                </a:solidFill>
                <a:latin typeface="Times New Roman" panose="02020603050405020304" pitchFamily="18" charset="0"/>
              </a:endParaRPr>
            </a:p>
          </p:txBody>
        </p:sp>
        <p:cxnSp>
          <p:nvCxnSpPr>
            <p:cNvPr id="37" name="直接箭头连接符 36">
              <a:extLst>
                <a:ext uri="{FF2B5EF4-FFF2-40B4-BE49-F238E27FC236}">
                  <a16:creationId xmlns:a16="http://schemas.microsoft.com/office/drawing/2014/main" id="{C8FD3266-1E01-364B-AF3C-0BF259713814}"/>
                </a:ext>
              </a:extLst>
            </p:cNvPr>
            <p:cNvCxnSpPr>
              <a:cxnSpLocks/>
              <a:endCxn id="45" idx="0"/>
            </p:cNvCxnSpPr>
            <p:nvPr/>
          </p:nvCxnSpPr>
          <p:spPr>
            <a:xfrm>
              <a:off x="6781236" y="6092129"/>
              <a:ext cx="0" cy="145703"/>
            </a:xfrm>
            <a:prstGeom prst="straightConnector1">
              <a:avLst/>
            </a:prstGeom>
            <a:grpFill/>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a:extLst>
                <a:ext uri="{FF2B5EF4-FFF2-40B4-BE49-F238E27FC236}">
                  <a16:creationId xmlns:a16="http://schemas.microsoft.com/office/drawing/2014/main" id="{0BAC62A4-663A-8376-B97F-82B331F868DB}"/>
                </a:ext>
              </a:extLst>
            </p:cNvPr>
            <p:cNvCxnSpPr>
              <a:endCxn id="44" idx="2"/>
            </p:cNvCxnSpPr>
            <p:nvPr/>
          </p:nvCxnSpPr>
          <p:spPr>
            <a:xfrm flipH="1" flipV="1">
              <a:off x="7189115" y="4344430"/>
              <a:ext cx="368681" cy="38961"/>
            </a:xfrm>
            <a:prstGeom prst="straightConnector1">
              <a:avLst/>
            </a:prstGeom>
            <a:grpFill/>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a:extLst>
                <a:ext uri="{FF2B5EF4-FFF2-40B4-BE49-F238E27FC236}">
                  <a16:creationId xmlns:a16="http://schemas.microsoft.com/office/drawing/2014/main" id="{B7829965-CFFF-1124-C84B-AB56D9A5D62D}"/>
                </a:ext>
              </a:extLst>
            </p:cNvPr>
            <p:cNvCxnSpPr>
              <a:endCxn id="43" idx="2"/>
            </p:cNvCxnSpPr>
            <p:nvPr/>
          </p:nvCxnSpPr>
          <p:spPr>
            <a:xfrm flipV="1">
              <a:off x="7805141" y="5001205"/>
              <a:ext cx="561593" cy="102640"/>
            </a:xfrm>
            <a:prstGeom prst="straightConnector1">
              <a:avLst/>
            </a:prstGeom>
            <a:grpFill/>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pic>
        <p:nvPicPr>
          <p:cNvPr id="2" name="图片 1">
            <a:extLst>
              <a:ext uri="{FF2B5EF4-FFF2-40B4-BE49-F238E27FC236}">
                <a16:creationId xmlns:a16="http://schemas.microsoft.com/office/drawing/2014/main" id="{52225819-0B2F-F739-E3B6-F595E47D0198}"/>
              </a:ext>
            </a:extLst>
          </p:cNvPr>
          <p:cNvPicPr>
            <a:picLocks noChangeAspect="1"/>
          </p:cNvPicPr>
          <p:nvPr/>
        </p:nvPicPr>
        <p:blipFill rotWithShape="1">
          <a:blip r:embed="rId4">
            <a:extLst>
              <a:ext uri="{28A0092B-C50C-407E-A947-70E740481C1C}">
                <a14:useLocalDpi xmlns:a14="http://schemas.microsoft.com/office/drawing/2010/main" val="0"/>
              </a:ext>
            </a:extLst>
          </a:blip>
          <a:srcRect l="5412" t="18353" r="3247" b="16696"/>
          <a:stretch>
            <a:fillRect/>
          </a:stretch>
        </p:blipFill>
        <p:spPr>
          <a:xfrm>
            <a:off x="10648950" y="0"/>
            <a:ext cx="1543050" cy="1000125"/>
          </a:xfrm>
          <a:prstGeom prst="rect">
            <a:avLst/>
          </a:prstGeom>
        </p:spPr>
      </p:pic>
      <p:sp>
        <p:nvSpPr>
          <p:cNvPr id="4" name="文本框 3">
            <a:extLst>
              <a:ext uri="{FF2B5EF4-FFF2-40B4-BE49-F238E27FC236}">
                <a16:creationId xmlns:a16="http://schemas.microsoft.com/office/drawing/2014/main" id="{B20CF042-C9A5-34F8-3B99-8FBE1FA91F2D}"/>
              </a:ext>
            </a:extLst>
          </p:cNvPr>
          <p:cNvSpPr txBox="1"/>
          <p:nvPr/>
        </p:nvSpPr>
        <p:spPr>
          <a:xfrm>
            <a:off x="8142517" y="5551338"/>
            <a:ext cx="4168315" cy="830997"/>
          </a:xfrm>
          <a:prstGeom prst="rect">
            <a:avLst/>
          </a:prstGeom>
          <a:noFill/>
        </p:spPr>
        <p:txBody>
          <a:bodyPr wrap="square" rtlCol="0">
            <a:spAutoFit/>
          </a:bodyPr>
          <a:lstStyle/>
          <a:p>
            <a:r>
              <a:rPr lang="en-US" altLang="zh-CN" sz="2400" dirty="0">
                <a:latin typeface="Times New Roman" panose="02020603050405020304" pitchFamily="18" charset="0"/>
                <a:ea typeface="宋体" panose="02010600030101010101" pitchFamily="2" charset="-122"/>
              </a:rPr>
              <a:t>Distance to Shutter = 27.3 cm </a:t>
            </a:r>
          </a:p>
          <a:p>
            <a:r>
              <a:rPr lang="en-US" altLang="zh-CN" sz="2400" dirty="0">
                <a:latin typeface="Times New Roman" panose="02020603050405020304" pitchFamily="18" charset="0"/>
                <a:ea typeface="宋体" panose="02010600030101010101" pitchFamily="2" charset="-122"/>
              </a:rPr>
              <a:t>Scintillator Area = 226.98 cm</a:t>
            </a:r>
            <a:r>
              <a:rPr lang="en-US" altLang="zh-CN" sz="2400" baseline="30000" dirty="0">
                <a:latin typeface="Times New Roman" panose="02020603050405020304" pitchFamily="18" charset="0"/>
                <a:ea typeface="宋体" panose="02010600030101010101" pitchFamily="2" charset="-122"/>
              </a:rPr>
              <a:t>2</a:t>
            </a:r>
            <a:endParaRPr lang="zh-CN" altLang="en-US" sz="2400" baseline="30000" dirty="0">
              <a:latin typeface="Times New Roman" panose="02020603050405020304" pitchFamily="18" charset="0"/>
              <a:ea typeface="宋体" panose="02010600030101010101" pitchFamily="2" charset="-122"/>
            </a:endParaRPr>
          </a:p>
        </p:txBody>
      </p:sp>
      <p:pic>
        <p:nvPicPr>
          <p:cNvPr id="5" name="图片 4">
            <a:extLst>
              <a:ext uri="{FF2B5EF4-FFF2-40B4-BE49-F238E27FC236}">
                <a16:creationId xmlns:a16="http://schemas.microsoft.com/office/drawing/2014/main" id="{F68752DF-089C-2775-695A-39A744D589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973" y="1242329"/>
            <a:ext cx="4951829" cy="3413677"/>
          </a:xfrm>
          <a:prstGeom prst="rect">
            <a:avLst/>
          </a:prstGeom>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rcRect l="35940" r="20347" b="12043"/>
          <a:stretch>
            <a:fillRect/>
          </a:stretch>
        </p:blipFill>
        <p:spPr>
          <a:xfrm rot="10800000">
            <a:off x="111125" y="1362075"/>
            <a:ext cx="4196715" cy="3801110"/>
          </a:xfrm>
          <a:prstGeom prst="rect">
            <a:avLst/>
          </a:prstGeom>
        </p:spPr>
      </p:pic>
      <p:sp>
        <p:nvSpPr>
          <p:cNvPr id="4" name="文本框 3"/>
          <p:cNvSpPr txBox="1"/>
          <p:nvPr/>
        </p:nvSpPr>
        <p:spPr>
          <a:xfrm>
            <a:off x="208953" y="205094"/>
            <a:ext cx="9641205" cy="731520"/>
          </a:xfrm>
          <a:prstGeom prst="rect">
            <a:avLst/>
          </a:prstGeom>
          <a:noFill/>
        </p:spPr>
        <p:txBody>
          <a:bodyPr wrap="square" rtlCol="0">
            <a:noAutofit/>
          </a:bodyPr>
          <a:lstStyle/>
          <a:p>
            <a:pPr lvl="0" algn="l">
              <a:buClrTx/>
              <a:buSzTx/>
              <a:buFontTx/>
            </a:pPr>
            <a:r>
              <a:rPr lang="en-US" altLang="zh-CN" sz="4000" b="1" dirty="0">
                <a:solidFill>
                  <a:schemeClr val="tx1"/>
                </a:solidFill>
                <a:latin typeface="Times New Roman" panose="02020603050405020304" charset="0"/>
                <a:ea typeface="OPPOSans R" panose="00020600040101010101" pitchFamily="18" charset="-122"/>
                <a:cs typeface="Times New Roman" panose="02020603050405020304" charset="0"/>
                <a:sym typeface="+mn-ea"/>
              </a:rPr>
              <a:t>α/β Surface Contamination Monitor</a:t>
            </a:r>
          </a:p>
          <a:p>
            <a:pPr lvl="0" algn="l">
              <a:buClrTx/>
              <a:buSzTx/>
              <a:buFontTx/>
            </a:pPr>
            <a:endParaRPr lang="en-US" altLang="zh-CN" sz="4000" b="1" dirty="0">
              <a:solidFill>
                <a:schemeClr val="tx1"/>
              </a:solidFill>
              <a:latin typeface="Times New Roman" panose="02020603050405020304" charset="0"/>
              <a:ea typeface="OPPOSans R" panose="00020600040101010101" pitchFamily="18" charset="-122"/>
              <a:cs typeface="Times New Roman" panose="02020603050405020304" charset="0"/>
              <a:sym typeface="+mn-ea"/>
            </a:endParaRPr>
          </a:p>
        </p:txBody>
      </p:sp>
      <mc:AlternateContent xmlns:mc="http://schemas.openxmlformats.org/markup-compatibility/2006" xmlns:a14="http://schemas.microsoft.com/office/drawing/2010/main">
        <mc:Choice Requires="a14">
          <p:sp>
            <p:nvSpPr>
              <p:cNvPr id="11" name="文本框 10"/>
              <p:cNvSpPr txBox="1"/>
              <p:nvPr/>
            </p:nvSpPr>
            <p:spPr>
              <a:xfrm>
                <a:off x="4872990" y="1493520"/>
                <a:ext cx="6096000" cy="696595"/>
              </a:xfrm>
              <a:prstGeom prst="rect">
                <a:avLst/>
              </a:prstGeom>
              <a:noFill/>
              <a:extLst>
                <a:ext uri="{909E8E84-426E-40DD-AFC4-6F175D3DCCD1}">
                  <a14:hiddenFill>
                    <a:solidFill>
                      <a:srgbClr val="FFFF00"/>
                    </a:solidFill>
                  </a14:hiddenFill>
                </a:ext>
              </a:extLst>
            </p:spPr>
            <p:txBody>
              <a:bodyPr wrap="square" rtlCol="0" anchor="t">
                <a:spAutoFit/>
              </a:bodyPr>
              <a:lstStyle/>
              <a:p>
                <a:pPr algn="l">
                  <a:lnSpc>
                    <a:spcPct val="150000"/>
                  </a:lnSpc>
                </a:pPr>
                <a14:m>
                  <m:oMathPara xmlns:m="http://schemas.openxmlformats.org/officeDocument/2006/math">
                    <m:oMathParaPr>
                      <m:jc m:val="centerGroup"/>
                    </m:oMathParaPr>
                    <m:oMath xmlns:m="http://schemas.openxmlformats.org/officeDocument/2006/math">
                      <m:sPre>
                        <m:sPrePr>
                          <m:ctrlPr>
                            <a:rPr lang="en-US" altLang="zh-CN" sz="2400" i="1" smtClean="0">
                              <a:latin typeface="Cambria Math" panose="02040503050406030204" pitchFamily="18" charset="0"/>
                              <a:cs typeface="Cambria Math" panose="02040503050406030204" pitchFamily="18" charset="0"/>
                            </a:rPr>
                          </m:ctrlPr>
                        </m:sPrePr>
                        <m:sub/>
                        <m:sup>
                          <m:r>
                            <a:rPr lang="en-US" i="1">
                              <a:latin typeface="Cambria Math" panose="02040503050406030204" pitchFamily="18" charset="0"/>
                            </a:rPr>
                            <m:t>113</m:t>
                          </m:r>
                        </m:sup>
                        <m:e>
                          <m:r>
                            <a:rPr lang="en-US" sz="2400" i="1">
                              <a:latin typeface="Cambria Math" panose="02040503050406030204" pitchFamily="18" charset="0"/>
                            </a:rPr>
                            <m:t>𝐶𝑑</m:t>
                          </m:r>
                        </m:e>
                      </m:sPre>
                      <m:r>
                        <a:rPr lang="en-US" altLang="zh-CN" sz="2400" i="1">
                          <a:latin typeface="Cambria Math" panose="02040503050406030204" pitchFamily="18" charset="0"/>
                          <a:cs typeface="Cambria Math" panose="02040503050406030204" pitchFamily="18" charset="0"/>
                        </a:rPr>
                        <m:t>+</m:t>
                      </m:r>
                      <m:r>
                        <a:rPr lang="en-US" altLang="zh-CN" sz="2400" i="1">
                          <a:latin typeface="Cambria Math" panose="02040503050406030204" pitchFamily="18" charset="0"/>
                          <a:cs typeface="Cambria Math" panose="02040503050406030204" pitchFamily="18" charset="0"/>
                        </a:rPr>
                        <m:t>𝑛</m:t>
                      </m:r>
                      <m:r>
                        <a:rPr lang="en-US" altLang="zh-CN" sz="2400" i="1">
                          <a:latin typeface="Cambria Math" panose="02040503050406030204" pitchFamily="18" charset="0"/>
                          <a:cs typeface="Cambria Math" panose="02040503050406030204" pitchFamily="18" charset="0"/>
                        </a:rPr>
                        <m:t>→</m:t>
                      </m:r>
                      <m:sPre>
                        <m:sPrePr>
                          <m:ctrlPr>
                            <a:rPr lang="en-US" altLang="zh-CN" sz="2400" i="1">
                              <a:latin typeface="Cambria Math" panose="02040503050406030204" pitchFamily="18" charset="0"/>
                              <a:cs typeface="Cambria Math" panose="02040503050406030204" pitchFamily="18" charset="0"/>
                            </a:rPr>
                          </m:ctrlPr>
                        </m:sPrePr>
                        <m:sub/>
                        <m:sup>
                          <m:r>
                            <a:rPr lang="en-US" sz="2400" i="1">
                              <a:latin typeface="Cambria Math" panose="02040503050406030204" pitchFamily="18" charset="0"/>
                            </a:rPr>
                            <m:t>114</m:t>
                          </m:r>
                        </m:sup>
                        <m:e>
                          <m:r>
                            <a:rPr lang="en-US" sz="2400" i="1">
                              <a:latin typeface="Cambria Math" panose="02040503050406030204" pitchFamily="18" charset="0"/>
                            </a:rPr>
                            <m:t>𝐶𝑑</m:t>
                          </m:r>
                        </m:e>
                      </m:sPre>
                      <m:r>
                        <a:rPr lang="en-US" altLang="zh-CN" sz="2400" i="1">
                          <a:latin typeface="Cambria Math" panose="02040503050406030204" pitchFamily="18" charset="0"/>
                          <a:cs typeface="Cambria Math" panose="02040503050406030204" pitchFamily="18" charset="0"/>
                        </a:rPr>
                        <m:t>+</m:t>
                      </m:r>
                      <m:r>
                        <a:rPr lang="en-US" altLang="zh-CN" sz="2400">
                          <a:solidFill>
                            <a:srgbClr val="C00000"/>
                          </a:solidFill>
                          <a:latin typeface="Cambria Math" panose="02040503050406030204" pitchFamily="18" charset="0"/>
                          <a:cs typeface="Cambria Math" panose="02040503050406030204" pitchFamily="18" charset="0"/>
                        </a:rPr>
                        <m:t>𝛾</m:t>
                      </m:r>
                      <m:r>
                        <a:rPr lang="en-US" altLang="zh-CN" sz="2400">
                          <a:solidFill>
                            <a:srgbClr val="C00000"/>
                          </a:solidFill>
                          <a:latin typeface="Cambria Math" panose="02040503050406030204" pitchFamily="18" charset="0"/>
                          <a:cs typeface="Cambria Math" panose="02040503050406030204" pitchFamily="18" charset="0"/>
                        </a:rPr>
                        <m:t>(559</m:t>
                      </m:r>
                      <m:r>
                        <m:rPr>
                          <m:sty m:val="p"/>
                        </m:rPr>
                        <a:rPr lang="en-US" altLang="zh-CN" sz="2400">
                          <a:solidFill>
                            <a:srgbClr val="C00000"/>
                          </a:solidFill>
                          <a:latin typeface="Cambria Math" panose="02040503050406030204" pitchFamily="18" charset="0"/>
                          <a:cs typeface="Cambria Math" panose="02040503050406030204" pitchFamily="18" charset="0"/>
                        </a:rPr>
                        <m:t>ke</m:t>
                      </m:r>
                      <m:r>
                        <a:rPr lang="en-US" altLang="zh-CN" sz="2400" b="0" i="1" smtClean="0">
                          <a:solidFill>
                            <a:srgbClr val="C00000"/>
                          </a:solidFill>
                          <a:latin typeface="Cambria Math" panose="02040503050406030204" pitchFamily="18" charset="0"/>
                          <a:cs typeface="Cambria Math" panose="02040503050406030204" pitchFamily="18" charset="0"/>
                        </a:rPr>
                        <m:t>𝑉</m:t>
                      </m:r>
                      <m:r>
                        <a:rPr lang="en-US" altLang="zh-CN" sz="2400">
                          <a:solidFill>
                            <a:srgbClr val="C00000"/>
                          </a:solidFill>
                          <a:latin typeface="Cambria Math" panose="02040503050406030204" pitchFamily="18" charset="0"/>
                          <a:cs typeface="Cambria Math" panose="02040503050406030204" pitchFamily="18" charset="0"/>
                        </a:rPr>
                        <m:t>)</m:t>
                      </m:r>
                    </m:oMath>
                  </m:oMathPara>
                </a14:m>
                <a:endParaRPr lang="en-US" altLang="zh-CN" sz="2400" dirty="0">
                  <a:solidFill>
                    <a:srgbClr val="C00000"/>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endParaRPr>
              </a:p>
            </p:txBody>
          </p:sp>
        </mc:Choice>
        <mc:Fallback xmlns="">
          <p:sp>
            <p:nvSpPr>
              <p:cNvPr id="11" name="文本框 10"/>
              <p:cNvSpPr txBox="1">
                <a:spLocks noRot="1" noChangeAspect="1" noMove="1" noResize="1" noEditPoints="1" noAdjustHandles="1" noChangeArrowheads="1" noChangeShapeType="1" noTextEdit="1"/>
              </p:cNvSpPr>
              <p:nvPr/>
            </p:nvSpPr>
            <p:spPr>
              <a:xfrm>
                <a:off x="4872990" y="1493520"/>
                <a:ext cx="6096000" cy="696595"/>
              </a:xfrm>
              <a:prstGeom prst="rect">
                <a:avLst/>
              </a:prstGeom>
              <a:blipFill>
                <a:blip r:embed="rId4"/>
                <a:stretch>
                  <a:fillRect/>
                </a:stretch>
              </a:blipFill>
              <a:extLst>
                <a:ext uri="{909E8E84-426E-40DD-AFC4-6F175D3DCCD1}">
                  <a14:hiddenFill xmlns:a14="http://schemas.microsoft.com/office/drawing/2010/main">
                    <a:solidFill>
                      <a:srgbClr val="FFFF00"/>
                    </a:solidFill>
                  </a14:hiddenFill>
                </a:ext>
              </a:extLst>
            </p:spPr>
            <p:txBody>
              <a:bodyPr/>
              <a:lstStyle/>
              <a:p>
                <a:r>
                  <a:rPr lang="zh-CN" altLang="en-US">
                    <a:noFill/>
                  </a:rPr>
                  <a:t> </a:t>
                </a:r>
              </a:p>
            </p:txBody>
          </p:sp>
        </mc:Fallback>
      </mc:AlternateContent>
      <p:graphicFrame>
        <p:nvGraphicFramePr>
          <p:cNvPr id="2" name="表格 1"/>
          <p:cNvGraphicFramePr>
            <a:graphicFrameLocks noGrp="1"/>
          </p:cNvGraphicFramePr>
          <p:nvPr>
            <p:extLst>
              <p:ext uri="{D42A27DB-BD31-4B8C-83A1-F6EECF244321}">
                <p14:modId xmlns:p14="http://schemas.microsoft.com/office/powerpoint/2010/main" val="2159963650"/>
              </p:ext>
            </p:extLst>
          </p:nvPr>
        </p:nvGraphicFramePr>
        <p:xfrm>
          <a:off x="4508947" y="2572407"/>
          <a:ext cx="7682865" cy="2590800"/>
        </p:xfrm>
        <a:graphic>
          <a:graphicData uri="http://schemas.openxmlformats.org/drawingml/2006/table">
            <a:tbl>
              <a:tblPr firstRow="1" bandRow="1">
                <a:tableStyleId>{D27102A9-8310-4765-A935-A1911B00CA55}</a:tableStyleId>
              </a:tblPr>
              <a:tblGrid>
                <a:gridCol w="1684655">
                  <a:extLst>
                    <a:ext uri="{9D8B030D-6E8A-4147-A177-3AD203B41FA5}">
                      <a16:colId xmlns:a16="http://schemas.microsoft.com/office/drawing/2014/main" val="20000"/>
                    </a:ext>
                  </a:extLst>
                </a:gridCol>
                <a:gridCol w="1532255">
                  <a:extLst>
                    <a:ext uri="{9D8B030D-6E8A-4147-A177-3AD203B41FA5}">
                      <a16:colId xmlns:a16="http://schemas.microsoft.com/office/drawing/2014/main" val="20001"/>
                    </a:ext>
                  </a:extLst>
                </a:gridCol>
                <a:gridCol w="1319530">
                  <a:extLst>
                    <a:ext uri="{9D8B030D-6E8A-4147-A177-3AD203B41FA5}">
                      <a16:colId xmlns:a16="http://schemas.microsoft.com/office/drawing/2014/main" val="20002"/>
                    </a:ext>
                  </a:extLst>
                </a:gridCol>
                <a:gridCol w="1434465">
                  <a:extLst>
                    <a:ext uri="{9D8B030D-6E8A-4147-A177-3AD203B41FA5}">
                      <a16:colId xmlns:a16="http://schemas.microsoft.com/office/drawing/2014/main" val="20003"/>
                    </a:ext>
                  </a:extLst>
                </a:gridCol>
                <a:gridCol w="1711960">
                  <a:extLst>
                    <a:ext uri="{9D8B030D-6E8A-4147-A177-3AD203B41FA5}">
                      <a16:colId xmlns:a16="http://schemas.microsoft.com/office/drawing/2014/main" val="20004"/>
                    </a:ext>
                  </a:extLst>
                </a:gridCol>
              </a:tblGrid>
              <a:tr h="0">
                <a:tc>
                  <a:txBody>
                    <a:bodyPr/>
                    <a:lstStyle/>
                    <a:p>
                      <a:pPr algn="ctr">
                        <a:buNone/>
                      </a:pPr>
                      <a:r>
                        <a:rPr lang="en-US" altLang="zh-CN" sz="2000">
                          <a:latin typeface="Times New Roman" panose="02020603050405020304" charset="0"/>
                          <a:cs typeface="Times New Roman" panose="02020603050405020304" charset="0"/>
                        </a:rPr>
                        <a:t>Measurement Range</a:t>
                      </a:r>
                    </a:p>
                  </a:txBody>
                  <a:tcPr anchor="ctr"/>
                </a:tc>
                <a:tc>
                  <a:txBody>
                    <a:bodyPr/>
                    <a:lstStyle/>
                    <a:p>
                      <a:pPr algn="ctr">
                        <a:buNone/>
                      </a:pPr>
                      <a:r>
                        <a:rPr lang="en-US" altLang="zh-CN" sz="2000">
                          <a:latin typeface="Times New Roman" panose="02020603050405020304" charset="0"/>
                          <a:cs typeface="Times New Roman" panose="02020603050405020304" charset="0"/>
                        </a:rPr>
                        <a:t>Background </a:t>
                      </a:r>
                    </a:p>
                    <a:p>
                      <a:pPr algn="ctr">
                        <a:buNone/>
                      </a:pPr>
                      <a:r>
                        <a:rPr lang="en-US" altLang="zh-CN" sz="2000">
                          <a:latin typeface="Times New Roman" panose="02020603050405020304" charset="0"/>
                          <a:cs typeface="Times New Roman" panose="02020603050405020304" charset="0"/>
                        </a:rPr>
                        <a:t>Count Rate (s</a:t>
                      </a:r>
                      <a:r>
                        <a:rPr lang="en-US" altLang="en-US" sz="2000">
                          <a:latin typeface="Times New Roman" panose="02020603050405020304" charset="0"/>
                          <a:cs typeface="Times New Roman" panose="02020603050405020304" charset="0"/>
                        </a:rPr>
                        <a:t>⁻¹</a:t>
                      </a:r>
                      <a:r>
                        <a:rPr lang="en-US" altLang="zh-CN" sz="2000">
                          <a:latin typeface="Times New Roman" panose="02020603050405020304" charset="0"/>
                          <a:cs typeface="Times New Roman" panose="02020603050405020304" charset="0"/>
                        </a:rPr>
                        <a:t>)</a:t>
                      </a:r>
                    </a:p>
                  </a:txBody>
                  <a:tcPr anchor="ctr"/>
                </a:tc>
                <a:tc>
                  <a:txBody>
                    <a:bodyPr/>
                    <a:lstStyle/>
                    <a:p>
                      <a:pPr algn="ctr">
                        <a:buNone/>
                      </a:pPr>
                      <a:r>
                        <a:rPr lang="en-US" altLang="zh-CN" sz="2000">
                          <a:latin typeface="Times New Roman" panose="02020603050405020304" charset="0"/>
                          <a:cs typeface="Times New Roman" panose="02020603050405020304" charset="0"/>
                        </a:rPr>
                        <a:t>Surface Emission Response</a:t>
                      </a:r>
                    </a:p>
                  </a:txBody>
                  <a:tcPr anchor="ctr"/>
                </a:tc>
                <a:tc>
                  <a:txBody>
                    <a:bodyPr/>
                    <a:lstStyle/>
                    <a:p>
                      <a:pPr algn="ctr">
                        <a:buNone/>
                      </a:pPr>
                      <a:r>
                        <a:rPr lang="en-US" altLang="zh-CN" sz="2000">
                          <a:latin typeface="Times New Roman" panose="02020603050405020304" charset="0"/>
                          <a:cs typeface="Times New Roman" panose="02020603050405020304" charset="0"/>
                        </a:rPr>
                        <a:t>Relative Intrinsic Error (%)</a:t>
                      </a:r>
                    </a:p>
                  </a:txBody>
                  <a:tcPr anchor="ctr"/>
                </a:tc>
                <a:tc>
                  <a:txBody>
                    <a:bodyPr/>
                    <a:lstStyle/>
                    <a:p>
                      <a:pPr algn="ctr">
                        <a:buNone/>
                      </a:pPr>
                      <a:r>
                        <a:rPr lang="en-US" altLang="zh-CN" sz="2000">
                          <a:latin typeface="Times New Roman" panose="02020603050405020304" charset="0"/>
                          <a:cs typeface="Times New Roman" panose="02020603050405020304" charset="0"/>
                        </a:rPr>
                        <a:t>Repeatability </a:t>
                      </a:r>
                    </a:p>
                    <a:p>
                      <a:pPr algn="ctr">
                        <a:buNone/>
                      </a:pPr>
                      <a:r>
                        <a:rPr lang="en-US" altLang="zh-CN" sz="2000">
                          <a:latin typeface="Times New Roman" panose="02020603050405020304" charset="0"/>
                          <a:cs typeface="Times New Roman" panose="02020603050405020304" charset="0"/>
                        </a:rPr>
                        <a:t>(%)</a:t>
                      </a:r>
                    </a:p>
                  </a:txBody>
                  <a:tcPr anchor="ctr"/>
                </a:tc>
                <a:extLst>
                  <a:ext uri="{0D108BD9-81ED-4DB2-BD59-A6C34878D82A}">
                    <a16:rowId xmlns:a16="http://schemas.microsoft.com/office/drawing/2014/main" val="10000"/>
                  </a:ext>
                </a:extLst>
              </a:tr>
              <a:tr h="370840">
                <a:tc>
                  <a:txBody>
                    <a:bodyPr/>
                    <a:lstStyle/>
                    <a:p>
                      <a:pPr algn="ctr">
                        <a:buNone/>
                      </a:pPr>
                      <a:r>
                        <a:rPr lang="en-US" altLang="zh-CN" sz="2000">
                          <a:latin typeface="Times New Roman" panose="02020603050405020304" charset="0"/>
                          <a:cs typeface="Times New Roman" panose="02020603050405020304" charset="0"/>
                        </a:rPr>
                        <a:t>α</a:t>
                      </a:r>
                    </a:p>
                  </a:txBody>
                  <a:tcPr anchor="ctr">
                    <a:noFill/>
                  </a:tcPr>
                </a:tc>
                <a:tc>
                  <a:txBody>
                    <a:bodyPr/>
                    <a:lstStyle/>
                    <a:p>
                      <a:pPr algn="ctr">
                        <a:buNone/>
                      </a:pPr>
                      <a:r>
                        <a:rPr lang="en-US" altLang="zh-CN" sz="2000" dirty="0">
                          <a:solidFill>
                            <a:schemeClr val="tx1"/>
                          </a:solidFill>
                          <a:latin typeface="Times New Roman" panose="02020603050405020304" charset="0"/>
                          <a:cs typeface="Times New Roman" panose="02020603050405020304" charset="0"/>
                        </a:rPr>
                        <a:t>0</a:t>
                      </a:r>
                    </a:p>
                  </a:txBody>
                  <a:tcPr anchor="ctr">
                    <a:noFill/>
                  </a:tcPr>
                </a:tc>
                <a:tc>
                  <a:txBody>
                    <a:bodyPr/>
                    <a:lstStyle/>
                    <a:p>
                      <a:pPr algn="ctr">
                        <a:buNone/>
                      </a:pPr>
                      <a:r>
                        <a:rPr lang="en-US" altLang="zh-CN" sz="2000">
                          <a:latin typeface="Times New Roman" panose="02020603050405020304" charset="0"/>
                          <a:cs typeface="Times New Roman" panose="02020603050405020304" charset="0"/>
                        </a:rPr>
                        <a:t>0.40</a:t>
                      </a:r>
                    </a:p>
                  </a:txBody>
                  <a:tcPr anchor="ctr">
                    <a:noFill/>
                  </a:tcPr>
                </a:tc>
                <a:tc>
                  <a:txBody>
                    <a:bodyPr/>
                    <a:lstStyle/>
                    <a:p>
                      <a:pPr algn="ctr">
                        <a:buNone/>
                      </a:pPr>
                      <a:r>
                        <a:rPr lang="en-US" altLang="zh-CN" sz="2000">
                          <a:latin typeface="Times New Roman" panose="02020603050405020304" charset="0"/>
                          <a:cs typeface="Times New Roman" panose="02020603050405020304" charset="0"/>
                        </a:rPr>
                        <a:t>-7.3</a:t>
                      </a:r>
                    </a:p>
                  </a:txBody>
                  <a:tcPr anchor="ctr">
                    <a:noFill/>
                  </a:tcPr>
                </a:tc>
                <a:tc>
                  <a:txBody>
                    <a:bodyPr/>
                    <a:lstStyle/>
                    <a:p>
                      <a:pPr algn="ctr">
                        <a:buNone/>
                      </a:pPr>
                      <a:r>
                        <a:rPr lang="en-US" altLang="zh-CN" sz="2000">
                          <a:latin typeface="Times New Roman" panose="02020603050405020304" charset="0"/>
                          <a:cs typeface="Times New Roman" panose="02020603050405020304" charset="0"/>
                        </a:rPr>
                        <a:t>0.60</a:t>
                      </a:r>
                    </a:p>
                  </a:txBody>
                  <a:tcPr anchor="ctr">
                    <a:noFill/>
                  </a:tcPr>
                </a:tc>
                <a:extLst>
                  <a:ext uri="{0D108BD9-81ED-4DB2-BD59-A6C34878D82A}">
                    <a16:rowId xmlns:a16="http://schemas.microsoft.com/office/drawing/2014/main" val="10001"/>
                  </a:ext>
                </a:extLst>
              </a:tr>
              <a:tr h="365760">
                <a:tc>
                  <a:txBody>
                    <a:bodyPr/>
                    <a:lstStyle/>
                    <a:p>
                      <a:pPr algn="ctr">
                        <a:buNone/>
                      </a:pPr>
                      <a:r>
                        <a:rPr lang="en-US" altLang="zh-CN" sz="2000">
                          <a:latin typeface="Times New Roman" panose="02020603050405020304" charset="0"/>
                          <a:cs typeface="Times New Roman" panose="02020603050405020304" charset="0"/>
                        </a:rPr>
                        <a:t>β+γ</a:t>
                      </a:r>
                    </a:p>
                  </a:txBody>
                  <a:tcPr anchor="ctr">
                    <a:noFill/>
                  </a:tcPr>
                </a:tc>
                <a:tc>
                  <a:txBody>
                    <a:bodyPr/>
                    <a:lstStyle/>
                    <a:p>
                      <a:pPr algn="ctr">
                        <a:buNone/>
                      </a:pPr>
                      <a:r>
                        <a:rPr lang="en-US" altLang="zh-CN" sz="2000" dirty="0">
                          <a:solidFill>
                            <a:schemeClr val="tx1"/>
                          </a:solidFill>
                          <a:latin typeface="Times New Roman" panose="02020603050405020304" charset="0"/>
                          <a:cs typeface="Times New Roman" panose="02020603050405020304" charset="0"/>
                        </a:rPr>
                        <a:t>16.9</a:t>
                      </a:r>
                    </a:p>
                  </a:txBody>
                  <a:tcPr anchor="ctr">
                    <a:noFill/>
                  </a:tcPr>
                </a:tc>
                <a:tc>
                  <a:txBody>
                    <a:bodyPr/>
                    <a:lstStyle/>
                    <a:p>
                      <a:pPr algn="ctr">
                        <a:buNone/>
                      </a:pPr>
                      <a:r>
                        <a:rPr lang="en-US" altLang="zh-CN" sz="2000">
                          <a:latin typeface="Times New Roman" panose="02020603050405020304" charset="0"/>
                          <a:cs typeface="Times New Roman" panose="02020603050405020304" charset="0"/>
                        </a:rPr>
                        <a:t>0.63</a:t>
                      </a:r>
                    </a:p>
                  </a:txBody>
                  <a:tcPr anchor="ctr">
                    <a:noFill/>
                  </a:tcPr>
                </a:tc>
                <a:tc>
                  <a:txBody>
                    <a:bodyPr/>
                    <a:lstStyle/>
                    <a:p>
                      <a:pPr algn="ctr">
                        <a:buNone/>
                      </a:pPr>
                      <a:r>
                        <a:rPr lang="en-US" altLang="zh-CN" sz="2000">
                          <a:latin typeface="Times New Roman" panose="02020603050405020304" charset="0"/>
                          <a:cs typeface="Times New Roman" panose="02020603050405020304" charset="0"/>
                        </a:rPr>
                        <a:t>10.9</a:t>
                      </a:r>
                    </a:p>
                  </a:txBody>
                  <a:tcPr anchor="ctr">
                    <a:noFill/>
                  </a:tcPr>
                </a:tc>
                <a:tc>
                  <a:txBody>
                    <a:bodyPr/>
                    <a:lstStyle/>
                    <a:p>
                      <a:pPr algn="ctr">
                        <a:buNone/>
                      </a:pPr>
                      <a:r>
                        <a:rPr lang="en-US" altLang="zh-CN" sz="2000">
                          <a:latin typeface="Times New Roman" panose="02020603050405020304" charset="0"/>
                          <a:cs typeface="Times New Roman" panose="02020603050405020304" charset="0"/>
                        </a:rPr>
                        <a:t>3.30</a:t>
                      </a:r>
                    </a:p>
                  </a:txBody>
                  <a:tcPr anchor="ctr">
                    <a:noFill/>
                  </a:tcPr>
                </a:tc>
                <a:extLst>
                  <a:ext uri="{0D108BD9-81ED-4DB2-BD59-A6C34878D82A}">
                    <a16:rowId xmlns:a16="http://schemas.microsoft.com/office/drawing/2014/main" val="10002"/>
                  </a:ext>
                </a:extLst>
              </a:tr>
              <a:tr h="370840">
                <a:tc gridSpan="5">
                  <a:txBody>
                    <a:bodyPr/>
                    <a:lstStyle/>
                    <a:p>
                      <a:pPr algn="l">
                        <a:buNone/>
                      </a:pPr>
                      <a:r>
                        <a:rPr lang="en-US" altLang="zh-CN" sz="2000" dirty="0">
                          <a:solidFill>
                            <a:schemeClr val="tx1"/>
                          </a:solidFill>
                          <a:latin typeface="Times New Roman" panose="02020603050405020304" charset="0"/>
                          <a:cs typeface="Times New Roman" panose="02020603050405020304" charset="0"/>
                          <a:sym typeface="+mn-ea"/>
                        </a:rPr>
                        <a:t>Measuring range: 0~10</a:t>
                      </a:r>
                      <a:r>
                        <a:rPr lang="en-US" altLang="zh-CN" sz="2000" baseline="30000" dirty="0">
                          <a:solidFill>
                            <a:schemeClr val="tx1"/>
                          </a:solidFill>
                          <a:latin typeface="Times New Roman" panose="02020603050405020304" charset="0"/>
                          <a:cs typeface="Times New Roman" panose="02020603050405020304" charset="0"/>
                          <a:sym typeface="+mn-ea"/>
                        </a:rPr>
                        <a:t>4 </a:t>
                      </a:r>
                      <a:r>
                        <a:rPr lang="en-US" altLang="zh-CN" sz="2000" dirty="0">
                          <a:solidFill>
                            <a:schemeClr val="tx1"/>
                          </a:solidFill>
                          <a:latin typeface="Times New Roman" panose="02020603050405020304" charset="0"/>
                          <a:cs typeface="Times New Roman" panose="02020603050405020304" charset="0"/>
                          <a:sym typeface="+mn-ea"/>
                        </a:rPr>
                        <a:t>s</a:t>
                      </a:r>
                      <a:r>
                        <a:rPr lang="en-US" altLang="zh-CN" sz="2000" baseline="30000" dirty="0">
                          <a:solidFill>
                            <a:schemeClr val="tx1"/>
                          </a:solidFill>
                          <a:latin typeface="Times New Roman" panose="02020603050405020304" charset="0"/>
                          <a:cs typeface="Times New Roman" panose="02020603050405020304" charset="0"/>
                          <a:sym typeface="+mn-ea"/>
                        </a:rPr>
                        <a:t>-1</a:t>
                      </a:r>
                    </a:p>
                  </a:txBody>
                  <a:tcPr anchor="ctr">
                    <a:noFill/>
                  </a:tcPr>
                </a:tc>
                <a:tc hMerge="1">
                  <a:txBody>
                    <a:bodyPr/>
                    <a:lstStyle/>
                    <a:p>
                      <a:endParaRPr lang="zh-CN"/>
                    </a:p>
                  </a:txBody>
                  <a:tcPr anchor="ctr">
                    <a:solidFill>
                      <a:srgbClr val="FFD6D6"/>
                    </a:solidFill>
                  </a:tcPr>
                </a:tc>
                <a:tc hMerge="1">
                  <a:txBody>
                    <a:bodyPr/>
                    <a:lstStyle/>
                    <a:p>
                      <a:endParaRPr lang="zh-CN"/>
                    </a:p>
                  </a:txBody>
                  <a:tcPr anchor="ctr">
                    <a:solidFill>
                      <a:srgbClr val="FFD6D6"/>
                    </a:solidFill>
                  </a:tcPr>
                </a:tc>
                <a:tc hMerge="1">
                  <a:txBody>
                    <a:bodyPr/>
                    <a:lstStyle/>
                    <a:p>
                      <a:endParaRPr lang="zh-CN"/>
                    </a:p>
                  </a:txBody>
                  <a:tcPr anchor="ctr">
                    <a:solidFill>
                      <a:srgbClr val="FFD6D6"/>
                    </a:solidFill>
                  </a:tcPr>
                </a:tc>
                <a:tc hMerge="1">
                  <a:txBody>
                    <a:bodyPr/>
                    <a:lstStyle/>
                    <a:p>
                      <a:endParaRPr lang="zh-CN"/>
                    </a:p>
                  </a:txBody>
                  <a:tcPr anchor="ctr">
                    <a:solidFill>
                      <a:srgbClr val="FFD6D6"/>
                    </a:solidFill>
                  </a:tcPr>
                </a:tc>
                <a:extLst>
                  <a:ext uri="{0D108BD9-81ED-4DB2-BD59-A6C34878D82A}">
                    <a16:rowId xmlns:a16="http://schemas.microsoft.com/office/drawing/2014/main" val="10003"/>
                  </a:ext>
                </a:extLst>
              </a:tr>
              <a:tr h="0">
                <a:tc gridSpan="5">
                  <a:txBody>
                    <a:bodyPr/>
                    <a:lstStyle/>
                    <a:p>
                      <a:pPr algn="l">
                        <a:buNone/>
                      </a:pPr>
                      <a:r>
                        <a:rPr lang="en-US" altLang="zh-CN" sz="2000" dirty="0">
                          <a:latin typeface="Times New Roman" panose="02020603050405020304" charset="0"/>
                          <a:cs typeface="Times New Roman" panose="02020603050405020304" charset="0"/>
                          <a:sym typeface="+mn-ea"/>
                        </a:rPr>
                        <a:t>β energy range: 150keV~2.5Mev</a:t>
                      </a:r>
                      <a:endParaRPr lang="en-US" altLang="zh-CN" sz="2000" dirty="0">
                        <a:solidFill>
                          <a:schemeClr val="tx1"/>
                        </a:solidFill>
                        <a:latin typeface="Times New Roman" panose="02020603050405020304" charset="0"/>
                        <a:cs typeface="Times New Roman" panose="02020603050405020304" charset="0"/>
                        <a:sym typeface="+mn-ea"/>
                      </a:endParaRPr>
                    </a:p>
                  </a:txBody>
                  <a:tcPr anchor="ctr">
                    <a:noFill/>
                  </a:tcPr>
                </a:tc>
                <a:tc hMerge="1">
                  <a:txBody>
                    <a:bodyPr/>
                    <a:lstStyle/>
                    <a:p>
                      <a:endParaRPr lang="zh-CN"/>
                    </a:p>
                  </a:txBody>
                  <a:tcPr anchor="ctr">
                    <a:solidFill>
                      <a:srgbClr val="CEFBFC"/>
                    </a:solidFill>
                  </a:tcPr>
                </a:tc>
                <a:tc hMerge="1">
                  <a:txBody>
                    <a:bodyPr/>
                    <a:lstStyle/>
                    <a:p>
                      <a:endParaRPr lang="zh-CN"/>
                    </a:p>
                  </a:txBody>
                  <a:tcPr anchor="ctr">
                    <a:solidFill>
                      <a:srgbClr val="CEFBFC"/>
                    </a:solidFill>
                  </a:tcPr>
                </a:tc>
                <a:tc hMerge="1">
                  <a:txBody>
                    <a:bodyPr/>
                    <a:lstStyle/>
                    <a:p>
                      <a:endParaRPr lang="zh-CN"/>
                    </a:p>
                  </a:txBody>
                  <a:tcPr anchor="ctr">
                    <a:solidFill>
                      <a:srgbClr val="CEFBFC"/>
                    </a:solidFill>
                  </a:tcPr>
                </a:tc>
                <a:tc hMerge="1">
                  <a:txBody>
                    <a:bodyPr/>
                    <a:lstStyle/>
                    <a:p>
                      <a:endParaRPr lang="zh-CN"/>
                    </a:p>
                  </a:txBody>
                  <a:tcPr anchor="ctr">
                    <a:solidFill>
                      <a:srgbClr val="CEFBFC"/>
                    </a:solidFill>
                  </a:tcPr>
                </a:tc>
                <a:extLst>
                  <a:ext uri="{0D108BD9-81ED-4DB2-BD59-A6C34878D82A}">
                    <a16:rowId xmlns:a16="http://schemas.microsoft.com/office/drawing/2014/main" val="10004"/>
                  </a:ext>
                </a:extLst>
              </a:tr>
            </a:tbl>
          </a:graphicData>
        </a:graphic>
      </p:graphicFrame>
      <p:pic>
        <p:nvPicPr>
          <p:cNvPr id="5" name="图片 4">
            <a:extLst>
              <a:ext uri="{FF2B5EF4-FFF2-40B4-BE49-F238E27FC236}">
                <a16:creationId xmlns:a16="http://schemas.microsoft.com/office/drawing/2014/main" id="{5FF29549-DB87-2E20-A5D5-2839F79A1FEC}"/>
              </a:ext>
            </a:extLst>
          </p:cNvPr>
          <p:cNvPicPr>
            <a:picLocks noChangeAspect="1"/>
          </p:cNvPicPr>
          <p:nvPr/>
        </p:nvPicPr>
        <p:blipFill rotWithShape="1">
          <a:blip r:embed="rId5">
            <a:extLst>
              <a:ext uri="{28A0092B-C50C-407E-A947-70E740481C1C}">
                <a14:useLocalDpi xmlns:a14="http://schemas.microsoft.com/office/drawing/2010/main" val="0"/>
              </a:ext>
            </a:extLst>
          </a:blip>
          <a:srcRect l="5412" t="18353" r="3247" b="16696"/>
          <a:stretch>
            <a:fillRect/>
          </a:stretch>
        </p:blipFill>
        <p:spPr>
          <a:xfrm>
            <a:off x="10648950" y="-3957"/>
            <a:ext cx="1543050" cy="1000125"/>
          </a:xfrm>
          <a:prstGeom prst="rect">
            <a:avLst/>
          </a:prstGeom>
        </p:spPr>
      </p:pic>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KSO_WPP_MARK_KEY" val="08b7c687-3653-4afa-9bda-d8e70c9f8f0c"/>
  <p:tag name="COMMONDATA" val="eyJoZGlkIjoiMDU5MjRiNGQ3ZDRkNzYyYzZlZmMxODY0MWU4ZjRlOTkifQ=="/>
</p:tagLst>
</file>

<file path=ppt/tags/tag10.xml><?xml version="1.0" encoding="utf-8"?>
<p:tagLst xmlns:a="http://schemas.openxmlformats.org/drawingml/2006/main" xmlns:r="http://schemas.openxmlformats.org/officeDocument/2006/relationships" xmlns:p="http://schemas.openxmlformats.org/presentationml/2006/main">
  <p:tag name="ISLIDE.ICON" val="#404870;#405337;#404870;#393849;#394159;#171092;#134425;#37043;#393849;#95905;"/>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ISLIDE.ICON" val="#404870;#405337;#404870;#393849;#394159;#171092;#134425;#37043;#393849;#95905;"/>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ISLIDE.ICON" val="#404870;#405337;#404870;#393849;#394159;#171092;#134425;#37043;#393849;#95905;"/>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ISLIDE.ICON" val="#404870;#405337;#404870;#393849;#394159;#171092;#134425;#37043;#8594;#57734;#13151;#95905;#164937;#13151;"/>
</p:tagLst>
</file>

<file path=ppt/tags/tag20.xml><?xml version="1.0" encoding="utf-8"?>
<p:tagLst xmlns:a="http://schemas.openxmlformats.org/drawingml/2006/main" xmlns:r="http://schemas.openxmlformats.org/officeDocument/2006/relationships" xmlns:p="http://schemas.openxmlformats.org/presentationml/2006/main">
  <p:tag name="ISLIDE.ICON" val="#404870;#405337;#404870;#393849;#394159;#171092;#134425;#37043;#393849;#95905;"/>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ISLIDE.ICON" val="#404870;#405337;#404870;#393849;#394159;#171092;#134425;#37043;#393849;#95905;"/>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ISLIDE.ICON" val="#404870;#405337;#404870;#393849;#394159;#171092;#134425;#37043;#393849;#95905;"/>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ISLIDE.ICON" val="#404870;#405337;#404870;#393849;#394159;#171092;#134425;#37043;#393849;#95905;"/>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ISLIDE.ICON" val="#404870;#405337;#404870;#393849;#394159;#171092;#134425;#37043;#393849;#95905;"/>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ISLIDE.ICON" val="#404870;#405337;#404870;#393849;#394159;#171092;#134425;#37043;"/>
</p:tagLst>
</file>

<file path=ppt/tags/tag40.xml><?xml version="1.0" encoding="utf-8"?>
<p:tagLst xmlns:a="http://schemas.openxmlformats.org/drawingml/2006/main" xmlns:r="http://schemas.openxmlformats.org/officeDocument/2006/relationships" xmlns:p="http://schemas.openxmlformats.org/presentationml/2006/main">
  <p:tag name="ISLIDE.ICON" val="#404870;#405337;#404870;#393849;#394159;#171092;#134425;#37043;#393849;#95905;"/>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ISLIDE.ICON" val="#404870;#405337;#404870;#393849;#394159;#171092;#134425;#37043;#393849;#95905;"/>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ISLIDE.ICON" val="#404870;#405337;#404870;#393849;#394159;#171092;#134425;#37043;#393849;#95905;"/>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ISLIDE.ICON" val="#404870;#405337;#404870;#393849;#394159;#171092;#134425;#37043;#8594;#57734;#13151;#95905;#164937;#13151;"/>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ISLIDE.ICON" val="#404870;#405337;#404870;#393849;#394159;#171092;#134425;#37043;#8594;#57734;#13151;#95905;#164937;#13151;"/>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ISLIDE.ICON" val="#404870;#405337;#404870;#393849;#394159;#171092;#134425;#37043;#393849;#95905;"/>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ISLIDE.ICON" val="#404870;#405337;#404870;#393849;#394159;#171092;#134425;#37043;#393849;#95905;"/>
</p:tagLst>
</file>

<file path=ppt/tags/tag6.xml><?xml version="1.0" encoding="utf-8"?>
<p:tagLst xmlns:a="http://schemas.openxmlformats.org/drawingml/2006/main" xmlns:r="http://schemas.openxmlformats.org/officeDocument/2006/relationships" xmlns:p="http://schemas.openxmlformats.org/presentationml/2006/main">
  <p:tag name="ISLIDE.ICON" val="#404870;#405337;#404870;#393849;#394159;#171092;#134425;#37043;#393849;#95905;"/>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ISLIDE.ICON" val="#404870;#405337;#404870;#393849;#394159;#171092;#134425;#37043;#393849;#95905;"/>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ISLIDE.ICON" val="#404870;#405337;#404870;#393849;#394159;#171092;#134425;#37043;#393849;#95905;"/>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ISLIDE.ICON" val="#404870;#405337;#404870;#393849;#394159;#171092;#134425;#37043;#393849;#95905;"/>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ISLIDE.ICON" val="#404870;#405337;#404870;#393849;#394159;#171092;#134425;#37043;#393849;#95905;"/>
</p:tagLst>
</file>

<file path=ppt/tags/tag8.xml><?xml version="1.0" encoding="utf-8"?>
<p:tagLst xmlns:a="http://schemas.openxmlformats.org/drawingml/2006/main" xmlns:r="http://schemas.openxmlformats.org/officeDocument/2006/relationships" xmlns:p="http://schemas.openxmlformats.org/presentationml/2006/main">
  <p:tag name="ISLIDE.ICON" val="#404870;#405337;#404870;#393849;#394159;#171092;#134425;#37043;#393849;#95905;"/>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PPT汇 ：www.ppthui.com">
  <a:themeElements>
    <a:clrScheme name="蓝绿色">
      <a:dk1>
        <a:srgbClr val="000000"/>
      </a:dk1>
      <a:lt1>
        <a:srgbClr val="FFFFFF"/>
      </a:lt1>
      <a:dk2>
        <a:srgbClr val="373545"/>
      </a:dk2>
      <a:lt2>
        <a:srgbClr val="CEDBE6"/>
      </a:lt2>
      <a:accent1>
        <a:srgbClr val="003F7B"/>
      </a:accent1>
      <a:accent2>
        <a:srgbClr val="5C6578"/>
      </a:accent2>
      <a:accent3>
        <a:srgbClr val="283645"/>
      </a:accent3>
      <a:accent4>
        <a:srgbClr val="576271"/>
      </a:accent4>
      <a:accent5>
        <a:srgbClr val="126DB0"/>
      </a:accent5>
      <a:accent6>
        <a:srgbClr val="126BAD"/>
      </a:accent6>
      <a:hlink>
        <a:srgbClr val="FCBF00"/>
      </a:hlink>
      <a:folHlink>
        <a:srgbClr val="9F6715"/>
      </a:folHlink>
    </a:clrScheme>
    <a:fontScheme name="自定义 1">
      <a:majorFont>
        <a:latin typeface="Calibri"/>
        <a:ea typeface="阿里巴巴普惠体 B"/>
        <a:cs typeface=""/>
      </a:majorFont>
      <a:minorFont>
        <a:latin typeface="Calibri"/>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FFFF00"/>
        </a:solidFill>
      </a:spPr>
      <a:bodyPr wrap="square" rtlCol="0">
        <a:spAutoFit/>
      </a:bodyPr>
      <a:lstStyle>
        <a:defPPr algn="l">
          <a:defRPr sz="1800" b="1" dirty="0" smtClean="0">
            <a:effectLst>
              <a:outerShdw blurRad="38100" dist="38100" dir="2700000" algn="tl">
                <a:srgbClr val="000000">
                  <a:alpha val="43137"/>
                </a:srgbClr>
              </a:outerShdw>
            </a:effectLs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 11">
      <a:dk1>
        <a:srgbClr val="000000"/>
      </a:dk1>
      <a:lt1>
        <a:srgbClr val="FFFFFF"/>
      </a:lt1>
      <a:dk2>
        <a:srgbClr val="373545"/>
      </a:dk2>
      <a:lt2>
        <a:srgbClr val="CEDBE6"/>
      </a:lt2>
      <a:accent1>
        <a:srgbClr val="003F7B"/>
      </a:accent1>
      <a:accent2>
        <a:srgbClr val="5C6578"/>
      </a:accent2>
      <a:accent3>
        <a:srgbClr val="283645"/>
      </a:accent3>
      <a:accent4>
        <a:srgbClr val="576271"/>
      </a:accent4>
      <a:accent5>
        <a:srgbClr val="126DB0"/>
      </a:accent5>
      <a:accent6>
        <a:srgbClr val="126BAD"/>
      </a:accent6>
      <a:hlink>
        <a:srgbClr val="FCBF00"/>
      </a:hlink>
      <a:folHlink>
        <a:srgbClr val="9F6715"/>
      </a:folHlink>
    </a:clrScheme>
    <a:fontScheme name="自定义 1">
      <a:majorFont>
        <a:latin typeface="Calibri"/>
        <a:ea typeface="阿里巴巴普惠体 B"/>
        <a:cs typeface=""/>
      </a:majorFont>
      <a:minorFont>
        <a:latin typeface="Calibri"/>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5956</TotalTime>
  <Words>2765</Words>
  <Application>Microsoft Office PowerPoint</Application>
  <PresentationFormat>宽屏</PresentationFormat>
  <Paragraphs>440</Paragraphs>
  <Slides>30</Slides>
  <Notes>30</Notes>
  <HiddenSlides>0</HiddenSlides>
  <MMClips>0</MMClips>
  <ScaleCrop>false</ScaleCrop>
  <HeadingPairs>
    <vt:vector size="6" baseType="variant">
      <vt:variant>
        <vt:lpstr>已用的字体</vt:lpstr>
      </vt:variant>
      <vt:variant>
        <vt:i4>8</vt:i4>
      </vt:variant>
      <vt:variant>
        <vt:lpstr>主题</vt:lpstr>
      </vt:variant>
      <vt:variant>
        <vt:i4>2</vt:i4>
      </vt:variant>
      <vt:variant>
        <vt:lpstr>幻灯片标题</vt:lpstr>
      </vt:variant>
      <vt:variant>
        <vt:i4>30</vt:i4>
      </vt:variant>
    </vt:vector>
  </HeadingPairs>
  <TitlesOfParts>
    <vt:vector size="40" baseType="lpstr">
      <vt:lpstr>OPPOSans B</vt:lpstr>
      <vt:lpstr>OPPOSans R</vt:lpstr>
      <vt:lpstr>等线</vt:lpstr>
      <vt:lpstr>微软雅黑</vt:lpstr>
      <vt:lpstr>Arial</vt:lpstr>
      <vt:lpstr>Cambria Math</vt:lpstr>
      <vt:lpstr>Times New Roman</vt:lpstr>
      <vt:lpstr>Wingdings</vt:lpstr>
      <vt:lpstr>PPT汇 ：www.ppthui.com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dayu peng</cp:lastModifiedBy>
  <cp:revision>4739</cp:revision>
  <dcterms:created xsi:type="dcterms:W3CDTF">2020-11-24T06:30:00Z</dcterms:created>
  <dcterms:modified xsi:type="dcterms:W3CDTF">2026-04-28T09:54:11Z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07D54929DA444C6AAFFE30C4C32E008A_13</vt:lpwstr>
  </property>
  <property fmtid="{D5CDD505-2E9C-101B-9397-08002B2CF9AE}" pid="3" name="KSOProductBuildVer">
    <vt:lpwstr>2052-12.1.0.22529</vt:lpwstr>
  </property>
</Properties>
</file>