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0" r:id="rId1"/>
  </p:sldMasterIdLst>
  <p:notesMasterIdLst>
    <p:notesMasterId r:id="rId12"/>
  </p:notesMasterIdLst>
  <p:sldIdLst>
    <p:sldId id="406" r:id="rId2"/>
    <p:sldId id="409" r:id="rId3"/>
    <p:sldId id="410" r:id="rId4"/>
    <p:sldId id="412" r:id="rId5"/>
    <p:sldId id="413" r:id="rId6"/>
    <p:sldId id="411" r:id="rId7"/>
    <p:sldId id="414" r:id="rId8"/>
    <p:sldId id="415" r:id="rId9"/>
    <p:sldId id="416" r:id="rId10"/>
    <p:sldId id="417"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5" autoAdjust="0"/>
    <p:restoredTop sz="94651" autoAdjust="0"/>
  </p:normalViewPr>
  <p:slideViewPr>
    <p:cSldViewPr snapToGrid="0">
      <p:cViewPr varScale="1">
        <p:scale>
          <a:sx n="110" d="100"/>
          <a:sy n="110" d="100"/>
        </p:scale>
        <p:origin x="496"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2E991-AB5B-4A26-B453-85DE00E586FA}" type="datetimeFigureOut">
              <a:rPr lang="zh-CN" altLang="en-US" smtClean="0"/>
              <a:t>2026/4/28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52705-1944-4804-A8E2-49026CE9BCE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片头">
    <p:spTree>
      <p:nvGrpSpPr>
        <p:cNvPr id="1" name=""/>
        <p:cNvGrpSpPr/>
        <p:nvPr/>
      </p:nvGrpSpPr>
      <p:grpSpPr>
        <a:xfrm>
          <a:off x="0" y="0"/>
          <a:ext cx="0" cy="0"/>
          <a:chOff x="0" y="0"/>
          <a:chExt cx="0" cy="0"/>
        </a:xfrm>
      </p:grpSpPr>
      <p:cxnSp>
        <p:nvCxnSpPr>
          <p:cNvPr id="18" name="直接连接符 17"/>
          <p:cNvCxnSpPr/>
          <p:nvPr userDrawn="1"/>
        </p:nvCxnSpPr>
        <p:spPr>
          <a:xfrm>
            <a:off x="132000" y="2999752"/>
            <a:ext cx="12060000" cy="0"/>
          </a:xfrm>
          <a:prstGeom prst="line">
            <a:avLst/>
          </a:prstGeom>
          <a:ln w="57150">
            <a:solidFill>
              <a:srgbClr val="0070C0"/>
            </a:solidFill>
          </a:ln>
          <a:effectLst>
            <a:reflection blurRad="6350" stA="50000" endA="300" endPos="55000" dir="5400000" sy="-100000" algn="bl" rotWithShape="0"/>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2" name="标题 1"/>
          <p:cNvSpPr>
            <a:spLocks noGrp="1"/>
          </p:cNvSpPr>
          <p:nvPr>
            <p:ph type="ctrTitle"/>
          </p:nvPr>
        </p:nvSpPr>
        <p:spPr>
          <a:xfrm>
            <a:off x="838200" y="15231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a:t>单击此处编辑母版标题样式</a:t>
            </a:r>
            <a:endParaRPr lang="zh-CN" altLang="en-US" dirty="0"/>
          </a:p>
        </p:txBody>
      </p:sp>
      <p:sp>
        <p:nvSpPr>
          <p:cNvPr id="23" name="副标题 2"/>
          <p:cNvSpPr>
            <a:spLocks noGrp="1"/>
          </p:cNvSpPr>
          <p:nvPr>
            <p:ph type="subTitle" idx="1"/>
          </p:nvPr>
        </p:nvSpPr>
        <p:spPr>
          <a:xfrm>
            <a:off x="1828800" y="3582258"/>
            <a:ext cx="8534400" cy="1752600"/>
          </a:xfrm>
        </p:spPr>
        <p:txBody>
          <a:bodyPr/>
          <a:lstStyle>
            <a:lvl1pPr marL="0" indent="0" algn="ctr">
              <a:buNone/>
              <a:defRPr sz="2800" b="0">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pic>
        <p:nvPicPr>
          <p:cNvPr id="3" name="图片 2">
            <a:extLst>
              <a:ext uri="{FF2B5EF4-FFF2-40B4-BE49-F238E27FC236}">
                <a16:creationId xmlns:a16="http://schemas.microsoft.com/office/drawing/2014/main" id="{2BF541FA-F500-48CC-B12F-68B1F0FC0D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2000" y="0"/>
            <a:ext cx="2160000" cy="1372096"/>
          </a:xfrm>
          <a:prstGeom prst="rect">
            <a:avLst/>
          </a:prstGeom>
        </p:spPr>
      </p:pic>
    </p:spTree>
    <p:extLst>
      <p:ext uri="{BB962C8B-B14F-4D97-AF65-F5344CB8AC3E}">
        <p14:creationId xmlns:p14="http://schemas.microsoft.com/office/powerpoint/2010/main" val="1790836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cxnSp>
        <p:nvCxnSpPr>
          <p:cNvPr id="7" name="直接连接符 6"/>
          <p:cNvCxnSpPr/>
          <p:nvPr userDrawn="1"/>
        </p:nvCxnSpPr>
        <p:spPr>
          <a:xfrm>
            <a:off x="609600" y="836712"/>
            <a:ext cx="109728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E07E10FE-D79B-C85C-A223-A61704D388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6275" y="203019"/>
            <a:ext cx="2926125" cy="550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9347200" y="6640288"/>
            <a:ext cx="2844800" cy="217712"/>
          </a:xfrm>
        </p:spPr>
        <p:txBody>
          <a:bodyPr/>
          <a:lstStyle>
            <a:lvl1pPr>
              <a:defRPr/>
            </a:lvl1pPr>
          </a:lstStyle>
          <a:p>
            <a:fld id="{2E5078D1-0A5E-429B-93E7-5D1D9104138B}" type="slidenum">
              <a:rPr lang="zh-CN" altLang="en-US"/>
              <a:t>‹#›</a:t>
            </a:fld>
            <a:endParaRPr lang="zh-CN" altLang="en-US"/>
          </a:p>
        </p:txBody>
      </p:sp>
      <p:cxnSp>
        <p:nvCxnSpPr>
          <p:cNvPr id="7" name="直接连接符 6"/>
          <p:cNvCxnSpPr/>
          <p:nvPr userDrawn="1"/>
        </p:nvCxnSpPr>
        <p:spPr>
          <a:xfrm>
            <a:off x="609600" y="836712"/>
            <a:ext cx="10972800" cy="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图片 1">
            <a:extLst>
              <a:ext uri="{FF2B5EF4-FFF2-40B4-BE49-F238E27FC236}">
                <a16:creationId xmlns:a16="http://schemas.microsoft.com/office/drawing/2014/main" id="{AC763FB4-0935-00CB-729A-D2239E61FC49}"/>
              </a:ext>
            </a:extLst>
          </p:cNvPr>
          <p:cNvPicPr>
            <a:picLocks noChangeAspect="1"/>
          </p:cNvPicPr>
          <p:nvPr userDrawn="1"/>
        </p:nvPicPr>
        <p:blipFill>
          <a:blip r:embed="rId2">
            <a:extLst>
              <a:ext uri="{28A0092B-C50C-407E-A947-70E740481C1C}">
                <a14:useLocalDpi xmlns:a14="http://schemas.microsoft.com/office/drawing/2010/main" val="0"/>
              </a:ext>
            </a:extLst>
          </a:blip>
          <a:srcRect r="67850"/>
          <a:stretch>
            <a:fillRect/>
          </a:stretch>
        </p:blipFill>
        <p:spPr>
          <a:xfrm>
            <a:off x="10463362" y="134727"/>
            <a:ext cx="1119038" cy="655200"/>
          </a:xfrm>
          <a:prstGeom prst="rect">
            <a:avLst/>
          </a:prstGeom>
        </p:spPr>
      </p:pic>
      <p:sp>
        <p:nvSpPr>
          <p:cNvPr id="8" name="标题 1">
            <a:extLst>
              <a:ext uri="{FF2B5EF4-FFF2-40B4-BE49-F238E27FC236}">
                <a16:creationId xmlns:a16="http://schemas.microsoft.com/office/drawing/2014/main" id="{95DD03B3-9A88-0B6A-3AB4-A22D8B2D7D69}"/>
              </a:ext>
            </a:extLst>
          </p:cNvPr>
          <p:cNvSpPr>
            <a:spLocks noGrp="1"/>
          </p:cNvSpPr>
          <p:nvPr>
            <p:ph type="ctrTitle"/>
          </p:nvPr>
        </p:nvSpPr>
        <p:spPr>
          <a:xfrm>
            <a:off x="609600" y="106691"/>
            <a:ext cx="10363200" cy="655201"/>
          </a:xfrm>
          <a:prstGeom prst="rect">
            <a:avLst/>
          </a:prstGeom>
        </p:spPr>
        <p:txBody>
          <a:bodyPr/>
          <a:lstStyle>
            <a:lvl1pPr algn="l">
              <a:defRPr sz="3600"/>
            </a:lvl1pPr>
          </a:lstStyle>
          <a:p>
            <a:r>
              <a:rPr lang="zh-CN" altLang="en-US"/>
              <a:t>单击此处编辑母版标题样式</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文本占位符 2"/>
          <p:cNvSpPr>
            <a:spLocks noGrp="1"/>
          </p:cNvSpPr>
          <p:nvPr>
            <p:ph type="body" idx="1"/>
          </p:nvPr>
        </p:nvSpPr>
        <p:spPr bwMode="auto">
          <a:xfrm>
            <a:off x="609600" y="126876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92D7AB05-088E-4509-9BD1-48E49D8F0687}" type="slidenum">
              <a:rPr lang="zh-CN" altLang="en-US"/>
              <a:t>‹#›</a:t>
            </a:fld>
            <a:endParaRPr lang="zh-CN" altLang="en-US" dirty="0"/>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0E4E9E-5F34-842F-6CF1-60069417BF92}"/>
              </a:ext>
            </a:extLst>
          </p:cNvPr>
          <p:cNvSpPr>
            <a:spLocks noGrp="1"/>
          </p:cNvSpPr>
          <p:nvPr>
            <p:ph type="ctrTitle"/>
          </p:nvPr>
        </p:nvSpPr>
        <p:spPr>
          <a:xfrm>
            <a:off x="0" y="1734637"/>
            <a:ext cx="12192000" cy="1325563"/>
          </a:xfrm>
        </p:spPr>
        <p:txBody>
          <a:bodyPr>
            <a:normAutofit/>
          </a:bodyPr>
          <a:lstStyle/>
          <a:p>
            <a:pPr algn="ctr"/>
            <a:r>
              <a:rPr lang="en-US" altLang="zh-CN" sz="4200" dirty="0"/>
              <a:t>The self calibration for LHAASO-WFCTA SiPM camera</a:t>
            </a:r>
            <a:endParaRPr kumimoji="1" lang="zh-CN" altLang="en-US" sz="4200" dirty="0"/>
          </a:p>
        </p:txBody>
      </p:sp>
      <p:sp>
        <p:nvSpPr>
          <p:cNvPr id="3" name="副标题 2">
            <a:extLst>
              <a:ext uri="{FF2B5EF4-FFF2-40B4-BE49-F238E27FC236}">
                <a16:creationId xmlns:a16="http://schemas.microsoft.com/office/drawing/2014/main" id="{4DED2397-6F2A-3ED6-FB2C-8453E3471005}"/>
              </a:ext>
            </a:extLst>
          </p:cNvPr>
          <p:cNvSpPr>
            <a:spLocks noGrp="1"/>
          </p:cNvSpPr>
          <p:nvPr>
            <p:ph type="subTitle" idx="1"/>
          </p:nvPr>
        </p:nvSpPr>
        <p:spPr>
          <a:xfrm>
            <a:off x="1828800" y="3486874"/>
            <a:ext cx="8534400" cy="3307466"/>
          </a:xfrm>
        </p:spPr>
        <p:txBody>
          <a:bodyPr/>
          <a:lstStyle/>
          <a:p>
            <a:pPr>
              <a:lnSpc>
                <a:spcPct val="250000"/>
              </a:lnSpc>
            </a:pPr>
            <a:r>
              <a:rPr kumimoji="1" lang="en-US" altLang="zh-CN" sz="2000" dirty="0">
                <a:solidFill>
                  <a:schemeClr val="tx1">
                    <a:lumMod val="95000"/>
                    <a:lumOff val="5000"/>
                  </a:schemeClr>
                </a:solidFill>
                <a:latin typeface="+mn-lt"/>
              </a:rPr>
              <a:t>Mingjie Yang</a:t>
            </a:r>
            <a:r>
              <a:rPr kumimoji="1" lang="zh-CN" altLang="en-US" sz="2000" dirty="0">
                <a:solidFill>
                  <a:schemeClr val="tx1">
                    <a:lumMod val="95000"/>
                    <a:lumOff val="5000"/>
                  </a:schemeClr>
                </a:solidFill>
                <a:latin typeface="+mn-lt"/>
              </a:rPr>
              <a:t> </a:t>
            </a:r>
            <a:r>
              <a:rPr kumimoji="1" lang="en-US" altLang="zh-CN" sz="2000" baseline="30000" dirty="0">
                <a:solidFill>
                  <a:schemeClr val="tx1">
                    <a:lumMod val="95000"/>
                    <a:lumOff val="5000"/>
                  </a:schemeClr>
                </a:solidFill>
                <a:latin typeface="+mn-lt"/>
              </a:rPr>
              <a:t>1,2</a:t>
            </a:r>
            <a:r>
              <a:rPr kumimoji="1" lang="en-US" altLang="zh-CN" sz="2000" dirty="0">
                <a:solidFill>
                  <a:schemeClr val="tx1">
                    <a:lumMod val="95000"/>
                    <a:lumOff val="5000"/>
                  </a:schemeClr>
                </a:solidFill>
                <a:latin typeface="+mn-lt"/>
              </a:rPr>
              <a:t> , Ming Wei</a:t>
            </a:r>
            <a:r>
              <a:rPr kumimoji="1" lang="zh-CN" altLang="en-US" sz="2000" dirty="0">
                <a:solidFill>
                  <a:schemeClr val="tx1">
                    <a:lumMod val="95000"/>
                    <a:lumOff val="5000"/>
                  </a:schemeClr>
                </a:solidFill>
                <a:latin typeface="+mn-lt"/>
              </a:rPr>
              <a:t> </a:t>
            </a:r>
            <a:r>
              <a:rPr kumimoji="1" lang="en-US" altLang="zh-CN" sz="2000" baseline="30000" dirty="0">
                <a:solidFill>
                  <a:schemeClr val="tx1">
                    <a:lumMod val="95000"/>
                    <a:lumOff val="5000"/>
                  </a:schemeClr>
                </a:solidFill>
                <a:latin typeface="+mn-lt"/>
              </a:rPr>
              <a:t>3</a:t>
            </a:r>
          </a:p>
          <a:p>
            <a:r>
              <a:rPr kumimoji="1" lang="en-US" altLang="zh-CN" sz="1400" dirty="0">
                <a:solidFill>
                  <a:schemeClr val="tx1">
                    <a:lumMod val="65000"/>
                    <a:lumOff val="35000"/>
                  </a:schemeClr>
                </a:solidFill>
                <a:latin typeface="+mn-lt"/>
              </a:rPr>
              <a:t>Institute of High Energy Physics, Chinese Academy of Sciences </a:t>
            </a:r>
          </a:p>
          <a:p>
            <a:r>
              <a:rPr kumimoji="1" lang="en-US" altLang="zh-CN" sz="1400" dirty="0">
                <a:solidFill>
                  <a:schemeClr val="tx1">
                    <a:lumMod val="65000"/>
                    <a:lumOff val="35000"/>
                  </a:schemeClr>
                </a:solidFill>
                <a:latin typeface="+mn-lt"/>
              </a:rPr>
              <a:t>TIANFU Cosmic Ray Research Center</a:t>
            </a:r>
          </a:p>
          <a:p>
            <a:r>
              <a:rPr kumimoji="1" lang="en-US" altLang="zh-CN" sz="1400" dirty="0">
                <a:solidFill>
                  <a:schemeClr val="tx1">
                    <a:lumMod val="65000"/>
                    <a:lumOff val="35000"/>
                  </a:schemeClr>
                </a:solidFill>
                <a:latin typeface="+mn-lt"/>
              </a:rPr>
              <a:t>Sichuan University</a:t>
            </a:r>
            <a:endParaRPr kumimoji="1" lang="en-US" altLang="zh-CN" sz="1600" dirty="0">
              <a:solidFill>
                <a:schemeClr val="tx1">
                  <a:lumMod val="65000"/>
                  <a:lumOff val="35000"/>
                </a:schemeClr>
              </a:solidFill>
              <a:latin typeface="+mn-lt"/>
            </a:endParaRPr>
          </a:p>
          <a:p>
            <a:pPr>
              <a:lnSpc>
                <a:spcPct val="150000"/>
              </a:lnSpc>
            </a:pPr>
            <a:endParaRPr kumimoji="1" lang="en-US" altLang="zh-CN" sz="1600" dirty="0">
              <a:solidFill>
                <a:schemeClr val="tx1">
                  <a:lumMod val="65000"/>
                  <a:lumOff val="35000"/>
                </a:schemeClr>
              </a:solidFill>
              <a:latin typeface="+mn-lt"/>
            </a:endParaRPr>
          </a:p>
          <a:p>
            <a:pPr>
              <a:lnSpc>
                <a:spcPct val="150000"/>
              </a:lnSpc>
            </a:pPr>
            <a:endParaRPr kumimoji="1" lang="en-US" altLang="zh-CN" sz="1600" dirty="0">
              <a:solidFill>
                <a:schemeClr val="tx1">
                  <a:lumMod val="65000"/>
                  <a:lumOff val="35000"/>
                </a:schemeClr>
              </a:solidFill>
              <a:latin typeface="+mn-lt"/>
            </a:endParaRPr>
          </a:p>
          <a:p>
            <a:pPr>
              <a:lnSpc>
                <a:spcPct val="150000"/>
              </a:lnSpc>
            </a:pPr>
            <a:endParaRPr kumimoji="1" lang="en-US" altLang="zh-CN" sz="1600" dirty="0">
              <a:solidFill>
                <a:schemeClr val="tx1">
                  <a:lumMod val="65000"/>
                  <a:lumOff val="35000"/>
                </a:schemeClr>
              </a:solidFill>
              <a:latin typeface="+mn-lt"/>
            </a:endParaRPr>
          </a:p>
          <a:p>
            <a:pPr>
              <a:lnSpc>
                <a:spcPct val="150000"/>
              </a:lnSpc>
            </a:pPr>
            <a:r>
              <a:rPr kumimoji="1" lang="en-US" altLang="zh-CN" sz="1400" dirty="0">
                <a:solidFill>
                  <a:schemeClr val="tx1">
                    <a:lumMod val="65000"/>
                    <a:lumOff val="35000"/>
                  </a:schemeClr>
                </a:solidFill>
                <a:latin typeface="+mn-lt"/>
              </a:rPr>
              <a:t>The 1st LHAASO Collaboration Conference in 2026 @ Suzhou</a:t>
            </a:r>
          </a:p>
        </p:txBody>
      </p:sp>
      <p:pic>
        <p:nvPicPr>
          <p:cNvPr id="6" name="图片 5">
            <a:extLst>
              <a:ext uri="{FF2B5EF4-FFF2-40B4-BE49-F238E27FC236}">
                <a16:creationId xmlns:a16="http://schemas.microsoft.com/office/drawing/2014/main" id="{8A701B5D-9F38-6AC3-0506-3D9E2C25C7DA}"/>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tretch>
            <a:fillRect/>
          </a:stretch>
        </p:blipFill>
        <p:spPr>
          <a:xfrm>
            <a:off x="0" y="5238000"/>
            <a:ext cx="2160000" cy="1620000"/>
          </a:xfrm>
          <a:prstGeom prst="rect">
            <a:avLst/>
          </a:prstGeom>
        </p:spPr>
      </p:pic>
    </p:spTree>
    <p:extLst>
      <p:ext uri="{BB962C8B-B14F-4D97-AF65-F5344CB8AC3E}">
        <p14:creationId xmlns:p14="http://schemas.microsoft.com/office/powerpoint/2010/main" val="72944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C64E72-D10D-9B70-36AC-44BABC89EF0D}"/>
              </a:ext>
            </a:extLst>
          </p:cNvPr>
          <p:cNvSpPr>
            <a:spLocks noGrp="1"/>
          </p:cNvSpPr>
          <p:nvPr>
            <p:ph type="ctrTitle"/>
          </p:nvPr>
        </p:nvSpPr>
        <p:spPr>
          <a:xfrm>
            <a:off x="914400" y="2892807"/>
            <a:ext cx="10363200" cy="1470025"/>
          </a:xfrm>
        </p:spPr>
        <p:txBody>
          <a:bodyPr/>
          <a:lstStyle/>
          <a:p>
            <a:r>
              <a:rPr kumimoji="1" lang="en-US" altLang="zh-CN" sz="6000" i="1" dirty="0">
                <a:latin typeface="Times New Roman" panose="02020603050405020304" pitchFamily="18" charset="0"/>
                <a:cs typeface="Times New Roman" panose="02020603050405020304" pitchFamily="18" charset="0"/>
              </a:rPr>
              <a:t>Thank</a:t>
            </a:r>
            <a:r>
              <a:rPr kumimoji="1" lang="zh-CN" altLang="en-US" sz="6000" i="1" dirty="0">
                <a:latin typeface="Times New Roman" panose="02020603050405020304" pitchFamily="18" charset="0"/>
                <a:cs typeface="Times New Roman" panose="02020603050405020304" pitchFamily="18" charset="0"/>
              </a:rPr>
              <a:t> </a:t>
            </a:r>
            <a:r>
              <a:rPr kumimoji="1" lang="en-US" altLang="zh-CN" sz="6000" i="1" dirty="0">
                <a:latin typeface="Times New Roman" panose="02020603050405020304" pitchFamily="18" charset="0"/>
                <a:cs typeface="Times New Roman" panose="02020603050405020304" pitchFamily="18" charset="0"/>
              </a:rPr>
              <a:t> you</a:t>
            </a:r>
            <a:r>
              <a:rPr kumimoji="1" lang="zh-CN" altLang="en-US" sz="6000" i="1" dirty="0">
                <a:latin typeface="Times New Roman" panose="02020603050405020304" pitchFamily="18" charset="0"/>
                <a:cs typeface="Times New Roman" panose="02020603050405020304" pitchFamily="18" charset="0"/>
              </a:rPr>
              <a:t>！</a:t>
            </a:r>
          </a:p>
        </p:txBody>
      </p:sp>
      <p:pic>
        <p:nvPicPr>
          <p:cNvPr id="4" name="图片 3">
            <a:extLst>
              <a:ext uri="{FF2B5EF4-FFF2-40B4-BE49-F238E27FC236}">
                <a16:creationId xmlns:a16="http://schemas.microsoft.com/office/drawing/2014/main" id="{C465A7C9-133C-0B9A-CFBA-9E0DF64FFF2F}"/>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5237022"/>
            <a:ext cx="2436300" cy="1620978"/>
          </a:xfrm>
          <a:prstGeom prst="rect">
            <a:avLst/>
          </a:prstGeom>
        </p:spPr>
      </p:pic>
    </p:spTree>
    <p:extLst>
      <p:ext uri="{BB962C8B-B14F-4D97-AF65-F5344CB8AC3E}">
        <p14:creationId xmlns:p14="http://schemas.microsoft.com/office/powerpoint/2010/main" val="200995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34CBE815-8E88-C812-5A6C-ECC3D579E081}"/>
              </a:ext>
            </a:extLst>
          </p:cNvPr>
          <p:cNvSpPr>
            <a:spLocks noGrp="1"/>
          </p:cNvSpPr>
          <p:nvPr>
            <p:ph type="ctrTitle"/>
          </p:nvPr>
        </p:nvSpPr>
        <p:spPr/>
        <p:txBody>
          <a:bodyPr/>
          <a:lstStyle/>
          <a:p>
            <a:pPr algn="ctr"/>
            <a:r>
              <a:rPr lang="en-US" altLang="zh-CN" sz="4000" dirty="0"/>
              <a:t>Introduction</a:t>
            </a:r>
            <a:endParaRPr kumimoji="1" lang="zh-CN" altLang="en-US" sz="4000" dirty="0"/>
          </a:p>
        </p:txBody>
      </p:sp>
      <p:sp>
        <p:nvSpPr>
          <p:cNvPr id="4" name="灯片编号占位符 3">
            <a:extLst>
              <a:ext uri="{FF2B5EF4-FFF2-40B4-BE49-F238E27FC236}">
                <a16:creationId xmlns:a16="http://schemas.microsoft.com/office/drawing/2014/main" id="{8880A413-8105-8775-D574-F31884848E7E}"/>
              </a:ext>
            </a:extLst>
          </p:cNvPr>
          <p:cNvSpPr>
            <a:spLocks noGrp="1"/>
          </p:cNvSpPr>
          <p:nvPr>
            <p:ph type="sldNum" sz="quarter" idx="12"/>
          </p:nvPr>
        </p:nvSpPr>
        <p:spPr/>
        <p:txBody>
          <a:bodyPr/>
          <a:lstStyle/>
          <a:p>
            <a:fld id="{2E5078D1-0A5E-429B-93E7-5D1D9104138B}" type="slidenum">
              <a:rPr lang="zh-CN" altLang="en-US" smtClean="0"/>
              <a:t>2</a:t>
            </a:fld>
            <a:endParaRPr lang="zh-CN" altLang="en-US"/>
          </a:p>
        </p:txBody>
      </p:sp>
      <p:sp>
        <p:nvSpPr>
          <p:cNvPr id="5" name="内容占位符 2">
            <a:extLst>
              <a:ext uri="{FF2B5EF4-FFF2-40B4-BE49-F238E27FC236}">
                <a16:creationId xmlns:a16="http://schemas.microsoft.com/office/drawing/2014/main" id="{B3D46062-FE8F-FFD3-10A1-DB93F54E2D35}"/>
              </a:ext>
            </a:extLst>
          </p:cNvPr>
          <p:cNvSpPr txBox="1">
            <a:spLocks/>
          </p:cNvSpPr>
          <p:nvPr/>
        </p:nvSpPr>
        <p:spPr>
          <a:xfrm>
            <a:off x="218662" y="919793"/>
            <a:ext cx="11738114" cy="3070895"/>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ts val="1000"/>
              </a:spcBef>
              <a:buClr>
                <a:schemeClr val="tx1">
                  <a:lumMod val="75000"/>
                  <a:lumOff val="25000"/>
                </a:schemeClr>
              </a:buClr>
              <a:buSzPct val="90000"/>
              <a:buFont typeface="Wingdings" panose="05000000000000000000" pitchFamily="2" charset="2"/>
              <a:buChar char="l"/>
              <a:defRPr sz="2400" b="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lnSpc>
                <a:spcPct val="150000"/>
              </a:lnSpc>
              <a:spcBef>
                <a:spcPts val="500"/>
              </a:spcBef>
              <a:buSzPct val="75000"/>
              <a:buFont typeface="Arial" panose="020B0604020202020204" pitchFamily="34" charset="0"/>
              <a:buChar char="•"/>
              <a:defRPr sz="2000" b="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50000"/>
              </a:lnSpc>
              <a:spcBef>
                <a:spcPts val="500"/>
              </a:spcBef>
              <a:buSzPct val="75000"/>
              <a:buFont typeface="Wingdings" panose="05000000000000000000" pitchFamily="2" charset="2"/>
              <a:buChar char="p"/>
              <a:defRPr sz="2000" kern="1200">
                <a:solidFill>
                  <a:schemeClr val="tx1"/>
                </a:solidFill>
                <a:latin typeface="微软雅黑" panose="020B0503020204020204" pitchFamily="34" charset="-122"/>
                <a:ea typeface="微软雅黑" panose="020B0503020204020204" pitchFamily="34" charset="-122"/>
                <a:cs typeface="+mn-cs"/>
              </a:defRPr>
            </a:lvl3pPr>
            <a:lvl4pPr marL="1657350" indent="-285750" algn="l" defTabSz="914400" rtl="0" eaLnBrk="1" latinLnBrk="0" hangingPunct="1">
              <a:lnSpc>
                <a:spcPct val="100000"/>
              </a:lnSpc>
              <a:spcBef>
                <a:spcPts val="500"/>
              </a:spcBef>
              <a:buFont typeface="微软雅黑" panose="020B0503020204020204" pitchFamily="34" charset="-122"/>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1800" dirty="0">
                <a:latin typeface="+mn-lt"/>
              </a:rPr>
              <a:t>The</a:t>
            </a:r>
            <a:r>
              <a:rPr lang="zh-CN" altLang="en-US" sz="1800" dirty="0">
                <a:latin typeface="+mn-lt"/>
              </a:rPr>
              <a:t> </a:t>
            </a:r>
            <a:r>
              <a:rPr lang="en-US" altLang="zh-CN" sz="1800" dirty="0">
                <a:latin typeface="+mn-lt"/>
              </a:rPr>
              <a:t>WFCTA camera measures the intensity and shape of Cherenkov light arriving at the telescope focal plane.</a:t>
            </a:r>
          </a:p>
          <a:p>
            <a:r>
              <a:rPr lang="en-US" altLang="zh-CN" sz="1800" dirty="0">
                <a:latin typeface="+mn-lt"/>
              </a:rPr>
              <a:t>Using SiPM as its photon sensor, the camera can work normally under the Moon.</a:t>
            </a:r>
          </a:p>
          <a:p>
            <a:r>
              <a:rPr lang="en-US" altLang="zh-CN" sz="1800" dirty="0">
                <a:latin typeface="+mn-lt"/>
              </a:rPr>
              <a:t>The gain of the</a:t>
            </a:r>
            <a:r>
              <a:rPr lang="zh-CN" altLang="en-US" sz="1800" dirty="0">
                <a:latin typeface="+mn-lt"/>
              </a:rPr>
              <a:t> </a:t>
            </a:r>
            <a:r>
              <a:rPr lang="en-US" altLang="zh-CN" sz="1800" dirty="0">
                <a:latin typeface="+mn-lt"/>
              </a:rPr>
              <a:t>SiPM camera is effected by the environment temperature and the night sky background light.</a:t>
            </a:r>
          </a:p>
          <a:p>
            <a:r>
              <a:rPr lang="en-US" altLang="zh-CN" sz="1800" dirty="0">
                <a:latin typeface="+mn-lt"/>
              </a:rPr>
              <a:t>The WFCTA experiment uses a LED light source to calibrate the camera in real-time during the observation.</a:t>
            </a:r>
          </a:p>
          <a:p>
            <a:r>
              <a:rPr lang="en-US" altLang="zh-CN" sz="1800" dirty="0">
                <a:latin typeface="+mn-lt"/>
              </a:rPr>
              <a:t>A camera calibration method based on the variation rule between the SiPM gain and background is reported and cross-checked with the LED calibration method.</a:t>
            </a:r>
          </a:p>
        </p:txBody>
      </p:sp>
      <p:pic>
        <p:nvPicPr>
          <p:cNvPr id="6" name="图片 5">
            <a:extLst>
              <a:ext uri="{FF2B5EF4-FFF2-40B4-BE49-F238E27FC236}">
                <a16:creationId xmlns:a16="http://schemas.microsoft.com/office/drawing/2014/main" id="{E1C5CFED-E0B0-97BC-54DB-6E97A40A65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03" y="4099544"/>
            <a:ext cx="3532800" cy="2649600"/>
          </a:xfrm>
          <a:prstGeom prst="rect">
            <a:avLst/>
          </a:prstGeom>
        </p:spPr>
      </p:pic>
      <p:pic>
        <p:nvPicPr>
          <p:cNvPr id="7" name="图片 6">
            <a:extLst>
              <a:ext uri="{FF2B5EF4-FFF2-40B4-BE49-F238E27FC236}">
                <a16:creationId xmlns:a16="http://schemas.microsoft.com/office/drawing/2014/main" id="{616BF1BC-CE5C-1D78-9C64-89E3C7CE689D}"/>
              </a:ext>
            </a:extLst>
          </p:cNvPr>
          <p:cNvPicPr>
            <a:picLocks noChangeAspect="1"/>
          </p:cNvPicPr>
          <p:nvPr/>
        </p:nvPicPr>
        <p:blipFill>
          <a:blip r:embed="rId3"/>
          <a:stretch>
            <a:fillRect/>
          </a:stretch>
        </p:blipFill>
        <p:spPr>
          <a:xfrm>
            <a:off x="5401697" y="4100534"/>
            <a:ext cx="5760000" cy="2648610"/>
          </a:xfrm>
          <a:prstGeom prst="rect">
            <a:avLst/>
          </a:prstGeom>
        </p:spPr>
      </p:pic>
    </p:spTree>
    <p:extLst>
      <p:ext uri="{BB962C8B-B14F-4D97-AF65-F5344CB8AC3E}">
        <p14:creationId xmlns:p14="http://schemas.microsoft.com/office/powerpoint/2010/main" val="96646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8FA84B73-7FCE-C39A-C7AC-906CF43EF417}"/>
              </a:ext>
            </a:extLst>
          </p:cNvPr>
          <p:cNvPicPr>
            <a:picLocks noChangeAspect="1"/>
          </p:cNvPicPr>
          <p:nvPr/>
        </p:nvPicPr>
        <p:blipFill>
          <a:blip r:embed="rId2"/>
          <a:stretch>
            <a:fillRect/>
          </a:stretch>
        </p:blipFill>
        <p:spPr>
          <a:xfrm>
            <a:off x="2049035" y="2243906"/>
            <a:ext cx="8093930" cy="3285418"/>
          </a:xfrm>
          <a:prstGeom prst="rect">
            <a:avLst/>
          </a:prstGeom>
        </p:spPr>
      </p:pic>
      <p:sp>
        <p:nvSpPr>
          <p:cNvPr id="3" name="标题 2">
            <a:extLst>
              <a:ext uri="{FF2B5EF4-FFF2-40B4-BE49-F238E27FC236}">
                <a16:creationId xmlns:a16="http://schemas.microsoft.com/office/drawing/2014/main" id="{F22C3499-B598-B16B-F115-28DF5D6C9693}"/>
              </a:ext>
            </a:extLst>
          </p:cNvPr>
          <p:cNvSpPr>
            <a:spLocks noGrp="1"/>
          </p:cNvSpPr>
          <p:nvPr>
            <p:ph type="ctrTitle"/>
          </p:nvPr>
        </p:nvSpPr>
        <p:spPr/>
        <p:txBody>
          <a:bodyPr/>
          <a:lstStyle/>
          <a:p>
            <a:pPr algn="ctr"/>
            <a:r>
              <a:rPr lang="en-US" altLang="zh-CN" dirty="0">
                <a:ea typeface="微软雅黑" panose="020B0503020204020204" pitchFamily="34" charset="-122"/>
                <a:cs typeface="Arial" panose="020B0604020202020204" pitchFamily="34" charset="0"/>
              </a:rPr>
              <a:t>The Self Calibration Method For SiPM Camera</a:t>
            </a:r>
          </a:p>
        </p:txBody>
      </p:sp>
      <p:sp>
        <p:nvSpPr>
          <p:cNvPr id="4" name="灯片编号占位符 3">
            <a:extLst>
              <a:ext uri="{FF2B5EF4-FFF2-40B4-BE49-F238E27FC236}">
                <a16:creationId xmlns:a16="http://schemas.microsoft.com/office/drawing/2014/main" id="{CE2A375D-41B9-CF29-5D84-70761928B7A0}"/>
              </a:ext>
            </a:extLst>
          </p:cNvPr>
          <p:cNvSpPr>
            <a:spLocks noGrp="1"/>
          </p:cNvSpPr>
          <p:nvPr>
            <p:ph type="sldNum" sz="quarter" idx="12"/>
          </p:nvPr>
        </p:nvSpPr>
        <p:spPr/>
        <p:txBody>
          <a:bodyPr/>
          <a:lstStyle/>
          <a:p>
            <a:fld id="{2E5078D1-0A5E-429B-93E7-5D1D9104138B}" type="slidenum">
              <a:rPr lang="zh-CN" altLang="en-US" smtClean="0"/>
              <a:t>3</a:t>
            </a:fld>
            <a:endParaRPr lang="zh-CN" altLang="en-US"/>
          </a:p>
        </p:txBody>
      </p:sp>
      <p:sp>
        <p:nvSpPr>
          <p:cNvPr id="5" name="文本框 4">
            <a:extLst>
              <a:ext uri="{FF2B5EF4-FFF2-40B4-BE49-F238E27FC236}">
                <a16:creationId xmlns:a16="http://schemas.microsoft.com/office/drawing/2014/main" id="{DC7CF628-AE59-2395-E74C-7AF63679EB16}"/>
              </a:ext>
            </a:extLst>
          </p:cNvPr>
          <p:cNvSpPr txBox="1"/>
          <p:nvPr/>
        </p:nvSpPr>
        <p:spPr>
          <a:xfrm>
            <a:off x="468086" y="1087121"/>
            <a:ext cx="11255828" cy="1342034"/>
          </a:xfrm>
          <a:prstGeom prst="rect">
            <a:avLst/>
          </a:prstGeom>
          <a:noFill/>
        </p:spPr>
        <p:txBody>
          <a:bodyPr wrap="square">
            <a:spAutoFit/>
          </a:bodyPr>
          <a:lstStyle/>
          <a:p>
            <a:pPr algn="l">
              <a:lnSpc>
                <a:spcPct val="150000"/>
              </a:lnSpc>
            </a:pPr>
            <a:r>
              <a:rPr lang="en-US" altLang="zh-CN" sz="2000" b="1" i="0" u="none" strike="noStrike" baseline="0" dirty="0">
                <a:cs typeface="Times New Roman" panose="02020603050405020304" pitchFamily="18" charset="0"/>
              </a:rPr>
              <a:t>A.</a:t>
            </a:r>
            <a:r>
              <a:rPr lang="en-US" altLang="zh-CN" sz="2000" b="1" dirty="0"/>
              <a:t> Online temperature compensation for SiPM camera</a:t>
            </a:r>
            <a:endParaRPr lang="en-US" altLang="zh-CN" sz="2000" b="1" i="0" u="none" strike="noStrike" baseline="0" dirty="0">
              <a:cs typeface="Times New Roman" panose="02020603050405020304" pitchFamily="18" charset="0"/>
            </a:endParaRPr>
          </a:p>
          <a:p>
            <a:pPr indent="360000" algn="l">
              <a:lnSpc>
                <a:spcPct val="150000"/>
              </a:lnSpc>
            </a:pPr>
            <a:r>
              <a:rPr lang="en-US" altLang="zh-CN" sz="1800" b="0" i="0" u="none" strike="noStrike" baseline="0" dirty="0">
                <a:cs typeface="Times New Roman" panose="02020603050405020304" pitchFamily="18" charset="0"/>
              </a:rPr>
              <a:t>The LED calibration can calibrate the gain factor for </a:t>
            </a:r>
            <a:r>
              <a:rPr lang="en-US" altLang="zh-CN" dirty="0">
                <a:cs typeface="Times New Roman" panose="02020603050405020304" pitchFamily="18" charset="0"/>
              </a:rPr>
              <a:t>the </a:t>
            </a:r>
            <a:r>
              <a:rPr lang="en-US" altLang="zh-CN" sz="1800" b="0" i="0" u="none" strike="noStrike" baseline="0" dirty="0">
                <a:cs typeface="Times New Roman" panose="02020603050405020304" pitchFamily="18" charset="0"/>
              </a:rPr>
              <a:t>SiPM camera every 30 seconds, hence the temperature effect does not influence the stability of the WFCTA observation.</a:t>
            </a:r>
            <a:endParaRPr lang="zh-CN" altLang="en-US" dirty="0">
              <a:cs typeface="Times New Roman" panose="02020603050405020304" pitchFamily="18" charset="0"/>
            </a:endParaRPr>
          </a:p>
        </p:txBody>
      </p:sp>
      <p:sp>
        <p:nvSpPr>
          <p:cNvPr id="8" name="文本框 7">
            <a:extLst>
              <a:ext uri="{FF2B5EF4-FFF2-40B4-BE49-F238E27FC236}">
                <a16:creationId xmlns:a16="http://schemas.microsoft.com/office/drawing/2014/main" id="{66AB1571-9006-0C9B-1289-9B89F4F78B75}"/>
              </a:ext>
            </a:extLst>
          </p:cNvPr>
          <p:cNvSpPr txBox="1"/>
          <p:nvPr/>
        </p:nvSpPr>
        <p:spPr>
          <a:xfrm>
            <a:off x="2581917" y="5403298"/>
            <a:ext cx="7301344" cy="1384995"/>
          </a:xfrm>
          <a:prstGeom prst="rect">
            <a:avLst/>
          </a:prstGeom>
          <a:noFill/>
        </p:spPr>
        <p:txBody>
          <a:bodyPr wrap="square">
            <a:spAutoFit/>
          </a:bodyPr>
          <a:lstStyle/>
          <a:p>
            <a:r>
              <a:rPr lang="zh-CN" altLang="en-US" sz="1400" dirty="0">
                <a:cs typeface="Times New Roman" panose="02020603050405020304" pitchFamily="18" charset="0"/>
              </a:rPr>
              <a:t>The final temperature elfect of the SiP</a:t>
            </a:r>
            <a:r>
              <a:rPr lang="en-US" altLang="zh-CN" sz="1400" dirty="0">
                <a:cs typeface="Times New Roman" panose="02020603050405020304" pitchFamily="18" charset="0"/>
              </a:rPr>
              <a:t>M</a:t>
            </a:r>
            <a:r>
              <a:rPr lang="zh-CN" altLang="en-US" sz="1400" dirty="0">
                <a:cs typeface="Times New Roman" panose="02020603050405020304" pitchFamily="18" charset="0"/>
              </a:rPr>
              <a:t> sensor and baseline in dark environment during the WFCTA</a:t>
            </a:r>
            <a:r>
              <a:rPr lang="en-US" altLang="zh-CN" sz="1400" dirty="0">
                <a:cs typeface="Times New Roman" panose="02020603050405020304" pitchFamily="18" charset="0"/>
              </a:rPr>
              <a:t> </a:t>
            </a:r>
            <a:r>
              <a:rPr lang="zh-CN" altLang="en-US" sz="1400" dirty="0">
                <a:cs typeface="Times New Roman" panose="02020603050405020304" pitchFamily="18" charset="0"/>
              </a:rPr>
              <a:t>observation. </a:t>
            </a:r>
            <a:r>
              <a:rPr lang="en-US" altLang="zh-CN" sz="1400" dirty="0">
                <a:cs typeface="Times New Roman" panose="02020603050405020304" pitchFamily="18" charset="0"/>
              </a:rPr>
              <a:t>T</a:t>
            </a:r>
            <a:r>
              <a:rPr lang="zh-CN" altLang="en-US" sz="1400" dirty="0">
                <a:cs typeface="Times New Roman" panose="02020603050405020304" pitchFamily="18" charset="0"/>
              </a:rPr>
              <a:t>he baseline refers to the basic state without any signal from LED light, laser light</a:t>
            </a:r>
            <a:r>
              <a:rPr lang="en-US" altLang="zh-CN" sz="1400" dirty="0">
                <a:cs typeface="Times New Roman" panose="02020603050405020304" pitchFamily="18" charset="0"/>
              </a:rPr>
              <a:t>, fl</a:t>
            </a:r>
            <a:r>
              <a:rPr lang="zh-CN" altLang="en-US" sz="1400" dirty="0">
                <a:cs typeface="Times New Roman" panose="02020603050405020304" pitchFamily="18" charset="0"/>
              </a:rPr>
              <a:t>uorescent light, or Cherenkov light. In the WF</a:t>
            </a:r>
            <a:r>
              <a:rPr lang="en-US" altLang="zh-CN" sz="1400" dirty="0">
                <a:cs typeface="Times New Roman" panose="02020603050405020304" pitchFamily="18" charset="0"/>
              </a:rPr>
              <a:t>C</a:t>
            </a:r>
            <a:r>
              <a:rPr lang="zh-CN" altLang="en-US" sz="1400" dirty="0">
                <a:cs typeface="Times New Roman" panose="02020603050405020304" pitchFamily="18" charset="0"/>
              </a:rPr>
              <a:t>TA experiment, the baseline is the average noise level</a:t>
            </a:r>
            <a:r>
              <a:rPr lang="en-US" altLang="zh-CN" sz="1400" dirty="0">
                <a:cs typeface="Times New Roman" panose="02020603050405020304" pitchFamily="18" charset="0"/>
              </a:rPr>
              <a:t> </a:t>
            </a:r>
            <a:r>
              <a:rPr lang="zh-CN" altLang="en-US" sz="1400" dirty="0">
                <a:cs typeface="Times New Roman" panose="02020603050405020304" pitchFamily="18" charset="0"/>
              </a:rPr>
              <a:t>obtained at a 5</a:t>
            </a:r>
            <a:r>
              <a:rPr lang="en-US" altLang="zh-CN" sz="1400" dirty="0">
                <a:cs typeface="Times New Roman" panose="02020603050405020304" pitchFamily="18" charset="0"/>
              </a:rPr>
              <a:t>.</a:t>
            </a:r>
            <a:r>
              <a:rPr lang="zh-CN" altLang="en-US" sz="1400" dirty="0">
                <a:cs typeface="Times New Roman" panose="02020603050405020304" pitchFamily="18" charset="0"/>
              </a:rPr>
              <a:t>12 </a:t>
            </a:r>
            <a:r>
              <a:rPr lang="en-US" altLang="zh-CN" sz="1400" dirty="0">
                <a:cs typeface="Times New Roman" panose="02020603050405020304" pitchFamily="18" charset="0"/>
              </a:rPr>
              <a:t>µ</a:t>
            </a:r>
            <a:r>
              <a:rPr lang="zh-CN" altLang="en-US" sz="1400" dirty="0">
                <a:cs typeface="Times New Roman" panose="02020603050405020304" pitchFamily="18" charset="0"/>
              </a:rPr>
              <a:t>s time window and a 50 MHz sampling rate, which is 5.12 </a:t>
            </a:r>
            <a:r>
              <a:rPr lang="en-US" altLang="zh-CN" sz="1400" dirty="0">
                <a:cs typeface="Times New Roman" panose="02020603050405020304" pitchFamily="18" charset="0"/>
              </a:rPr>
              <a:t>µ</a:t>
            </a:r>
            <a:r>
              <a:rPr lang="zh-CN" altLang="en-US" sz="1400" dirty="0">
                <a:cs typeface="Times New Roman" panose="02020603050405020304" pitchFamily="18" charset="0"/>
              </a:rPr>
              <a:t>s earlier than the rising edge of the elfective signal pulse. Left: The temperature e</a:t>
            </a:r>
            <a:r>
              <a:rPr lang="en-US" altLang="zh-CN" sz="1400" dirty="0">
                <a:cs typeface="Times New Roman" panose="02020603050405020304" pitchFamily="18" charset="0"/>
              </a:rPr>
              <a:t>f</a:t>
            </a:r>
            <a:r>
              <a:rPr lang="zh-CN" altLang="en-US" sz="1400" dirty="0">
                <a:cs typeface="Times New Roman" panose="02020603050405020304" pitchFamily="18" charset="0"/>
              </a:rPr>
              <a:t>fect of gain factor of the SiPM camera. Right:The temperature ef</a:t>
            </a:r>
            <a:r>
              <a:rPr lang="en-US" altLang="zh-CN" sz="1400" dirty="0">
                <a:cs typeface="Times New Roman" panose="02020603050405020304" pitchFamily="18" charset="0"/>
              </a:rPr>
              <a:t>f</a:t>
            </a:r>
            <a:r>
              <a:rPr lang="zh-CN" altLang="en-US" sz="1400" dirty="0">
                <a:cs typeface="Times New Roman" panose="02020603050405020304" pitchFamily="18" charset="0"/>
              </a:rPr>
              <a:t>ect of baseline of the SiPM camera.</a:t>
            </a:r>
          </a:p>
        </p:txBody>
      </p:sp>
    </p:spTree>
    <p:extLst>
      <p:ext uri="{BB962C8B-B14F-4D97-AF65-F5344CB8AC3E}">
        <p14:creationId xmlns:p14="http://schemas.microsoft.com/office/powerpoint/2010/main" val="165828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22C3499-B598-B16B-F115-28DF5D6C9693}"/>
              </a:ext>
            </a:extLst>
          </p:cNvPr>
          <p:cNvSpPr>
            <a:spLocks noGrp="1"/>
          </p:cNvSpPr>
          <p:nvPr>
            <p:ph type="ctrTitle"/>
          </p:nvPr>
        </p:nvSpPr>
        <p:spPr/>
        <p:txBody>
          <a:bodyPr/>
          <a:lstStyle/>
          <a:p>
            <a:pPr algn="ctr"/>
            <a:r>
              <a:rPr lang="en-US" altLang="zh-CN" dirty="0">
                <a:ea typeface="微软雅黑" panose="020B0503020204020204" pitchFamily="34" charset="-122"/>
                <a:cs typeface="Arial" panose="020B0604020202020204" pitchFamily="34" charset="0"/>
              </a:rPr>
              <a:t>The Self Calibration Method For SiPM Camera</a:t>
            </a:r>
          </a:p>
        </p:txBody>
      </p:sp>
      <p:sp>
        <p:nvSpPr>
          <p:cNvPr id="4" name="灯片编号占位符 3">
            <a:extLst>
              <a:ext uri="{FF2B5EF4-FFF2-40B4-BE49-F238E27FC236}">
                <a16:creationId xmlns:a16="http://schemas.microsoft.com/office/drawing/2014/main" id="{CE2A375D-41B9-CF29-5D84-70761928B7A0}"/>
              </a:ext>
            </a:extLst>
          </p:cNvPr>
          <p:cNvSpPr>
            <a:spLocks noGrp="1"/>
          </p:cNvSpPr>
          <p:nvPr>
            <p:ph type="sldNum" sz="quarter" idx="12"/>
          </p:nvPr>
        </p:nvSpPr>
        <p:spPr/>
        <p:txBody>
          <a:bodyPr/>
          <a:lstStyle/>
          <a:p>
            <a:fld id="{2E5078D1-0A5E-429B-93E7-5D1D9104138B}" type="slidenum">
              <a:rPr lang="zh-CN" altLang="en-US" smtClean="0"/>
              <a:t>4</a:t>
            </a:fld>
            <a:endParaRPr lang="zh-CN" altLang="en-US"/>
          </a:p>
        </p:txBody>
      </p:sp>
      <p:sp>
        <p:nvSpPr>
          <p:cNvPr id="5" name="文本框 4">
            <a:extLst>
              <a:ext uri="{FF2B5EF4-FFF2-40B4-BE49-F238E27FC236}">
                <a16:creationId xmlns:a16="http://schemas.microsoft.com/office/drawing/2014/main" id="{DC7CF628-AE59-2395-E74C-7AF63679EB16}"/>
              </a:ext>
            </a:extLst>
          </p:cNvPr>
          <p:cNvSpPr txBox="1"/>
          <p:nvPr/>
        </p:nvSpPr>
        <p:spPr>
          <a:xfrm>
            <a:off x="468086" y="1087121"/>
            <a:ext cx="11152414" cy="1757532"/>
          </a:xfrm>
          <a:prstGeom prst="rect">
            <a:avLst/>
          </a:prstGeom>
          <a:noFill/>
        </p:spPr>
        <p:txBody>
          <a:bodyPr wrap="square">
            <a:spAutoFit/>
          </a:bodyPr>
          <a:lstStyle/>
          <a:p>
            <a:pPr>
              <a:lnSpc>
                <a:spcPct val="150000"/>
              </a:lnSpc>
            </a:pPr>
            <a:r>
              <a:rPr lang="en-US" altLang="zh-CN" sz="2000" b="1" i="0" u="none" strike="noStrike" baseline="0" dirty="0">
                <a:cs typeface="Times New Roman" panose="02020603050405020304" pitchFamily="18" charset="0"/>
              </a:rPr>
              <a:t>B. SiPM gain with night sky background</a:t>
            </a:r>
          </a:p>
          <a:p>
            <a:pPr indent="360000" algn="l">
              <a:lnSpc>
                <a:spcPct val="150000"/>
              </a:lnSpc>
            </a:pPr>
            <a:r>
              <a:rPr lang="en-US" altLang="zh-CN" sz="1800" b="0" i="0" u="none" strike="noStrike" baseline="0" dirty="0">
                <a:solidFill>
                  <a:srgbClr val="000000"/>
                </a:solidFill>
                <a:cs typeface="Times New Roman" panose="02020603050405020304" pitchFamily="18" charset="0"/>
              </a:rPr>
              <a:t>With the rise of the intensity of the night sky background light, the voltage division on the resistor Rq and resistor RL will increase, and then the gain of SiPMs will decrease. Due to the DC coupling mode between the SiPMs and the readout electronics, the baseline can be used the characterize the intensity of night sky background light. </a:t>
            </a:r>
          </a:p>
        </p:txBody>
      </p:sp>
      <p:pic>
        <p:nvPicPr>
          <p:cNvPr id="11" name="图片 10">
            <a:extLst>
              <a:ext uri="{FF2B5EF4-FFF2-40B4-BE49-F238E27FC236}">
                <a16:creationId xmlns:a16="http://schemas.microsoft.com/office/drawing/2014/main" id="{DADC8C7A-253A-E135-5CB3-A7E756C25C8C}"/>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a14:imgEffect>
                  </a14:imgLayer>
                </a14:imgProps>
              </a:ext>
            </a:extLst>
          </a:blip>
          <a:srcRect l="6795" t="1495" r="5231" b="9164"/>
          <a:stretch>
            <a:fillRect/>
          </a:stretch>
        </p:blipFill>
        <p:spPr>
          <a:xfrm>
            <a:off x="1657140" y="2836638"/>
            <a:ext cx="2533650" cy="3803650"/>
          </a:xfrm>
          <a:prstGeom prst="rect">
            <a:avLst/>
          </a:prstGeom>
        </p:spPr>
      </p:pic>
      <p:pic>
        <p:nvPicPr>
          <p:cNvPr id="12" name="图片 11">
            <a:extLst>
              <a:ext uri="{FF2B5EF4-FFF2-40B4-BE49-F238E27FC236}">
                <a16:creationId xmlns:a16="http://schemas.microsoft.com/office/drawing/2014/main" id="{64FB0C79-789E-C32C-0602-9ADF38DD9642}"/>
              </a:ext>
            </a:extLst>
          </p:cNvPr>
          <p:cNvPicPr>
            <a:picLocks noChangeAspect="1"/>
          </p:cNvPicPr>
          <p:nvPr/>
        </p:nvPicPr>
        <p:blipFill>
          <a:blip r:embed="rId4"/>
          <a:stretch>
            <a:fillRect/>
          </a:stretch>
        </p:blipFill>
        <p:spPr>
          <a:xfrm>
            <a:off x="5597708" y="2836638"/>
            <a:ext cx="4937152" cy="2923944"/>
          </a:xfrm>
          <a:prstGeom prst="rect">
            <a:avLst/>
          </a:prstGeom>
        </p:spPr>
      </p:pic>
      <p:sp>
        <p:nvSpPr>
          <p:cNvPr id="14" name="文本框 13">
            <a:extLst>
              <a:ext uri="{FF2B5EF4-FFF2-40B4-BE49-F238E27FC236}">
                <a16:creationId xmlns:a16="http://schemas.microsoft.com/office/drawing/2014/main" id="{DF5E36AF-B930-BAA6-38F4-6F4D26B17E82}"/>
              </a:ext>
            </a:extLst>
          </p:cNvPr>
          <p:cNvSpPr txBox="1"/>
          <p:nvPr/>
        </p:nvSpPr>
        <p:spPr>
          <a:xfrm>
            <a:off x="5791200" y="5688449"/>
            <a:ext cx="4414838" cy="1169551"/>
          </a:xfrm>
          <a:prstGeom prst="rect">
            <a:avLst/>
          </a:prstGeom>
          <a:noFill/>
        </p:spPr>
        <p:txBody>
          <a:bodyPr wrap="square">
            <a:spAutoFit/>
          </a:bodyPr>
          <a:lstStyle/>
          <a:p>
            <a:r>
              <a:rPr lang="en" altLang="zh-CN" sz="1400" dirty="0">
                <a:solidFill>
                  <a:srgbClr val="000000"/>
                </a:solidFill>
                <a:effectLst/>
              </a:rPr>
              <a:t>The linear relationship between the gain factor of SiPMs and the baseline changes under the night sky background light. The baseline changes is defined as B</a:t>
            </a:r>
            <a:r>
              <a:rPr lang="en" altLang="zh-CN" sz="1400" baseline="-25000" dirty="0">
                <a:solidFill>
                  <a:srgbClr val="000000"/>
                </a:solidFill>
                <a:effectLst/>
              </a:rPr>
              <a:t>obs</a:t>
            </a:r>
            <a:r>
              <a:rPr lang="en" altLang="zh-CN" sz="1400" dirty="0">
                <a:solidFill>
                  <a:srgbClr val="000000"/>
                </a:solidFill>
                <a:effectLst/>
              </a:rPr>
              <a:t>− B</a:t>
            </a:r>
            <a:r>
              <a:rPr lang="en" altLang="zh-CN" sz="1400" baseline="-25000" dirty="0">
                <a:solidFill>
                  <a:srgbClr val="000000"/>
                </a:solidFill>
                <a:effectLst/>
              </a:rPr>
              <a:t>dark </a:t>
            </a:r>
            <a:r>
              <a:rPr lang="en" altLang="zh-CN" sz="1400" dirty="0">
                <a:solidFill>
                  <a:srgbClr val="000000"/>
                </a:solidFill>
                <a:effectLst/>
              </a:rPr>
              <a:t>, where B</a:t>
            </a:r>
            <a:r>
              <a:rPr lang="en" altLang="zh-CN" sz="1400" baseline="-25000" dirty="0">
                <a:solidFill>
                  <a:srgbClr val="000000"/>
                </a:solidFill>
                <a:effectLst/>
              </a:rPr>
              <a:t>obs</a:t>
            </a:r>
            <a:r>
              <a:rPr lang="en" altLang="zh-CN" sz="1400" dirty="0">
                <a:solidFill>
                  <a:srgbClr val="000000"/>
                </a:solidFill>
                <a:effectLst/>
              </a:rPr>
              <a:t> is the baseline during the observation, and B</a:t>
            </a:r>
            <a:r>
              <a:rPr lang="en" altLang="zh-CN" sz="1400" baseline="-25000" dirty="0">
                <a:solidFill>
                  <a:srgbClr val="000000"/>
                </a:solidFill>
                <a:effectLst/>
              </a:rPr>
              <a:t>dark</a:t>
            </a:r>
            <a:r>
              <a:rPr lang="en" altLang="zh-CN" sz="1400" dirty="0">
                <a:solidFill>
                  <a:srgbClr val="000000"/>
                </a:solidFill>
                <a:effectLst/>
              </a:rPr>
              <a:t> is the baseline in the dark environment.</a:t>
            </a:r>
          </a:p>
        </p:txBody>
      </p:sp>
    </p:spTree>
    <p:extLst>
      <p:ext uri="{BB962C8B-B14F-4D97-AF65-F5344CB8AC3E}">
        <p14:creationId xmlns:p14="http://schemas.microsoft.com/office/powerpoint/2010/main" val="2375866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22C3499-B598-B16B-F115-28DF5D6C9693}"/>
              </a:ext>
            </a:extLst>
          </p:cNvPr>
          <p:cNvSpPr>
            <a:spLocks noGrp="1"/>
          </p:cNvSpPr>
          <p:nvPr>
            <p:ph type="ctrTitle"/>
          </p:nvPr>
        </p:nvSpPr>
        <p:spPr/>
        <p:txBody>
          <a:bodyPr/>
          <a:lstStyle/>
          <a:p>
            <a:pPr algn="ctr"/>
            <a:r>
              <a:rPr lang="en-US" altLang="zh-CN" sz="3600" dirty="0">
                <a:ea typeface="微软雅黑" panose="020B0503020204020204" pitchFamily="34" charset="-122"/>
                <a:cs typeface="Arial" panose="020B0604020202020204" pitchFamily="34" charset="0"/>
              </a:rPr>
              <a:t>The Self Calibration Method For SiPM Camera</a:t>
            </a:r>
          </a:p>
        </p:txBody>
      </p:sp>
      <p:sp>
        <p:nvSpPr>
          <p:cNvPr id="4" name="灯片编号占位符 3">
            <a:extLst>
              <a:ext uri="{FF2B5EF4-FFF2-40B4-BE49-F238E27FC236}">
                <a16:creationId xmlns:a16="http://schemas.microsoft.com/office/drawing/2014/main" id="{CE2A375D-41B9-CF29-5D84-70761928B7A0}"/>
              </a:ext>
            </a:extLst>
          </p:cNvPr>
          <p:cNvSpPr>
            <a:spLocks noGrp="1"/>
          </p:cNvSpPr>
          <p:nvPr>
            <p:ph type="sldNum" sz="quarter" idx="12"/>
          </p:nvPr>
        </p:nvSpPr>
        <p:spPr/>
        <p:txBody>
          <a:bodyPr/>
          <a:lstStyle/>
          <a:p>
            <a:fld id="{2E5078D1-0A5E-429B-93E7-5D1D9104138B}" type="slidenum">
              <a:rPr lang="zh-CN" altLang="en-US" smtClean="0"/>
              <a:t>5</a:t>
            </a:fld>
            <a:endParaRPr lang="zh-CN" altLang="en-US"/>
          </a:p>
        </p:txBody>
      </p:sp>
      <p:sp>
        <p:nvSpPr>
          <p:cNvPr id="5" name="文本框 4">
            <a:extLst>
              <a:ext uri="{FF2B5EF4-FFF2-40B4-BE49-F238E27FC236}">
                <a16:creationId xmlns:a16="http://schemas.microsoft.com/office/drawing/2014/main" id="{DC7CF628-AE59-2395-E74C-7AF63679EB16}"/>
              </a:ext>
            </a:extLst>
          </p:cNvPr>
          <p:cNvSpPr txBox="1"/>
          <p:nvPr/>
        </p:nvSpPr>
        <p:spPr>
          <a:xfrm>
            <a:off x="468086" y="1087121"/>
            <a:ext cx="4975452" cy="5497018"/>
          </a:xfrm>
          <a:prstGeom prst="rect">
            <a:avLst/>
          </a:prstGeom>
          <a:noFill/>
        </p:spPr>
        <p:txBody>
          <a:bodyPr wrap="square">
            <a:spAutoFit/>
          </a:bodyPr>
          <a:lstStyle/>
          <a:p>
            <a:pPr algn="l">
              <a:lnSpc>
                <a:spcPct val="150000"/>
              </a:lnSpc>
            </a:pPr>
            <a:r>
              <a:rPr lang="en-US" altLang="zh-CN" sz="2000" b="1" i="0" u="none" strike="noStrike" baseline="0" dirty="0">
                <a:cs typeface="Times New Roman" panose="02020603050405020304" pitchFamily="18" charset="0"/>
              </a:rPr>
              <a:t>C.</a:t>
            </a:r>
            <a:r>
              <a:rPr lang="en-US" altLang="zh-CN" sz="2000" b="1" dirty="0"/>
              <a:t> The self calibration result </a:t>
            </a:r>
          </a:p>
          <a:p>
            <a:pPr algn="l">
              <a:lnSpc>
                <a:spcPct val="150000"/>
              </a:lnSpc>
            </a:pPr>
            <a:r>
              <a:rPr lang="en" altLang="zh-CN" dirty="0">
                <a:cs typeface="Times New Roman" panose="02020603050405020304" pitchFamily="18" charset="0"/>
              </a:rPr>
              <a:t>After fully considering the temperature effect of both the SiPM gain and the baseline, the gain factor of the SiPM camera can be calculated with the formula in real-time during the WFCTA observation.</a:t>
            </a:r>
          </a:p>
          <a:p>
            <a:pPr algn="l">
              <a:lnSpc>
                <a:spcPct val="150000"/>
              </a:lnSpc>
            </a:pPr>
            <a:endParaRPr lang="en" altLang="zh-CN" dirty="0">
              <a:cs typeface="Times New Roman" panose="02020603050405020304" pitchFamily="18" charset="0"/>
            </a:endParaRPr>
          </a:p>
          <a:p>
            <a:pPr algn="l">
              <a:lnSpc>
                <a:spcPct val="150000"/>
              </a:lnSpc>
            </a:pPr>
            <a:r>
              <a:rPr lang="en" altLang="zh-CN" dirty="0">
                <a:cs typeface="Times New Roman" panose="02020603050405020304" pitchFamily="18" charset="0"/>
              </a:rPr>
              <a:t>The LED calibration results can faithfully reflect the real-time gain of each SiPM pixel inside the camera. The gain factor of the camera rapidly changes in the early stage of the WFCTA observation with the doors open. At this stage, the working temperature of the SiPM camera changes rapidly.</a:t>
            </a:r>
          </a:p>
        </p:txBody>
      </p:sp>
      <p:pic>
        <p:nvPicPr>
          <p:cNvPr id="2" name="图片 1">
            <a:extLst>
              <a:ext uri="{FF2B5EF4-FFF2-40B4-BE49-F238E27FC236}">
                <a16:creationId xmlns:a16="http://schemas.microsoft.com/office/drawing/2014/main" id="{BF2D84D2-CADA-C2C1-1C21-B8EDA9E22031}"/>
              </a:ext>
            </a:extLst>
          </p:cNvPr>
          <p:cNvPicPr>
            <a:picLocks noChangeAspect="1"/>
          </p:cNvPicPr>
          <p:nvPr/>
        </p:nvPicPr>
        <p:blipFill>
          <a:blip r:embed="rId2"/>
          <a:stretch>
            <a:fillRect/>
          </a:stretch>
        </p:blipFill>
        <p:spPr>
          <a:xfrm>
            <a:off x="5582295" y="1815715"/>
            <a:ext cx="6609705" cy="3770750"/>
          </a:xfrm>
          <a:prstGeom prst="rect">
            <a:avLst/>
          </a:prstGeom>
        </p:spPr>
      </p:pic>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B0CD39D-E804-31E6-7C32-C568444A77D2}"/>
                  </a:ext>
                </a:extLst>
              </p:cNvPr>
              <p:cNvSpPr txBox="1"/>
              <p:nvPr/>
            </p:nvSpPr>
            <p:spPr>
              <a:xfrm>
                <a:off x="538843" y="3739706"/>
                <a:ext cx="4833938" cy="303673"/>
              </a:xfrm>
              <a:prstGeom prst="rect">
                <a:avLst/>
              </a:prstGeom>
              <a:noFill/>
            </p:spPr>
            <p:txBody>
              <a:bodyPr wrap="square" lIns="0" tIns="0" rIns="0" bIns="0" rtlCol="0">
                <a:spAutoFit/>
              </a:bodyPr>
              <a:lstStyle/>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𝐺𝐹</m:t>
                        </m:r>
                      </m:e>
                      <m:sub>
                        <m:r>
                          <a:rPr lang="en-US" altLang="zh-CN" i="1">
                            <a:latin typeface="Cambria Math" panose="02040503050406030204" pitchFamily="18" charset="0"/>
                          </a:rPr>
                          <m:t>(</m:t>
                        </m:r>
                        <m:r>
                          <a:rPr lang="en-US" altLang="zh-CN" i="1">
                            <a:latin typeface="Cambria Math" panose="02040503050406030204" pitchFamily="18" charset="0"/>
                          </a:rPr>
                          <m:t>𝑜𝑏𝑠</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i="1">
                            <a:latin typeface="Cambria Math" panose="02040503050406030204" pitchFamily="18" charset="0"/>
                          </a:rPr>
                          <m:t>)</m:t>
                        </m:r>
                      </m:sub>
                    </m:sSub>
                  </m:oMath>
                </a14:m>
                <a:r>
                  <a:rPr lang="en-US" altLang="zh-CN" dirty="0"/>
                  <a:t>=</a:t>
                </a:r>
                <a14:m>
                  <m:oMath xmlns:m="http://schemas.openxmlformats.org/officeDocument/2006/math">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𝐺𝐹</m:t>
                        </m:r>
                      </m:e>
                      <m:sub>
                        <m:r>
                          <a:rPr lang="en-US" altLang="zh-CN" i="1" dirty="0">
                            <a:latin typeface="Cambria Math" panose="02040503050406030204" pitchFamily="18" charset="0"/>
                          </a:rPr>
                          <m:t>(</m:t>
                        </m:r>
                        <m:r>
                          <a:rPr lang="en-US" altLang="zh-CN" i="1" dirty="0">
                            <a:latin typeface="Cambria Math" panose="02040503050406030204" pitchFamily="18" charset="0"/>
                          </a:rPr>
                          <m:t>𝑑𝑎𝑟𝑘</m:t>
                        </m:r>
                        <m:r>
                          <a:rPr lang="en-US" altLang="zh-CN" i="1" dirty="0">
                            <a:latin typeface="Cambria Math" panose="02040503050406030204" pitchFamily="18" charset="0"/>
                          </a:rPr>
                          <m:t>,</m:t>
                        </m:r>
                        <m:r>
                          <a:rPr lang="en-US" altLang="zh-CN" i="1" dirty="0">
                            <a:latin typeface="Cambria Math" panose="02040503050406030204" pitchFamily="18" charset="0"/>
                          </a:rPr>
                          <m:t>𝑇</m:t>
                        </m:r>
                        <m:r>
                          <a:rPr lang="en-US" altLang="zh-CN" i="1" dirty="0">
                            <a:latin typeface="Cambria Math" panose="02040503050406030204" pitchFamily="18" charset="0"/>
                          </a:rPr>
                          <m:t>)</m:t>
                        </m:r>
                      </m:sub>
                    </m:sSub>
                    <m:r>
                      <a:rPr lang="en-US" altLang="zh-CN" i="1" dirty="0">
                        <a:latin typeface="Cambria Math" panose="02040503050406030204" pitchFamily="18" charset="0"/>
                      </a:rPr>
                      <m:t>−</m:t>
                    </m:r>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𝑓</m:t>
                        </m:r>
                      </m:e>
                      <m:sub>
                        <m:r>
                          <a:rPr lang="en-US" altLang="zh-CN" i="1" dirty="0">
                            <a:latin typeface="Cambria Math" panose="02040503050406030204" pitchFamily="18" charset="0"/>
                          </a:rPr>
                          <m:t>𝐺𝐵</m:t>
                        </m:r>
                      </m:sub>
                    </m:sSub>
                    <m:r>
                      <a:rPr lang="en-US" altLang="zh-CN" i="1" dirty="0">
                        <a:latin typeface="Cambria Math" panose="02040503050406030204" pitchFamily="18" charset="0"/>
                        <a:ea typeface="Cambria Math" panose="02040503050406030204" pitchFamily="18" charset="0"/>
                      </a:rPr>
                      <m:t>×(</m:t>
                    </m:r>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𝐵</m:t>
                        </m:r>
                      </m:e>
                      <m:sub>
                        <m:d>
                          <m:dPr>
                            <m:ctrlPr>
                              <a:rPr lang="en-US" altLang="zh-CN" i="1" dirty="0">
                                <a:latin typeface="Cambria Math" panose="02040503050406030204" pitchFamily="18" charset="0"/>
                                <a:ea typeface="Cambria Math" panose="02040503050406030204" pitchFamily="18" charset="0"/>
                              </a:rPr>
                            </m:ctrlPr>
                          </m:dPr>
                          <m:e>
                            <m:r>
                              <a:rPr lang="en-US" altLang="zh-CN" i="1" dirty="0">
                                <a:latin typeface="Cambria Math" panose="02040503050406030204" pitchFamily="18" charset="0"/>
                                <a:ea typeface="Cambria Math" panose="02040503050406030204" pitchFamily="18" charset="0"/>
                              </a:rPr>
                              <m:t>𝑜𝑏𝑠</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𝑇</m:t>
                            </m:r>
                          </m:e>
                        </m:d>
                      </m:sub>
                    </m:sSub>
                    <m:r>
                      <a:rPr lang="en-US" altLang="zh-CN" i="1" dirty="0">
                        <a:latin typeface="Cambria Math" panose="02040503050406030204" pitchFamily="18" charset="0"/>
                        <a:ea typeface="Cambria Math" panose="02040503050406030204" pitchFamily="18" charset="0"/>
                      </a:rPr>
                      <m:t>−</m:t>
                    </m:r>
                    <m:sSub>
                      <m:sSubPr>
                        <m:ctrlPr>
                          <a:rPr lang="en-US" altLang="zh-CN" i="1" dirty="0">
                            <a:latin typeface="Cambria Math" panose="02040503050406030204" pitchFamily="18" charset="0"/>
                            <a:ea typeface="Cambria Math" panose="02040503050406030204" pitchFamily="18" charset="0"/>
                          </a:rPr>
                        </m:ctrlPr>
                      </m:sSubPr>
                      <m:e>
                        <m:r>
                          <a:rPr lang="en-US" altLang="zh-CN" i="1" dirty="0">
                            <a:latin typeface="Cambria Math" panose="02040503050406030204" pitchFamily="18" charset="0"/>
                            <a:ea typeface="Cambria Math" panose="02040503050406030204" pitchFamily="18" charset="0"/>
                          </a:rPr>
                          <m:t>𝐵</m:t>
                        </m:r>
                      </m:e>
                      <m:sub>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𝑑𝑎𝑟𝑘</m:t>
                        </m:r>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𝑇</m:t>
                        </m:r>
                        <m:r>
                          <a:rPr lang="en-US" altLang="zh-CN" i="1" dirty="0">
                            <a:latin typeface="Cambria Math" panose="02040503050406030204" pitchFamily="18" charset="0"/>
                            <a:ea typeface="Cambria Math" panose="02040503050406030204" pitchFamily="18" charset="0"/>
                          </a:rPr>
                          <m:t>0)</m:t>
                        </m:r>
                      </m:sub>
                    </m:sSub>
                    <m:r>
                      <a:rPr lang="en-US" altLang="zh-CN" i="1" dirty="0">
                        <a:latin typeface="Cambria Math" panose="02040503050406030204" pitchFamily="18" charset="0"/>
                        <a:ea typeface="Cambria Math" panose="02040503050406030204" pitchFamily="18" charset="0"/>
                      </a:rPr>
                      <m:t>)</m:t>
                    </m:r>
                  </m:oMath>
                </a14:m>
                <a:endParaRPr lang="zh-CN" altLang="en-US" dirty="0"/>
              </a:p>
            </p:txBody>
          </p:sp>
        </mc:Choice>
        <mc:Fallback xmlns="">
          <p:sp>
            <p:nvSpPr>
              <p:cNvPr id="6" name="文本框 5">
                <a:extLst>
                  <a:ext uri="{FF2B5EF4-FFF2-40B4-BE49-F238E27FC236}">
                    <a16:creationId xmlns:a16="http://schemas.microsoft.com/office/drawing/2014/main" id="{2B0CD39D-E804-31E6-7C32-C568444A77D2}"/>
                  </a:ext>
                </a:extLst>
              </p:cNvPr>
              <p:cNvSpPr txBox="1">
                <a:spLocks noRot="1" noChangeAspect="1" noMove="1" noResize="1" noEditPoints="1" noAdjustHandles="1" noChangeArrowheads="1" noChangeShapeType="1" noTextEdit="1"/>
              </p:cNvSpPr>
              <p:nvPr/>
            </p:nvSpPr>
            <p:spPr>
              <a:xfrm>
                <a:off x="538843" y="3739706"/>
                <a:ext cx="4833938" cy="303673"/>
              </a:xfrm>
              <a:prstGeom prst="rect">
                <a:avLst/>
              </a:prstGeom>
              <a:blipFill>
                <a:blip r:embed="rId3"/>
                <a:stretch>
                  <a:fillRect l="-1575" t="-24000" r="-1575" b="-36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49477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C825AA8-1EAC-FC8E-1F16-718814F38EBF}"/>
              </a:ext>
            </a:extLst>
          </p:cNvPr>
          <p:cNvSpPr>
            <a:spLocks noGrp="1"/>
          </p:cNvSpPr>
          <p:nvPr>
            <p:ph idx="1"/>
          </p:nvPr>
        </p:nvSpPr>
        <p:spPr>
          <a:xfrm>
            <a:off x="468086" y="1123903"/>
            <a:ext cx="6572794" cy="5516385"/>
          </a:xfrm>
        </p:spPr>
        <p:txBody>
          <a:bodyPr/>
          <a:lstStyle/>
          <a:p>
            <a:pPr marL="0" indent="0">
              <a:lnSpc>
                <a:spcPct val="150000"/>
              </a:lnSpc>
              <a:buNone/>
            </a:pPr>
            <a:r>
              <a:rPr lang="en-US" altLang="zh-CN" sz="2000" b="1" dirty="0"/>
              <a:t>A. Observation under the starlight</a:t>
            </a:r>
          </a:p>
          <a:p>
            <a:pPr marL="0" indent="0">
              <a:lnSpc>
                <a:spcPct val="150000"/>
              </a:lnSpc>
              <a:buNone/>
            </a:pPr>
            <a:r>
              <a:rPr lang="en-US" altLang="zh-CN" sz="1800" dirty="0">
                <a:solidFill>
                  <a:srgbClr val="000000"/>
                </a:solidFill>
                <a:cs typeface="Times New Roman" panose="02020603050405020304" pitchFamily="18" charset="0"/>
              </a:rPr>
              <a:t>Considering the rotation of the Earth and considering stars as non-point sources, it takes 2 to 4 minutes for stars to pass through the field of view of a SiPM pixel inside the WFCTA camera. The bright stars can cause much significant fluctuation in the baseline of a SiPM pixel within 2 to 4 minutes. The LED calibration for SiPM camera is obtained from the median of the LED signals in 30s. When the background light intensity changes within a short time and with a</a:t>
            </a:r>
            <a:r>
              <a:rPr lang="zh-CN" altLang="en-US" sz="1800" dirty="0">
                <a:solidFill>
                  <a:srgbClr val="000000"/>
                </a:solidFill>
                <a:cs typeface="Times New Roman" panose="02020603050405020304" pitchFamily="18" charset="0"/>
              </a:rPr>
              <a:t> </a:t>
            </a:r>
            <a:r>
              <a:rPr lang="en-US" altLang="zh-CN" sz="1800" dirty="0">
                <a:cs typeface="Times New Roman" panose="02020603050405020304" pitchFamily="18" charset="0"/>
              </a:rPr>
              <a:t>large amplitude, the LED calibration cannot follow the change of gain factor of the SiPM camera, which is very sensitive to the variation of the background light intensity. For large Cherenkov light cones that trigger more SiPM pixels,</a:t>
            </a:r>
            <a:r>
              <a:rPr lang="zh-CN" altLang="en-US" sz="1800" dirty="0">
                <a:cs typeface="Times New Roman" panose="02020603050405020304" pitchFamily="18" charset="0"/>
              </a:rPr>
              <a:t> </a:t>
            </a:r>
            <a:r>
              <a:rPr lang="en-US" altLang="zh-CN" sz="1800" dirty="0">
                <a:cs typeface="Times New Roman" panose="02020603050405020304" pitchFamily="18" charset="0"/>
              </a:rPr>
              <a:t>the impact of starlight will be weakened.</a:t>
            </a:r>
          </a:p>
          <a:p>
            <a:pPr marL="0" indent="0">
              <a:lnSpc>
                <a:spcPct val="150000"/>
              </a:lnSpc>
              <a:buNone/>
            </a:pPr>
            <a:endParaRPr kumimoji="1" lang="zh-CN" altLang="en-US" sz="1800" dirty="0"/>
          </a:p>
        </p:txBody>
      </p:sp>
      <p:sp>
        <p:nvSpPr>
          <p:cNvPr id="3" name="标题 2">
            <a:extLst>
              <a:ext uri="{FF2B5EF4-FFF2-40B4-BE49-F238E27FC236}">
                <a16:creationId xmlns:a16="http://schemas.microsoft.com/office/drawing/2014/main" id="{4EA03599-3BBC-F66E-D570-81F27BFFA662}"/>
              </a:ext>
            </a:extLst>
          </p:cNvPr>
          <p:cNvSpPr>
            <a:spLocks noGrp="1"/>
          </p:cNvSpPr>
          <p:nvPr>
            <p:ph type="ctrTitle"/>
          </p:nvPr>
        </p:nvSpPr>
        <p:spPr>
          <a:xfrm>
            <a:off x="609598" y="106691"/>
            <a:ext cx="9791702" cy="655201"/>
          </a:xfrm>
        </p:spPr>
        <p:txBody>
          <a:bodyPr/>
          <a:lstStyle/>
          <a:p>
            <a:pPr algn="l"/>
            <a:r>
              <a:rPr kumimoji="1" lang="en" altLang="zh-CN" sz="3600" dirty="0"/>
              <a:t>The Cherenkov Light Intensity Measurement Result</a:t>
            </a:r>
            <a:endParaRPr kumimoji="1" lang="zh-CN" altLang="en-US" sz="3600" dirty="0"/>
          </a:p>
        </p:txBody>
      </p:sp>
      <p:sp>
        <p:nvSpPr>
          <p:cNvPr id="4" name="灯片编号占位符 3">
            <a:extLst>
              <a:ext uri="{FF2B5EF4-FFF2-40B4-BE49-F238E27FC236}">
                <a16:creationId xmlns:a16="http://schemas.microsoft.com/office/drawing/2014/main" id="{775938F1-A09F-53D3-96FD-6FC73D5640C8}"/>
              </a:ext>
            </a:extLst>
          </p:cNvPr>
          <p:cNvSpPr>
            <a:spLocks noGrp="1"/>
          </p:cNvSpPr>
          <p:nvPr>
            <p:ph type="sldNum" sz="quarter" idx="12"/>
          </p:nvPr>
        </p:nvSpPr>
        <p:spPr/>
        <p:txBody>
          <a:bodyPr/>
          <a:lstStyle/>
          <a:p>
            <a:fld id="{2E5078D1-0A5E-429B-93E7-5D1D9104138B}" type="slidenum">
              <a:rPr lang="zh-CN" altLang="en-US" smtClean="0"/>
              <a:t>6</a:t>
            </a:fld>
            <a:endParaRPr lang="zh-CN" altLang="en-US"/>
          </a:p>
        </p:txBody>
      </p:sp>
      <p:pic>
        <p:nvPicPr>
          <p:cNvPr id="7" name="图片 6">
            <a:extLst>
              <a:ext uri="{FF2B5EF4-FFF2-40B4-BE49-F238E27FC236}">
                <a16:creationId xmlns:a16="http://schemas.microsoft.com/office/drawing/2014/main" id="{CF323CC6-7D81-7CD8-5A39-6C46F0C49664}"/>
              </a:ext>
            </a:extLst>
          </p:cNvPr>
          <p:cNvPicPr>
            <a:picLocks noChangeAspect="1"/>
          </p:cNvPicPr>
          <p:nvPr/>
        </p:nvPicPr>
        <p:blipFill>
          <a:blip r:embed="rId2"/>
          <a:stretch>
            <a:fillRect/>
          </a:stretch>
        </p:blipFill>
        <p:spPr>
          <a:xfrm>
            <a:off x="7602084" y="1280297"/>
            <a:ext cx="4121830" cy="4961392"/>
          </a:xfrm>
          <a:prstGeom prst="rect">
            <a:avLst/>
          </a:prstGeom>
        </p:spPr>
      </p:pic>
    </p:spTree>
    <p:extLst>
      <p:ext uri="{BB962C8B-B14F-4D97-AF65-F5344CB8AC3E}">
        <p14:creationId xmlns:p14="http://schemas.microsoft.com/office/powerpoint/2010/main" val="155734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C825AA8-1EAC-FC8E-1F16-718814F38EBF}"/>
              </a:ext>
            </a:extLst>
          </p:cNvPr>
          <p:cNvSpPr>
            <a:spLocks noGrp="1"/>
          </p:cNvSpPr>
          <p:nvPr>
            <p:ph idx="1"/>
          </p:nvPr>
        </p:nvSpPr>
        <p:spPr>
          <a:xfrm>
            <a:off x="468085" y="1087121"/>
            <a:ext cx="5477379" cy="4869179"/>
          </a:xfrm>
        </p:spPr>
        <p:txBody>
          <a:bodyPr/>
          <a:lstStyle/>
          <a:p>
            <a:pPr marL="0" indent="0">
              <a:lnSpc>
                <a:spcPct val="150000"/>
              </a:lnSpc>
              <a:buNone/>
            </a:pPr>
            <a:r>
              <a:rPr lang="en-US" altLang="zh-CN" sz="2000" b="1" dirty="0"/>
              <a:t>B. Observation under the moonlight</a:t>
            </a:r>
          </a:p>
          <a:p>
            <a:pPr marL="0" indent="0">
              <a:lnSpc>
                <a:spcPct val="150000"/>
              </a:lnSpc>
              <a:buNone/>
            </a:pPr>
            <a:r>
              <a:rPr lang="en-US" altLang="zh-CN" sz="1800" dirty="0">
                <a:solidFill>
                  <a:srgbClr val="000000"/>
                </a:solidFill>
                <a:cs typeface="Times New Roman" panose="02020603050405020304" pitchFamily="18" charset="0"/>
              </a:rPr>
              <a:t>When the intersection angle between the moon and the telescope bellow 35°, the avalanche current rises rapidly. When the current exceeds 0.8A, the baseline does not rise with the current regularly. As a result, the calibration method based on the background cannot provide a reliable result, when the moon is near the field of view of the telescope in the full moon period. In addition, the calibration based on background can match with the LED calibration with a deviation bellow 5%, when the intersection angle is over 35°.</a:t>
            </a:r>
            <a:endParaRPr lang="zh-CN" altLang="en-US" sz="1800" dirty="0">
              <a:cs typeface="Times New Roman" panose="02020603050405020304" pitchFamily="18" charset="0"/>
            </a:endParaRPr>
          </a:p>
        </p:txBody>
      </p:sp>
      <p:sp>
        <p:nvSpPr>
          <p:cNvPr id="3" name="标题 2">
            <a:extLst>
              <a:ext uri="{FF2B5EF4-FFF2-40B4-BE49-F238E27FC236}">
                <a16:creationId xmlns:a16="http://schemas.microsoft.com/office/drawing/2014/main" id="{4EA03599-3BBC-F66E-D570-81F27BFFA662}"/>
              </a:ext>
            </a:extLst>
          </p:cNvPr>
          <p:cNvSpPr>
            <a:spLocks noGrp="1"/>
          </p:cNvSpPr>
          <p:nvPr>
            <p:ph type="ctrTitle"/>
          </p:nvPr>
        </p:nvSpPr>
        <p:spPr>
          <a:xfrm>
            <a:off x="609598" y="106691"/>
            <a:ext cx="9834565" cy="655201"/>
          </a:xfrm>
        </p:spPr>
        <p:txBody>
          <a:bodyPr/>
          <a:lstStyle/>
          <a:p>
            <a:pPr algn="l"/>
            <a:r>
              <a:rPr kumimoji="1" lang="en" altLang="zh-CN" sz="3600" dirty="0"/>
              <a:t>The Cherenkov Light Intensity Measurement Result</a:t>
            </a:r>
            <a:endParaRPr kumimoji="1" lang="zh-CN" altLang="en-US" sz="3600" dirty="0"/>
          </a:p>
        </p:txBody>
      </p:sp>
      <p:sp>
        <p:nvSpPr>
          <p:cNvPr id="4" name="灯片编号占位符 3">
            <a:extLst>
              <a:ext uri="{FF2B5EF4-FFF2-40B4-BE49-F238E27FC236}">
                <a16:creationId xmlns:a16="http://schemas.microsoft.com/office/drawing/2014/main" id="{775938F1-A09F-53D3-96FD-6FC73D5640C8}"/>
              </a:ext>
            </a:extLst>
          </p:cNvPr>
          <p:cNvSpPr>
            <a:spLocks noGrp="1"/>
          </p:cNvSpPr>
          <p:nvPr>
            <p:ph type="sldNum" sz="quarter" idx="12"/>
          </p:nvPr>
        </p:nvSpPr>
        <p:spPr/>
        <p:txBody>
          <a:bodyPr/>
          <a:lstStyle/>
          <a:p>
            <a:fld id="{2E5078D1-0A5E-429B-93E7-5D1D9104138B}" type="slidenum">
              <a:rPr lang="zh-CN" altLang="en-US" smtClean="0"/>
              <a:t>7</a:t>
            </a:fld>
            <a:endParaRPr lang="zh-CN" altLang="en-US"/>
          </a:p>
        </p:txBody>
      </p:sp>
      <p:pic>
        <p:nvPicPr>
          <p:cNvPr id="5" name="Picture 4">
            <a:extLst>
              <a:ext uri="{FF2B5EF4-FFF2-40B4-BE49-F238E27FC236}">
                <a16:creationId xmlns:a16="http://schemas.microsoft.com/office/drawing/2014/main" id="{4FEAFB04-19DE-2FA1-318D-1E136EB1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538" y="1747176"/>
            <a:ext cx="5477379" cy="3619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575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A01FDB-FFB9-0987-366B-3A3917BCF1A2}"/>
              </a:ext>
            </a:extLst>
          </p:cNvPr>
          <p:cNvPicPr>
            <a:picLocks noChangeAspect="1"/>
          </p:cNvPicPr>
          <p:nvPr/>
        </p:nvPicPr>
        <p:blipFill>
          <a:blip r:embed="rId2"/>
          <a:stretch>
            <a:fillRect/>
          </a:stretch>
        </p:blipFill>
        <p:spPr>
          <a:xfrm>
            <a:off x="7791448" y="1277072"/>
            <a:ext cx="4137028" cy="2060296"/>
          </a:xfrm>
          <a:prstGeom prst="rect">
            <a:avLst/>
          </a:prstGeom>
        </p:spPr>
      </p:pic>
      <p:sp>
        <p:nvSpPr>
          <p:cNvPr id="2" name="内容占位符 1">
            <a:extLst>
              <a:ext uri="{FF2B5EF4-FFF2-40B4-BE49-F238E27FC236}">
                <a16:creationId xmlns:a16="http://schemas.microsoft.com/office/drawing/2014/main" id="{5C825AA8-1EAC-FC8E-1F16-718814F38EBF}"/>
              </a:ext>
            </a:extLst>
          </p:cNvPr>
          <p:cNvSpPr>
            <a:spLocks noGrp="1"/>
          </p:cNvSpPr>
          <p:nvPr>
            <p:ph idx="1"/>
          </p:nvPr>
        </p:nvSpPr>
        <p:spPr>
          <a:xfrm>
            <a:off x="468086" y="1087121"/>
            <a:ext cx="7596922" cy="5553167"/>
          </a:xfrm>
        </p:spPr>
        <p:txBody>
          <a:bodyPr/>
          <a:lstStyle/>
          <a:p>
            <a:pPr marL="0" indent="0">
              <a:lnSpc>
                <a:spcPct val="150000"/>
              </a:lnSpc>
              <a:buNone/>
            </a:pPr>
            <a:r>
              <a:rPr lang="en-US" altLang="zh-CN" sz="2000" b="1" dirty="0"/>
              <a:t>A. Calibration</a:t>
            </a:r>
            <a:r>
              <a:rPr lang="zh-CN" altLang="en-US" sz="2000" b="1" dirty="0"/>
              <a:t> </a:t>
            </a:r>
            <a:r>
              <a:rPr lang="en-US" altLang="zh-CN" sz="2000" b="1" dirty="0"/>
              <a:t>for</a:t>
            </a:r>
            <a:r>
              <a:rPr lang="zh-CN" altLang="en-US" sz="2000" b="1" dirty="0"/>
              <a:t> </a:t>
            </a:r>
            <a:r>
              <a:rPr lang="en-US" altLang="zh-CN" sz="2000" b="1" dirty="0"/>
              <a:t>the LACT SiPM camera</a:t>
            </a:r>
          </a:p>
          <a:p>
            <a:pPr marL="0" indent="0" algn="l">
              <a:lnSpc>
                <a:spcPct val="150000"/>
              </a:lnSpc>
              <a:buNone/>
            </a:pPr>
            <a:r>
              <a:rPr lang="en" altLang="zh-CN" sz="1800" dirty="0">
                <a:solidFill>
                  <a:srgbClr val="000000"/>
                </a:solidFill>
                <a:cs typeface="Times New Roman" panose="02020603050405020304" pitchFamily="18" charset="0"/>
              </a:rPr>
              <a:t>A calibration pixel is placed at the corner of the LACT SiPM camera.</a:t>
            </a:r>
          </a:p>
          <a:p>
            <a:pPr marL="0" indent="0" algn="l">
              <a:lnSpc>
                <a:spcPct val="150000"/>
              </a:lnSpc>
              <a:buNone/>
            </a:pPr>
            <a:r>
              <a:rPr lang="en" altLang="zh-CN" sz="1800" dirty="0">
                <a:solidFill>
                  <a:srgbClr val="000000"/>
                </a:solidFill>
                <a:cs typeface="Times New Roman" panose="02020603050405020304" pitchFamily="18" charset="0"/>
              </a:rPr>
              <a:t>Under night sky background conditions,  as the event rate of background light increases, both the average baseline level and its fluctuation of the calibration pixel rise significantly. Most background pulse signals are on the order of several photoelectrons, and baseline fluctuation </a:t>
            </a:r>
            <a:r>
              <a:rPr lang="en" altLang="zh-CN" sz="1800" dirty="0"/>
              <a:t>considerably affects</a:t>
            </a:r>
            <a:r>
              <a:rPr lang="en" altLang="zh-CN" sz="1800" dirty="0">
                <a:solidFill>
                  <a:srgbClr val="000000"/>
                </a:solidFill>
                <a:cs typeface="Times New Roman" panose="02020603050405020304" pitchFamily="18" charset="0"/>
              </a:rPr>
              <a:t> the calculation of background pulse amplitude. By </a:t>
            </a:r>
            <a:r>
              <a:rPr lang="en-US" altLang="zh-CN" sz="1800" dirty="0">
                <a:solidFill>
                  <a:srgbClr val="000000"/>
                </a:solidFill>
                <a:cs typeface="Times New Roman" panose="02020603050405020304" pitchFamily="18" charset="0"/>
              </a:rPr>
              <a:t>us</a:t>
            </a:r>
            <a:r>
              <a:rPr lang="en" altLang="zh-CN" sz="1800" dirty="0">
                <a:solidFill>
                  <a:srgbClr val="000000"/>
                </a:solidFill>
                <a:cs typeface="Times New Roman" panose="02020603050405020304" pitchFamily="18" charset="0"/>
              </a:rPr>
              <a:t>ing the single-pulse baseline start-point valley subtraction method, a background light pulse amplitude spectrum with improved resolution is obtained.</a:t>
            </a:r>
          </a:p>
          <a:p>
            <a:pPr marL="0" indent="0" algn="l">
              <a:lnSpc>
                <a:spcPct val="150000"/>
              </a:lnSpc>
              <a:buNone/>
            </a:pPr>
            <a:r>
              <a:rPr lang="en" altLang="zh-CN" sz="1800" dirty="0">
                <a:solidFill>
                  <a:srgbClr val="000000"/>
                </a:solidFill>
                <a:cs typeface="Times New Roman" panose="02020603050405020304" pitchFamily="18" charset="0"/>
              </a:rPr>
              <a:t>The absolute gain of the calibration pixel is obtained based on the pulse amplitude spectrum of night sky background light. The number of photons incident on the camera surface from the LED is calibrated using the calibration pixel, and the calibration coefficient is transferred to the SiPM camera.</a:t>
            </a:r>
          </a:p>
        </p:txBody>
      </p:sp>
      <p:sp>
        <p:nvSpPr>
          <p:cNvPr id="3" name="标题 2">
            <a:extLst>
              <a:ext uri="{FF2B5EF4-FFF2-40B4-BE49-F238E27FC236}">
                <a16:creationId xmlns:a16="http://schemas.microsoft.com/office/drawing/2014/main" id="{4EA03599-3BBC-F66E-D570-81F27BFFA662}"/>
              </a:ext>
            </a:extLst>
          </p:cNvPr>
          <p:cNvSpPr>
            <a:spLocks noGrp="1"/>
          </p:cNvSpPr>
          <p:nvPr>
            <p:ph type="ctrTitle"/>
          </p:nvPr>
        </p:nvSpPr>
        <p:spPr>
          <a:xfrm>
            <a:off x="609598" y="106691"/>
            <a:ext cx="10972800" cy="655201"/>
          </a:xfrm>
        </p:spPr>
        <p:txBody>
          <a:bodyPr/>
          <a:lstStyle/>
          <a:p>
            <a:pPr algn="ctr">
              <a:lnSpc>
                <a:spcPts val="3800"/>
              </a:lnSpc>
            </a:pPr>
            <a:r>
              <a:rPr lang="en-US" altLang="zh-CN" sz="3600" dirty="0"/>
              <a:t>Outlook</a:t>
            </a:r>
            <a:endParaRPr lang="zh-CN" altLang="en-US" sz="3600" dirty="0"/>
          </a:p>
        </p:txBody>
      </p:sp>
      <p:sp>
        <p:nvSpPr>
          <p:cNvPr id="4" name="灯片编号占位符 3">
            <a:extLst>
              <a:ext uri="{FF2B5EF4-FFF2-40B4-BE49-F238E27FC236}">
                <a16:creationId xmlns:a16="http://schemas.microsoft.com/office/drawing/2014/main" id="{775938F1-A09F-53D3-96FD-6FC73D5640C8}"/>
              </a:ext>
            </a:extLst>
          </p:cNvPr>
          <p:cNvSpPr>
            <a:spLocks noGrp="1"/>
          </p:cNvSpPr>
          <p:nvPr>
            <p:ph type="sldNum" sz="quarter" idx="12"/>
          </p:nvPr>
        </p:nvSpPr>
        <p:spPr/>
        <p:txBody>
          <a:bodyPr/>
          <a:lstStyle/>
          <a:p>
            <a:fld id="{2E5078D1-0A5E-429B-93E7-5D1D9104138B}" type="slidenum">
              <a:rPr lang="zh-CN" altLang="en-US" smtClean="0"/>
              <a:t>8</a:t>
            </a:fld>
            <a:endParaRPr lang="zh-CN" altLang="en-US"/>
          </a:p>
        </p:txBody>
      </p:sp>
      <p:pic>
        <p:nvPicPr>
          <p:cNvPr id="7" name="Picture 4">
            <a:extLst>
              <a:ext uri="{FF2B5EF4-FFF2-40B4-BE49-F238E27FC236}">
                <a16:creationId xmlns:a16="http://schemas.microsoft.com/office/drawing/2014/main" id="{E8969A09-85F0-E59E-E091-E044DD789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810" y="3852548"/>
            <a:ext cx="3955666" cy="2667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3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C825AA8-1EAC-FC8E-1F16-718814F38EBF}"/>
              </a:ext>
            </a:extLst>
          </p:cNvPr>
          <p:cNvSpPr>
            <a:spLocks noGrp="1"/>
          </p:cNvSpPr>
          <p:nvPr>
            <p:ph idx="1"/>
          </p:nvPr>
        </p:nvSpPr>
        <p:spPr>
          <a:xfrm>
            <a:off x="468086" y="1087121"/>
            <a:ext cx="11215983" cy="4525963"/>
          </a:xfrm>
        </p:spPr>
        <p:txBody>
          <a:bodyPr/>
          <a:lstStyle/>
          <a:p>
            <a:pPr marL="0" indent="0">
              <a:lnSpc>
                <a:spcPct val="150000"/>
              </a:lnSpc>
              <a:buNone/>
            </a:pPr>
            <a:r>
              <a:rPr lang="en-US" altLang="zh-CN" sz="2000" b="1" dirty="0"/>
              <a:t>B. Night sky background light</a:t>
            </a:r>
          </a:p>
          <a:p>
            <a:pPr marL="0" indent="0">
              <a:lnSpc>
                <a:spcPct val="150000"/>
              </a:lnSpc>
              <a:buNone/>
            </a:pPr>
            <a:r>
              <a:rPr lang="en" altLang="zh-CN" sz="1800" b="0" i="0" dirty="0">
                <a:effectLst/>
              </a:rPr>
              <a:t>Based on limited available observational data, the frequency and intensity variations of night sky background light with lunar phases are quantitatively analyzed.</a:t>
            </a:r>
          </a:p>
          <a:p>
            <a:pPr marL="0" indent="0">
              <a:lnSpc>
                <a:spcPct val="150000"/>
              </a:lnSpc>
              <a:buNone/>
            </a:pPr>
            <a:r>
              <a:rPr lang="en" altLang="zh-CN" sz="1800" dirty="0">
                <a:solidFill>
                  <a:srgbClr val="000000"/>
                </a:solidFill>
                <a:cs typeface="Times New Roman" panose="02020603050405020304" pitchFamily="18" charset="0"/>
              </a:rPr>
              <a:t>Subsequently, an observation plan will be formulated to investigate the effects of lunar phases, the angular separation between the telescope and the Moon, weather conditions, and other relevant factors on night sky background light.</a:t>
            </a:r>
          </a:p>
        </p:txBody>
      </p:sp>
      <p:sp>
        <p:nvSpPr>
          <p:cNvPr id="3" name="标题 2">
            <a:extLst>
              <a:ext uri="{FF2B5EF4-FFF2-40B4-BE49-F238E27FC236}">
                <a16:creationId xmlns:a16="http://schemas.microsoft.com/office/drawing/2014/main" id="{4EA03599-3BBC-F66E-D570-81F27BFFA662}"/>
              </a:ext>
            </a:extLst>
          </p:cNvPr>
          <p:cNvSpPr>
            <a:spLocks noGrp="1"/>
          </p:cNvSpPr>
          <p:nvPr>
            <p:ph type="ctrTitle"/>
          </p:nvPr>
        </p:nvSpPr>
        <p:spPr>
          <a:xfrm>
            <a:off x="609598" y="106691"/>
            <a:ext cx="10972800" cy="655201"/>
          </a:xfrm>
        </p:spPr>
        <p:txBody>
          <a:bodyPr/>
          <a:lstStyle/>
          <a:p>
            <a:pPr algn="ctr">
              <a:lnSpc>
                <a:spcPts val="3800"/>
              </a:lnSpc>
            </a:pPr>
            <a:r>
              <a:rPr lang="en-US" altLang="zh-CN" sz="3600" dirty="0"/>
              <a:t>Outlook</a:t>
            </a:r>
            <a:endParaRPr lang="zh-CN" altLang="en-US" sz="3600" dirty="0"/>
          </a:p>
        </p:txBody>
      </p:sp>
      <p:sp>
        <p:nvSpPr>
          <p:cNvPr id="4" name="灯片编号占位符 3">
            <a:extLst>
              <a:ext uri="{FF2B5EF4-FFF2-40B4-BE49-F238E27FC236}">
                <a16:creationId xmlns:a16="http://schemas.microsoft.com/office/drawing/2014/main" id="{775938F1-A09F-53D3-96FD-6FC73D5640C8}"/>
              </a:ext>
            </a:extLst>
          </p:cNvPr>
          <p:cNvSpPr>
            <a:spLocks noGrp="1"/>
          </p:cNvSpPr>
          <p:nvPr>
            <p:ph type="sldNum" sz="quarter" idx="12"/>
          </p:nvPr>
        </p:nvSpPr>
        <p:spPr/>
        <p:txBody>
          <a:bodyPr/>
          <a:lstStyle/>
          <a:p>
            <a:fld id="{2E5078D1-0A5E-429B-93E7-5D1D9104138B}" type="slidenum">
              <a:rPr lang="zh-CN" altLang="en-US" smtClean="0"/>
              <a:t>9</a:t>
            </a:fld>
            <a:endParaRPr lang="zh-CN" altLang="en-US"/>
          </a:p>
        </p:txBody>
      </p:sp>
      <p:pic>
        <p:nvPicPr>
          <p:cNvPr id="5" name="图片 4">
            <a:extLst>
              <a:ext uri="{FF2B5EF4-FFF2-40B4-BE49-F238E27FC236}">
                <a16:creationId xmlns:a16="http://schemas.microsoft.com/office/drawing/2014/main" id="{445DBB69-7FD1-1570-FB3B-0ADCB0219FE8}"/>
              </a:ext>
            </a:extLst>
          </p:cNvPr>
          <p:cNvPicPr>
            <a:picLocks noChangeAspect="1"/>
          </p:cNvPicPr>
          <p:nvPr/>
        </p:nvPicPr>
        <p:blipFill>
          <a:blip r:embed="rId2"/>
          <a:srcRect l="5118" t="6773" r="7127" b="5170"/>
          <a:stretch>
            <a:fillRect/>
          </a:stretch>
        </p:blipFill>
        <p:spPr>
          <a:xfrm>
            <a:off x="930031" y="3599795"/>
            <a:ext cx="4956766" cy="2895725"/>
          </a:xfrm>
          <a:prstGeom prst="rect">
            <a:avLst/>
          </a:prstGeom>
        </p:spPr>
      </p:pic>
      <p:pic>
        <p:nvPicPr>
          <p:cNvPr id="11" name="图片 10">
            <a:extLst>
              <a:ext uri="{FF2B5EF4-FFF2-40B4-BE49-F238E27FC236}">
                <a16:creationId xmlns:a16="http://schemas.microsoft.com/office/drawing/2014/main" id="{B100EAB0-B86C-397E-EF39-11B0A7A187C7}"/>
              </a:ext>
            </a:extLst>
          </p:cNvPr>
          <p:cNvPicPr>
            <a:picLocks noChangeAspect="1"/>
          </p:cNvPicPr>
          <p:nvPr/>
        </p:nvPicPr>
        <p:blipFill rotWithShape="1">
          <a:blip r:embed="rId3">
            <a:extLst>
              <a:ext uri="{28A0092B-C50C-407E-A947-70E740481C1C}">
                <a14:useLocalDpi xmlns:a14="http://schemas.microsoft.com/office/drawing/2010/main" val="0"/>
              </a:ext>
            </a:extLst>
          </a:blip>
          <a:srcRect l="3547" t="2705" r="2534" b="2691"/>
          <a:stretch/>
        </p:blipFill>
        <p:spPr>
          <a:xfrm>
            <a:off x="6450010" y="3611880"/>
            <a:ext cx="4319590" cy="2883640"/>
          </a:xfrm>
          <a:prstGeom prst="rect">
            <a:avLst/>
          </a:prstGeom>
        </p:spPr>
      </p:pic>
    </p:spTree>
    <p:extLst>
      <p:ext uri="{BB962C8B-B14F-4D97-AF65-F5344CB8AC3E}">
        <p14:creationId xmlns:p14="http://schemas.microsoft.com/office/powerpoint/2010/main" val="3596127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Q4Y2VhNjU4ZWYyMTZiYzhkM2E4OWIzMzZkZDRkYj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24133</TotalTime>
  <Words>1031</Words>
  <Application>Microsoft Macintosh PowerPoint</Application>
  <PresentationFormat>宽屏</PresentationFormat>
  <Paragraphs>53</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等线</vt:lpstr>
      <vt:lpstr>微软雅黑</vt:lpstr>
      <vt:lpstr>Arial</vt:lpstr>
      <vt:lpstr>Calibri</vt:lpstr>
      <vt:lpstr>Cambria Math</vt:lpstr>
      <vt:lpstr>Times New Roman</vt:lpstr>
      <vt:lpstr>Wingdings</vt:lpstr>
      <vt:lpstr>Office 主题</vt:lpstr>
      <vt:lpstr>The self calibration for LHAASO-WFCTA SiPM camera</vt:lpstr>
      <vt:lpstr>Introduction</vt:lpstr>
      <vt:lpstr>The Self Calibration Method For SiPM Camera</vt:lpstr>
      <vt:lpstr>The Self Calibration Method For SiPM Camera</vt:lpstr>
      <vt:lpstr>The Self Calibration Method For SiPM Camera</vt:lpstr>
      <vt:lpstr>The Cherenkov Light Intensity Measurement Result</vt:lpstr>
      <vt:lpstr>The Cherenkov Light Intensity Measurement Result</vt:lpstr>
      <vt:lpstr>Outlook</vt:lpstr>
      <vt:lpstr>Outlook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Jayscee</dc:creator>
  <cp:lastModifiedBy>weiming@ihep.ac.cn</cp:lastModifiedBy>
  <cp:revision>179</cp:revision>
  <dcterms:created xsi:type="dcterms:W3CDTF">2024-10-22T12:22:00Z</dcterms:created>
  <dcterms:modified xsi:type="dcterms:W3CDTF">2026-04-28T05:24:51Z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AE71CADFC59A4869B8656BDA206FE88A_12</vt:lpwstr>
  </property>
  <property fmtid="{D5CDD505-2E9C-101B-9397-08002B2CF9AE}" pid="3" name="KSOProductBuildVer">
    <vt:lpwstr>2052-12.1.0.18608</vt:lpwstr>
  </property>
</Properties>
</file>