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69" r:id="rId2"/>
    <p:sldId id="271" r:id="rId3"/>
    <p:sldId id="272" r:id="rId4"/>
    <p:sldId id="273" r:id="rId5"/>
    <p:sldId id="274" r:id="rId6"/>
    <p:sldId id="275" r:id="rId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07" autoAdjust="0"/>
  </p:normalViewPr>
  <p:slideViewPr>
    <p:cSldViewPr snapToGrid="0">
      <p:cViewPr varScale="1">
        <p:scale>
          <a:sx n="108" d="100"/>
          <a:sy n="108" d="100"/>
        </p:scale>
        <p:origin x="474" y="13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6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7F7F35-90CC-4774-BFA9-AC9A101AFD68}" type="datetimeFigureOut">
              <a:rPr lang="zh-CN" altLang="en-US" smtClean="0"/>
              <a:t>2026/4/26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2EACB2-E05C-4682-BE8F-3CA8863B41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4768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56B58E-0ED5-22B5-BF4F-4EB8A99CBD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234E8FBE-2164-F5AF-F45C-5A5F357F25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6061897A-8364-CB3D-AB25-4754C87914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928040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869E9A-D014-1BC0-2370-7C76C2D0BE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9480E7D0-6A10-4A1F-419A-9E8DD0A176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E95BF650-0044-0AA2-094F-7E9B732B2F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396574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259049-A058-8418-472F-DD4DE62817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1549CF47-B96F-EE2E-22DF-6408EA0BE7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0ECA79DF-0E33-8304-30A1-D21489CD44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166617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08DF4B-EB97-C62D-7154-5C571D0B2A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2A1FCD09-36F7-EFD3-83A8-BE4051AFE0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E08B1EA3-D7FF-479D-F429-06BD63AB4F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5141292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02C355-115D-5667-05DA-DC69DF4757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92764C9E-ED9B-3650-2552-60E10A6A686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AB8CC886-99DD-D454-8CF3-E3B4679F31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422537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1493886"/>
      </p:ext>
    </p:extLst>
  </p:cSld>
  <p:clrMapOvr>
    <a:masterClrMapping/>
  </p:clrMapOvr>
  <p:transition spd="slow">
    <p:push dir="u"/>
  </p:transition>
  <p:hf sldNum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18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矩形 17"/>
          <p:cNvSpPr/>
          <p:nvPr userDrawn="1"/>
        </p:nvSpPr>
        <p:spPr>
          <a:xfrm>
            <a:off x="975633" y="1291772"/>
            <a:ext cx="6658881" cy="425268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1312090" y="1640114"/>
            <a:ext cx="6658881" cy="415108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0" hasCustomPrompt="1"/>
          </p:nvPr>
        </p:nvSpPr>
        <p:spPr>
          <a:xfrm>
            <a:off x="2114669" y="4639014"/>
            <a:ext cx="1310526" cy="348557"/>
          </a:xfrm>
          <a:prstGeom prst="rect">
            <a:avLst/>
          </a:prstGeom>
        </p:spPr>
        <p:txBody>
          <a:bodyPr wrap="square" lIns="0" rIns="0" anchor="ctr" anchorCtr="0">
            <a:sp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二级目录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1" hasCustomPrompt="1"/>
          </p:nvPr>
        </p:nvSpPr>
        <p:spPr>
          <a:xfrm>
            <a:off x="3517775" y="4639014"/>
            <a:ext cx="1310526" cy="348557"/>
          </a:xfrm>
          <a:prstGeom prst="rect">
            <a:avLst/>
          </a:prstGeom>
        </p:spPr>
        <p:txBody>
          <a:bodyPr wrap="square" lIns="0" rIns="0" anchor="ctr" anchorCtr="0">
            <a:sp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二级目录</a:t>
            </a:r>
          </a:p>
        </p:txBody>
      </p:sp>
      <p:sp>
        <p:nvSpPr>
          <p:cNvPr id="15" name="文本占位符 14"/>
          <p:cNvSpPr>
            <a:spLocks noGrp="1"/>
          </p:cNvSpPr>
          <p:nvPr>
            <p:ph type="body" sz="quarter" idx="12" hasCustomPrompt="1"/>
          </p:nvPr>
        </p:nvSpPr>
        <p:spPr>
          <a:xfrm>
            <a:off x="4920881" y="4639014"/>
            <a:ext cx="1310526" cy="348557"/>
          </a:xfrm>
          <a:prstGeom prst="rect">
            <a:avLst/>
          </a:prstGeom>
        </p:spPr>
        <p:txBody>
          <a:bodyPr wrap="square" lIns="0" rIns="0" anchor="ctr" anchorCtr="0">
            <a:sp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二级目录</a:t>
            </a:r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13" hasCustomPrompt="1"/>
          </p:nvPr>
        </p:nvSpPr>
        <p:spPr>
          <a:xfrm>
            <a:off x="6323988" y="4639014"/>
            <a:ext cx="1310526" cy="348557"/>
          </a:xfrm>
          <a:prstGeom prst="rect">
            <a:avLst/>
          </a:prstGeom>
        </p:spPr>
        <p:txBody>
          <a:bodyPr wrap="square" lIns="0" rIns="0" anchor="ctr" anchorCtr="0">
            <a:sp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二级目录</a:t>
            </a:r>
          </a:p>
        </p:txBody>
      </p:sp>
      <p:sp>
        <p:nvSpPr>
          <p:cNvPr id="19" name="文本占位符 18"/>
          <p:cNvSpPr>
            <a:spLocks noGrp="1"/>
          </p:cNvSpPr>
          <p:nvPr>
            <p:ph type="body" sz="quarter" idx="14" hasCustomPrompt="1"/>
          </p:nvPr>
        </p:nvSpPr>
        <p:spPr>
          <a:xfrm>
            <a:off x="2114669" y="3250338"/>
            <a:ext cx="2519362" cy="547842"/>
          </a:xfrm>
          <a:prstGeom prst="rect">
            <a:avLst/>
          </a:prstGeom>
        </p:spPr>
        <p:txBody>
          <a:bodyPr lIns="0" rIns="0" anchor="ctr" anchorCtr="0">
            <a:spAutoFit/>
          </a:bodyPr>
          <a:lstStyle>
            <a:lvl1pPr marL="0" indent="0" algn="l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一级标题</a:t>
            </a:r>
          </a:p>
        </p:txBody>
      </p:sp>
      <p:sp>
        <p:nvSpPr>
          <p:cNvPr id="21" name="文本占位符 20"/>
          <p:cNvSpPr>
            <a:spLocks noGrp="1"/>
          </p:cNvSpPr>
          <p:nvPr>
            <p:ph type="body" sz="quarter" idx="15" hasCustomPrompt="1"/>
          </p:nvPr>
        </p:nvSpPr>
        <p:spPr>
          <a:xfrm>
            <a:off x="2114669" y="3792024"/>
            <a:ext cx="2540000" cy="313932"/>
          </a:xfrm>
          <a:prstGeom prst="rect">
            <a:avLst/>
          </a:prstGeom>
        </p:spPr>
        <p:txBody>
          <a:bodyPr lIns="0" rIns="0" anchor="ctr" anchorCtr="0">
            <a:sp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zh-CN" dirty="0"/>
              <a:t>YIJIBIAOTI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6" hasCustomPrompt="1"/>
          </p:nvPr>
        </p:nvSpPr>
        <p:spPr>
          <a:xfrm>
            <a:off x="2114669" y="2313513"/>
            <a:ext cx="3204163" cy="449262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zh-CN" dirty="0"/>
              <a:t>PART 01</a:t>
            </a:r>
            <a:endParaRPr lang="zh-CN" altLang="en-US" dirty="0"/>
          </a:p>
        </p:txBody>
      </p:sp>
      <p:cxnSp>
        <p:nvCxnSpPr>
          <p:cNvPr id="5" name="直接连接符 4"/>
          <p:cNvCxnSpPr/>
          <p:nvPr userDrawn="1"/>
        </p:nvCxnSpPr>
        <p:spPr>
          <a:xfrm>
            <a:off x="2114669" y="3002826"/>
            <a:ext cx="5510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 userDrawn="1"/>
        </p:nvCxnSpPr>
        <p:spPr>
          <a:xfrm>
            <a:off x="2114669" y="4396911"/>
            <a:ext cx="5510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93886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9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21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" grpId="0" build="p">
        <p:tmplLst>
          <p:tmpl lvl="1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sldNum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024057224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453650" y="0"/>
            <a:ext cx="54006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</a:p>
        </p:txBody>
      </p:sp>
    </p:spTree>
    <p:extLst>
      <p:ext uri="{BB962C8B-B14F-4D97-AF65-F5344CB8AC3E}">
        <p14:creationId xmlns:p14="http://schemas.microsoft.com/office/powerpoint/2010/main" val="1935088337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386307" y="247277"/>
            <a:ext cx="7113116" cy="584775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algn="l">
              <a:lnSpc>
                <a:spcPct val="100000"/>
              </a:lnSpc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标题样式</a:t>
            </a:r>
          </a:p>
        </p:txBody>
      </p:sp>
      <p:cxnSp>
        <p:nvCxnSpPr>
          <p:cNvPr id="6" name="直接连接符 5"/>
          <p:cNvCxnSpPr/>
          <p:nvPr userDrawn="1"/>
        </p:nvCxnSpPr>
        <p:spPr>
          <a:xfrm flipV="1">
            <a:off x="522514" y="0"/>
            <a:ext cx="539664" cy="53966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椭圆 7"/>
          <p:cNvSpPr/>
          <p:nvPr userDrawn="1"/>
        </p:nvSpPr>
        <p:spPr>
          <a:xfrm>
            <a:off x="332704" y="481607"/>
            <a:ext cx="261257" cy="26125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等腰三角形 8"/>
          <p:cNvSpPr/>
          <p:nvPr userDrawn="1"/>
        </p:nvSpPr>
        <p:spPr>
          <a:xfrm>
            <a:off x="8911771" y="143775"/>
            <a:ext cx="391886" cy="337833"/>
          </a:xfrm>
          <a:prstGeom prst="triangl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等腰三角形 9"/>
          <p:cNvSpPr/>
          <p:nvPr userDrawn="1"/>
        </p:nvSpPr>
        <p:spPr>
          <a:xfrm flipV="1">
            <a:off x="10413807" y="408164"/>
            <a:ext cx="391886" cy="337833"/>
          </a:xfrm>
          <a:prstGeom prst="triangl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乘号 10"/>
          <p:cNvSpPr/>
          <p:nvPr userDrawn="1"/>
        </p:nvSpPr>
        <p:spPr>
          <a:xfrm>
            <a:off x="11351295" y="-269831"/>
            <a:ext cx="508001" cy="539663"/>
          </a:xfrm>
          <a:prstGeom prst="mathMultiply">
            <a:avLst>
              <a:gd name="adj1" fmla="val 4963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5056731"/>
      </p:ext>
    </p:extLst>
  </p:cSld>
  <p:clrMapOvr>
    <a:masterClrMapping/>
  </p:clrMapOvr>
  <p:transition spd="slow">
    <p:push dir="u"/>
  </p:transition>
  <p:hf sldNum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6519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ransition spd="slow">
    <p:push dir="u"/>
  </p:transition>
  <p:hf sldNum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57834" y="273776"/>
            <a:ext cx="7864224" cy="461665"/>
          </a:xfrm>
        </p:spPr>
        <p:txBody>
          <a:bodyPr wrap="square" anchor="ctr" anchorCtr="0">
            <a:spAutoFit/>
          </a:bodyPr>
          <a:lstStyle/>
          <a:p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LHAASO Analysis of the Gamma-Ray Source J2346+5145</a:t>
            </a:r>
            <a:endParaRPr lang="zh-CN" altLang="en-US" sz="2400" b="1" i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CA10E7C-C619-BBB1-19C4-212F739A1E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438" y="843736"/>
            <a:ext cx="3363953" cy="530848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DFA38DDE-55A6-022C-9B68-B329260F2C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44" y="3135889"/>
            <a:ext cx="4481121" cy="301633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B2FB2D98-413B-D5B8-4C0F-53741180D2FF}"/>
                  </a:ext>
                </a:extLst>
              </p:cNvPr>
              <p:cNvSpPr txBox="1"/>
              <p:nvPr/>
            </p:nvSpPr>
            <p:spPr>
              <a:xfrm>
                <a:off x="417267" y="1019006"/>
                <a:ext cx="4676069" cy="19926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LHAASO Data Used Here:</a:t>
                </a:r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LHAASO-KM2A data:  from December 2021 to July 2025,</a:t>
                </a:r>
              </a:p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altLang="zh-CN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zh-CN" sz="1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1400" b="0" i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10</m:t>
                            </m:r>
                          </m:sub>
                        </m:sSub>
                      </m:fName>
                      <m:e>
                        <m:r>
                          <a:rPr lang="en-US" altLang="zh-CN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</m:func>
                  </m:oMath>
                </a14:m>
                <a:r>
                  <a:rPr lang="zh-CN" alt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range </a:t>
                </a:r>
                <a:r>
                  <a:rPr lang="de-DE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[1.4, 3.4], bin width 0.2</a:t>
                </a:r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LHAASO-WCDA data: from March 2021 to July 2025,</a:t>
                </a:r>
              </a:p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CN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h𝑖𝑡</m:t>
                        </m:r>
                      </m:sub>
                    </m:sSub>
                  </m:oMath>
                </a14:m>
                <a:r>
                  <a:rPr lang="zh-CN" alt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bins [60,100,200,300,500,800,2000]</a:t>
                </a:r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ROI: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∘</m:t>
                        </m:r>
                      </m:sup>
                    </m:sSup>
                    <m:r>
                      <a:rPr lang="en-US" altLang="zh-CN" sz="1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zh-CN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∘</m:t>
                        </m:r>
                      </m:sup>
                    </m:sSup>
                    <m:r>
                      <a:rPr lang="en-US" altLang="zh-CN" sz="1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altLang="zh-CN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  <m:sup>
                        <m:r>
                          <a:rPr lang="en-US" altLang="zh-CN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∘</m:t>
                        </m:r>
                      </m:sup>
                    </m:sSup>
                    <m:r>
                      <a:rPr lang="en-US" altLang="zh-CN" sz="1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zh-CN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  <m:sup>
                        <m:r>
                          <a:rPr lang="en-US" altLang="zh-CN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zh-CN" alt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protection region</a:t>
                </a:r>
                <a:endParaRPr lang="zh-CN" alt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B2FB2D98-413B-D5B8-4C0F-53741180D2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267" y="1019006"/>
                <a:ext cx="4676069" cy="1992661"/>
              </a:xfrm>
              <a:prstGeom prst="rect">
                <a:avLst/>
              </a:prstGeom>
              <a:blipFill>
                <a:blip r:embed="rId5"/>
                <a:stretch>
                  <a:fillRect l="-391" r="-1042" b="-24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6A4DB050-ECD8-F03D-F676-F81CBECCF697}"/>
                  </a:ext>
                </a:extLst>
              </p:cNvPr>
              <p:cNvSpPr txBox="1"/>
              <p:nvPr/>
            </p:nvSpPr>
            <p:spPr>
              <a:xfrm>
                <a:off x="8442663" y="1545664"/>
                <a:ext cx="3453415" cy="39205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Gamma-ray source J2346+5145</a:t>
                </a:r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u"/>
                </a:pP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Detected by a test statistic (TS) of ~171.10.</a:t>
                </a:r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u"/>
                </a:pP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Located at R.A. = 356.67 </a:t>
                </a:r>
                <a14:m>
                  <m:oMath xmlns:m="http://schemas.openxmlformats.org/officeDocument/2006/math">
                    <m:r>
                      <a:rPr lang="en-US" altLang="zh-CN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±</m:t>
                    </m:r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0.05 and Decl. = 51.74 </a:t>
                </a:r>
                <a14:m>
                  <m:oMath xmlns:m="http://schemas.openxmlformats.org/officeDocument/2006/math">
                    <m:r>
                      <a:rPr lang="en-US" altLang="zh-CN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±</m:t>
                    </m:r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0.03.</a:t>
                </a:r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u"/>
                </a:pP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2D Gaussian extension of ~</a:t>
                </a:r>
                <a:r>
                  <a:rPr lang="en-US" altLang="zh-CN" b="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0.14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u"/>
                </a:pP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flux is mainly contributed by LHAASO-WCDA</a:t>
                </a:r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6A4DB050-ECD8-F03D-F676-F81CBECCF6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2663" y="1545664"/>
                <a:ext cx="3453415" cy="3920560"/>
              </a:xfrm>
              <a:prstGeom prst="rect">
                <a:avLst/>
              </a:prstGeom>
              <a:blipFill>
                <a:blip r:embed="rId6"/>
                <a:stretch>
                  <a:fillRect l="-1590" t="-933" b="-15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文本框 16">
            <a:extLst>
              <a:ext uri="{FF2B5EF4-FFF2-40B4-BE49-F238E27FC236}">
                <a16:creationId xmlns:a16="http://schemas.microsoft.com/office/drawing/2014/main" id="{7AAD340D-C5C4-675C-1C58-4C30C61973DC}"/>
              </a:ext>
            </a:extLst>
          </p:cNvPr>
          <p:cNvSpPr txBox="1"/>
          <p:nvPr/>
        </p:nvSpPr>
        <p:spPr>
          <a:xfrm>
            <a:off x="1040905" y="6276447"/>
            <a:ext cx="752604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1. The SED of J2346+5145 (right) and the resid map (left)  in the JOINT analysis.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1AE8D6-69C8-91E4-4DAA-95FC59CE86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D8C3347-2096-18D1-085E-98E6FA065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834" y="273776"/>
            <a:ext cx="7864224" cy="461665"/>
          </a:xfrm>
        </p:spPr>
        <p:txBody>
          <a:bodyPr wrap="square" anchor="ctr" anchorCtr="0">
            <a:spAutoFit/>
          </a:bodyPr>
          <a:lstStyle/>
          <a:p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LHAASO Analysis of the Gamma-Ray Source J2346+5145</a:t>
            </a:r>
            <a:endParaRPr lang="zh-CN" altLang="en-US" sz="2400" b="1" i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611B9E9-C108-E414-9CF6-D18F4C4B9F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020" y="3630644"/>
            <a:ext cx="3273702" cy="268772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1DB728A3-B609-BA2C-A951-CC159D0F34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78" y="3608439"/>
            <a:ext cx="3273702" cy="2687723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6EF55B86-6878-CB7F-FEB5-E5636F7119CF}"/>
              </a:ext>
            </a:extLst>
          </p:cNvPr>
          <p:cNvSpPr txBox="1"/>
          <p:nvPr/>
        </p:nvSpPr>
        <p:spPr>
          <a:xfrm>
            <a:off x="1694453" y="6393937"/>
            <a:ext cx="9400835" cy="37683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zh-CN" dirty="0"/>
              <a:t>Figure 2. The SED of J2346+5145 (left) , the zoom-in significance map (middle) and the resid map (left) in the WCDA analysis.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22A7F814-1965-0B77-9712-50D72EC74E24}"/>
                  </a:ext>
                </a:extLst>
              </p:cNvPr>
              <p:cNvSpPr txBox="1"/>
              <p:nvPr/>
            </p:nvSpPr>
            <p:spPr>
              <a:xfrm>
                <a:off x="283491" y="1036076"/>
                <a:ext cx="8265705" cy="24745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altLang="zh-CN" sz="15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WCDA-Only Analysis and Counterpart Identification</a:t>
                </a:r>
              </a:p>
              <a:p>
                <a:pPr marL="800100" lvl="1" indent="-342900" algn="just">
                  <a:lnSpc>
                    <a:spcPct val="150000"/>
                  </a:lnSpc>
                  <a:buFont typeface="Wingdings" panose="05000000000000000000" pitchFamily="2" charset="2"/>
                  <a:buChar char="u"/>
                </a:pPr>
                <a:r>
                  <a:rPr lang="en-US" altLang="zh-CN" sz="15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SED well fitted by a log-parabola, yielding a higher TS of ∼ 179.50.</a:t>
                </a:r>
              </a:p>
              <a:p>
                <a:pPr marL="800100" lvl="1" indent="-342900" algn="just">
                  <a:lnSpc>
                    <a:spcPct val="150000"/>
                  </a:lnSpc>
                  <a:buFont typeface="Wingdings" panose="05000000000000000000" pitchFamily="2" charset="2"/>
                  <a:buChar char="u"/>
                </a:pPr>
                <a:r>
                  <a:rPr lang="en-US" altLang="zh-CN" sz="15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Position consistent with 1LHAASO J2346+5138 (TS=47.6) at 95% C.L. (blue dash circle)[1].</a:t>
                </a:r>
              </a:p>
              <a:p>
                <a:pPr marL="800100" lvl="1" indent="-342900" algn="just">
                  <a:lnSpc>
                    <a:spcPct val="150000"/>
                  </a:lnSpc>
                  <a:buFont typeface="Wingdings" panose="05000000000000000000" pitchFamily="2" charset="2"/>
                  <a:buChar char="u"/>
                </a:pPr>
                <a:r>
                  <a:rPr lang="en-US" altLang="zh-CN" sz="15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Spatially </a:t>
                </a:r>
                <a:r>
                  <a:rPr lang="en-US" altLang="zh-CN" sz="15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close to the </a:t>
                </a:r>
                <a:r>
                  <a:rPr lang="en-US" altLang="zh-CN" sz="15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intermittent extreme high-frequency-peaked BL Lac (EHBL) object 1ES 2344+514[2] (red filled circle[3]) and 4FGL J2347.0+5141 [4] (green diamond).</a:t>
                </a:r>
              </a:p>
              <a:p>
                <a:pPr marL="800100" lvl="1" indent="-342900" algn="just">
                  <a:lnSpc>
                    <a:spcPct val="150000"/>
                  </a:lnSpc>
                  <a:buFont typeface="Wingdings" panose="05000000000000000000" pitchFamily="2" charset="2"/>
                  <a:buChar char="u"/>
                </a:pPr>
                <a:r>
                  <a:rPr lang="en-US" altLang="zh-CN" sz="15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 other counterpart within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1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0.1</m:t>
                        </m:r>
                      </m:e>
                      <m:sup>
                        <m:r>
                          <a:rPr lang="en-US" altLang="zh-CN" sz="1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altLang="zh-CN" sz="15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→ Most likely counterpart: intermittent EHBL 1ES 2344+514[5].</a:t>
                </a:r>
                <a:endParaRPr lang="en-US" altLang="zh-CN" sz="15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22A7F814-1965-0B77-9712-50D72EC74E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491" y="1036076"/>
                <a:ext cx="8265705" cy="2474588"/>
              </a:xfrm>
              <a:prstGeom prst="rect">
                <a:avLst/>
              </a:prstGeom>
              <a:blipFill>
                <a:blip r:embed="rId5"/>
                <a:stretch>
                  <a:fillRect l="-295" r="-369" b="-17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图片 18">
            <a:extLst>
              <a:ext uri="{FF2B5EF4-FFF2-40B4-BE49-F238E27FC236}">
                <a16:creationId xmlns:a16="http://schemas.microsoft.com/office/drawing/2014/main" id="{60980B23-0497-C6DF-A0B1-5CE378D0B2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196" y="974078"/>
            <a:ext cx="3219069" cy="5419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091256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4F8BDD-D3AD-B08F-D9D0-EA4247DE83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890D211-7A50-4B39-B5CB-2FA737901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834" y="273776"/>
            <a:ext cx="7864224" cy="461665"/>
          </a:xfrm>
        </p:spPr>
        <p:txBody>
          <a:bodyPr wrap="square" anchor="ctr" anchorCtr="0">
            <a:spAutoFit/>
          </a:bodyPr>
          <a:lstStyle/>
          <a:p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LHAASO Analysis of the Gamma-Ray Source J2346+5145</a:t>
            </a:r>
            <a:endParaRPr lang="zh-CN" altLang="en-US" sz="2400" b="1" i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1E1FEA4-70B0-3EEE-3B6D-6E44DF2361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119" y="1481898"/>
            <a:ext cx="5980807" cy="4495742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48B02E16-C932-1A48-1558-CF9311E3C4C3}"/>
              </a:ext>
            </a:extLst>
          </p:cNvPr>
          <p:cNvSpPr txBox="1"/>
          <p:nvPr/>
        </p:nvSpPr>
        <p:spPr>
          <a:xfrm>
            <a:off x="414074" y="1313971"/>
            <a:ext cx="5516211" cy="8735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Extragalactic Background Light (EBL) Absorption Correction[6]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13FFFE1D-9B46-9388-AE30-54E75FB471DF}"/>
              </a:ext>
            </a:extLst>
          </p:cNvPr>
          <p:cNvSpPr txBox="1"/>
          <p:nvPr/>
        </p:nvSpPr>
        <p:spPr>
          <a:xfrm>
            <a:off x="414074" y="2440325"/>
            <a:ext cx="4589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observed flux: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4293C2E4-B2D4-29DF-771B-C51FC98C4C57}"/>
                  </a:ext>
                </a:extLst>
              </p:cNvPr>
              <p:cNvSpPr txBox="1"/>
              <p:nvPr/>
            </p:nvSpPr>
            <p:spPr>
              <a:xfrm>
                <a:off x="1290610" y="3140523"/>
                <a:ext cx="3331307" cy="2884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𝑜𝑏𝑠</m:t>
                          </m:r>
                        </m:sub>
                      </m:sSub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𝐸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𝑖𝑛𝑡</m:t>
                          </m:r>
                        </m:sub>
                      </m:sSub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𝐸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⋅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𝜏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𝐸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  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𝑧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4293C2E4-B2D4-29DF-771B-C51FC98C4C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0610" y="3140523"/>
                <a:ext cx="3331307" cy="288477"/>
              </a:xfrm>
              <a:prstGeom prst="rect">
                <a:avLst/>
              </a:prstGeom>
              <a:blipFill>
                <a:blip r:embed="rId4"/>
                <a:stretch>
                  <a:fillRect t="-4167"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23417120-D741-50D7-FCAC-8921FDFFE42D}"/>
                  </a:ext>
                </a:extLst>
              </p:cNvPr>
              <p:cNvSpPr txBox="1"/>
              <p:nvPr/>
            </p:nvSpPr>
            <p:spPr>
              <a:xfrm>
                <a:off x="519974" y="3729769"/>
                <a:ext cx="5304409" cy="17045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𝑖𝑛𝑡</m:t>
                        </m:r>
                      </m:sub>
                    </m:sSub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the intrinsic flux modeled by a power law and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𝜏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𝐸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the optical depth at energy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𝐸</m:t>
                    </m:r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redshift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𝑧</m:t>
                    </m:r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calculated using the  Domínguez et al. (2011) model.</a:t>
                </a:r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23417120-D741-50D7-FCAC-8921FDFFE4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974" y="3729769"/>
                <a:ext cx="5304409" cy="1704569"/>
              </a:xfrm>
              <a:prstGeom prst="rect">
                <a:avLst/>
              </a:prstGeom>
              <a:blipFill>
                <a:blip r:embed="rId5"/>
                <a:stretch>
                  <a:fillRect l="-920" r="-3563" b="-50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0334452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C4FF20-9F06-2BA2-9FE3-3B3DD36158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E4AB865-BD64-5887-7275-BC747E968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834" y="273776"/>
            <a:ext cx="7864224" cy="461665"/>
          </a:xfrm>
        </p:spPr>
        <p:txBody>
          <a:bodyPr wrap="square" anchor="ctr" anchorCtr="0">
            <a:spAutoFit/>
          </a:bodyPr>
          <a:lstStyle/>
          <a:p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LHAASO Analysis of the Gamma-Ray Source J2346+5145</a:t>
            </a:r>
            <a:endParaRPr lang="zh-CN" altLang="en-US" sz="2400" b="1" i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EFA89028-7C9D-1280-CF62-1AFD8FD95F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963" y="1036594"/>
            <a:ext cx="6767743" cy="189288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D6D7CF32-037D-816C-80A1-4C8935C5D1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963" y="2982073"/>
            <a:ext cx="6767743" cy="189288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C30369DF-EE0D-DD66-23F9-2EF171D86D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963" y="4927552"/>
            <a:ext cx="6767743" cy="1892889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2FFF2E66-9F7E-5419-290A-691C5F2AA2FE}"/>
              </a:ext>
            </a:extLst>
          </p:cNvPr>
          <p:cNvSpPr txBox="1"/>
          <p:nvPr/>
        </p:nvSpPr>
        <p:spPr>
          <a:xfrm>
            <a:off x="183951" y="1061134"/>
            <a:ext cx="4760911" cy="2633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variability of J2346+5145 over the time span covered by the LHAASO data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Shaded area: WCDA time span used for 1LHAASO J2346+5138 in the First LHAASO Catalog.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Horizontal dash: constant flux from max‑likelihood fit.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Variability statistic[7]: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EA5B267D-795F-D880-793A-32AA5EE32351}"/>
                  </a:ext>
                </a:extLst>
              </p:cNvPr>
              <p:cNvSpPr txBox="1"/>
              <p:nvPr/>
            </p:nvSpPr>
            <p:spPr>
              <a:xfrm>
                <a:off x="-637801" y="4023599"/>
                <a:ext cx="6094520" cy="5883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𝑇</m:t>
                      </m:r>
                      <m:sSub>
                        <m:sSub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𝑣𝑎𝑟</m:t>
                          </m:r>
                        </m:sub>
                      </m:sSub>
                      <m:r>
                        <a:rPr lang="en-US" altLang="zh-CN" sz="1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=2</m:t>
                      </m:r>
                      <m:sSub>
                        <m:sSub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400" b="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CN" sz="1400" b="0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log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altLang="zh-CN" sz="1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CN" sz="1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sz="1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a:rPr lang="en-US" altLang="zh-CN" sz="1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func>
                                <m:funcPr>
                                  <m:ctrlPr>
                                    <a:rPr lang="en-US" altLang="zh-CN" sz="1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zh-CN" sz="1400" b="0" i="0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en-US" altLang="zh-CN" sz="1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𝐿</m:t>
                                      </m:r>
                                    </m:e>
                                    <m:sub>
                                      <m:r>
                                        <a:rPr lang="en-US" altLang="zh-CN" sz="1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altLang="zh-CN" sz="1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a:rPr lang="en-US" altLang="zh-CN" sz="1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𝑐𝑜𝑛𝑠𝑡</m:t>
                                      </m:r>
                                    </m:sub>
                                  </m:sSub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)</m:t>
                                  </m:r>
                                </m:e>
                              </m:func>
                            </m:e>
                          </m:func>
                        </m:e>
                      </m:d>
                      <m:f>
                        <m:f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altLang="zh-CN" sz="1400" b="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Δ</m:t>
                          </m:r>
                          <m:sSubSup>
                            <m:sSubSup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m:rPr>
                              <m:sty m:val="p"/>
                            </m:rPr>
                            <a:rPr lang="en-US" altLang="zh-CN" sz="1400" b="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Δ</m:t>
                          </m:r>
                          <m:sSubSup>
                            <m:sSubSup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sSubSup>
                            <m:sSubSup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𝑐𝑜𝑛𝑠𝑡</m:t>
                              </m:r>
                            </m:sub>
                            <m:sup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EA5B267D-795F-D880-793A-32AA5EE323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37801" y="4023599"/>
                <a:ext cx="6094520" cy="58836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文本框 16">
            <a:extLst>
              <a:ext uri="{FF2B5EF4-FFF2-40B4-BE49-F238E27FC236}">
                <a16:creationId xmlns:a16="http://schemas.microsoft.com/office/drawing/2014/main" id="{F36E9218-8BA9-A808-E574-FF3F9243350D}"/>
              </a:ext>
            </a:extLst>
          </p:cNvPr>
          <p:cNvSpPr txBox="1"/>
          <p:nvPr/>
        </p:nvSpPr>
        <p:spPr>
          <a:xfrm>
            <a:off x="183951" y="4941017"/>
            <a:ext cx="4681012" cy="786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Notable peak exceeding 3× constant flux between MJD 60100–60200 → possible flaring episode?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898010667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58D751-DAC0-3E14-9D1C-1055ABEB68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BCF9414-991C-5808-A391-0C79A7893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834" y="273776"/>
            <a:ext cx="7864224" cy="461665"/>
          </a:xfrm>
        </p:spPr>
        <p:txBody>
          <a:bodyPr wrap="square" anchor="ctr" anchorCtr="0">
            <a:spAutoFit/>
          </a:bodyPr>
          <a:lstStyle/>
          <a:p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LHAASO Analysis of the Gamma-Ray Source J2346+5145</a:t>
            </a:r>
            <a:endParaRPr lang="zh-CN" altLang="en-US" sz="2400" b="1" i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12E6FCC-3C04-7197-20F4-6A36DFC32E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940756"/>
            <a:ext cx="5533746" cy="274347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D5DDBAA-A479-DA82-1674-C9E6A77B8F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684234"/>
            <a:ext cx="5533746" cy="3102744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74EDA0CB-DDA2-98BE-CE01-1592CD7E0761}"/>
              </a:ext>
            </a:extLst>
          </p:cNvPr>
          <p:cNvSpPr txBox="1"/>
          <p:nvPr/>
        </p:nvSpPr>
        <p:spPr>
          <a:xfrm>
            <a:off x="309194" y="1073921"/>
            <a:ext cx="530149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preliminary fit to the radiation of source J2346+5145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AF2DFB9F-0287-E556-97E4-B691C7D0A1FA}"/>
              </a:ext>
            </a:extLst>
          </p:cNvPr>
          <p:cNvSpPr txBox="1"/>
          <p:nvPr/>
        </p:nvSpPr>
        <p:spPr>
          <a:xfrm>
            <a:off x="309194" y="1524165"/>
            <a:ext cx="5533746" cy="8735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one-zone synchrotron-self-Compton (SSC) model with synchrotron self-absorption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CBF6BDEF-3EB9-312F-F8E2-E8FACF5315BB}"/>
                  </a:ext>
                </a:extLst>
              </p:cNvPr>
              <p:cNvSpPr txBox="1"/>
              <p:nvPr/>
            </p:nvSpPr>
            <p:spPr>
              <a:xfrm>
                <a:off x="235214" y="2478649"/>
                <a:ext cx="5739458" cy="25910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altLang="zh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Assumptions:</a:t>
                </a:r>
              </a:p>
              <a:p>
                <a:pPr marL="285750" indent="-285750" algn="just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sz="15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Spherical homogeneous plasma blob (radius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sz="1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altLang="zh-CN" sz="15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), bulk Lorentz factor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15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Γ</m:t>
                        </m:r>
                      </m:e>
                      <m:sub>
                        <m:r>
                          <a:rPr lang="en-US" altLang="zh-CN" sz="1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altLang="zh-CN" sz="15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uniform </a:t>
                </a:r>
                <a14:m>
                  <m:oMath xmlns:m="http://schemas.openxmlformats.org/officeDocument/2006/math">
                    <m:r>
                      <a:rPr lang="en-US" altLang="zh-CN" sz="15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en-US" altLang="zh-CN" sz="15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285750" indent="-285750" algn="just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sz="15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Doppler factor </a:t>
                </a:r>
                <a14:m>
                  <m:oMath xmlns:m="http://schemas.openxmlformats.org/officeDocument/2006/math">
                    <m:r>
                      <a:rPr lang="en-US" altLang="zh-CN" sz="15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𝛿</m:t>
                    </m:r>
                    <m:r>
                      <a:rPr lang="en-US" altLang="zh-CN" sz="15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altLang="zh-CN" sz="15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15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15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altLang="zh-CN" sz="15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15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Γ</m:t>
                            </m:r>
                          </m:e>
                          <m:sub>
                            <m:r>
                              <a:rPr lang="en-US" altLang="zh-CN" sz="15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sub>
                        </m:sSub>
                        <m:r>
                          <a:rPr lang="en-US" altLang="zh-CN" sz="15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(1−</m:t>
                        </m:r>
                        <m:r>
                          <a:rPr lang="en-US" altLang="zh-CN" sz="15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𝛽</m:t>
                        </m:r>
                        <m:func>
                          <m:funcPr>
                            <m:ctrlPr>
                              <a:rPr lang="en-US" altLang="zh-CN" sz="15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sz="15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cos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US" altLang="zh-CN" sz="15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5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altLang="zh-CN" sz="15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𝑠</m:t>
                                </m:r>
                              </m:sub>
                            </m:sSub>
                          </m:e>
                        </m:func>
                        <m:r>
                          <a:rPr lang="en-US" altLang="zh-CN" sz="15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altLang="zh-CN" sz="15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variability time scale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CN" sz="1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𝑣𝑎𝑟</m:t>
                        </m:r>
                      </m:sub>
                    </m:sSub>
                    <m:r>
                      <a:rPr lang="en-US" altLang="zh-CN" sz="15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1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15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5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zh-CN" sz="15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sub>
                        </m:sSub>
                        <m:r>
                          <a:rPr lang="en-US" altLang="zh-CN" sz="1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(1+</m:t>
                        </m:r>
                        <m:r>
                          <a:rPr lang="en-US" altLang="zh-CN" sz="1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  <m:r>
                          <a:rPr lang="en-US" altLang="zh-CN" sz="1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1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  <m:sSub>
                          <m:sSubPr>
                            <m:ctrlPr>
                              <a:rPr lang="en-US" altLang="zh-CN" sz="15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5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US" altLang="zh-CN" sz="15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1500" i="1" dirty="0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5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→ reduces free parameters.</a:t>
                </a:r>
              </a:p>
              <a:p>
                <a:pPr marL="285750" indent="-285750" algn="just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sz="15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Electron distribution: a broken power‑law.</a:t>
                </a:r>
                <a:endParaRPr lang="en-US" altLang="zh-CN" sz="15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CBF6BDEF-3EB9-312F-F8E2-E8FACF5315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214" y="2478649"/>
                <a:ext cx="5739458" cy="2591094"/>
              </a:xfrm>
              <a:prstGeom prst="rect">
                <a:avLst/>
              </a:prstGeom>
              <a:blipFill>
                <a:blip r:embed="rId5"/>
                <a:stretch>
                  <a:fillRect l="-956" r="-425" b="-16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32352E2B-97AB-DE7D-CAA3-13D9FED57B8B}"/>
                  </a:ext>
                </a:extLst>
              </p:cNvPr>
              <p:cNvSpPr txBox="1"/>
              <p:nvPr/>
            </p:nvSpPr>
            <p:spPr>
              <a:xfrm>
                <a:off x="28807" y="5150655"/>
                <a:ext cx="6094520" cy="9104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5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𝑛</m:t>
                      </m:r>
                      <m:d>
                        <m:dPr>
                          <m:ctrlPr>
                            <a:rPr lang="en-US" altLang="zh-CN" sz="15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CN" sz="15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𝛾</m:t>
                          </m:r>
                        </m:e>
                      </m:d>
                      <m:r>
                        <a:rPr lang="en-US" altLang="zh-CN" sz="15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zh-CN" sz="15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𝑘</m:t>
                      </m:r>
                      <m:r>
                        <a:rPr lang="en-US" altLang="zh-CN" sz="15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15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sz="15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CN" sz="15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altLang="zh-CN" sz="15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CN" sz="15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𝛾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altLang="zh-CN" sz="15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15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𝛾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15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𝑏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altLang="zh-CN" sz="15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CN" sz="15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5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zh-CN" sz="15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p>
                          </m:sSup>
                          <m:r>
                            <a:rPr lang="en-US" altLang="zh-CN" sz="15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altLang="zh-CN" sz="15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15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𝛾</m:t>
                              </m:r>
                              <m:r>
                                <a:rPr lang="en-US" altLang="zh-CN" sz="15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;</m:t>
                              </m:r>
                              <m:sSub>
                                <m:sSubPr>
                                  <m:ctrlPr>
                                    <a:rPr lang="en-US" altLang="zh-CN" sz="15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5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altLang="zh-CN" sz="15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𝑚𝑖𝑛</m:t>
                                  </m:r>
                                </m:sub>
                              </m:sSub>
                              <m:r>
                                <a:rPr lang="en-US" altLang="zh-CN" sz="15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altLang="zh-CN" sz="15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5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altLang="zh-CN" sz="15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CN" sz="15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zh-CN" sz="15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CN" sz="15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altLang="zh-CN" sz="15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CN" sz="15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𝛾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altLang="zh-CN" sz="15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15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𝛾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15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𝑏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altLang="zh-CN" sz="15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CN" sz="15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5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zh-CN" sz="15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p>
                          </m:sSup>
                          <m:r>
                            <a:rPr lang="en-US" altLang="zh-CN" sz="15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𝐻</m:t>
                          </m:r>
                          <m:r>
                            <a:rPr lang="en-US" altLang="zh-CN" sz="15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altLang="zh-CN" sz="15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𝛾</m:t>
                          </m:r>
                          <m:r>
                            <a:rPr lang="en-US" altLang="zh-CN" sz="15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altLang="zh-CN" sz="15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5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altLang="zh-CN" sz="15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sub>
                          </m:sSub>
                          <m:r>
                            <a:rPr lang="en-US" altLang="zh-CN" sz="15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altLang="zh-CN" sz="15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5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altLang="zh-CN" sz="15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𝑚𝑎𝑥</m:t>
                              </m:r>
                            </m:sub>
                          </m:sSub>
                          <m:r>
                            <a:rPr lang="en-US" altLang="zh-CN" sz="15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altLang="zh-CN" sz="1500" i="1" dirty="0">
                  <a:solidFill>
                    <a:schemeClr val="tx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32352E2B-97AB-DE7D-CAA3-13D9FED57B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07" y="5150655"/>
                <a:ext cx="6094520" cy="91044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5181194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65F4CD-24C6-B3D0-178B-CF3F63DF48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4667CCF-F5ED-7F7F-071C-7AD8B5724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834" y="273776"/>
            <a:ext cx="7864224" cy="461665"/>
          </a:xfrm>
        </p:spPr>
        <p:txBody>
          <a:bodyPr wrap="square" anchor="ctr" anchorCtr="0">
            <a:spAutoFit/>
          </a:bodyPr>
          <a:lstStyle/>
          <a:p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LHAASO Analysis of the Gamma-Ray Source J2346+5145</a:t>
            </a:r>
            <a:endParaRPr lang="zh-CN" altLang="en-US" sz="2400" b="1" i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9502D208-149C-3560-CE0A-5B0279859B53}"/>
              </a:ext>
            </a:extLst>
          </p:cNvPr>
          <p:cNvSpPr txBox="1"/>
          <p:nvPr/>
        </p:nvSpPr>
        <p:spPr>
          <a:xfrm>
            <a:off x="210105" y="1684356"/>
            <a:ext cx="11771790" cy="48998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/>
              <a:t>[1]  Cao, Z., Aharonian, F., An, Q., </a:t>
            </a:r>
            <a:r>
              <a:rPr lang="en-US" altLang="zh-CN" sz="1400" dirty="0" err="1"/>
              <a:t>Axikegu</a:t>
            </a:r>
            <a:r>
              <a:rPr lang="en-US" altLang="zh-CN" sz="1400" dirty="0"/>
              <a:t>, et al. 2024, The First LHAASO Catalog of Gamma-Ray Sources, </a:t>
            </a:r>
            <a:r>
              <a:rPr lang="en-US" altLang="zh-CN" sz="1400" dirty="0" err="1"/>
              <a:t>ApJS</a:t>
            </a:r>
            <a:r>
              <a:rPr lang="en-US" altLang="zh-CN" sz="1400" dirty="0"/>
              <a:t>, 271, 25</a:t>
            </a:r>
          </a:p>
          <a:p>
            <a:pPr>
              <a:lnSpc>
                <a:spcPct val="150000"/>
              </a:lnSpc>
            </a:pPr>
            <a:r>
              <a:rPr lang="en-US" altLang="zh-CN" sz="1400" dirty="0"/>
              <a:t>[2] MAGIC Collaboration et al. 2020, An intermittent extreme BL Lac: MWL study of 1ES 2344+514 in an enhanced state, MNRAS, 496, 3912</a:t>
            </a:r>
          </a:p>
          <a:p>
            <a:pPr>
              <a:lnSpc>
                <a:spcPct val="150000"/>
              </a:lnSpc>
            </a:pPr>
            <a:r>
              <a:rPr lang="en-US" altLang="zh-CN" sz="1400" dirty="0"/>
              <a:t>[3] Wakely, S. P. &amp; Horan, D. 2008, </a:t>
            </a:r>
            <a:r>
              <a:rPr lang="en-US" altLang="zh-CN" sz="1400" dirty="0" err="1"/>
              <a:t>TeVCat</a:t>
            </a:r>
            <a:r>
              <a:rPr lang="en-US" altLang="zh-CN" sz="1400" dirty="0"/>
              <a:t>: An online catalog for Very High Energy Gamma-Ray Astronomy, in ICRC, 3, 1341</a:t>
            </a:r>
          </a:p>
          <a:p>
            <a:pPr>
              <a:lnSpc>
                <a:spcPct val="150000"/>
              </a:lnSpc>
            </a:pPr>
            <a:r>
              <a:rPr lang="en-US" altLang="zh-CN" sz="1400" dirty="0"/>
              <a:t>[4] Abdollahi, S., Acero, F., Ackermann, M., Ajello, M., Atwood, W. B., Axelsson, M., Baldini, L., Ballet, J., </a:t>
            </a:r>
            <a:r>
              <a:rPr lang="en-US" altLang="zh-CN" sz="1400" dirty="0" err="1"/>
              <a:t>Barbiellini</a:t>
            </a:r>
            <a:r>
              <a:rPr lang="en-US" altLang="zh-CN" sz="1400" dirty="0"/>
              <a:t>, G., </a:t>
            </a:r>
            <a:r>
              <a:rPr lang="en-US" altLang="zh-CN" sz="1400" dirty="0" err="1"/>
              <a:t>Bastieri</a:t>
            </a:r>
            <a:r>
              <a:rPr lang="en-US" altLang="zh-CN" sz="1400" dirty="0"/>
              <a:t>, D., et al. 2020, Fermi Large Area Telescope Fourth Source Catalog, </a:t>
            </a:r>
            <a:r>
              <a:rPr lang="en-US" altLang="zh-CN" sz="1400" dirty="0" err="1"/>
              <a:t>ApJS</a:t>
            </a:r>
            <a:r>
              <a:rPr lang="en-US" altLang="zh-CN" sz="1400" dirty="0"/>
              <a:t>, 247, 33</a:t>
            </a:r>
          </a:p>
          <a:p>
            <a:pPr>
              <a:lnSpc>
                <a:spcPct val="150000"/>
              </a:lnSpc>
            </a:pPr>
            <a:r>
              <a:rPr lang="en-US" altLang="zh-CN" sz="1400" dirty="0"/>
              <a:t>[5] Elvis, M., Plummer, D., Schachter, J., &amp; Fabbiano, G. 1992, The Einstein Slew Survey, </a:t>
            </a:r>
            <a:r>
              <a:rPr lang="en-US" altLang="zh-CN" sz="1400" dirty="0" err="1"/>
              <a:t>ApJS</a:t>
            </a:r>
            <a:r>
              <a:rPr lang="en-US" altLang="zh-CN" sz="1400" dirty="0"/>
              <a:t>, 80, 257</a:t>
            </a:r>
          </a:p>
          <a:p>
            <a:pPr>
              <a:lnSpc>
                <a:spcPct val="150000"/>
              </a:lnSpc>
            </a:pPr>
            <a:r>
              <a:rPr lang="en-US" altLang="zh-CN" sz="1400" dirty="0"/>
              <a:t>[6] Dwek, E. &amp; </a:t>
            </a:r>
            <a:r>
              <a:rPr lang="en-US" altLang="zh-CN" sz="1400" dirty="0" err="1"/>
              <a:t>Krennrich</a:t>
            </a:r>
            <a:r>
              <a:rPr lang="en-US" altLang="zh-CN" sz="1400" dirty="0"/>
              <a:t>, F. 2005, Simultaneous Constraints on the Spectrum of the Extragalactic Background Light and the Intrinsic TeV Spectra of Markarian 421, Markarian 501, and H1426+428, </a:t>
            </a:r>
            <a:r>
              <a:rPr lang="en-US" altLang="zh-CN" sz="1400" dirty="0" err="1"/>
              <a:t>ApJ</a:t>
            </a:r>
            <a:r>
              <a:rPr lang="en-US" altLang="zh-CN" sz="1400" dirty="0"/>
              <a:t>, 618, 657</a:t>
            </a:r>
          </a:p>
          <a:p>
            <a:pPr>
              <a:lnSpc>
                <a:spcPct val="150000"/>
              </a:lnSpc>
            </a:pPr>
            <a:r>
              <a:rPr lang="en-US" altLang="zh-CN" sz="1400" dirty="0"/>
              <a:t>[7] Nolan, P. L., et al. 2012, Fermi Large Area Telescope Second Source Catalog, </a:t>
            </a:r>
            <a:r>
              <a:rPr lang="en-US" altLang="zh-CN" sz="1400" dirty="0" err="1"/>
              <a:t>ApJS</a:t>
            </a:r>
            <a:r>
              <a:rPr lang="en-US" altLang="zh-CN" sz="1400" dirty="0"/>
              <a:t>, 199, 31</a:t>
            </a:r>
          </a:p>
          <a:p>
            <a:pPr>
              <a:lnSpc>
                <a:spcPct val="150000"/>
              </a:lnSpc>
            </a:pPr>
            <a:r>
              <a:rPr lang="en-US" altLang="zh-CN" sz="1400" dirty="0"/>
              <a:t>[8] Nigro, C., Sitarek, J., </a:t>
            </a:r>
            <a:r>
              <a:rPr lang="en-US" altLang="zh-CN" sz="1400" dirty="0" err="1"/>
              <a:t>Gliwny</a:t>
            </a:r>
            <a:r>
              <a:rPr lang="en-US" altLang="zh-CN" sz="1400" dirty="0"/>
              <a:t>, P., Sanchez, D., </a:t>
            </a:r>
            <a:r>
              <a:rPr lang="en-US" altLang="zh-CN" sz="1400" dirty="0" err="1"/>
              <a:t>Tramacere</a:t>
            </a:r>
            <a:r>
              <a:rPr lang="en-US" altLang="zh-CN" sz="1400" dirty="0"/>
              <a:t>, A., &amp; Craig, M. 2022, </a:t>
            </a:r>
            <a:r>
              <a:rPr lang="en-US" altLang="zh-CN" sz="1400" dirty="0" err="1"/>
              <a:t>agnpy</a:t>
            </a:r>
            <a:r>
              <a:rPr lang="en-US" altLang="zh-CN" sz="1400" dirty="0"/>
              <a:t>: An open-source python package modelling the radiative processes of jetted active galactic nuclei, A&amp;A, 660, A18</a:t>
            </a:r>
          </a:p>
          <a:p>
            <a:pPr>
              <a:lnSpc>
                <a:spcPct val="150000"/>
              </a:lnSpc>
            </a:pPr>
            <a:r>
              <a:rPr lang="en-US" altLang="zh-CN" sz="1400" dirty="0"/>
              <a:t>[9] Nigro, C., Sitarek, J., </a:t>
            </a:r>
            <a:r>
              <a:rPr lang="en-US" altLang="zh-CN" sz="1400" dirty="0" err="1"/>
              <a:t>Gliwny</a:t>
            </a:r>
            <a:r>
              <a:rPr lang="en-US" altLang="zh-CN" sz="1400" dirty="0"/>
              <a:t>, P., Sanchez, D., Craig, M., </a:t>
            </a:r>
            <a:r>
              <a:rPr lang="en-US" altLang="zh-CN" sz="1400" dirty="0" err="1"/>
              <a:t>Vuillaume</a:t>
            </a:r>
            <a:r>
              <a:rPr lang="en-US" altLang="zh-CN" sz="1400" dirty="0"/>
              <a:t>, T., Viale, I., &amp; </a:t>
            </a:r>
            <a:r>
              <a:rPr lang="en-US" altLang="zh-CN" sz="1400" dirty="0" err="1"/>
              <a:t>Maniadakis</a:t>
            </a:r>
            <a:r>
              <a:rPr lang="en-US" altLang="zh-CN" sz="1400" dirty="0"/>
              <a:t>, D. (2023). </a:t>
            </a:r>
            <a:r>
              <a:rPr lang="en-US" altLang="zh-CN" sz="1400" dirty="0" err="1"/>
              <a:t>agnpy</a:t>
            </a:r>
            <a:r>
              <a:rPr lang="en-US" altLang="zh-CN" sz="1400" dirty="0"/>
              <a:t> (0.5.0). </a:t>
            </a:r>
            <a:r>
              <a:rPr lang="en-US" altLang="zh-CN" sz="1400" dirty="0" err="1"/>
              <a:t>Zenodo</a:t>
            </a:r>
            <a:r>
              <a:rPr lang="en-US" altLang="zh-CN" sz="1400" dirty="0"/>
              <a:t>. https://doi.org/10.5281/zenodo.18505251</a:t>
            </a:r>
          </a:p>
          <a:p>
            <a:pPr>
              <a:lnSpc>
                <a:spcPct val="150000"/>
              </a:lnSpc>
            </a:pPr>
            <a:r>
              <a:rPr lang="en-US" altLang="zh-CN" sz="1400" dirty="0"/>
              <a:t>[10] Donath, A., Terrier, R., Remy, Q., Sinha, A., Nigro, C., et al. 2023, </a:t>
            </a:r>
            <a:r>
              <a:rPr lang="en-US" altLang="zh-CN" sz="1400" dirty="0" err="1"/>
              <a:t>Gammapy</a:t>
            </a:r>
            <a:r>
              <a:rPr lang="en-US" altLang="zh-CN" sz="1400" dirty="0"/>
              <a:t>: A Python package for gamma-ray astronomy, A&amp;A, 678, A157</a:t>
            </a:r>
          </a:p>
          <a:p>
            <a:pPr>
              <a:lnSpc>
                <a:spcPct val="150000"/>
              </a:lnSpc>
            </a:pPr>
            <a:r>
              <a:rPr lang="en-US" altLang="zh-CN" sz="1400" dirty="0"/>
              <a:t>[11] Acero, F., et al. 2025, </a:t>
            </a:r>
            <a:r>
              <a:rPr lang="en-US" altLang="zh-CN" sz="1400" dirty="0" err="1"/>
              <a:t>Gammapy</a:t>
            </a:r>
            <a:r>
              <a:rPr lang="en-US" altLang="zh-CN" sz="1400" dirty="0"/>
              <a:t>: Python toolbox for gamma-ray astronomy, </a:t>
            </a:r>
            <a:r>
              <a:rPr lang="en-US" altLang="zh-CN" sz="1400" dirty="0" err="1"/>
              <a:t>Zenodo</a:t>
            </a:r>
            <a:r>
              <a:rPr lang="en-US" altLang="zh-CN" sz="1400" dirty="0"/>
              <a:t>, v2.0, doi:10.5281/zenodo.1781429</a:t>
            </a:r>
            <a:endParaRPr lang="zh-CN" altLang="en-US" sz="1400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4768B520-AEBD-35C7-CC77-A98B4DA969EB}"/>
              </a:ext>
            </a:extLst>
          </p:cNvPr>
          <p:cNvSpPr txBox="1"/>
          <p:nvPr/>
        </p:nvSpPr>
        <p:spPr>
          <a:xfrm>
            <a:off x="5244091" y="1025232"/>
            <a:ext cx="17038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REFERENCES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0885466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第一PPT，www.1ppt.com">
  <a:themeElements>
    <a:clrScheme name="PPT 单色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0000"/>
      </a:accent1>
      <a:accent2>
        <a:srgbClr val="3F3F3F"/>
      </a:accent2>
      <a:accent3>
        <a:srgbClr val="7F7F7F"/>
      </a:accent3>
      <a:accent4>
        <a:srgbClr val="A5A5A5"/>
      </a:accent4>
      <a:accent5>
        <a:srgbClr val="BFBFBF"/>
      </a:accent5>
      <a:accent6>
        <a:srgbClr val="D8D8D8"/>
      </a:accent6>
      <a:hlink>
        <a:srgbClr val="7F7F7F"/>
      </a:hlink>
      <a:folHlink>
        <a:srgbClr val="7F7F7F"/>
      </a:folHlink>
    </a:clrScheme>
    <a:fontScheme name="415fl4s2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707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933</Words>
  <Application>Microsoft Office PowerPoint</Application>
  <PresentationFormat>宽屏</PresentationFormat>
  <Paragraphs>53</Paragraphs>
  <Slides>6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等线</vt:lpstr>
      <vt:lpstr>微软雅黑</vt:lpstr>
      <vt:lpstr>Arial</vt:lpstr>
      <vt:lpstr>Cambria Math</vt:lpstr>
      <vt:lpstr>Times New Roman</vt:lpstr>
      <vt:lpstr>Wingdings</vt:lpstr>
      <vt:lpstr>第一PPT，www.1ppt.com</vt:lpstr>
      <vt:lpstr>LHAASO Analysis of the Gamma-Ray Source J2346+5145</vt:lpstr>
      <vt:lpstr>LHAASO Analysis of the Gamma-Ray Source J2346+5145</vt:lpstr>
      <vt:lpstr>LHAASO Analysis of the Gamma-Ray Source J2346+5145</vt:lpstr>
      <vt:lpstr>LHAASO Analysis of the Gamma-Ray Source J2346+5145</vt:lpstr>
      <vt:lpstr>LHAASO Analysis of the Gamma-Ray Source J2346+5145</vt:lpstr>
      <vt:lpstr>LHAASO Analysis of the Gamma-Ray Source J2346+5145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Jacob Sun</dc:creator>
  <cp:lastModifiedBy>Jacob Sun</cp:lastModifiedBy>
  <cp:revision>7</cp:revision>
  <dcterms:created xsi:type="dcterms:W3CDTF">2026-04-24T08:56:56Z</dcterms:created>
  <dcterms:modified xsi:type="dcterms:W3CDTF">2026-04-26T13:04:17Z</dcterms:modified>
</cp:coreProperties>
</file>