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65" r:id="rId3"/>
    <p:sldId id="256" r:id="rId4"/>
    <p:sldId id="257" r:id="rId5"/>
    <p:sldId id="262" r:id="rId6"/>
    <p:sldId id="263" r:id="rId7"/>
    <p:sldId id="267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5" userDrawn="1">
          <p15:clr>
            <a:srgbClr val="A4A3A4"/>
          </p15:clr>
        </p15:guide>
        <p15:guide id="2" pos="38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85"/>
        <p:guide pos="38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image" Target="../media/image4.png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image" Target="../media/image2.png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5.jpeg"/><Relationship Id="rId10" Type="http://schemas.openxmlformats.org/officeDocument/2006/relationships/image" Target="../media/image1.emf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1.emf"/><Relationship Id="rId4" Type="http://schemas.openxmlformats.org/officeDocument/2006/relationships/tags" Target="../tags/tag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5.jpeg"/><Relationship Id="rId7" Type="http://schemas.openxmlformats.org/officeDocument/2006/relationships/image" Target="../media/image1.emf"/><Relationship Id="rId6" Type="http://schemas.openxmlformats.org/officeDocument/2006/relationships/image" Target="../media/image11.png"/><Relationship Id="rId5" Type="http://schemas.openxmlformats.org/officeDocument/2006/relationships/tags" Target="../tags/tag10.xml"/><Relationship Id="rId4" Type="http://schemas.openxmlformats.org/officeDocument/2006/relationships/image" Target="../media/image10.png"/><Relationship Id="rId3" Type="http://schemas.openxmlformats.org/officeDocument/2006/relationships/tags" Target="../tags/tag9.xml"/><Relationship Id="rId2" Type="http://schemas.openxmlformats.org/officeDocument/2006/relationships/image" Target="../media/image9.png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jpeg"/><Relationship Id="rId2" Type="http://schemas.openxmlformats.org/officeDocument/2006/relationships/image" Target="../media/image1.emf"/><Relationship Id="rId1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5" name="组合 114"/>
          <p:cNvGrpSpPr/>
          <p:nvPr/>
        </p:nvGrpSpPr>
        <p:grpSpPr>
          <a:xfrm>
            <a:off x="9771342" y="210631"/>
            <a:ext cx="2092259" cy="536317"/>
            <a:chOff x="504825" y="327025"/>
            <a:chExt cx="2482851" cy="636440"/>
          </a:xfrm>
        </p:grpSpPr>
        <p:pic>
          <p:nvPicPr>
            <p:cNvPr id="113" name="图片 112"/>
            <p:cNvPicPr>
              <a:picLocks noChangeAspect="1"/>
            </p:cNvPicPr>
            <p:nvPr/>
          </p:nvPicPr>
          <p:blipFill rotWithShape="1">
            <a:blip r:embed="rId1"/>
            <a:srcRect l="8955" t="8651" r="74262" b="8651"/>
            <a:stretch>
              <a:fillRect/>
            </a:stretch>
          </p:blipFill>
          <p:spPr>
            <a:xfrm>
              <a:off x="504825" y="327025"/>
              <a:ext cx="593725" cy="636440"/>
            </a:xfrm>
            <a:prstGeom prst="rect">
              <a:avLst/>
            </a:prstGeom>
          </p:spPr>
        </p:pic>
        <p:pic>
          <p:nvPicPr>
            <p:cNvPr id="114" name="图片 113"/>
            <p:cNvPicPr>
              <a:picLocks noChangeAspect="1"/>
            </p:cNvPicPr>
            <p:nvPr/>
          </p:nvPicPr>
          <p:blipFill rotWithShape="1">
            <a:blip r:embed="rId1"/>
            <a:srcRect l="36206" t="8651" r="14969" b="8651"/>
            <a:stretch>
              <a:fillRect/>
            </a:stretch>
          </p:blipFill>
          <p:spPr>
            <a:xfrm>
              <a:off x="1260475" y="327025"/>
              <a:ext cx="1727201" cy="636440"/>
            </a:xfrm>
            <a:prstGeom prst="rect">
              <a:avLst/>
            </a:prstGeom>
          </p:spPr>
        </p:pic>
      </p:grpSp>
      <p:sp>
        <p:nvSpPr>
          <p:cNvPr id="28" name="矩形 27"/>
          <p:cNvSpPr/>
          <p:nvPr/>
        </p:nvSpPr>
        <p:spPr>
          <a:xfrm>
            <a:off x="11430" y="1807845"/>
            <a:ext cx="12192000" cy="2055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5683" tIns="42842" rIns="85683" bIns="42842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3600">
                <a:solidFill>
                  <a:schemeClr val="accent1"/>
                </a:solidFill>
                <a:sym typeface="+mn-ea"/>
              </a:rPr>
              <a:t>High-energy gamma-ray spectral measurement of the source J1858+0330 with LHAASO </a:t>
            </a:r>
            <a:endParaRPr lang="en-US" altLang="zh-CN" sz="3600" b="1" dirty="0">
              <a:solidFill>
                <a:schemeClr val="accent1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58875" y="3863340"/>
            <a:ext cx="9340850" cy="147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Shipeng Wang</a:t>
            </a:r>
            <a:r>
              <a:rPr lang="en-US" altLang="zh-CN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Fengrong Zhu</a:t>
            </a:r>
            <a:r>
              <a:rPr lang="en-US" altLang="zh-CN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Huicai Li</a:t>
            </a:r>
            <a:r>
              <a:rPr lang="en-US" altLang="zh-CN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Shicong Hu</a:t>
            </a:r>
            <a:r>
              <a:rPr lang="en-US" altLang="zh-CN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endParaRPr lang="en-US" altLang="zh-CN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School of Pyhsical Science and Technology, Southwest Jiaotong University, Chengdu, China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Institute of High Energy Physics, Chinese Academy of Sciences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endParaRPr lang="zh-CN" alt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zh-CN" altLang="en-US"/>
              <a:t>第 </a:t>
            </a:r>
            <a:fld id="{75168D04-7926-484C-B90B-2D13ABC6EC67}" type="slidenum">
              <a:rPr lang="zh-CN" altLang="en-US" smtClean="0"/>
            </a:fld>
            <a:r>
              <a:rPr lang="zh-CN" altLang="en-US"/>
              <a:t> 页</a:t>
            </a:r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1586230" y="487680"/>
            <a:ext cx="7843520" cy="386715"/>
          </a:xfrm>
        </p:spPr>
        <p:txBody>
          <a:bodyPr/>
          <a:lstStyle/>
          <a:p>
            <a:r>
              <a:rPr lang="en-US" altLang="zh-CN" sz="2800" dirty="0">
                <a:solidFill>
                  <a:schemeClr val="tx1"/>
                </a:solidFill>
              </a:rPr>
              <a:t>Source Morphology of J1858+0330    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  <p:pic>
        <p:nvPicPr>
          <p:cNvPr id="22" name="图片 21" descr="DataSig_nhit_ge20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72795" y="1304925"/>
            <a:ext cx="3057525" cy="3009900"/>
          </a:xfrm>
          <a:prstGeom prst="rect">
            <a:avLst/>
          </a:prstGeom>
        </p:spPr>
      </p:pic>
      <p:sp>
        <p:nvSpPr>
          <p:cNvPr id="23" name="文本框 22"/>
          <p:cNvSpPr txBox="1"/>
          <p:nvPr>
            <p:custDataLst>
              <p:tags r:id="rId3"/>
            </p:custDataLst>
          </p:nvPr>
        </p:nvSpPr>
        <p:spPr>
          <a:xfrm>
            <a:off x="1922145" y="2717800"/>
            <a:ext cx="78486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J1858+0330 </a:t>
            </a:r>
            <a:endParaRPr lang="en-US" altLang="zh-CN" sz="800">
              <a:solidFill>
                <a:srgbClr val="FF0000"/>
              </a:solidFill>
            </a:endParaRPr>
          </a:p>
        </p:txBody>
      </p:sp>
      <p:pic>
        <p:nvPicPr>
          <p:cNvPr id="26" name="图片 25" descr="DataSig_E_25_10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4146550" y="1304925"/>
            <a:ext cx="3057525" cy="3009900"/>
          </a:xfrm>
          <a:prstGeom prst="rect">
            <a:avLst/>
          </a:prstGeom>
        </p:spPr>
      </p:pic>
      <p:sp>
        <p:nvSpPr>
          <p:cNvPr id="27" name="文本框 26"/>
          <p:cNvSpPr txBox="1"/>
          <p:nvPr>
            <p:custDataLst>
              <p:tags r:id="rId6"/>
            </p:custDataLst>
          </p:nvPr>
        </p:nvSpPr>
        <p:spPr>
          <a:xfrm>
            <a:off x="5292725" y="2717800"/>
            <a:ext cx="78486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J1858+0330 </a:t>
            </a:r>
            <a:endParaRPr lang="en-US" altLang="zh-CN" sz="800">
              <a:solidFill>
                <a:srgbClr val="FF0000"/>
              </a:solidFill>
            </a:endParaRPr>
          </a:p>
        </p:txBody>
      </p:sp>
      <p:pic>
        <p:nvPicPr>
          <p:cNvPr id="30" name="图片 29" descr="DataSig_E_ge100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407910" y="1304925"/>
            <a:ext cx="3057525" cy="3009900"/>
          </a:xfrm>
          <a:prstGeom prst="rect">
            <a:avLst/>
          </a:prstGeom>
        </p:spPr>
      </p:pic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8573135" y="2725420"/>
            <a:ext cx="78486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00">
                <a:solidFill>
                  <a:srgbClr val="FF0000"/>
                </a:solidFill>
              </a:rPr>
              <a:t>J1858+0330 </a:t>
            </a:r>
            <a:endParaRPr lang="en-US" altLang="zh-CN" sz="8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2795" y="4562475"/>
            <a:ext cx="10326370" cy="197612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/>
              <a:t>Three energy bands: 2–25 TeV (WCDA), 25–100 TeV (KM2A),  &gt;100 TeV (KM2A)</a:t>
            </a:r>
            <a:endParaRPr lang="en-US" altLang="zh-CN" sz="2000" dirty="0"/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>
                <a:sym typeface="+mn-ea"/>
              </a:rPr>
              <a:t>ROI</a:t>
            </a:r>
            <a:r>
              <a:rPr lang="zh-CN" altLang="en-US" sz="2000" dirty="0">
                <a:sym typeface="+mn-ea"/>
              </a:rPr>
              <a:t>：</a:t>
            </a:r>
            <a:r>
              <a:rPr lang="en-US" altLang="zh-CN" sz="2000" dirty="0">
                <a:sym typeface="+mn-ea"/>
              </a:rPr>
              <a:t>5</a:t>
            </a:r>
            <a:r>
              <a:rPr lang="zh-CN" altLang="en-US" sz="2000" dirty="0">
                <a:sym typeface="+mn-ea"/>
              </a:rPr>
              <a:t>°×</a:t>
            </a:r>
            <a:r>
              <a:rPr lang="en-US" altLang="zh-CN" sz="2000" dirty="0">
                <a:sym typeface="+mn-ea"/>
              </a:rPr>
              <a:t>5</a:t>
            </a:r>
            <a:r>
              <a:rPr lang="zh-CN" altLang="en-US" sz="2000" dirty="0">
                <a:sym typeface="+mn-ea"/>
              </a:rPr>
              <a:t>°</a:t>
            </a:r>
            <a:endParaRPr lang="zh-CN" altLang="en-US" sz="2000" dirty="0">
              <a:sym typeface="+mn-ea"/>
            </a:endParaRPr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/>
              <a:t>The region around the source is complex, with 13 confirmed sources within the field</a:t>
            </a:r>
            <a:endParaRPr lang="en-US" altLang="zh-CN" sz="2000" dirty="0"/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/>
              <a:t>At low energies, the source is more extended, </a:t>
            </a:r>
            <a:r>
              <a:rPr lang="en-US" altLang="zh-CN" sz="2000" dirty="0">
                <a:sym typeface="+mn-ea"/>
              </a:rPr>
              <a:t>At high energies, it becomes more concentrated</a:t>
            </a:r>
            <a:r>
              <a:rPr lang="zh-CN" altLang="en-US" sz="2000" dirty="0">
                <a:sym typeface="+mn-ea"/>
              </a:rPr>
              <a:t>，</a:t>
            </a:r>
            <a:r>
              <a:rPr lang="en-US" altLang="zh-CN" sz="2000" dirty="0">
                <a:sym typeface="+mn-ea"/>
              </a:rPr>
              <a:t>Above 100 TeV, it does not collapse into a point source</a:t>
            </a:r>
            <a:endParaRPr lang="en-US" altLang="zh-CN" sz="2000" dirty="0">
              <a:sym typeface="+mn-ea"/>
            </a:endParaRPr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285750" indent="-28575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zh-CN" sz="2000" dirty="0"/>
          </a:p>
        </p:txBody>
      </p:sp>
      <p:grpSp>
        <p:nvGrpSpPr>
          <p:cNvPr id="115" name="组合 114"/>
          <p:cNvGrpSpPr/>
          <p:nvPr/>
        </p:nvGrpSpPr>
        <p:grpSpPr>
          <a:xfrm>
            <a:off x="9910407" y="149036"/>
            <a:ext cx="2092259" cy="536317"/>
            <a:chOff x="504825" y="327025"/>
            <a:chExt cx="2482851" cy="636440"/>
          </a:xfrm>
        </p:grpSpPr>
        <p:pic>
          <p:nvPicPr>
            <p:cNvPr id="113" name="图片 112"/>
            <p:cNvPicPr>
              <a:picLocks noChangeAspect="1"/>
            </p:cNvPicPr>
            <p:nvPr/>
          </p:nvPicPr>
          <p:blipFill rotWithShape="1">
            <a:blip r:embed="rId10"/>
            <a:srcRect l="8955" t="8651" r="74262" b="8651"/>
            <a:stretch>
              <a:fillRect/>
            </a:stretch>
          </p:blipFill>
          <p:spPr>
            <a:xfrm>
              <a:off x="504825" y="327025"/>
              <a:ext cx="593725" cy="636440"/>
            </a:xfrm>
            <a:prstGeom prst="rect">
              <a:avLst/>
            </a:prstGeom>
          </p:spPr>
        </p:pic>
        <p:pic>
          <p:nvPicPr>
            <p:cNvPr id="114" name="图片 113"/>
            <p:cNvPicPr>
              <a:picLocks noChangeAspect="1"/>
            </p:cNvPicPr>
            <p:nvPr/>
          </p:nvPicPr>
          <p:blipFill rotWithShape="1">
            <a:blip r:embed="rId10"/>
            <a:srcRect l="36206" t="8651" r="14969" b="8651"/>
            <a:stretch>
              <a:fillRect/>
            </a:stretch>
          </p:blipFill>
          <p:spPr>
            <a:xfrm>
              <a:off x="1260475" y="327025"/>
              <a:ext cx="1727201" cy="636440"/>
            </a:xfrm>
            <a:prstGeom prst="rect">
              <a:avLst/>
            </a:prstGeom>
          </p:spPr>
        </p:pic>
      </p:grpSp>
      <p:pic>
        <p:nvPicPr>
          <p:cNvPr id="7" name="图片 6" descr="微信图片_20260415143848_152_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2400" y="130810"/>
            <a:ext cx="743585" cy="743585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12700"/>
          </a:effectLst>
        </p:spPr>
      </p:pic>
      <p:cxnSp>
        <p:nvCxnSpPr>
          <p:cNvPr id="2" name="直接连接符 1"/>
          <p:cNvCxnSpPr/>
          <p:nvPr/>
        </p:nvCxnSpPr>
        <p:spPr>
          <a:xfrm flipV="1">
            <a:off x="1083310" y="985520"/>
            <a:ext cx="10568940" cy="698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zh-CN" altLang="en-US"/>
              <a:t>第 </a:t>
            </a:r>
            <a:fld id="{75168D04-7926-484C-B90B-2D13ABC6EC67}" type="slidenum">
              <a:rPr lang="zh-CN" altLang="en-US" smtClean="0"/>
            </a:fld>
            <a:r>
              <a:rPr lang="zh-CN" altLang="en-US"/>
              <a:t> 页</a:t>
            </a:r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1621700" y="459345"/>
            <a:ext cx="8764245" cy="386715"/>
          </a:xfrm>
        </p:spPr>
        <p:txBody>
          <a:bodyPr/>
          <a:lstStyle/>
          <a:p>
            <a:r>
              <a:rPr lang="en-US" altLang="zh-CN" sz="2800" dirty="0">
                <a:solidFill>
                  <a:schemeClr val="tx1"/>
                </a:solidFill>
              </a:rPr>
              <a:t>Spectral Model Comparison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本框 16"/>
              <p:cNvSpPr txBox="1"/>
              <p:nvPr/>
            </p:nvSpPr>
            <p:spPr>
              <a:xfrm>
                <a:off x="9107805" y="1723390"/>
                <a:ext cx="2220595" cy="539115"/>
              </a:xfrm>
              <a:prstGeom prst="rect">
                <a:avLst/>
              </a:prstGeom>
              <a:noFill/>
            </p:spPr>
            <p:txBody>
              <a:bodyPr wrap="none" rtlCol="0" anchor="t">
                <a:no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𝐹</m:t>
                      </m:r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𝐹</m:t>
                      </m:r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0</m:t>
                      </m:r>
                      <m:sSup>
                        <m:sSupPr>
                          <m:ctrlP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pPr>
                        <m:e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zh-CN" sz="16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6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𝐸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𝑝𝑖𝑣</m:t>
                                  </m:r>
                                </m:sub>
                              </m:sSub>
                            </m:den>
                          </m:f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−</m:t>
                          </m:r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altLang="zh-CN" sz="1600" i="1" baseline="30000">
                  <a:latin typeface="Cambria Math" panose="02040503050406030204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17" name="文本框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7805" y="1723390"/>
                <a:ext cx="2220595" cy="539115"/>
              </a:xfrm>
              <a:prstGeom prst="rect">
                <a:avLst/>
              </a:prstGeom>
              <a:blipFill rotWithShape="1">
                <a:blip r:embed="rId1"/>
                <a:stretch>
                  <a:fillRect t="-94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8651875" y="2302510"/>
                <a:ext cx="3884295" cy="66230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𝐹</m:t>
                      </m:r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𝐹</m:t>
                      </m:r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0</m:t>
                      </m:r>
                      <m:sSup>
                        <m:sSupPr>
                          <m:ctrlP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pPr>
                        <m:e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zh-CN" sz="16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6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𝐸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𝑝𝑖𝑣</m:t>
                                  </m:r>
                                </m:sub>
                              </m:sSub>
                            </m:den>
                          </m:f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−</m:t>
                          </m:r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𝛼</m:t>
                          </m:r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−</m:t>
                          </m:r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𝛽</m:t>
                          </m:r>
                          <m:func>
                            <m:funcPr>
                              <m:ctrlPr>
                                <a:rPr lang="en-US" altLang="zh-CN" sz="1600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CN" sz="1600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log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𝐸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altLang="zh-CN" sz="1600" i="1">
                                          <a:latin typeface="Cambria Math" panose="02040503050406030204" charset="0"/>
                                          <a:cs typeface="Cambria Math" panose="0204050305040603020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1600" i="1">
                                          <a:latin typeface="Cambria Math" panose="02040503050406030204" charset="0"/>
                                          <a:cs typeface="Cambria Math" panose="02040503050406030204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n-US" altLang="zh-CN" sz="1600" i="1">
                                          <a:latin typeface="Cambria Math" panose="02040503050406030204" charset="0"/>
                                          <a:cs typeface="Cambria Math" panose="02040503050406030204" charset="0"/>
                                        </a:rPr>
                                        <m:t>𝑝𝑖𝑣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func>
                        </m:sup>
                      </m:sSup>
                    </m:oMath>
                  </m:oMathPara>
                </a14:m>
                <a:endParaRPr lang="en-US" altLang="zh-CN" sz="1600" i="1">
                  <a:latin typeface="Cambria Math" panose="02040503050406030204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1875" y="2302510"/>
                <a:ext cx="3884295" cy="6623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18"/>
              <p:cNvSpPr txBox="1"/>
              <p:nvPr/>
            </p:nvSpPr>
            <p:spPr>
              <a:xfrm>
                <a:off x="8754110" y="2951480"/>
                <a:ext cx="3930015" cy="63627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𝐹</m:t>
                      </m:r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𝐹</m:t>
                      </m:r>
                      <m:r>
                        <a:rPr lang="en-US" altLang="zh-CN" sz="1600" i="1">
                          <a:latin typeface="Cambria Math" panose="02040503050406030204" charset="0"/>
                          <a:cs typeface="Cambria Math" panose="02040503050406030204" charset="0"/>
                        </a:rPr>
                        <m:t>0</m:t>
                      </m:r>
                      <m:sSup>
                        <m:sSupPr>
                          <m:ctrlP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pPr>
                        <m:e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zh-CN" sz="16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6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𝐸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𝑝𝑖𝑣</m:t>
                                  </m:r>
                                </m:sub>
                              </m:sSub>
                            </m:den>
                          </m:f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−</m:t>
                          </m:r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𝛼</m:t>
                          </m:r>
                        </m:sup>
                      </m:sSup>
                      <m:sSup>
                        <m:sSupPr>
                          <m:ctrlP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pPr>
                        <m:e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𝑒𝑥𝑝</m:t>
                          </m:r>
                        </m:e>
                        <m:sup>
                          <m:r>
                            <a:rPr lang="en-US" altLang="zh-CN" sz="1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CN" sz="16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6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𝐸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altLang="zh-CN" sz="1600" i="1">
                                      <a:latin typeface="Cambria Math" panose="02040503050406030204" charset="0"/>
                                      <a:cs typeface="Cambria Math" panose="02040503050406030204" charset="0"/>
                                    </a:rPr>
                                    <m:t>𝑐𝑢𝑡</m:t>
                                  </m:r>
                                </m:sub>
                              </m:sSub>
                            </m:den>
                          </m:f>
                        </m:sup>
                      </m:sSup>
                    </m:oMath>
                  </m:oMathPara>
                </a14:m>
                <a:endParaRPr lang="en-US" altLang="zh-CN" sz="1600" i="1">
                  <a:latin typeface="Cambria Math" panose="02040503050406030204" charset="0"/>
                  <a:cs typeface="Cambria Math" panose="02040503050406030204" charset="0"/>
                </a:endParaRPr>
              </a:p>
            </p:txBody>
          </p:sp>
        </mc:Choice>
        <mc:Fallback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4110" y="2951480"/>
                <a:ext cx="3930015" cy="6362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文本框 19"/>
          <p:cNvSpPr txBox="1"/>
          <p:nvPr/>
        </p:nvSpPr>
        <p:spPr>
          <a:xfrm>
            <a:off x="8754110" y="1874520"/>
            <a:ext cx="8896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/>
              <a:t>PL :</a:t>
            </a:r>
            <a:endParaRPr lang="en-US" altLang="zh-CN" sz="1600"/>
          </a:p>
        </p:txBody>
      </p:sp>
      <p:sp>
        <p:nvSpPr>
          <p:cNvPr id="21" name="文本框 20"/>
          <p:cNvSpPr txBox="1"/>
          <p:nvPr/>
        </p:nvSpPr>
        <p:spPr>
          <a:xfrm>
            <a:off x="8722360" y="3132455"/>
            <a:ext cx="9613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/>
              <a:t>PEC :</a:t>
            </a:r>
            <a:endParaRPr lang="en-US" altLang="zh-CN" sz="1600"/>
          </a:p>
        </p:txBody>
      </p:sp>
      <p:sp>
        <p:nvSpPr>
          <p:cNvPr id="22" name="文本框 21"/>
          <p:cNvSpPr txBox="1"/>
          <p:nvPr/>
        </p:nvSpPr>
        <p:spPr>
          <a:xfrm>
            <a:off x="8762365" y="2495550"/>
            <a:ext cx="8896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/>
              <a:t>LP :</a:t>
            </a:r>
            <a:endParaRPr lang="en-US" altLang="zh-CN" sz="1600"/>
          </a:p>
        </p:txBody>
      </p:sp>
      <p:graphicFrame>
        <p:nvGraphicFramePr>
          <p:cNvPr id="23" name="表格 22"/>
          <p:cNvGraphicFramePr/>
          <p:nvPr>
            <p:custDataLst>
              <p:tags r:id="rId4"/>
            </p:custDataLst>
          </p:nvPr>
        </p:nvGraphicFramePr>
        <p:xfrm>
          <a:off x="843915" y="1310005"/>
          <a:ext cx="7588885" cy="2256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5525"/>
                <a:gridCol w="1118235"/>
                <a:gridCol w="1117600"/>
                <a:gridCol w="1026160"/>
                <a:gridCol w="1086485"/>
                <a:gridCol w="1301750"/>
                <a:gridCol w="913130"/>
              </a:tblGrid>
              <a:tr h="4648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/>
                        <a:t>Modle</a:t>
                      </a:r>
                      <a:endParaRPr lang="en-US" altLang="zh-CN" sz="16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/>
                        <a:t>F0[</a:t>
                      </a:r>
                      <a:r>
                        <a:rPr lang="zh-CN" altLang="en-US" sz="1600"/>
                        <a:t>×</a:t>
                      </a:r>
                      <a:r>
                        <a:rPr lang="en-US" altLang="zh-CN" sz="1600"/>
                        <a:t>10</a:t>
                      </a:r>
                      <a:r>
                        <a:rPr lang="en-US" altLang="zh-CN" sz="1600" baseline="30000"/>
                        <a:t>-15</a:t>
                      </a:r>
                      <a:r>
                        <a:rPr lang="en-US" altLang="zh-CN" sz="1600"/>
                        <a:t>]</a:t>
                      </a:r>
                      <a:endParaRPr lang="en-US" altLang="zh-CN" sz="16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/>
                        <a:t>index1</a:t>
                      </a:r>
                      <a:endParaRPr lang="en-US" altLang="zh-CN" sz="16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/>
                        <a:t>index2</a:t>
                      </a:r>
                      <a:endParaRPr lang="en-US" altLang="zh-CN" sz="16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/>
                        <a:t>Ext</a:t>
                      </a:r>
                      <a:endParaRPr lang="en-US" altLang="zh-CN" sz="16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/>
                        <a:t>position</a:t>
                      </a:r>
                      <a:endParaRPr lang="en-US" altLang="zh-CN" sz="16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/>
                        <a:t>TS</a:t>
                      </a:r>
                      <a:endParaRPr lang="en-US" altLang="zh-CN" sz="16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PL</a:t>
                      </a:r>
                      <a:endParaRPr lang="en-US" altLang="zh-CN" sz="18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1.49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0.08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2.77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0.01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-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0.66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0.03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284.73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0.03</a:t>
                      </a:r>
                      <a:endParaRPr lang="en-US" altLang="zh-CN" sz="1400"/>
                    </a:p>
                    <a:p>
                      <a:pPr algn="ctr">
                        <a:buNone/>
                      </a:pPr>
                      <a:r>
                        <a:rPr lang="en-US" altLang="zh-CN" sz="1400"/>
                        <a:t>3.69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0.03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80685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75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LP</a:t>
                      </a:r>
                      <a:endParaRPr lang="en-US" altLang="zh-CN" sz="18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2.21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0.16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2.43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0.05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0.40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0.04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0.53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0.02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284.67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0.02</a:t>
                      </a:r>
                      <a:endParaRPr lang="en-US" altLang="zh-CN" sz="1400"/>
                    </a:p>
                    <a:p>
                      <a:pPr algn="ctr">
                        <a:buNone/>
                      </a:pPr>
                      <a:r>
                        <a:rPr lang="en-US" altLang="zh-CN" sz="1400"/>
                        <a:t>3.57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0.03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82593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75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800"/>
                        <a:t>PEC</a:t>
                      </a:r>
                      <a:endParaRPr lang="en-US" altLang="zh-CN" sz="18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2.84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0.27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1.97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0.08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-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0.53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0.02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284.65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0.02</a:t>
                      </a:r>
                      <a:endParaRPr lang="en-US" altLang="zh-CN" sz="1400"/>
                    </a:p>
                    <a:p>
                      <a:pPr algn="ctr">
                        <a:buNone/>
                      </a:pPr>
                      <a:r>
                        <a:rPr lang="en-US" altLang="zh-CN" sz="1400"/>
                        <a:t>3.54</a:t>
                      </a:r>
                      <a:r>
                        <a:rPr lang="zh-CN" altLang="en-US" sz="1400"/>
                        <a:t>±</a:t>
                      </a:r>
                      <a:r>
                        <a:rPr lang="en-US" altLang="zh-CN" sz="1400"/>
                        <a:t>0.03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/>
                        <a:t>82500</a:t>
                      </a:r>
                      <a:endParaRPr lang="en-US" altLang="zh-CN" sz="1400"/>
                    </a:p>
                  </a:txBody>
                  <a:tcPr marL="91441" marR="91441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546434" y="4151818"/>
            <a:ext cx="10940214" cy="2399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Compared three models: power - law (PL), log - parabola (LP), power - law with cutoff (PEC)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Analysis tool: hushicong v0.99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The log - parabola model is the best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Using the latest data</a:t>
            </a:r>
            <a:endParaRPr lang="en-US" altLang="zh-CN" sz="2000" dirty="0"/>
          </a:p>
          <a:p>
            <a:pPr marL="742950" lvl="1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>
                <a:sym typeface="+mn-ea"/>
              </a:rPr>
              <a:t>WCDA:  </a:t>
            </a:r>
            <a:r>
              <a:rPr lang="en-US" altLang="zh-CN" sz="2000" dirty="0">
                <a:sym typeface="+mn-ea"/>
              </a:rPr>
              <a:t>20210305-20250731</a:t>
            </a:r>
            <a:endParaRPr lang="en-US" altLang="zh-CN" sz="2000" dirty="0">
              <a:sym typeface="+mn-ea"/>
            </a:endParaRPr>
          </a:p>
          <a:p>
            <a:pPr marL="742950" lvl="1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>
                <a:sym typeface="+mn-ea"/>
              </a:rPr>
              <a:t>KM2A:  20210720-20250731</a:t>
            </a:r>
            <a:endParaRPr lang="zh-CN" altLang="en-US" sz="2000" dirty="0"/>
          </a:p>
        </p:txBody>
      </p:sp>
      <p:grpSp>
        <p:nvGrpSpPr>
          <p:cNvPr id="115" name="组合 114"/>
          <p:cNvGrpSpPr/>
          <p:nvPr/>
        </p:nvGrpSpPr>
        <p:grpSpPr>
          <a:xfrm>
            <a:off x="9771342" y="210631"/>
            <a:ext cx="2092259" cy="536317"/>
            <a:chOff x="504825" y="327025"/>
            <a:chExt cx="2482851" cy="636440"/>
          </a:xfrm>
        </p:grpSpPr>
        <p:pic>
          <p:nvPicPr>
            <p:cNvPr id="113" name="图片 112"/>
            <p:cNvPicPr>
              <a:picLocks noChangeAspect="1"/>
            </p:cNvPicPr>
            <p:nvPr/>
          </p:nvPicPr>
          <p:blipFill rotWithShape="1">
            <a:blip r:embed="rId5"/>
            <a:srcRect l="8955" t="8651" r="74262" b="8651"/>
            <a:stretch>
              <a:fillRect/>
            </a:stretch>
          </p:blipFill>
          <p:spPr>
            <a:xfrm>
              <a:off x="504825" y="327025"/>
              <a:ext cx="593725" cy="636440"/>
            </a:xfrm>
            <a:prstGeom prst="rect">
              <a:avLst/>
            </a:prstGeom>
          </p:spPr>
        </p:pic>
        <p:pic>
          <p:nvPicPr>
            <p:cNvPr id="114" name="图片 113"/>
            <p:cNvPicPr>
              <a:picLocks noChangeAspect="1"/>
            </p:cNvPicPr>
            <p:nvPr/>
          </p:nvPicPr>
          <p:blipFill rotWithShape="1">
            <a:blip r:embed="rId5"/>
            <a:srcRect l="36206" t="8651" r="14969" b="8651"/>
            <a:stretch>
              <a:fillRect/>
            </a:stretch>
          </p:blipFill>
          <p:spPr>
            <a:xfrm>
              <a:off x="1260475" y="327025"/>
              <a:ext cx="1727201" cy="636440"/>
            </a:xfrm>
            <a:prstGeom prst="rect">
              <a:avLst/>
            </a:prstGeom>
          </p:spPr>
        </p:pic>
      </p:grpSp>
      <p:pic>
        <p:nvPicPr>
          <p:cNvPr id="11" name="图片 10" descr="微信图片_20260415143848_152_3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130810"/>
            <a:ext cx="743585" cy="743585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12700"/>
          </a:effectLst>
        </p:spPr>
      </p:pic>
      <p:cxnSp>
        <p:nvCxnSpPr>
          <p:cNvPr id="3" name="直接连接符 2"/>
          <p:cNvCxnSpPr/>
          <p:nvPr/>
        </p:nvCxnSpPr>
        <p:spPr>
          <a:xfrm flipV="1">
            <a:off x="1083310" y="985520"/>
            <a:ext cx="10568940" cy="698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zh-CN" altLang="en-US"/>
              <a:t>第 </a:t>
            </a:r>
            <a:fld id="{75168D04-7926-484C-B90B-2D13ABC6EC67}" type="slidenum">
              <a:rPr lang="zh-CN" altLang="en-US" smtClean="0"/>
            </a:fld>
            <a:r>
              <a:rPr lang="zh-CN" altLang="en-US"/>
              <a:t> 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>
          <a:xfrm>
            <a:off x="1621700" y="469505"/>
            <a:ext cx="8764245" cy="386715"/>
          </a:xfrm>
        </p:spPr>
        <p:txBody>
          <a:bodyPr/>
          <a:lstStyle/>
          <a:p>
            <a:r>
              <a:rPr lang="en-US" altLang="zh-CN" sz="2800" dirty="0">
                <a:solidFill>
                  <a:schemeClr val="tx1"/>
                </a:solidFill>
              </a:rPr>
              <a:t>TS Maps in Three Energy Bands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  <p:pic>
        <p:nvPicPr>
          <p:cNvPr id="8" name="图片 7" descr="0330LPwcda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236980" y="1394460"/>
            <a:ext cx="3147695" cy="3071495"/>
          </a:xfrm>
          <a:prstGeom prst="rect">
            <a:avLst/>
          </a:prstGeom>
        </p:spPr>
      </p:pic>
      <p:pic>
        <p:nvPicPr>
          <p:cNvPr id="10" name="图片 9" descr="0330LPkm2a14h20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331970" y="1413510"/>
            <a:ext cx="3140710" cy="3063875"/>
          </a:xfrm>
          <a:prstGeom prst="rect">
            <a:avLst/>
          </a:prstGeom>
        </p:spPr>
      </p:pic>
      <p:pic>
        <p:nvPicPr>
          <p:cNvPr id="12" name="图片 11" descr="0330LPLkm2a22h2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528560" y="1414145"/>
            <a:ext cx="3139440" cy="3063240"/>
          </a:xfrm>
          <a:prstGeom prst="rect">
            <a:avLst/>
          </a:prstGeom>
        </p:spPr>
      </p:pic>
      <p:grpSp>
        <p:nvGrpSpPr>
          <p:cNvPr id="115" name="组合 114"/>
          <p:cNvGrpSpPr/>
          <p:nvPr/>
        </p:nvGrpSpPr>
        <p:grpSpPr>
          <a:xfrm>
            <a:off x="9771342" y="210631"/>
            <a:ext cx="2092259" cy="536317"/>
            <a:chOff x="504825" y="327025"/>
            <a:chExt cx="2482851" cy="636440"/>
          </a:xfrm>
        </p:grpSpPr>
        <p:pic>
          <p:nvPicPr>
            <p:cNvPr id="113" name="图片 112"/>
            <p:cNvPicPr>
              <a:picLocks noChangeAspect="1"/>
            </p:cNvPicPr>
            <p:nvPr/>
          </p:nvPicPr>
          <p:blipFill rotWithShape="1">
            <a:blip r:embed="rId7"/>
            <a:srcRect l="8955" t="8651" r="74262" b="8651"/>
            <a:stretch>
              <a:fillRect/>
            </a:stretch>
          </p:blipFill>
          <p:spPr>
            <a:xfrm>
              <a:off x="504825" y="327025"/>
              <a:ext cx="593725" cy="636440"/>
            </a:xfrm>
            <a:prstGeom prst="rect">
              <a:avLst/>
            </a:prstGeom>
          </p:spPr>
        </p:pic>
        <p:pic>
          <p:nvPicPr>
            <p:cNvPr id="114" name="图片 113"/>
            <p:cNvPicPr>
              <a:picLocks noChangeAspect="1"/>
            </p:cNvPicPr>
            <p:nvPr/>
          </p:nvPicPr>
          <p:blipFill rotWithShape="1">
            <a:blip r:embed="rId7"/>
            <a:srcRect l="36206" t="8651" r="14969" b="8651"/>
            <a:stretch>
              <a:fillRect/>
            </a:stretch>
          </p:blipFill>
          <p:spPr>
            <a:xfrm>
              <a:off x="1260475" y="327025"/>
              <a:ext cx="1727201" cy="636440"/>
            </a:xfrm>
            <a:prstGeom prst="rect">
              <a:avLst/>
            </a:prstGeom>
          </p:spPr>
        </p:pic>
      </p:grpSp>
      <p:sp>
        <p:nvSpPr>
          <p:cNvPr id="9" name="文本框 8"/>
          <p:cNvSpPr txBox="1"/>
          <p:nvPr/>
        </p:nvSpPr>
        <p:spPr>
          <a:xfrm>
            <a:off x="708994" y="4903023"/>
            <a:ext cx="10940214" cy="1630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Three bands: left 2–25 TeV (WCDA), middle 25–100 TeV (KM2A), right &gt;100 TeV (KM2A)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The bright region shrinks as energy increases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Consistent with the morphological change in Figure 1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Background is clean with no significant contaminating sources</a:t>
            </a:r>
            <a:endParaRPr lang="en-US" altLang="zh-CN" sz="2000" dirty="0"/>
          </a:p>
        </p:txBody>
      </p:sp>
      <p:pic>
        <p:nvPicPr>
          <p:cNvPr id="11" name="图片 10" descr="微信图片_20260415143848_152_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400" y="130810"/>
            <a:ext cx="743585" cy="743585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12700"/>
          </a:effectLst>
        </p:spPr>
      </p:pic>
      <p:cxnSp>
        <p:nvCxnSpPr>
          <p:cNvPr id="5" name="直接连接符 4"/>
          <p:cNvCxnSpPr/>
          <p:nvPr/>
        </p:nvCxnSpPr>
        <p:spPr>
          <a:xfrm flipV="1">
            <a:off x="1083310" y="985520"/>
            <a:ext cx="10568940" cy="698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zh-CN" altLang="en-US"/>
              <a:t>第 </a:t>
            </a:r>
            <a:fld id="{75168D04-7926-484C-B90B-2D13ABC6EC67}" type="slidenum">
              <a:rPr lang="zh-CN" altLang="en-US" smtClean="0"/>
            </a:fld>
            <a:r>
              <a:rPr lang="zh-CN" altLang="en-US"/>
              <a:t> 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>
          <a:xfrm>
            <a:off x="1621700" y="428865"/>
            <a:ext cx="8764245" cy="386715"/>
          </a:xfrm>
        </p:spPr>
        <p:txBody>
          <a:bodyPr/>
          <a:lstStyle/>
          <a:p>
            <a:r>
              <a:rPr lang="en-US" altLang="zh-CN" sz="2800" dirty="0">
                <a:solidFill>
                  <a:schemeClr val="tx1"/>
                </a:solidFill>
              </a:rPr>
              <a:t>Differential Gamma - Ray Spectrum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  <p:pic>
        <p:nvPicPr>
          <p:cNvPr id="12" name="图片 11" descr="J18580330_S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3360" y="1068070"/>
            <a:ext cx="5128260" cy="3747135"/>
          </a:xfrm>
          <a:prstGeom prst="rect">
            <a:avLst/>
          </a:prstGeom>
        </p:spPr>
      </p:pic>
      <p:sp>
        <p:nvSpPr>
          <p:cNvPr id="24" name="文本框 23"/>
          <p:cNvSpPr txBox="1"/>
          <p:nvPr/>
        </p:nvSpPr>
        <p:spPr>
          <a:xfrm>
            <a:off x="2005330" y="4815205"/>
            <a:ext cx="799719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Font typeface="Arial" panose="020B0604020202020204" pitchFamily="34" charset="0"/>
              <a:buNone/>
            </a:pP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5" name="组合 114"/>
          <p:cNvGrpSpPr/>
          <p:nvPr/>
        </p:nvGrpSpPr>
        <p:grpSpPr>
          <a:xfrm>
            <a:off x="9771342" y="210631"/>
            <a:ext cx="2092259" cy="536317"/>
            <a:chOff x="504825" y="327025"/>
            <a:chExt cx="2482851" cy="636440"/>
          </a:xfrm>
        </p:grpSpPr>
        <p:pic>
          <p:nvPicPr>
            <p:cNvPr id="113" name="图片 112"/>
            <p:cNvPicPr>
              <a:picLocks noChangeAspect="1"/>
            </p:cNvPicPr>
            <p:nvPr/>
          </p:nvPicPr>
          <p:blipFill rotWithShape="1">
            <a:blip r:embed="rId2"/>
            <a:srcRect l="8955" t="8651" r="74262" b="8651"/>
            <a:stretch>
              <a:fillRect/>
            </a:stretch>
          </p:blipFill>
          <p:spPr>
            <a:xfrm>
              <a:off x="504825" y="327025"/>
              <a:ext cx="593725" cy="636440"/>
            </a:xfrm>
            <a:prstGeom prst="rect">
              <a:avLst/>
            </a:prstGeom>
          </p:spPr>
        </p:pic>
        <p:pic>
          <p:nvPicPr>
            <p:cNvPr id="114" name="图片 113"/>
            <p:cNvPicPr>
              <a:picLocks noChangeAspect="1"/>
            </p:cNvPicPr>
            <p:nvPr/>
          </p:nvPicPr>
          <p:blipFill rotWithShape="1">
            <a:blip r:embed="rId2"/>
            <a:srcRect l="36206" t="8651" r="14969" b="8651"/>
            <a:stretch>
              <a:fillRect/>
            </a:stretch>
          </p:blipFill>
          <p:spPr>
            <a:xfrm>
              <a:off x="1260475" y="327025"/>
              <a:ext cx="1727201" cy="636440"/>
            </a:xfrm>
            <a:prstGeom prst="rect">
              <a:avLst/>
            </a:prstGeom>
          </p:spPr>
        </p:pic>
      </p:grpSp>
      <p:sp>
        <p:nvSpPr>
          <p:cNvPr id="9" name="文本框 8"/>
          <p:cNvSpPr txBox="1"/>
          <p:nvPr/>
        </p:nvSpPr>
        <p:spPr>
          <a:xfrm>
            <a:off x="545799" y="4963348"/>
            <a:ext cx="10940214" cy="1245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Solid line: best - fit log - parabola model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WCDA and KM2A data connect smoothly around 25 TeV, no break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No significant emission above 100 TeV</a:t>
            </a:r>
            <a:endParaRPr lang="en-US" altLang="zh-CN" sz="2000" dirty="0"/>
          </a:p>
        </p:txBody>
      </p:sp>
      <p:pic>
        <p:nvPicPr>
          <p:cNvPr id="8" name="图片 7" descr="微信图片_20260415143848_152_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30810"/>
            <a:ext cx="743585" cy="743585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12700"/>
          </a:effectLst>
        </p:spPr>
      </p:pic>
      <p:cxnSp>
        <p:nvCxnSpPr>
          <p:cNvPr id="3" name="直接连接符 2"/>
          <p:cNvCxnSpPr/>
          <p:nvPr/>
        </p:nvCxnSpPr>
        <p:spPr>
          <a:xfrm flipV="1">
            <a:off x="1083310" y="985520"/>
            <a:ext cx="10568940" cy="698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zh-CN" altLang="en-US"/>
              <a:t>第 </a:t>
            </a:r>
            <a:fld id="{75168D04-7926-484C-B90B-2D13ABC6EC67}" type="slidenum">
              <a:rPr lang="zh-CN" altLang="en-US" smtClean="0"/>
            </a:fld>
            <a:r>
              <a:rPr lang="zh-CN" altLang="en-US"/>
              <a:t> 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>
          <a:xfrm>
            <a:off x="1537970" y="410845"/>
            <a:ext cx="5437505" cy="386715"/>
          </a:xfrm>
        </p:spPr>
        <p:txBody>
          <a:bodyPr/>
          <a:lstStyle/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Summary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005330" y="4815205"/>
            <a:ext cx="799719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Font typeface="Arial" panose="020B0604020202020204" pitchFamily="34" charset="0"/>
              <a:buNone/>
            </a:pP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5" name="组合 114"/>
          <p:cNvGrpSpPr/>
          <p:nvPr/>
        </p:nvGrpSpPr>
        <p:grpSpPr>
          <a:xfrm>
            <a:off x="9771342" y="210631"/>
            <a:ext cx="2092259" cy="536317"/>
            <a:chOff x="504825" y="327025"/>
            <a:chExt cx="2482851" cy="636440"/>
          </a:xfrm>
        </p:grpSpPr>
        <p:pic>
          <p:nvPicPr>
            <p:cNvPr id="113" name="图片 112"/>
            <p:cNvPicPr>
              <a:picLocks noChangeAspect="1"/>
            </p:cNvPicPr>
            <p:nvPr/>
          </p:nvPicPr>
          <p:blipFill rotWithShape="1">
            <a:blip r:embed="rId1"/>
            <a:srcRect l="8955" t="8651" r="74262" b="8651"/>
            <a:stretch>
              <a:fillRect/>
            </a:stretch>
          </p:blipFill>
          <p:spPr>
            <a:xfrm>
              <a:off x="504825" y="327025"/>
              <a:ext cx="593725" cy="636440"/>
            </a:xfrm>
            <a:prstGeom prst="rect">
              <a:avLst/>
            </a:prstGeom>
          </p:spPr>
        </p:pic>
        <p:pic>
          <p:nvPicPr>
            <p:cNvPr id="114" name="图片 113"/>
            <p:cNvPicPr>
              <a:picLocks noChangeAspect="1"/>
            </p:cNvPicPr>
            <p:nvPr/>
          </p:nvPicPr>
          <p:blipFill rotWithShape="1">
            <a:blip r:embed="rId1"/>
            <a:srcRect l="36206" t="8651" r="14969" b="8651"/>
            <a:stretch>
              <a:fillRect/>
            </a:stretch>
          </p:blipFill>
          <p:spPr>
            <a:xfrm>
              <a:off x="1260475" y="327025"/>
              <a:ext cx="1727201" cy="636440"/>
            </a:xfrm>
            <a:prstGeom prst="rect">
              <a:avLst/>
            </a:prstGeom>
          </p:spPr>
        </p:pic>
      </p:grpSp>
      <p:sp>
        <p:nvSpPr>
          <p:cNvPr id="9" name="文本框 8"/>
          <p:cNvSpPr txBox="1"/>
          <p:nvPr/>
        </p:nvSpPr>
        <p:spPr>
          <a:xfrm>
            <a:off x="625174" y="1654998"/>
            <a:ext cx="10940214" cy="2784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The log - parabola (LP) model best describes the gamma - ray spectrum and morphology of J1858+0330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Morphology is energy - dependent: extended at low energies, concentrated at high energies, but not a point source even above 100 TeV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TS maps confirm the morphological evolution with clean background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WCDA and KM2A spectra connect smoothly around 25 TeV, no break</a:t>
            </a:r>
            <a:endParaRPr lang="en-US" altLang="zh-CN" sz="2000" dirty="0"/>
          </a:p>
          <a:p>
            <a:pPr marL="285750" indent="-2857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dirty="0"/>
              <a:t>No significant emission above 100 TeV → hints at a high - energy cutof</a:t>
            </a:r>
            <a:endParaRPr lang="en-US" altLang="zh-CN" sz="2000" dirty="0"/>
          </a:p>
        </p:txBody>
      </p:sp>
      <p:pic>
        <p:nvPicPr>
          <p:cNvPr id="8" name="图片 7" descr="微信图片_20260415143848_152_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30810"/>
            <a:ext cx="743585" cy="743585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12700"/>
          </a:effectLst>
        </p:spPr>
      </p:pic>
      <p:sp>
        <p:nvSpPr>
          <p:cNvPr id="3" name="文本框 2"/>
          <p:cNvSpPr txBox="1"/>
          <p:nvPr/>
        </p:nvSpPr>
        <p:spPr>
          <a:xfrm>
            <a:off x="2978785" y="5347335"/>
            <a:ext cx="5374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4000" b="1" dirty="0">
                <a:solidFill>
                  <a:schemeClr val="accent1"/>
                </a:solidFill>
                <a:sym typeface="+mn-ea"/>
              </a:rPr>
              <a:t>THANK YOU</a:t>
            </a:r>
            <a:endParaRPr lang="en-US" altLang="zh-CN" sz="4000" b="1" dirty="0">
              <a:solidFill>
                <a:schemeClr val="accent1"/>
              </a:solidFill>
              <a:sym typeface="+mn-ea"/>
            </a:endParaRPr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1083310" y="985520"/>
            <a:ext cx="10568940" cy="698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99.5,&quot;left&quot;:22.25,&quot;top&quot;:102.75,&quot;width&quot;:924.45}"/>
</p:tagLst>
</file>

<file path=ppt/tags/tag10.xml><?xml version="1.0" encoding="utf-8"?>
<p:tagLst xmlns:p="http://schemas.openxmlformats.org/presentationml/2006/main">
  <p:tag name="KSO_WM_DIAGRAM_VIRTUALLY_FRAME" val="{&quot;height&quot;:263.85,&quot;left&quot;:97.4,&quot;top&quot;:109.8,&quot;width&quot;:742.6}"/>
</p:tagLst>
</file>

<file path=ppt/tags/tag2.xml><?xml version="1.0" encoding="utf-8"?>
<p:tagLst xmlns:p="http://schemas.openxmlformats.org/presentationml/2006/main">
  <p:tag name="KSO_WM_DIAGRAM_VIRTUALLY_FRAME" val="{&quot;height&quot;:399.5,&quot;left&quot;:22.25,&quot;top&quot;:102.75,&quot;width&quot;:924.45}"/>
</p:tagLst>
</file>

<file path=ppt/tags/tag3.xml><?xml version="1.0" encoding="utf-8"?>
<p:tagLst xmlns:p="http://schemas.openxmlformats.org/presentationml/2006/main">
  <p:tag name="KSO_WM_DIAGRAM_VIRTUALLY_FRAME" val="{&quot;height&quot;:399.5,&quot;left&quot;:22.25,&quot;top&quot;:102.75,&quot;width&quot;:924.45}"/>
</p:tagLst>
</file>

<file path=ppt/tags/tag4.xml><?xml version="1.0" encoding="utf-8"?>
<p:tagLst xmlns:p="http://schemas.openxmlformats.org/presentationml/2006/main">
  <p:tag name="KSO_WM_DIAGRAM_VIRTUALLY_FRAME" val="{&quot;height&quot;:399.5,&quot;left&quot;:22.25,&quot;top&quot;:102.75,&quot;width&quot;:924.45}"/>
</p:tagLst>
</file>

<file path=ppt/tags/tag5.xml><?xml version="1.0" encoding="utf-8"?>
<p:tagLst xmlns:p="http://schemas.openxmlformats.org/presentationml/2006/main">
  <p:tag name="KSO_WM_DIAGRAM_VIRTUALLY_FRAME" val="{&quot;height&quot;:399.5,&quot;left&quot;:22.25,&quot;top&quot;:102.75,&quot;width&quot;:924.45}"/>
</p:tagLst>
</file>

<file path=ppt/tags/tag6.xml><?xml version="1.0" encoding="utf-8"?>
<p:tagLst xmlns:p="http://schemas.openxmlformats.org/presentationml/2006/main">
  <p:tag name="KSO_WM_DIAGRAM_VIRTUALLY_FRAME" val="{&quot;height&quot;:399.5,&quot;left&quot;:22.25,&quot;top&quot;:102.75,&quot;width&quot;:924.45}"/>
</p:tagLst>
</file>

<file path=ppt/tags/tag7.xml><?xml version="1.0" encoding="utf-8"?>
<p:tagLst xmlns:p="http://schemas.openxmlformats.org/presentationml/2006/main">
  <p:tag name="TABLE_ENDDRAG_ORIGIN_RECT" val="627*177"/>
  <p:tag name="TABLE_ENDDRAG_RECT" val="59*103*627*177"/>
</p:tagLst>
</file>

<file path=ppt/tags/tag8.xml><?xml version="1.0" encoding="utf-8"?>
<p:tagLst xmlns:p="http://schemas.openxmlformats.org/presentationml/2006/main">
  <p:tag name="KSO_WM_DIAGRAM_VIRTUALLY_FRAME" val="{&quot;height&quot;:263.85,&quot;left&quot;:97.4,&quot;top&quot;:109.8,&quot;width&quot;:742.6}"/>
</p:tagLst>
</file>

<file path=ppt/tags/tag9.xml><?xml version="1.0" encoding="utf-8"?>
<p:tagLst xmlns:p="http://schemas.openxmlformats.org/presentationml/2006/main">
  <p:tag name="KSO_WM_DIAGRAM_VIRTUALLY_FRAME" val="{&quot;height&quot;:263.85,&quot;left&quot;:97.4,&quot;top&quot;:109.8,&quot;width&quot;:742.6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2196</Words>
  <Application>WPS 演示</Application>
  <PresentationFormat>宽屏</PresentationFormat>
  <Paragraphs>137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Times New Roman</vt:lpstr>
      <vt:lpstr>Cambria Math</vt:lpstr>
      <vt:lpstr>Calibri</vt:lpstr>
      <vt:lpstr>微软雅黑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Today</dc:creator>
  <cp:lastModifiedBy>ぃcc</cp:lastModifiedBy>
  <cp:revision>26</cp:revision>
  <dcterms:created xsi:type="dcterms:W3CDTF">2023-08-09T12:44:00Z</dcterms:created>
  <dcterms:modified xsi:type="dcterms:W3CDTF">2026-04-27T15:44:22Z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D4A94D4FE35D4D3C99BA4CE523201CCA_12</vt:lpwstr>
  </property>
</Properties>
</file>