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88" r:id="rId6"/>
    <p:sldId id="313" r:id="rId7"/>
    <p:sldId id="261" r:id="rId8"/>
    <p:sldId id="262" r:id="rId9"/>
    <p:sldId id="265" r:id="rId10"/>
    <p:sldId id="306" r:id="rId11"/>
    <p:sldId id="266" r:id="rId12"/>
    <p:sldId id="267" r:id="rId13"/>
    <p:sldId id="269" r:id="rId14"/>
    <p:sldId id="268" r:id="rId15"/>
    <p:sldId id="270" r:id="rId16"/>
    <p:sldId id="304" r:id="rId17"/>
    <p:sldId id="271" r:id="rId18"/>
    <p:sldId id="272" r:id="rId19"/>
    <p:sldId id="292" r:id="rId20"/>
    <p:sldId id="291" r:id="rId21"/>
    <p:sldId id="273" r:id="rId22"/>
    <p:sldId id="274" r:id="rId23"/>
    <p:sldId id="283" r:id="rId24"/>
    <p:sldId id="285" r:id="rId25"/>
    <p:sldId id="275" r:id="rId26"/>
    <p:sldId id="310" r:id="rId27"/>
    <p:sldId id="294" r:id="rId28"/>
    <p:sldId id="293" r:id="rId29"/>
    <p:sldId id="309" r:id="rId30"/>
    <p:sldId id="318" r:id="rId31"/>
    <p:sldId id="276" r:id="rId32"/>
    <p:sldId id="263" r:id="rId33"/>
    <p:sldId id="289" r:id="rId34"/>
    <p:sldId id="264" r:id="rId35"/>
    <p:sldId id="303" r:id="rId36"/>
    <p:sldId id="308" r:id="rId37"/>
    <p:sldId id="278" r:id="rId38"/>
    <p:sldId id="295" r:id="rId39"/>
    <p:sldId id="296" r:id="rId40"/>
    <p:sldId id="297" r:id="rId41"/>
    <p:sldId id="299" r:id="rId42"/>
    <p:sldId id="300" r:id="rId43"/>
    <p:sldId id="301" r:id="rId44"/>
    <p:sldId id="305" r:id="rId45"/>
    <p:sldId id="311" r:id="rId46"/>
    <p:sldId id="314" r:id="rId47"/>
    <p:sldId id="315" r:id="rId48"/>
    <p:sldId id="322" r:id="rId49"/>
    <p:sldId id="320" r:id="rId50"/>
    <p:sldId id="321" r:id="rId51"/>
    <p:sldId id="317" r:id="rId52"/>
  </p:sldIdLst>
  <p:sldSz cx="12192000" cy="6858000"/>
  <p:notesSz cx="6858000" cy="12192000"/>
  <p:embeddedFontLst>
    <p:embeddedFont>
      <p:font typeface="MiSans" pitchFamily="2" charset="-122"/>
      <p:regular r:id="rId54"/>
    </p:embeddedFont>
    <p:embeddedFont>
      <p:font typeface="Cambria Math" panose="02040503050406030204" pitchFamily="18" charset="0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93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184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64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8A05-036F-16E4-8E9A-5AE23EB39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C3C93-6031-13B9-145C-EE6DFDB8C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7F548-76C9-6440-8A00-228CBF35D1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801F0D-7AF7-9C06-9EF7-E272D05A9D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84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80E1A-625D-44AB-6705-AC54867C5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30887A-3ADB-7FB8-045D-0A84C491E9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CCF15-5C19-F121-7735-A4F81C6E1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E1F00-5E27-A1BD-C339-4BC72ECCB6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36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69365-59BC-8A09-2AF8-A2887B004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EBEE67-C9E4-80AB-DB76-57EBAF046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8CEB8-3C43-394E-C2D4-87F6E8C7D0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EB416-BDC7-313E-3582-926747156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745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CADCD-B31C-C7F4-1A29-014FBDB35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2721E3-8E35-AF12-B902-3C82D79D87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88FAED-21AC-3394-FA87-F0CC9912A0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29E099-2D90-7CCA-F6D5-17AE2700E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56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208E4-D685-4B53-671A-00F21428F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CCD73-A919-C33F-4F31-4132558208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E540CB-8F1B-5A25-10CC-0387121892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32107-89C0-4020-1686-4B38FEC6FB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41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4C45B-EA4D-42E7-B151-AAE5C707F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C5B14E-0C3B-54FF-A752-4EAE85498B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BD20F-D82F-5437-0DA7-AF93D8F06A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CF35D-F2F4-F976-E140-6FEF974826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99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9F599-200F-CCA3-AA18-FC166392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E108E6-6ABE-F7E6-CCFA-D31BEBFE2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C0DD2-FD7D-F502-984D-FCDE18F65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B1508-9C5A-1674-8576-67CCE852A8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18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6CC10-30D2-9699-3E8C-84875E33D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89258-A527-92E1-94E1-03C369652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786A33-9538-4459-F373-342076B36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68B63-768C-0945-B6F9-352C5CC6EE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55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7170B-C0DF-EF74-A585-DD0A3C856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A901FF-1B0D-454D-193F-17B456AEE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13E04-73D9-5F91-F281-6476BBAA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FC0D0-4967-192D-07E2-936A96C237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00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1CE8C-09B0-E2C6-85B1-0E5A0BB5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2B4E0E-C63B-2800-C4E1-D724082F4A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C52F82-1396-1A1D-2FC3-BC7E58267B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C3D18E-411A-9F90-E5C8-736AC141E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58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C4A1C-15E1-D95C-C3A5-5473410A9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B1A80-7EF6-1745-9573-1EAD568A1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E687B-8D86-C958-ABF5-A021095BC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0C2D7B-8D72-2D71-B64D-BC58294D81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A9424-A03E-74DE-54CF-788C54AC8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C49121-1F79-8FA5-E1D8-E66A7B492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BD4338-C3DE-BFD7-FCD7-1A825C97D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22CA-F934-2D42-31D3-35A7B282B9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547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3918" y="1980257"/>
            <a:ext cx="11964164" cy="175432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Optimizing LHAASO-KM2A Performance at Large Zenith Angles</a:t>
            </a:r>
            <a:endParaRPr lang="en-US" sz="1600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17D51D0-4955-69E9-C545-CAAC52E18075}"/>
              </a:ext>
            </a:extLst>
          </p:cNvPr>
          <p:cNvGrpSpPr/>
          <p:nvPr/>
        </p:nvGrpSpPr>
        <p:grpSpPr>
          <a:xfrm>
            <a:off x="2094865" y="4351557"/>
            <a:ext cx="8318696" cy="1228650"/>
            <a:chOff x="-1545737" y="4328111"/>
            <a:chExt cx="8318696" cy="1228650"/>
          </a:xfrm>
        </p:grpSpPr>
        <p:sp>
          <p:nvSpPr>
            <p:cNvPr id="3" name="Shape 1"/>
            <p:cNvSpPr/>
            <p:nvPr/>
          </p:nvSpPr>
          <p:spPr>
            <a:xfrm>
              <a:off x="-1368573" y="4328111"/>
              <a:ext cx="7969251" cy="44640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Text 2"/>
            <p:cNvSpPr/>
            <p:nvPr/>
          </p:nvSpPr>
          <p:spPr>
            <a:xfrm>
              <a:off x="-1545737" y="4354444"/>
              <a:ext cx="8318696" cy="40011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dirty="0">
                  <a:solidFill>
                    <a:srgbClr val="232323"/>
                  </a:solidFill>
                  <a:latin typeface="MiSans" pitchFamily="34" charset="0"/>
                </a:rPr>
                <a:t>Ben-Yang Zhu, Wenlian Li, Cong Li, Xiaoyuan Huang and </a:t>
              </a:r>
              <a:r>
                <a:rPr lang="en-US" sz="2000" dirty="0" err="1">
                  <a:solidFill>
                    <a:srgbClr val="232323"/>
                  </a:solidFill>
                  <a:latin typeface="MiSans" pitchFamily="34" charset="0"/>
                </a:rPr>
                <a:t>Huihai</a:t>
              </a:r>
              <a:r>
                <a:rPr lang="en-US" sz="2000" dirty="0">
                  <a:solidFill>
                    <a:srgbClr val="232323"/>
                  </a:solidFill>
                  <a:latin typeface="MiSans" pitchFamily="34" charset="0"/>
                </a:rPr>
                <a:t> He </a:t>
              </a:r>
              <a:endParaRPr lang="en-US" sz="1600" dirty="0"/>
            </a:p>
          </p:txBody>
        </p:sp>
        <p:sp>
          <p:nvSpPr>
            <p:cNvPr id="5" name="Shape 3"/>
            <p:cNvSpPr/>
            <p:nvPr/>
          </p:nvSpPr>
          <p:spPr>
            <a:xfrm>
              <a:off x="842103" y="5110356"/>
              <a:ext cx="3007614" cy="44640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Text 4"/>
            <p:cNvSpPr/>
            <p:nvPr/>
          </p:nvSpPr>
          <p:spPr>
            <a:xfrm>
              <a:off x="536575" y="5133503"/>
              <a:ext cx="3618670" cy="40011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sz="2000" dirty="0">
                  <a:solidFill>
                    <a:srgbClr val="232323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29/4/2026 @ </a:t>
              </a:r>
              <a:r>
                <a:rPr lang="en-US" sz="2000" dirty="0" err="1">
                  <a:solidFill>
                    <a:srgbClr val="232323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suzhou</a:t>
              </a:r>
              <a:endParaRPr lang="en-US" sz="1600" dirty="0"/>
            </a:p>
          </p:txBody>
        </p:sp>
      </p:grpSp>
      <p:sp>
        <p:nvSpPr>
          <p:cNvPr id="7" name="Shape 5"/>
          <p:cNvSpPr/>
          <p:nvPr/>
        </p:nvSpPr>
        <p:spPr>
          <a:xfrm>
            <a:off x="85280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113665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142049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170434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1988185" y="469900"/>
            <a:ext cx="106680" cy="106680"/>
          </a:xfrm>
          <a:prstGeom prst="ellipse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2272030" y="469900"/>
            <a:ext cx="106680" cy="106680"/>
          </a:xfrm>
          <a:prstGeom prst="ellipse">
            <a:avLst/>
          </a:prstGeom>
          <a:solidFill>
            <a:srgbClr val="000000">
              <a:alpha val="0"/>
            </a:srgbClr>
          </a:solidFill>
          <a:ln w="1905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E8BD2EC-7CC8-4EEF-EBE1-4B29EB43D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637" y="1818279"/>
            <a:ext cx="4208363" cy="3022619"/>
          </a:xfrm>
          <a:prstGeom prst="rect">
            <a:avLst/>
          </a:prstGeom>
        </p:spPr>
      </p:pic>
      <p:sp>
        <p:nvSpPr>
          <p:cNvPr id="3" name="Text 2">
            <a:extLst>
              <a:ext uri="{FF2B5EF4-FFF2-40B4-BE49-F238E27FC236}">
                <a16:creationId xmlns:a16="http://schemas.microsoft.com/office/drawing/2014/main" id="{B34042DE-502D-D8CD-D8FB-35C5F67DDB95}"/>
              </a:ext>
            </a:extLst>
          </p:cNvPr>
          <p:cNvSpPr/>
          <p:nvPr/>
        </p:nvSpPr>
        <p:spPr>
          <a:xfrm>
            <a:off x="988695" y="367665"/>
            <a:ext cx="9212209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MiSans" pitchFamily="34" charset="0"/>
                <a:ea typeface="MiSans" pitchFamily="34" charset="-122"/>
                <a:cs typeface="MiSans" pitchFamily="34" charset="-120"/>
              </a:rPr>
              <a:t>Resolution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C49C2CEE-38C0-CCEA-43DD-98F1AFAC91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3538" y="475297"/>
            <a:ext cx="533400" cy="368300"/>
          </a:xfrm>
          <a:prstGeom prst="rect">
            <a:avLst/>
          </a:prstGeom>
        </p:spPr>
      </p:pic>
      <p:sp>
        <p:nvSpPr>
          <p:cNvPr id="5" name="Shape 0">
            <a:extLst>
              <a:ext uri="{FF2B5EF4-FFF2-40B4-BE49-F238E27FC236}">
                <a16:creationId xmlns:a16="http://schemas.microsoft.com/office/drawing/2014/main" id="{F2366AC6-A8E0-BE39-0478-A4A0328F0F7F}"/>
              </a:ext>
            </a:extLst>
          </p:cNvPr>
          <p:cNvSpPr/>
          <p:nvPr/>
        </p:nvSpPr>
        <p:spPr>
          <a:xfrm flipV="1">
            <a:off x="1" y="6152269"/>
            <a:ext cx="12334778" cy="715938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8">
            <a:extLst>
              <a:ext uri="{FF2B5EF4-FFF2-40B4-BE49-F238E27FC236}">
                <a16:creationId xmlns:a16="http://schemas.microsoft.com/office/drawing/2014/main" id="{75D9A5D1-DDF0-5008-9EF2-EE0CD44E6F16}"/>
              </a:ext>
            </a:extLst>
          </p:cNvPr>
          <p:cNvSpPr/>
          <p:nvPr/>
        </p:nvSpPr>
        <p:spPr>
          <a:xfrm>
            <a:off x="7246607" y="3691108"/>
            <a:ext cx="4689944" cy="564257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 latinLnBrk="1">
              <a:lnSpc>
                <a:spcPct val="120000"/>
              </a:lnSpc>
            </a:pPr>
            <a:endParaRPr lang="en-US" sz="28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333D42F-0C2D-BB8E-3AC3-96FF6A3BAD91}"/>
                  </a:ext>
                </a:extLst>
              </p:cNvPr>
              <p:cNvSpPr txBox="1"/>
              <p:nvPr/>
            </p:nvSpPr>
            <p:spPr>
              <a:xfrm>
                <a:off x="2600517" y="1232065"/>
                <a:ext cx="414275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resolution variation along </a:t>
                </a:r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𝝆</m:t>
                    </m:r>
                  </m:oMath>
                </a14:m>
                <a:endParaRPr kumimoji="1"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A333D42F-0C2D-BB8E-3AC3-96FF6A3BAD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0517" y="1232065"/>
                <a:ext cx="4142753" cy="369332"/>
              </a:xfrm>
              <a:prstGeom prst="rect">
                <a:avLst/>
              </a:prstGeom>
              <a:blipFill>
                <a:blip r:embed="rId4"/>
                <a:stretch>
                  <a:fillRect l="-1223" t="-3226" b="-193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9">
            <a:extLst>
              <a:ext uri="{FF2B5EF4-FFF2-40B4-BE49-F238E27FC236}">
                <a16:creationId xmlns:a16="http://schemas.microsoft.com/office/drawing/2014/main" id="{7547DFBE-082F-40BA-EDF8-11B6DEE1DCCC}"/>
              </a:ext>
            </a:extLst>
          </p:cNvPr>
          <p:cNvSpPr txBox="1"/>
          <p:nvPr/>
        </p:nvSpPr>
        <p:spPr>
          <a:xfrm>
            <a:off x="0" y="6305669"/>
            <a:ext cx="944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Best energy estimator changes along energy &amp; zenith angle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DFEA763C-030C-45E8-59DF-B4A7AC038CF2}"/>
              </a:ext>
            </a:extLst>
          </p:cNvPr>
          <p:cNvGrpSpPr/>
          <p:nvPr/>
        </p:nvGrpSpPr>
        <p:grpSpPr>
          <a:xfrm>
            <a:off x="72804" y="2046895"/>
            <a:ext cx="4014491" cy="2463045"/>
            <a:chOff x="439520" y="2046895"/>
            <a:chExt cx="4014491" cy="246304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B019662-AD1A-41C2-CA4B-83FA6C339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520" y="2149239"/>
              <a:ext cx="4014491" cy="2360701"/>
            </a:xfrm>
            <a:prstGeom prst="rect">
              <a:avLst/>
            </a:prstGeom>
          </p:spPr>
        </p:pic>
        <p:sp>
          <p:nvSpPr>
            <p:cNvPr id="13" name="圆角矩形 12">
              <a:extLst>
                <a:ext uri="{FF2B5EF4-FFF2-40B4-BE49-F238E27FC236}">
                  <a16:creationId xmlns:a16="http://schemas.microsoft.com/office/drawing/2014/main" id="{020EE457-341D-AFFF-DB85-404BA75387F4}"/>
                </a:ext>
              </a:extLst>
            </p:cNvPr>
            <p:cNvSpPr/>
            <p:nvPr/>
          </p:nvSpPr>
          <p:spPr>
            <a:xfrm>
              <a:off x="1999201" y="2046895"/>
              <a:ext cx="863600" cy="346794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A723950-E09A-E351-10C2-3B3516852EF9}"/>
              </a:ext>
            </a:extLst>
          </p:cNvPr>
          <p:cNvSpPr txBox="1"/>
          <p:nvPr/>
        </p:nvSpPr>
        <p:spPr>
          <a:xfrm>
            <a:off x="1673125" y="2024357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z40-50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763BC74-EE3C-A161-FC90-EF9C3EE8AB65}"/>
              </a:ext>
            </a:extLst>
          </p:cNvPr>
          <p:cNvGrpSpPr/>
          <p:nvPr/>
        </p:nvGrpSpPr>
        <p:grpSpPr>
          <a:xfrm>
            <a:off x="3981793" y="2086596"/>
            <a:ext cx="4056017" cy="2437287"/>
            <a:chOff x="3981793" y="2086596"/>
            <a:chExt cx="4056017" cy="243728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9A723D90-D334-A691-2807-933E95C02F4C}"/>
                </a:ext>
              </a:extLst>
            </p:cNvPr>
            <p:cNvGrpSpPr/>
            <p:nvPr/>
          </p:nvGrpSpPr>
          <p:grpSpPr>
            <a:xfrm>
              <a:off x="3981793" y="2135292"/>
              <a:ext cx="4056017" cy="2388591"/>
              <a:chOff x="4544902" y="2121349"/>
              <a:chExt cx="4056017" cy="238859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AF5BBFA4-6A7B-6E85-8E73-5D72DD466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44902" y="2151940"/>
                <a:ext cx="4056017" cy="2358000"/>
              </a:xfrm>
              <a:prstGeom prst="rect">
                <a:avLst/>
              </a:prstGeom>
            </p:spPr>
          </p:pic>
          <p:sp>
            <p:nvSpPr>
              <p:cNvPr id="17" name="圆角矩形 16">
                <a:extLst>
                  <a:ext uri="{FF2B5EF4-FFF2-40B4-BE49-F238E27FC236}">
                    <a16:creationId xmlns:a16="http://schemas.microsoft.com/office/drawing/2014/main" id="{17B123DE-896F-4D56-135E-12511540FA97}"/>
                  </a:ext>
                </a:extLst>
              </p:cNvPr>
              <p:cNvSpPr/>
              <p:nvPr/>
            </p:nvSpPr>
            <p:spPr>
              <a:xfrm>
                <a:off x="6311470" y="2121349"/>
                <a:ext cx="863600" cy="346794"/>
              </a:xfrm>
              <a:prstGeom prst="round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BD32E59E-DBC8-0083-B649-7508BBDA210D}"/>
                </a:ext>
              </a:extLst>
            </p:cNvPr>
            <p:cNvSpPr txBox="1"/>
            <p:nvPr/>
          </p:nvSpPr>
          <p:spPr>
            <a:xfrm>
              <a:off x="5748361" y="2086596"/>
              <a:ext cx="1645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z50-56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6641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3419790" y="3429000"/>
            <a:ext cx="6584340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Particle identification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384165" y="1945640"/>
            <a:ext cx="3390265" cy="1183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6"/>
          <p:cNvSpPr/>
          <p:nvPr/>
        </p:nvSpPr>
        <p:spPr>
          <a:xfrm>
            <a:off x="1002389" y="209693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Zenith-Dependent Particle Identification Evolution</a:t>
            </a:r>
            <a:endParaRPr lang="en-US" sz="1600" dirty="0"/>
          </a:p>
        </p:txBody>
      </p:sp>
      <p:pic>
        <p:nvPicPr>
          <p:cNvPr id="10" name="Image 1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3271" y="275898"/>
            <a:ext cx="533400" cy="36830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97280" y="2218055"/>
            <a:ext cx="584835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2" name="Text 8"/>
          <p:cNvSpPr/>
          <p:nvPr/>
        </p:nvSpPr>
        <p:spPr>
          <a:xfrm>
            <a:off x="4932792" y="713987"/>
            <a:ext cx="5848350" cy="45249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R profile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B7173B9-29E0-0CEC-2403-BD3AC96E5B20}"/>
              </a:ext>
            </a:extLst>
          </p:cNvPr>
          <p:cNvSpPr txBox="1"/>
          <p:nvPr/>
        </p:nvSpPr>
        <p:spPr>
          <a:xfrm>
            <a:off x="1227646" y="1199810"/>
            <a:ext cx="4351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Gamma-rays from Monte Carlo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FDF8D8-4EA0-14B0-CF13-BF212465378B}"/>
              </a:ext>
            </a:extLst>
          </p:cNvPr>
          <p:cNvSpPr txBox="1"/>
          <p:nvPr/>
        </p:nvSpPr>
        <p:spPr>
          <a:xfrm>
            <a:off x="6955132" y="964861"/>
            <a:ext cx="5241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rays from experimental data in mask region (up to end of 2024)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0">
            <a:extLst>
              <a:ext uri="{FF2B5EF4-FFF2-40B4-BE49-F238E27FC236}">
                <a16:creationId xmlns:a16="http://schemas.microsoft.com/office/drawing/2014/main" id="{BF4E28B2-8C4A-6F79-B227-BAA0E7DE4649}"/>
              </a:ext>
            </a:extLst>
          </p:cNvPr>
          <p:cNvSpPr/>
          <p:nvPr/>
        </p:nvSpPr>
        <p:spPr>
          <a:xfrm>
            <a:off x="0" y="5150103"/>
            <a:ext cx="12191999" cy="1778614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0"/>
          <p:cNvSpPr/>
          <p:nvPr/>
        </p:nvSpPr>
        <p:spPr>
          <a:xfrm>
            <a:off x="363895" y="5272806"/>
            <a:ext cx="11028783" cy="153740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R distribution shifts systematically upward with zenith angle. </a:t>
            </a:r>
          </a:p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Uniform selection thresholds severely suppress valid gamma-ray events at large angles, making reevaluation essential.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682971B-738D-AE75-8D1F-19BD5F477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66" y="1611192"/>
            <a:ext cx="4469515" cy="32364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B143CD-4519-EA66-922E-133613FE97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489" y="1611192"/>
            <a:ext cx="4497189" cy="32364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988060" y="5137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Optimization threshold of </a:t>
            </a:r>
            <a:r>
              <a:rPr lang="en-US" sz="3200" b="1" dirty="0" err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Nhit</a:t>
            </a: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and R</a:t>
            </a:r>
            <a:endParaRPr lang="en-US" sz="1600" dirty="0"/>
          </a:p>
        </p:txBody>
      </p:sp>
      <p:pic>
        <p:nvPicPr>
          <p:cNvPr id="6" name="Image 2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71C76A-3155-F505-4B58-6808A0A762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78" y="1083645"/>
            <a:ext cx="4776707" cy="43233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485C55A6-BA32-9B01-7E07-AF037C7B4C66}"/>
              </a:ext>
            </a:extLst>
          </p:cNvPr>
          <p:cNvSpPr txBox="1"/>
          <p:nvPr/>
        </p:nvSpPr>
        <p:spPr>
          <a:xfrm>
            <a:off x="5108941" y="3259723"/>
            <a:ext cx="63889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b="1" dirty="0"/>
              <a:t>Cao et al. 2024 </a:t>
            </a:r>
            <a:endParaRPr lang="zh-CN" altLang="en-US" sz="16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C4EA24D-A7E5-C9A9-78F9-C40C62EC3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8117" y="1375489"/>
            <a:ext cx="4588785" cy="3987748"/>
          </a:xfrm>
          <a:prstGeom prst="rect">
            <a:avLst/>
          </a:prstGeom>
        </p:spPr>
      </p:pic>
      <p:sp>
        <p:nvSpPr>
          <p:cNvPr id="21" name="Shape 0">
            <a:extLst>
              <a:ext uri="{FF2B5EF4-FFF2-40B4-BE49-F238E27FC236}">
                <a16:creationId xmlns:a16="http://schemas.microsoft.com/office/drawing/2014/main" id="{F7B50F9B-4F1E-488D-1C74-23BBDBB7B4C7}"/>
              </a:ext>
            </a:extLst>
          </p:cNvPr>
          <p:cNvSpPr/>
          <p:nvPr/>
        </p:nvSpPr>
        <p:spPr>
          <a:xfrm>
            <a:off x="0" y="5363237"/>
            <a:ext cx="12191999" cy="1569407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81CB4D4-4B1E-CF90-C373-C05A281871E4}"/>
              </a:ext>
            </a:extLst>
          </p:cNvPr>
          <p:cNvSpPr txBox="1"/>
          <p:nvPr/>
        </p:nvSpPr>
        <p:spPr>
          <a:xfrm>
            <a:off x="617517" y="5591025"/>
            <a:ext cx="11025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 err="1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Nhit</a:t>
            </a:r>
            <a:r>
              <a:rPr lang="en-US" altLang="zh-CN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provides strong </a:t>
            </a:r>
            <a:r>
              <a:rPr lang="en-US" altLang="zh-CN" sz="2000" b="1" dirty="0" err="1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γ</a:t>
            </a:r>
            <a:r>
              <a:rPr lang="en-US" altLang="zh-CN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/CR separation complementary to R parameter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zh-CN" sz="2000" b="1" dirty="0"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Energy dependent </a:t>
            </a:r>
            <a:r>
              <a:rPr kumimoji="1" lang="en-US" altLang="zh-CN" sz="2000" b="1" dirty="0" err="1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Nhit</a:t>
            </a:r>
            <a:r>
              <a:rPr kumimoji="1" lang="en-US" altLang="zh-CN" sz="2000" b="1" dirty="0"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a constant R thresholds derive a maximum significance of Crab Nebula</a:t>
            </a:r>
            <a:endParaRPr kumimoji="1" lang="zh-CN" altLang="en-US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143000" y="1673860"/>
            <a:ext cx="9906000" cy="4343400"/>
          </a:xfrm>
          <a:prstGeom prst="roundRect">
            <a:avLst>
              <a:gd name="adj" fmla="val 4487"/>
            </a:avLst>
          </a:prstGeom>
          <a:solidFill>
            <a:srgbClr val="000000">
              <a:alpha val="0"/>
            </a:srgbClr>
          </a:solidFill>
          <a:ln w="19050">
            <a:solidFill>
              <a:srgbClr val="232323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1143000" y="1673860"/>
            <a:ext cx="7970520" cy="594360"/>
          </a:xfrm>
          <a:custGeom>
            <a:avLst/>
            <a:gdLst/>
            <a:ahLst/>
            <a:cxnLst/>
            <a:rect l="l" t="t" r="r" b="b"/>
            <a:pathLst>
              <a:path w="7970520" h="594360">
                <a:moveTo>
                  <a:pt x="194945" y="0"/>
                </a:moveTo>
                <a:lnTo>
                  <a:pt x="7673340" y="0"/>
                </a:lnTo>
                <a:cubicBezTo>
                  <a:pt x="7840345" y="-5080"/>
                  <a:pt x="7974330" y="147320"/>
                  <a:pt x="7970520" y="297180"/>
                </a:cubicBezTo>
                <a:cubicBezTo>
                  <a:pt x="7975600" y="464185"/>
                  <a:pt x="7823200" y="598170"/>
                  <a:pt x="7673340" y="594360"/>
                </a:cubicBezTo>
                <a:lnTo>
                  <a:pt x="0" y="594360"/>
                </a:lnTo>
                <a:lnTo>
                  <a:pt x="0" y="194945"/>
                </a:lnTo>
                <a:cubicBezTo>
                  <a:pt x="-3175" y="85725"/>
                  <a:pt x="96520" y="-2540"/>
                  <a:pt x="194945" y="0"/>
                </a:cubicBezTo>
                <a:close/>
              </a:path>
            </a:pathLst>
          </a:custGeom>
          <a:gradFill flip="none" rotWithShape="1">
            <a:gsLst>
              <a:gs pos="0">
                <a:srgbClr val="232323"/>
              </a:gs>
              <a:gs pos="100000">
                <a:srgbClr val="919191"/>
              </a:gs>
            </a:gsLst>
            <a:lin ang="54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 flipH="1">
            <a:off x="1143000" y="2260600"/>
            <a:ext cx="9906000" cy="0"/>
          </a:xfrm>
          <a:prstGeom prst="line">
            <a:avLst/>
          </a:prstGeom>
          <a:noFill/>
          <a:ln w="12700">
            <a:solidFill>
              <a:srgbClr val="232323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3"/>
          <p:cNvSpPr/>
          <p:nvPr/>
        </p:nvSpPr>
        <p:spPr>
          <a:xfrm flipV="1">
            <a:off x="10031730" y="1910080"/>
            <a:ext cx="641350" cy="76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32323"/>
              </a:gs>
              <a:gs pos="100000">
                <a:srgbClr val="919191"/>
              </a:gs>
            </a:gsLst>
            <a:lin ang="54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 flipV="1">
            <a:off x="9930130" y="1910080"/>
            <a:ext cx="75565" cy="762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32323"/>
              </a:gs>
              <a:gs pos="100000">
                <a:srgbClr val="919191"/>
              </a:gs>
            </a:gsLst>
            <a:lin ang="54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 flipV="1">
            <a:off x="1143000" y="5818505"/>
            <a:ext cx="9907270" cy="198755"/>
          </a:xfrm>
          <a:prstGeom prst="round2SameRect">
            <a:avLst>
              <a:gd name="adj1" fmla="val 50000"/>
              <a:gd name="adj2" fmla="val 0"/>
            </a:avLst>
          </a:prstGeom>
          <a:gradFill flip="none" rotWithShape="1">
            <a:gsLst>
              <a:gs pos="0">
                <a:srgbClr val="232323"/>
              </a:gs>
              <a:gs pos="100000">
                <a:srgbClr val="5A5A5A"/>
              </a:gs>
            </a:gsLst>
            <a:lin ang="54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988060" y="704215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Simulation-Based Optimization Strategy</a:t>
            </a:r>
            <a:endParaRPr lang="en-US" sz="1600" dirty="0"/>
          </a:p>
        </p:txBody>
      </p:sp>
      <p:pic>
        <p:nvPicPr>
          <p:cNvPr id="9" name="Image 0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554480" y="2732405"/>
            <a:ext cx="9086215" cy="4597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Artificial Source Injection Method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1554480" y="3347085"/>
            <a:ext cx="9204564" cy="2276072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Due to lack of bright standard candles (e.g., Crab Nebula) at large angles,        artificial source (~tens of </a:t>
            </a:r>
            <a:r>
              <a:rPr lang="en-US" sz="2000" b="1" dirty="0" err="1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σ</a:t>
            </a: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point source) is injected into MC data. </a:t>
            </a:r>
          </a:p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457200" indent="-4572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Optimization performed across 40°-50°, 50°-56°, and 56°-60° bins, </a:t>
            </a:r>
            <a:r>
              <a:rPr lang="en-US" altLang="zh-CN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significance of the</a:t>
            </a: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injected source as performance metric for establishing optimal selection criteria.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394835" y="608330"/>
            <a:ext cx="7016115" cy="7632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/>
          <p:cNvSpPr/>
          <p:nvPr/>
        </p:nvSpPr>
        <p:spPr>
          <a:xfrm>
            <a:off x="4451985" y="4566285"/>
            <a:ext cx="6672580" cy="168656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6B07D3A-41F3-A568-8086-DAD07A53AF06}"/>
              </a:ext>
            </a:extLst>
          </p:cNvPr>
          <p:cNvSpPr/>
          <p:nvPr/>
        </p:nvSpPr>
        <p:spPr>
          <a:xfrm>
            <a:off x="988060" y="5137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Optimized Selection Criteria Results</a:t>
            </a:r>
            <a:endParaRPr lang="en-US" altLang="zh-CN" sz="1600" dirty="0"/>
          </a:p>
        </p:txBody>
      </p:sp>
      <p:pic>
        <p:nvPicPr>
          <p:cNvPr id="11" name="Image 2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B078CA4F-31DF-45C4-EE6E-D76F9A34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B7D9902-7341-24F6-568F-F4CB8E01D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2" y="1504991"/>
            <a:ext cx="6017163" cy="4772528"/>
          </a:xfrm>
          <a:prstGeom prst="rect">
            <a:avLst/>
          </a:prstGeom>
        </p:spPr>
      </p:pic>
      <p:sp>
        <p:nvSpPr>
          <p:cNvPr id="9" name="Shape 0">
            <a:extLst>
              <a:ext uri="{FF2B5EF4-FFF2-40B4-BE49-F238E27FC236}">
                <a16:creationId xmlns:a16="http://schemas.microsoft.com/office/drawing/2014/main" id="{C6713BAC-A601-BD20-2942-C899136FDFF3}"/>
              </a:ext>
            </a:extLst>
          </p:cNvPr>
          <p:cNvSpPr/>
          <p:nvPr/>
        </p:nvSpPr>
        <p:spPr>
          <a:xfrm flipV="1">
            <a:off x="6973102" y="1722650"/>
            <a:ext cx="5218898" cy="3989655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1C26D5CB-D2EF-BE9B-6FF7-37BD40FAA080}"/>
              </a:ext>
            </a:extLst>
          </p:cNvPr>
          <p:cNvSpPr/>
          <p:nvPr/>
        </p:nvSpPr>
        <p:spPr>
          <a:xfrm>
            <a:off x="6949119" y="2868670"/>
            <a:ext cx="5242882" cy="2849010"/>
          </a:xfrm>
          <a:prstGeom prst="rect">
            <a:avLst/>
          </a:prstGeom>
          <a:noFill/>
          <a:ln/>
        </p:spPr>
        <p:txBody>
          <a:bodyPr wrap="square" lIns="46990" tIns="90170" rIns="90170" bIns="46990" rtlCol="0" anchor="t"/>
          <a:lstStyle/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Green line: Keep enough gamma-rays         survival</a:t>
            </a: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Significance of  fake source as a judgement</a:t>
            </a: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7C06A233-C867-D89A-052E-23FCE913DB64}"/>
              </a:ext>
            </a:extLst>
          </p:cNvPr>
          <p:cNvSpPr/>
          <p:nvPr/>
        </p:nvSpPr>
        <p:spPr>
          <a:xfrm>
            <a:off x="3594907" y="2913117"/>
            <a:ext cx="857078" cy="6439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4" name="加号 3">
            <a:extLst>
              <a:ext uri="{FF2B5EF4-FFF2-40B4-BE49-F238E27FC236}">
                <a16:creationId xmlns:a16="http://schemas.microsoft.com/office/drawing/2014/main" id="{4D8DB2E5-DA49-6214-0FC1-77761B1E0226}"/>
              </a:ext>
            </a:extLst>
          </p:cNvPr>
          <p:cNvSpPr/>
          <p:nvPr/>
        </p:nvSpPr>
        <p:spPr>
          <a:xfrm>
            <a:off x="3831220" y="2731625"/>
            <a:ext cx="381965" cy="337590"/>
          </a:xfrm>
          <a:prstGeom prst="mathPlus">
            <a:avLst/>
          </a:prstGeom>
          <a:solidFill>
            <a:srgbClr val="FFFF0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D151C708-8D20-0BE0-A143-2F1C2155FB3A}"/>
              </a:ext>
            </a:extLst>
          </p:cNvPr>
          <p:cNvSpPr/>
          <p:nvPr/>
        </p:nvSpPr>
        <p:spPr>
          <a:xfrm>
            <a:off x="721360" y="3627755"/>
            <a:ext cx="266700" cy="5577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896E8D4-3E1E-011C-CFC8-EBE74123AC05}"/>
              </a:ext>
            </a:extLst>
          </p:cNvPr>
          <p:cNvSpPr txBox="1"/>
          <p:nvPr/>
        </p:nvSpPr>
        <p:spPr>
          <a:xfrm>
            <a:off x="677817" y="3706589"/>
            <a:ext cx="620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C8F2E-6357-8887-CF9F-48DC161AD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0">
            <a:extLst>
              <a:ext uri="{FF2B5EF4-FFF2-40B4-BE49-F238E27FC236}">
                <a16:creationId xmlns:a16="http://schemas.microsoft.com/office/drawing/2014/main" id="{14B8DF03-BE5A-781F-93FA-865F9A590BF1}"/>
              </a:ext>
            </a:extLst>
          </p:cNvPr>
          <p:cNvSpPr/>
          <p:nvPr/>
        </p:nvSpPr>
        <p:spPr>
          <a:xfrm flipV="1">
            <a:off x="6598023" y="2229485"/>
            <a:ext cx="5593977" cy="3989655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09F52EAA-6FA7-807F-FFBE-1359D1EA830D}"/>
              </a:ext>
            </a:extLst>
          </p:cNvPr>
          <p:cNvSpPr/>
          <p:nvPr/>
        </p:nvSpPr>
        <p:spPr>
          <a:xfrm>
            <a:off x="4394835" y="608330"/>
            <a:ext cx="7016115" cy="76327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Shape 5">
            <a:extLst>
              <a:ext uri="{FF2B5EF4-FFF2-40B4-BE49-F238E27FC236}">
                <a16:creationId xmlns:a16="http://schemas.microsoft.com/office/drawing/2014/main" id="{2D8CADB7-4EE3-416D-DE8C-8ECA914E220F}"/>
              </a:ext>
            </a:extLst>
          </p:cNvPr>
          <p:cNvSpPr/>
          <p:nvPr/>
        </p:nvSpPr>
        <p:spPr>
          <a:xfrm>
            <a:off x="4451985" y="4566285"/>
            <a:ext cx="6672580" cy="168656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D520A3A1-2BF2-E862-CFC5-587B17B15E64}"/>
              </a:ext>
            </a:extLst>
          </p:cNvPr>
          <p:cNvSpPr/>
          <p:nvPr/>
        </p:nvSpPr>
        <p:spPr>
          <a:xfrm>
            <a:off x="988060" y="5137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Optimized Selection Criteria Results</a:t>
            </a:r>
            <a:endParaRPr lang="en-US" altLang="zh-CN" sz="1600" dirty="0"/>
          </a:p>
        </p:txBody>
      </p:sp>
      <p:pic>
        <p:nvPicPr>
          <p:cNvPr id="11" name="Image 2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A78635F8-037E-AB7B-B90B-FF79931C23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0D39CEF8-682D-F638-CB22-F98255557773}"/>
              </a:ext>
            </a:extLst>
          </p:cNvPr>
          <p:cNvSpPr txBox="1"/>
          <p:nvPr/>
        </p:nvSpPr>
        <p:spPr>
          <a:xfrm>
            <a:off x="5273263" y="1318801"/>
            <a:ext cx="6240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18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Optimized Thresholds</a:t>
            </a:r>
            <a:endParaRPr lang="en-US" altLang="zh-CN" sz="1200" dirty="0"/>
          </a:p>
        </p:txBody>
      </p:sp>
      <p:sp>
        <p:nvSpPr>
          <p:cNvPr id="5" name="Text 6">
            <a:extLst>
              <a:ext uri="{FF2B5EF4-FFF2-40B4-BE49-F238E27FC236}">
                <a16:creationId xmlns:a16="http://schemas.microsoft.com/office/drawing/2014/main" id="{BD2D1A67-046E-8323-0649-AB8C29E5AF42}"/>
              </a:ext>
            </a:extLst>
          </p:cNvPr>
          <p:cNvSpPr/>
          <p:nvPr/>
        </p:nvSpPr>
        <p:spPr>
          <a:xfrm>
            <a:off x="6901971" y="2695168"/>
            <a:ext cx="5108895" cy="2849010"/>
          </a:xfrm>
          <a:prstGeom prst="rect">
            <a:avLst/>
          </a:prstGeom>
          <a:noFill/>
          <a:ln/>
        </p:spPr>
        <p:txBody>
          <a:bodyPr wrap="square" lIns="46990" tIns="90170" rIns="90170" bIns="46990" rtlCol="0" anchor="t"/>
          <a:lstStyle/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Results align with </a:t>
            </a:r>
            <a:r>
              <a:rPr kumimoji="1"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Cao et al</a:t>
            </a:r>
            <a:r>
              <a:rPr kumimoji="1" lang="en-US" altLang="zh-CN" sz="2000" b="1" dirty="0"/>
              <a:t>. 2024 </a:t>
            </a:r>
            <a:r>
              <a:rPr kumimoji="1" lang="en-US" altLang="zh-CN" sz="2000" dirty="0"/>
              <a:t> </a:t>
            </a: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findings:  energy- dependent Nhit thresholds and  constant R thresholds maximize detection significance.</a:t>
            </a: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b="1" dirty="0">
              <a:solidFill>
                <a:srgbClr val="111111"/>
              </a:solidFill>
              <a:latin typeface="Times New Roman" panose="02020603050405020304" pitchFamily="18" charset="0"/>
              <a:ea typeface="MiSans" pitchFamily="34" charset="-122"/>
              <a:cs typeface="Times New Roman" panose="02020603050405020304" pitchFamily="18" charset="0"/>
            </a:endParaRPr>
          </a:p>
          <a:p>
            <a:pPr marL="342900" indent="-342900" algn="just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Nhit</a:t>
            </a: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 and R thresholds </a:t>
            </a:r>
            <a:r>
              <a:rPr lang="en-US" sz="2000" b="1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is  looser </a:t>
            </a:r>
            <a:r>
              <a:rPr lang="en-US" sz="20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as zenith angles increase .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0BC308A-8F7A-72BA-3312-EFC68BB38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2" y="2229485"/>
            <a:ext cx="6007100" cy="41148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021AFB-7112-038C-780B-691E7C40B92F}"/>
              </a:ext>
            </a:extLst>
          </p:cNvPr>
          <p:cNvSpPr txBox="1"/>
          <p:nvPr/>
        </p:nvSpPr>
        <p:spPr>
          <a:xfrm>
            <a:off x="2156178" y="1659033"/>
            <a:ext cx="2780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@ 251 – 398 TeV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172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3660873" y="3196590"/>
            <a:ext cx="5415915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Detection Performance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384165" y="1945640"/>
            <a:ext cx="3390265" cy="1183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04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988060" y="5137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Effective area &amp; efficiency cut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sp>
        <p:nvSpPr>
          <p:cNvPr id="16" name="Shape 0">
            <a:extLst>
              <a:ext uri="{FF2B5EF4-FFF2-40B4-BE49-F238E27FC236}">
                <a16:creationId xmlns:a16="http://schemas.microsoft.com/office/drawing/2014/main" id="{7B6B329A-BE78-469C-9E62-926A306222BF}"/>
              </a:ext>
            </a:extLst>
          </p:cNvPr>
          <p:cNvSpPr/>
          <p:nvPr/>
        </p:nvSpPr>
        <p:spPr>
          <a:xfrm>
            <a:off x="6938683" y="2021896"/>
            <a:ext cx="5253318" cy="3325166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32217C-FB90-FFCE-6A5F-985FD64FF1E3}"/>
              </a:ext>
            </a:extLst>
          </p:cNvPr>
          <p:cNvSpPr txBox="1"/>
          <p:nvPr/>
        </p:nvSpPr>
        <p:spPr>
          <a:xfrm>
            <a:off x="6938682" y="2992582"/>
            <a:ext cx="5253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latinLnBrk="1">
              <a:buFont typeface="Arial" panose="020B0604020202020204" pitchFamily="34" charset="0"/>
              <a:buChar char="•"/>
            </a:pPr>
            <a:r>
              <a:rPr kumimoji="1"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10% efficiency peak efficiency (27%) at zenith 40-50 cut is applied to filter   the data with bad performance</a:t>
            </a:r>
            <a:endParaRPr kumimoji="1"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916D5B-2C38-68DE-6B26-6599AD065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073" y="1818249"/>
            <a:ext cx="5542927" cy="3960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16B05A66-4C12-8FD4-7B16-BDC2F148CAB9}"/>
              </a:ext>
            </a:extLst>
          </p:cNvPr>
          <p:cNvSpPr/>
          <p:nvPr/>
        </p:nvSpPr>
        <p:spPr>
          <a:xfrm>
            <a:off x="4455884" y="2148114"/>
            <a:ext cx="1262743" cy="580572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C6F03010-DE22-F619-B3DA-9AD1872DC117}"/>
              </a:ext>
            </a:extLst>
          </p:cNvPr>
          <p:cNvCxnSpPr>
            <a:cxnSpLocks/>
          </p:cNvCxnSpPr>
          <p:nvPr/>
        </p:nvCxnSpPr>
        <p:spPr>
          <a:xfrm>
            <a:off x="5718627" y="2554514"/>
            <a:ext cx="1756230" cy="33382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4A45-CB61-8385-F634-0D5FB10B8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2573E91F-20F8-D8B6-8423-D1DA03DA1683}"/>
              </a:ext>
            </a:extLst>
          </p:cNvPr>
          <p:cNvSpPr/>
          <p:nvPr/>
        </p:nvSpPr>
        <p:spPr>
          <a:xfrm>
            <a:off x="988060" y="5137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Survival fraction &amp; Q-factor [</a:t>
            </a:r>
            <a:r>
              <a:rPr lang="en-US" sz="3200" b="1" dirty="0" err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Rcut+Nhit</a:t>
            </a: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]</a:t>
            </a:r>
            <a:endParaRPr lang="en-US" sz="1600" dirty="0"/>
          </a:p>
        </p:txBody>
      </p:sp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E457E538-9CA9-70ED-942A-EC446C781D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sp>
        <p:nvSpPr>
          <p:cNvPr id="10" name="Shape 0">
            <a:extLst>
              <a:ext uri="{FF2B5EF4-FFF2-40B4-BE49-F238E27FC236}">
                <a16:creationId xmlns:a16="http://schemas.microsoft.com/office/drawing/2014/main" id="{193160D4-45EC-A34E-4B35-3A673E09445C}"/>
              </a:ext>
            </a:extLst>
          </p:cNvPr>
          <p:cNvSpPr/>
          <p:nvPr/>
        </p:nvSpPr>
        <p:spPr>
          <a:xfrm>
            <a:off x="121180" y="5022274"/>
            <a:ext cx="12229465" cy="1835726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C1E47DF-BA53-0C64-93C3-68C09D04AE52}"/>
              </a:ext>
            </a:extLst>
          </p:cNvPr>
          <p:cNvSpPr txBox="1"/>
          <p:nvPr/>
        </p:nvSpPr>
        <p:spPr>
          <a:xfrm>
            <a:off x="962342" y="5636399"/>
            <a:ext cx="98624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Great Q-factor improvement in the energy range below 10^1.8 TeV, due to the increase of  survival fraction of Gamma ray at large zenith angle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A4C5D30-0E8C-A4E8-4177-BF69A13D4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34" y="1366153"/>
            <a:ext cx="5126583" cy="35357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EE0FAE-2D96-7AA9-7B2B-1AEC32747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2023" y="1481581"/>
            <a:ext cx="4639977" cy="3319784"/>
          </a:xfrm>
          <a:prstGeom prst="rect">
            <a:avLst/>
          </a:prstGeom>
        </p:spPr>
      </p:pic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882365E8-0EED-5108-81DB-9A65978E368E}"/>
              </a:ext>
            </a:extLst>
          </p:cNvPr>
          <p:cNvCxnSpPr>
            <a:cxnSpLocks/>
          </p:cNvCxnSpPr>
          <p:nvPr/>
        </p:nvCxnSpPr>
        <p:spPr>
          <a:xfrm flipH="1" flipV="1">
            <a:off x="7278624" y="2611919"/>
            <a:ext cx="1453896" cy="2551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F21B3558-0760-2A34-A07B-DC2BDEEFC483}"/>
              </a:ext>
            </a:extLst>
          </p:cNvPr>
          <p:cNvCxnSpPr>
            <a:cxnSpLocks/>
          </p:cNvCxnSpPr>
          <p:nvPr/>
        </p:nvCxnSpPr>
        <p:spPr>
          <a:xfrm flipH="1" flipV="1">
            <a:off x="7104888" y="1361206"/>
            <a:ext cx="1627632" cy="125071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A7F693F4-FC7B-2AF2-3832-208795492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5717" y="1217655"/>
            <a:ext cx="2214003" cy="1811457"/>
          </a:xfrm>
          <a:prstGeom prst="rect">
            <a:avLst/>
          </a:prstGeom>
        </p:spPr>
      </p:pic>
      <p:sp>
        <p:nvSpPr>
          <p:cNvPr id="18" name="圆角矩形 17">
            <a:extLst>
              <a:ext uri="{FF2B5EF4-FFF2-40B4-BE49-F238E27FC236}">
                <a16:creationId xmlns:a16="http://schemas.microsoft.com/office/drawing/2014/main" id="{AB416641-1333-C8CB-88D3-685B7ECF83A2}"/>
              </a:ext>
            </a:extLst>
          </p:cNvPr>
          <p:cNvSpPr/>
          <p:nvPr/>
        </p:nvSpPr>
        <p:spPr>
          <a:xfrm>
            <a:off x="5321808" y="2194560"/>
            <a:ext cx="310896" cy="29260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圆角矩形 3">
            <a:extLst>
              <a:ext uri="{FF2B5EF4-FFF2-40B4-BE49-F238E27FC236}">
                <a16:creationId xmlns:a16="http://schemas.microsoft.com/office/drawing/2014/main" id="{FC8DAB45-D3A0-93C6-EE86-5B0037FF7635}"/>
              </a:ext>
            </a:extLst>
          </p:cNvPr>
          <p:cNvSpPr/>
          <p:nvPr/>
        </p:nvSpPr>
        <p:spPr>
          <a:xfrm>
            <a:off x="7649720" y="1361206"/>
            <a:ext cx="1265680" cy="1125962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96476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122670" y="1971675"/>
            <a:ext cx="5160010" cy="952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/>
          <p:cNvSpPr/>
          <p:nvPr/>
        </p:nvSpPr>
        <p:spPr>
          <a:xfrm>
            <a:off x="6213475" y="155765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/>
          <p:cNvSpPr/>
          <p:nvPr/>
        </p:nvSpPr>
        <p:spPr>
          <a:xfrm>
            <a:off x="6395987" y="155765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6122670" y="3361690"/>
            <a:ext cx="5160010" cy="952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6213475" y="295211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6395987" y="295211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2581593" y="2903220"/>
            <a:ext cx="2698115" cy="831215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3665220" y="3015615"/>
            <a:ext cx="2698115" cy="831215"/>
          </a:xfrm>
          <a:prstGeom prst="rect">
            <a:avLst/>
          </a:prstGeom>
          <a:noFill/>
          <a:ln/>
        </p:spPr>
        <p:txBody>
          <a:bodyPr wrap="square" lIns="46863" tIns="90043" rIns="90043" bIns="46863" rtlCol="0" anchor="b"/>
          <a:lstStyle/>
          <a:p>
            <a:pPr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2199005" y="3261575"/>
            <a:ext cx="2884805" cy="52322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FFFFFF">
                    <a:alpha val="55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CONTENTS</a:t>
            </a:r>
            <a:endParaRPr lang="en-US" sz="2000" dirty="0"/>
          </a:p>
        </p:txBody>
      </p:sp>
      <p:sp>
        <p:nvSpPr>
          <p:cNvPr id="24" name="Text 21"/>
          <p:cNvSpPr/>
          <p:nvPr/>
        </p:nvSpPr>
        <p:spPr>
          <a:xfrm>
            <a:off x="6689090" y="1476375"/>
            <a:ext cx="52578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  <p:sp>
        <p:nvSpPr>
          <p:cNvPr id="25" name="Text 22"/>
          <p:cNvSpPr/>
          <p:nvPr/>
        </p:nvSpPr>
        <p:spPr>
          <a:xfrm>
            <a:off x="7121525" y="1476375"/>
            <a:ext cx="404495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Scientific Motivation</a:t>
            </a:r>
            <a:endParaRPr lang="en-US" sz="1600" dirty="0"/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315F7BB-B7E2-E8CB-8860-8AE72DA45575}"/>
              </a:ext>
            </a:extLst>
          </p:cNvPr>
          <p:cNvGrpSpPr/>
          <p:nvPr/>
        </p:nvGrpSpPr>
        <p:grpSpPr>
          <a:xfrm>
            <a:off x="6122670" y="2190115"/>
            <a:ext cx="5160010" cy="505460"/>
            <a:chOff x="6122670" y="2070100"/>
            <a:chExt cx="5160010" cy="505460"/>
          </a:xfrm>
        </p:grpSpPr>
        <p:sp>
          <p:nvSpPr>
            <p:cNvPr id="5" name="Shape 3"/>
            <p:cNvSpPr/>
            <p:nvPr/>
          </p:nvSpPr>
          <p:spPr>
            <a:xfrm>
              <a:off x="6122670" y="2566035"/>
              <a:ext cx="5160010" cy="95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olid"/>
              <a:headEnd type="none"/>
              <a:tailEnd type="none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Shape 4"/>
            <p:cNvSpPr/>
            <p:nvPr/>
          </p:nvSpPr>
          <p:spPr>
            <a:xfrm>
              <a:off x="6213475" y="2153920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Shape 5"/>
            <p:cNvSpPr/>
            <p:nvPr/>
          </p:nvSpPr>
          <p:spPr>
            <a:xfrm>
              <a:off x="6395987" y="2153920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Text 23"/>
            <p:cNvSpPr/>
            <p:nvPr/>
          </p:nvSpPr>
          <p:spPr>
            <a:xfrm>
              <a:off x="6689090" y="2070100"/>
              <a:ext cx="52578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02</a:t>
              </a:r>
              <a:endParaRPr lang="en-US" sz="1600" dirty="0"/>
            </a:p>
          </p:txBody>
        </p:sp>
        <p:sp>
          <p:nvSpPr>
            <p:cNvPr id="27" name="Text 24"/>
            <p:cNvSpPr/>
            <p:nvPr/>
          </p:nvSpPr>
          <p:spPr>
            <a:xfrm>
              <a:off x="7121525" y="2070100"/>
              <a:ext cx="404495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Energy Reconstruction</a:t>
              </a:r>
              <a:endParaRPr lang="en-US" sz="1600" dirty="0"/>
            </a:p>
          </p:txBody>
        </p:sp>
      </p:grpSp>
      <p:sp>
        <p:nvSpPr>
          <p:cNvPr id="28" name="Text 25"/>
          <p:cNvSpPr/>
          <p:nvPr/>
        </p:nvSpPr>
        <p:spPr>
          <a:xfrm>
            <a:off x="6689090" y="2865755"/>
            <a:ext cx="52578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03</a:t>
            </a:r>
            <a:endParaRPr lang="en-US" sz="1600" dirty="0"/>
          </a:p>
        </p:txBody>
      </p:sp>
      <p:sp>
        <p:nvSpPr>
          <p:cNvPr id="29" name="Text 26"/>
          <p:cNvSpPr/>
          <p:nvPr/>
        </p:nvSpPr>
        <p:spPr>
          <a:xfrm>
            <a:off x="7121525" y="2865755"/>
            <a:ext cx="404495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FFFFFF"/>
                </a:solidFill>
                <a:latin typeface="MiSans" pitchFamily="34" charset="0"/>
              </a:rPr>
              <a:t>Particle identification</a:t>
            </a:r>
            <a:endParaRPr lang="en-US" sz="1600" dirty="0"/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8ADDC785-F323-2D51-D4A6-E0B7DE3C1B27}"/>
              </a:ext>
            </a:extLst>
          </p:cNvPr>
          <p:cNvGrpSpPr/>
          <p:nvPr/>
        </p:nvGrpSpPr>
        <p:grpSpPr>
          <a:xfrm>
            <a:off x="6122670" y="3594100"/>
            <a:ext cx="5160010" cy="505460"/>
            <a:chOff x="6122670" y="3661410"/>
            <a:chExt cx="5160010" cy="505460"/>
          </a:xfrm>
        </p:grpSpPr>
        <p:sp>
          <p:nvSpPr>
            <p:cNvPr id="11" name="Shape 9"/>
            <p:cNvSpPr/>
            <p:nvPr/>
          </p:nvSpPr>
          <p:spPr>
            <a:xfrm>
              <a:off x="6122670" y="4157345"/>
              <a:ext cx="5160010" cy="95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olid"/>
              <a:headEnd type="none"/>
              <a:tailEnd type="none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Shape 10"/>
            <p:cNvSpPr/>
            <p:nvPr/>
          </p:nvSpPr>
          <p:spPr>
            <a:xfrm>
              <a:off x="6213475" y="3750945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Shape 11"/>
            <p:cNvSpPr/>
            <p:nvPr/>
          </p:nvSpPr>
          <p:spPr>
            <a:xfrm>
              <a:off x="6395987" y="3750945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Text 27"/>
            <p:cNvSpPr/>
            <p:nvPr/>
          </p:nvSpPr>
          <p:spPr>
            <a:xfrm>
              <a:off x="6689090" y="3661410"/>
              <a:ext cx="52578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04</a:t>
              </a:r>
              <a:endParaRPr lang="en-US" sz="1600" dirty="0"/>
            </a:p>
          </p:txBody>
        </p:sp>
        <p:sp>
          <p:nvSpPr>
            <p:cNvPr id="31" name="Text 28"/>
            <p:cNvSpPr/>
            <p:nvPr/>
          </p:nvSpPr>
          <p:spPr>
            <a:xfrm>
              <a:off x="7121525" y="3661410"/>
              <a:ext cx="404495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Performance Validation</a:t>
              </a:r>
              <a:endParaRPr lang="en-US" sz="1600" dirty="0"/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16953C2-66A4-23D1-593A-247D2A906EF0}"/>
              </a:ext>
            </a:extLst>
          </p:cNvPr>
          <p:cNvGrpSpPr/>
          <p:nvPr/>
        </p:nvGrpSpPr>
        <p:grpSpPr>
          <a:xfrm>
            <a:off x="6122670" y="4336732"/>
            <a:ext cx="5160010" cy="504825"/>
            <a:chOff x="6122670" y="4457065"/>
            <a:chExt cx="5160010" cy="504825"/>
          </a:xfrm>
        </p:grpSpPr>
        <p:sp>
          <p:nvSpPr>
            <p:cNvPr id="14" name="Shape 12"/>
            <p:cNvSpPr/>
            <p:nvPr/>
          </p:nvSpPr>
          <p:spPr>
            <a:xfrm>
              <a:off x="6122670" y="4952365"/>
              <a:ext cx="5160010" cy="95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olid"/>
              <a:headEnd type="none"/>
              <a:tailEnd type="none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Shape 13"/>
            <p:cNvSpPr/>
            <p:nvPr/>
          </p:nvSpPr>
          <p:spPr>
            <a:xfrm>
              <a:off x="6213475" y="4548505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Shape 14"/>
            <p:cNvSpPr/>
            <p:nvPr/>
          </p:nvSpPr>
          <p:spPr>
            <a:xfrm>
              <a:off x="6395987" y="4548505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Text 29"/>
            <p:cNvSpPr/>
            <p:nvPr/>
          </p:nvSpPr>
          <p:spPr>
            <a:xfrm>
              <a:off x="6689090" y="4457065"/>
              <a:ext cx="52578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05</a:t>
              </a:r>
              <a:endParaRPr lang="en-US" sz="1600" dirty="0"/>
            </a:p>
          </p:txBody>
        </p:sp>
        <p:sp>
          <p:nvSpPr>
            <p:cNvPr id="33" name="Text 30"/>
            <p:cNvSpPr/>
            <p:nvPr/>
          </p:nvSpPr>
          <p:spPr>
            <a:xfrm>
              <a:off x="7121525" y="4457065"/>
              <a:ext cx="404495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Experimental Verification</a:t>
              </a:r>
              <a:endParaRPr lang="en-US" sz="16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CA8D804E-0318-9650-DE74-F54BAEB1D41F}"/>
              </a:ext>
            </a:extLst>
          </p:cNvPr>
          <p:cNvGrpSpPr/>
          <p:nvPr/>
        </p:nvGrpSpPr>
        <p:grpSpPr>
          <a:xfrm>
            <a:off x="6122670" y="4953700"/>
            <a:ext cx="5160010" cy="646331"/>
            <a:chOff x="6122670" y="5252720"/>
            <a:chExt cx="5160010" cy="646331"/>
          </a:xfrm>
        </p:grpSpPr>
        <p:sp>
          <p:nvSpPr>
            <p:cNvPr id="17" name="Shape 15"/>
            <p:cNvSpPr/>
            <p:nvPr/>
          </p:nvSpPr>
          <p:spPr>
            <a:xfrm>
              <a:off x="6213475" y="5346700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Shape 16"/>
            <p:cNvSpPr/>
            <p:nvPr/>
          </p:nvSpPr>
          <p:spPr>
            <a:xfrm>
              <a:off x="6395987" y="5346700"/>
              <a:ext cx="172453" cy="236220"/>
            </a:xfrm>
            <a:prstGeom prst="chevron">
              <a:avLst>
                <a:gd name="adj" fmla="val 50000"/>
              </a:avLst>
            </a:prstGeom>
            <a:solidFill>
              <a:srgbClr val="FFFFFF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Shape 17"/>
            <p:cNvSpPr/>
            <p:nvPr/>
          </p:nvSpPr>
          <p:spPr>
            <a:xfrm>
              <a:off x="6122670" y="5748020"/>
              <a:ext cx="5160010" cy="9525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prstDash val="solid"/>
              <a:headEnd type="none"/>
              <a:tailEnd type="none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Text 31"/>
            <p:cNvSpPr/>
            <p:nvPr/>
          </p:nvSpPr>
          <p:spPr>
            <a:xfrm>
              <a:off x="6689090" y="5252720"/>
              <a:ext cx="525780" cy="39878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06</a:t>
              </a:r>
              <a:endParaRPr lang="en-US" sz="1600" dirty="0"/>
            </a:p>
          </p:txBody>
        </p:sp>
        <p:sp>
          <p:nvSpPr>
            <p:cNvPr id="35" name="Text 32"/>
            <p:cNvSpPr/>
            <p:nvPr/>
          </p:nvSpPr>
          <p:spPr>
            <a:xfrm>
              <a:off x="7121525" y="5252720"/>
              <a:ext cx="4044950" cy="646331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altLang="zh-CN" sz="2000" dirty="0">
                  <a:solidFill>
                    <a:srgbClr val="FFFFFF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Conclusions</a:t>
              </a:r>
              <a:endParaRPr lang="en-US" altLang="zh-CN" sz="2000" dirty="0"/>
            </a:p>
            <a:p>
              <a:pPr>
                <a:lnSpc>
                  <a:spcPct val="100000"/>
                </a:lnSpc>
              </a:pPr>
              <a:endParaRPr lang="en-US" sz="1600" dirty="0"/>
            </a:p>
          </p:txBody>
        </p:sp>
      </p:grpSp>
      <p:sp>
        <p:nvSpPr>
          <p:cNvPr id="40" name="Shape 17">
            <a:extLst>
              <a:ext uri="{FF2B5EF4-FFF2-40B4-BE49-F238E27FC236}">
                <a16:creationId xmlns:a16="http://schemas.microsoft.com/office/drawing/2014/main" id="{31D3133A-42C0-379A-3B23-74F0626F98B6}"/>
              </a:ext>
            </a:extLst>
          </p:cNvPr>
          <p:cNvSpPr/>
          <p:nvPr/>
        </p:nvSpPr>
        <p:spPr>
          <a:xfrm>
            <a:off x="6096000" y="6065968"/>
            <a:ext cx="5160010" cy="9525"/>
          </a:xfrm>
          <a:prstGeom prst="line">
            <a:avLst/>
          </a:prstGeom>
          <a:noFill/>
          <a:ln w="19050">
            <a:solidFill>
              <a:srgbClr val="FFFFFF"/>
            </a:solidFill>
            <a:prstDash val="solid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2">
            <a:extLst>
              <a:ext uri="{FF2B5EF4-FFF2-40B4-BE49-F238E27FC236}">
                <a16:creationId xmlns:a16="http://schemas.microsoft.com/office/drawing/2014/main" id="{4ADC6F5E-E555-8CB2-F3B7-4858929447FB}"/>
              </a:ext>
            </a:extLst>
          </p:cNvPr>
          <p:cNvSpPr/>
          <p:nvPr/>
        </p:nvSpPr>
        <p:spPr>
          <a:xfrm>
            <a:off x="7121525" y="5569833"/>
            <a:ext cx="4044950" cy="4001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CN" sz="20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Anomalous shower</a:t>
            </a:r>
            <a:endParaRPr lang="en-US" altLang="zh-CN" sz="2000" dirty="0"/>
          </a:p>
        </p:txBody>
      </p:sp>
      <p:sp>
        <p:nvSpPr>
          <p:cNvPr id="43" name="Shape 15">
            <a:extLst>
              <a:ext uri="{FF2B5EF4-FFF2-40B4-BE49-F238E27FC236}">
                <a16:creationId xmlns:a16="http://schemas.microsoft.com/office/drawing/2014/main" id="{690EB628-0C21-D400-FF9A-9032FEBD2BA4}"/>
              </a:ext>
            </a:extLst>
          </p:cNvPr>
          <p:cNvSpPr/>
          <p:nvPr/>
        </p:nvSpPr>
        <p:spPr>
          <a:xfrm>
            <a:off x="6243864" y="565072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16">
            <a:extLst>
              <a:ext uri="{FF2B5EF4-FFF2-40B4-BE49-F238E27FC236}">
                <a16:creationId xmlns:a16="http://schemas.microsoft.com/office/drawing/2014/main" id="{CEE98333-BA69-0688-A0CD-AAE8494E2784}"/>
              </a:ext>
            </a:extLst>
          </p:cNvPr>
          <p:cNvSpPr/>
          <p:nvPr/>
        </p:nvSpPr>
        <p:spPr>
          <a:xfrm>
            <a:off x="6426376" y="5650725"/>
            <a:ext cx="172453" cy="236220"/>
          </a:xfrm>
          <a:prstGeom prst="chevron">
            <a:avLst>
              <a:gd name="adj" fmla="val 50000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31">
            <a:extLst>
              <a:ext uri="{FF2B5EF4-FFF2-40B4-BE49-F238E27FC236}">
                <a16:creationId xmlns:a16="http://schemas.microsoft.com/office/drawing/2014/main" id="{9F341F6B-66CD-E7AB-B7A1-7BDE8FC59012}"/>
              </a:ext>
            </a:extLst>
          </p:cNvPr>
          <p:cNvSpPr/>
          <p:nvPr/>
        </p:nvSpPr>
        <p:spPr>
          <a:xfrm>
            <a:off x="6676123" y="5569833"/>
            <a:ext cx="525780" cy="39878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07  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11D37-56D3-DDFD-5F9E-592175DE9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0CD22B7E-8C1A-4FAD-8C45-864C9180D172}"/>
              </a:ext>
            </a:extLst>
          </p:cNvPr>
          <p:cNvSpPr/>
          <p:nvPr/>
        </p:nvSpPr>
        <p:spPr>
          <a:xfrm>
            <a:off x="988060" y="5137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Resolution</a:t>
            </a:r>
            <a:endParaRPr lang="en-US" sz="1600" dirty="0"/>
          </a:p>
        </p:txBody>
      </p:sp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E2FBD050-864C-9D08-49EE-33B95CAB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36FF109-477B-EA98-5821-13DBD048B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42" y="1591294"/>
            <a:ext cx="5527015" cy="40248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350C65-9DA9-88F3-3171-879CBE4B6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0058" y="1657158"/>
            <a:ext cx="5400069" cy="389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6117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3600620" y="3429000"/>
            <a:ext cx="8983003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altLang="zh-CN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Experimental Verification</a:t>
            </a:r>
          </a:p>
        </p:txBody>
      </p:sp>
      <p:sp>
        <p:nvSpPr>
          <p:cNvPr id="5" name="Text 2"/>
          <p:cNvSpPr/>
          <p:nvPr/>
        </p:nvSpPr>
        <p:spPr>
          <a:xfrm>
            <a:off x="5384165" y="1945640"/>
            <a:ext cx="3390265" cy="1200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05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988060" y="704215"/>
            <a:ext cx="6344285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Spectral Validation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88670" y="1553210"/>
            <a:ext cx="530733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BB60F61F-CB51-A579-BC34-6971A106D773}"/>
              </a:ext>
            </a:extLst>
          </p:cNvPr>
          <p:cNvSpPr/>
          <p:nvPr/>
        </p:nvSpPr>
        <p:spPr>
          <a:xfrm>
            <a:off x="6487477" y="383550"/>
            <a:ext cx="5307330" cy="33855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7B5F7B1-38B4-7CDE-0966-18A560A1C2D6}"/>
              </a:ext>
            </a:extLst>
          </p:cNvPr>
          <p:cNvGrpSpPr/>
          <p:nvPr/>
        </p:nvGrpSpPr>
        <p:grpSpPr>
          <a:xfrm>
            <a:off x="1286192" y="1840057"/>
            <a:ext cx="4312285" cy="4700443"/>
            <a:chOff x="1297305" y="1967230"/>
            <a:chExt cx="4312285" cy="3587115"/>
          </a:xfrm>
        </p:grpSpPr>
        <p:sp>
          <p:nvSpPr>
            <p:cNvPr id="13" name="Shape 1">
              <a:extLst>
                <a:ext uri="{FF2B5EF4-FFF2-40B4-BE49-F238E27FC236}">
                  <a16:creationId xmlns:a16="http://schemas.microsoft.com/office/drawing/2014/main" id="{512972EA-A4AD-03BD-A89B-A77F9C995F1E}"/>
                </a:ext>
              </a:extLst>
            </p:cNvPr>
            <p:cNvSpPr/>
            <p:nvPr/>
          </p:nvSpPr>
          <p:spPr>
            <a:xfrm rot="300000">
              <a:off x="1297305" y="1967230"/>
              <a:ext cx="4190365" cy="3338830"/>
            </a:xfrm>
            <a:prstGeom prst="roundRect">
              <a:avLst>
                <a:gd name="adj" fmla="val 6666"/>
              </a:avLst>
            </a:prstGeom>
            <a:solidFill>
              <a:srgbClr val="232323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Shape 2">
              <a:extLst>
                <a:ext uri="{FF2B5EF4-FFF2-40B4-BE49-F238E27FC236}">
                  <a16:creationId xmlns:a16="http://schemas.microsoft.com/office/drawing/2014/main" id="{90F4DC05-2193-D117-56AF-E137C6C3228D}"/>
                </a:ext>
              </a:extLst>
            </p:cNvPr>
            <p:cNvSpPr/>
            <p:nvPr/>
          </p:nvSpPr>
          <p:spPr>
            <a:xfrm>
              <a:off x="1419225" y="2094230"/>
              <a:ext cx="4190365" cy="3460115"/>
            </a:xfrm>
            <a:prstGeom prst="roundRect">
              <a:avLst>
                <a:gd name="adj" fmla="val 6666"/>
              </a:avLst>
            </a:prstGeom>
            <a:solidFill>
              <a:srgbClr val="FFFFFF"/>
            </a:solidFill>
            <a:ln w="19050">
              <a:solidFill>
                <a:srgbClr val="232323"/>
              </a:solidFill>
              <a:prstDash val="soli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Shape 3">
              <a:extLst>
                <a:ext uri="{FF2B5EF4-FFF2-40B4-BE49-F238E27FC236}">
                  <a16:creationId xmlns:a16="http://schemas.microsoft.com/office/drawing/2014/main" id="{A17086DF-16AD-628E-EA8B-EEF2E98FF57B}"/>
                </a:ext>
              </a:extLst>
            </p:cNvPr>
            <p:cNvSpPr/>
            <p:nvPr/>
          </p:nvSpPr>
          <p:spPr>
            <a:xfrm>
              <a:off x="5147945" y="2302510"/>
              <a:ext cx="289560" cy="211584"/>
            </a:xfrm>
            <a:prstGeom prst="ellipse">
              <a:avLst/>
            </a:prstGeom>
            <a:solidFill>
              <a:srgbClr val="232323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Text 7">
              <a:extLst>
                <a:ext uri="{FF2B5EF4-FFF2-40B4-BE49-F238E27FC236}">
                  <a16:creationId xmlns:a16="http://schemas.microsoft.com/office/drawing/2014/main" id="{7EB303C1-24F7-3888-ED02-FD99175690ED}"/>
                </a:ext>
              </a:extLst>
            </p:cNvPr>
            <p:cNvSpPr/>
            <p:nvPr/>
          </p:nvSpPr>
          <p:spPr>
            <a:xfrm>
              <a:off x="2082465" y="2381248"/>
              <a:ext cx="2648084" cy="7386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24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Standard Candle Verification</a:t>
              </a:r>
              <a:endParaRPr lang="en-US" altLang="zh-CN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 8">
                  <a:extLst>
                    <a:ext uri="{FF2B5EF4-FFF2-40B4-BE49-F238E27FC236}">
                      <a16:creationId xmlns:a16="http://schemas.microsoft.com/office/drawing/2014/main" id="{B8A67DAD-382B-EC8E-8D73-A8F91C17EE1C}"/>
                    </a:ext>
                  </a:extLst>
                </p:cNvPr>
                <p:cNvSpPr/>
                <p:nvPr/>
              </p:nvSpPr>
              <p:spPr>
                <a:xfrm>
                  <a:off x="1750060" y="3406929"/>
                  <a:ext cx="3639820" cy="1241574"/>
                </a:xfrm>
                <a:prstGeom prst="rect">
                  <a:avLst/>
                </a:prstGeom>
                <a:noFill/>
                <a:ln/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 latinLnBrk="1">
                    <a:lnSpc>
                      <a:spcPct val="150000"/>
                    </a:lnSpc>
                  </a:pPr>
                  <a:r>
                    <a:rPr lang="en-US" altLang="zh-CN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Crab Nebula corresponding to a ~ 6 </a:t>
                  </a:r>
                  <a14:m>
                    <m:oMath xmlns:m="http://schemas.openxmlformats.org/officeDocument/2006/math">
                      <m:r>
                        <a:rPr lang="en-US" altLang="zh-CN" b="1" i="1">
                          <a:solidFill>
                            <a:srgbClr val="11111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MiSans" pitchFamily="34" charset="-120"/>
                        </a:rPr>
                        <m:t>𝝈</m:t>
                      </m:r>
                    </m:oMath>
                  </a14:m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significance above 25 TeV at zenith angle &gt;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111111"/>
                              </a:solidFill>
                              <a:latin typeface="Cambria Math" panose="02040503050406030204" pitchFamily="18" charset="0"/>
                              <a:ea typeface="MiSans" pitchFamily="34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111111"/>
                              </a:solidFill>
                              <a:latin typeface="Cambria Math" panose="02040503050406030204" pitchFamily="18" charset="0"/>
                              <a:ea typeface="MiSans" pitchFamily="34" charset="-122"/>
                              <a:cs typeface="Times New Roman" panose="02020603050405020304" pitchFamily="18" charset="0"/>
                            </a:rPr>
                            <m:t>𝟓𝟎</m:t>
                          </m:r>
                        </m:e>
                        <m:sup>
                          <m:r>
                            <a:rPr lang="en-US" altLang="zh-CN" b="1">
                              <a:solidFill>
                                <a:srgbClr val="111111"/>
                              </a:solidFill>
                              <a:latin typeface="Cambria Math" panose="02040503050406030204" pitchFamily="18" charset="0"/>
                              <a:ea typeface="MiSans" pitchFamily="34" charset="-122"/>
                              <a:cs typeface="Times New Roman" panose="02020603050405020304" pitchFamily="18" charset="0"/>
                            </a:rPr>
                            <m:t>°</m:t>
                          </m:r>
                        </m:sup>
                      </m:sSup>
                    </m:oMath>
                  </a14:m>
                  <a:r>
                    <a:rPr lang="en-US" altLang="zh-CN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 (</a:t>
                  </a:r>
                  <a:r>
                    <a:rPr kumimoji="1" lang="en-US" altLang="zh-CN" b="1" dirty="0"/>
                    <a:t>Cao et al. 2025), the validation of optimization can be tested.</a:t>
                  </a:r>
                  <a:endPara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 8">
                  <a:extLst>
                    <a:ext uri="{FF2B5EF4-FFF2-40B4-BE49-F238E27FC236}">
                      <a16:creationId xmlns:a16="http://schemas.microsoft.com/office/drawing/2014/main" id="{B8A67DAD-382B-EC8E-8D73-A8F91C17EE1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0060" y="3406929"/>
                  <a:ext cx="3639820" cy="1241574"/>
                </a:xfrm>
                <a:prstGeom prst="rect">
                  <a:avLst/>
                </a:prstGeom>
                <a:blipFill>
                  <a:blip r:embed="rId5"/>
                  <a:stretch>
                    <a:fillRect l="-3819" r="-3819" b="-7752"/>
                  </a:stretch>
                </a:blipFill>
                <a:ln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Shape 4">
            <a:extLst>
              <a:ext uri="{FF2B5EF4-FFF2-40B4-BE49-F238E27FC236}">
                <a16:creationId xmlns:a16="http://schemas.microsoft.com/office/drawing/2014/main" id="{437C29D0-841A-9264-573D-3294112C741F}"/>
              </a:ext>
            </a:extLst>
          </p:cNvPr>
          <p:cNvSpPr/>
          <p:nvPr/>
        </p:nvSpPr>
        <p:spPr>
          <a:xfrm rot="300000">
            <a:off x="6587300" y="1971740"/>
            <a:ext cx="4034902" cy="4528717"/>
          </a:xfrm>
          <a:prstGeom prst="roundRect">
            <a:avLst>
              <a:gd name="adj" fmla="val 6666"/>
            </a:avLst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5">
            <a:extLst>
              <a:ext uri="{FF2B5EF4-FFF2-40B4-BE49-F238E27FC236}">
                <a16:creationId xmlns:a16="http://schemas.microsoft.com/office/drawing/2014/main" id="{70699A41-3A0A-2100-E75B-A6896F0E2BC8}"/>
              </a:ext>
            </a:extLst>
          </p:cNvPr>
          <p:cNvSpPr/>
          <p:nvPr/>
        </p:nvSpPr>
        <p:spPr>
          <a:xfrm>
            <a:off x="6487477" y="2094230"/>
            <a:ext cx="4308793" cy="4380220"/>
          </a:xfrm>
          <a:prstGeom prst="roundRect">
            <a:avLst>
              <a:gd name="adj" fmla="val 6666"/>
            </a:avLst>
          </a:prstGeom>
          <a:solidFill>
            <a:srgbClr val="FFFFFF"/>
          </a:solidFill>
          <a:ln w="19050">
            <a:solidFill>
              <a:srgbClr val="EBEBE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" name="Text 9">
            <a:extLst>
              <a:ext uri="{FF2B5EF4-FFF2-40B4-BE49-F238E27FC236}">
                <a16:creationId xmlns:a16="http://schemas.microsoft.com/office/drawing/2014/main" id="{9B2CD7CE-44F2-0B72-06D9-29BCD59A1C6F}"/>
              </a:ext>
            </a:extLst>
          </p:cNvPr>
          <p:cNvSpPr/>
          <p:nvPr/>
        </p:nvSpPr>
        <p:spPr>
          <a:xfrm>
            <a:off x="7588366" y="2524067"/>
            <a:ext cx="3904347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altLang="zh-CN" sz="24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J1825 region</a:t>
            </a:r>
            <a:endParaRPr lang="en-US" altLang="zh-CN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 10">
                <a:extLst>
                  <a:ext uri="{FF2B5EF4-FFF2-40B4-BE49-F238E27FC236}">
                    <a16:creationId xmlns:a16="http://schemas.microsoft.com/office/drawing/2014/main" id="{251F572F-AA20-81E6-4205-023D9EF35B6F}"/>
                  </a:ext>
                </a:extLst>
              </p:cNvPr>
              <p:cNvSpPr/>
              <p:nvPr/>
            </p:nvSpPr>
            <p:spPr>
              <a:xfrm>
                <a:off x="6597283" y="3090953"/>
                <a:ext cx="4026902" cy="2498441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 latinLnBrk="1">
                  <a:lnSpc>
                    <a:spcPct val="130000"/>
                  </a:lnSpc>
                </a:pPr>
                <a:r>
                  <a:rPr lang="en-US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J1825 region hosts in galactic plane with a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detection significance even  at a relative zenith angle </a:t>
                </a: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(~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solidFill>
                              <a:srgbClr val="111111"/>
                            </a:solidFill>
                            <a:latin typeface="Cambria Math" panose="02040503050406030204" pitchFamily="18" charset="0"/>
                            <a:ea typeface="MiSans" pitchFamily="34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111111"/>
                            </a:solidFill>
                            <a:latin typeface="Cambria Math" panose="02040503050406030204" pitchFamily="18" charset="0"/>
                            <a:ea typeface="MiSans" pitchFamily="34" charset="-122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11111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),due to   complex environment (3 sources +  DGE),  spatial model at large zenith angle is assumed as a single gaussian source and fixed as the parameter measured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  <m:r>
                      <a:rPr lang="en-US" altLang="zh-CN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altLang="zh-CN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sup>
                    </m:sSup>
                  </m:oMath>
                </a14:m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 10">
                <a:extLst>
                  <a:ext uri="{FF2B5EF4-FFF2-40B4-BE49-F238E27FC236}">
                    <a16:creationId xmlns:a16="http://schemas.microsoft.com/office/drawing/2014/main" id="{251F572F-AA20-81E6-4205-023D9EF35B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7283" y="3090953"/>
                <a:ext cx="4026902" cy="2498441"/>
              </a:xfrm>
              <a:prstGeom prst="rect">
                <a:avLst/>
              </a:prstGeom>
              <a:blipFill>
                <a:blip r:embed="rId6"/>
                <a:stretch>
                  <a:fillRect l="-3459" t="-1010" r="-5031" b="-4545"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hape 6">
            <a:extLst>
              <a:ext uri="{FF2B5EF4-FFF2-40B4-BE49-F238E27FC236}">
                <a16:creationId xmlns:a16="http://schemas.microsoft.com/office/drawing/2014/main" id="{2D414E20-90CA-B54E-1E5E-5FCB9AF3EDA7}"/>
              </a:ext>
            </a:extLst>
          </p:cNvPr>
          <p:cNvSpPr/>
          <p:nvPr/>
        </p:nvSpPr>
        <p:spPr>
          <a:xfrm>
            <a:off x="10334625" y="2302510"/>
            <a:ext cx="289560" cy="289560"/>
          </a:xfrm>
          <a:prstGeom prst="ellipse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C1C42-2EC8-1451-4058-31CEE2171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D35DF651-E4F3-C7E8-F43B-D6207FBCD1F8}"/>
              </a:ext>
            </a:extLst>
          </p:cNvPr>
          <p:cNvSpPr/>
          <p:nvPr/>
        </p:nvSpPr>
        <p:spPr>
          <a:xfrm>
            <a:off x="957245" y="442919"/>
            <a:ext cx="6344285" cy="11074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Crab Nebula Spectral Validation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B6694A10-18CA-BC81-7405-7D7E6363A4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8127" y="509124"/>
            <a:ext cx="533400" cy="368300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8B20EC1F-8B1D-C2A7-4CAB-1176A33CCE01}"/>
              </a:ext>
            </a:extLst>
          </p:cNvPr>
          <p:cNvSpPr/>
          <p:nvPr/>
        </p:nvSpPr>
        <p:spPr>
          <a:xfrm>
            <a:off x="186562" y="3720607"/>
            <a:ext cx="5307330" cy="274320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9E39DA8-BEC2-D8A2-6398-2BC8EA6C3C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043" y="996639"/>
            <a:ext cx="3535611" cy="29901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EA05A6-F3B6-7FF2-FA34-A6764C241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507" y="4224615"/>
            <a:ext cx="4180709" cy="26333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BDD9971-8905-330E-9477-75781027F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486" y="929476"/>
            <a:ext cx="3703271" cy="312450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1B95997-8B59-E842-9378-0DA9113693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923" y="4224615"/>
            <a:ext cx="4018004" cy="2560970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6F007D5-6948-127D-A4F8-7596699D610B}"/>
              </a:ext>
            </a:extLst>
          </p:cNvPr>
          <p:cNvGrpSpPr/>
          <p:nvPr/>
        </p:nvGrpSpPr>
        <p:grpSpPr>
          <a:xfrm>
            <a:off x="4390543" y="4869238"/>
            <a:ext cx="3200299" cy="980423"/>
            <a:chOff x="2835988" y="3720607"/>
            <a:chExt cx="2768843" cy="980423"/>
          </a:xfrm>
        </p:grpSpPr>
        <p:sp>
          <p:nvSpPr>
            <p:cNvPr id="17" name="圆角矩形 16">
              <a:extLst>
                <a:ext uri="{FF2B5EF4-FFF2-40B4-BE49-F238E27FC236}">
                  <a16:creationId xmlns:a16="http://schemas.microsoft.com/office/drawing/2014/main" id="{94311E33-AA45-2461-AD15-D42DFF52003B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27542004-A579-BB46-678A-DC20C4602D44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40-50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25 TeV :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TS:~1098-&gt;~1673 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3F140CB-D245-5919-23FB-5B0458CBB64A}"/>
              </a:ext>
            </a:extLst>
          </p:cNvPr>
          <p:cNvGrpSpPr/>
          <p:nvPr/>
        </p:nvGrpSpPr>
        <p:grpSpPr>
          <a:xfrm>
            <a:off x="4407209" y="1655059"/>
            <a:ext cx="3200299" cy="980423"/>
            <a:chOff x="2835988" y="3720607"/>
            <a:chExt cx="2768843" cy="980423"/>
          </a:xfrm>
        </p:grpSpPr>
        <p:sp>
          <p:nvSpPr>
            <p:cNvPr id="20" name="圆角矩形 19">
              <a:extLst>
                <a:ext uri="{FF2B5EF4-FFF2-40B4-BE49-F238E27FC236}">
                  <a16:creationId xmlns:a16="http://schemas.microsoft.com/office/drawing/2014/main" id="{16DB6330-3B5E-0EC1-B9BD-A6F482F6BB1C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5C90E48-907E-8229-53E5-957548901D35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50-56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40 TeV 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TS:~41-&gt;~78 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3" name="直线连接符 22">
            <a:extLst>
              <a:ext uri="{FF2B5EF4-FFF2-40B4-BE49-F238E27FC236}">
                <a16:creationId xmlns:a16="http://schemas.microsoft.com/office/drawing/2014/main" id="{FC113C0E-9A3D-8CE7-F45A-905086995DD6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506133"/>
            <a:ext cx="2256348" cy="148068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613A5416-AF92-A5A4-F05C-05CEBC5C7979}"/>
              </a:ext>
            </a:extLst>
          </p:cNvPr>
          <p:cNvCxnSpPr>
            <a:cxnSpLocks/>
          </p:cNvCxnSpPr>
          <p:nvPr/>
        </p:nvCxnSpPr>
        <p:spPr>
          <a:xfrm flipH="1" flipV="1">
            <a:off x="3093156" y="3720607"/>
            <a:ext cx="2400736" cy="1325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410986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F4DC6-4AD9-6CC4-980E-F06D1527E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642DCA98-49B7-BF71-F196-9ECED2E18A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428674"/>
            <a:ext cx="533400" cy="368300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0219CDD1-5941-7A71-0C86-92F57EA7FBED}"/>
              </a:ext>
            </a:extLst>
          </p:cNvPr>
          <p:cNvSpPr/>
          <p:nvPr/>
        </p:nvSpPr>
        <p:spPr>
          <a:xfrm>
            <a:off x="695325" y="2226145"/>
            <a:ext cx="5307330" cy="42351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649C6FF-99FD-3847-9C0C-B58196062C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7" y="964993"/>
            <a:ext cx="4527511" cy="28694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63FA06E-0221-FCD1-3FD8-F03BA7BDD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47" y="3853266"/>
            <a:ext cx="4726681" cy="29915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A5C2CA3-BAC8-5687-B575-80F3DDE5B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546" y="676936"/>
            <a:ext cx="3853337" cy="326568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EA451B-A921-1F31-F226-3534FB1410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3515" y="4007588"/>
            <a:ext cx="4518485" cy="2837188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EB8693E3-5265-467A-32AB-A75F9113581C}"/>
              </a:ext>
            </a:extLst>
          </p:cNvPr>
          <p:cNvSpPr/>
          <p:nvPr/>
        </p:nvSpPr>
        <p:spPr>
          <a:xfrm>
            <a:off x="988060" y="362469"/>
            <a:ext cx="6344285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J1825 region Spectral Validation</a:t>
            </a:r>
            <a:endParaRPr lang="en-US" sz="16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7908E12-92E5-0437-8095-9B8C73C4A444}"/>
              </a:ext>
            </a:extLst>
          </p:cNvPr>
          <p:cNvGrpSpPr/>
          <p:nvPr/>
        </p:nvGrpSpPr>
        <p:grpSpPr>
          <a:xfrm>
            <a:off x="4390543" y="4869238"/>
            <a:ext cx="3200299" cy="980423"/>
            <a:chOff x="2835988" y="3720607"/>
            <a:chExt cx="2768843" cy="980423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56815317-26FE-9AC2-B99E-1756C5C1A11F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D931A2E-13F3-B38C-A393-0D2760F9A92B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40-50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25 TeV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TS:~5859-&gt;~6902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3CFAA060-FC5D-3AF7-03DB-EC841A23E630}"/>
              </a:ext>
            </a:extLst>
          </p:cNvPr>
          <p:cNvGrpSpPr/>
          <p:nvPr/>
        </p:nvGrpSpPr>
        <p:grpSpPr>
          <a:xfrm>
            <a:off x="4407209" y="1655059"/>
            <a:ext cx="3200299" cy="980423"/>
            <a:chOff x="2835988" y="3720607"/>
            <a:chExt cx="2768843" cy="980423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EDF897C4-6EE1-A33C-F5DB-7DA9199D9BA6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CE8CBD7-9E76-C833-8CC0-2F4373DD513C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50-56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40 TeV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TS:~216-&gt;~443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0019CB66-70EC-5A0C-EEA6-B60E0D5042ED}"/>
              </a:ext>
            </a:extLst>
          </p:cNvPr>
          <p:cNvCxnSpPr>
            <a:cxnSpLocks/>
          </p:cNvCxnSpPr>
          <p:nvPr/>
        </p:nvCxnSpPr>
        <p:spPr>
          <a:xfrm flipH="1" flipV="1">
            <a:off x="6445956" y="2596138"/>
            <a:ext cx="1840088" cy="10953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65BA5D05-DF76-85D0-58D1-A84DAEF4CB46}"/>
              </a:ext>
            </a:extLst>
          </p:cNvPr>
          <p:cNvCxnSpPr>
            <a:cxnSpLocks/>
          </p:cNvCxnSpPr>
          <p:nvPr/>
        </p:nvCxnSpPr>
        <p:spPr>
          <a:xfrm flipH="1" flipV="1">
            <a:off x="2540000" y="3510844"/>
            <a:ext cx="3059289" cy="149013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0819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988060" y="7042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Bright Source V4641 </a:t>
            </a:r>
            <a:r>
              <a:rPr lang="en-US" sz="3200" b="1" dirty="0" err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sgr</a:t>
            </a: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as an additional test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9" name="Shape 0">
            <a:extLst>
              <a:ext uri="{FF2B5EF4-FFF2-40B4-BE49-F238E27FC236}">
                <a16:creationId xmlns:a16="http://schemas.microsoft.com/office/drawing/2014/main" id="{665C89AC-0C68-D33F-5755-5DBC03D63035}"/>
              </a:ext>
            </a:extLst>
          </p:cNvPr>
          <p:cNvSpPr/>
          <p:nvPr/>
        </p:nvSpPr>
        <p:spPr>
          <a:xfrm>
            <a:off x="0" y="5842337"/>
            <a:ext cx="12192000" cy="1015663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E83996-CCE9-D9CD-A40E-9D2CFC2F7BF7}"/>
              </a:ext>
            </a:extLst>
          </p:cNvPr>
          <p:cNvSpPr txBox="1"/>
          <p:nvPr/>
        </p:nvSpPr>
        <p:spPr>
          <a:xfrm>
            <a:off x="721475" y="5991397"/>
            <a:ext cx="10321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1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at 56-60 is applied to analysis as a separation dataset to avoid the higher background discrimination due to a tighter cut</a:t>
            </a:r>
          </a:p>
          <a:p>
            <a:pPr marL="342900" indent="-342900" latinLnBrk="1">
              <a:buFont typeface="Arial" panose="020B0604020202020204" pitchFamily="34" charset="0"/>
              <a:buChar char="•"/>
            </a:pPr>
            <a:endParaRPr kumimoji="1"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759BB2F-0E35-DFFC-22B8-66FA92D0D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560" y="1625567"/>
            <a:ext cx="4488563" cy="2880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50C4883-B484-C038-57B0-AFD630731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865" y="1445567"/>
            <a:ext cx="3882958" cy="3240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33B8AFB1-A2D7-CF8B-1707-66029C6AB7AE}"/>
              </a:ext>
            </a:extLst>
          </p:cNvPr>
          <p:cNvGrpSpPr/>
          <p:nvPr/>
        </p:nvGrpSpPr>
        <p:grpSpPr>
          <a:xfrm>
            <a:off x="4281904" y="4787384"/>
            <a:ext cx="3200299" cy="980423"/>
            <a:chOff x="2835988" y="3720607"/>
            <a:chExt cx="2768843" cy="980423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1ABE3948-2A23-7F09-D8C4-7A72AD6B9412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F1A5917-2979-99E1-737C-1A919F9963EA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50-60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100 TeV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TS:~115-&gt;~168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1278879-0100-0AB6-689A-9740844A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62" y="1984318"/>
            <a:ext cx="5019345" cy="32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5D857CF-3A7D-F6C5-250C-3B0445E9C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131" y="1984318"/>
            <a:ext cx="5137345" cy="3240000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519ACD77-D489-E98A-C1AC-FCC4E61338D8}"/>
              </a:ext>
            </a:extLst>
          </p:cNvPr>
          <p:cNvSpPr/>
          <p:nvPr/>
        </p:nvSpPr>
        <p:spPr>
          <a:xfrm>
            <a:off x="988060" y="7042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V4641 at higher zenith angle</a:t>
            </a:r>
            <a:endParaRPr lang="en-US" sz="1600" dirty="0"/>
          </a:p>
        </p:txBody>
      </p:sp>
      <p:pic>
        <p:nvPicPr>
          <p:cNvPr id="7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32C2146E-94C0-709A-3F58-ADD5474495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37D4ACE-CC8F-F516-A36C-9744CEA8B8A1}"/>
              </a:ext>
            </a:extLst>
          </p:cNvPr>
          <p:cNvGrpSpPr/>
          <p:nvPr/>
        </p:nvGrpSpPr>
        <p:grpSpPr>
          <a:xfrm>
            <a:off x="4405431" y="5430644"/>
            <a:ext cx="3200299" cy="980423"/>
            <a:chOff x="2835988" y="3720607"/>
            <a:chExt cx="2768843" cy="980423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0F1C46AD-BC99-3114-C97C-CAEC8BB3ED32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FF42AD2-9CD8-9898-D256-EF0065233CFA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56-60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100 TeV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TS:~34-&gt;~55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71374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78DB-45B3-A8DD-8BFD-8378340F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3">
            <a:extLst>
              <a:ext uri="{FF2B5EF4-FFF2-40B4-BE49-F238E27FC236}">
                <a16:creationId xmlns:a16="http://schemas.microsoft.com/office/drawing/2014/main" id="{5ACEAB87-99C2-2B7E-E6F3-A4780995DFD4}"/>
              </a:ext>
            </a:extLst>
          </p:cNvPr>
          <p:cNvSpPr/>
          <p:nvPr/>
        </p:nvSpPr>
        <p:spPr>
          <a:xfrm>
            <a:off x="695325" y="2226145"/>
            <a:ext cx="5307330" cy="423514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en-US" sz="16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A363D39-3CCE-7176-47A6-55E0CB38E2E6}"/>
              </a:ext>
            </a:extLst>
          </p:cNvPr>
          <p:cNvSpPr txBox="1"/>
          <p:nvPr/>
        </p:nvSpPr>
        <p:spPr>
          <a:xfrm>
            <a:off x="8367180" y="5238141"/>
            <a:ext cx="93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50-56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1">
            <a:extLst>
              <a:ext uri="{FF2B5EF4-FFF2-40B4-BE49-F238E27FC236}">
                <a16:creationId xmlns:a16="http://schemas.microsoft.com/office/drawing/2014/main" id="{B7333EF5-564B-DC2F-D3AB-2202F9E44E33}"/>
              </a:ext>
            </a:extLst>
          </p:cNvPr>
          <p:cNvSpPr/>
          <p:nvPr/>
        </p:nvSpPr>
        <p:spPr>
          <a:xfrm>
            <a:off x="988060" y="704215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PSF from experimental from Crab</a:t>
            </a:r>
            <a:endParaRPr lang="en-US" sz="1600" dirty="0"/>
          </a:p>
        </p:txBody>
      </p:sp>
      <p:pic>
        <p:nvPicPr>
          <p:cNvPr id="6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6D8C43C2-15F0-B641-9EFD-4EC82043A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12" name="Shape 0">
            <a:extLst>
              <a:ext uri="{FF2B5EF4-FFF2-40B4-BE49-F238E27FC236}">
                <a16:creationId xmlns:a16="http://schemas.microsoft.com/office/drawing/2014/main" id="{DA933F98-0C10-47EB-AA5E-B33D375171B6}"/>
              </a:ext>
            </a:extLst>
          </p:cNvPr>
          <p:cNvSpPr/>
          <p:nvPr/>
        </p:nvSpPr>
        <p:spPr>
          <a:xfrm>
            <a:off x="0" y="5570221"/>
            <a:ext cx="12192000" cy="1287780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605C468-54DE-BB1B-7474-35C92BB145EE}"/>
              </a:ext>
            </a:extLst>
          </p:cNvPr>
          <p:cNvSpPr txBox="1"/>
          <p:nvPr/>
        </p:nvSpPr>
        <p:spPr>
          <a:xfrm>
            <a:off x="695642" y="6014056"/>
            <a:ext cx="10321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latinLnBrk="1">
              <a:buFont typeface="Arial" panose="020B0604020202020204" pitchFamily="34" charset="0"/>
              <a:buChar char="•"/>
            </a:pPr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PSF is consistent between the Monte Carlo &amp; experimental data in Crab region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AB97B98-9368-AA5C-7269-45202CEEA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00" y="1284180"/>
            <a:ext cx="4712520" cy="3895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C1211C3-FF2B-2DE5-DF6D-18AC6010F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85" y="1284180"/>
            <a:ext cx="4793289" cy="38952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3E1DE9E-5326-E892-0350-57E88F18075D}"/>
              </a:ext>
            </a:extLst>
          </p:cNvPr>
          <p:cNvSpPr txBox="1"/>
          <p:nvPr/>
        </p:nvSpPr>
        <p:spPr>
          <a:xfrm>
            <a:off x="2879914" y="5190134"/>
            <a:ext cx="93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40-50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05842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3FE6B-4195-22E9-EE7B-66BD9E861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1">
            <a:extLst>
              <a:ext uri="{FF2B5EF4-FFF2-40B4-BE49-F238E27FC236}">
                <a16:creationId xmlns:a16="http://schemas.microsoft.com/office/drawing/2014/main" id="{A9B3931A-8060-DE64-4496-A425696D202C}"/>
              </a:ext>
            </a:extLst>
          </p:cNvPr>
          <p:cNvSpPr/>
          <p:nvPr/>
        </p:nvSpPr>
        <p:spPr>
          <a:xfrm>
            <a:off x="962342" y="181066"/>
            <a:ext cx="10534650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Moon shadow</a:t>
            </a:r>
            <a:endParaRPr lang="en-US" sz="1600" dirty="0"/>
          </a:p>
        </p:txBody>
      </p:sp>
      <p:pic>
        <p:nvPicPr>
          <p:cNvPr id="7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F7C0D612-32A5-C2B4-AC3D-B9AAEC6090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308" y="288698"/>
            <a:ext cx="533400" cy="3683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959977-1079-9522-A358-3246FC64B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008" y="1202878"/>
            <a:ext cx="10801984" cy="50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9721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3F45F-0C18-B46D-A6AA-824BBE8F1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>
            <a:extLst>
              <a:ext uri="{FF2B5EF4-FFF2-40B4-BE49-F238E27FC236}">
                <a16:creationId xmlns:a16="http://schemas.microsoft.com/office/drawing/2014/main" id="{C3B40E12-761B-63CA-2847-6CEC1F486E9B}"/>
              </a:ext>
            </a:extLst>
          </p:cNvPr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57259690-819E-1F64-7A3D-37FCF7547A01}"/>
              </a:ext>
            </a:extLst>
          </p:cNvPr>
          <p:cNvSpPr/>
          <p:nvPr/>
        </p:nvSpPr>
        <p:spPr>
          <a:xfrm>
            <a:off x="4906906" y="3429000"/>
            <a:ext cx="8983003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/>
            <a:r>
              <a:rPr lang="en-US" altLang="zh-CN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Conclusions</a:t>
            </a:r>
          </a:p>
          <a:p>
            <a:pPr algn="just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638B27B7-E123-BF59-0F50-B4A864BDF5ED}"/>
              </a:ext>
            </a:extLst>
          </p:cNvPr>
          <p:cNvSpPr/>
          <p:nvPr/>
        </p:nvSpPr>
        <p:spPr>
          <a:xfrm>
            <a:off x="5384165" y="1945640"/>
            <a:ext cx="3390265" cy="1200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33448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3672596" y="3429000"/>
            <a:ext cx="5415915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Scientific Motivation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20750" y="2012950"/>
            <a:ext cx="3390265" cy="1183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01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0E012-FC67-C995-DC38-C04A29DA8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77012EDD-B72B-07C4-325B-62CEB64D00E8}"/>
                  </a:ext>
                </a:extLst>
              </p:cNvPr>
              <p:cNvSpPr txBox="1"/>
              <p:nvPr/>
            </p:nvSpPr>
            <p:spPr>
              <a:xfrm>
                <a:off x="269556" y="1111347"/>
                <a:ext cx="11631711" cy="4154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Reconstruction is redefined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kumimoji="1" lang="en-US" altLang="zh-CN" sz="2400" b="1" i="1" smtClean="0">
                            <a:latin typeface="Cambria Math" panose="02040503050406030204" pitchFamily="18" charset="0"/>
                          </a:rPr>
                          <m:t>𝟏𝟓𝟎</m:t>
                        </m:r>
                      </m:sub>
                    </m:sSub>
                  </m:oMath>
                </a14:m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for LZA data.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PID is optimized by R &amp; </a:t>
                </a:r>
                <a:r>
                  <a:rPr kumimoji="1"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Nhit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thresholds, which are zenith angle and energy dependent values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Spectral measurement and </a:t>
                </a:r>
                <a:r>
                  <a:rPr kumimoji="1"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psf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between monte </a:t>
                </a:r>
                <a:r>
                  <a:rPr kumimoji="1" lang="en-US" altLang="zh-CN" sz="24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carlo</a:t>
                </a: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experiment is consistent within the uncertainties.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1"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TS values is improved compared to baseline cut at small angle due to the zenith angle dependent profile of R distribution by applied to standard gamma-ray sources.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kumimoji="1"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07F22D78-14E0-4CC7-10E1-A8E5FF96D3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56" y="1111347"/>
                <a:ext cx="11631711" cy="4154984"/>
              </a:xfrm>
              <a:prstGeom prst="rect">
                <a:avLst/>
              </a:prstGeom>
              <a:blipFill>
                <a:blip r:embed="rId2"/>
                <a:stretch>
                  <a:fillRect l="-764" t="-1220" r="-4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6">
            <a:extLst>
              <a:ext uri="{FF2B5EF4-FFF2-40B4-BE49-F238E27FC236}">
                <a16:creationId xmlns:a16="http://schemas.microsoft.com/office/drawing/2014/main" id="{C9F0D18B-2F88-9A4F-8C37-BB92872FDFB4}"/>
              </a:ext>
            </a:extLst>
          </p:cNvPr>
          <p:cNvSpPr/>
          <p:nvPr/>
        </p:nvSpPr>
        <p:spPr>
          <a:xfrm>
            <a:off x="828675" y="340360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Conclusions</a:t>
            </a:r>
            <a:endParaRPr lang="en-US" sz="1600" dirty="0"/>
          </a:p>
        </p:txBody>
      </p:sp>
      <p:pic>
        <p:nvPicPr>
          <p:cNvPr id="6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7440817D-0969-7FB0-40EA-75BBB590B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69557" y="406565"/>
            <a:ext cx="5334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87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3543642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4105127" y="3196590"/>
            <a:ext cx="5415915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Anomalous shower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384165" y="1945640"/>
            <a:ext cx="3390265" cy="1200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07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9132-745F-6181-1101-815505C08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>
            <a:extLst>
              <a:ext uri="{FF2B5EF4-FFF2-40B4-BE49-F238E27FC236}">
                <a16:creationId xmlns:a16="http://schemas.microsoft.com/office/drawing/2014/main" id="{005DD0A9-2BC5-5882-017A-24A8313F0324}"/>
              </a:ext>
            </a:extLst>
          </p:cNvPr>
          <p:cNvSpPr/>
          <p:nvPr/>
        </p:nvSpPr>
        <p:spPr>
          <a:xfrm>
            <a:off x="988060" y="704215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Anomalous Distribution at Large Angles</a:t>
            </a:r>
            <a:endParaRPr lang="en-US" sz="1600" dirty="0"/>
          </a:p>
        </p:txBody>
      </p:sp>
      <p:pic>
        <p:nvPicPr>
          <p:cNvPr id="5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9E12CE0D-0A48-81B7-69AF-0AA13460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6" name="Text 3">
            <a:extLst>
              <a:ext uri="{FF2B5EF4-FFF2-40B4-BE49-F238E27FC236}">
                <a16:creationId xmlns:a16="http://schemas.microsoft.com/office/drawing/2014/main" id="{DEC40D64-AC9C-B78C-5828-8ED07CF1AD4B}"/>
              </a:ext>
            </a:extLst>
          </p:cNvPr>
          <p:cNvSpPr/>
          <p:nvPr/>
        </p:nvSpPr>
        <p:spPr>
          <a:xfrm>
            <a:off x="1309370" y="2255520"/>
            <a:ext cx="493522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Figure: ρ₅₀ vs E_true Distribution</a:t>
            </a: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3B589561-CCE2-6074-9ABF-B1B88650FCD8}"/>
              </a:ext>
            </a:extLst>
          </p:cNvPr>
          <p:cNvSpPr/>
          <p:nvPr/>
        </p:nvSpPr>
        <p:spPr>
          <a:xfrm>
            <a:off x="1309370" y="2900680"/>
            <a:ext cx="4190281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[FIGURE PLACEHOLDER: 2D distribution showing ρ₅₀ versus true energy at large zenith angles]</a:t>
            </a:r>
            <a:endParaRPr 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2E26BE-E9D1-B260-19F9-998DB0E04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54" y="1742049"/>
            <a:ext cx="5891840" cy="4411736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A5139876-F413-091F-7E5F-5D59BE731CCF}"/>
              </a:ext>
            </a:extLst>
          </p:cNvPr>
          <p:cNvSpPr/>
          <p:nvPr/>
        </p:nvSpPr>
        <p:spPr>
          <a:xfrm rot="2414171">
            <a:off x="3501377" y="3045011"/>
            <a:ext cx="362737" cy="83883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3A4C101A-5B86-89F1-6BA0-23592DC2C3AC}"/>
              </a:ext>
            </a:extLst>
          </p:cNvPr>
          <p:cNvSpPr/>
          <p:nvPr/>
        </p:nvSpPr>
        <p:spPr>
          <a:xfrm rot="2234207">
            <a:off x="2900250" y="4241407"/>
            <a:ext cx="362737" cy="112939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Shape 0">
            <a:extLst>
              <a:ext uri="{FF2B5EF4-FFF2-40B4-BE49-F238E27FC236}">
                <a16:creationId xmlns:a16="http://schemas.microsoft.com/office/drawing/2014/main" id="{808EFD46-96AF-4CBC-6116-A889AD0F42E3}"/>
              </a:ext>
            </a:extLst>
          </p:cNvPr>
          <p:cNvSpPr/>
          <p:nvPr/>
        </p:nvSpPr>
        <p:spPr>
          <a:xfrm>
            <a:off x="6300160" y="1806256"/>
            <a:ext cx="5891840" cy="4191000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7E8DD0F-27E1-6B9E-C05C-5839F3095685}"/>
              </a:ext>
            </a:extLst>
          </p:cNvPr>
          <p:cNvSpPr/>
          <p:nvPr/>
        </p:nvSpPr>
        <p:spPr>
          <a:xfrm>
            <a:off x="6242409" y="1929128"/>
            <a:ext cx="493522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algn="r">
              <a:lnSpc>
                <a:spcPct val="100000"/>
              </a:lnSpc>
            </a:pPr>
            <a:r>
              <a:rPr lang="en-US" sz="2400" b="1" dirty="0">
                <a:solidFill>
                  <a:srgbClr val="0000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Anomalous Population</a:t>
            </a:r>
            <a:endParaRPr lang="en-US" sz="16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B2C19DD-064F-8242-2238-833F969F7BBB}"/>
              </a:ext>
            </a:extLst>
          </p:cNvPr>
          <p:cNvSpPr/>
          <p:nvPr/>
        </p:nvSpPr>
        <p:spPr>
          <a:xfrm>
            <a:off x="7170542" y="2936358"/>
            <a:ext cx="4352168" cy="20231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 latinLnBrk="1">
              <a:lnSpc>
                <a:spcPct val="120000"/>
              </a:lnSpc>
            </a:pPr>
            <a:r>
              <a:rPr lang="en-US" sz="28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Some events exhibit small    true energy but abnormally large ρ₅₀, causing severe       energy overestimation.</a:t>
            </a:r>
          </a:p>
        </p:txBody>
      </p:sp>
    </p:spTree>
    <p:extLst>
      <p:ext uri="{BB962C8B-B14F-4D97-AF65-F5344CB8AC3E}">
        <p14:creationId xmlns:p14="http://schemas.microsoft.com/office/powerpoint/2010/main" val="258940299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B41A3-FB9B-D7A6-AC47-67EA7A2DF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3">
            <a:extLst>
              <a:ext uri="{FF2B5EF4-FFF2-40B4-BE49-F238E27FC236}">
                <a16:creationId xmlns:a16="http://schemas.microsoft.com/office/drawing/2014/main" id="{AE522460-665E-BE43-EADD-CAA88221CA7C}"/>
              </a:ext>
            </a:extLst>
          </p:cNvPr>
          <p:cNvSpPr/>
          <p:nvPr/>
        </p:nvSpPr>
        <p:spPr>
          <a:xfrm>
            <a:off x="1309370" y="2255520"/>
            <a:ext cx="493522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Figure: ρ₅₀ vs E_true Distribution</a:t>
            </a:r>
            <a:endParaRPr lang="en-US" sz="16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ACB62740-19AF-2FE5-0F83-E5EAB24E43D9}"/>
              </a:ext>
            </a:extLst>
          </p:cNvPr>
          <p:cNvSpPr/>
          <p:nvPr/>
        </p:nvSpPr>
        <p:spPr>
          <a:xfrm>
            <a:off x="1309370" y="2900680"/>
            <a:ext cx="4190281" cy="121920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[FIGURE PLACEHOLDER: 2D distribution showing ρ₅₀ versus true energy at large zenith angles]</a:t>
            </a:r>
            <a:endParaRPr lang="en-US" sz="1600" dirty="0"/>
          </a:p>
        </p:txBody>
      </p:sp>
      <p:sp>
        <p:nvSpPr>
          <p:cNvPr id="2" name="Text 6">
            <a:extLst>
              <a:ext uri="{FF2B5EF4-FFF2-40B4-BE49-F238E27FC236}">
                <a16:creationId xmlns:a16="http://schemas.microsoft.com/office/drawing/2014/main" id="{E72F2461-5C62-E2FA-E37E-ABA2309C9A13}"/>
              </a:ext>
            </a:extLst>
          </p:cNvPr>
          <p:cNvSpPr/>
          <p:nvPr/>
        </p:nvSpPr>
        <p:spPr>
          <a:xfrm>
            <a:off x="988060" y="7042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Multi-Maxima Shower &amp; Late Shower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0399CEDA-532C-097E-6D77-20EE27628B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A2E1002-E768-DCFD-D13D-71C75599E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21" y="2055418"/>
            <a:ext cx="6820585" cy="4802582"/>
          </a:xfrm>
          <a:prstGeom prst="rect">
            <a:avLst/>
          </a:prstGeom>
        </p:spPr>
      </p:pic>
      <p:sp>
        <p:nvSpPr>
          <p:cNvPr id="13" name="圆角矩形 12">
            <a:extLst>
              <a:ext uri="{FF2B5EF4-FFF2-40B4-BE49-F238E27FC236}">
                <a16:creationId xmlns:a16="http://schemas.microsoft.com/office/drawing/2014/main" id="{E388EA14-328B-B064-1D43-5FDA6DB8C8C4}"/>
              </a:ext>
            </a:extLst>
          </p:cNvPr>
          <p:cNvSpPr/>
          <p:nvPr/>
        </p:nvSpPr>
        <p:spPr>
          <a:xfrm>
            <a:off x="3776980" y="3061696"/>
            <a:ext cx="1445879" cy="1302010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Shape 0">
            <a:extLst>
              <a:ext uri="{FF2B5EF4-FFF2-40B4-BE49-F238E27FC236}">
                <a16:creationId xmlns:a16="http://schemas.microsoft.com/office/drawing/2014/main" id="{10E8C4E6-B445-35CB-61AA-1131CB8BDF1A}"/>
              </a:ext>
            </a:extLst>
          </p:cNvPr>
          <p:cNvSpPr/>
          <p:nvPr/>
        </p:nvSpPr>
        <p:spPr>
          <a:xfrm>
            <a:off x="6957848" y="3297203"/>
            <a:ext cx="5234151" cy="830997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843CCB6-178A-1088-F3BD-EF6BFD08E816}"/>
              </a:ext>
            </a:extLst>
          </p:cNvPr>
          <p:cNvSpPr txBox="1"/>
          <p:nvPr/>
        </p:nvSpPr>
        <p:spPr>
          <a:xfrm>
            <a:off x="7240172" y="3512646"/>
            <a:ext cx="4742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Longitude distribution of corsika shower</a:t>
            </a:r>
            <a:endParaRPr kumimoji="1"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47883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69735-27D0-D052-5F03-ED27A05B6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F01F947F-EE4C-6689-D26B-CBAAE28B618C}"/>
              </a:ext>
            </a:extLst>
          </p:cNvPr>
          <p:cNvSpPr/>
          <p:nvPr/>
        </p:nvSpPr>
        <p:spPr>
          <a:xfrm>
            <a:off x="5684571" y="2326695"/>
            <a:ext cx="0" cy="2962800"/>
          </a:xfrm>
          <a:prstGeom prst="line">
            <a:avLst/>
          </a:prstGeom>
          <a:noFill/>
          <a:ln w="1270">
            <a:solidFill>
              <a:srgbClr val="D9D9D9"/>
            </a:solidFill>
            <a:prstDash val="dash"/>
            <a:headEnd type="none"/>
            <a:tailEnd type="none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91BA7D0B-FC7D-8A7B-F4B0-5580BC9BE14F}"/>
              </a:ext>
            </a:extLst>
          </p:cNvPr>
          <p:cNvSpPr/>
          <p:nvPr/>
        </p:nvSpPr>
        <p:spPr>
          <a:xfrm rot="10800000">
            <a:off x="4947920" y="4801235"/>
            <a:ext cx="281940" cy="572135"/>
          </a:xfrm>
          <a:custGeom>
            <a:avLst/>
            <a:gdLst/>
            <a:ahLst/>
            <a:cxnLst/>
            <a:rect l="l" t="t" r="r" b="b"/>
            <a:pathLst>
              <a:path w="281940" h="572135">
                <a:moveTo>
                  <a:pt x="198602" y="0"/>
                </a:moveTo>
                <a:lnTo>
                  <a:pt x="208613" y="16257"/>
                </a:lnTo>
                <a:cubicBezTo>
                  <a:pt x="220600" y="30903"/>
                  <a:pt x="235190" y="44865"/>
                  <a:pt x="252003" y="57246"/>
                </a:cubicBezTo>
                <a:lnTo>
                  <a:pt x="263504" y="63694"/>
                </a:lnTo>
                <a:cubicBezTo>
                  <a:pt x="262336" y="63601"/>
                  <a:pt x="159385" y="141345"/>
                  <a:pt x="145495" y="290187"/>
                </a:cubicBezTo>
                <a:lnTo>
                  <a:pt x="281940" y="290187"/>
                </a:lnTo>
                <a:lnTo>
                  <a:pt x="281940" y="572135"/>
                </a:lnTo>
                <a:lnTo>
                  <a:pt x="0" y="572135"/>
                </a:lnTo>
                <a:lnTo>
                  <a:pt x="0" y="319824"/>
                </a:lnTo>
                <a:cubicBezTo>
                  <a:pt x="9900" y="108462"/>
                  <a:pt x="198260" y="2247"/>
                  <a:pt x="198602" y="0"/>
                </a:cubicBezTo>
                <a:close/>
              </a:path>
            </a:pathLst>
          </a:custGeom>
          <a:solidFill>
            <a:srgbClr val="232323">
              <a:alpha val="8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3D2804DC-3CB7-839D-6977-596DC7D9F25D}"/>
              </a:ext>
            </a:extLst>
          </p:cNvPr>
          <p:cNvSpPr/>
          <p:nvPr/>
        </p:nvSpPr>
        <p:spPr>
          <a:xfrm rot="10800000">
            <a:off x="4574540" y="4801235"/>
            <a:ext cx="281940" cy="572135"/>
          </a:xfrm>
          <a:custGeom>
            <a:avLst/>
            <a:gdLst/>
            <a:ahLst/>
            <a:cxnLst/>
            <a:rect l="l" t="t" r="r" b="b"/>
            <a:pathLst>
              <a:path w="281940" h="572135">
                <a:moveTo>
                  <a:pt x="198602" y="0"/>
                </a:moveTo>
                <a:lnTo>
                  <a:pt x="208613" y="16257"/>
                </a:lnTo>
                <a:cubicBezTo>
                  <a:pt x="220600" y="30903"/>
                  <a:pt x="235190" y="44865"/>
                  <a:pt x="252003" y="57246"/>
                </a:cubicBezTo>
                <a:lnTo>
                  <a:pt x="263504" y="63694"/>
                </a:lnTo>
                <a:cubicBezTo>
                  <a:pt x="262336" y="63601"/>
                  <a:pt x="159385" y="141345"/>
                  <a:pt x="145495" y="290187"/>
                </a:cubicBezTo>
                <a:lnTo>
                  <a:pt x="281940" y="290187"/>
                </a:lnTo>
                <a:lnTo>
                  <a:pt x="281940" y="572135"/>
                </a:lnTo>
                <a:lnTo>
                  <a:pt x="0" y="572135"/>
                </a:lnTo>
                <a:lnTo>
                  <a:pt x="0" y="319824"/>
                </a:lnTo>
                <a:cubicBezTo>
                  <a:pt x="9900" y="108462"/>
                  <a:pt x="198260" y="2247"/>
                  <a:pt x="198602" y="0"/>
                </a:cubicBezTo>
                <a:close/>
              </a:path>
            </a:pathLst>
          </a:custGeom>
          <a:solidFill>
            <a:srgbClr val="232323">
              <a:alpha val="8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0279CAD7-1410-DC43-6EF3-979B3952FEF8}"/>
              </a:ext>
            </a:extLst>
          </p:cNvPr>
          <p:cNvSpPr/>
          <p:nvPr/>
        </p:nvSpPr>
        <p:spPr>
          <a:xfrm>
            <a:off x="988060" y="704215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Multi-Maxima Shower Phenomenon</a:t>
            </a:r>
            <a:endParaRPr lang="en-US" sz="1600" dirty="0"/>
          </a:p>
        </p:txBody>
      </p:sp>
      <p:pic>
        <p:nvPicPr>
          <p:cNvPr id="9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277FFF53-06C1-1F6E-0687-63E81E7817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15" name="Shape 0">
            <a:extLst>
              <a:ext uri="{FF2B5EF4-FFF2-40B4-BE49-F238E27FC236}">
                <a16:creationId xmlns:a16="http://schemas.microsoft.com/office/drawing/2014/main" id="{B3BA99E2-8DCE-A392-7C38-6719DBA90FFE}"/>
              </a:ext>
            </a:extLst>
          </p:cNvPr>
          <p:cNvSpPr/>
          <p:nvPr/>
        </p:nvSpPr>
        <p:spPr>
          <a:xfrm flipV="1">
            <a:off x="6925235" y="2656975"/>
            <a:ext cx="5266764" cy="2716391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8">
            <a:extLst>
              <a:ext uri="{FF2B5EF4-FFF2-40B4-BE49-F238E27FC236}">
                <a16:creationId xmlns:a16="http://schemas.microsoft.com/office/drawing/2014/main" id="{ED700C1B-B35A-83A3-1265-A85B2C4A0990}"/>
              </a:ext>
            </a:extLst>
          </p:cNvPr>
          <p:cNvSpPr/>
          <p:nvPr/>
        </p:nvSpPr>
        <p:spPr>
          <a:xfrm>
            <a:off x="7246607" y="2656979"/>
            <a:ext cx="4689944" cy="2632516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ctr">
            <a:spAutoFit/>
          </a:bodyPr>
          <a:lstStyle/>
          <a:p>
            <a:pPr algn="just" latinLnBrk="1">
              <a:lnSpc>
                <a:spcPct val="120000"/>
              </a:lnSpc>
            </a:pPr>
            <a:r>
              <a:rPr lang="en-US" sz="2800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High-energy photon traveled through several interaction    lengths before interacting      &amp; initiating a new shower    maximum.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C9F4D4F-56A9-8A20-2293-DADE44F91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96" y="1278255"/>
            <a:ext cx="6496435" cy="53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7209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7E10C4-7E66-3CCC-1E1D-62FD61075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6">
            <a:extLst>
              <a:ext uri="{FF2B5EF4-FFF2-40B4-BE49-F238E27FC236}">
                <a16:creationId xmlns:a16="http://schemas.microsoft.com/office/drawing/2014/main" id="{520EFB02-741A-00E2-F1BE-4DAC9E159EA8}"/>
              </a:ext>
            </a:extLst>
          </p:cNvPr>
          <p:cNvSpPr/>
          <p:nvPr/>
        </p:nvSpPr>
        <p:spPr>
          <a:xfrm>
            <a:off x="988060" y="7042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Possibility of double maximum shower</a:t>
            </a:r>
            <a:endParaRPr lang="en-US" sz="1600" dirty="0"/>
          </a:p>
        </p:txBody>
      </p:sp>
      <p:pic>
        <p:nvPicPr>
          <p:cNvPr id="3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A4BBC1AF-F35B-D03A-927E-DD902D777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2A1D5276-400B-B813-603A-250F6A54DF21}"/>
                  </a:ext>
                </a:extLst>
              </p:cNvPr>
              <p:cNvSpPr txBox="1"/>
              <p:nvPr/>
            </p:nvSpPr>
            <p:spPr>
              <a:xfrm>
                <a:off x="487680" y="1463575"/>
                <a:ext cx="11704320" cy="5394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Electron-proton cross-section of bremsstrahlung for  electrons with energy &gt; 10MeV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x-none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x-non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x-none" altLang="zh-CN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x-none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4</m:t>
                          </m:r>
                          <m:sSubSup>
                            <m:sSubSup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>
                            <m:sSub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x-non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x-none" altLang="zh-CN">
                              <a:latin typeface="Cambria Math" panose="02040503050406030204" pitchFamily="18" charset="0"/>
                            </a:rPr>
                            <m:t>1+</m:t>
                          </m:r>
                          <m:d>
                            <m:d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x-non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x-none" altLang="zh-CN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x-none" altLang="zh-CN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x-non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x-none" altLang="zh-CN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x-non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d>
                        <m:dPr>
                          <m:begChr m:val="{"/>
                          <m:endChr m:val="}"/>
                          <m:ctrlPr>
                            <a:rPr lang="x-none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x-none" altLang="zh-CN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x-non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x-none" altLang="zh-CN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x-none" altLang="zh-CN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x-none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sSub>
                                        <m:sSubPr>
                                          <m:ctrlPr>
                                            <a:rPr lang="x-none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x-none" altLang="zh-CN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x-none" altLang="zh-CN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x-none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x-none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x-none" altLang="zh-CN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e>
                                            <m:sub>
                                              <m:r>
                                                <a:rPr lang="x-none" altLang="zh-CN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sub>
                                          </m:sSub>
                                          <m:r>
                                            <a:rPr lang="x-none" altLang="zh-CN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x-none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x-none" altLang="zh-CN">
                                                  <a:latin typeface="Cambria Math" panose="02040503050406030204" pitchFamily="18" charset="0"/>
                                                </a:rPr>
                                                <m:t>𝜖</m:t>
                                              </m:r>
                                            </m:e>
                                            <m:sub>
                                              <m:r>
                                                <a:rPr lang="x-none" altLang="zh-CN">
                                                  <a:latin typeface="Cambria Math" panose="02040503050406030204" pitchFamily="18" charset="0"/>
                                                </a:rPr>
                                                <m:t>𝛾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x-none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x-none" altLang="zh-CN">
                                              <a:latin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x-none" altLang="zh-CN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x-none" altLang="zh-CN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x-none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x-none" altLang="zh-CN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Baring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et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al</m:t>
                      </m:r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., 1999)</m:t>
                      </m:r>
                    </m:oMath>
                  </m:oMathPara>
                </a14:m>
                <a:endParaRPr lang="x-none" altLang="zh-CN"/>
              </a:p>
              <a:p>
                <a:endParaRPr kumimoji="1" lang="en-US" altLang="zh-CN" dirty="0"/>
              </a:p>
              <a:p>
                <a:r>
                  <a:rPr kumimoji="1" lang="en-US" altLang="zh-CN" dirty="0"/>
                  <a:t>Electron energy vs depth: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m:rPr>
                            <m:nor/>
                          </m:rPr>
                          <a:rPr lang="x-none" altLang="zh-CN"/>
                          <m:t> </m:t>
                        </m:r>
                        <m:r>
                          <a:rPr lang="en-US" altLang="zh-CN" b="0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sty m:val="p"/>
                      </m:rPr>
                      <a:rPr lang="x-none" altLang="zh-CN">
                        <a:latin typeface="Cambria Math" panose="02040503050406030204" pitchFamily="18" charset="0"/>
                      </a:rPr>
                      <m:t>exp</m:t>
                    </m:r>
                    <m:d>
                      <m:d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x-none" altLang="zh-CN">
                        <a:latin typeface="Cambria Math" panose="02040503050406030204" pitchFamily="18" charset="0"/>
                      </a:rPr>
                      <m:t>=37 </m:t>
                    </m:r>
                    <m:r>
                      <m:rPr>
                        <m:nor/>
                      </m:rPr>
                      <a:rPr lang="x-none" altLang="zh-CN"/>
                      <m:t>g</m:t>
                    </m:r>
                    <m:r>
                      <m:rPr>
                        <m:nor/>
                      </m:rPr>
                      <a:rPr lang="x-none" altLang="zh-CN"/>
                      <m:t> </m:t>
                    </m:r>
                    <m:r>
                      <m:rPr>
                        <m:nor/>
                      </m:rPr>
                      <a:rPr lang="x-none" altLang="zh-CN"/>
                      <m:t>c</m:t>
                    </m:r>
                    <m:sSup>
                      <m:sSupPr>
                        <m:ctrlPr>
                          <a:rPr lang="x-none" altLang="zh-CN" i="1"/>
                        </m:ctrlPr>
                      </m:sSupPr>
                      <m:e>
                        <m:r>
                          <m:rPr>
                            <m:nor/>
                          </m:rPr>
                          <a:rPr lang="x-none" altLang="zh-CN"/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x-none" altLang="zh-CN"/>
                          <m:t>−2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dirty="0"/>
                  <a:t>=10TeV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Counts rate for energy at bin </a:t>
                </a:r>
                <a14:m>
                  <m:oMath xmlns:m="http://schemas.openxmlformats.org/officeDocument/2006/math">
                    <m:r>
                      <a:rPr lang="x-none" altLang="zh-CN">
                        <a:latin typeface="Cambria Math" panose="02040503050406030204" pitchFamily="18" charset="0"/>
                      </a:rPr>
                      <m:t>𝑑</m:t>
                    </m:r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: </m:t>
                    </m:r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sSub>
                          <m:sSub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sub>
                    </m:sSub>
                    <m:r>
                      <a:rPr lang="x-none" altLang="zh-CN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25 </m:t>
                        </m:r>
                        <m:r>
                          <m:rPr>
                            <m:nor/>
                          </m:rPr>
                          <a:rPr lang="x-none" altLang="zh-CN"/>
                          <m:t>g</m:t>
                        </m:r>
                        <m:r>
                          <m:rPr>
                            <m:nor/>
                          </m:rPr>
                          <a:rPr lang="x-none" altLang="zh-CN"/>
                          <m:t> </m:t>
                        </m:r>
                        <m:sSup>
                          <m:sSupPr>
                            <m:ctrlPr>
                              <a:rPr lang="x-none" altLang="zh-CN" i="1"/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x-none" altLang="zh-CN"/>
                              <m:t>cm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x-none" altLang="zh-CN"/>
                              <m:t>−2</m:t>
                            </m:r>
                          </m:sup>
                        </m:sSup>
                        <m:r>
                          <m:rPr>
                            <m:lit/>
                          </m:rPr>
                          <a:rPr lang="x-none" altLang="zh-CN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  <m:e>
                        <m:f>
                          <m:f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nor/>
                                  </m:rPr>
                                  <a:rPr lang="x-none" altLang="zh-CN"/>
                                  <m:t>A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nor/>
                              </m:rPr>
                              <a:rPr lang="x-none" altLang="zh-CN"/>
                              <m:t>A</m:t>
                            </m:r>
                          </m:den>
                        </m:f>
                        <m:f>
                          <m:fPr>
                            <m:ctrlPr>
                              <a:rPr lang="x-none" altLang="zh-CN" i="1"/>
                            </m:ctrlPr>
                          </m:fPr>
                          <m:num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x-none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x-none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</m:e>
                            </m:d>
                          </m:num>
                          <m:den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𝛾</m:t>
                                </m:r>
                              </m:sub>
                            </m:sSub>
                          </m:den>
                        </m:f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𝑑𝑥𝑑</m:t>
                        </m:r>
                        <m:sSub>
                          <m:sSub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e>
                    </m:nary>
                  </m:oMath>
                </a14:m>
                <a:endParaRPr lang="en-US" altLang="zh-CN" dirty="0"/>
              </a:p>
              <a:p>
                <a:endParaRPr lang="en-US" altLang="zh-CN" i="1" dirty="0"/>
              </a:p>
              <a:p>
                <a:r>
                  <a:rPr lang="en" altLang="zh-CN" dirty="0"/>
                  <a:t>Probability of a &gt;5 TeV gamma-ray traveling through &gt;200 g/cm² of air: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200 </m:t>
                        </m:r>
                        <m:r>
                          <m:rPr>
                            <m:nor/>
                          </m:rPr>
                          <a:rPr lang="x-none" altLang="zh-CN"/>
                          <m:t>g</m:t>
                        </m:r>
                        <m:r>
                          <m:rPr>
                            <m:nor/>
                          </m:rPr>
                          <a:rPr lang="x-none" altLang="zh-CN"/>
                          <m:t> </m:t>
                        </m:r>
                        <m:r>
                          <m:rPr>
                            <m:nor/>
                          </m:rPr>
                          <a:rPr lang="x-none" altLang="zh-CN"/>
                          <m:t>c</m:t>
                        </m:r>
                        <m:sSup>
                          <m:sSupPr>
                            <m:ctrlPr>
                              <a:rPr lang="x-none" altLang="zh-CN" i="1"/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x-none" altLang="zh-CN"/>
                              <m:t>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x-none" altLang="zh-CN"/>
                              <m:t>−2</m:t>
                            </m:r>
                          </m:sup>
                        </m:sSup>
                      </m:sub>
                      <m:sup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+∞ </m:t>
                        </m:r>
                        <m:r>
                          <m:rPr>
                            <m:nor/>
                          </m:rPr>
                          <a:rPr lang="x-none" altLang="zh-CN"/>
                          <m:t>g</m:t>
                        </m:r>
                        <m:r>
                          <m:rPr>
                            <m:nor/>
                          </m:rPr>
                          <a:rPr lang="x-none" altLang="zh-CN"/>
                          <m:t> </m:t>
                        </m:r>
                        <m:sSup>
                          <m:sSupPr>
                            <m:ctrlPr>
                              <a:rPr lang="x-none" altLang="zh-CN" i="1"/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x-none" altLang="zh-CN"/>
                              <m:t>cm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lang="x-none" altLang="zh-CN"/>
                              <m:t>−2</m:t>
                            </m:r>
                          </m:sup>
                        </m:sSup>
                      </m:sup>
                      <m:e>
                        <m:nary>
                          <m:naryPr>
                            <m:ctrlPr>
                              <a:rPr lang="x-none" altLang="zh-CN" i="1"/>
                            </m:ctrlPr>
                          </m:naryPr>
                          <m:sub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5 </m:t>
                            </m:r>
                            <m:r>
                              <m:rPr>
                                <m:nor/>
                              </m:rPr>
                              <a:rPr lang="x-none" altLang="zh-CN"/>
                              <m:t>TeV</m:t>
                            </m:r>
                          </m:sub>
                          <m:sup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10 </m:t>
                            </m:r>
                            <m:r>
                              <m:rPr>
                                <m:nor/>
                              </m:rPr>
                              <a:rPr lang="x-none" altLang="zh-CN"/>
                              <m:t>TeV</m:t>
                            </m:r>
                          </m:sup>
                          <m:e>
                            <m:sSub>
                              <m:sSubPr>
                                <m:ctrlPr>
                                  <a:rPr lang="x-none" altLang="zh-CN" i="1"/>
                                </m:ctrlPr>
                              </m:sSub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x-none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</m:e>
                                  <m:sub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𝛾</m:t>
                                    </m:r>
                                  </m:sub>
                                </m:sSub>
                              </m:sub>
                            </m:sSub>
                          </m:e>
                        </m:nary>
                        <m:f>
                          <m:f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  <m:func>
                          <m:func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x-none" altLang="zh-CN">
                                <a:latin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(−</m:t>
                            </m:r>
                            <m:f>
                              <m:fPr>
                                <m:ctrlPr>
                                  <a:rPr lang="x-none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x-none" altLang="zh-CN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x-none" altLang="zh-CN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𝜒</m:t>
                                    </m:r>
                                  </m:e>
                                  <m:sup>
                                    <m:r>
                                      <a:rPr lang="x-none" altLang="zh-CN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x-none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x-none" altLang="zh-CN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x-none" altLang="zh-CN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x-none" altLang="zh-CN">
                        <a:latin typeface="Cambria Math" panose="02040503050406030204" pitchFamily="18" charset="0"/>
                      </a:rPr>
                      <m:t>=47 </m:t>
                    </m:r>
                    <m:r>
                      <m:rPr>
                        <m:nor/>
                      </m:rPr>
                      <a:rPr lang="x-none" altLang="zh-CN"/>
                      <m:t>g</m:t>
                    </m:r>
                    <m:r>
                      <m:rPr>
                        <m:nor/>
                      </m:rPr>
                      <a:rPr lang="x-none" altLang="zh-CN"/>
                      <m:t> </m:t>
                    </m:r>
                    <m:r>
                      <m:rPr>
                        <m:nor/>
                      </m:rPr>
                      <a:rPr lang="x-none" altLang="zh-CN"/>
                      <m:t>c</m:t>
                    </m:r>
                    <m:sSup>
                      <m:sSupPr>
                        <m:ctrlPr>
                          <a:rPr lang="x-none" altLang="zh-CN" i="1"/>
                        </m:ctrlPr>
                      </m:sSupPr>
                      <m:e>
                        <m:r>
                          <m:rPr>
                            <m:nor/>
                          </m:rPr>
                          <a:rPr lang="x-none" altLang="zh-CN"/>
                          <m:t>m</m:t>
                        </m:r>
                      </m:e>
                      <m:sup>
                        <m:r>
                          <m:rPr>
                            <m:nor/>
                          </m:rPr>
                          <a:rPr lang="x-none" altLang="zh-CN"/>
                          <m:t>−2</m:t>
                        </m:r>
                      </m:sup>
                    </m:sSup>
                  </m:oMath>
                </a14:m>
                <a:r>
                  <a:rPr lang="en-US" altLang="zh-CN" dirty="0"/>
                  <a:t> </a:t>
                </a:r>
              </a:p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 1.2/1000, in corsika ~2/1000</a:t>
                </a:r>
                <a:endParaRPr lang="x-none" altLang="zh-CN" b="1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endParaRPr lang="x-none" altLang="zh-CN"/>
              </a:p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Multi maximum + late shower ~37%(Etrue:10-20TeV) ~3%(Etrue:90-100TeV) in trigged(rec) data </a:t>
                </a:r>
                <a:endParaRPr lang="x-none" altLang="zh-CN" b="1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  <a:p>
                <a:endParaRPr lang="x-none" altLang="zh-CN"/>
              </a:p>
              <a:p>
                <a:endParaRPr lang="x-none" altLang="zh-CN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4C98E59-A725-773D-D4AD-52F9FE21F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1463575"/>
                <a:ext cx="11704320" cy="5394425"/>
              </a:xfrm>
              <a:prstGeom prst="rect">
                <a:avLst/>
              </a:prstGeom>
              <a:blipFill>
                <a:blip r:embed="rId3"/>
                <a:stretch>
                  <a:fillRect l="-433" t="-4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0225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443677-4AF9-05E8-E95F-9209622C4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7FCCE7B7-14BF-EC8C-3134-37E24225C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427" y="653970"/>
            <a:ext cx="7772400" cy="5944201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49208A1D-250B-73FE-CA39-0448E3C799B3}"/>
              </a:ext>
            </a:extLst>
          </p:cNvPr>
          <p:cNvSpPr/>
          <p:nvPr/>
        </p:nvSpPr>
        <p:spPr>
          <a:xfrm flipV="1">
            <a:off x="9665457" y="4250270"/>
            <a:ext cx="2320217" cy="1060546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8F62C68E-10F0-4F4B-692A-6BB3A6B24434}"/>
                  </a:ext>
                </a:extLst>
              </p:cNvPr>
              <p:cNvSpPr txBox="1"/>
              <p:nvPr/>
            </p:nvSpPr>
            <p:spPr>
              <a:xfrm>
                <a:off x="9600827" y="4235797"/>
                <a:ext cx="2591173" cy="10605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1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&gt;</a:t>
                </a:r>
                <a:r>
                  <a:rPr lang="zh-CN" altLang="en-US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~50%</a:t>
                </a:r>
                <a:r>
                  <a:rPr lang="zh-CN" altLang="en-US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events with </a:t>
                </a:r>
                <a14:m>
                  <m:oMath xmlns:m="http://schemas.openxmlformats.org/officeDocument/2006/math">
                    <m:r>
                      <a:rPr lang="en-US" altLang="zh-CN" b="1" i="0" smtClean="0">
                        <a:solidFill>
                          <a:srgbClr val="111111"/>
                        </a:solidFill>
                        <a:latin typeface="Cambria Math" panose="02040503050406030204" pitchFamily="18" charset="0"/>
                        <a:ea typeface="MiSans" pitchFamily="34" charset="-122"/>
                        <a:cs typeface="Times New Roman" panose="02020603050405020304" pitchFamily="18" charset="0"/>
                      </a:rPr>
                      <m:t>  </m:t>
                    </m:r>
                    <m:r>
                      <a:rPr lang="en-US" altLang="zh-CN" b="1">
                        <a:solidFill>
                          <a:srgbClr val="111111"/>
                        </a:solidFill>
                        <a:latin typeface="Cambria Math" panose="02040503050406030204" pitchFamily="18" charset="0"/>
                        <a:ea typeface="MiSans" pitchFamily="34" charset="-122"/>
                        <a:cs typeface="Times New Roman" panose="02020603050405020304" pitchFamily="18" charset="0"/>
                      </a:rPr>
                      <m:t>𝛿</m:t>
                    </m:r>
                    <m:r>
                      <a:rPr lang="en-US" altLang="zh-CN" b="1">
                        <a:solidFill>
                          <a:srgbClr val="111111"/>
                        </a:solidFill>
                        <a:latin typeface="Cambria Math" panose="02040503050406030204" pitchFamily="18" charset="0"/>
                        <a:ea typeface="MiSans" pitchFamily="34" charset="-122"/>
                        <a:cs typeface="Times New Roman" panose="02020603050405020304" pitchFamily="18" charset="0"/>
                      </a:rPr>
                      <m:t>𝐸</m:t>
                    </m:r>
                    <m:r>
                      <a:rPr lang="en-US" altLang="zh-CN" b="1">
                        <a:solidFill>
                          <a:srgbClr val="111111"/>
                        </a:solidFill>
                        <a:latin typeface="Cambria Math" panose="02040503050406030204" pitchFamily="18" charset="0"/>
                        <a:ea typeface="MiSans" pitchFamily="34" charset="-122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b="1">
                        <a:solidFill>
                          <a:srgbClr val="111111"/>
                        </a:solidFill>
                        <a:latin typeface="Cambria Math" panose="02040503050406030204" pitchFamily="18" charset="0"/>
                        <a:ea typeface="MiSans" pitchFamily="34" charset="-122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 come from </a:t>
                </a:r>
              </a:p>
              <a:p>
                <a:pPr algn="ctr" latinLnBrk="1">
                  <a:lnSpc>
                    <a:spcPct val="120000"/>
                  </a:lnSpc>
                </a:pPr>
                <a:r>
                  <a:rPr lang="en-US" altLang="zh-CN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rPr>
                  <a:t>density shower</a:t>
                </a:r>
                <a:endParaRPr lang="zh-CN" altLang="en-US" b="1" dirty="0">
                  <a:solidFill>
                    <a:srgbClr val="111111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BE1088B-5F68-093B-F059-911C948D0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0827" y="4235797"/>
                <a:ext cx="2591173" cy="1060547"/>
              </a:xfrm>
              <a:prstGeom prst="rect">
                <a:avLst/>
              </a:prstGeom>
              <a:blipFill>
                <a:blip r:embed="rId3"/>
                <a:stretch>
                  <a:fillRect b="-70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25457EEF-A977-8F7A-64FB-5E85459F168D}"/>
              </a:ext>
            </a:extLst>
          </p:cNvPr>
          <p:cNvCxnSpPr>
            <a:cxnSpLocks/>
          </p:cNvCxnSpPr>
          <p:nvPr/>
        </p:nvCxnSpPr>
        <p:spPr>
          <a:xfrm flipV="1">
            <a:off x="9944092" y="4600135"/>
            <a:ext cx="0" cy="3219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D8883B6D-497A-AF6F-7AD6-0CDE22E3405E}"/>
              </a:ext>
            </a:extLst>
          </p:cNvPr>
          <p:cNvCxnSpPr/>
          <p:nvPr/>
        </p:nvCxnSpPr>
        <p:spPr>
          <a:xfrm flipV="1">
            <a:off x="9944092" y="4981632"/>
            <a:ext cx="0" cy="32199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椭圆 2">
            <a:extLst>
              <a:ext uri="{FF2B5EF4-FFF2-40B4-BE49-F238E27FC236}">
                <a16:creationId xmlns:a16="http://schemas.microsoft.com/office/drawing/2014/main" id="{E7044FA7-335C-77DF-0E31-DCB15B1694DC}"/>
              </a:ext>
            </a:extLst>
          </p:cNvPr>
          <p:cNvSpPr/>
          <p:nvPr/>
        </p:nvSpPr>
        <p:spPr>
          <a:xfrm>
            <a:off x="4945551" y="5081286"/>
            <a:ext cx="2025569" cy="11227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5B711630-61F5-18D0-135E-B9E0D5C3D241}"/>
              </a:ext>
            </a:extLst>
          </p:cNvPr>
          <p:cNvCxnSpPr>
            <a:cxnSpLocks/>
          </p:cNvCxnSpPr>
          <p:nvPr/>
        </p:nvCxnSpPr>
        <p:spPr>
          <a:xfrm flipV="1">
            <a:off x="7022702" y="4922128"/>
            <a:ext cx="2461846" cy="60491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478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7"/>
          <p:cNvSpPr/>
          <p:nvPr/>
        </p:nvSpPr>
        <p:spPr>
          <a:xfrm>
            <a:off x="3496701" y="2980349"/>
            <a:ext cx="5954395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 YOU FOR WATCHING</a:t>
            </a:r>
            <a:endParaRPr lang="en-US" sz="2000" b="1" dirty="0"/>
          </a:p>
        </p:txBody>
      </p:sp>
    </p:spTree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7C2A1BCF-31AB-40B9-0A50-A3A38BF87E73}"/>
              </a:ext>
            </a:extLst>
          </p:cNvPr>
          <p:cNvSpPr/>
          <p:nvPr/>
        </p:nvSpPr>
        <p:spPr>
          <a:xfrm>
            <a:off x="5252138" y="3335694"/>
            <a:ext cx="8983003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Backups</a:t>
            </a:r>
            <a:endParaRPr lang="en-US" sz="1600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BACC18D0-2262-414E-6E10-5780038871A3}"/>
              </a:ext>
            </a:extLst>
          </p:cNvPr>
          <p:cNvSpPr/>
          <p:nvPr/>
        </p:nvSpPr>
        <p:spPr>
          <a:xfrm>
            <a:off x="5384165" y="1945640"/>
            <a:ext cx="3390265" cy="1200329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08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65446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71C11B56-C66C-D1EC-5701-D43EB373A3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28942" y="580481"/>
            <a:ext cx="533400" cy="368300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E681802C-C4A5-8EE2-09FD-C6ED77560B36}"/>
              </a:ext>
            </a:extLst>
          </p:cNvPr>
          <p:cNvSpPr/>
          <p:nvPr/>
        </p:nvSpPr>
        <p:spPr>
          <a:xfrm>
            <a:off x="988060" y="5137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Quality factor including </a:t>
            </a:r>
            <a:r>
              <a:rPr lang="en-US" sz="3200" b="1" dirty="0" err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Nhit</a:t>
            </a: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filter</a:t>
            </a:r>
            <a:endParaRPr lang="en-US" sz="16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DA9DBB-D18F-8BE8-0A3C-A0CF2CCB8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734" y="1343882"/>
            <a:ext cx="7772400" cy="525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88060" y="704215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Galactic Center: A Forbidden Treasure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 rot="300000">
            <a:off x="6483985" y="1967230"/>
            <a:ext cx="4190365" cy="3338830"/>
          </a:xfrm>
          <a:prstGeom prst="roundRect">
            <a:avLst>
              <a:gd name="adj" fmla="val 6666"/>
            </a:avLst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6605905" y="2094230"/>
            <a:ext cx="4190365" cy="3460115"/>
          </a:xfrm>
          <a:prstGeom prst="roundRect">
            <a:avLst>
              <a:gd name="adj" fmla="val 6666"/>
            </a:avLst>
          </a:prstGeom>
          <a:solidFill>
            <a:srgbClr val="FFFFFF"/>
          </a:solidFill>
          <a:ln w="19050">
            <a:solidFill>
              <a:srgbClr val="EBEBEB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10334625" y="2302510"/>
            <a:ext cx="289560" cy="289560"/>
          </a:xfrm>
          <a:prstGeom prst="ellipse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9" name="Image 0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CD2C65-486F-370A-10EB-6C0CBADFACF2}"/>
              </a:ext>
            </a:extLst>
          </p:cNvPr>
          <p:cNvGrpSpPr/>
          <p:nvPr/>
        </p:nvGrpSpPr>
        <p:grpSpPr>
          <a:xfrm>
            <a:off x="1297305" y="1967230"/>
            <a:ext cx="4818246" cy="3587115"/>
            <a:chOff x="1297305" y="1967230"/>
            <a:chExt cx="4818246" cy="3587115"/>
          </a:xfrm>
        </p:grpSpPr>
        <p:sp>
          <p:nvSpPr>
            <p:cNvPr id="3" name="Shape 1"/>
            <p:cNvSpPr/>
            <p:nvPr/>
          </p:nvSpPr>
          <p:spPr>
            <a:xfrm rot="300000">
              <a:off x="1297305" y="1967230"/>
              <a:ext cx="4190365" cy="3338830"/>
            </a:xfrm>
            <a:prstGeom prst="roundRect">
              <a:avLst>
                <a:gd name="adj" fmla="val 6666"/>
              </a:avLst>
            </a:prstGeom>
            <a:solidFill>
              <a:srgbClr val="232323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Shape 2"/>
            <p:cNvSpPr/>
            <p:nvPr/>
          </p:nvSpPr>
          <p:spPr>
            <a:xfrm>
              <a:off x="1419225" y="2094230"/>
              <a:ext cx="4190365" cy="3460115"/>
            </a:xfrm>
            <a:prstGeom prst="roundRect">
              <a:avLst>
                <a:gd name="adj" fmla="val 6666"/>
              </a:avLst>
            </a:prstGeom>
            <a:solidFill>
              <a:srgbClr val="FFFFFF"/>
            </a:solidFill>
            <a:ln w="19050">
              <a:solidFill>
                <a:srgbClr val="232323"/>
              </a:solidFill>
              <a:prstDash val="soli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Shape 3"/>
            <p:cNvSpPr/>
            <p:nvPr/>
          </p:nvSpPr>
          <p:spPr>
            <a:xfrm>
              <a:off x="5147945" y="2302510"/>
              <a:ext cx="289560" cy="289560"/>
            </a:xfrm>
            <a:prstGeom prst="ellipse">
              <a:avLst/>
            </a:prstGeom>
            <a:solidFill>
              <a:srgbClr val="232323"/>
            </a:solidFill>
            <a:ln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Text 7"/>
            <p:cNvSpPr/>
            <p:nvPr/>
          </p:nvSpPr>
          <p:spPr>
            <a:xfrm>
              <a:off x="1740401" y="2635350"/>
              <a:ext cx="4375150" cy="36933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b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n-US" sz="24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Zenith Angle Limitation</a:t>
              </a:r>
              <a:endParaRPr lang="en-US" sz="1600" dirty="0"/>
            </a:p>
          </p:txBody>
        </p:sp>
        <p:sp>
          <p:nvSpPr>
            <p:cNvPr id="11" name="Text 8"/>
            <p:cNvSpPr/>
            <p:nvPr/>
          </p:nvSpPr>
          <p:spPr>
            <a:xfrm>
              <a:off x="1720850" y="3133090"/>
              <a:ext cx="3639820" cy="140448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en-US" b="1" dirty="0">
                  <a:solidFill>
                    <a:srgbClr val="111111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Standard LHAASO analysis restricts zenith angles to below 50°, excluding the scientifically rich Galactic Center region from observation.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 9"/>
          <p:cNvSpPr/>
          <p:nvPr/>
        </p:nvSpPr>
        <p:spPr>
          <a:xfrm>
            <a:off x="6775266" y="2635350"/>
            <a:ext cx="3904347" cy="369332"/>
          </a:xfrm>
          <a:prstGeom prst="rect">
            <a:avLst/>
          </a:prstGeom>
          <a:noFill/>
          <a:ln/>
        </p:spPr>
        <p:txBody>
          <a:bodyPr wrap="square" lIns="0" tIns="0" rIns="0" bIns="0" rtlCol="0" anchor="b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24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Key Astrophysical Targets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6907530" y="3133090"/>
            <a:ext cx="3639820" cy="17645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b="1" dirty="0">
                <a:solidFill>
                  <a:srgbClr val="111111"/>
                </a:solidFill>
                <a:latin typeface="Times New Roman" panose="02020603050405020304" pitchFamily="18" charset="0"/>
                <a:ea typeface="MiSans" pitchFamily="34" charset="-122"/>
                <a:cs typeface="Times New Roman" panose="02020603050405020304" pitchFamily="18" charset="0"/>
              </a:rPr>
              <a:t>The Galactic Center contains Sgr A* supermassive black hole, Central Molecular Zone, and supernova remnant G0.9+0.1, crucial for high-energy astrophysics research.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0333082E-F6AC-64E5-48BF-8D27F3F236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50372" y="135706"/>
            <a:ext cx="533400" cy="368300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C0F0FFE5-78E3-D89C-BA67-F66188B0EA5A}"/>
              </a:ext>
            </a:extLst>
          </p:cNvPr>
          <p:cNvSpPr/>
          <p:nvPr/>
        </p:nvSpPr>
        <p:spPr>
          <a:xfrm>
            <a:off x="828674" y="27469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Survival fraction vs zenith angle</a:t>
            </a:r>
            <a:endParaRPr lang="en-US" sz="16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A0E374-9C25-1C8A-B91B-4CF1EF66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77" y="615844"/>
            <a:ext cx="4446391" cy="31515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EE1A1C-902D-DC2A-E423-C2AD92EA4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513" y="706278"/>
            <a:ext cx="4128878" cy="28719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F0088A-9E22-CCFC-A53E-22CD181A38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99" y="3767407"/>
            <a:ext cx="4317284" cy="305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6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0129FF2B-EFBA-32EB-5A44-AC5CFF4E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6F946BDB-B063-CD04-5800-A86A3E002B10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Resolution</a:t>
            </a:r>
            <a:endParaRPr lang="en-US" sz="16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E307E81-129A-2F29-BF22-70342E0B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236" y="1741245"/>
            <a:ext cx="5398322" cy="38930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B3FFA27-D4E8-4AA7-43DF-1D00E045A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444" y="1838182"/>
            <a:ext cx="5680392" cy="40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064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E9773F7D-1FEC-55EE-E421-E107618E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C8E7391A-D36E-F025-C6F0-8AC10E5F6440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Resolution</a:t>
            </a:r>
            <a:endParaRPr lang="en-US" sz="16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AE2B79B-A7DF-16A3-47F8-A8FD2B115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34" y="1685364"/>
            <a:ext cx="5563182" cy="388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353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D7DBA787-BB4A-B3CC-8E7D-A5DB7E2B50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CF413DDD-568A-C09D-F83B-757BBB36AFD2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Combined data at different zenith angles</a:t>
            </a:r>
            <a:endParaRPr lang="en-US" sz="16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25C380B-47B0-E2C1-F8E6-763F255E1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30" y="1983491"/>
            <a:ext cx="4460415" cy="3744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89CA9A6-964A-66C6-4D92-9C531E8C7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353" y="2433491"/>
            <a:ext cx="4578933" cy="2844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3AF2562-6D2F-F648-9EA2-7D34C3EC8DC9}"/>
              </a:ext>
            </a:extLst>
          </p:cNvPr>
          <p:cNvGrpSpPr/>
          <p:nvPr/>
        </p:nvGrpSpPr>
        <p:grpSpPr>
          <a:xfrm>
            <a:off x="4495850" y="5750016"/>
            <a:ext cx="3200299" cy="980423"/>
            <a:chOff x="2835988" y="3720607"/>
            <a:chExt cx="2768843" cy="980423"/>
          </a:xfrm>
        </p:grpSpPr>
        <p:sp>
          <p:nvSpPr>
            <p:cNvPr id="3" name="圆角矩形 2">
              <a:extLst>
                <a:ext uri="{FF2B5EF4-FFF2-40B4-BE49-F238E27FC236}">
                  <a16:creationId xmlns:a16="http://schemas.microsoft.com/office/drawing/2014/main" id="{D5D02726-F5FC-A9C1-14FB-17E6803E6192}"/>
                </a:ext>
              </a:extLst>
            </p:cNvPr>
            <p:cNvSpPr/>
            <p:nvPr/>
          </p:nvSpPr>
          <p:spPr>
            <a:xfrm>
              <a:off x="2835988" y="3720607"/>
              <a:ext cx="2768843" cy="980423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6F0D2F8-2996-C060-5484-753926CEA881}"/>
                </a:ext>
              </a:extLst>
            </p:cNvPr>
            <p:cNvSpPr txBox="1"/>
            <p:nvPr/>
          </p:nvSpPr>
          <p:spPr>
            <a:xfrm>
              <a:off x="2885415" y="3738356"/>
              <a:ext cx="265332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z 40-56</a:t>
              </a:r>
              <a:endParaRPr kumimoji="1"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kumimoji="1"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100 TeV red-&gt; cyan</a:t>
              </a:r>
            </a:p>
            <a:p>
              <a:pPr algn="ctr"/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TS</a:t>
              </a:r>
              <a:r>
                <a:rPr kumimoji="1" lang="en-US" altLang="zh-CN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:~464-&gt;~570</a:t>
              </a:r>
              <a:endParaRPr kumimoji="1"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484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75DCFDA9-B3A1-1FC9-D36F-8AC74417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7EE7A46A-487F-CBEE-7F38-93F5F10FDD7B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 err="1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Skymap</a:t>
            </a: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in crab region</a:t>
            </a:r>
            <a:endParaRPr lang="en-US" sz="1600" dirty="0"/>
          </a:p>
        </p:txBody>
      </p:sp>
      <p:pic>
        <p:nvPicPr>
          <p:cNvPr id="1028" name="Picture 4" descr="J0542+2311u &#10;JO542+2311u &#10;J0534+22000 &#10;J0534+2200u &#10;5.3 &#10;7 &#10;7.9 &#10;AA &#10;0.88 &#10;1.8 &#10;2.6 &#10;3.5 &#10;6. &#10;7.9 &#10;26 &#10;3.5 &#10;55 &#10;0.88 &#10;1.8 ">
            <a:extLst>
              <a:ext uri="{FF2B5EF4-FFF2-40B4-BE49-F238E27FC236}">
                <a16:creationId xmlns:a16="http://schemas.microsoft.com/office/drawing/2014/main" id="{B7981464-241A-C283-41BE-0D0B8E6DA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584" y="1657370"/>
            <a:ext cx="9311640" cy="401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51E2DA4-73F8-0F17-AEC1-94A53F6C435B}"/>
              </a:ext>
            </a:extLst>
          </p:cNvPr>
          <p:cNvSpPr txBox="1"/>
          <p:nvPr/>
        </p:nvSpPr>
        <p:spPr>
          <a:xfrm>
            <a:off x="2423160" y="6035040"/>
            <a:ext cx="221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New cut at z50-56</a:t>
            </a:r>
            <a:endParaRPr kumimoji="1"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4FE2CC-B135-351B-188E-B3EA03828B6C}"/>
              </a:ext>
            </a:extLst>
          </p:cNvPr>
          <p:cNvSpPr txBox="1"/>
          <p:nvPr/>
        </p:nvSpPr>
        <p:spPr>
          <a:xfrm>
            <a:off x="7711442" y="6035040"/>
            <a:ext cx="1816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err="1"/>
              <a:t>Cpc</a:t>
            </a:r>
            <a:r>
              <a:rPr kumimoji="1" lang="en-US" altLang="zh-CN" dirty="0"/>
              <a:t> cut at 50-60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82972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D83CD075-9077-9F95-BADC-69FE6948E693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Source analysis pipeline</a:t>
            </a:r>
            <a:endParaRPr lang="en-US" sz="1600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90660A1A-A147-6C59-3D34-BE63743A0E14}"/>
              </a:ext>
            </a:extLst>
          </p:cNvPr>
          <p:cNvGrpSpPr/>
          <p:nvPr/>
        </p:nvGrpSpPr>
        <p:grpSpPr>
          <a:xfrm>
            <a:off x="254177" y="1566165"/>
            <a:ext cx="5689181" cy="1952680"/>
            <a:chOff x="758007" y="1474371"/>
            <a:chExt cx="5689181" cy="195268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43CA05F-CF77-CB94-0282-32FA9DF849D6}"/>
                </a:ext>
              </a:extLst>
            </p:cNvPr>
            <p:cNvGrpSpPr/>
            <p:nvPr/>
          </p:nvGrpSpPr>
          <p:grpSpPr>
            <a:xfrm>
              <a:off x="758007" y="1496448"/>
              <a:ext cx="1714499" cy="712177"/>
              <a:chOff x="1134208" y="1450731"/>
              <a:chExt cx="1714499" cy="712177"/>
            </a:xfrm>
          </p:grpSpPr>
          <p:sp>
            <p:nvSpPr>
              <p:cNvPr id="3" name="圆角矩形 2">
                <a:extLst>
                  <a:ext uri="{FF2B5EF4-FFF2-40B4-BE49-F238E27FC236}">
                    <a16:creationId xmlns:a16="http://schemas.microsoft.com/office/drawing/2014/main" id="{6A762532-4F23-6F1E-37AC-E6F33E2E04A0}"/>
                  </a:ext>
                </a:extLst>
              </p:cNvPr>
              <p:cNvSpPr/>
              <p:nvPr/>
            </p:nvSpPr>
            <p:spPr>
              <a:xfrm>
                <a:off x="1134208" y="1450731"/>
                <a:ext cx="1644161" cy="712177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F60BA83-3E93-D756-F690-CEC0DA171573}"/>
                  </a:ext>
                </a:extLst>
              </p:cNvPr>
              <p:cNvSpPr txBox="1"/>
              <p:nvPr/>
            </p:nvSpPr>
            <p:spPr>
              <a:xfrm>
                <a:off x="1204546" y="1485900"/>
                <a:ext cx="16441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 spectrum &amp; trace of source </a:t>
                </a:r>
                <a:endParaRPr kumimoji="1" lang="zh-CN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2CEA2DE-932C-EB29-7772-506EAD3BBF11}"/>
                </a:ext>
              </a:extLst>
            </p:cNvPr>
            <p:cNvGrpSpPr/>
            <p:nvPr/>
          </p:nvGrpSpPr>
          <p:grpSpPr>
            <a:xfrm>
              <a:off x="3636990" y="1497817"/>
              <a:ext cx="2810198" cy="703502"/>
              <a:chOff x="3329521" y="1452100"/>
              <a:chExt cx="2810198" cy="703502"/>
            </a:xfrm>
          </p:grpSpPr>
          <p:sp>
            <p:nvSpPr>
              <p:cNvPr id="6" name="圆角矩形 5">
                <a:extLst>
                  <a:ext uri="{FF2B5EF4-FFF2-40B4-BE49-F238E27FC236}">
                    <a16:creationId xmlns:a16="http://schemas.microsoft.com/office/drawing/2014/main" id="{518222E0-DDE9-499B-5217-ABDF8C724364}"/>
                  </a:ext>
                </a:extLst>
              </p:cNvPr>
              <p:cNvSpPr/>
              <p:nvPr/>
            </p:nvSpPr>
            <p:spPr>
              <a:xfrm>
                <a:off x="3785485" y="1452100"/>
                <a:ext cx="1898270" cy="703502"/>
              </a:xfrm>
              <a:prstGeom prst="round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BE1C210D-A26A-470B-CBA3-0FA291228F7A}"/>
                  </a:ext>
                </a:extLst>
              </p:cNvPr>
              <p:cNvSpPr txBox="1"/>
              <p:nvPr/>
            </p:nvSpPr>
            <p:spPr>
              <a:xfrm>
                <a:off x="3329521" y="1485900"/>
                <a:ext cx="28101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Reconstructed </a:t>
                </a:r>
              </a:p>
              <a:p>
                <a:pPr algn="ctr"/>
                <a:r>
                  <a:rPr kumimoji="1" lang="en-US" altLang="zh-CN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MC data</a:t>
                </a:r>
              </a:p>
            </p:txBody>
          </p:sp>
        </p:grpSp>
        <p:cxnSp>
          <p:nvCxnSpPr>
            <p:cNvPr id="12" name="直线连接符 11">
              <a:extLst>
                <a:ext uri="{FF2B5EF4-FFF2-40B4-BE49-F238E27FC236}">
                  <a16:creationId xmlns:a16="http://schemas.microsoft.com/office/drawing/2014/main" id="{89456584-D243-83F5-73F8-D6CFFB4DBEC5}"/>
                </a:ext>
              </a:extLst>
            </p:cNvPr>
            <p:cNvCxnSpPr>
              <a:cxnSpLocks/>
            </p:cNvCxnSpPr>
            <p:nvPr/>
          </p:nvCxnSpPr>
          <p:spPr>
            <a:xfrm>
              <a:off x="2608002" y="1852536"/>
              <a:ext cx="1293271" cy="0"/>
            </a:xfrm>
            <a:prstGeom prst="line">
              <a:avLst/>
            </a:prstGeom>
            <a:ln w="1270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下箭头 13">
              <a:extLst>
                <a:ext uri="{FF2B5EF4-FFF2-40B4-BE49-F238E27FC236}">
                  <a16:creationId xmlns:a16="http://schemas.microsoft.com/office/drawing/2014/main" id="{5FA7C369-790D-D7BC-0A50-CF1A6796534D}"/>
                </a:ext>
              </a:extLst>
            </p:cNvPr>
            <p:cNvSpPr/>
            <p:nvPr/>
          </p:nvSpPr>
          <p:spPr>
            <a:xfrm>
              <a:off x="3160916" y="2114443"/>
              <a:ext cx="193431" cy="1312608"/>
            </a:xfrm>
            <a:prstGeom prst="down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94969DC-DA92-0B4A-3182-5A3CE7E0D797}"/>
                </a:ext>
              </a:extLst>
            </p:cNvPr>
            <p:cNvSpPr txBox="1"/>
            <p:nvPr/>
          </p:nvSpPr>
          <p:spPr>
            <a:xfrm>
              <a:off x="2707712" y="1474371"/>
              <a:ext cx="12932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Weighting</a:t>
              </a:r>
              <a:endParaRPr kumimoji="1" lang="zh-CN" altLang="en-US" dirty="0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CFC976D5-8295-1E6A-86A0-3F68AC032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558" y="1702482"/>
            <a:ext cx="3061973" cy="2341746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814AC6E5-5419-A296-6F6F-D65D0E364F7C}"/>
              </a:ext>
            </a:extLst>
          </p:cNvPr>
          <p:cNvGrpSpPr/>
          <p:nvPr/>
        </p:nvGrpSpPr>
        <p:grpSpPr>
          <a:xfrm>
            <a:off x="520847" y="6056757"/>
            <a:ext cx="4850425" cy="741042"/>
            <a:chOff x="3949163" y="4404946"/>
            <a:chExt cx="4850425" cy="741042"/>
          </a:xfrm>
        </p:grpSpPr>
        <p:sp>
          <p:nvSpPr>
            <p:cNvPr id="21" name="圆角矩形 20">
              <a:extLst>
                <a:ext uri="{FF2B5EF4-FFF2-40B4-BE49-F238E27FC236}">
                  <a16:creationId xmlns:a16="http://schemas.microsoft.com/office/drawing/2014/main" id="{C5912F68-E29B-0A06-04C5-A494D69A970B}"/>
                </a:ext>
              </a:extLst>
            </p:cNvPr>
            <p:cNvSpPr/>
            <p:nvPr/>
          </p:nvSpPr>
          <p:spPr>
            <a:xfrm>
              <a:off x="4264269" y="4404946"/>
              <a:ext cx="4220215" cy="741042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AABB53C-FC79-DDAC-1494-0851E110333A}"/>
                </a:ext>
              </a:extLst>
            </p:cNvPr>
            <p:cNvSpPr txBox="1"/>
            <p:nvPr/>
          </p:nvSpPr>
          <p:spPr>
            <a:xfrm>
              <a:off x="3949163" y="4433652"/>
              <a:ext cx="4850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Expected source distribution (spatial/energy) </a:t>
              </a:r>
            </a:p>
            <a:p>
              <a:pPr algn="ctr"/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at observed data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右箭头 23">
            <a:extLst>
              <a:ext uri="{FF2B5EF4-FFF2-40B4-BE49-F238E27FC236}">
                <a16:creationId xmlns:a16="http://schemas.microsoft.com/office/drawing/2014/main" id="{ADF922FE-9BF3-28F8-B052-12EDE8FDCA84}"/>
              </a:ext>
            </a:extLst>
          </p:cNvPr>
          <p:cNvSpPr/>
          <p:nvPr/>
        </p:nvSpPr>
        <p:spPr>
          <a:xfrm>
            <a:off x="4561629" y="4580999"/>
            <a:ext cx="2729819" cy="21803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CD603A2-E2FB-3674-1062-14A3C220D4DB}"/>
              </a:ext>
            </a:extLst>
          </p:cNvPr>
          <p:cNvSpPr txBox="1"/>
          <p:nvPr/>
        </p:nvSpPr>
        <p:spPr>
          <a:xfrm>
            <a:off x="3958071" y="3923730"/>
            <a:ext cx="38218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 by scanning source</a:t>
            </a: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[by reweighting spectrum distribution] </a:t>
            </a:r>
          </a:p>
          <a:p>
            <a:pPr algn="ctr"/>
            <a:endParaRPr kumimoji="1"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&amp; spatial parameter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141B7C8-A4B6-14A6-958C-A8BF8D2E8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0362" y="4200947"/>
            <a:ext cx="4229457" cy="1403689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id="{BCEC49C1-8960-F006-DDF3-D233774B314C}"/>
              </a:ext>
            </a:extLst>
          </p:cNvPr>
          <p:cNvGrpSpPr/>
          <p:nvPr/>
        </p:nvGrpSpPr>
        <p:grpSpPr>
          <a:xfrm>
            <a:off x="8550057" y="5793230"/>
            <a:ext cx="3407124" cy="973911"/>
            <a:chOff x="8101086" y="5919436"/>
            <a:chExt cx="3407124" cy="973911"/>
          </a:xfrm>
        </p:grpSpPr>
        <p:sp>
          <p:nvSpPr>
            <p:cNvPr id="29" name="圆角矩形 28">
              <a:extLst>
                <a:ext uri="{FF2B5EF4-FFF2-40B4-BE49-F238E27FC236}">
                  <a16:creationId xmlns:a16="http://schemas.microsoft.com/office/drawing/2014/main" id="{EC1CDE4C-5438-D9CE-4C47-C73DCC608EFA}"/>
                </a:ext>
              </a:extLst>
            </p:cNvPr>
            <p:cNvSpPr/>
            <p:nvPr/>
          </p:nvSpPr>
          <p:spPr>
            <a:xfrm>
              <a:off x="8101086" y="5919436"/>
              <a:ext cx="3121096" cy="938564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0793ACA-BF9A-BFCC-C1C6-5DB7566BEE52}"/>
                </a:ext>
              </a:extLst>
            </p:cNvPr>
            <p:cNvSpPr txBox="1"/>
            <p:nvPr/>
          </p:nvSpPr>
          <p:spPr>
            <a:xfrm>
              <a:off x="8101086" y="5970017"/>
              <a:ext cx="34071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Best-fit spectrum with statistics uncertainties (</a:t>
              </a:r>
              <a:r>
                <a:rPr kumimoji="1" lang="en-US" altLang="zh-C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including energy resolution</a:t>
              </a:r>
              <a:r>
                <a:rPr kumimoji="1"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5DDB709C-003D-D1FD-1CCF-A22AB44A3FEC}"/>
              </a:ext>
            </a:extLst>
          </p:cNvPr>
          <p:cNvGrpSpPr/>
          <p:nvPr/>
        </p:nvGrpSpPr>
        <p:grpSpPr>
          <a:xfrm>
            <a:off x="520847" y="3764526"/>
            <a:ext cx="3538865" cy="2218597"/>
            <a:chOff x="152405" y="3821589"/>
            <a:chExt cx="3538865" cy="221859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26E4CECE-852E-4F45-1D21-5F27DD52B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5" y="3821589"/>
              <a:ext cx="1758000" cy="1080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E83DE29-207A-6718-7DAA-0E6567F0A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29319" y="3855482"/>
              <a:ext cx="1461951" cy="1080000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3A02B6A-92CA-F865-76A0-2A6B83BDD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7585" y="4960186"/>
              <a:ext cx="1480990" cy="1080000"/>
            </a:xfrm>
            <a:prstGeom prst="rect">
              <a:avLst/>
            </a:prstGeom>
          </p:spPr>
        </p:pic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id="{010BB948-912E-3A96-903B-774A9E24CC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995" y="607623"/>
            <a:ext cx="2873463" cy="1461777"/>
          </a:xfrm>
          <a:prstGeom prst="rect">
            <a:avLst/>
          </a:prstGeom>
        </p:spPr>
      </p:pic>
      <p:cxnSp>
        <p:nvCxnSpPr>
          <p:cNvPr id="38" name="直线连接符 37">
            <a:extLst>
              <a:ext uri="{FF2B5EF4-FFF2-40B4-BE49-F238E27FC236}">
                <a16:creationId xmlns:a16="http://schemas.microsoft.com/office/drawing/2014/main" id="{ADCA360A-0934-3A65-5DD1-07C0502C38D2}"/>
              </a:ext>
            </a:extLst>
          </p:cNvPr>
          <p:cNvCxnSpPr>
            <a:cxnSpLocks/>
          </p:cNvCxnSpPr>
          <p:nvPr/>
        </p:nvCxnSpPr>
        <p:spPr>
          <a:xfrm flipV="1">
            <a:off x="3953117" y="1448790"/>
            <a:ext cx="2554561" cy="120919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线连接符 41">
            <a:extLst>
              <a:ext uri="{FF2B5EF4-FFF2-40B4-BE49-F238E27FC236}">
                <a16:creationId xmlns:a16="http://schemas.microsoft.com/office/drawing/2014/main" id="{E4FC082A-3944-99FE-9B36-0EEA320CBB5C}"/>
              </a:ext>
            </a:extLst>
          </p:cNvPr>
          <p:cNvCxnSpPr>
            <a:cxnSpLocks/>
          </p:cNvCxnSpPr>
          <p:nvPr/>
        </p:nvCxnSpPr>
        <p:spPr>
          <a:xfrm>
            <a:off x="5230397" y="3003259"/>
            <a:ext cx="4304517" cy="270893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48E52BA8-880B-9322-F119-6838E94F1B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FBE02A46-8312-61B4-E45B-69BB69EC8B5A}"/>
              </a:ext>
            </a:extLst>
          </p:cNvPr>
          <p:cNvSpPr txBox="1"/>
          <p:nvPr/>
        </p:nvSpPr>
        <p:spPr>
          <a:xfrm>
            <a:off x="1399847" y="2413214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~ spectrum convolving response </a:t>
            </a:r>
          </a:p>
          <a:p>
            <a:pPr algn="ctr"/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e.g., </a:t>
            </a:r>
            <a:r>
              <a:rPr kumimoji="1" lang="en-US" altLang="zh-C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 </a:t>
            </a:r>
            <a:r>
              <a:rPr kumimoji="1"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128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D435F8AD-8006-CBEE-7D6D-053E8F4785C5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Spatial &amp; strength of fake source</a:t>
            </a:r>
            <a:endParaRPr lang="en-US" sz="1600" dirty="0"/>
          </a:p>
        </p:txBody>
      </p:sp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15D71460-4C11-4FE5-7F26-A887CB991C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EBD0EC-C126-1E12-4A74-3006FDBB0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822" y="1267332"/>
            <a:ext cx="7772400" cy="53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46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8437EA1A-DDB5-D788-8BA0-76DC70E98457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Double check for spectral measurement</a:t>
            </a:r>
            <a:endParaRPr lang="en-US" sz="1600" dirty="0"/>
          </a:p>
        </p:txBody>
      </p:sp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2B88F9B9-B4DA-74FC-01B0-3709D763C8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787061-503C-E681-D97C-DD71DB611616}"/>
              </a:ext>
            </a:extLst>
          </p:cNvPr>
          <p:cNvSpPr txBox="1"/>
          <p:nvPr/>
        </p:nvSpPr>
        <p:spPr>
          <a:xfrm>
            <a:off x="5092262" y="6117021"/>
            <a:ext cx="586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</a:t>
            </a:r>
            <a:r>
              <a:rPr kumimoji="1"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Wenlian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175F12-A3F2-0A17-F857-40A6FA90A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225" y="1442901"/>
            <a:ext cx="9909554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919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3DD88F3-60A2-2C4A-0C6C-04A2EC21B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84" y="1486599"/>
            <a:ext cx="5016985" cy="3884802"/>
          </a:xfrm>
          <a:prstGeom prst="rect">
            <a:avLst/>
          </a:prstGeom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56E8014F-AD37-3235-9737-A0FE84FA7E11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Double check for spectral measurement</a:t>
            </a:r>
            <a:endParaRPr lang="en-US" sz="1600" dirty="0"/>
          </a:p>
        </p:txBody>
      </p:sp>
      <p:pic>
        <p:nvPicPr>
          <p:cNvPr id="8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AD0B5EB4-6D6B-8344-FF44-27A19349C4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90AE058-CC86-5070-518C-BBB687E204D1}"/>
              </a:ext>
            </a:extLst>
          </p:cNvPr>
          <p:cNvSpPr txBox="1"/>
          <p:nvPr/>
        </p:nvSpPr>
        <p:spPr>
          <a:xfrm>
            <a:off x="7941733" y="2184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 40-50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414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EBF742-E97A-EBBD-9942-28450C06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7690" y="1350721"/>
            <a:ext cx="5256958" cy="4504359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561DD5F4-CA94-3A88-6960-2D0C8EB300E6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Double check for spectral measurement</a:t>
            </a:r>
            <a:endParaRPr lang="en-US" sz="1600" dirty="0"/>
          </a:p>
        </p:txBody>
      </p:sp>
      <p:pic>
        <p:nvPicPr>
          <p:cNvPr id="4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40616567-058E-56CC-4ACC-B1D74FA8ED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1D28F3B-7662-1F60-363C-8E020E1B77B8}"/>
              </a:ext>
            </a:extLst>
          </p:cNvPr>
          <p:cNvSpPr txBox="1"/>
          <p:nvPr/>
        </p:nvSpPr>
        <p:spPr>
          <a:xfrm>
            <a:off x="5092262" y="6117021"/>
            <a:ext cx="5864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</a:t>
            </a:r>
            <a:r>
              <a:rPr kumimoji="1"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Wenlian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01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5EF9-99E6-DFAF-A80C-94D4FCBA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F3C0CA45-3378-37CC-57E3-0ADEA910C35E}"/>
              </a:ext>
            </a:extLst>
          </p:cNvPr>
          <p:cNvSpPr txBox="1"/>
          <p:nvPr/>
        </p:nvSpPr>
        <p:spPr>
          <a:xfrm>
            <a:off x="812382" y="5646676"/>
            <a:ext cx="4108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/>
              <a:t>H.E.S.S. collaboration. 2016</a:t>
            </a:r>
            <a:endParaRPr kumimoji="1" lang="zh-CN" altLang="en-US" b="1" dirty="0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5B63EE1-E88D-D91C-5E78-CAEFD6B8F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4" y="2019624"/>
            <a:ext cx="4557421" cy="33704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86FC94D-479D-D830-92FE-69F7AD13B08A}"/>
              </a:ext>
            </a:extLst>
          </p:cNvPr>
          <p:cNvGrpSpPr/>
          <p:nvPr/>
        </p:nvGrpSpPr>
        <p:grpSpPr>
          <a:xfrm>
            <a:off x="30273" y="1998239"/>
            <a:ext cx="3691664" cy="408321"/>
            <a:chOff x="3144578" y="2838203"/>
            <a:chExt cx="3691664" cy="408321"/>
          </a:xfrm>
        </p:grpSpPr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B2F210E0-8A5B-A2A1-7000-AC20F45F9A0E}"/>
                </a:ext>
              </a:extLst>
            </p:cNvPr>
            <p:cNvSpPr/>
            <p:nvPr/>
          </p:nvSpPr>
          <p:spPr>
            <a:xfrm>
              <a:off x="3144578" y="2838203"/>
              <a:ext cx="1549146" cy="408321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213423E-E4B1-EE9D-E068-3B2F688A0137}"/>
                    </a:ext>
                  </a:extLst>
                </p:cNvPr>
                <p:cNvSpPr txBox="1"/>
                <p:nvPr/>
              </p:nvSpPr>
              <p:spPr>
                <a:xfrm>
                  <a:off x="3174156" y="2877192"/>
                  <a:ext cx="366208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kumimoji="1"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GC inner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𝟒𝟓</m:t>
                          </m:r>
                        </m:e>
                        <m:sup>
                          <m:r>
                            <a:rPr kumimoji="1" lang="en-US" altLang="zh-CN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endParaRPr kumimoji="1"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7213423E-E4B1-EE9D-E068-3B2F688A01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156" y="2877192"/>
                  <a:ext cx="366208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379" t="-6667" b="-2333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BB9E465-718B-AC29-833A-30A55840DEE1}"/>
              </a:ext>
            </a:extLst>
          </p:cNvPr>
          <p:cNvGrpSpPr/>
          <p:nvPr/>
        </p:nvGrpSpPr>
        <p:grpSpPr>
          <a:xfrm>
            <a:off x="6261814" y="1050445"/>
            <a:ext cx="7153577" cy="3085211"/>
            <a:chOff x="6096000" y="1191991"/>
            <a:chExt cx="7153577" cy="308521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566DBAF1-277C-7622-67AD-9488C0258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1693515"/>
              <a:ext cx="5780132" cy="2583687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978B2C8C-FD66-7D8F-BC68-F22F8FF74AB2}"/>
                </a:ext>
              </a:extLst>
            </p:cNvPr>
            <p:cNvSpPr txBox="1"/>
            <p:nvPr/>
          </p:nvSpPr>
          <p:spPr>
            <a:xfrm>
              <a:off x="8528626" y="1191991"/>
              <a:ext cx="4108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b="1" dirty="0"/>
                <a:t>H.E.S.S. collaboration. 2018</a:t>
              </a:r>
              <a:endParaRPr kumimoji="1" lang="zh-CN" altLang="en-US" b="1" dirty="0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733DC7D-7EC2-E906-5155-4A89FF4A3C07}"/>
                </a:ext>
              </a:extLst>
            </p:cNvPr>
            <p:cNvGrpSpPr/>
            <p:nvPr/>
          </p:nvGrpSpPr>
          <p:grpSpPr>
            <a:xfrm>
              <a:off x="9557912" y="3025636"/>
              <a:ext cx="3691665" cy="540513"/>
              <a:chOff x="3144577" y="2838203"/>
              <a:chExt cx="3691665" cy="540513"/>
            </a:xfrm>
          </p:grpSpPr>
          <p:sp>
            <p:nvSpPr>
              <p:cNvPr id="12" name="圆角矩形 11">
                <a:extLst>
                  <a:ext uri="{FF2B5EF4-FFF2-40B4-BE49-F238E27FC236}">
                    <a16:creationId xmlns:a16="http://schemas.microsoft.com/office/drawing/2014/main" id="{402F3120-71BD-AA05-8258-DE213FA06B82}"/>
                  </a:ext>
                </a:extLst>
              </p:cNvPr>
              <p:cNvSpPr/>
              <p:nvPr/>
            </p:nvSpPr>
            <p:spPr>
              <a:xfrm>
                <a:off x="3144577" y="2838203"/>
                <a:ext cx="1118445" cy="540513"/>
              </a:xfrm>
              <a:prstGeom prst="roundRect">
                <a:avLst/>
              </a:prstGeom>
              <a:solidFill>
                <a:schemeClr val="bg1"/>
              </a:solidFill>
              <a:ln w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2B0EBAD-4803-9794-8E51-E55BFB823665}"/>
                  </a:ext>
                </a:extLst>
              </p:cNvPr>
              <p:cNvSpPr txBox="1"/>
              <p:nvPr/>
            </p:nvSpPr>
            <p:spPr>
              <a:xfrm>
                <a:off x="3174156" y="2877192"/>
                <a:ext cx="36620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GC ridge</a:t>
                </a:r>
                <a:endParaRPr kumimoji="1"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4" name="Text 0">
            <a:extLst>
              <a:ext uri="{FF2B5EF4-FFF2-40B4-BE49-F238E27FC236}">
                <a16:creationId xmlns:a16="http://schemas.microsoft.com/office/drawing/2014/main" id="{3328DB11-E0EB-C592-A0F4-66DE1A2266C8}"/>
              </a:ext>
            </a:extLst>
          </p:cNvPr>
          <p:cNvSpPr/>
          <p:nvPr/>
        </p:nvSpPr>
        <p:spPr>
          <a:xfrm>
            <a:off x="988060" y="704215"/>
            <a:ext cx="10534650" cy="5740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Galactic Center: A Forbidden Treasure</a:t>
            </a:r>
            <a:endParaRPr lang="en-US" sz="1600" dirty="0"/>
          </a:p>
        </p:txBody>
      </p:sp>
      <p:pic>
        <p:nvPicPr>
          <p:cNvPr id="20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51D72B97-A4DB-89C2-DA0B-2BC95FC90E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69174BEE-B742-2FA9-0DE4-3822DFE5557A}"/>
              </a:ext>
            </a:extLst>
          </p:cNvPr>
          <p:cNvGrpSpPr/>
          <p:nvPr/>
        </p:nvGrpSpPr>
        <p:grpSpPr>
          <a:xfrm>
            <a:off x="4494441" y="3652848"/>
            <a:ext cx="3196441" cy="3016333"/>
            <a:chOff x="4657164" y="3920846"/>
            <a:chExt cx="3196441" cy="3016333"/>
          </a:xfrm>
        </p:grpSpPr>
        <p:sp>
          <p:nvSpPr>
            <p:cNvPr id="24" name="圆角矩形 23">
              <a:extLst>
                <a:ext uri="{FF2B5EF4-FFF2-40B4-BE49-F238E27FC236}">
                  <a16:creationId xmlns:a16="http://schemas.microsoft.com/office/drawing/2014/main" id="{700D44BB-E579-7A94-2852-2F1EF9831C7C}"/>
                </a:ext>
              </a:extLst>
            </p:cNvPr>
            <p:cNvSpPr/>
            <p:nvPr/>
          </p:nvSpPr>
          <p:spPr>
            <a:xfrm>
              <a:off x="4657164" y="3920846"/>
              <a:ext cx="3196441" cy="3016333"/>
            </a:xfrm>
            <a:prstGeom prst="round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E556A190-0BD0-C46C-9A88-DFAB4A75D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95213" y="4202469"/>
              <a:ext cx="2577046" cy="2453086"/>
            </a:xfrm>
            <a:prstGeom prst="rect">
              <a:avLst/>
            </a:prstGeom>
          </p:spPr>
        </p:pic>
      </p:grp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94F44B75-D3C6-B124-9417-E703C031CEF5}"/>
              </a:ext>
            </a:extLst>
          </p:cNvPr>
          <p:cNvCxnSpPr>
            <a:cxnSpLocks/>
          </p:cNvCxnSpPr>
          <p:nvPr/>
        </p:nvCxnSpPr>
        <p:spPr>
          <a:xfrm>
            <a:off x="2866468" y="3147929"/>
            <a:ext cx="3063719" cy="1432249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A76D37A1-8A8B-02BF-AB37-1E544C0E2E24}"/>
              </a:ext>
            </a:extLst>
          </p:cNvPr>
          <p:cNvCxnSpPr>
            <a:cxnSpLocks/>
          </p:cNvCxnSpPr>
          <p:nvPr/>
        </p:nvCxnSpPr>
        <p:spPr>
          <a:xfrm>
            <a:off x="2125683" y="3507889"/>
            <a:ext cx="3717849" cy="16531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图片 34">
            <a:extLst>
              <a:ext uri="{FF2B5EF4-FFF2-40B4-BE49-F238E27FC236}">
                <a16:creationId xmlns:a16="http://schemas.microsoft.com/office/drawing/2014/main" id="{B9A3106D-C6F1-65D9-B551-7F1808139F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64226" y="4193342"/>
            <a:ext cx="3400612" cy="25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32456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42938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FCAE8C5-CBDE-6499-1A38-68B700719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66" y="1765738"/>
            <a:ext cx="7772400" cy="38352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450386-D409-4D8A-441D-FC4AF6DF6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14" y="2910904"/>
            <a:ext cx="5540829" cy="3947096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E5E57BF1-7919-80AF-7174-26A1AD660DD8}"/>
              </a:ext>
            </a:extLst>
          </p:cNvPr>
          <p:cNvSpPr/>
          <p:nvPr/>
        </p:nvSpPr>
        <p:spPr>
          <a:xfrm>
            <a:off x="905677" y="504006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Double check for Moon shadow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D894E921-5A25-1802-A526-31C8B96AC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7536" y="612243"/>
            <a:ext cx="533400" cy="3683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A4BC1DF-ED49-11DC-A122-E01FD6844952}"/>
              </a:ext>
            </a:extLst>
          </p:cNvPr>
          <p:cNvSpPr txBox="1"/>
          <p:nvPr/>
        </p:nvSpPr>
        <p:spPr>
          <a:xfrm>
            <a:off x="7110248" y="2286000"/>
            <a:ext cx="231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</a:t>
            </a:r>
            <a:r>
              <a:rPr kumimoji="1"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Xiajie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33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64D7A7-4D3B-8CD8-E830-9EB42D97E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47" y="2156976"/>
            <a:ext cx="10476317" cy="3231888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F84BFABD-0331-35BB-4D8E-42E9E359AB1A}"/>
              </a:ext>
            </a:extLst>
          </p:cNvPr>
          <p:cNvSpPr/>
          <p:nvPr/>
        </p:nvSpPr>
        <p:spPr>
          <a:xfrm>
            <a:off x="988060" y="7042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Other sources in large zenith angle region</a:t>
            </a:r>
            <a:endParaRPr lang="en-US" sz="1600" dirty="0"/>
          </a:p>
        </p:txBody>
      </p:sp>
      <p:pic>
        <p:nvPicPr>
          <p:cNvPr id="4" name="Image 0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5BEA3453-9E24-E672-7AE6-E2A0CB182C8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804DE4-E5B7-0CFC-3C2C-341F754EF9C2}"/>
              </a:ext>
            </a:extLst>
          </p:cNvPr>
          <p:cNvSpPr txBox="1"/>
          <p:nvPr/>
        </p:nvSpPr>
        <p:spPr>
          <a:xfrm>
            <a:off x="4376928" y="5559552"/>
            <a:ext cx="5596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Provided by </a:t>
            </a:r>
            <a:r>
              <a:rPr kumimoji="1"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Wenlian</a:t>
            </a:r>
            <a:r>
              <a:rPr kumimoji="1"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  <a:endParaRPr kumimoji="1"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15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0"/>
          <p:cNvSpPr/>
          <p:nvPr/>
        </p:nvSpPr>
        <p:spPr>
          <a:xfrm>
            <a:off x="5384165" y="3196590"/>
            <a:ext cx="5415915" cy="1198880"/>
          </a:xfrm>
          <a:prstGeom prst="rect">
            <a:avLst/>
          </a:prstGeom>
          <a:solidFill>
            <a:srgbClr val="000000">
              <a:alpha val="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Text 1"/>
          <p:cNvSpPr/>
          <p:nvPr/>
        </p:nvSpPr>
        <p:spPr>
          <a:xfrm>
            <a:off x="3578811" y="3196590"/>
            <a:ext cx="5415915" cy="1198880"/>
          </a:xfrm>
          <a:prstGeom prst="rect">
            <a:avLst/>
          </a:prstGeom>
          <a:noFill/>
          <a:ln/>
        </p:spPr>
        <p:txBody>
          <a:bodyPr wrap="square" lIns="45720" tIns="91440" rIns="91440" bIns="45720" rtlCol="0" anchor="t"/>
          <a:lstStyle/>
          <a:p>
            <a:pPr algn="just"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Energy Reconstruction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384165" y="1945640"/>
            <a:ext cx="3390265" cy="118364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7200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02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988060" y="704215"/>
            <a:ext cx="10534650" cy="58477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>
                <a:solidFill>
                  <a:srgbClr val="11111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Standard Energy Reconstruction Framework</a:t>
            </a:r>
            <a:endParaRPr lang="en-US" sz="1600" dirty="0"/>
          </a:p>
        </p:txBody>
      </p:sp>
      <p:pic>
        <p:nvPicPr>
          <p:cNvPr id="5" name="Image 1" descr="https://kimi-img.moonshot.cn/pub/slides/slides_tmpl/image/25-09-04-16:27:00-d2skql61bb2p4onbqhag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942" y="770420"/>
            <a:ext cx="533400" cy="36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26311DD-FEBE-0EBB-CA9E-0E58AC126947}"/>
                  </a:ext>
                </a:extLst>
              </p:cNvPr>
              <p:cNvSpPr txBox="1"/>
              <p:nvPr/>
            </p:nvSpPr>
            <p:spPr>
              <a:xfrm>
                <a:off x="1445740" y="5922952"/>
                <a:ext cx="202650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x-none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 sz="2400" b="1" i="1"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  <m:sub>
                        <m:r>
                          <a:rPr lang="x-none" altLang="zh-CN" sz="2400" b="1" i="1">
                            <a:latin typeface="Cambria Math" panose="02040503050406030204" pitchFamily="18" charset="0"/>
                          </a:rPr>
                          <m:t>𝟓𝟎</m:t>
                        </m:r>
                      </m:sub>
                    </m:sSub>
                  </m:oMath>
                </a14:m>
                <a:r>
                  <a:rPr lang="en-US" altLang="zh-CN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x-none" altLang="zh-CN" sz="24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x-none" altLang="zh-CN" sz="24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x-none" altLang="zh-CN" sz="2400" b="1" i="1">
                            <a:latin typeface="Cambria Math" panose="02040503050406030204" pitchFamily="18" charset="0"/>
                          </a:rPr>
                          <m:t>𝒕𝒓𝒖𝒆</m:t>
                        </m:r>
                      </m:sub>
                    </m:sSub>
                  </m:oMath>
                </a14:m>
                <a:endParaRPr lang="x-none" altLang="zh-CN" b="1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426311DD-FEBE-0EBB-CA9E-0E58AC126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740" y="5922952"/>
                <a:ext cx="2026508" cy="461665"/>
              </a:xfrm>
              <a:prstGeom prst="rect">
                <a:avLst/>
              </a:prstGeom>
              <a:blipFill>
                <a:blip r:embed="rId4"/>
                <a:stretch>
                  <a:fillRect l="-621" t="-10811" b="-297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3FD0B630-E638-1876-C8E2-712FBB2C8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1" y="1929218"/>
            <a:ext cx="5234481" cy="3957778"/>
          </a:xfrm>
          <a:prstGeom prst="rect">
            <a:avLst/>
          </a:prstGeom>
        </p:spPr>
      </p:pic>
      <p:sp>
        <p:nvSpPr>
          <p:cNvPr id="14" name="Shape 0">
            <a:extLst>
              <a:ext uri="{FF2B5EF4-FFF2-40B4-BE49-F238E27FC236}">
                <a16:creationId xmlns:a16="http://schemas.microsoft.com/office/drawing/2014/main" id="{AD4D3850-96D1-C5FE-654A-00768D24947F}"/>
              </a:ext>
            </a:extLst>
          </p:cNvPr>
          <p:cNvSpPr/>
          <p:nvPr/>
        </p:nvSpPr>
        <p:spPr>
          <a:xfrm>
            <a:off x="5251622" y="1576341"/>
            <a:ext cx="6923237" cy="4191000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2DDB869-9A4A-D7FE-8A31-0CC71C888777}"/>
              </a:ext>
            </a:extLst>
          </p:cNvPr>
          <p:cNvGrpSpPr/>
          <p:nvPr/>
        </p:nvGrpSpPr>
        <p:grpSpPr>
          <a:xfrm>
            <a:off x="5251622" y="2036308"/>
            <a:ext cx="10269580" cy="3051418"/>
            <a:chOff x="5251622" y="2036308"/>
            <a:chExt cx="10269580" cy="3051418"/>
          </a:xfrm>
        </p:grpSpPr>
        <p:sp>
          <p:nvSpPr>
            <p:cNvPr id="6" name="Text 2"/>
            <p:cNvSpPr/>
            <p:nvPr/>
          </p:nvSpPr>
          <p:spPr>
            <a:xfrm>
              <a:off x="5688227" y="2036308"/>
              <a:ext cx="9832975" cy="516890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>
                <a:lnSpc>
                  <a:spcPct val="100000"/>
                </a:lnSpc>
              </a:pPr>
              <a:r>
                <a:rPr lang="en-US" sz="28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Quadratic Reconstruction Formula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 3"/>
                <p:cNvSpPr/>
                <p:nvPr/>
              </p:nvSpPr>
              <p:spPr>
                <a:xfrm>
                  <a:off x="5251622" y="2731888"/>
                  <a:ext cx="6845643" cy="2355838"/>
                </a:xfrm>
                <a:prstGeom prst="rect">
                  <a:avLst/>
                </a:prstGeom>
                <a:noFill/>
                <a:ln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2000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Standard method uses particle density at 50m (ρ₅₀) as estimator: </a:t>
                  </a:r>
                  <a:r>
                    <a:rPr kumimoji="1" lang="en-US" altLang="zh-CN" sz="2000" b="1" dirty="0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just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kumimoji="1" lang="x-none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𝐥𝐨𝐠</m:t>
                      </m:r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kumimoji="1" lang="x-none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x-none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x-none" altLang="zh-CN" sz="20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rec</m:t>
                          </m:r>
                        </m:sub>
                      </m:sSub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kumimoji="1" lang="x-none" altLang="zh-CN" sz="20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TeV</m:t>
                      </m:r>
                    </m:oMath>
                  </a14:m>
                  <a:r>
                    <a:rPr kumimoji="1" lang="x-none" altLang="zh-CN" sz="20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r>
                    <a:rPr kumimoji="1" lang="en-US" altLang="zh-CN" sz="2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1" lang="x-none" altLang="zh-CN" sz="20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=</a:t>
                  </a:r>
                  <a:r>
                    <a:rPr kumimoji="1" lang="en-US" altLang="zh-CN" sz="2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x-none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𝐚</m:t>
                      </m:r>
                      <m:d>
                        <m:dPr>
                          <m:ctrlPr>
                            <a:rPr kumimoji="1" lang="x-none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1" lang="x-none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𝛉</m:t>
                          </m:r>
                        </m:e>
                      </m:d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⋅</m:t>
                      </m:r>
                      <m:sSup>
                        <m:sSupPr>
                          <m:ctrlPr>
                            <a:rPr kumimoji="1" lang="x-none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x-none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kumimoji="1" lang="x-none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x-none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x-none" altLang="zh-CN" sz="20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x-none" altLang="zh-CN" sz="20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x-none" altLang="zh-C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𝛒</m:t>
                                          </m:r>
                                        </m:e>
                                        <m:sub>
                                          <m:r>
                                            <a:rPr kumimoji="1" lang="x-none" altLang="zh-CN" sz="20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𝟓𝟎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kumimoji="1" lang="x-none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1" lang="x-none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𝐛</m:t>
                      </m:r>
                      <m:d>
                        <m:dPr>
                          <m:ctrlPr>
                            <a:rPr kumimoji="1" lang="x-none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1" lang="x-none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𝛉</m:t>
                          </m:r>
                        </m:e>
                      </m:d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⋅</m:t>
                      </m:r>
                      <m:func>
                        <m:funcPr>
                          <m:ctrlPr>
                            <a:rPr kumimoji="1" lang="x-none" altLang="zh-CN" sz="2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a:rPr kumimoji="1" lang="x-none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kumimoji="1" lang="x-none" altLang="zh-CN" sz="20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x-none" altLang="zh-CN" sz="20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x-none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𝛒</m:t>
                                  </m:r>
                                </m:e>
                                <m:sub>
                                  <m:r>
                                    <a:rPr kumimoji="1" lang="x-none" altLang="zh-CN" sz="20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𝟓𝟎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1" lang="x-none" altLang="zh-CN" sz="20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1" lang="x-none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𝐜</m:t>
                      </m:r>
                      <m:r>
                        <a:rPr kumimoji="1" lang="x-none" altLang="zh-CN" sz="2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1" lang="x-none" altLang="zh-CN" sz="2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𝛉</m:t>
                      </m:r>
                      <m:r>
                        <a:rPr kumimoji="1" lang="x-none" altLang="zh-CN" sz="20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a14:m>
                  <a:r>
                    <a:rPr kumimoji="1" lang="en-US" altLang="zh-CN" sz="20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zh-CN" altLang="en-US" sz="2000" b="1" dirty="0"/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2000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Coefficients are zenith-dependent and fitted from MC simulations of ρ₅₀ versus E_true distributions.</a:t>
                  </a:r>
                  <a:endParaRPr lang="en-US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Text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1622" y="2731888"/>
                  <a:ext cx="6845643" cy="2355838"/>
                </a:xfrm>
                <a:prstGeom prst="rect">
                  <a:avLst/>
                </a:prstGeom>
                <a:blipFill>
                  <a:blip r:embed="rId6"/>
                  <a:stretch>
                    <a:fillRect l="-926" r="-926" b="-4301"/>
                  </a:stretch>
                </a:blipFill>
                <a:ln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2"/>
          <p:cNvSpPr/>
          <p:nvPr/>
        </p:nvSpPr>
        <p:spPr>
          <a:xfrm>
            <a:off x="988695" y="367665"/>
            <a:ext cx="9212209" cy="583565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latin typeface="MiSans" pitchFamily="34" charset="0"/>
                <a:ea typeface="MiSans" pitchFamily="34" charset="-122"/>
                <a:cs typeface="MiSans" pitchFamily="34" charset="-120"/>
              </a:rPr>
              <a:t>Optimal Distance for Density Measurement</a:t>
            </a:r>
            <a:endParaRPr lang="en-US" sz="1600" dirty="0"/>
          </a:p>
        </p:txBody>
      </p:sp>
      <p:pic>
        <p:nvPicPr>
          <p:cNvPr id="15" name="图片 14" descr="图表&#10;&#10;AI 生成的内容可能不正确。">
            <a:extLst>
              <a:ext uri="{FF2B5EF4-FFF2-40B4-BE49-F238E27FC236}">
                <a16:creationId xmlns:a16="http://schemas.microsoft.com/office/drawing/2014/main" id="{A38B9F1F-10ED-475D-C10A-D1F041646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983" y="1201402"/>
            <a:ext cx="4508816" cy="3381611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95E49567-F4ED-0291-FFDF-79B2ABE0C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191" y="1277636"/>
            <a:ext cx="4508816" cy="3381613"/>
          </a:xfrm>
          <a:prstGeom prst="rect">
            <a:avLst/>
          </a:prstGeom>
        </p:spPr>
      </p:pic>
      <p:pic>
        <p:nvPicPr>
          <p:cNvPr id="3" name="Image 1" descr="https://kimi-img.moonshot.cn/pub/slides/slides_tmpl/image/25-09-04-16:27:00-d2skql61bb2p4onbqhag.png">
            <a:extLst>
              <a:ext uri="{FF2B5EF4-FFF2-40B4-BE49-F238E27FC236}">
                <a16:creationId xmlns:a16="http://schemas.microsoft.com/office/drawing/2014/main" id="{EB99D44B-BAB7-4B35-FAE3-761DDF057D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3538" y="475297"/>
            <a:ext cx="533400" cy="368300"/>
          </a:xfrm>
          <a:prstGeom prst="rect">
            <a:avLst/>
          </a:prstGeom>
        </p:spPr>
      </p:pic>
      <p:sp>
        <p:nvSpPr>
          <p:cNvPr id="4" name="Shape 0">
            <a:extLst>
              <a:ext uri="{FF2B5EF4-FFF2-40B4-BE49-F238E27FC236}">
                <a16:creationId xmlns:a16="http://schemas.microsoft.com/office/drawing/2014/main" id="{40E41C50-BF22-D61D-0A50-09DF88735705}"/>
              </a:ext>
            </a:extLst>
          </p:cNvPr>
          <p:cNvSpPr/>
          <p:nvPr/>
        </p:nvSpPr>
        <p:spPr>
          <a:xfrm>
            <a:off x="-10922" y="4651298"/>
            <a:ext cx="12202922" cy="2206701"/>
          </a:xfrm>
          <a:prstGeom prst="rect">
            <a:avLst/>
          </a:prstGeom>
          <a:solidFill>
            <a:srgbClr val="EBEBEB"/>
          </a:solidFill>
          <a:ln/>
        </p:spPr>
        <p:txBody>
          <a:bodyPr/>
          <a:lstStyle/>
          <a:p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E7BA4ED-909D-FF82-12E4-DACD238E67C2}"/>
              </a:ext>
            </a:extLst>
          </p:cNvPr>
          <p:cNvGrpSpPr/>
          <p:nvPr/>
        </p:nvGrpSpPr>
        <p:grpSpPr>
          <a:xfrm>
            <a:off x="287883" y="4783385"/>
            <a:ext cx="11936502" cy="2528172"/>
            <a:chOff x="287883" y="4783385"/>
            <a:chExt cx="11936502" cy="2528172"/>
          </a:xfrm>
        </p:grpSpPr>
        <p:sp>
          <p:nvSpPr>
            <p:cNvPr id="9" name="Text 3"/>
            <p:cNvSpPr/>
            <p:nvPr/>
          </p:nvSpPr>
          <p:spPr>
            <a:xfrm>
              <a:off x="926938" y="4833186"/>
              <a:ext cx="3408680" cy="707886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Density Fluctuation Analysis</a:t>
              </a:r>
              <a:endParaRPr lang="en-US" sz="1600" dirty="0"/>
            </a:p>
          </p:txBody>
        </p:sp>
        <p:sp>
          <p:nvSpPr>
            <p:cNvPr id="10" name="Text 4"/>
            <p:cNvSpPr/>
            <p:nvPr/>
          </p:nvSpPr>
          <p:spPr>
            <a:xfrm>
              <a:off x="287883" y="5627319"/>
              <a:ext cx="3817148" cy="952953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 latinLnBrk="1">
                <a:lnSpc>
                  <a:spcPct val="120000"/>
                </a:lnSpc>
              </a:pPr>
              <a:r>
                <a:rPr lang="en-US" sz="1600" b="1" dirty="0">
                  <a:solidFill>
                    <a:srgbClr val="111111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Particle density fluctuations vary with core distance; larger angles show different  radial characteristics.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 5"/>
            <p:cNvSpPr/>
            <p:nvPr/>
          </p:nvSpPr>
          <p:spPr>
            <a:xfrm>
              <a:off x="4539851" y="4787126"/>
              <a:ext cx="3408680" cy="707886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Stability at Extended Distance</a:t>
              </a:r>
              <a:endParaRPr lang="en-US" sz="1600" dirty="0"/>
            </a:p>
          </p:txBody>
        </p:sp>
        <p:sp>
          <p:nvSpPr>
            <p:cNvPr id="12" name="Text 6"/>
            <p:cNvSpPr/>
            <p:nvPr/>
          </p:nvSpPr>
          <p:spPr>
            <a:xfrm>
              <a:off x="4300829" y="5627099"/>
              <a:ext cx="3355975" cy="952953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 latinLnBrk="1">
                <a:lnSpc>
                  <a:spcPct val="120000"/>
                </a:lnSpc>
              </a:pPr>
              <a:r>
                <a:rPr lang="en-US" sz="1600" b="1" dirty="0">
                  <a:solidFill>
                    <a:srgbClr val="111111"/>
                  </a:solidFill>
                  <a:latin typeface="Times New Roman" panose="02020603050405020304" pitchFamily="18" charset="0"/>
                  <a:ea typeface="MiSans" pitchFamily="34" charset="-122"/>
                  <a:cs typeface="Times New Roman" panose="02020603050405020304" pitchFamily="18" charset="0"/>
                </a:rPr>
                <a:t>Measurements at 150m demonstrate significantly reduced fluctuations    compared to 50m reference point.</a:t>
              </a:r>
            </a:p>
          </p:txBody>
        </p:sp>
        <p:sp>
          <p:nvSpPr>
            <p:cNvPr id="13" name="Text 7"/>
            <p:cNvSpPr/>
            <p:nvPr/>
          </p:nvSpPr>
          <p:spPr>
            <a:xfrm>
              <a:off x="8152764" y="4783385"/>
              <a:ext cx="3408680" cy="706755"/>
            </a:xfrm>
            <a:prstGeom prst="rect">
              <a:avLst/>
            </a:prstGeom>
            <a:noFill/>
            <a:ln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US" sz="2000" b="1" dirty="0">
                  <a:solidFill>
                    <a:srgbClr val="111111"/>
                  </a:solidFill>
                  <a:latin typeface="MiSans" pitchFamily="34" charset="0"/>
                  <a:ea typeface="MiSans" pitchFamily="34" charset="-122"/>
                  <a:cs typeface="MiSans" pitchFamily="34" charset="-120"/>
                </a:rPr>
                <a:t>Revised Energy Estimator</a:t>
              </a:r>
              <a:endParaRPr lang="en-US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8"/>
                <p:cNvSpPr/>
                <p:nvPr/>
              </p:nvSpPr>
              <p:spPr>
                <a:xfrm>
                  <a:off x="7656804" y="5541072"/>
                  <a:ext cx="4567581" cy="1770485"/>
                </a:xfrm>
                <a:prstGeom prst="rect">
                  <a:avLst/>
                </a:prstGeom>
                <a:noFill/>
                <a:ln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just" latinLnBrk="1">
                    <a:lnSpc>
                      <a:spcPct val="120000"/>
                    </a:lnSpc>
                  </a:pPr>
                  <a:r>
                    <a:rPr lang="en-US" sz="1600" b="1" dirty="0">
                      <a:solidFill>
                        <a:srgbClr val="111111"/>
                      </a:solidFill>
                      <a:latin typeface="Times New Roman" panose="02020603050405020304" pitchFamily="18" charset="0"/>
                      <a:ea typeface="MiSans" pitchFamily="34" charset="-122"/>
                      <a:cs typeface="Times New Roman" panose="02020603050405020304" pitchFamily="18" charset="0"/>
                    </a:rPr>
                    <a:t>Energy reconstruction reoptimized using ρ₁₅₀ with recalibrated quadratic   parameters for large zenith angles.</a:t>
                  </a:r>
                  <a:r>
                    <a:rPr kumimoji="1" lang="x-none" altLang="zh-CN" sz="1600" b="1">
                      <a:solidFill>
                        <a:srgbClr val="FF0000"/>
                      </a:solidFill>
                      <a:cs typeface="Calibri" panose="020F0502020204030204" pitchFamily="34" charset="0"/>
                    </a:rPr>
                    <a:t> </a:t>
                  </a:r>
                  <a:endParaRPr kumimoji="1" lang="en-US" altLang="zh-CN" sz="1600" b="1" i="1" dirty="0">
                    <a:solidFill>
                      <a:srgbClr val="FF0000"/>
                    </a:solidFill>
                    <a:latin typeface="Cambria Math" panose="02040503050406030204" pitchFamily="18" charset="0"/>
                    <a:cs typeface="Calibri" panose="020F0502020204030204" pitchFamily="34" charset="0"/>
                  </a:endParaRPr>
                </a:p>
                <a:p>
                  <a:pPr algn="ctr" latinLnBrk="1">
                    <a:lnSpc>
                      <a:spcPct val="120000"/>
                    </a:lnSpc>
                  </a:pPr>
                  <a14:m>
                    <m:oMath xmlns:m="http://schemas.openxmlformats.org/officeDocument/2006/math">
                      <m:r>
                        <a:rPr kumimoji="1" lang="x-none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𝐥𝐨𝐠</m:t>
                      </m:r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sSub>
                        <m:sSubPr>
                          <m:ctrlPr>
                            <a:rPr kumimoji="1" lang="x-none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kumimoji="1" lang="x-none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𝐄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kumimoji="1" lang="x-none" altLang="zh-CN" sz="12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m:t>rec</m:t>
                          </m:r>
                        </m:sub>
                      </m:sSub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/</m:t>
                      </m:r>
                      <m:r>
                        <m:rPr>
                          <m:nor/>
                        </m:rPr>
                        <a:rPr kumimoji="1" lang="x-none" altLang="zh-CN" sz="12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m:t>TeV</m:t>
                      </m:r>
                    </m:oMath>
                  </a14:m>
                  <a:r>
                    <a:rPr kumimoji="1" lang="x-none" altLang="zh-CN" sz="12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)</a:t>
                  </a:r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kumimoji="1" lang="x-none" altLang="zh-CN" sz="1200" b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=</a:t>
                  </a:r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1" lang="x-none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𝐚</m:t>
                      </m:r>
                      <m:d>
                        <m:dPr>
                          <m:ctrlPr>
                            <a:rPr kumimoji="1" lang="x-none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1" lang="x-none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𝛉</m:t>
                          </m:r>
                        </m:e>
                      </m:d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⋅</m:t>
                      </m:r>
                      <m:sSup>
                        <m:sSupPr>
                          <m:ctrlPr>
                            <a:rPr kumimoji="1" lang="x-none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x-none" altLang="zh-CN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kumimoji="1" lang="x-none" altLang="zh-CN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a:rPr kumimoji="1" lang="x-none" altLang="zh-CN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𝐥𝐨𝐠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kumimoji="1" lang="x-none" altLang="zh-CN" sz="1200" b="1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Calibri" panose="020F0502020204030204" pitchFamily="34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kumimoji="1" lang="x-none" altLang="zh-CN" sz="1200" b="1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x-none" altLang="zh-CN" sz="1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𝛒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zh-CN" sz="1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𝟏</m:t>
                                          </m:r>
                                          <m:r>
                                            <a:rPr kumimoji="1" lang="x-none" altLang="zh-CN" sz="1200" b="1" i="1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Calibri" panose="020F0502020204030204" pitchFamily="34" charset="0"/>
                                            </a:rPr>
                                            <m:t>𝟓𝟎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kumimoji="1" lang="x-none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</m:t>
                          </m:r>
                        </m:sup>
                      </m:sSup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1" lang="x-none" altLang="zh-CN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𝐛</m:t>
                      </m:r>
                      <m:d>
                        <m:dPr>
                          <m:ctrlPr>
                            <a:rPr kumimoji="1" lang="x-none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kumimoji="1" lang="x-none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𝛉</m:t>
                          </m:r>
                        </m:e>
                      </m:d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⋅</m:t>
                      </m:r>
                      <m:func>
                        <m:funcPr>
                          <m:ctrlPr>
                            <a:rPr kumimoji="1" lang="x-none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uncPr>
                        <m:fName>
                          <m:r>
                            <a:rPr kumimoji="1" lang="x-none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𝐥𝐨𝐠</m:t>
                          </m:r>
                        </m:fName>
                        <m:e>
                          <m:d>
                            <m:dPr>
                              <m:ctrlPr>
                                <a:rPr kumimoji="1" lang="x-none" altLang="zh-CN" sz="120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x-none" altLang="zh-CN" sz="1200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x-none" altLang="zh-CN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𝛒</m:t>
                                  </m:r>
                                </m:e>
                                <m:sub>
                                  <m:r>
                                    <a:rPr kumimoji="1" lang="en-US" altLang="zh-CN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𝟏</m:t>
                                  </m:r>
                                  <m:r>
                                    <a:rPr kumimoji="1" lang="x-none" altLang="zh-CN" sz="12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Calibri" panose="020F0502020204030204" pitchFamily="34" charset="0"/>
                                    </a:rPr>
                                    <m:t>𝟓𝟎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kumimoji="1" lang="x-none" altLang="zh-CN" sz="1200" b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kumimoji="1" lang="x-none" altLang="zh-CN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𝐜</m:t>
                      </m:r>
                      <m:r>
                        <a:rPr kumimoji="1" lang="x-none" altLang="zh-CN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(</m:t>
                      </m:r>
                      <m:r>
                        <a:rPr kumimoji="1" lang="x-none" altLang="zh-CN" sz="1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𝛉</m:t>
                      </m:r>
                      <m:r>
                        <a:rPr kumimoji="1" lang="x-none" altLang="zh-CN" sz="1200" b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)</m:t>
                      </m:r>
                    </m:oMath>
                  </a14:m>
                  <a:r>
                    <a:rPr kumimoji="1" lang="en-US" altLang="zh-CN" sz="1200" b="1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endParaRPr lang="zh-CN" altLang="en-US" sz="1200" b="1" dirty="0"/>
                </a:p>
                <a:p>
                  <a:pPr algn="just" latinLnBrk="1">
                    <a:lnSpc>
                      <a:spcPct val="120000"/>
                    </a:lnSpc>
                  </a:pPr>
                  <a:endParaRPr lang="en-US" sz="1600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endParaRPr>
                </a:p>
                <a:p>
                  <a:pPr algn="just" latinLnBrk="1">
                    <a:lnSpc>
                      <a:spcPct val="120000"/>
                    </a:lnSpc>
                  </a:pPr>
                  <a:endParaRPr lang="en-US" sz="1600" b="1" dirty="0">
                    <a:solidFill>
                      <a:srgbClr val="111111"/>
                    </a:solidFill>
                    <a:latin typeface="Times New Roman" panose="02020603050405020304" pitchFamily="18" charset="0"/>
                    <a:ea typeface="MiSans" pitchFamily="34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6804" y="5541072"/>
                  <a:ext cx="4567581" cy="1770485"/>
                </a:xfrm>
                <a:prstGeom prst="rect">
                  <a:avLst/>
                </a:prstGeom>
                <a:blipFill>
                  <a:blip r:embed="rId6"/>
                  <a:stretch>
                    <a:fillRect l="-554" r="-831"/>
                  </a:stretch>
                </a:blipFill>
                <a:ln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32323"/>
      </a:accent1>
      <a:accent2>
        <a:srgbClr val="EBEBEB"/>
      </a:accent2>
      <a:accent3>
        <a:srgbClr val="919191"/>
      </a:accent3>
      <a:accent4>
        <a:srgbClr val="ADADAD"/>
      </a:accent4>
      <a:accent5>
        <a:srgbClr val="C79E7F"/>
      </a:accent5>
      <a:accent6>
        <a:srgbClr val="C27F6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19218</TotalTime>
  <Words>1342</Words>
  <Application>Microsoft Macintosh PowerPoint</Application>
  <PresentationFormat>宽屏</PresentationFormat>
  <Paragraphs>234</Paragraphs>
  <Slides>51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7" baseType="lpstr">
      <vt:lpstr>Cambria Math</vt:lpstr>
      <vt:lpstr>Calibri</vt:lpstr>
      <vt:lpstr>Times New Roman</vt:lpstr>
      <vt:lpstr>MiSans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Optimizing LHAASO-KM2A Performance at Large Zenith Angles</dc:title>
  <dc:subject>Optimizing LHAASO-KM2A Performance at Large Zenith Angles</dc:subject>
  <dc:creator>Kimi</dc:creator>
  <cp:lastModifiedBy>本阳 朱</cp:lastModifiedBy>
  <cp:revision>100</cp:revision>
  <dcterms:created xsi:type="dcterms:W3CDTF">2026-03-25T02:44:53Z</dcterms:created>
  <dcterms:modified xsi:type="dcterms:W3CDTF">2026-04-29T02:53:59Z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{"Label":"Optimizing LHAASO-KM2A Performance at Large Zenith Angles","ContentProducer":"001191110108MACG2KBH8F10000","ProduceID":"19d22ddd-1b22-8aa0-8000-000010e4ef4a","ReservedCode1":"","ContentPropagator":"001191110108MACG2KBH8F20000","PropagateID":"19d22ddd-1b22-8aa0-8000-000010e4ef4a","ReservedCode2":""}</vt:lpwstr>
  </property>
</Properties>
</file>