
<file path=[Content_Types].xml><?xml version="1.0" encoding="utf-8"?>
<Types xmlns="http://schemas.openxmlformats.org/package/2006/content-types"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</p:sldMasterIdLst>
  <p:notesMasterIdLst>
    <p:notesMasterId r:id="rId19"/>
  </p:notesMasterIdLst>
  <p:sldIdLst>
    <p:sldId id="742" r:id="rId4"/>
    <p:sldId id="743" r:id="rId5"/>
    <p:sldId id="839" r:id="rId6"/>
    <p:sldId id="845" r:id="rId7"/>
    <p:sldId id="842" r:id="rId8"/>
    <p:sldId id="850" r:id="rId9"/>
    <p:sldId id="892" r:id="rId10"/>
    <p:sldId id="847" r:id="rId11"/>
    <p:sldId id="866" r:id="rId12"/>
    <p:sldId id="853" r:id="rId13"/>
    <p:sldId id="854" r:id="rId14"/>
    <p:sldId id="855" r:id="rId15"/>
    <p:sldId id="893" r:id="rId16"/>
    <p:sldId id="883" r:id="rId17"/>
    <p:sldId id="815" r:id="rId1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28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  <a:srgbClr val="759E00"/>
    <a:srgbClr val="3366FF"/>
    <a:srgbClr val="4B76FF"/>
    <a:srgbClr val="638600"/>
    <a:srgbClr val="3B79CE"/>
    <a:srgbClr val="7199C9"/>
    <a:srgbClr val="009644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08" autoAdjust="0"/>
  </p:normalViewPr>
  <p:slideViewPr>
    <p:cSldViewPr showGuides="1">
      <p:cViewPr varScale="1">
        <p:scale>
          <a:sx n="90" d="100"/>
          <a:sy n="90" d="100"/>
        </p:scale>
        <p:origin x="852" y="42"/>
      </p:cViewPr>
      <p:guideLst>
        <p:guide orient="horz" pos="2273"/>
        <p:guide pos="28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0D183-6031-4C32-B44B-14746A336C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1DF17-A28C-4D46-829F-D8D110C0931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</a:blip>
          <a:srcRect/>
          <a:stretch>
            <a:fillRect/>
          </a:stretch>
        </p:blipFill>
        <p:spPr>
          <a:xfrm>
            <a:off x="0" y="2348880"/>
            <a:ext cx="5580112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9144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29454" y="-2"/>
            <a:ext cx="2214546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D013E-AA77-4F20-8483-10C338E25CD4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A0413-6ACB-449D-B68D-86D34FC67F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14282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高能所图标-单色.tif"/>
          <p:cNvPicPr>
            <a:picLocks noChangeAspect="1"/>
          </p:cNvPicPr>
          <p:nvPr userDrawn="1"/>
        </p:nvPicPr>
        <p:blipFill>
          <a:blip r:embed="rId2" cstate="print">
            <a:lum bright="4000"/>
          </a:blip>
          <a:srcRect/>
          <a:stretch>
            <a:fillRect/>
          </a:stretch>
        </p:blipFill>
        <p:spPr bwMode="auto">
          <a:xfrm>
            <a:off x="0" y="2349500"/>
            <a:ext cx="5580063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7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8"/>
          <p:cNvSpPr/>
          <p:nvPr userDrawn="1"/>
        </p:nvSpPr>
        <p:spPr>
          <a:xfrm>
            <a:off x="1857375" y="6750050"/>
            <a:ext cx="7286625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9"/>
          <p:cNvSpPr/>
          <p:nvPr userDrawn="1"/>
        </p:nvSpPr>
        <p:spPr>
          <a:xfrm>
            <a:off x="0" y="0"/>
            <a:ext cx="9144000" cy="215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10"/>
          <p:cNvSpPr/>
          <p:nvPr userDrawn="1"/>
        </p:nvSpPr>
        <p:spPr>
          <a:xfrm>
            <a:off x="6929438" y="0"/>
            <a:ext cx="2214562" cy="215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F648A-6AA9-4C16-8844-196265C22904}" type="datetimeFigureOut">
              <a:rPr lang="zh-CN" altLang="en-US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42372-F354-44FE-9DF0-15F30F2D88A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4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15"/>
          <p:cNvSpPr/>
          <p:nvPr userDrawn="1"/>
        </p:nvSpPr>
        <p:spPr>
          <a:xfrm>
            <a:off x="1857375" y="6750050"/>
            <a:ext cx="7286625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17"/>
          <p:cNvSpPr/>
          <p:nvPr userDrawn="1"/>
        </p:nvSpPr>
        <p:spPr>
          <a:xfrm>
            <a:off x="0" y="938213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22"/>
          <p:cNvSpPr/>
          <p:nvPr userDrawn="1"/>
        </p:nvSpPr>
        <p:spPr>
          <a:xfrm>
            <a:off x="0" y="0"/>
            <a:ext cx="214313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258A8-CB29-4895-ACB3-087CDA9E75C6}" type="datetimeFigureOut">
              <a:rPr lang="zh-CN" altLang="en-US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2C634-287A-4A18-97D8-4716869DD48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75988-F4F3-4F17-9A5E-9396F866EBE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5E8B5-7B4A-4823-9B9E-3DDB183A616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F655C-27BD-4C48-BF53-A14E5B7EB253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9E28A-24B2-4FB5-9709-9504A99D640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E3450-B00C-4083-A665-4ACEFA817E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638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9A74567-C338-4F68-8BC4-D598EC645CE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075116D-D795-4EED-8D0E-254CF2229591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-13783" y="764834"/>
            <a:ext cx="9180512" cy="2376263"/>
          </a:xfrm>
        </p:spPr>
        <p:txBody>
          <a:bodyPr/>
          <a:lstStyle/>
          <a:p>
            <a:r>
              <a:rPr lang="en-US" altLang="zh-CN" sz="4000" dirty="0"/>
              <a:t>Systematic-Uncertainty Study for Robust LHAASO Characterization of J0956+4622</a:t>
            </a:r>
            <a:br>
              <a:rPr lang="en-US" altLang="zh-CN" sz="4500" dirty="0"/>
            </a:br>
            <a:endParaRPr lang="en-US" altLang="zh-CN" sz="4500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1115616" y="3717032"/>
            <a:ext cx="6624736" cy="2159711"/>
          </a:xfrm>
        </p:spPr>
        <p:txBody>
          <a:bodyPr>
            <a:no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Reporter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Xuanling Zhang</a:t>
            </a:r>
            <a:endParaRPr lang="en-US" altLang="zh-CN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PI: Songzhan Chen, Jianli Zhang (NAOC); Co-I: Xuanling Zhang, Jin Zhao, Hui Zhu (NAOC), Qiang Yuan (PMO) </a:t>
            </a:r>
            <a:endParaRPr lang="en-US" altLang="zh-CN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2026/04/02</a:t>
            </a:r>
            <a:endParaRPr lang="en-US" altLang="zh-CN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24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4139" y="142852"/>
            <a:ext cx="8072494" cy="725470"/>
          </a:xfrm>
        </p:spPr>
        <p:txBody>
          <a:bodyPr>
            <a:no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effectLst/>
                <a:latin typeface="微软雅黑" panose="020B0503020204020204" pitchFamily="34" charset="-122"/>
              </a:rPr>
              <a:t>Atmospheric depth drives event-rate changes</a:t>
            </a:r>
            <a:endParaRPr lang="en-US" altLang="zh-CN" sz="2400" dirty="0">
              <a:solidFill>
                <a:schemeClr val="tx1"/>
              </a:solidFill>
              <a:effectLst/>
              <a:latin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460" y="1050925"/>
            <a:ext cx="8229600" cy="721995"/>
          </a:xfrm>
        </p:spPr>
        <p:txBody>
          <a:bodyPr>
            <a:normAutofit fontScale="9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b="1">
                <a:latin typeface="微软雅黑" panose="020B0503020204020204" pitchFamily="34" charset="-122"/>
                <a:cs typeface="黑体" panose="02010609060101010101" pitchFamily="49" charset="-122"/>
                <a:sym typeface="+mn-ea"/>
              </a:rPr>
              <a:t>Cosmic-ray event rate vs. atmospheric pressure</a:t>
            </a:r>
            <a:r>
              <a:rPr lang="zh-CN" altLang="en-US" sz="2400" b="1">
                <a:latin typeface="微软雅黑" panose="020B0503020204020204" pitchFamily="34" charset="-122"/>
                <a:cs typeface="黑体" panose="02010609060101010101" pitchFamily="49" charset="-122"/>
                <a:sym typeface="+mn-ea"/>
              </a:rPr>
              <a:t>：</a:t>
            </a:r>
            <a:r>
              <a:rPr lang="en-US" altLang="zh-CN" sz="2400" b="1">
                <a:solidFill>
                  <a:srgbClr val="0000FF"/>
                </a:solidFill>
                <a:latin typeface="微软雅黑" panose="020B0503020204020204" pitchFamily="34" charset="-122"/>
                <a:cs typeface="黑体" panose="02010609060101010101" pitchFamily="49" charset="-122"/>
              </a:rPr>
              <a:t>±6–8%</a:t>
            </a:r>
            <a:endParaRPr lang="en-US" altLang="zh-CN" sz="2400" b="1">
              <a:solidFill>
                <a:srgbClr val="0000FF"/>
              </a:solidFill>
              <a:latin typeface="微软雅黑" panose="020B0503020204020204" pitchFamily="34" charset="-122"/>
              <a:cs typeface="黑体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2400" b="1">
              <a:solidFill>
                <a:srgbClr val="0000FF"/>
              </a:solidFill>
              <a:latin typeface="微软雅黑" panose="020B0503020204020204" pitchFamily="34" charset="-122"/>
              <a:cs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1335" y="4364990"/>
            <a:ext cx="5489575" cy="23964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27405" y="3952875"/>
            <a:ext cx="81337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Crab gamma-ray flux vs. pressure: behaves similarly to cosmic rays.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5215" y="1772920"/>
            <a:ext cx="4141470" cy="21228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401" y="1634748"/>
            <a:ext cx="4914542" cy="23112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290" y="6453505"/>
            <a:ext cx="6407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14</a:t>
            </a:r>
            <a:endParaRPr lang="en-US" altLang="zh-CN" sz="2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60" y="1997710"/>
            <a:ext cx="5121910" cy="23056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effectLst/>
                <a:latin typeface="微软雅黑" panose="020B0503020204020204" pitchFamily="34" charset="-122"/>
              </a:rPr>
              <a:t>Simulation: estimate the bias from the choice of atmosphere model in MC</a:t>
            </a:r>
            <a:endParaRPr lang="en-US" altLang="zh-CN" sz="2400" dirty="0">
              <a:solidFill>
                <a:schemeClr val="tx1"/>
              </a:solidFill>
              <a:effectLst/>
              <a:latin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180975" y="1124585"/>
            <a:ext cx="7872095" cy="1000760"/>
          </a:xfrm>
        </p:spPr>
        <p:txBody>
          <a:bodyPr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3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Current MC: uses </a:t>
            </a:r>
            <a:r>
              <a:rPr lang="en-US" altLang="zh-CN" sz="2300" b="1" dirty="0">
                <a:solidFill>
                  <a:srgbClr val="0000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the USSA atmosphere model</a:t>
            </a:r>
            <a:endParaRPr lang="en-US" altLang="zh-CN" sz="2300" b="1" dirty="0">
              <a:solidFill>
                <a:srgbClr val="0000FF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300" b="1" dirty="0">
                <a:solidFill>
                  <a:srgbClr val="0000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ERA5 </a:t>
            </a:r>
            <a:r>
              <a:rPr lang="en-US" altLang="zh-CN" sz="23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matches measured pressure better</a:t>
            </a:r>
            <a:endParaRPr lang="en-US" altLang="zh-CN" sz="2300" b="1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20335" y="2440940"/>
            <a:ext cx="3672205" cy="1419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Comparison of trigger-level energy distributions between the two atmosphere models in simulation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 flipV="1">
            <a:off x="1043305" y="3068955"/>
            <a:ext cx="4320540" cy="1511935"/>
          </a:xfrm>
          <a:prstGeom prst="straightConnector1">
            <a:avLst/>
          </a:prstGeom>
          <a:ln w="571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5" name="图片 14" descr="reco_energy__ERA5_Atm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9450" y="3789045"/>
            <a:ext cx="4705985" cy="31299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99745" y="4796790"/>
            <a:ext cx="39897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Preliminary estimate: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~9.1% difference between ERA5 and USSA simulations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290" y="6453505"/>
            <a:ext cx="7924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15</a:t>
            </a:r>
            <a:endParaRPr lang="en-US" altLang="zh-CN"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45" y="142875"/>
            <a:ext cx="8932545" cy="725170"/>
          </a:xfrm>
        </p:spPr>
        <p:txBody>
          <a:bodyPr/>
          <a:lstStyle/>
          <a:p>
            <a:r>
              <a:rPr lang="en-US" altLang="zh-CN" sz="2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</a:rPr>
              <a:t>Impact of ADC/TDC calibration uncertainties</a:t>
            </a:r>
            <a:endParaRPr lang="en-US" altLang="zh-CN" sz="2800" dirty="0">
              <a:solidFill>
                <a:schemeClr val="tx1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325" y="1248410"/>
            <a:ext cx="4364355" cy="29019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30505" y="4293235"/>
            <a:ext cx="866330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ADC calibration shift (+0.02):leading to an average  ~2% upward shift in reconstructed energy.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TDC timing jitter (0.4 ns):degrading the angular resolution by about ~1.5% on average.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505" y="1268730"/>
            <a:ext cx="4246833" cy="2901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850" y="142875"/>
            <a:ext cx="8932545" cy="72517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</a:rPr>
              <a:t>Differences between MC and Crab data on γ/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</a:rPr>
              <a:t>p</a:t>
            </a:r>
            <a:endParaRPr lang="en-US" altLang="zh-CN" sz="2800" dirty="0">
              <a:solidFill>
                <a:schemeClr val="tx1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0245" y="1196340"/>
            <a:ext cx="4279245" cy="25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0245" y="3716655"/>
            <a:ext cx="4279245" cy="2520000"/>
          </a:xfrm>
          <a:prstGeom prst="rect">
            <a:avLst/>
          </a:prstGeom>
        </p:spPr>
      </p:pic>
      <p:pic>
        <p:nvPicPr>
          <p:cNvPr id="4" name="图片 3" descr="R_proj_bin04_25.1-39.8TeV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60" y="1628775"/>
            <a:ext cx="4556125" cy="280289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6659880" y="2204720"/>
            <a:ext cx="340360" cy="35115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515735" y="4725035"/>
            <a:ext cx="340360" cy="35115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>
            <a:stCxn id="5" idx="2"/>
          </p:cNvCxnSpPr>
          <p:nvPr/>
        </p:nvCxnSpPr>
        <p:spPr>
          <a:xfrm flipH="1">
            <a:off x="3707765" y="2380615"/>
            <a:ext cx="2952115" cy="2704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>
            <a:stCxn id="6" idx="2"/>
          </p:cNvCxnSpPr>
          <p:nvPr/>
        </p:nvCxnSpPr>
        <p:spPr>
          <a:xfrm flipH="1">
            <a:off x="3707765" y="4900930"/>
            <a:ext cx="2807970" cy="400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-43815" y="4940935"/>
            <a:ext cx="4095115" cy="3975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These differences still need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further check and study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IV. Summary </a:t>
            </a:r>
            <a:endParaRPr lang="en-US" altLang="zh-CN" sz="3200" dirty="0">
              <a:solidFill>
                <a:schemeClr val="tx1"/>
              </a:solidFill>
              <a:effectLst/>
              <a:latin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196975"/>
            <a:ext cx="9156700" cy="525653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i="0" dirty="0">
                <a:latin typeface="微软雅黑" panose="020B0503020204020204" pitchFamily="34" charset="-122"/>
                <a:cs typeface="宋体" panose="02010600030101010101" pitchFamily="2" charset="-122"/>
              </a:rPr>
              <a:t>J0956+4622 (summary)</a:t>
            </a:r>
            <a:endParaRPr lang="en-US" altLang="zh-CN" sz="2000" b="1" i="0" dirty="0">
              <a:latin typeface="微软雅黑" panose="020B0503020204020204" pitchFamily="34" charset="-122"/>
              <a:cs typeface="宋体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800" b="1" i="0" dirty="0">
                <a:latin typeface="微软雅黑" panose="020B0503020204020204" pitchFamily="34" charset="-122"/>
                <a:cs typeface="宋体" panose="02010600030101010101" pitchFamily="2" charset="-122"/>
              </a:rPr>
              <a:t>Position: Galactic l ≈ 171.6 deg, b ≈ 50.8 deg.</a:t>
            </a:r>
            <a:endParaRPr lang="en-US" altLang="zh-CN" sz="1800" b="1" i="0" dirty="0">
              <a:latin typeface="微软雅黑" panose="020B0503020204020204" pitchFamily="34" charset="-122"/>
              <a:cs typeface="宋体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800" b="1" i="0" dirty="0">
                <a:latin typeface="微软雅黑" panose="020B0503020204020204" pitchFamily="34" charset="-122"/>
                <a:cs typeface="宋体" panose="02010600030101010101" pitchFamily="2" charset="-122"/>
              </a:rPr>
              <a:t>Morphology: extended; major axis ~0.5 deg.</a:t>
            </a:r>
            <a:endParaRPr lang="en-US" altLang="zh-CN" sz="1800" b="1" i="0" dirty="0">
              <a:latin typeface="微软雅黑" panose="020B0503020204020204" pitchFamily="34" charset="-122"/>
              <a:cs typeface="宋体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800" b="1" i="0" dirty="0">
                <a:latin typeface="微软雅黑" panose="020B0503020204020204" pitchFamily="34" charset="-122"/>
                <a:cs typeface="宋体" panose="02010600030101010101" pitchFamily="2" charset="-122"/>
              </a:rPr>
              <a:t>Spectrum: νFν (or E²dN/dE) peak ~70 TeV—among the top three LHAASO sources.</a:t>
            </a:r>
            <a:endParaRPr lang="en-US" altLang="zh-CN" sz="1800" b="1" i="0" dirty="0">
              <a:latin typeface="微软雅黑" panose="020B0503020204020204" pitchFamily="34" charset="-122"/>
              <a:cs typeface="宋体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800" b="1" i="0" dirty="0">
                <a:latin typeface="微软雅黑" panose="020B0503020204020204" pitchFamily="34" charset="-122"/>
                <a:cs typeface="宋体" panose="02010600030101010101" pitchFamily="2" charset="-122"/>
              </a:rPr>
              <a:t>Counterparts: one faint X-ray candidate; EP data needed for a firm call. HI gas suggests a possible link at ~50–100 pc.</a:t>
            </a:r>
            <a:endParaRPr lang="en-US" altLang="zh-CN" sz="1800" b="1" i="0" dirty="0">
              <a:latin typeface="微软雅黑" panose="020B0503020204020204" pitchFamily="34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 b="1" i="0" dirty="0">
                <a:latin typeface="微软雅黑" panose="020B0503020204020204" pitchFamily="34" charset="-122"/>
                <a:cs typeface="宋体" panose="02010600030101010101" pitchFamily="2" charset="-122"/>
              </a:rPr>
              <a:t>Systematics (preliminary)</a:t>
            </a:r>
            <a:endParaRPr lang="en-US" altLang="zh-CN" sz="2000" b="1" i="0" dirty="0">
              <a:latin typeface="微软雅黑" panose="020B0503020204020204" pitchFamily="34" charset="-122"/>
              <a:cs typeface="宋体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800" b="1" i="0" dirty="0">
                <a:latin typeface="微软雅黑" panose="020B0503020204020204" pitchFamily="34" charset="-122"/>
                <a:cs typeface="宋体" panose="02010600030101010101" pitchFamily="2" charset="-122"/>
              </a:rPr>
              <a:t>Event rate vs. pressure: ~±6–8%.</a:t>
            </a:r>
            <a:endParaRPr lang="en-US" altLang="zh-CN" sz="1800" b="1" i="0" dirty="0">
              <a:latin typeface="微软雅黑" panose="020B0503020204020204" pitchFamily="34" charset="-122"/>
              <a:cs typeface="宋体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800" b="1" i="0" dirty="0">
                <a:latin typeface="微软雅黑" panose="020B0503020204020204" pitchFamily="34" charset="-122"/>
                <a:cs typeface="宋体" panose="02010600030101010101" pitchFamily="2" charset="-122"/>
              </a:rPr>
              <a:t>Energy scale (MC atmosphere): USSA vs. ERA5 → ~9.1% low bias (dominant term).</a:t>
            </a:r>
            <a:endParaRPr lang="en-US" altLang="zh-CN" sz="1800" b="1" i="0" dirty="0">
              <a:latin typeface="微软雅黑" panose="020B0503020204020204" pitchFamily="34" charset="-122"/>
              <a:cs typeface="宋体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800" b="1" i="0" dirty="0">
                <a:latin typeface="微软雅黑" panose="020B0503020204020204" pitchFamily="34" charset="-122"/>
                <a:cs typeface="宋体" panose="02010600030101010101" pitchFamily="2" charset="-122"/>
              </a:rPr>
              <a:t>TDC/ADC calibration: ~1–2%</a:t>
            </a:r>
            <a:endParaRPr lang="en-US" altLang="zh-CN" sz="1800" b="1" i="0" dirty="0">
              <a:latin typeface="微软雅黑" panose="020B0503020204020204" pitchFamily="34" charset="-122"/>
              <a:cs typeface="宋体" panose="02010600030101010101" pitchFamily="2" charset="-122"/>
            </a:endParaRPr>
          </a:p>
          <a:p>
            <a:pPr marL="800100" lvl="1" indent="-342900">
              <a:lnSpc>
                <a:spcPct val="120000"/>
              </a:lnSpc>
              <a:buFont typeface="Wingdings" panose="05000000000000000000" charset="0"/>
              <a:buChar char="n"/>
            </a:pPr>
            <a:endParaRPr lang="en-US" altLang="zh-CN" b="1" i="0" dirty="0">
              <a:latin typeface="微软雅黑" panose="020B0503020204020204" pitchFamily="34" charset="-122"/>
              <a:cs typeface="宋体" panose="02010600030101010101" pitchFamily="2" charset="-122"/>
            </a:endParaRPr>
          </a:p>
          <a:p>
            <a:pPr marL="800100" lvl="1" indent="-342900">
              <a:lnSpc>
                <a:spcPct val="120000"/>
              </a:lnSpc>
              <a:buFont typeface="Wingdings" panose="05000000000000000000" charset="0"/>
              <a:buChar char="n"/>
            </a:pPr>
            <a:endParaRPr lang="zh-CN" altLang="en-US" sz="2400" b="1" i="0" dirty="0">
              <a:solidFill>
                <a:schemeClr val="tx1"/>
              </a:solidFill>
              <a:latin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  <a:p>
            <a:pPr marL="342900" lvl="0" indent="-342900">
              <a:lnSpc>
                <a:spcPct val="120000"/>
              </a:lnSpc>
              <a:buFont typeface="Wingdings" panose="05000000000000000000" charset="0"/>
              <a:buChar char="n"/>
            </a:pPr>
            <a:endParaRPr lang="zh-CN" altLang="en-US" sz="2400" b="1" i="0" dirty="0">
              <a:solidFill>
                <a:schemeClr val="tx1"/>
              </a:solidFill>
              <a:latin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220335" y="1052830"/>
            <a:ext cx="374396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poster 46</a:t>
            </a:r>
            <a:endParaRPr lang="en-US" altLang="zh-CN" sz="72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74875"/>
            <a:ext cx="7772400" cy="14700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sz="8800" dirty="0">
                <a:latin typeface="Arial Black" panose="020B0A04020102020204" pitchFamily="34" charset="0"/>
              </a:rPr>
              <a:t>Thanks !</a:t>
            </a:r>
            <a:endParaRPr sz="8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597535" y="67310"/>
            <a:ext cx="7916545" cy="122047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Overview </a:t>
            </a:r>
            <a:endParaRPr lang="en-US" altLang="zh-CN" sz="6000" kern="0" dirty="0">
              <a:latin typeface="Arial Black" panose="020B0A04020102020204" pitchFamily="34" charset="0"/>
            </a:endParaRPr>
          </a:p>
        </p:txBody>
      </p:sp>
      <p:sp>
        <p:nvSpPr>
          <p:cNvPr id="27" name="副标题 4"/>
          <p:cNvSpPr>
            <a:spLocks noGrp="1"/>
          </p:cNvSpPr>
          <p:nvPr>
            <p:ph type="subTitle" idx="1"/>
          </p:nvPr>
        </p:nvSpPr>
        <p:spPr>
          <a:xfrm>
            <a:off x="1511935" y="1988820"/>
            <a:ext cx="6804481" cy="324038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I. Why J0956+4622 Is Unusual ?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II. Basic Source Information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III. Systematic-Uncertainty Estimates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IV. 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Summary 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rcRect r="38230"/>
          <a:stretch>
            <a:fillRect/>
          </a:stretch>
        </p:blipFill>
        <p:spPr>
          <a:xfrm>
            <a:off x="1043305" y="3789045"/>
            <a:ext cx="4573270" cy="27838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370" y="3933190"/>
            <a:ext cx="2546985" cy="2312670"/>
          </a:xfrm>
          <a:prstGeom prst="rect">
            <a:avLst/>
          </a:prstGeom>
        </p:spPr>
      </p:pic>
      <p:sp>
        <p:nvSpPr>
          <p:cNvPr id="8" name="内容占位符 1"/>
          <p:cNvSpPr>
            <a:spLocks noGrp="1"/>
          </p:cNvSpPr>
          <p:nvPr/>
        </p:nvSpPr>
        <p:spPr>
          <a:xfrm>
            <a:off x="179512" y="1124585"/>
            <a:ext cx="8712968" cy="2304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b="1" dirty="0">
                <a:latin typeface="微软雅黑" panose="020B0503020204020204" pitchFamily="34" charset="-122"/>
              </a:rPr>
              <a:t>LHAASO finds many ultra-high-energy gamma-ray sources; most sit on the Galactic disk—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</a:rPr>
              <a:t>crowded, messy, hard to identify</a:t>
            </a:r>
            <a:r>
              <a:rPr lang="en-US" altLang="zh-CN" sz="2000" b="1" dirty="0">
                <a:latin typeface="微软雅黑" panose="020B0503020204020204" pitchFamily="34" charset="-122"/>
              </a:rPr>
              <a:t>. 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 b="1" dirty="0">
                <a:latin typeface="微软雅黑" panose="020B0503020204020204" pitchFamily="34" charset="-122"/>
              </a:rPr>
              <a:t>J0956+4622 is so far the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only</a:t>
            </a:r>
            <a:r>
              <a:rPr lang="en-US" altLang="zh-CN" sz="2000" b="1" dirty="0">
                <a:latin typeface="微软雅黑" panose="020B0503020204020204" pitchFamily="34" charset="-122"/>
              </a:rPr>
              <a:t> LHAASO source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above</a:t>
            </a:r>
            <a:r>
              <a:rPr lang="en-US" altLang="zh-CN" sz="2000" b="1" dirty="0">
                <a:latin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100 TeV </a:t>
            </a:r>
            <a:r>
              <a:rPr lang="en-US" altLang="zh-CN" sz="2000" b="1" dirty="0">
                <a:latin typeface="微软雅黑" panose="020B0503020204020204" pitchFamily="34" charset="-122"/>
              </a:rPr>
              <a:t>with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|b| &gt; 20 deg</a:t>
            </a:r>
            <a:r>
              <a:rPr lang="en-US" altLang="zh-CN" sz="2000" b="1" dirty="0">
                <a:latin typeface="微软雅黑" panose="020B0503020204020204" pitchFamily="34" charset="-122"/>
              </a:rPr>
              <a:t>; it is off-plane, cleaner, and weak-field—useful for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</a:rPr>
              <a:t> cosmic-ray origin, acceleration, and propagation</a:t>
            </a:r>
            <a:r>
              <a:rPr lang="en-US" altLang="zh-CN" sz="2000" b="1" dirty="0">
                <a:latin typeface="微软雅黑" panose="020B0503020204020204" pitchFamily="34" charset="-122"/>
              </a:rPr>
              <a:t>.</a:t>
            </a:r>
            <a:endParaRPr lang="en-US" altLang="zh-CN" sz="2000" b="1" dirty="0">
              <a:latin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8445" y="188595"/>
            <a:ext cx="88855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I. Why J0956+4622 Is Unusual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3923665" y="4725035"/>
            <a:ext cx="3528695" cy="288290"/>
          </a:xfrm>
          <a:prstGeom prst="straightConnector1">
            <a:avLst/>
          </a:prstGeom>
          <a:ln w="38100">
            <a:gradFill>
              <a:gsLst>
                <a:gs pos="0">
                  <a:srgbClr val="CFF9AE"/>
                </a:gs>
                <a:gs pos="90000">
                  <a:srgbClr val="49E7CE"/>
                </a:gs>
              </a:gsLst>
              <a:path path="circle">
                <a:fillToRect l="100000" t="100000"/>
              </a:path>
              <a:tileRect r="-100000" b="-100000"/>
            </a:gra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l="61028" t="39527" b="26967"/>
          <a:stretch>
            <a:fillRect/>
          </a:stretch>
        </p:blipFill>
        <p:spPr>
          <a:xfrm>
            <a:off x="4357370" y="5687060"/>
            <a:ext cx="2117725" cy="6845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6205" y="980440"/>
            <a:ext cx="5306695" cy="299466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51749" y="116182"/>
            <a:ext cx="8072494" cy="72547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</a:rPr>
              <a:t>I. Why J0956+4622 Is Unusual</a:t>
            </a:r>
            <a:endParaRPr lang="en-US" altLang="zh-CN" sz="3200" dirty="0">
              <a:solidFill>
                <a:schemeClr val="tx1"/>
              </a:solidFill>
              <a:effectLst/>
              <a:latin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38090" y="4725035"/>
            <a:ext cx="4106545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E_peak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 ranks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3rd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 among LHAASO sources.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20" y="3527425"/>
            <a:ext cx="4955540" cy="3108325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V="1">
            <a:off x="4499610" y="1988820"/>
            <a:ext cx="1944370" cy="324040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19869" y="1768976"/>
            <a:ext cx="30279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Spectrum: 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  <a:p>
            <a:pPr algn="ctr"/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log-parabola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II. Basic Source Information </a:t>
            </a:r>
            <a:endParaRPr lang="en-US" altLang="zh-CN" sz="3200" dirty="0">
              <a:solidFill>
                <a:schemeClr val="tx1"/>
              </a:solidFill>
              <a:effectLst/>
              <a:latin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6365" y="3860800"/>
            <a:ext cx="4685030" cy="2174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t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000" b="1" i="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RA = 149.36° ± 0.06°</a:t>
            </a:r>
            <a:endParaRPr lang="en-US" altLang="zh-CN" sz="2000" b="1" i="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 i="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Dec = 46.48° ± 0.09°</a:t>
            </a:r>
            <a:endParaRPr lang="en-US" altLang="zh-CN" sz="2000" b="1" i="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 i="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Semi-major axis = 0.50° ± 0.10°</a:t>
            </a:r>
            <a:endParaRPr lang="en-US" altLang="zh-CN" sz="2000" b="1" i="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 i="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Semi-minor axis &lt; 0.16° (95% C.L.)</a:t>
            </a:r>
            <a:endParaRPr lang="en-US" altLang="zh-CN" sz="2000" b="1" i="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 i="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Position angle = 110.68° ± 4.58</a:t>
            </a:r>
            <a:endParaRPr lang="en-US" altLang="zh-CN" sz="2000" b="1" i="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algn="l">
              <a:lnSpc>
                <a:spcPct val="120000"/>
              </a:lnSpc>
            </a:pPr>
            <a:endParaRPr lang="en-US" altLang="zh-CN" sz="2400" b="1" i="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 </a:t>
            </a:r>
            <a:endParaRPr lang="en-US" altLang="zh-CN" sz="2400" b="1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</a:pPr>
            <a:endParaRPr lang="en-US" altLang="zh-CN" sz="2400" b="1" i="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1395" y="3147695"/>
            <a:ext cx="4409440" cy="3709670"/>
          </a:xfrm>
          <a:prstGeom prst="rect">
            <a:avLst/>
          </a:prstGeom>
        </p:spPr>
      </p:pic>
      <p:graphicFrame>
        <p:nvGraphicFramePr>
          <p:cNvPr id="22" name="表格 21"/>
          <p:cNvGraphicFramePr/>
          <p:nvPr>
            <p:custDataLst>
              <p:tags r:id="rId2"/>
            </p:custDataLst>
          </p:nvPr>
        </p:nvGraphicFramePr>
        <p:xfrm>
          <a:off x="323215" y="1269365"/>
          <a:ext cx="8425180" cy="1892300"/>
        </p:xfrm>
        <a:graphic>
          <a:graphicData uri="http://schemas.openxmlformats.org/drawingml/2006/table">
            <a:tbl>
              <a:tblPr/>
              <a:tblGrid>
                <a:gridCol w="3869055"/>
                <a:gridCol w="1060450"/>
                <a:gridCol w="1045210"/>
                <a:gridCol w="2450465"/>
              </a:tblGrid>
              <a:tr h="47307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Spatial morphology</a:t>
                      </a:r>
                      <a:endParaRPr lang="en-US" altLang="zh-CN" sz="2400" b="1" i="0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altLang="zh-CN" sz="2400" b="1" i="0" dirty="0" err="1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Npar</a:t>
                      </a:r>
                      <a:endParaRPr lang="en-US" altLang="zh-CN" sz="2400" b="1" i="0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TS</a:t>
                      </a:r>
                      <a:endParaRPr lang="en-US" altLang="zh-CN" sz="2400" b="1" i="0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i="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△</a:t>
                      </a:r>
                      <a:r>
                        <a:rPr lang="en-US" altLang="zh-CN" sz="2400" b="1" i="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TS</a:t>
                      </a:r>
                      <a:endParaRPr lang="en-US" altLang="zh-CN" sz="2400" b="1" i="0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Point source</a:t>
                      </a:r>
                      <a:endParaRPr lang="zh-CN" altLang="en-US" sz="24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zh-CN" sz="24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63.1</a:t>
                      </a:r>
                      <a:endParaRPr lang="en-US" altLang="zh-CN" sz="24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4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2D symmetric Gaussian</a:t>
                      </a:r>
                      <a:endParaRPr lang="en-US" altLang="zh-CN" sz="2400" b="1" i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zh-CN" sz="24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92.9</a:t>
                      </a:r>
                      <a:endParaRPr lang="en-US" altLang="zh-CN" sz="24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29.8</a:t>
                      </a:r>
                      <a:r>
                        <a:rPr lang="zh-CN" altLang="en-US" sz="24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24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5.5σ</a:t>
                      </a:r>
                      <a:r>
                        <a:rPr lang="zh-CN" altLang="en-US" sz="2400" b="1" i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2400" b="1" i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2D elliptical Gaussian</a:t>
                      </a:r>
                      <a:endParaRPr lang="zh-CN" altLang="en-US" sz="2400" b="1" i="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6</a:t>
                      </a:r>
                      <a:endParaRPr lang="en-US" altLang="zh-CN" sz="2400" b="1" i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109.4</a:t>
                      </a:r>
                      <a:endParaRPr lang="en-US" altLang="zh-CN" sz="2400" b="1" i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 i="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16.5</a:t>
                      </a:r>
                      <a:r>
                        <a:rPr lang="zh-CN" altLang="en-US" sz="2400" b="1" i="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2400" b="1" i="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4.1σ</a:t>
                      </a:r>
                      <a:r>
                        <a:rPr lang="zh-CN" altLang="en-US" sz="2400" b="1" i="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2400" b="1" i="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57467" marR="57467" marT="32067" marB="32067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Lightcurve</a:t>
            </a:r>
            <a:endParaRPr lang="en-US" altLang="zh-CN" sz="3200" dirty="0">
              <a:solidFill>
                <a:schemeClr val="tx1"/>
              </a:solidFill>
              <a:effectLst/>
              <a:latin typeface="微软雅黑" panose="020B0503020204020204" pitchFamily="34" charset="-122"/>
              <a:cs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584" y="1201386"/>
            <a:ext cx="7280275" cy="34785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" name="文本框 33"/>
              <p:cNvSpPr txBox="1"/>
              <p:nvPr/>
            </p:nvSpPr>
            <p:spPr>
              <a:xfrm>
                <a:off x="827405" y="5013325"/>
                <a:ext cx="7854950" cy="159194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2400" b="1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Flux consistency test:</a:t>
                </a:r>
                <a:r>
                  <a:rPr lang="en-US" altLang="zh-CN" sz="2400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>
                            <a:latin typeface="Cambria Math" panose="02040503050406030204" charset="0"/>
                            <a:ea typeface="黑体" panose="02010609060101010101" pitchFamily="49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𝝌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𝟐</m:t>
                        </m:r>
                      </m:sup>
                    </m:sSup>
                    <m:r>
                      <a:rPr lang="en-US" altLang="zh-CN" sz="2400" b="1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/</m:t>
                    </m:r>
                    <m:r>
                      <a:rPr lang="en-US" altLang="zh-CN" sz="2400" b="1" i="1">
                        <a:latin typeface="Cambria Math" panose="02040503050406030204" charset="0"/>
                        <a:ea typeface="黑体" panose="02010609060101010101" pitchFamily="49" charset="-122"/>
                        <a:cs typeface="Cambria Math" panose="02040503050406030204" charset="0"/>
                      </a:rPr>
                      <m:t>𝒗</m:t>
                    </m:r>
                    <m:r>
                      <a:rPr lang="en-US" altLang="zh-CN" sz="2400" b="1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=</m:t>
                    </m:r>
                    <m:r>
                      <a:rPr lang="en-US" altLang="zh-CN" sz="2400" b="1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𝟏𝟕</m:t>
                    </m:r>
                    <m:r>
                      <a:rPr lang="en-US" altLang="zh-CN" sz="2400" b="1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.</m:t>
                    </m:r>
                    <m:r>
                      <a:rPr lang="en-US" altLang="zh-CN" sz="2400" b="1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𝟕𝟖</m:t>
                    </m:r>
                    <m:r>
                      <a:rPr lang="en-US" altLang="zh-CN" sz="2400" b="1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/</m:t>
                    </m:r>
                    <m:r>
                      <a:rPr lang="en-US" altLang="zh-CN" sz="2400" b="1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𝟏𝟓</m:t>
                    </m:r>
                    <m:r>
                      <a:rPr lang="en-US" altLang="zh-CN" sz="2400" b="1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 =</m:t>
                    </m:r>
                    <m:r>
                      <a:rPr lang="en-US" altLang="zh-CN" sz="2400" b="1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𝟏</m:t>
                    </m:r>
                    <m:r>
                      <a:rPr lang="en-US" altLang="zh-CN" sz="2400" b="1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.</m:t>
                    </m:r>
                    <m:r>
                      <a:rPr lang="en-US" altLang="zh-CN" sz="2400" b="1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𝟏𝟗</m:t>
                    </m:r>
                  </m:oMath>
                </a14:m>
                <a:endParaRPr lang="en-US" altLang="zh-CN" sz="2400" b="1" i="1"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  <a:p>
                <a:endParaRPr lang="en-US" altLang="zh-CN" sz="2400" b="1" i="1">
                  <a:latin typeface="Cambria Math" panose="02040503050406030204" charset="0"/>
                  <a:ea typeface="MS Mincho" charset="0"/>
                  <a:cs typeface="Cambria Math" panose="02040503050406030204" charset="0"/>
                  <a:sym typeface="+mn-ea"/>
                </a:endParaRPr>
              </a:p>
              <a:p>
                <a:r>
                  <a:rPr lang="en-US" altLang="zh-CN" sz="2400" b="1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No significant flux variability is found over five years of observations.</a:t>
                </a:r>
                <a:endParaRPr lang="en-US" altLang="zh-CN" sz="2400" b="1" i="1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mbria Math" panose="02040503050406030204" charset="0"/>
                  <a:sym typeface="+mn-ea"/>
                </a:endParaRPr>
              </a:p>
            </p:txBody>
          </p:sp>
        </mc:Choice>
        <mc:Fallback>
          <p:sp>
            <p:nvSpPr>
              <p:cNvPr id="34" name="文本框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405" y="5013325"/>
                <a:ext cx="7854950" cy="159194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52830"/>
            <a:ext cx="2995150" cy="252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065" y="1058545"/>
            <a:ext cx="3035806" cy="252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60" y="3860800"/>
            <a:ext cx="2951006" cy="252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0600" y="3860800"/>
            <a:ext cx="3073512" cy="252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2180" y="1059180"/>
            <a:ext cx="3014599" cy="25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5295" y="3860800"/>
            <a:ext cx="3152230" cy="2520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140200" y="6309360"/>
            <a:ext cx="12172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1.4 GHz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51910" y="3492500"/>
            <a:ext cx="20542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 </a:t>
            </a:r>
            <a:r>
              <a:rPr lang="en-US" altLang="zh-CN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0.1–2.4 keV</a:t>
            </a:r>
            <a:endParaRPr lang="en-US" altLang="zh-CN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88125" y="3492500"/>
            <a:ext cx="19145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</a:t>
            </a:r>
            <a:r>
              <a:rPr lang="zh-CN" altLang="en-US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中性氢</a:t>
            </a:r>
            <a:r>
              <a:rPr lang="en-US" altLang="zh-CN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21 cm</a:t>
            </a:r>
            <a:endParaRPr lang="en-US" altLang="zh-CN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43305" y="3500755"/>
            <a:ext cx="13252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&gt;25 TeV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082155" y="6309360"/>
            <a:ext cx="14204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CO J=1–0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53770" y="6309360"/>
            <a:ext cx="14617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0.3–1 GeV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290" y="6453505"/>
            <a:ext cx="8401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10</a:t>
            </a:r>
            <a:endParaRPr lang="en-US" altLang="zh-CN" sz="200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251460" y="142875"/>
            <a:ext cx="8821420" cy="725170"/>
          </a:xfrm>
        </p:spPr>
        <p:txBody>
          <a:bodyPr>
            <a:normAutofit fontScale="90000"/>
          </a:bodyPr>
          <a:lstStyle/>
          <a:p>
            <a:r>
              <a:rPr lang="en-US" altLang="zh-CN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Multiwavelength Counterparts: Current Status</a:t>
            </a:r>
            <a:endParaRPr lang="en-US" altLang="zh-CN" sz="3200" dirty="0">
              <a:solidFill>
                <a:schemeClr val="tx1"/>
              </a:solidFill>
              <a:effectLst/>
              <a:latin typeface="微软雅黑" panose="020B0503020204020204" pitchFamily="34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51460" y="142875"/>
            <a:ext cx="8821420" cy="725170"/>
          </a:xfrm>
        </p:spPr>
        <p:txBody>
          <a:bodyPr>
            <a:normAutofit fontScale="90000"/>
          </a:bodyPr>
          <a:lstStyle/>
          <a:p>
            <a:r>
              <a:rPr lang="en-US" altLang="zh-CN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黑体" panose="02010609060101010101" pitchFamily="49" charset="-122"/>
              </a:rPr>
              <a:t>Multiwavelength Counterparts: Current Status</a:t>
            </a:r>
            <a:endParaRPr lang="en-US" altLang="zh-CN" sz="3200" dirty="0">
              <a:solidFill>
                <a:schemeClr val="tx1"/>
              </a:solidFill>
              <a:effectLst/>
              <a:latin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11505" y="4290060"/>
            <a:ext cx="4029075" cy="3098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</a:t>
            </a:r>
            <a:r>
              <a:rPr lang="en-US" altLang="zh-CN" sz="1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neutral hydrogen (HI) at 21 cm</a:t>
            </a:r>
            <a:endParaRPr lang="en-US" altLang="zh-CN" sz="16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05" y="1340485"/>
            <a:ext cx="3662680" cy="30099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0245" y="965835"/>
            <a:ext cx="4060825" cy="3566160"/>
          </a:xfrm>
          <a:prstGeom prst="rect">
            <a:avLst/>
          </a:prstGeom>
        </p:spPr>
      </p:pic>
      <p:cxnSp>
        <p:nvCxnSpPr>
          <p:cNvPr id="45" name="直接箭头连接符 44"/>
          <p:cNvCxnSpPr/>
          <p:nvPr/>
        </p:nvCxnSpPr>
        <p:spPr>
          <a:xfrm flipV="1">
            <a:off x="2123440" y="1772920"/>
            <a:ext cx="4392930" cy="2228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>
            <a:off x="2939415" y="3429000"/>
            <a:ext cx="3576955" cy="360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>
            <a:off x="2771775" y="2716530"/>
            <a:ext cx="3672205" cy="641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179705" y="5013325"/>
            <a:ext cx="880237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Only one </a:t>
            </a:r>
            <a:r>
              <a:rPr lang="en-US" altLang="zh-CN" sz="2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faint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X-ray match: 2RXS J095730.0+462824 (ROSAT);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EP follow-up applied for. 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TeV TS correlates with HI at v</a:t>
            </a:r>
            <a:r>
              <a:rPr lang="en-US" altLang="zh-CN" sz="2000" b="1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LSR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≈ -17 km/s—local gas, likely.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effectLst/>
                <a:latin typeface="微软雅黑" panose="020B0503020204020204" pitchFamily="34" charset="-122"/>
              </a:rPr>
              <a:t>III. Systematic-Uncertainty Estimates</a:t>
            </a:r>
            <a:endParaRPr lang="en-US" altLang="zh-CN" sz="3200" dirty="0">
              <a:solidFill>
                <a:schemeClr val="tx1"/>
              </a:solidFill>
              <a:effectLst/>
              <a:latin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4970" y="1772920"/>
            <a:ext cx="7978140" cy="3272155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Previously quoted uncertainties are dominated by statistical errors from data fluctuations. In addition, systematic effects arise from atmospheric pressure, ADC/TDC calibration, and so on .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We estimate KM2A systematics for gamma-ray source measurements mainly from Crab Nebula studies.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290" y="6453505"/>
            <a:ext cx="7721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13</a:t>
            </a:r>
            <a:endParaRPr lang="en-US" altLang="zh-CN" sz="200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663*148"/>
  <p:tag name="TABLE_ENDDRAG_RECT" val="944*982*663*14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3113</Words>
  <Application>WPS 演示</Application>
  <PresentationFormat>全屏显示(4:3)</PresentationFormat>
  <Paragraphs>154</Paragraphs>
  <Slides>15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Arial Black</vt:lpstr>
      <vt:lpstr>Calibri</vt:lpstr>
      <vt:lpstr>黑体</vt:lpstr>
      <vt:lpstr>Cambria Math</vt:lpstr>
      <vt:lpstr>MS Mincho</vt:lpstr>
      <vt:lpstr>Segoe Print</vt:lpstr>
      <vt:lpstr>Wingdings</vt:lpstr>
      <vt:lpstr>Arial Unicode MS</vt:lpstr>
      <vt:lpstr>Office 主题</vt:lpstr>
      <vt:lpstr>1_Office 主题</vt:lpstr>
      <vt:lpstr>Systematic-Uncertainty Study for Robust LHAASO Characterization of J0956+4622 </vt:lpstr>
      <vt:lpstr>Overview </vt:lpstr>
      <vt:lpstr>PowerPoint 演示文稿</vt:lpstr>
      <vt:lpstr>I. Why J0956+4622 Is Unusual</vt:lpstr>
      <vt:lpstr>II. Basic Source Information </vt:lpstr>
      <vt:lpstr>Lightcurve</vt:lpstr>
      <vt:lpstr>Multiwavelength Counterparts: Current Status</vt:lpstr>
      <vt:lpstr>Multiwavelength Counterparts: Current Status</vt:lpstr>
      <vt:lpstr>III. Systematic-Uncertainty Estimates</vt:lpstr>
      <vt:lpstr>Atmospheric depth drives event-rate changes</vt:lpstr>
      <vt:lpstr>Simulation: estimate the bias from the choice of atmosphere model in MC</vt:lpstr>
      <vt:lpstr>Impact of ADC/TDC calibration uncertainties</vt:lpstr>
      <vt:lpstr>Impact of ADC/TDC calibration uncertainties</vt:lpstr>
      <vt:lpstr>IV. Summary and Outlook</vt:lpstr>
      <vt:lpstr>Thanks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SK</cp:lastModifiedBy>
  <cp:revision>1619</cp:revision>
  <cp:lastPrinted>2013-10-17T01:59:00Z</cp:lastPrinted>
  <dcterms:created xsi:type="dcterms:W3CDTF">2012-09-04T11:33:00Z</dcterms:created>
  <dcterms:modified xsi:type="dcterms:W3CDTF">2026-04-28T02:35:23Z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1511509DD8C54BCCB33A1CD84D20FCE0_13</vt:lpwstr>
  </property>
</Properties>
</file>