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5"/>
  </p:notesMasterIdLst>
  <p:sldIdLst>
    <p:sldId id="256" r:id="rId3"/>
    <p:sldId id="285" r:id="rId4"/>
    <p:sldId id="288" r:id="rId6"/>
    <p:sldId id="301" r:id="rId7"/>
    <p:sldId id="302" r:id="rId8"/>
    <p:sldId id="303" r:id="rId9"/>
    <p:sldId id="283" r:id="rId10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5" d="100"/>
          <a:sy n="95" d="100"/>
        </p:scale>
        <p:origin x="2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2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33977-A035-4250-8C30-B5A3039D74C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826909-0D63-4CAC-8DCB-E4442708A5B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en-US" altLang="zh-CN"/>
              <a:t>111</a:t>
            </a:r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1111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826909-0D63-4CAC-8DCB-E4442708A5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826909-0D63-4CAC-8DCB-E4442708A5B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F9F52-DF32-44C2-83D9-94F0042EFB28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25130-C1CC-4E07-B6F2-C392DCE471D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DD331-EA4F-4460-A133-8E00BED2EA03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25130-C1CC-4E07-B6F2-C392DCE471D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C4E52-3714-423A-BE83-A8D41A2D10A1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25130-C1CC-4E07-B6F2-C392DCE471D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4D27-1685-4365-9BF4-044EAF279B60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9293768" y="635635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3E225130-C1CC-4E07-B6F2-C392DCE471D8}" type="slidenum">
              <a:rPr lang="zh-CN" altLang="en-US" smtClean="0"/>
            </a:fld>
            <a:endParaRPr lang="zh-CN" altLang="en-US" sz="1400" dirty="0"/>
          </a:p>
        </p:txBody>
      </p:sp>
      <p:pic>
        <p:nvPicPr>
          <p:cNvPr id="13" name="图片 12" descr="C:/Users/86175/Desktop/校徽+校名.png校徽+校名"/>
          <p:cNvPicPr/>
          <p:nvPr userDrawn="1"/>
        </p:nvPicPr>
        <p:blipFill>
          <a:blip r:embed="rId2"/>
          <a:srcRect l="-13785" r="-16195" b="-15501"/>
          <a:stretch>
            <a:fillRect/>
          </a:stretch>
        </p:blipFill>
        <p:spPr>
          <a:xfrm>
            <a:off x="9453245" y="162560"/>
            <a:ext cx="2499995" cy="68135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0C6C-9C15-4682-95E4-654A695F4E04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25130-C1CC-4E07-B6F2-C392DCE471D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45DC-02D8-4C51-84D7-9E072711F0D4}" type="datetime1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25130-C1CC-4E07-B6F2-C392DCE471D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28005-1187-4DAA-9DB2-9BF7D32B6CBE}" type="datetime1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25130-C1CC-4E07-B6F2-C392DCE471D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E24D6-63B7-43ED-94B3-3DF5F1A3D6DA}" type="datetime1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25130-C1CC-4E07-B6F2-C392DCE471D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66566-3423-4597-8B18-F7BD6F400A04}" type="datetime1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25130-C1CC-4E07-B6F2-C392DCE471D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6EFDA-4D0E-49BF-B763-DC584F00FE87}" type="datetime1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25130-C1CC-4E07-B6F2-C392DCE471D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EA87A-6971-4904-95AB-394AF2F81E02}" type="datetime1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25130-C1CC-4E07-B6F2-C392DCE471D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A4CAB-4776-4C7B-80AE-BF38E5CCF873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25130-C1CC-4E07-B6F2-C392DCE471D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17.png"/><Relationship Id="rId8" Type="http://schemas.openxmlformats.org/officeDocument/2006/relationships/image" Target="../media/image16.png"/><Relationship Id="rId7" Type="http://schemas.openxmlformats.org/officeDocument/2006/relationships/image" Target="../media/image15.png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5" Type="http://schemas.openxmlformats.org/officeDocument/2006/relationships/notesSlide" Target="../notesSlides/notesSlide2.xml"/><Relationship Id="rId14" Type="http://schemas.openxmlformats.org/officeDocument/2006/relationships/slideLayout" Target="../slideLayouts/slideLayout2.xml"/><Relationship Id="rId13" Type="http://schemas.openxmlformats.org/officeDocument/2006/relationships/image" Target="../media/image21.png"/><Relationship Id="rId12" Type="http://schemas.openxmlformats.org/officeDocument/2006/relationships/image" Target="../media/image20.png"/><Relationship Id="rId11" Type="http://schemas.openxmlformats.org/officeDocument/2006/relationships/image" Target="../media/image19.png"/><Relationship Id="rId10" Type="http://schemas.openxmlformats.org/officeDocument/2006/relationships/image" Target="../media/image18.png"/><Relationship Id="rId1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3.xml"/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2273300"/>
            <a:ext cx="12192000" cy="2362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101600" y="2828836"/>
            <a:ext cx="1198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Study on Cosmic Ray Energy Reconstruction at 50–500 TeV with LHAASO-KM2A</a:t>
            </a:r>
            <a:endParaRPr lang="en-US" altLang="zh-CN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8" name="文本框 27"/>
          <p:cNvSpPr txBox="1"/>
          <p:nvPr>
            <p:custDataLst>
              <p:tags r:id="rId1"/>
            </p:custDataLst>
          </p:nvPr>
        </p:nvSpPr>
        <p:spPr>
          <a:xfrm>
            <a:off x="1305448" y="4831604"/>
            <a:ext cx="9581104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Yinan Wu</a:t>
            </a:r>
            <a:r>
              <a:rPr lang="en-US" altLang="zh-CN" b="1" baseline="3000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 </a:t>
            </a:r>
            <a:r>
              <a:rPr lang="en-US" altLang="zh-CN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Hengying Zhang</a:t>
            </a:r>
            <a:br>
              <a:rPr lang="en-US" altLang="zh-CN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br>
              <a:rPr lang="en-US" altLang="zh-CN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Yunnan University, Kunming650500,China  </a:t>
            </a:r>
            <a:r>
              <a:rPr lang="zh-CN" altLang="en-US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wuyinan_07@163.com)</a:t>
            </a:r>
            <a:endParaRPr lang="en-US" altLang="zh-CN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br>
              <a:rPr lang="en-US" altLang="zh-CN" sz="2000" b="1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zh-CN" altLang="en-US" sz="20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1890765" y="5810012"/>
            <a:ext cx="8410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40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First LHAASO Collaboration Conference in 2026    </a:t>
            </a:r>
            <a:endParaRPr lang="en-US" altLang="zh-CN" sz="14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140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2026.4.28</a:t>
            </a:r>
            <a:endParaRPr lang="zh-CN" altLang="en-US" sz="14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图片 7" descr="校徽+校名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878" y="726440"/>
            <a:ext cx="3230245" cy="99187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13"/>
          <p:cNvSpPr txBox="1"/>
          <p:nvPr/>
        </p:nvSpPr>
        <p:spPr>
          <a:xfrm>
            <a:off x="298659" y="195710"/>
            <a:ext cx="4508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latin typeface="+mj-lt"/>
                <a:ea typeface="Cascadia Code ExtraLight" panose="020B0609020000020004" pitchFamily="49" charset="0"/>
                <a:cs typeface="Cascadia Code ExtraLight" panose="020B0609020000020004" pitchFamily="49" charset="0"/>
              </a:rPr>
              <a:t>Motivation</a:t>
            </a:r>
            <a:endParaRPr lang="zh-CN" altLang="en-US" sz="2800" b="1" dirty="0">
              <a:latin typeface="+mj-lt"/>
              <a:ea typeface="微软雅黑" panose="020B0503020204020204" pitchFamily="34" charset="-122"/>
              <a:cs typeface="Cascadia Code ExtraLight" panose="020B0609020000020004" pitchFamily="49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41644" y="797947"/>
            <a:ext cx="11371352" cy="457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462224" y="1163146"/>
            <a:ext cx="5327305" cy="49306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sx="102000" sy="102000" algn="ctr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文本框 18"/>
              <p:cNvSpPr txBox="1"/>
              <p:nvPr/>
            </p:nvSpPr>
            <p:spPr>
              <a:xfrm>
                <a:off x="604745" y="1432684"/>
                <a:ext cx="5032380" cy="42696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 algn="just" latinLnBrk="1">
                  <a:buFont typeface="Wingdings" panose="05000000000000000000" pitchFamily="2" charset="2"/>
                  <a:buChar char="l"/>
                </a:pPr>
                <a:r>
                  <a:rPr lang="en-US" altLang="zh-CN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Arial Unicode MS" panose="020B0604020202020204" pitchFamily="34" charset="-122"/>
                    <a:cs typeface="Times New Roman" panose="02020603050405020304" pitchFamily="18" charset="0"/>
                  </a:rPr>
                  <a:t>The 50–500 TeV energy range represents a bridging gap between direct measurements of cosmic rays and ground-based indirect measurements. Precise determination of the all-particle energy spectrum in this region can fill this gap.</a:t>
                </a:r>
                <a:endParaRPr lang="en-US" altLang="zh-CN" dirty="0">
                  <a:solidFill>
                    <a:schemeClr val="dk1"/>
                  </a:solidFill>
                  <a:latin typeface="Times New Roman" panose="02020603050405020304" pitchFamily="18" charset="0"/>
                  <a:ea typeface="Arial Unicode MS" panose="020B0604020202020204" pitchFamily="34" charset="-122"/>
                  <a:cs typeface="Times New Roman" panose="02020603050405020304" pitchFamily="18" charset="0"/>
                </a:endParaRPr>
              </a:p>
              <a:p>
                <a:pPr marL="285750" indent="-285750" algn="just" latinLnBrk="1">
                  <a:buFont typeface="Wingdings" panose="05000000000000000000" pitchFamily="2" charset="2"/>
                  <a:buChar char="l"/>
                </a:pPr>
                <a:endParaRPr lang="en-US" altLang="zh-CN" dirty="0">
                  <a:solidFill>
                    <a:schemeClr val="dk1"/>
                  </a:solidFill>
                  <a:latin typeface="Times New Roman" panose="02020603050405020304" pitchFamily="18" charset="0"/>
                  <a:ea typeface="Arial Unicode MS" panose="020B0604020202020204" pitchFamily="34" charset="-122"/>
                  <a:cs typeface="Times New Roman" panose="02020603050405020304" pitchFamily="18" charset="0"/>
                </a:endParaRPr>
              </a:p>
              <a:p>
                <a:pPr marL="285750" indent="-285750" algn="just" latinLnBrk="1">
                  <a:buFont typeface="Wingdings" panose="05000000000000000000" pitchFamily="2" charset="2"/>
                  <a:buChar char="l"/>
                </a:pPr>
                <a:r>
                  <a:rPr lang="en-US" altLang="zh-CN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Arial Unicode MS" panose="020B0604020202020204" pitchFamily="34" charset="-122"/>
                    <a:cs typeface="Times New Roman" panose="02020603050405020304" pitchFamily="18" charset="0"/>
                  </a:rPr>
                  <a:t>LHAASO-KM2A, with its high altitude and hybrid detectors, is suited to fill this gap.</a:t>
                </a:r>
                <a:endParaRPr lang="en-US" altLang="zh-CN" dirty="0">
                  <a:solidFill>
                    <a:schemeClr val="dk1"/>
                  </a:solidFill>
                  <a:latin typeface="Times New Roman" panose="02020603050405020304" pitchFamily="18" charset="0"/>
                  <a:ea typeface="Arial Unicode MS" panose="020B0604020202020204" pitchFamily="34" charset="-122"/>
                  <a:cs typeface="Times New Roman" panose="02020603050405020304" pitchFamily="18" charset="0"/>
                </a:endParaRPr>
              </a:p>
              <a:p>
                <a:pPr marL="285750" indent="-285750" algn="just" latinLnBrk="1">
                  <a:buFont typeface="Wingdings" panose="05000000000000000000" pitchFamily="2" charset="2"/>
                  <a:buChar char="l"/>
                </a:pPr>
                <a:endParaRPr lang="en-US" altLang="zh-CN" dirty="0">
                  <a:solidFill>
                    <a:schemeClr val="dk1"/>
                  </a:solidFill>
                  <a:latin typeface="Times New Roman" panose="02020603050405020304" pitchFamily="18" charset="0"/>
                  <a:ea typeface="Arial Unicode MS" panose="020B0604020202020204" pitchFamily="34" charset="-122"/>
                  <a:cs typeface="Times New Roman" panose="02020603050405020304" pitchFamily="18" charset="0"/>
                </a:endParaRPr>
              </a:p>
              <a:p>
                <a:pPr marL="285750" indent="-285750" algn="just" latinLnBrk="1">
                  <a:buFont typeface="Wingdings" panose="05000000000000000000" pitchFamily="2" charset="2"/>
                  <a:buChar char="l"/>
                </a:pPr>
                <a:r>
                  <a:rPr lang="en-US" altLang="zh-CN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Arial Unicode MS" panose="020B0604020202020204" pitchFamily="34" charset="-122"/>
                    <a:cs typeface="Times New Roman" panose="02020603050405020304" pitchFamily="18" charset="0"/>
                  </a:rPr>
                  <a:t>The relationship between primary energy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altLang="zh-CN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Arial Unicode MS" panose="020B0604020202020204" pitchFamily="34" charset="-122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𝜇</m:t>
                        </m:r>
                      </m:sub>
                    </m:sSub>
                  </m:oMath>
                </a14:m>
                <a:r>
                  <a:rPr lang="en-US" altLang="zh-CN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Arial Unicode MS" panose="020B0604020202020204" pitchFamily="34" charset="-122"/>
                    <a:cs typeface="Times New Roman" panose="02020603050405020304" pitchFamily="18" charset="0"/>
                  </a:rPr>
                  <a:t> is strongly affected by cosmic-ray composition in the low-energy region, so it is important to </a:t>
                </a:r>
                <a:r>
                  <a:rPr lang="en-US" altLang="zh-CN" dirty="0">
                    <a:latin typeface="Times New Roman" panose="02020603050405020304" pitchFamily="18" charset="0"/>
                    <a:ea typeface="Arial Unicode MS" panose="020B0604020202020204" pitchFamily="34" charset="-122"/>
                    <a:cs typeface="Times New Roman" panose="02020603050405020304" pitchFamily="18" charset="0"/>
                  </a:rPr>
                  <a:t>develop a reconstruction method with weak composition dependence.</a:t>
                </a:r>
                <a:endParaRPr lang="en-US" altLang="zh-CN" dirty="0">
                  <a:solidFill>
                    <a:schemeClr val="dk1"/>
                  </a:solidFill>
                  <a:latin typeface="Times New Roman" panose="02020603050405020304" pitchFamily="18" charset="0"/>
                  <a:ea typeface="Arial Unicode MS" panose="020B0604020202020204" pitchFamily="34" charset="-122"/>
                  <a:cs typeface="Times New Roman" panose="02020603050405020304" pitchFamily="18" charset="0"/>
                </a:endParaRPr>
              </a:p>
              <a:p>
                <a:pPr marL="285750" indent="-285750" algn="just">
                  <a:buFont typeface="Wingdings" panose="05000000000000000000" pitchFamily="2" charset="2"/>
                  <a:buChar char="l"/>
                </a:pPr>
                <a:endParaRPr lang="en-US" altLang="zh-CN" dirty="0"/>
              </a:p>
            </p:txBody>
          </p:sp>
        </mc:Choice>
        <mc:Fallback>
          <p:sp>
            <p:nvSpPr>
              <p:cNvPr id="19" name="文本框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745" y="1432684"/>
                <a:ext cx="5032380" cy="4269630"/>
              </a:xfrm>
              <a:prstGeom prst="rect">
                <a:avLst/>
              </a:prstGeom>
              <a:blipFill rotWithShape="1">
                <a:blip r:embed="rId1"/>
                <a:stretch>
                  <a:fillRect l="-4" t="-3" r="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25130-C1CC-4E07-B6F2-C392DCE471D8}" type="slidenum">
              <a:rPr lang="zh-CN" altLang="en-US" smtClean="0"/>
            </a:fld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矩形 2"/>
              <p:cNvSpPr/>
              <p:nvPr/>
            </p:nvSpPr>
            <p:spPr>
              <a:xfrm>
                <a:off x="6402472" y="1163146"/>
                <a:ext cx="4690908" cy="204730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127000" sx="102000" sy="102000" algn="ctr" rotWithShape="0">
                  <a:schemeClr val="bg1">
                    <a:lumMod val="50000"/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285750" indent="-285750" algn="just" fontAlgn="auto">
                  <a:buClrTx/>
                  <a:buSzTx/>
                  <a:buFont typeface="Wingdings" panose="05000000000000000000" pitchFamily="2" charset="2"/>
                  <a:buChar char="l"/>
                </a:pPr>
                <a:r>
                  <a:rPr lang="en-US" altLang="zh-CN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Arial Unicode MS" panose="020B0604020202020204" pitchFamily="34" charset="-122"/>
                    <a:cs typeface="Times New Roman" panose="02020603050405020304" pitchFamily="18" charset="0"/>
                  </a:rPr>
                  <a:t>The primary energy represents a linear correlation with the measured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altLang="zh-CN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Arial Unicode MS" panose="020B0604020202020204" pitchFamily="34" charset="-122"/>
                    <a:cs typeface="Times New Roman" panose="02020603050405020304" pitchFamily="18" charset="0"/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Times New Roman" panose="020206030504050203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𝜇</m:t>
                        </m:r>
                      </m:sub>
                    </m:sSub>
                    <m:r>
                      <a:rPr lang="en-US" altLang="zh-CN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.  </m:t>
                    </m:r>
                  </m:oMath>
                </a14:m>
                <a:r>
                  <a:rPr lang="en-US" altLang="zh-CN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Arial Unicode MS" panose="020B0604020202020204" pitchFamily="34" charset="-122"/>
                    <a:cs typeface="Times New Roman" panose="02020603050405020304" pitchFamily="18" charset="0"/>
                  </a:rPr>
                  <a:t>But in the low-energy range, there are a large number of events, many of which exhibit poor reconstruction quality. The linear relationship is not significant.</a:t>
                </a:r>
                <a:endParaRPr lang="en-US" altLang="zh-CN" dirty="0">
                  <a:solidFill>
                    <a:schemeClr val="dk1"/>
                  </a:solidFill>
                  <a:latin typeface="Times New Roman" panose="02020603050405020304" pitchFamily="18" charset="0"/>
                  <a:ea typeface="Arial Unicode MS" panose="020B0604020202020204" pitchFamily="34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矩形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2472" y="1163146"/>
                <a:ext cx="4690908" cy="2047303"/>
              </a:xfrm>
              <a:prstGeom prst="rect">
                <a:avLst/>
              </a:prstGeom>
              <a:blipFill rotWithShape="1">
                <a:blip r:embed="rId2"/>
                <a:stretch>
                  <a:fillRect l="-3284" t="-6257" r="-3277" b="-6209"/>
                </a:stretch>
              </a:blipFill>
              <a:ln>
                <a:noFill/>
              </a:ln>
              <a:effectLst>
                <a:outerShdw blurRad="127000" sx="102000" sy="102000" algn="ctr" rotWithShape="0">
                  <a:schemeClr val="bg1">
                    <a:lumMod val="50000"/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组合 4"/>
          <p:cNvGrpSpPr/>
          <p:nvPr/>
        </p:nvGrpSpPr>
        <p:grpSpPr>
          <a:xfrm>
            <a:off x="6029011" y="3424811"/>
            <a:ext cx="5064369" cy="3177457"/>
            <a:chOff x="557" y="31619"/>
            <a:chExt cx="6286" cy="4405"/>
          </a:xfrm>
        </p:grpSpPr>
        <p:pic>
          <p:nvPicPr>
            <p:cNvPr id="7" name="图片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57" y="31619"/>
              <a:ext cx="6286" cy="4405"/>
            </a:xfrm>
            <a:prstGeom prst="rect">
              <a:avLst/>
            </a:prstGeom>
          </p:spPr>
        </p:pic>
        <p:sp>
          <p:nvSpPr>
            <p:cNvPr id="9" name="椭圆 8"/>
            <p:cNvSpPr/>
            <p:nvPr/>
          </p:nvSpPr>
          <p:spPr>
            <a:xfrm>
              <a:off x="2568" y="34312"/>
              <a:ext cx="1844" cy="1258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3745865" rtl="0" eaLnBrk="1" latinLnBrk="0" hangingPunct="1">
                <a:defRPr sz="7375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872615" algn="l" defTabSz="3745865" rtl="0" eaLnBrk="1" latinLnBrk="0" hangingPunct="1">
                <a:defRPr sz="7375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3745865" algn="l" defTabSz="3745865" rtl="0" eaLnBrk="1" latinLnBrk="0" hangingPunct="1">
                <a:defRPr sz="7375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5618480" algn="l" defTabSz="3745865" rtl="0" eaLnBrk="1" latinLnBrk="0" hangingPunct="1">
                <a:defRPr sz="7375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7491730" algn="l" defTabSz="3745865" rtl="0" eaLnBrk="1" latinLnBrk="0" hangingPunct="1">
                <a:defRPr sz="7375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9364345" algn="l" defTabSz="3745865" rtl="0" eaLnBrk="1" latinLnBrk="0" hangingPunct="1">
                <a:defRPr sz="7375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1237595" algn="l" defTabSz="3745865" rtl="0" eaLnBrk="1" latinLnBrk="0" hangingPunct="1">
                <a:defRPr sz="7375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3110210" algn="l" defTabSz="3745865" rtl="0" eaLnBrk="1" latinLnBrk="0" hangingPunct="1">
                <a:defRPr sz="7375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4983460" algn="l" defTabSz="3745865" rtl="0" eaLnBrk="1" latinLnBrk="0" hangingPunct="1">
                <a:defRPr sz="7375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13"/>
          <p:cNvSpPr txBox="1"/>
          <p:nvPr/>
        </p:nvSpPr>
        <p:spPr>
          <a:xfrm>
            <a:off x="298658" y="195710"/>
            <a:ext cx="7981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/>
              <a:t>Data Simulation &amp; Event Selection</a:t>
            </a:r>
            <a:endParaRPr lang="en-US" altLang="zh-CN" sz="2800" b="1" dirty="0"/>
          </a:p>
        </p:txBody>
      </p:sp>
      <p:sp>
        <p:nvSpPr>
          <p:cNvPr id="15" name="矩形 14"/>
          <p:cNvSpPr/>
          <p:nvPr/>
        </p:nvSpPr>
        <p:spPr>
          <a:xfrm>
            <a:off x="341644" y="797947"/>
            <a:ext cx="11371352" cy="457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本框 18"/>
          <p:cNvSpPr txBox="1"/>
          <p:nvPr/>
        </p:nvSpPr>
        <p:spPr>
          <a:xfrm>
            <a:off x="581222" y="1062057"/>
            <a:ext cx="11029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/>
              <a:t>Simulation</a:t>
            </a:r>
            <a:r>
              <a:rPr lang="en-US" altLang="zh-CN" dirty="0"/>
              <a:t>: CORSIKA (QGSJETII-04) + G4KM2A         25 TeV – 10 </a:t>
            </a:r>
            <a:r>
              <a:rPr lang="en-US" altLang="zh-CN" dirty="0" err="1"/>
              <a:t>PeV</a:t>
            </a:r>
            <a:r>
              <a:rPr lang="en-US" altLang="zh-CN" dirty="0"/>
              <a:t>        H, He, CNO, </a:t>
            </a:r>
            <a:r>
              <a:rPr lang="en-US" altLang="zh-CN" dirty="0" err="1"/>
              <a:t>MgAlSi</a:t>
            </a:r>
            <a:r>
              <a:rPr lang="en-US" altLang="zh-CN" dirty="0"/>
              <a:t>, Fe</a:t>
            </a:r>
            <a:endParaRPr lang="en-US" altLang="zh-CN"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25130-C1CC-4E07-B6F2-C392DCE471D8}" type="slidenum">
              <a:rPr lang="zh-CN" altLang="en-US" smtClean="0"/>
            </a:fld>
            <a:endParaRPr lang="zh-CN" altLang="en-US"/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514697" y="1780406"/>
          <a:ext cx="3343869" cy="4339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925"/>
                <a:gridCol w="1417944"/>
              </a:tblGrid>
              <a:tr h="510475"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lt1"/>
                          </a:solidFill>
                        </a:defRPr>
                      </a:defPPr>
                      <a:lvl1pPr marL="0" algn="l" defTabSz="2160270" rtl="0" eaLnBrk="1" latinLnBrk="0" hangingPunct="1">
                        <a:defRPr sz="4255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080135" algn="l" defTabSz="2160270" rtl="0" eaLnBrk="1" latinLnBrk="0" hangingPunct="1">
                        <a:defRPr sz="4255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160270" algn="l" defTabSz="2160270" rtl="0" eaLnBrk="1" latinLnBrk="0" hangingPunct="1">
                        <a:defRPr sz="4255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3240405" algn="l" defTabSz="2160270" rtl="0" eaLnBrk="1" latinLnBrk="0" hangingPunct="1">
                        <a:defRPr sz="4255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4319905" algn="l" defTabSz="2160270" rtl="0" eaLnBrk="1" latinLnBrk="0" hangingPunct="1">
                        <a:defRPr sz="4255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5400040" algn="l" defTabSz="2160270" rtl="0" eaLnBrk="1" latinLnBrk="0" hangingPunct="1">
                        <a:defRPr sz="4255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6480175" algn="l" defTabSz="2160270" rtl="0" eaLnBrk="1" latinLnBrk="0" hangingPunct="1">
                        <a:defRPr sz="4255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7560310" algn="l" defTabSz="2160270" rtl="0" eaLnBrk="1" latinLnBrk="0" hangingPunct="1">
                        <a:defRPr sz="4255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8639810" algn="l" defTabSz="2160270" rtl="0" eaLnBrk="1" latinLnBrk="0" hangingPunct="1">
                        <a:defRPr sz="4255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zh-CN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Parameters</a:t>
                      </a:r>
                      <a:endParaRPr lang="en-US" altLang="zh-CN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 b="1">
                          <a:solidFill>
                            <a:schemeClr val="lt1"/>
                          </a:solidFill>
                        </a:defRPr>
                      </a:defPPr>
                      <a:lvl1pPr marL="0" algn="l" defTabSz="2160270" rtl="0" eaLnBrk="1" latinLnBrk="0" hangingPunct="1">
                        <a:defRPr sz="4255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080135" algn="l" defTabSz="2160270" rtl="0" eaLnBrk="1" latinLnBrk="0" hangingPunct="1">
                        <a:defRPr sz="4255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160270" algn="l" defTabSz="2160270" rtl="0" eaLnBrk="1" latinLnBrk="0" hangingPunct="1">
                        <a:defRPr sz="4255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3240405" algn="l" defTabSz="2160270" rtl="0" eaLnBrk="1" latinLnBrk="0" hangingPunct="1">
                        <a:defRPr sz="4255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4319905" algn="l" defTabSz="2160270" rtl="0" eaLnBrk="1" latinLnBrk="0" hangingPunct="1">
                        <a:defRPr sz="4255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5400040" algn="l" defTabSz="2160270" rtl="0" eaLnBrk="1" latinLnBrk="0" hangingPunct="1">
                        <a:defRPr sz="4255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6480175" algn="l" defTabSz="2160270" rtl="0" eaLnBrk="1" latinLnBrk="0" hangingPunct="1">
                        <a:defRPr sz="4255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7560310" algn="l" defTabSz="2160270" rtl="0" eaLnBrk="1" latinLnBrk="0" hangingPunct="1">
                        <a:defRPr sz="4255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8639810" algn="l" defTabSz="2160270" rtl="0" eaLnBrk="1" latinLnBrk="0" hangingPunct="1">
                        <a:defRPr sz="4255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zh-CN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Conditions</a:t>
                      </a:r>
                      <a:endParaRPr lang="en-US" altLang="zh-CN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>
                      <a:solidFill>
                        <a:schemeClr val="accent1"/>
                      </a:solidFill>
                      <a:prstDash val="solid"/>
                    </a:lnL>
                    <a:lnR>
                      <a:noFill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6188"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08013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16027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32404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43199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540004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648017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75603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86398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zh-CN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location of the</a:t>
                      </a:r>
                      <a:endParaRPr lang="en-US" altLang="zh-CN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zh-CN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reconstructed shower core</a:t>
                      </a:r>
                      <a:endParaRPr lang="en-US" altLang="zh-CN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08013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16027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32404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43199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540004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648017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75603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86398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zh-CN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320-420m</a:t>
                      </a:r>
                      <a:endParaRPr lang="en-US" altLang="zh-CN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ClrTx/>
                        <a:buSzTx/>
                        <a:buNone/>
                      </a:pPr>
                      <a:endParaRPr lang="en-US" altLang="zh-CN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>
                      <a:solidFill>
                        <a:schemeClr val="accent1"/>
                      </a:solidFill>
                      <a:prstDash val="solid"/>
                    </a:lnL>
                    <a:lnR>
                      <a:noFill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475"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08013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16027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32404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43199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540004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648017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75603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86398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zh-CN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zenith angle</a:t>
                      </a:r>
                      <a:endParaRPr lang="en-US" altLang="zh-CN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>
                    <a:lnL>
                      <a:noFill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08013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16027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32404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43199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540004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648017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75603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86398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zh-CN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    0 - 18°</a:t>
                      </a:r>
                      <a:endParaRPr lang="en-US" altLang="zh-CN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>
                    <a:lnL w="12700">
                      <a:solidFill>
                        <a:schemeClr val="accent1"/>
                      </a:solidFill>
                      <a:prstDash val="solid"/>
                    </a:lnL>
                    <a:lnR>
                      <a:noFill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475"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08013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16027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32404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43199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540004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648017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75603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86398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zh-CN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</a:t>
                      </a:r>
                      <a:r>
                        <a:rPr lang="en-US" altLang="zh-CN" sz="180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e </a:t>
                      </a:r>
                      <a:r>
                        <a:rPr lang="en-US" altLang="zh-CN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(40-200m)</a:t>
                      </a:r>
                      <a:endParaRPr lang="en-US" altLang="zh-CN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>
                    <a:lnL>
                      <a:noFill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08013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16027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32404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43199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540004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648017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75603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86398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zh-CN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&gt;15</a:t>
                      </a:r>
                      <a:endParaRPr lang="en-US" altLang="zh-CN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>
                      <a:solidFill>
                        <a:schemeClr val="accent1"/>
                      </a:solidFill>
                      <a:prstDash val="solid"/>
                    </a:lnL>
                    <a:lnR>
                      <a:noFill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475"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08013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16027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32404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43199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540004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648017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75603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86398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zh-CN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</a:t>
                      </a:r>
                      <a:r>
                        <a:rPr lang="en-US" altLang="zh-CN" sz="1800" baseline="-25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μ</a:t>
                      </a:r>
                      <a:r>
                        <a:rPr lang="en-US" altLang="zh-CN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(40-200m)</a:t>
                      </a:r>
                      <a:endParaRPr lang="en-US" altLang="zh-CN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>
                    <a:lnL>
                      <a:noFill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08013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16027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32404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43199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540004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648017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75603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86398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zh-CN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&gt;0</a:t>
                      </a:r>
                      <a:endParaRPr lang="en-US" altLang="zh-CN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>
                      <a:solidFill>
                        <a:schemeClr val="accent1"/>
                      </a:solidFill>
                      <a:prstDash val="solid"/>
                    </a:lnL>
                    <a:lnR>
                      <a:noFill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475"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08013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16027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32404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43199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540004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648017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75603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86398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zh-CN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NtrigE</a:t>
                      </a:r>
                      <a:endParaRPr lang="en-US" altLang="zh-CN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>
                    <a:lnL>
                      <a:noFill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08013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16027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32404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43199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540004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648017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75603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86398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zh-CN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&gt;20</a:t>
                      </a:r>
                      <a:endParaRPr lang="en-US" altLang="zh-CN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>
                      <a:solidFill>
                        <a:schemeClr val="accent1"/>
                      </a:solidFill>
                      <a:prstDash val="solid"/>
                    </a:lnL>
                    <a:lnR>
                      <a:noFill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475"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08013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16027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32404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43199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540004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648017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75603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86398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zh-CN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N</a:t>
                      </a:r>
                      <a:r>
                        <a:rPr lang="en-US" altLang="zh-CN" sz="1800" baseline="-25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μ</a:t>
                      </a:r>
                      <a:r>
                        <a:rPr lang="en-US" altLang="zh-CN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/N</a:t>
                      </a:r>
                      <a:r>
                        <a:rPr lang="en-US" altLang="zh-CN" sz="1800" baseline="-25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e</a:t>
                      </a:r>
                      <a:endParaRPr lang="en-US" altLang="zh-CN" sz="1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anchor="ctr">
                    <a:lnL>
                      <a:noFill/>
                    </a:lnL>
                    <a:lnR w="12700">
                      <a:solidFill>
                        <a:schemeClr val="accent1"/>
                      </a:solidFill>
                      <a:prstDash val="solid"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en-US">
                          <a:solidFill>
                            <a:schemeClr val="dk1"/>
                          </a:solidFill>
                        </a:defRPr>
                      </a:defPPr>
                      <a:lvl1pPr marL="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108013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216027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32404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431990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540004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6480175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75603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8639810" algn="l" defTabSz="2160270" rtl="0" eaLnBrk="1" latinLnBrk="0" hangingPunct="1">
                        <a:defRPr sz="4255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buClrTx/>
                        <a:buSzTx/>
                        <a:buNone/>
                      </a:pPr>
                      <a:r>
                        <a:rPr lang="en-US" altLang="zh-CN" sz="18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&lt;1.5</a:t>
                      </a:r>
                      <a:endParaRPr lang="en-US" altLang="zh-CN" sz="18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>
                      <a:solidFill>
                        <a:schemeClr val="accent1"/>
                      </a:solidFill>
                      <a:prstDash val="solid"/>
                    </a:lnL>
                    <a:lnR>
                      <a:noFill/>
                    </a:lnR>
                    <a:lnT w="12700">
                      <a:solidFill>
                        <a:schemeClr val="accent1"/>
                      </a:solidFill>
                      <a:prstDash val="solid"/>
                    </a:lnT>
                    <a:lnB w="12700">
                      <a:solidFill>
                        <a:schemeClr val="accent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81281" y="1981377"/>
            <a:ext cx="3921587" cy="2890251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868" y="2011520"/>
            <a:ext cx="3949274" cy="2890251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5331907" y="4936728"/>
            <a:ext cx="60968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Good Events                                        Bad Events</a:t>
            </a:r>
            <a:endParaRPr lang="en-US" altLang="zh-CN" dirty="0"/>
          </a:p>
        </p:txBody>
      </p:sp>
      <p:sp>
        <p:nvSpPr>
          <p:cNvPr id="12" name="文本框 11"/>
          <p:cNvSpPr txBox="1"/>
          <p:nvPr/>
        </p:nvSpPr>
        <p:spPr>
          <a:xfrm>
            <a:off x="5384450" y="5387567"/>
            <a:ext cx="58395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Tx/>
              <a:buSzTx/>
              <a:buNone/>
            </a:pPr>
            <a:r>
              <a:rPr lang="en-US" altLang="zh-CN" sz="1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</a:t>
            </a:r>
            <a:r>
              <a:rPr lang="en-US" altLang="zh-CN" sz="1800" baseline="-25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μ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18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 N</a:t>
            </a:r>
            <a:r>
              <a:rPr lang="en-US" altLang="zh-CN" sz="18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&lt; 1.5                                                 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</a:t>
            </a:r>
            <a:r>
              <a:rPr lang="en-US" altLang="zh-CN" baseline="-25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μ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/ N</a:t>
            </a:r>
            <a:r>
              <a:rPr lang="en-US" altLang="zh-CN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&gt; 1.5                     </a:t>
            </a:r>
            <a:endParaRPr lang="en-US" altLang="zh-CN" sz="18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109087" y="6283795"/>
            <a:ext cx="247817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Event Selection Criteria</a:t>
            </a:r>
            <a:endParaRPr lang="zh-CN" altLang="en-US" sz="1400" dirty="0"/>
          </a:p>
        </p:txBody>
      </p:sp>
      <p:sp>
        <p:nvSpPr>
          <p:cNvPr id="17" name="文本框 16"/>
          <p:cNvSpPr txBox="1"/>
          <p:nvPr/>
        </p:nvSpPr>
        <p:spPr>
          <a:xfrm>
            <a:off x="3587262" y="5721499"/>
            <a:ext cx="16881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600" dirty="0">
                <a:solidFill>
                  <a:srgbClr val="FF0000"/>
                </a:solidFill>
              </a:rPr>
              <a:t>Most effective</a:t>
            </a:r>
            <a:endParaRPr lang="zh-CN" altLang="en-US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13"/>
          <p:cNvSpPr txBox="1"/>
          <p:nvPr/>
        </p:nvSpPr>
        <p:spPr>
          <a:xfrm>
            <a:off x="298658" y="195710"/>
            <a:ext cx="7981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/>
              <a:t>Data Simulation &amp; Event Selection</a:t>
            </a:r>
            <a:endParaRPr lang="en-US" altLang="zh-CN" sz="2800" b="1" dirty="0"/>
          </a:p>
        </p:txBody>
      </p:sp>
      <p:sp>
        <p:nvSpPr>
          <p:cNvPr id="15" name="矩形 14"/>
          <p:cNvSpPr/>
          <p:nvPr/>
        </p:nvSpPr>
        <p:spPr>
          <a:xfrm>
            <a:off x="341644" y="797947"/>
            <a:ext cx="11371352" cy="457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本框 18"/>
          <p:cNvSpPr txBox="1"/>
          <p:nvPr/>
        </p:nvSpPr>
        <p:spPr>
          <a:xfrm>
            <a:off x="581222" y="1062057"/>
            <a:ext cx="11029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/>
              <a:t>Simulation</a:t>
            </a:r>
            <a:r>
              <a:rPr lang="en-US" altLang="zh-CN" dirty="0"/>
              <a:t>: CORSIKA (QGSJETII-04) + G4KM2A         25 TeV – 10 </a:t>
            </a:r>
            <a:r>
              <a:rPr lang="en-US" altLang="zh-CN" dirty="0" err="1"/>
              <a:t>PeV</a:t>
            </a:r>
            <a:r>
              <a:rPr lang="en-US" altLang="zh-CN" dirty="0"/>
              <a:t>        H, He, CNO, </a:t>
            </a:r>
            <a:r>
              <a:rPr lang="en-US" altLang="zh-CN" dirty="0" err="1"/>
              <a:t>MgAlSi</a:t>
            </a:r>
            <a:r>
              <a:rPr lang="en-US" altLang="zh-CN" dirty="0"/>
              <a:t>, Fe</a:t>
            </a:r>
            <a:endParaRPr lang="en-US" altLang="zh-CN"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25130-C1CC-4E07-B6F2-C392DCE471D8}" type="slidenum">
              <a:rPr lang="zh-CN" altLang="en-US" smtClean="0"/>
            </a:fld>
            <a:endParaRPr lang="zh-CN" altLang="en-US"/>
          </a:p>
        </p:txBody>
      </p:sp>
      <p:pic>
        <p:nvPicPr>
          <p:cNvPr id="3" name="图片 2" descr="prof4.0"/>
          <p:cNvPicPr/>
          <p:nvPr/>
        </p:nvPicPr>
        <p:blipFill>
          <a:blip r:embed="rId1"/>
          <a:stretch>
            <a:fillRect/>
          </a:stretch>
        </p:blipFill>
        <p:spPr>
          <a:xfrm>
            <a:off x="624503" y="1585315"/>
            <a:ext cx="5337366" cy="4031713"/>
          </a:xfrm>
          <a:prstGeom prst="rect">
            <a:avLst/>
          </a:prstGeom>
        </p:spPr>
      </p:pic>
      <p:pic>
        <p:nvPicPr>
          <p:cNvPr id="4" name="图片 3" descr="eff4.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7320" y="1603609"/>
            <a:ext cx="5563250" cy="3905956"/>
          </a:xfrm>
          <a:prstGeom prst="rect">
            <a:avLst/>
          </a:prstGeom>
        </p:spPr>
      </p:pic>
      <p:sp>
        <p:nvSpPr>
          <p:cNvPr id="8" name="文本框 23"/>
          <p:cNvSpPr txBox="1"/>
          <p:nvPr/>
        </p:nvSpPr>
        <p:spPr>
          <a:xfrm>
            <a:off x="1861686" y="5714154"/>
            <a:ext cx="96075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3745865" rtl="0" eaLnBrk="1" latinLnBrk="0" hangingPunct="1">
              <a:defRPr sz="73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72615" algn="l" defTabSz="3745865" rtl="0" eaLnBrk="1" latinLnBrk="0" hangingPunct="1">
              <a:defRPr sz="73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45865" algn="l" defTabSz="3745865" rtl="0" eaLnBrk="1" latinLnBrk="0" hangingPunct="1">
              <a:defRPr sz="73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18480" algn="l" defTabSz="3745865" rtl="0" eaLnBrk="1" latinLnBrk="0" hangingPunct="1">
              <a:defRPr sz="73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91730" algn="l" defTabSz="3745865" rtl="0" eaLnBrk="1" latinLnBrk="0" hangingPunct="1">
              <a:defRPr sz="73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64345" algn="l" defTabSz="3745865" rtl="0" eaLnBrk="1" latinLnBrk="0" hangingPunct="1">
              <a:defRPr sz="73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237595" algn="l" defTabSz="3745865" rtl="0" eaLnBrk="1" latinLnBrk="0" hangingPunct="1">
              <a:defRPr sz="73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110210" algn="l" defTabSz="3745865" rtl="0" eaLnBrk="1" latinLnBrk="0" hangingPunct="1">
              <a:defRPr sz="73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83460" algn="l" defTabSz="3745865" rtl="0" eaLnBrk="1" latinLnBrk="0" hangingPunct="1">
              <a:defRPr sz="73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Left </a:t>
            </a:r>
            <a:r>
              <a:rPr lang="zh-CN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zh-CN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between primary energy and combined parameter after event selection.</a:t>
            </a:r>
            <a:endParaRPr lang="en-US" altLang="zh-CN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zh-CN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zh-CN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between effective aperture and primary energy for selected events.</a:t>
            </a:r>
            <a:endParaRPr lang="en-US" altLang="zh-CN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13"/>
          <p:cNvSpPr txBox="1"/>
          <p:nvPr/>
        </p:nvSpPr>
        <p:spPr>
          <a:xfrm>
            <a:off x="298658" y="195710"/>
            <a:ext cx="9036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/>
              <a:t>Energy Reconstruction Optimization</a:t>
            </a:r>
            <a:endParaRPr lang="en-US" altLang="zh-CN" sz="2800" b="1" dirty="0"/>
          </a:p>
        </p:txBody>
      </p:sp>
      <p:sp>
        <p:nvSpPr>
          <p:cNvPr id="15" name="矩形 14"/>
          <p:cNvSpPr/>
          <p:nvPr/>
        </p:nvSpPr>
        <p:spPr>
          <a:xfrm>
            <a:off x="341644" y="797947"/>
            <a:ext cx="11371352" cy="457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文本框 18"/>
              <p:cNvSpPr txBox="1"/>
              <p:nvPr/>
            </p:nvSpPr>
            <p:spPr>
              <a:xfrm>
                <a:off x="581222" y="790755"/>
                <a:ext cx="6266730" cy="9528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CN" b="1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Arial Unicode MS" panose="020B0604020202020204" pitchFamily="34" charset="-122"/>
                    <a:cs typeface="Times New Roman" panose="02020603050405020304" pitchFamily="18" charset="0"/>
                  </a:rPr>
                  <a:t>Log-linear relationship</a:t>
                </a:r>
                <a:r>
                  <a:rPr lang="zh-CN" altLang="en-US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Arial Unicode MS" panose="020B0604020202020204" pitchFamily="34" charset="-122"/>
                    <a:cs typeface="Times New Roman" panose="02020603050405020304" pitchFamily="18" charset="0"/>
                  </a:rPr>
                  <a:t>：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𝑙𝑜𝑔</m:t>
                        </m:r>
                      </m:e>
                      <m:sub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10</m:t>
                        </m:r>
                      </m:sub>
                    </m:sSub>
                    <m:r>
                      <a:rPr lang="en-US" altLang="zh-CN">
                        <a:solidFill>
                          <a:schemeClr val="dk1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i="1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𝑟𝑒𝑐</m:t>
                        </m:r>
                      </m:sub>
                    </m:sSub>
                    <m:r>
                      <a:rPr lang="en-US" altLang="zh-CN">
                        <a:solidFill>
                          <a:schemeClr val="dk1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)=</m:t>
                    </m:r>
                    <m:sSub>
                      <m:sSubPr>
                        <m:ctrlPr>
                          <a:rPr lang="en-US" altLang="zh-CN" i="1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0</m:t>
                        </m:r>
                      </m:sub>
                    </m:sSub>
                    <m:r>
                      <a:rPr lang="en-US" altLang="zh-CN">
                        <a:solidFill>
                          <a:schemeClr val="dk1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CN" i="1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>
                        <a:solidFill>
                          <a:schemeClr val="dk1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∗</m:t>
                    </m:r>
                    <m:sSub>
                      <m:sSubPr>
                        <m:ctrlPr>
                          <a:rPr lang="en-US" altLang="zh-CN" i="1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𝑙𝑜𝑔</m:t>
                        </m:r>
                      </m:e>
                      <m:sub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10</m:t>
                        </m:r>
                      </m:sub>
                    </m:sSub>
                    <m:r>
                      <a:rPr lang="en-US" altLang="zh-CN">
                        <a:solidFill>
                          <a:schemeClr val="dk1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i="1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𝑒</m:t>
                        </m:r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𝜇</m:t>
                        </m:r>
                      </m:sub>
                    </m:sSub>
                    <m:r>
                      <a:rPr lang="en-US" altLang="zh-CN">
                        <a:solidFill>
                          <a:schemeClr val="dk1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en-US" altLang="zh-CN" dirty="0">
                  <a:solidFill>
                    <a:schemeClr val="dk1"/>
                  </a:solidFill>
                  <a:latin typeface="Times New Roman" panose="02020603050405020304" pitchFamily="18" charset="0"/>
                  <a:ea typeface="Arial Unicode MS" panose="020B0604020202020204" pitchFamily="34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 b="1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Arial Unicode MS" panose="020B0604020202020204" pitchFamily="34" charset="-122"/>
                    <a:cs typeface="Times New Roman" panose="02020603050405020304" pitchFamily="18" charset="0"/>
                  </a:rPr>
                  <a:t>Combined parameter </a:t>
                </a:r>
                <a:r>
                  <a:rPr lang="en-US" altLang="zh-CN" dirty="0">
                    <a:solidFill>
                      <a:schemeClr val="dk1"/>
                    </a:solidFill>
                    <a:latin typeface="Times New Roman" panose="02020603050405020304" pitchFamily="18" charset="0"/>
                    <a:ea typeface="Arial Unicode MS" panose="020B0604020202020204" pitchFamily="34" charset="-122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𝑒</m:t>
                        </m:r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𝜇</m:t>
                        </m:r>
                      </m:sub>
                    </m:sSub>
                    <m:r>
                      <a:rPr lang="en-US" altLang="zh-CN">
                        <a:solidFill>
                          <a:schemeClr val="dk1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i="1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𝑒</m:t>
                        </m:r>
                      </m:sub>
                    </m:sSub>
                    <m:r>
                      <a:rPr lang="en-US" altLang="zh-CN">
                        <a:solidFill>
                          <a:schemeClr val="dk1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zh-CN">
                        <a:solidFill>
                          <a:schemeClr val="dk1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altLang="zh-CN">
                        <a:solidFill>
                          <a:schemeClr val="dk1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∗</m:t>
                    </m:r>
                    <m:sSub>
                      <m:sSubPr>
                        <m:ctrlPr>
                          <a:rPr lang="en-US" altLang="zh-CN" i="1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zh-CN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𝜇</m:t>
                        </m:r>
                      </m:sub>
                    </m:sSub>
                  </m:oMath>
                </a14:m>
                <a:endParaRPr lang="en-US" altLang="zh-CN" dirty="0"/>
              </a:p>
            </p:txBody>
          </p:sp>
        </mc:Choice>
        <mc:Fallback>
          <p:sp>
            <p:nvSpPr>
              <p:cNvPr id="19" name="文本框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222" y="790755"/>
                <a:ext cx="6266730" cy="952890"/>
              </a:xfrm>
              <a:prstGeom prst="rect">
                <a:avLst/>
              </a:prstGeom>
              <a:blipFill rotWithShape="1">
                <a:blip r:embed="rId1"/>
                <a:stretch>
                  <a:fillRect l="-3" t="-19" r="2" b="6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25130-C1CC-4E07-B6F2-C392DCE471D8}" type="slidenum">
              <a:rPr lang="zh-CN" altLang="en-US" smtClean="0"/>
            </a:fld>
            <a:endParaRPr lang="zh-CN" altLang="en-US"/>
          </a:p>
        </p:txBody>
      </p:sp>
      <p:grpSp>
        <p:nvGrpSpPr>
          <p:cNvPr id="7" name="组合 6"/>
          <p:cNvGrpSpPr/>
          <p:nvPr/>
        </p:nvGrpSpPr>
        <p:grpSpPr>
          <a:xfrm>
            <a:off x="834015" y="1854410"/>
            <a:ext cx="5162642" cy="3656447"/>
            <a:chOff x="18049" y="20692"/>
            <a:chExt cx="7350" cy="5512"/>
          </a:xfrm>
        </p:grpSpPr>
        <p:pic>
          <p:nvPicPr>
            <p:cNvPr id="16" name="图片 15" descr="2.0bias"/>
            <p:cNvPicPr>
              <a:picLocks noChangeAspect="1"/>
            </p:cNvPicPr>
            <p:nvPr/>
          </p:nvPicPr>
          <p:blipFill>
            <a:blip r:embed="rId2"/>
            <a:srcRect l="3040" r="3040"/>
            <a:stretch>
              <a:fillRect/>
            </a:stretch>
          </p:blipFill>
          <p:spPr>
            <a:xfrm>
              <a:off x="18049" y="23485"/>
              <a:ext cx="3637" cy="2719"/>
            </a:xfrm>
            <a:prstGeom prst="rect">
              <a:avLst/>
            </a:prstGeom>
          </p:spPr>
        </p:pic>
        <p:pic>
          <p:nvPicPr>
            <p:cNvPr id="17" name="图片 16" descr="2.0reso"/>
            <p:cNvPicPr>
              <a:picLocks noChangeAspect="1"/>
            </p:cNvPicPr>
            <p:nvPr/>
          </p:nvPicPr>
          <p:blipFill>
            <a:blip r:embed="rId3"/>
            <a:srcRect l="3040" r="3040"/>
            <a:stretch>
              <a:fillRect/>
            </a:stretch>
          </p:blipFill>
          <p:spPr>
            <a:xfrm>
              <a:off x="18049" y="20692"/>
              <a:ext cx="3637" cy="2719"/>
            </a:xfrm>
            <a:prstGeom prst="rect">
              <a:avLst/>
            </a:prstGeom>
          </p:spPr>
        </p:pic>
        <p:pic>
          <p:nvPicPr>
            <p:cNvPr id="18" name="图片 17" descr="2.8bias"/>
            <p:cNvPicPr>
              <a:picLocks noChangeAspect="1"/>
            </p:cNvPicPr>
            <p:nvPr/>
          </p:nvPicPr>
          <p:blipFill>
            <a:blip r:embed="rId4"/>
            <a:srcRect l="3034" r="3034"/>
            <a:stretch>
              <a:fillRect/>
            </a:stretch>
          </p:blipFill>
          <p:spPr>
            <a:xfrm>
              <a:off x="21762" y="23485"/>
              <a:ext cx="3637" cy="2719"/>
            </a:xfrm>
            <a:prstGeom prst="rect">
              <a:avLst/>
            </a:prstGeom>
          </p:spPr>
        </p:pic>
        <p:pic>
          <p:nvPicPr>
            <p:cNvPr id="20" name="图片 19" descr="2.8reso"/>
            <p:cNvPicPr>
              <a:picLocks noChangeAspect="1"/>
            </p:cNvPicPr>
            <p:nvPr/>
          </p:nvPicPr>
          <p:blipFill>
            <a:blip r:embed="rId5"/>
            <a:srcRect l="3034" r="3034"/>
            <a:stretch>
              <a:fillRect/>
            </a:stretch>
          </p:blipFill>
          <p:spPr>
            <a:xfrm>
              <a:off x="21762" y="20692"/>
              <a:ext cx="3637" cy="2719"/>
            </a:xfrm>
            <a:prstGeom prst="rect">
              <a:avLst/>
            </a:prstGeom>
          </p:spPr>
        </p:pic>
      </p:grpSp>
      <p:grpSp>
        <p:nvGrpSpPr>
          <p:cNvPr id="9" name="组合 8"/>
          <p:cNvGrpSpPr/>
          <p:nvPr/>
        </p:nvGrpSpPr>
        <p:grpSpPr>
          <a:xfrm>
            <a:off x="6111610" y="1854411"/>
            <a:ext cx="5162642" cy="3657110"/>
            <a:chOff x="25776" y="20622"/>
            <a:chExt cx="7350" cy="5513"/>
          </a:xfrm>
        </p:grpSpPr>
        <p:pic>
          <p:nvPicPr>
            <p:cNvPr id="10" name="图片 9" descr="4.0bias"/>
            <p:cNvPicPr>
              <a:picLocks noChangeAspect="1"/>
            </p:cNvPicPr>
            <p:nvPr/>
          </p:nvPicPr>
          <p:blipFill>
            <a:blip r:embed="rId6"/>
            <a:srcRect l="3034" r="3034"/>
            <a:stretch>
              <a:fillRect/>
            </a:stretch>
          </p:blipFill>
          <p:spPr>
            <a:xfrm>
              <a:off x="25776" y="23416"/>
              <a:ext cx="3638" cy="2719"/>
            </a:xfrm>
            <a:prstGeom prst="rect">
              <a:avLst/>
            </a:prstGeom>
          </p:spPr>
        </p:pic>
        <p:pic>
          <p:nvPicPr>
            <p:cNvPr id="11" name="图片 10" descr="4.0reso"/>
            <p:cNvPicPr>
              <a:picLocks noChangeAspect="1"/>
            </p:cNvPicPr>
            <p:nvPr/>
          </p:nvPicPr>
          <p:blipFill>
            <a:blip r:embed="rId7"/>
            <a:srcRect l="3034" r="3034"/>
            <a:stretch>
              <a:fillRect/>
            </a:stretch>
          </p:blipFill>
          <p:spPr>
            <a:xfrm>
              <a:off x="25776" y="20622"/>
              <a:ext cx="3638" cy="2719"/>
            </a:xfrm>
            <a:prstGeom prst="rect">
              <a:avLst/>
            </a:prstGeom>
          </p:spPr>
        </p:pic>
        <p:pic>
          <p:nvPicPr>
            <p:cNvPr id="12" name="图片 11" descr="4.6bias"/>
            <p:cNvPicPr>
              <a:picLocks noChangeAspect="1"/>
            </p:cNvPicPr>
            <p:nvPr/>
          </p:nvPicPr>
          <p:blipFill>
            <a:blip r:embed="rId8"/>
            <a:srcRect l="3034" r="3034"/>
            <a:stretch>
              <a:fillRect/>
            </a:stretch>
          </p:blipFill>
          <p:spPr>
            <a:xfrm>
              <a:off x="29488" y="23416"/>
              <a:ext cx="3638" cy="2719"/>
            </a:xfrm>
            <a:prstGeom prst="rect">
              <a:avLst/>
            </a:prstGeom>
          </p:spPr>
        </p:pic>
        <p:pic>
          <p:nvPicPr>
            <p:cNvPr id="13" name="图片 12" descr="4.6reso"/>
            <p:cNvPicPr>
              <a:picLocks noChangeAspect="1"/>
            </p:cNvPicPr>
            <p:nvPr/>
          </p:nvPicPr>
          <p:blipFill>
            <a:blip r:embed="rId9"/>
            <a:srcRect l="3034" r="3034"/>
            <a:stretch>
              <a:fillRect/>
            </a:stretch>
          </p:blipFill>
          <p:spPr>
            <a:xfrm>
              <a:off x="29488" y="20622"/>
              <a:ext cx="3638" cy="2719"/>
            </a:xfrm>
            <a:prstGeom prst="rect">
              <a:avLst/>
            </a:prstGeom>
          </p:spPr>
        </p:pic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文本框 21"/>
              <p:cNvSpPr txBox="1"/>
              <p:nvPr/>
            </p:nvSpPr>
            <p:spPr>
              <a:xfrm>
                <a:off x="1772278" y="5697913"/>
                <a:ext cx="1161841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mtClean="0">
                        <a:solidFill>
                          <a:schemeClr val="dk1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𝑎</m:t>
                    </m:r>
                  </m:oMath>
                </a14:m>
                <a:r>
                  <a:rPr lang="zh-CN" alt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2.0</a:t>
                </a:r>
                <a:endParaRPr lang="zh-CN" alt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2" name="文本框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2278" y="5697913"/>
                <a:ext cx="1161841" cy="369332"/>
              </a:xfrm>
              <a:prstGeom prst="rect">
                <a:avLst/>
              </a:prstGeom>
              <a:blipFill rotWithShape="1">
                <a:blip r:embed="rId10"/>
                <a:stretch>
                  <a:fillRect l="-54" t="-16" r="36" b="12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文本框 22"/>
              <p:cNvSpPr txBox="1"/>
              <p:nvPr/>
            </p:nvSpPr>
            <p:spPr>
              <a:xfrm>
                <a:off x="4391552" y="5697913"/>
                <a:ext cx="1161841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mtClean="0">
                        <a:solidFill>
                          <a:schemeClr val="dk1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𝑎</m:t>
                    </m:r>
                  </m:oMath>
                </a14:m>
                <a:r>
                  <a:rPr lang="zh-CN" alt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2.6</a:t>
                </a:r>
                <a:endParaRPr lang="zh-CN" alt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3" name="文本框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1552" y="5697913"/>
                <a:ext cx="1161841" cy="369332"/>
              </a:xfrm>
              <a:prstGeom prst="rect">
                <a:avLst/>
              </a:prstGeom>
              <a:blipFill rotWithShape="1">
                <a:blip r:embed="rId11"/>
                <a:stretch>
                  <a:fillRect l="-45" t="-16" r="27" b="12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文本框 23"/>
              <p:cNvSpPr txBox="1"/>
              <p:nvPr/>
            </p:nvSpPr>
            <p:spPr>
              <a:xfrm>
                <a:off x="9678675" y="5697913"/>
                <a:ext cx="1161841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mtClean="0">
                        <a:solidFill>
                          <a:schemeClr val="dk1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𝑎</m:t>
                    </m:r>
                  </m:oMath>
                </a14:m>
                <a:r>
                  <a:rPr lang="zh-CN" alt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4.6</a:t>
                </a:r>
                <a:endParaRPr lang="zh-CN" alt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4" name="文本框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8675" y="5697913"/>
                <a:ext cx="1161841" cy="369332"/>
              </a:xfrm>
              <a:prstGeom prst="rect">
                <a:avLst/>
              </a:prstGeom>
              <a:blipFill rotWithShape="1">
                <a:blip r:embed="rId12"/>
                <a:stretch>
                  <a:fillRect t="-16" r="37" b="12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文本框 24"/>
              <p:cNvSpPr txBox="1"/>
              <p:nvPr/>
            </p:nvSpPr>
            <p:spPr>
              <a:xfrm>
                <a:off x="7128070" y="5697913"/>
                <a:ext cx="890515" cy="369332"/>
              </a:xfrm>
              <a:prstGeom prst="rect">
                <a:avLst/>
              </a:prstGeom>
              <a:noFill/>
              <a:ln w="12700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mtClean="0">
                        <a:solidFill>
                          <a:schemeClr val="dk1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𝑎</m:t>
                    </m:r>
                  </m:oMath>
                </a14:m>
                <a:r>
                  <a:rPr lang="zh-CN" alt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4.0</a:t>
                </a:r>
                <a:endParaRPr lang="zh-CN" altLang="en-US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5" name="文本框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8070" y="5697913"/>
                <a:ext cx="890515" cy="369332"/>
              </a:xfrm>
              <a:prstGeom prst="rect">
                <a:avLst/>
              </a:prstGeom>
              <a:blipFill rotWithShape="1">
                <a:blip r:embed="rId13"/>
                <a:stretch>
                  <a:fillRect l="-735" t="-1735" r="-664" b="-1596"/>
                </a:stretch>
              </a:blipFill>
              <a:ln w="127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文本框 26"/>
          <p:cNvSpPr txBox="1"/>
          <p:nvPr/>
        </p:nvSpPr>
        <p:spPr>
          <a:xfrm>
            <a:off x="5922248" y="6068971"/>
            <a:ext cx="3371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b="0" i="0" dirty="0">
                <a:solidFill>
                  <a:srgbClr val="FF0000"/>
                </a:solidFill>
                <a:effectLst/>
                <a:latin typeface="quote-cjk-patch"/>
              </a:rPr>
              <a:t>smallest composition dependence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6925846" y="924908"/>
            <a:ext cx="43986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1800" dirty="0">
                <a:solidFill>
                  <a:schemeClr val="dk1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The parameter value of 2.8 adopted for high energies is not suitable for low-energy studies.</a:t>
            </a:r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13"/>
          <p:cNvSpPr txBox="1"/>
          <p:nvPr/>
        </p:nvSpPr>
        <p:spPr>
          <a:xfrm>
            <a:off x="298658" y="195710"/>
            <a:ext cx="9036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/>
              <a:t>Energy Reconstruction Optimization</a:t>
            </a:r>
            <a:endParaRPr lang="en-US" altLang="zh-CN" sz="2800" b="1" dirty="0"/>
          </a:p>
        </p:txBody>
      </p:sp>
      <p:sp>
        <p:nvSpPr>
          <p:cNvPr id="15" name="矩形 14"/>
          <p:cNvSpPr/>
          <p:nvPr/>
        </p:nvSpPr>
        <p:spPr>
          <a:xfrm>
            <a:off x="341644" y="797947"/>
            <a:ext cx="11371352" cy="457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文本框 18"/>
              <p:cNvSpPr txBox="1"/>
              <p:nvPr/>
            </p:nvSpPr>
            <p:spPr>
              <a:xfrm>
                <a:off x="447151" y="1047364"/>
                <a:ext cx="3103661" cy="29518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After fitting, we obtained the fitting parameters</a:t>
                </a:r>
                <a:r>
                  <a:rPr lang="zh-CN" alt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：</a:t>
                </a:r>
                <a:endParaRPr lang="en-US" altLang="zh-CN" i="1" dirty="0">
                  <a:solidFill>
                    <a:schemeClr val="dk1"/>
                  </a:solidFill>
                  <a:latin typeface="Times New Roman" panose="02020603050405020304" pitchFamily="18" charset="0"/>
                  <a:ea typeface="Arial Unicode MS" panose="020B0604020202020204" pitchFamily="34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b="1" i="1" smtClean="0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1" i="1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𝒑</m:t>
                        </m:r>
                      </m:e>
                      <m:sub>
                        <m:r>
                          <a:rPr lang="en-US" altLang="zh-CN" b="1" i="1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n-US" altLang="zh-CN" b="1" dirty="0">
                    <a:latin typeface="Times New Roman" panose="02020603050405020304" pitchFamily="18" charset="0"/>
                    <a:ea typeface="Arial Unicode MS" panose="020B0604020202020204" pitchFamily="34" charset="-122"/>
                    <a:cs typeface="Times New Roman" panose="02020603050405020304" pitchFamily="18" charset="0"/>
                  </a:rPr>
                  <a:t> = 2.645</a:t>
                </a:r>
                <a:endParaRPr lang="en-US" altLang="zh-CN" b="1" dirty="0">
                  <a:latin typeface="Times New Roman" panose="02020603050405020304" pitchFamily="18" charset="0"/>
                  <a:ea typeface="Arial Unicode MS" panose="020B0604020202020204" pitchFamily="34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b="1" i="1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altLang="zh-CN" b="1" i="1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𝒑</m:t>
                        </m:r>
                      </m:e>
                      <m:sub>
                        <m:r>
                          <a:rPr lang="en-US" altLang="zh-CN" b="1" i="0" smtClean="0">
                            <a:solidFill>
                              <a:schemeClr val="dk1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altLang="zh-CN" b="1" dirty="0">
                    <a:latin typeface="Times New Roman" panose="02020603050405020304" pitchFamily="18" charset="0"/>
                    <a:ea typeface="Arial Unicode MS" panose="020B0604020202020204" pitchFamily="34" charset="-122"/>
                    <a:cs typeface="Times New Roman" panose="02020603050405020304" pitchFamily="18" charset="0"/>
                  </a:rPr>
                  <a:t> = 1.013</a:t>
                </a:r>
                <a:endParaRPr lang="en-US" altLang="zh-CN" b="1" dirty="0">
                  <a:latin typeface="Times New Roman" panose="02020603050405020304" pitchFamily="18" charset="0"/>
                  <a:ea typeface="Arial Unicode MS" panose="020B0604020202020204" pitchFamily="34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 dirty="0">
                    <a:latin typeface="Times New Roman" panose="02020603050405020304" pitchFamily="18" charset="0"/>
                    <a:ea typeface="Arial Unicode MS" panose="020B0604020202020204" pitchFamily="34" charset="-122"/>
                    <a:cs typeface="Times New Roman" panose="02020603050405020304" pitchFamily="18" charset="0"/>
                  </a:rPr>
                  <a:t>energy resolution &lt; 25%</a:t>
                </a:r>
                <a:endParaRPr lang="en-US" altLang="zh-CN" dirty="0">
                  <a:latin typeface="Times New Roman" panose="02020603050405020304" pitchFamily="18" charset="0"/>
                  <a:ea typeface="Arial Unicode MS" panose="020B0604020202020204" pitchFamily="34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 dirty="0">
                    <a:latin typeface="Times New Roman" panose="02020603050405020304" pitchFamily="18" charset="0"/>
                    <a:ea typeface="Arial Unicode MS" panose="020B0604020202020204" pitchFamily="34" charset="-122"/>
                    <a:cs typeface="Times New Roman" panose="02020603050405020304" pitchFamily="18" charset="0"/>
                  </a:rPr>
                  <a:t>bias &lt; 5%</a:t>
                </a:r>
                <a:endParaRPr lang="en-US" altLang="zh-CN" dirty="0">
                  <a:latin typeface="Times New Roman" panose="02020603050405020304" pitchFamily="18" charset="0"/>
                  <a:ea typeface="Arial Unicode MS" panose="020B0604020202020204" pitchFamily="34" charset="-122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altLang="zh-CN" dirty="0"/>
              </a:p>
            </p:txBody>
          </p:sp>
        </mc:Choice>
        <mc:Fallback>
          <p:sp>
            <p:nvSpPr>
              <p:cNvPr id="19" name="文本框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151" y="1047364"/>
                <a:ext cx="3103661" cy="2951898"/>
              </a:xfrm>
              <a:prstGeom prst="rect">
                <a:avLst/>
              </a:prstGeom>
              <a:blipFill rotWithShape="1">
                <a:blip r:embed="rId1"/>
                <a:stretch>
                  <a:fillRect l="-4" t="-8" r="17" b="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25130-C1CC-4E07-B6F2-C392DCE471D8}" type="slidenum">
              <a:rPr lang="zh-CN" altLang="en-US" smtClean="0"/>
            </a:fld>
            <a:endParaRPr lang="zh-CN" altLang="en-US"/>
          </a:p>
        </p:txBody>
      </p:sp>
      <p:pic>
        <p:nvPicPr>
          <p:cNvPr id="3" name="图片 2" descr="fi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0813" y="1418184"/>
            <a:ext cx="3357358" cy="2338009"/>
          </a:xfrm>
          <a:prstGeom prst="rect">
            <a:avLst/>
          </a:prstGeom>
        </p:spPr>
      </p:pic>
      <p:pic>
        <p:nvPicPr>
          <p:cNvPr id="4" name="图片 3" descr="simu"/>
          <p:cNvPicPr>
            <a:picLocks noChangeAspect="1"/>
          </p:cNvPicPr>
          <p:nvPr/>
        </p:nvPicPr>
        <p:blipFill>
          <a:blip r:embed="rId3"/>
          <a:srcRect t="6051" r="7619"/>
          <a:stretch>
            <a:fillRect/>
          </a:stretch>
        </p:blipFill>
        <p:spPr>
          <a:xfrm>
            <a:off x="7304489" y="1445818"/>
            <a:ext cx="3360879" cy="2282743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7344869" y="3728561"/>
            <a:ext cx="371681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Comparison with the Gaisser energy spectrum.</a:t>
            </a:r>
            <a:endParaRPr lang="zh-CN" altLang="en-US" sz="1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文本框 20"/>
              <p:cNvSpPr txBox="1"/>
              <p:nvPr/>
            </p:nvSpPr>
            <p:spPr>
              <a:xfrm>
                <a:off x="3475772" y="1019732"/>
                <a:ext cx="8561196" cy="6378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altLang="zh-CN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Energy Reconstruction Formula</a:t>
                </a:r>
                <a:r>
                  <a:rPr lang="zh-CN" alt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：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sz="18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log</m:t>
                        </m:r>
                      </m:e>
                      <m:sub>
                        <m:r>
                          <a:rPr lang="en-US" altLang="zh-CN" sz="18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10</m:t>
                        </m:r>
                      </m:sub>
                    </m:sSub>
                    <m:r>
                      <a:rPr lang="en-US" altLang="zh-CN" sz="1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sz="18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E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sz="18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rec</m:t>
                        </m:r>
                      </m:sub>
                    </m:sSub>
                    <m:r>
                      <a:rPr lang="en-US" altLang="zh-CN" sz="1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)=</m:t>
                    </m:r>
                    <m:r>
                      <a:rPr lang="en-US" altLang="zh-CN" sz="1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altLang="zh-CN" sz="1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.</m:t>
                    </m:r>
                    <m:r>
                      <a:rPr lang="en-US" altLang="zh-CN" sz="1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645</m:t>
                    </m:r>
                    <m:r>
                      <a:rPr lang="en-US" altLang="zh-CN" sz="1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altLang="zh-CN" sz="1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1</m:t>
                    </m:r>
                    <m:r>
                      <a:rPr lang="en-US" altLang="zh-CN" sz="1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.</m:t>
                    </m:r>
                    <m:r>
                      <a:rPr lang="en-US" altLang="zh-CN" sz="1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013</m:t>
                    </m:r>
                    <m:r>
                      <a:rPr lang="en-US" altLang="zh-CN" sz="1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∗</m:t>
                    </m:r>
                    <m:sSub>
                      <m:sSubPr>
                        <m:ctrlP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sz="18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log</m:t>
                        </m:r>
                      </m:e>
                      <m:sub>
                        <m:r>
                          <a:rPr lang="en-US" altLang="zh-CN" sz="18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10</m:t>
                        </m:r>
                      </m:sub>
                    </m:sSub>
                    <m:r>
                      <a:rPr lang="en-US" altLang="zh-CN" sz="1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sz="18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sz="18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e</m:t>
                        </m:r>
                        <m:r>
                          <a:rPr lang="en-US" altLang="zh-CN" sz="18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Arial Unicode MS" panose="020B0604020202020204" pitchFamily="34" charset="-122"/>
                            <a:cs typeface="Times New Roman" panose="02020603050405020304" pitchFamily="18" charset="0"/>
                          </a:rPr>
                          <m:t>𝜇</m:t>
                        </m:r>
                      </m:sub>
                    </m:sSub>
                    <m:r>
                      <a:rPr lang="en-US" altLang="zh-CN" sz="18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Arial Unicode MS" panose="020B0604020202020204" pitchFamily="34" charset="-122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en-US" altLang="zh-CN" sz="16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Arial Unicode MS" panose="020B0604020202020204" pitchFamily="34" charset="-122"/>
                  <a:cs typeface="Times New Roman" panose="02020603050405020304" pitchFamily="18" charset="0"/>
                </a:endParaRPr>
              </a:p>
              <a:p>
                <a:pPr algn="just"/>
                <a:endParaRPr lang="en-US" altLang="zh-CN" sz="16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1" name="文本框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5772" y="1019732"/>
                <a:ext cx="8561196" cy="637867"/>
              </a:xfrm>
              <a:prstGeom prst="rect">
                <a:avLst/>
              </a:prstGeom>
              <a:blipFill rotWithShape="1">
                <a:blip r:embed="rId4"/>
                <a:stretch>
                  <a:fillRect l="-5" t="-87" r="6" b="3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文本框 27"/>
              <p:cNvSpPr txBox="1"/>
              <p:nvPr/>
            </p:nvSpPr>
            <p:spPr>
              <a:xfrm>
                <a:off x="668215" y="4533574"/>
                <a:ext cx="5335675" cy="23083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altLang="zh-CN" b="1" dirty="0">
                    <a:latin typeface="Times New Roman" panose="02020603050405020304" pitchFamily="18" charset="0"/>
                    <a:ea typeface="Arial Unicode MS" panose="020B0604020202020204" pitchFamily="34" charset="-122"/>
                    <a:cs typeface="Times New Roman" panose="02020603050405020304" pitchFamily="18" charset="0"/>
                  </a:rPr>
                  <a:t>Conclusions</a:t>
                </a:r>
                <a:endParaRPr lang="en-US" altLang="zh-CN" b="1" dirty="0">
                  <a:latin typeface="Times New Roman" panose="02020603050405020304" pitchFamily="18" charset="0"/>
                  <a:ea typeface="Arial Unicode MS" panose="020B0604020202020204" pitchFamily="34" charset="-122"/>
                  <a:cs typeface="Times New Roman" panose="02020603050405020304" pitchFamily="18" charset="0"/>
                </a:endParaRPr>
              </a:p>
              <a:p>
                <a:endParaRPr lang="en-US" altLang="zh-CN" b="1" dirty="0">
                  <a:latin typeface="Times New Roman" panose="02020603050405020304" pitchFamily="18" charset="0"/>
                  <a:ea typeface="Arial Unicode MS" panose="020B0604020202020204" pitchFamily="34" charset="-122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altLang="zh-CN" dirty="0">
                    <a:latin typeface="Times New Roman" panose="02020603050405020304" pitchFamily="18" charset="0"/>
                    <a:ea typeface="Arial Unicode MS" panose="020B0604020202020204" pitchFamily="34" charset="-122"/>
                    <a:cs typeface="Times New Roman" panose="02020603050405020304" pitchFamily="18" charset="0"/>
                  </a:rPr>
                  <a:t>event selection for 50–500 TeV with near‑full efficiency</a:t>
                </a:r>
                <a:endParaRPr lang="en-US" altLang="zh-CN" dirty="0">
                  <a:latin typeface="Times New Roman" panose="02020603050405020304" pitchFamily="18" charset="0"/>
                  <a:ea typeface="Arial Unicode MS" panose="020B0604020202020204" pitchFamily="34" charset="-122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altLang="zh-CN" dirty="0">
                    <a:latin typeface="Times New Roman" panose="02020603050405020304" pitchFamily="18" charset="0"/>
                    <a:ea typeface="Arial Unicode MS" panose="020B0604020202020204" pitchFamily="34" charset="-122"/>
                    <a:cs typeface="Times New Roman" panose="02020603050405020304" pitchFamily="18" charset="0"/>
                  </a:rPr>
                  <a:t>Determined optimal combined parameter </a:t>
                </a:r>
                <a14:m>
                  <m:oMath xmlns:m="http://schemas.openxmlformats.org/officeDocument/2006/math">
                    <m:r>
                      <a:rPr lang="zh-CN" altLang="en-US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zh-CN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altLang="zh-CN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altLang="zh-CN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altLang="zh-CN" dirty="0">
                  <a:latin typeface="Times New Roman" panose="02020603050405020304" pitchFamily="18" charset="0"/>
                  <a:ea typeface="Arial Unicode MS" panose="020B0604020202020204" pitchFamily="34" charset="-122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altLang="zh-CN" dirty="0">
                    <a:latin typeface="Times New Roman" panose="02020603050405020304" pitchFamily="18" charset="0"/>
                    <a:ea typeface="Arial Unicode MS" panose="020B0604020202020204" pitchFamily="34" charset="-122"/>
                    <a:cs typeface="Times New Roman" panose="02020603050405020304" pitchFamily="18" charset="0"/>
                  </a:rPr>
                  <a:t>Energy reconstruction formula with weak composition dependence</a:t>
                </a:r>
                <a:endParaRPr lang="en-US" altLang="zh-CN" dirty="0">
                  <a:latin typeface="Times New Roman" panose="02020603050405020304" pitchFamily="18" charset="0"/>
                  <a:ea typeface="Arial Unicode MS" panose="020B0604020202020204" pitchFamily="34" charset="-122"/>
                  <a:cs typeface="Times New Roman" panose="020206030504050203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zh-CN" altLang="en-US" dirty="0"/>
              </a:p>
            </p:txBody>
          </p:sp>
        </mc:Choice>
        <mc:Fallback>
          <p:sp>
            <p:nvSpPr>
              <p:cNvPr id="28" name="文本框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215" y="4533574"/>
                <a:ext cx="5335675" cy="2308324"/>
              </a:xfrm>
              <a:prstGeom prst="rect">
                <a:avLst/>
              </a:prstGeom>
              <a:blipFill rotWithShape="1">
                <a:blip r:embed="rId5"/>
                <a:stretch>
                  <a:fillRect l="-4" t="-13" r="11" b="1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文本框 29"/>
          <p:cNvSpPr txBox="1"/>
          <p:nvPr/>
        </p:nvSpPr>
        <p:spPr>
          <a:xfrm>
            <a:off x="6369515" y="4533574"/>
            <a:ext cx="498028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b="1" dirty="0"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Future work</a:t>
            </a:r>
            <a:endParaRPr lang="en-US" altLang="zh-CN" b="1" dirty="0"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endParaRPr>
          </a:p>
          <a:p>
            <a:endParaRPr lang="en-US" altLang="zh-CN" dirty="0">
              <a:solidFill>
                <a:srgbClr val="0F1115"/>
              </a:solidFill>
              <a:latin typeface="quote-cjk-patch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  <a:sym typeface="+mn-ea"/>
              </a:rPr>
              <a:t>analyze simulation data from other </a:t>
            </a:r>
            <a:r>
              <a:rPr lang="en-US" altLang="zh-CN" dirty="0"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hadronic</a:t>
            </a:r>
            <a:r>
              <a:rPr lang="en-US" altLang="zh-CN" dirty="0"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  <a:sym typeface="+mn-ea"/>
              </a:rPr>
              <a:t> models(</a:t>
            </a:r>
            <a:r>
              <a:rPr lang="en-US" altLang="zh-CN" dirty="0"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EPOS-LHC, SIBYLL</a:t>
            </a:r>
            <a:r>
              <a:rPr lang="en-US" altLang="zh-CN" dirty="0"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  <a:sym typeface="+mn-ea"/>
              </a:rPr>
              <a:t>)</a:t>
            </a:r>
            <a:endParaRPr lang="en-US" altLang="zh-CN" dirty="0"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Use the method on  LHAASO experimental data</a:t>
            </a:r>
            <a:endParaRPr lang="en-US" altLang="zh-CN" dirty="0"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Finalize the 50–500 TeV all-particle spectrum</a:t>
            </a:r>
            <a:endParaRPr lang="en-US" altLang="zh-CN" dirty="0"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298658" y="4263647"/>
            <a:ext cx="11414338" cy="14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2507064"/>
            <a:ext cx="12192000" cy="21284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101600" y="3110942"/>
            <a:ext cx="1198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5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Thank you!</a:t>
            </a:r>
            <a:endParaRPr lang="en-US" altLang="zh-CN" sz="5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图片 10" descr="C:/Users/86175/Desktop/校徽+校名.png校徽+校名"/>
          <p:cNvPicPr/>
          <p:nvPr/>
        </p:nvPicPr>
        <p:blipFill>
          <a:blip r:embed="rId1"/>
          <a:srcRect l="-719" r="-8082" b="-3556"/>
          <a:stretch>
            <a:fillRect/>
          </a:stretch>
        </p:blipFill>
        <p:spPr>
          <a:xfrm>
            <a:off x="4228783" y="622935"/>
            <a:ext cx="3734435" cy="1090930"/>
          </a:xfrm>
          <a:prstGeom prst="rect">
            <a:avLst/>
          </a:prstGeom>
        </p:spPr>
      </p:pic>
      <p:sp>
        <p:nvSpPr>
          <p:cNvPr id="17" name="矩形: 圆角 16"/>
          <p:cNvSpPr/>
          <p:nvPr/>
        </p:nvSpPr>
        <p:spPr>
          <a:xfrm>
            <a:off x="495300" y="304800"/>
            <a:ext cx="792000" cy="6096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: 圆角 18"/>
          <p:cNvSpPr/>
          <p:nvPr/>
        </p:nvSpPr>
        <p:spPr>
          <a:xfrm>
            <a:off x="495300" y="485140"/>
            <a:ext cx="1282700" cy="6096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: 圆角 19"/>
          <p:cNvSpPr/>
          <p:nvPr/>
        </p:nvSpPr>
        <p:spPr>
          <a:xfrm>
            <a:off x="495300" y="665480"/>
            <a:ext cx="540000" cy="6096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: 圆角 22"/>
          <p:cNvSpPr/>
          <p:nvPr/>
        </p:nvSpPr>
        <p:spPr>
          <a:xfrm flipH="1">
            <a:off x="10866600" y="6121400"/>
            <a:ext cx="792000" cy="6096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: 圆角 23"/>
          <p:cNvSpPr/>
          <p:nvPr/>
        </p:nvSpPr>
        <p:spPr>
          <a:xfrm flipH="1">
            <a:off x="10375900" y="6301740"/>
            <a:ext cx="1282700" cy="6096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: 圆角 24"/>
          <p:cNvSpPr/>
          <p:nvPr/>
        </p:nvSpPr>
        <p:spPr>
          <a:xfrm flipH="1">
            <a:off x="11118600" y="6482080"/>
            <a:ext cx="540000" cy="6096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直接连接符 25"/>
          <p:cNvCxnSpPr/>
          <p:nvPr/>
        </p:nvCxnSpPr>
        <p:spPr>
          <a:xfrm>
            <a:off x="1127878" y="4238625"/>
            <a:ext cx="9936245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文本框 2"/>
          <p:cNvSpPr txBox="1"/>
          <p:nvPr/>
        </p:nvSpPr>
        <p:spPr>
          <a:xfrm>
            <a:off x="3047582" y="5560479"/>
            <a:ext cx="60968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180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2026.4.28</a:t>
            </a:r>
            <a:endParaRPr lang="zh-CN" altLang="en-US" sz="18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31.4,&quot;left&quot;:80.00299212598425,&quot;top&quot;:417.3494488188976,&quot;width&quot;:514.1788188976377}"/>
</p:tagLst>
</file>

<file path=ppt/tags/tag2.xml><?xml version="1.0" encoding="utf-8"?>
<p:tagLst xmlns:p="http://schemas.openxmlformats.org/presentationml/2006/main">
  <p:tag name="COMMONDATA" val="eyJoZGlkIjoiMzEwNTM5NzYwMDRjMzkwZTVkZjY2ODkwMGIxNGU0OTUifQ=="/>
</p:tagLst>
</file>

<file path=ppt/theme/theme1.xml><?xml version="1.0" encoding="utf-8"?>
<a:theme xmlns:a="http://schemas.openxmlformats.org/drawingml/2006/main" name="Office 主题​​">
  <a:themeElements>
    <a:clrScheme name="店铺-蓝金绿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C4A70"/>
      </a:accent1>
      <a:accent2>
        <a:srgbClr val="EFC475"/>
      </a:accent2>
      <a:accent3>
        <a:srgbClr val="1CC78F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店铺-字体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2739</Words>
  <Application>WPS 演示</Application>
  <PresentationFormat>宽屏</PresentationFormat>
  <Paragraphs>127</Paragraphs>
  <Slides>7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21" baseType="lpstr">
      <vt:lpstr>Arial</vt:lpstr>
      <vt:lpstr>宋体</vt:lpstr>
      <vt:lpstr>Wingdings</vt:lpstr>
      <vt:lpstr>Times New Roman</vt:lpstr>
      <vt:lpstr>微软雅黑</vt:lpstr>
      <vt:lpstr>Cascadia Code ExtraLight</vt:lpstr>
      <vt:lpstr>Arial Unicode MS</vt:lpstr>
      <vt:lpstr>Cambria Math</vt:lpstr>
      <vt:lpstr>quote-cjk-patch</vt:lpstr>
      <vt:lpstr>Arial Unicode MS</vt:lpstr>
      <vt:lpstr>等线</vt:lpstr>
      <vt:lpstr>Calibri</vt:lpstr>
      <vt:lpstr>Segoe Print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zhebble@163.com</dc:creator>
  <cp:lastModifiedBy>筝</cp:lastModifiedBy>
  <cp:revision>63</cp:revision>
  <dcterms:created xsi:type="dcterms:W3CDTF">2025-04-13T12:56:00Z</dcterms:created>
  <dcterms:modified xsi:type="dcterms:W3CDTF">2026-04-28T05:08:44Z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DC2158AF1FB4471A9358A9A84E1CCB80_12</vt:lpwstr>
  </property>
  <property fmtid="{D5CDD505-2E9C-101B-9397-08002B2CF9AE}" pid="3" name="KSOProductBuildVer">
    <vt:lpwstr>2052-12.1.0.18608</vt:lpwstr>
  </property>
</Properties>
</file>