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65" r:id="rId4"/>
    <p:sldId id="271" r:id="rId6"/>
    <p:sldId id="257" r:id="rId7"/>
    <p:sldId id="266" r:id="rId8"/>
    <p:sldId id="273" r:id="rId9"/>
    <p:sldId id="268" r:id="rId10"/>
    <p:sldId id="270" r:id="rId11"/>
    <p:sldId id="27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5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advantages of LHAASO provide  a more accurate data foundation</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image" Target="../media/image15.png"/><Relationship Id="rId7" Type="http://schemas.openxmlformats.org/officeDocument/2006/relationships/tags" Target="../tags/tag72.xml"/><Relationship Id="rId6" Type="http://schemas.openxmlformats.org/officeDocument/2006/relationships/image" Target="../media/image14.png"/><Relationship Id="rId5" Type="http://schemas.openxmlformats.org/officeDocument/2006/relationships/tags" Target="../tags/tag71.xml"/><Relationship Id="rId4" Type="http://schemas.openxmlformats.org/officeDocument/2006/relationships/image" Target="../media/image13.png"/><Relationship Id="rId3" Type="http://schemas.openxmlformats.org/officeDocument/2006/relationships/tags" Target="../tags/tag70.xml"/><Relationship Id="rId22" Type="http://schemas.openxmlformats.org/officeDocument/2006/relationships/notesSlide" Target="../notesSlides/notesSlide6.xml"/><Relationship Id="rId21" Type="http://schemas.openxmlformats.org/officeDocument/2006/relationships/slideLayout" Target="../slideLayouts/slideLayout2.xml"/><Relationship Id="rId20" Type="http://schemas.openxmlformats.org/officeDocument/2006/relationships/tags" Target="../tags/tag78.xml"/><Relationship Id="rId2" Type="http://schemas.openxmlformats.org/officeDocument/2006/relationships/image" Target="../media/image12.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image" Target="../media/image18.png"/><Relationship Id="rId12" Type="http://schemas.openxmlformats.org/officeDocument/2006/relationships/tags" Target="../tags/tag74.xml"/><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63725"/>
            <a:ext cx="12192000" cy="23622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20090" y="1983105"/>
            <a:ext cx="10752455" cy="2122805"/>
          </a:xfrm>
          <a:prstGeom prst="rect">
            <a:avLst/>
          </a:prstGeom>
          <a:noFill/>
        </p:spPr>
        <p:txBody>
          <a:bodyPr wrap="square" rtlCol="0" anchor="t">
            <a:spAutoFit/>
          </a:bodyPr>
          <a:p>
            <a:pPr algn="ctr"/>
            <a:r>
              <a:rPr lang="en-US" altLang="zh-CN" sz="4400" b="1" dirty="0">
                <a:solidFill>
                  <a:srgbClr val="FFFFFF"/>
                </a:solidFill>
                <a:latin typeface="Times New Roman" panose="02020603050405020304" pitchFamily="18" charset="0"/>
                <a:cs typeface="Times New Roman" panose="02020603050405020304" pitchFamily="18" charset="0"/>
                <a:sym typeface="+mn-ea"/>
              </a:rPr>
              <a:t>Research on the Lateral Distribution of Electromagnetic Particles and Muons </a:t>
            </a:r>
            <a:endParaRPr lang="en-US" altLang="zh-CN" sz="4400" b="1" dirty="0">
              <a:solidFill>
                <a:srgbClr val="FFFFFF"/>
              </a:solidFill>
              <a:latin typeface="Times New Roman" panose="02020603050405020304" pitchFamily="18" charset="0"/>
              <a:cs typeface="Times New Roman" panose="02020603050405020304" pitchFamily="18" charset="0"/>
              <a:sym typeface="+mn-ea"/>
            </a:endParaRPr>
          </a:p>
          <a:p>
            <a:pPr algn="ctr"/>
            <a:r>
              <a:rPr lang="en-US" altLang="zh-CN" sz="4400" b="1" dirty="0">
                <a:solidFill>
                  <a:srgbClr val="FFFFFF"/>
                </a:solidFill>
                <a:latin typeface="Times New Roman" panose="02020603050405020304" pitchFamily="18" charset="0"/>
                <a:cs typeface="Times New Roman" panose="02020603050405020304" pitchFamily="18" charset="0"/>
                <a:sym typeface="+mn-ea"/>
              </a:rPr>
              <a:t>Based on the LHAASO-KM2A Experiment</a:t>
            </a:r>
            <a:endParaRPr lang="en-US" altLang="zh-CN" sz="4400" b="1" dirty="0">
              <a:solidFill>
                <a:srgbClr val="FFFFFF"/>
              </a:solidFill>
              <a:latin typeface="Times New Roman" panose="02020603050405020304" pitchFamily="18" charset="0"/>
              <a:cs typeface="Times New Roman" panose="02020603050405020304" pitchFamily="18" charset="0"/>
              <a:sym typeface="+mn-ea"/>
            </a:endParaRPr>
          </a:p>
        </p:txBody>
      </p:sp>
      <p:sp>
        <p:nvSpPr>
          <p:cNvPr id="31" name="文本框 30"/>
          <p:cNvSpPr txBox="1"/>
          <p:nvPr/>
        </p:nvSpPr>
        <p:spPr>
          <a:xfrm>
            <a:off x="814070" y="4941570"/>
            <a:ext cx="10795000" cy="645160"/>
          </a:xfrm>
          <a:prstGeom prst="rect">
            <a:avLst/>
          </a:prstGeom>
          <a:noFill/>
        </p:spPr>
        <p:txBody>
          <a:bodyPr wrap="square" rtlCol="0" anchor="t">
            <a:spAutoFit/>
          </a:bodyPr>
          <a:p>
            <a:pPr algn="ctr"/>
            <a:r>
              <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rPr>
              <a:t>1.Yunnan University, Kunming650500, China</a:t>
            </a:r>
            <a:r>
              <a:rPr lang="zh-CN" altLang="en-US" b="1" i="1" dirty="0">
                <a:solidFill>
                  <a:schemeClr val="accent1">
                    <a:lumMod val="50000"/>
                  </a:schemeClr>
                </a:solidFill>
                <a:latin typeface="Times New Roman" panose="02020603050405020304" pitchFamily="18" charset="0"/>
                <a:cs typeface="Times New Roman" panose="02020603050405020304" pitchFamily="18" charset="0"/>
                <a:sym typeface="+mn-ea"/>
              </a:rPr>
              <a:t>，</a:t>
            </a:r>
            <a:r>
              <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rPr>
              <a:t> lqxzjyg11@163.com</a:t>
            </a:r>
            <a:endPar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endParaRPr>
          </a:p>
          <a:p>
            <a:pPr algn="ctr"/>
            <a:r>
              <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rPr>
              <a:t>2. Shandong University, Qingdao266237, China</a:t>
            </a:r>
            <a:endPar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endParaRPr>
          </a:p>
        </p:txBody>
      </p:sp>
      <p:sp>
        <p:nvSpPr>
          <p:cNvPr id="30" name="文本框 29"/>
          <p:cNvSpPr txBox="1"/>
          <p:nvPr/>
        </p:nvSpPr>
        <p:spPr>
          <a:xfrm>
            <a:off x="1162050" y="4483735"/>
            <a:ext cx="10099675" cy="460375"/>
          </a:xfrm>
          <a:prstGeom prst="rect">
            <a:avLst/>
          </a:prstGeom>
          <a:noFill/>
        </p:spPr>
        <p:txBody>
          <a:bodyPr wrap="square" rtlCol="0" anchor="t">
            <a:spAutoFit/>
          </a:bodyPr>
          <a:p>
            <a:pPr algn="ctr"/>
            <a:r>
              <a:rPr lang="en-US" altLang="zh-CN" sz="2000" b="1" i="1" dirty="0">
                <a:solidFill>
                  <a:schemeClr val="bg1"/>
                </a:solidFill>
                <a:latin typeface="Times New Roman" panose="02020603050405020304" pitchFamily="18" charset="0"/>
                <a:cs typeface="Times New Roman" panose="02020603050405020304" pitchFamily="18" charset="0"/>
                <a:sym typeface="+mn-ea"/>
              </a:rPr>
              <a:t> </a:t>
            </a:r>
            <a:r>
              <a:rPr lang="en-US" altLang="zh-CN" sz="2400" b="1" i="1" dirty="0">
                <a:solidFill>
                  <a:schemeClr val="accent1">
                    <a:lumMod val="50000"/>
                  </a:schemeClr>
                </a:solidFill>
                <a:latin typeface="Times New Roman" panose="02020603050405020304" pitchFamily="18" charset="0"/>
                <a:cs typeface="Times New Roman" panose="02020603050405020304" pitchFamily="18" charset="0"/>
                <a:sym typeface="+mn-ea"/>
              </a:rPr>
              <a:t>Ziyi Chen*</a:t>
            </a:r>
            <a:r>
              <a:rPr lang="en-US" altLang="zh-CN" sz="2400" b="1" i="1" baseline="30000" dirty="0">
                <a:solidFill>
                  <a:schemeClr val="accent1">
                    <a:lumMod val="50000"/>
                  </a:schemeClr>
                </a:solidFill>
                <a:latin typeface="Times New Roman" panose="02020603050405020304" pitchFamily="18" charset="0"/>
                <a:cs typeface="Times New Roman" panose="02020603050405020304" pitchFamily="18" charset="0"/>
                <a:sym typeface="+mn-ea"/>
              </a:rPr>
              <a:t>1</a:t>
            </a:r>
            <a:r>
              <a:rPr lang="en-US" altLang="zh-CN" sz="2400" b="1" i="1" dirty="0">
                <a:solidFill>
                  <a:schemeClr val="accent1">
                    <a:lumMod val="50000"/>
                  </a:schemeClr>
                </a:solidFill>
                <a:latin typeface="Times New Roman" panose="02020603050405020304" pitchFamily="18" charset="0"/>
                <a:cs typeface="Times New Roman" panose="02020603050405020304" pitchFamily="18" charset="0"/>
                <a:sym typeface="+mn-ea"/>
              </a:rPr>
              <a:t>, Hengying Zhang</a:t>
            </a:r>
            <a:r>
              <a:rPr lang="en-US" altLang="zh-CN" sz="2400" b="1" i="1" baseline="30000" dirty="0">
                <a:solidFill>
                  <a:schemeClr val="accent1">
                    <a:lumMod val="50000"/>
                  </a:schemeClr>
                </a:solidFill>
                <a:latin typeface="Times New Roman" panose="02020603050405020304" pitchFamily="18" charset="0"/>
                <a:cs typeface="Times New Roman" panose="02020603050405020304" pitchFamily="18" charset="0"/>
                <a:sym typeface="+mn-ea"/>
              </a:rPr>
              <a:t>1</a:t>
            </a:r>
            <a:r>
              <a:rPr lang="en-US" altLang="zh-CN" sz="2400" b="1" i="1" dirty="0">
                <a:solidFill>
                  <a:schemeClr val="accent1">
                    <a:lumMod val="50000"/>
                  </a:schemeClr>
                </a:solidFill>
                <a:latin typeface="Times New Roman" panose="02020603050405020304" pitchFamily="18" charset="0"/>
                <a:cs typeface="Times New Roman" panose="02020603050405020304" pitchFamily="18" charset="0"/>
                <a:sym typeface="+mn-ea"/>
              </a:rPr>
              <a:t>, </a:t>
            </a:r>
            <a:r>
              <a:rPr lang="en-US" altLang="zh-CN" sz="2400" b="1" i="1" dirty="0" err="1">
                <a:solidFill>
                  <a:schemeClr val="accent1">
                    <a:lumMod val="50000"/>
                  </a:schemeClr>
                </a:solidFill>
                <a:latin typeface="Times New Roman" panose="02020603050405020304" pitchFamily="18" charset="0"/>
                <a:cs typeface="Times New Roman" panose="02020603050405020304" pitchFamily="18" charset="0"/>
                <a:sym typeface="+mn-ea"/>
              </a:rPr>
              <a:t>Cunfeng</a:t>
            </a:r>
            <a:r>
              <a:rPr lang="en-US" altLang="zh-CN" sz="2400" b="1" i="1" dirty="0">
                <a:solidFill>
                  <a:schemeClr val="accent1">
                    <a:lumMod val="50000"/>
                  </a:schemeClr>
                </a:solidFill>
                <a:latin typeface="Times New Roman" panose="02020603050405020304" pitchFamily="18" charset="0"/>
                <a:cs typeface="Times New Roman" panose="02020603050405020304" pitchFamily="18" charset="0"/>
                <a:sym typeface="+mn-ea"/>
              </a:rPr>
              <a:t> Feng</a:t>
            </a:r>
            <a:r>
              <a:rPr lang="en-US" altLang="zh-CN" sz="2400" b="1" i="1" baseline="30000" dirty="0">
                <a:solidFill>
                  <a:schemeClr val="accent1">
                    <a:lumMod val="50000"/>
                  </a:schemeClr>
                </a:solidFill>
                <a:latin typeface="Times New Roman" panose="02020603050405020304" pitchFamily="18" charset="0"/>
                <a:cs typeface="Times New Roman" panose="02020603050405020304" pitchFamily="18" charset="0"/>
                <a:sym typeface="+mn-ea"/>
              </a:rPr>
              <a:t>2</a:t>
            </a:r>
            <a:r>
              <a:rPr lang="en-US" altLang="zh-CN" sz="2400" b="1" i="1" dirty="0">
                <a:solidFill>
                  <a:schemeClr val="accent1">
                    <a:lumMod val="50000"/>
                  </a:schemeClr>
                </a:solidFill>
                <a:latin typeface="Times New Roman" panose="02020603050405020304" pitchFamily="18" charset="0"/>
                <a:cs typeface="Times New Roman" panose="02020603050405020304" pitchFamily="18" charset="0"/>
                <a:sym typeface="+mn-ea"/>
              </a:rPr>
              <a:t>, Xiaoting Feng</a:t>
            </a:r>
            <a:r>
              <a:rPr lang="en-US" altLang="zh-CN" sz="2400" b="1" i="1" baseline="30000" dirty="0">
                <a:solidFill>
                  <a:schemeClr val="accent1">
                    <a:lumMod val="50000"/>
                  </a:schemeClr>
                </a:solidFill>
                <a:latin typeface="Times New Roman" panose="02020603050405020304" pitchFamily="18" charset="0"/>
                <a:cs typeface="Times New Roman" panose="02020603050405020304" pitchFamily="18" charset="0"/>
                <a:sym typeface="+mn-ea"/>
              </a:rPr>
              <a:t>2</a:t>
            </a:r>
            <a:endParaRPr lang="en-US" altLang="zh-CN" sz="2400" b="1" i="1" baseline="30000" dirty="0">
              <a:solidFill>
                <a:schemeClr val="accent1">
                  <a:lumMod val="50000"/>
                </a:schemeClr>
              </a:solidFill>
              <a:latin typeface="Times New Roman" panose="02020603050405020304" pitchFamily="18" charset="0"/>
              <a:cs typeface="Times New Roman" panose="02020603050405020304" pitchFamily="18" charset="0"/>
              <a:sym typeface="+mn-ea"/>
            </a:endParaRPr>
          </a:p>
        </p:txBody>
      </p:sp>
      <p:pic>
        <p:nvPicPr>
          <p:cNvPr id="28" name="图片 27"/>
          <p:cNvPicPr>
            <a:picLocks noChangeAspect="1"/>
          </p:cNvPicPr>
          <p:nvPr/>
        </p:nvPicPr>
        <p:blipFill>
          <a:blip r:embed="rId1"/>
          <a:stretch>
            <a:fillRect/>
          </a:stretch>
        </p:blipFill>
        <p:spPr>
          <a:xfrm>
            <a:off x="10730865" y="140335"/>
            <a:ext cx="1334770" cy="1312545"/>
          </a:xfrm>
          <a:prstGeom prst="rect">
            <a:avLst/>
          </a:prstGeom>
        </p:spPr>
      </p:pic>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15" y="140335"/>
            <a:ext cx="2137410" cy="1244600"/>
          </a:xfrm>
          <a:prstGeom prst="rect">
            <a:avLst/>
          </a:prstGeom>
        </p:spPr>
      </p:pic>
      <p:sp>
        <p:nvSpPr>
          <p:cNvPr id="7" name="文本框 6"/>
          <p:cNvSpPr txBox="1"/>
          <p:nvPr/>
        </p:nvSpPr>
        <p:spPr>
          <a:xfrm>
            <a:off x="2546350" y="6089015"/>
            <a:ext cx="7099935" cy="368300"/>
          </a:xfrm>
          <a:prstGeom prst="rect">
            <a:avLst/>
          </a:prstGeom>
          <a:noFill/>
        </p:spPr>
        <p:txBody>
          <a:bodyPr wrap="square" rtlCol="0" anchor="t">
            <a:spAutoFit/>
          </a:bodyPr>
          <a:p>
            <a:pPr algn="ctr"/>
            <a:r>
              <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rPr>
              <a:t>1</a:t>
            </a:r>
            <a:r>
              <a:rPr lang="en-US" altLang="zh-CN" b="1" i="1" baseline="30000" dirty="0">
                <a:solidFill>
                  <a:schemeClr val="accent1">
                    <a:lumMod val="50000"/>
                  </a:schemeClr>
                </a:solidFill>
                <a:latin typeface="Times New Roman" panose="02020603050405020304" pitchFamily="18" charset="0"/>
                <a:cs typeface="Times New Roman" panose="02020603050405020304" pitchFamily="18" charset="0"/>
                <a:sym typeface="+mn-ea"/>
              </a:rPr>
              <a:t>th</a:t>
            </a:r>
            <a:r>
              <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rPr>
              <a:t> LHAASO Collaboration Conference in 2026 @ NJU Suzhou</a:t>
            </a:r>
            <a:endPar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9550" y="55880"/>
            <a:ext cx="6096000" cy="706755"/>
          </a:xfrm>
          <a:prstGeom prst="rect">
            <a:avLst/>
          </a:prstGeom>
          <a:noFill/>
        </p:spPr>
        <p:txBody>
          <a:bodyPr wrap="square" rtlCol="0" anchor="t">
            <a:spAutoFit/>
          </a:bodyPr>
          <a:p>
            <a:pPr marL="287020" indent="0" fontAlgn="auto">
              <a:buFont typeface="Arial" panose="020B0604020202020204" pitchFamily="34" charset="0"/>
              <a:buNone/>
            </a:pP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M</a:t>
            </a: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otivation</a:t>
            </a:r>
            <a:endPar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p:sp>
        <p:nvSpPr>
          <p:cNvPr id="2" name="文本框 1"/>
          <p:cNvSpPr txBox="1"/>
          <p:nvPr/>
        </p:nvSpPr>
        <p:spPr>
          <a:xfrm>
            <a:off x="754380" y="1036320"/>
            <a:ext cx="10237470" cy="2584450"/>
          </a:xfrm>
          <a:prstGeom prst="rect">
            <a:avLst/>
          </a:prstGeom>
          <a:noFill/>
        </p:spPr>
        <p:txBody>
          <a:bodyPr wrap="square" rtlCol="0" anchor="t">
            <a:spAutoFit/>
          </a:bodyPr>
          <a:p>
            <a:pPr marL="349250" indent="-349250" algn="just" fontAlgn="auto">
              <a:spcAft>
                <a:spcPts val="1800"/>
              </a:spcAft>
              <a:buFont typeface="Wingdings" panose="05000000000000000000" charset="0"/>
              <a:buChar char="Ø"/>
            </a:pPr>
            <a:r>
              <a:rPr lang="en-US" altLang="zh-CN" sz="2200" dirty="0">
                <a:uFillTx/>
                <a:latin typeface="Times New Roman" panose="02020603050405020304" pitchFamily="18" charset="0"/>
                <a:ea typeface="宋体" panose="02010600030101010101" pitchFamily="2" charset="-122"/>
                <a:sym typeface="+mn-ea"/>
              </a:rPr>
              <a:t>Cosmic rays are streams of high-energy particles originating from outer space, however the fundamental questions regarding their origin and acceleration remain largely unanswered</a:t>
            </a:r>
            <a:endParaRPr lang="en-US" altLang="zh-CN" sz="2200" dirty="0">
              <a:uFillTx/>
              <a:latin typeface="Times New Roman" panose="02020603050405020304" pitchFamily="18" charset="0"/>
              <a:ea typeface="宋体" panose="02010600030101010101" pitchFamily="2" charset="-122"/>
              <a:sym typeface="+mn-ea"/>
            </a:endParaRPr>
          </a:p>
          <a:p>
            <a:pPr marL="349250" indent="-349250" algn="just" fontAlgn="auto">
              <a:spcAft>
                <a:spcPts val="1800"/>
              </a:spcAft>
              <a:buFont typeface="Wingdings" panose="05000000000000000000" charset="0"/>
              <a:buChar char="Ø"/>
            </a:pPr>
            <a:r>
              <a:rPr lang="en-US" altLang="zh-CN" sz="2200" dirty="0">
                <a:uFillTx/>
                <a:latin typeface="Times New Roman" panose="02020603050405020304" pitchFamily="18" charset="0"/>
                <a:ea typeface="宋体" panose="02010600030101010101" pitchFamily="2" charset="-122"/>
                <a:sym typeface="+mn-ea"/>
              </a:rPr>
              <a:t>Muon lateral distribution is highly sensitive to hadronic-interaction models and carries key information about the </a:t>
            </a:r>
            <a:r>
              <a:rPr lang="en-US" altLang="zh-CN" sz="2200" dirty="0">
                <a:uFillTx/>
                <a:latin typeface="Times New Roman" panose="02020603050405020304" pitchFamily="18" charset="0"/>
                <a:ea typeface="宋体" panose="02010600030101010101" pitchFamily="2" charset="-122"/>
                <a:sym typeface="+mn-ea"/>
              </a:rPr>
              <a:t>characteristics of primary cosmic rays</a:t>
            </a:r>
            <a:endParaRPr lang="en-US" altLang="zh-CN" sz="2200" b="0" i="0" dirty="0">
              <a:uFillTx/>
              <a:latin typeface="Times New Roman" panose="02020603050405020304" pitchFamily="18" charset="0"/>
              <a:ea typeface="宋体" panose="02010600030101010101" pitchFamily="2" charset="-122"/>
            </a:endParaRPr>
          </a:p>
          <a:p>
            <a:pPr marL="349250" indent="-349250" algn="just" fontAlgn="auto">
              <a:spcAft>
                <a:spcPts val="1800"/>
              </a:spcAft>
              <a:buFont typeface="Wingdings" panose="05000000000000000000" charset="0"/>
              <a:buChar char="Ø"/>
            </a:pPr>
            <a:endParaRPr lang="en-US" altLang="zh-CN" sz="2200" dirty="0">
              <a:uFillTx/>
              <a:latin typeface="Times New Roman" panose="02020603050405020304" pitchFamily="18" charset="0"/>
              <a:ea typeface="宋体" panose="02010600030101010101" pitchFamily="2" charset="-122"/>
              <a:sym typeface="+mn-ea"/>
            </a:endParaRPr>
          </a:p>
        </p:txBody>
      </p:sp>
      <p:pic>
        <p:nvPicPr>
          <p:cNvPr id="10" name="图片 9"/>
          <p:cNvPicPr/>
          <p:nvPr/>
        </p:nvPicPr>
        <p:blipFill>
          <a:blip r:embed="rId1">
            <a:extLst>
              <a:ext uri="{28A0092B-C50C-407E-A947-70E740481C1C}">
                <a14:useLocalDpi xmlns:a14="http://schemas.microsoft.com/office/drawing/2010/main" val="0"/>
              </a:ext>
            </a:extLst>
          </a:blip>
          <a:srcRect l="46570"/>
          <a:stretch>
            <a:fillRect/>
          </a:stretch>
        </p:blipFill>
        <p:spPr>
          <a:xfrm>
            <a:off x="2388870" y="3620770"/>
            <a:ext cx="3123565" cy="2602865"/>
          </a:xfrm>
          <a:prstGeom prst="rect">
            <a:avLst/>
          </a:prstGeom>
        </p:spPr>
      </p:pic>
      <p:pic>
        <p:nvPicPr>
          <p:cNvPr id="12" name="图片 11"/>
          <p:cNvPicPr/>
          <p:nvPr/>
        </p:nvPicPr>
        <p:blipFill>
          <a:blip r:embed="rId1">
            <a:extLst>
              <a:ext uri="{28A0092B-C50C-407E-A947-70E740481C1C}">
                <a14:useLocalDpi xmlns:a14="http://schemas.microsoft.com/office/drawing/2010/main" val="0"/>
              </a:ext>
            </a:extLst>
          </a:blip>
          <a:srcRect r="53525"/>
          <a:stretch>
            <a:fillRect/>
          </a:stretch>
        </p:blipFill>
        <p:spPr>
          <a:xfrm>
            <a:off x="6396355" y="3620770"/>
            <a:ext cx="2716530" cy="260286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9550" y="55880"/>
            <a:ext cx="6096000" cy="706755"/>
          </a:xfrm>
          <a:prstGeom prst="rect">
            <a:avLst/>
          </a:prstGeom>
          <a:noFill/>
        </p:spPr>
        <p:txBody>
          <a:bodyPr wrap="square" rtlCol="0" anchor="t">
            <a:spAutoFit/>
          </a:bodyPr>
          <a:p>
            <a:pPr marL="287020" indent="0" fontAlgn="auto">
              <a:buFont typeface="Arial" panose="020B0604020202020204" pitchFamily="34" charset="0"/>
              <a:buNone/>
            </a:pP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M</a:t>
            </a: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otivation</a:t>
            </a:r>
            <a:endPar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p:pic>
        <p:nvPicPr>
          <p:cNvPr id="42" name="图片 41"/>
          <p:cNvPicPr>
            <a:picLocks noChangeAspect="1"/>
          </p:cNvPicPr>
          <p:nvPr/>
        </p:nvPicPr>
        <p:blipFill>
          <a:blip r:embed="rId1"/>
          <a:stretch>
            <a:fillRect/>
          </a:stretch>
        </p:blipFill>
        <p:spPr>
          <a:xfrm>
            <a:off x="6835775" y="1426845"/>
            <a:ext cx="4851400" cy="4003675"/>
          </a:xfrm>
          <a:prstGeom prst="rect">
            <a:avLst/>
          </a:prstGeom>
        </p:spPr>
      </p:pic>
      <p:sp>
        <p:nvSpPr>
          <p:cNvPr id="6" name="文本框 5"/>
          <p:cNvSpPr txBox="1"/>
          <p:nvPr/>
        </p:nvSpPr>
        <p:spPr>
          <a:xfrm>
            <a:off x="472440" y="1859280"/>
            <a:ext cx="5833110" cy="3138170"/>
          </a:xfrm>
          <a:prstGeom prst="rect">
            <a:avLst/>
          </a:prstGeom>
          <a:noFill/>
        </p:spPr>
        <p:txBody>
          <a:bodyPr wrap="square" rtlCol="0" anchor="t">
            <a:spAutoFit/>
          </a:bodyPr>
          <a:p>
            <a:pPr marL="349250" indent="-349250" algn="just" fontAlgn="auto">
              <a:lnSpc>
                <a:spcPct val="150000"/>
              </a:lnSpc>
              <a:buFont typeface="Wingdings" panose="05000000000000000000" charset="0"/>
              <a:buChar char="Ø"/>
            </a:pPr>
            <a:r>
              <a:rPr lang="en-US" altLang="zh-CN" sz="2200" dirty="0">
                <a:uFillTx/>
                <a:latin typeface="Times New Roman" panose="02020603050405020304" pitchFamily="18" charset="0"/>
                <a:ea typeface="宋体" panose="02010600030101010101" pitchFamily="2" charset="-122"/>
                <a:sym typeface="+mn-ea"/>
              </a:rPr>
              <a:t>Several experiments have reported the muon excess phenomenon, where the measured muon density significantly exceeds model predictions, implying deficiencies in existing hadronic models when describing particle production in extreme energy regions</a:t>
            </a:r>
            <a:endParaRPr lang="en-US" altLang="zh-CN" sz="2200" dirty="0">
              <a:uFillTx/>
              <a:latin typeface="Times New Roman" panose="02020603050405020304" pitchFamily="18" charset="0"/>
              <a:ea typeface="宋体" panose="02010600030101010101" pitchFamily="2" charset="-122"/>
              <a:sym typeface="+mn-ea"/>
            </a:endParaRPr>
          </a:p>
        </p:txBody>
      </p:sp>
      <p:sp>
        <p:nvSpPr>
          <p:cNvPr id="3" name="文本框 2"/>
          <p:cNvSpPr txBox="1"/>
          <p:nvPr/>
        </p:nvSpPr>
        <p:spPr>
          <a:xfrm>
            <a:off x="7356475" y="5675630"/>
            <a:ext cx="3810000" cy="706755"/>
          </a:xfrm>
          <a:prstGeom prst="rect">
            <a:avLst/>
          </a:prstGeom>
          <a:noFill/>
        </p:spPr>
        <p:txBody>
          <a:bodyPr wrap="square" rtlCol="0" anchor="t">
            <a:spAutoFit/>
          </a:bodyPr>
          <a:p>
            <a:pPr algn="ctr"/>
            <a:r>
              <a:rPr lang="en-US" altLang="zh-CN" sz="2000" i="1" kern="100" dirty="0">
                <a:latin typeface="Times New Roman" panose="02020603050405020304" pitchFamily="18" charset="0"/>
                <a:cs typeface="Times New Roman" panose="02020603050405020304" pitchFamily="18" charset="0"/>
                <a:sym typeface="+mn-ea"/>
              </a:rPr>
              <a:t>The results of the </a:t>
            </a:r>
            <a:endParaRPr lang="en-US" altLang="zh-CN" sz="2000" i="1" kern="100" dirty="0">
              <a:latin typeface="Times New Roman" panose="02020603050405020304" pitchFamily="18" charset="0"/>
              <a:cs typeface="Times New Roman" panose="02020603050405020304" pitchFamily="18" charset="0"/>
              <a:sym typeface="+mn-ea"/>
            </a:endParaRPr>
          </a:p>
          <a:p>
            <a:pPr algn="ctr"/>
            <a:r>
              <a:rPr lang="en-US" altLang="zh-CN" sz="2000" i="1" kern="100" dirty="0">
                <a:latin typeface="Times New Roman" panose="02020603050405020304" pitchFamily="18" charset="0"/>
                <a:cs typeface="Times New Roman" panose="02020603050405020304" pitchFamily="18" charset="0"/>
                <a:sym typeface="+mn-ea"/>
              </a:rPr>
              <a:t>Pierre Auger Observatory.</a:t>
            </a:r>
            <a:endParaRPr lang="en-US" altLang="zh-CN" sz="2000" i="1" kern="100" dirty="0">
              <a:latin typeface="Times New Roman" panose="02020603050405020304" pitchFamily="18" charset="0"/>
              <a:cs typeface="Times New Roman" panose="02020603050405020304" pitchFamily="18" charset="0"/>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9550" y="55880"/>
            <a:ext cx="6096000" cy="706755"/>
          </a:xfrm>
          <a:prstGeom prst="rect">
            <a:avLst/>
          </a:prstGeom>
          <a:noFill/>
        </p:spPr>
        <p:txBody>
          <a:bodyPr wrap="square" rtlCol="0" anchor="t">
            <a:spAutoFit/>
          </a:bodyPr>
          <a:p>
            <a:pPr marL="287020" indent="0" fontAlgn="auto">
              <a:buFont typeface="Arial" panose="020B0604020202020204" pitchFamily="34" charset="0"/>
              <a:buNone/>
            </a:pP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M</a:t>
            </a: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otivation</a:t>
            </a:r>
            <a:endPar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p:sp>
        <p:nvSpPr>
          <p:cNvPr id="5" name="文本框 4"/>
          <p:cNvSpPr txBox="1"/>
          <p:nvPr/>
        </p:nvSpPr>
        <p:spPr>
          <a:xfrm>
            <a:off x="445135" y="1076960"/>
            <a:ext cx="6638925" cy="2271395"/>
          </a:xfrm>
          <a:prstGeom prst="rect">
            <a:avLst/>
          </a:prstGeom>
          <a:noFill/>
        </p:spPr>
        <p:txBody>
          <a:bodyPr wrap="square" rtlCol="0" anchor="t">
            <a:spAutoFit/>
          </a:bodyPr>
          <a:p>
            <a:pPr marL="284480" indent="-284480" algn="just" fontAlgn="auto">
              <a:lnSpc>
                <a:spcPts val="2680"/>
              </a:lnSpc>
              <a:spcAft>
                <a:spcPts val="1800"/>
              </a:spcAft>
              <a:buFont typeface="Wingdings" panose="05000000000000000000" pitchFamily="2" charset="2"/>
              <a:buChar char="Ø"/>
            </a:pPr>
            <a:r>
              <a:rPr lang="en-US" altLang="zh-CN" sz="2200" dirty="0">
                <a:uFillTx/>
                <a:latin typeface="Times New Roman" panose="02020603050405020304" pitchFamily="18" charset="0"/>
                <a:ea typeface="宋体" panose="02010600030101010101" pitchFamily="2" charset="-122"/>
                <a:sym typeface="+mn-ea"/>
              </a:rPr>
              <a:t>It is currently the world’s highest-altitude, largest-scale and most sensitive cosmic-ray detector</a:t>
            </a:r>
            <a:endParaRPr lang="en-US" altLang="zh-CN" sz="2200" dirty="0">
              <a:solidFill>
                <a:schemeClr val="tx1"/>
              </a:solidFill>
              <a:uFillTx/>
              <a:latin typeface="Times New Roman" panose="02020603050405020304" pitchFamily="18" charset="0"/>
              <a:ea typeface="宋体" panose="02010600030101010101" pitchFamily="2" charset="-122"/>
              <a:sym typeface="+mn-ea"/>
            </a:endParaRPr>
          </a:p>
          <a:p>
            <a:pPr marL="284480" indent="-284480" algn="just" fontAlgn="auto">
              <a:lnSpc>
                <a:spcPts val="2680"/>
              </a:lnSpc>
              <a:spcAft>
                <a:spcPts val="1800"/>
              </a:spcAft>
              <a:buFont typeface="Wingdings" panose="05000000000000000000" pitchFamily="2" charset="2"/>
              <a:buChar char="Ø"/>
            </a:pPr>
            <a:r>
              <a:rPr lang="en-US" altLang="zh-CN" sz="2200" dirty="0">
                <a:uFillTx/>
                <a:latin typeface="Times New Roman" panose="02020603050405020304" pitchFamily="18" charset="0"/>
                <a:ea typeface="宋体" panose="02010600030101010101" pitchFamily="2" charset="-122"/>
                <a:sym typeface="+mn-ea"/>
              </a:rPr>
              <a:t>At the peak of the shower, the number of secondary particles is at its highest</a:t>
            </a:r>
            <a:endParaRPr lang="en-US" altLang="zh-CN" sz="2200" dirty="0">
              <a:uFillTx/>
              <a:latin typeface="Times New Roman" panose="02020603050405020304" pitchFamily="18" charset="0"/>
              <a:ea typeface="宋体" panose="02010600030101010101" pitchFamily="2" charset="-122"/>
              <a:sym typeface="+mn-ea"/>
            </a:endParaRPr>
          </a:p>
          <a:p>
            <a:pPr marL="284480" indent="-284480" algn="just" fontAlgn="auto">
              <a:lnSpc>
                <a:spcPts val="2680"/>
              </a:lnSpc>
              <a:spcAft>
                <a:spcPts val="1800"/>
              </a:spcAft>
              <a:buFont typeface="Wingdings" panose="05000000000000000000" pitchFamily="2" charset="2"/>
              <a:buChar char="Ø"/>
            </a:pPr>
            <a:r>
              <a:rPr lang="en-US" altLang="zh-CN" sz="2200" dirty="0">
                <a:uFillTx/>
                <a:latin typeface="Times New Roman" panose="02020603050405020304" pitchFamily="18" charset="0"/>
                <a:ea typeface="宋体" panose="02010600030101010101" pitchFamily="2" charset="-122"/>
                <a:sym typeface="+mn-ea"/>
              </a:rPr>
              <a:t>Minimal fluctuations and high measurement accuracy</a:t>
            </a:r>
            <a:endParaRPr lang="en-US" altLang="zh-CN" sz="2200" dirty="0">
              <a:uFillTx/>
              <a:latin typeface="Times New Roman" panose="02020603050405020304" pitchFamily="18" charset="0"/>
              <a:ea typeface="宋体" panose="02010600030101010101" pitchFamily="2" charset="-122"/>
              <a:sym typeface="+mn-ea"/>
            </a:endParaRPr>
          </a:p>
        </p:txBody>
      </p:sp>
      <p:pic>
        <p:nvPicPr>
          <p:cNvPr id="8" name="图片 7"/>
          <p:cNvPicPr/>
          <p:nvPr/>
        </p:nvPicPr>
        <p:blipFill>
          <a:blip r:embed="rId1"/>
          <a:stretch>
            <a:fillRect/>
          </a:stretch>
        </p:blipFill>
        <p:spPr>
          <a:xfrm>
            <a:off x="573786" y="3638677"/>
            <a:ext cx="6510528" cy="2916936"/>
          </a:xfrm>
          <a:prstGeom prst="rect">
            <a:avLst/>
          </a:prstGeom>
        </p:spPr>
      </p:pic>
      <p:grpSp>
        <p:nvGrpSpPr>
          <p:cNvPr id="17" name="组合 16"/>
          <p:cNvGrpSpPr/>
          <p:nvPr/>
        </p:nvGrpSpPr>
        <p:grpSpPr>
          <a:xfrm>
            <a:off x="7890081" y="973818"/>
            <a:ext cx="3882390" cy="4996180"/>
            <a:chOff x="7276671" y="1436437"/>
            <a:chExt cx="3757393" cy="4961832"/>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2206" r="7041" b="13718"/>
            <a:stretch>
              <a:fillRect/>
            </a:stretch>
          </p:blipFill>
          <p:spPr bwMode="auto">
            <a:xfrm>
              <a:off x="7276671" y="1436437"/>
              <a:ext cx="3692744" cy="4036636"/>
            </a:xfrm>
            <a:prstGeom prst="rect">
              <a:avLst/>
            </a:prstGeom>
            <a:ln>
              <a:noFill/>
            </a:ln>
          </p:spPr>
        </p:pic>
        <p:sp>
          <p:nvSpPr>
            <p:cNvPr id="16" name="文本框 15"/>
            <p:cNvSpPr txBox="1"/>
            <p:nvPr/>
          </p:nvSpPr>
          <p:spPr>
            <a:xfrm>
              <a:off x="7276671" y="5574030"/>
              <a:ext cx="3757393" cy="824239"/>
            </a:xfrm>
            <a:prstGeom prst="rect">
              <a:avLst/>
            </a:prstGeom>
            <a:noFill/>
          </p:spPr>
          <p:txBody>
            <a:bodyPr wrap="square">
              <a:spAutoFit/>
            </a:bodyPr>
            <a:lstStyle/>
            <a:p>
              <a:pPr algn="ctr"/>
              <a:r>
                <a:rPr lang="en-US" altLang="zh-CN" sz="1600" i="1" kern="100" dirty="0">
                  <a:latin typeface="Times New Roman" panose="02020603050405020304" pitchFamily="18" charset="0"/>
                  <a:cs typeface="Times New Roman" panose="02020603050405020304" pitchFamily="18" charset="0"/>
                  <a:sym typeface="+mn-ea"/>
                </a:rPr>
                <a:t>Longitudinal Evolution of Particle Components in the 1 PeV Proton and Iron Nucleus EAS. </a:t>
              </a:r>
              <a:endParaRPr lang="zh-CN" altLang="en-US" sz="1600" dirty="0">
                <a:latin typeface="Times New Roman" panose="02020603050405020304" pitchFamily="18" charset="0"/>
                <a:ea typeface="宋体" panose="02010600030101010101" pitchFamily="2" charset="-122"/>
              </a:endParaRPr>
            </a:p>
          </p:txBody>
        </p:sp>
      </p:gr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9550" y="55880"/>
            <a:ext cx="6096000" cy="706755"/>
          </a:xfrm>
          <a:prstGeom prst="rect">
            <a:avLst/>
          </a:prstGeom>
          <a:noFill/>
        </p:spPr>
        <p:txBody>
          <a:bodyPr wrap="square" rtlCol="0" anchor="t">
            <a:spAutoFit/>
          </a:bodyPr>
          <a:p>
            <a:pPr marL="287020" indent="0" fontAlgn="auto">
              <a:buFont typeface="Arial" panose="020B0604020202020204" pitchFamily="34" charset="0"/>
              <a:buNone/>
            </a:pP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Method</a:t>
            </a:r>
            <a:endPar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p:sp>
        <p:nvSpPr>
          <p:cNvPr id="2" name="文本框 1"/>
          <p:cNvSpPr txBox="1"/>
          <p:nvPr/>
        </p:nvSpPr>
        <p:spPr>
          <a:xfrm>
            <a:off x="552450" y="753110"/>
            <a:ext cx="11105515" cy="2153285"/>
          </a:xfrm>
          <a:prstGeom prst="rect">
            <a:avLst/>
          </a:prstGeom>
          <a:noFill/>
        </p:spPr>
        <p:txBody>
          <a:bodyPr wrap="square" rtlCol="0" anchor="t">
            <a:spAutoFit/>
          </a:bodyPr>
          <a:p>
            <a:pPr algn="just"/>
            <a:r>
              <a:rPr lang="en-US" altLang="zh-CN" sz="2400">
                <a:solidFill>
                  <a:schemeClr val="accent1">
                    <a:lumMod val="75000"/>
                  </a:schemeClr>
                </a:solidFill>
                <a:uFillTx/>
                <a:latin typeface="Times New Roman" panose="02020603050405020304" pitchFamily="18" charset="0"/>
                <a:sym typeface="+mn-ea"/>
              </a:rPr>
              <a:t>1. Data</a:t>
            </a:r>
            <a:r>
              <a:rPr lang="en-US" altLang="zh-CN" sz="2400" dirty="0">
                <a:uFillTx/>
                <a:latin typeface="Times New Roman" panose="02020603050405020304" pitchFamily="18" charset="0"/>
                <a:ea typeface="宋体" panose="02010600030101010101" pitchFamily="2" charset="-122"/>
                <a:sym typeface="+mn-ea"/>
              </a:rPr>
              <a:t> </a:t>
            </a:r>
            <a:endParaRPr lang="en-US" altLang="zh-CN" sz="2400" dirty="0">
              <a:uFillTx/>
              <a:latin typeface="Times New Roman" panose="02020603050405020304" pitchFamily="18" charset="0"/>
              <a:ea typeface="宋体" panose="02010600030101010101" pitchFamily="2" charset="-122"/>
            </a:endParaRPr>
          </a:p>
          <a:p>
            <a:pPr algn="just"/>
            <a:r>
              <a:rPr lang="en-US" altLang="zh-CN" sz="2200" dirty="0">
                <a:uFillTx/>
                <a:latin typeface="Times New Roman" panose="02020603050405020304" pitchFamily="18" charset="0"/>
                <a:ea typeface="宋体" panose="02010600030101010101" pitchFamily="2" charset="-122"/>
                <a:sym typeface="+mn-ea"/>
              </a:rPr>
              <a:t>Monte Carlo data: data for </a:t>
            </a:r>
            <a:r>
              <a:rPr lang="en-US" altLang="zh-CN" sz="2200" dirty="0">
                <a:uFillTx/>
                <a:latin typeface="Times New Roman" panose="02020603050405020304" pitchFamily="18" charset="0"/>
                <a:ea typeface="宋体" panose="02010600030101010101" pitchFamily="2" charset="-122"/>
                <a:sym typeface="+mn-ea"/>
              </a:rPr>
              <a:t>Extensive Air Showers</a:t>
            </a:r>
            <a:r>
              <a:rPr lang="en-US" altLang="zh-CN" sz="2200" dirty="0">
                <a:uFillTx/>
                <a:latin typeface="Times New Roman" panose="02020603050405020304" pitchFamily="18" charset="0"/>
                <a:ea typeface="宋体" panose="02010600030101010101" pitchFamily="2" charset="-122"/>
                <a:sym typeface="+mn-ea"/>
              </a:rPr>
              <a:t> processes were generated using the CORSIKA simulation based on the LHAASO experiment. The CORSIKA version used was CORSIKAv77410, and the </a:t>
            </a:r>
            <a:r>
              <a:rPr lang="en-US" altLang="zh-CN" sz="2200" dirty="0">
                <a:uFillTx/>
                <a:latin typeface="Times New Roman" panose="02020603050405020304" pitchFamily="18" charset="0"/>
                <a:ea typeface="宋体" panose="02010600030101010101" pitchFamily="2" charset="-122"/>
                <a:sym typeface="+mn-ea"/>
              </a:rPr>
              <a:t>hadronic-interaction </a:t>
            </a:r>
            <a:r>
              <a:rPr lang="en-US" altLang="zh-CN" sz="2200" dirty="0">
                <a:uFillTx/>
                <a:latin typeface="Times New Roman" panose="02020603050405020304" pitchFamily="18" charset="0"/>
                <a:ea typeface="宋体" panose="02010600030101010101" pitchFamily="2" charset="-122"/>
                <a:sym typeface="+mn-ea"/>
              </a:rPr>
              <a:t>models employed in the high-energy region were EPOS-LHC, QGSJETII-04 and SIBYLL2.3d.</a:t>
            </a:r>
            <a:endParaRPr lang="en-US" altLang="zh-CN" sz="2200" dirty="0">
              <a:solidFill>
                <a:schemeClr val="tx1"/>
              </a:solidFill>
              <a:uFillTx/>
              <a:latin typeface="Times New Roman" panose="02020603050405020304" pitchFamily="18" charset="0"/>
              <a:ea typeface="宋体" panose="02010600030101010101" pitchFamily="2" charset="-122"/>
            </a:endParaRPr>
          </a:p>
          <a:p>
            <a:pPr algn="just"/>
            <a:r>
              <a:rPr lang="en-US" altLang="zh-CN" sz="2200" dirty="0">
                <a:uFillTx/>
                <a:latin typeface="Times New Roman" panose="02020603050405020304" pitchFamily="18" charset="0"/>
                <a:ea typeface="宋体" panose="02010600030101010101" pitchFamily="2" charset="-122"/>
                <a:sym typeface="+mn-ea"/>
              </a:rPr>
              <a:t>Experimental data: Observation data covering 31 days in 2025 were used.</a:t>
            </a:r>
            <a:endParaRPr lang="en-US" altLang="zh-CN" sz="2200" dirty="0">
              <a:solidFill>
                <a:schemeClr val="tx1"/>
              </a:solidFill>
              <a:uFillTx/>
              <a:latin typeface="Times New Roman" panose="02020603050405020304" pitchFamily="18"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3" name="文本框 2"/>
              <p:cNvSpPr txBox="1"/>
              <p:nvPr/>
            </p:nvSpPr>
            <p:spPr>
              <a:xfrm>
                <a:off x="552450" y="2995930"/>
                <a:ext cx="4394835" cy="1583690"/>
              </a:xfrm>
              <a:prstGeom prst="rect">
                <a:avLst/>
              </a:prstGeom>
              <a:noFill/>
            </p:spPr>
            <p:txBody>
              <a:bodyPr wrap="square" rtlCol="0" anchor="t">
                <a:spAutoFit/>
              </a:bodyPr>
              <a:p>
                <a:pPr algn="just"/>
                <a:r>
                  <a:rPr lang="en-US" altLang="zh-CN" sz="2400" dirty="0">
                    <a:solidFill>
                      <a:schemeClr val="accent1">
                        <a:lumMod val="75000"/>
                      </a:schemeClr>
                    </a:solidFill>
                    <a:uFillTx/>
                    <a:latin typeface="Times New Roman" panose="02020603050405020304" pitchFamily="18" charset="0"/>
                    <a:ea typeface="宋体" panose="02010600030101010101" pitchFamily="2" charset="-122"/>
                    <a:sym typeface="+mn-ea"/>
                  </a:rPr>
                  <a:t>2. Event Selection Criteria</a:t>
                </a:r>
                <a:endParaRPr lang="en-US" altLang="zh-CN" sz="2400" dirty="0">
                  <a:solidFill>
                    <a:schemeClr val="accent1">
                      <a:lumMod val="75000"/>
                    </a:schemeClr>
                  </a:solidFill>
                  <a:uFillTx/>
                  <a:latin typeface="Times New Roman" panose="02020603050405020304" pitchFamily="18" charset="0"/>
                  <a:ea typeface="宋体" panose="02010600030101010101" pitchFamily="2" charset="-122"/>
                </a:endParaRPr>
              </a:p>
              <a:p>
                <a:pPr algn="just" fontAlgn="auto">
                  <a:buClrTx/>
                  <a:buSzTx/>
                  <a:buFont typeface="Arial" panose="020B0604020202020204" pitchFamily="34" charset="0"/>
                  <a:buChar char="•"/>
                </a:pPr>
                <a:r>
                  <a:rPr lang="en-US" altLang="zh-CN" sz="2200" dirty="0">
                    <a:uFillTx/>
                    <a:latin typeface="Times New Roman" panose="02020603050405020304" pitchFamily="18" charset="0"/>
                    <a:ea typeface="宋体" panose="02010600030101010101" pitchFamily="2" charset="-122"/>
                    <a:sym typeface="+mn-ea"/>
                  </a:rPr>
                  <a:t>Core position range: </a:t>
                </a:r>
                <a14:m>
                  <m:oMath xmlns:m="http://schemas.openxmlformats.org/officeDocument/2006/math">
                    <m:r>
                      <a:rPr lang="en-US" altLang="zh-CN" sz="2200" dirty="0">
                        <a:solidFill>
                          <a:schemeClr val="tx1"/>
                        </a:solidFill>
                        <a:uFillTx/>
                        <a:latin typeface="Times New Roman" panose="02020603050405020304" pitchFamily="18" charset="0"/>
                        <a:ea typeface="宋体" panose="02010600030101010101" pitchFamily="2" charset="-122"/>
                      </a:rPr>
                      <m:t>320</m:t>
                    </m:r>
                    <m:r>
                      <a:rPr lang="en-US" altLang="zh-CN" sz="2200" dirty="0">
                        <a:solidFill>
                          <a:schemeClr val="tx1"/>
                        </a:solidFill>
                        <a:uFillTx/>
                        <a:latin typeface="Times New Roman" panose="02020603050405020304" pitchFamily="18" charset="0"/>
                        <a:ea typeface="宋体" panose="02010600030101010101" pitchFamily="2" charset="-122"/>
                      </a:rPr>
                      <m:t>–</m:t>
                    </m:r>
                    <m:r>
                      <a:rPr lang="en-US" altLang="zh-CN" sz="2200" dirty="0">
                        <a:solidFill>
                          <a:schemeClr val="tx1"/>
                        </a:solidFill>
                        <a:uFillTx/>
                        <a:latin typeface="Times New Roman" panose="02020603050405020304" pitchFamily="18" charset="0"/>
                        <a:ea typeface="宋体" panose="02010600030101010101" pitchFamily="2" charset="-122"/>
                      </a:rPr>
                      <m:t>420</m:t>
                    </m:r>
                    <m:r>
                      <a:rPr lang="en-US" altLang="zh-CN" sz="2200" dirty="0">
                        <a:solidFill>
                          <a:schemeClr val="tx1"/>
                        </a:solidFill>
                        <a:uFillTx/>
                        <a:latin typeface="Times New Roman" panose="02020603050405020304" pitchFamily="18" charset="0"/>
                        <a:ea typeface="宋体" panose="02010600030101010101" pitchFamily="2" charset="-122"/>
                      </a:rPr>
                      <m:t> </m:t>
                    </m:r>
                    <m:r>
                      <m:rPr>
                        <m:sty m:val="p"/>
                      </m:rPr>
                      <a:rPr lang="en-US" altLang="zh-CN" sz="2200" dirty="0">
                        <a:solidFill>
                          <a:schemeClr val="tx1"/>
                        </a:solidFill>
                        <a:uFillTx/>
                        <a:latin typeface="Times New Roman" panose="02020603050405020304" pitchFamily="18" charset="0"/>
                        <a:ea typeface="宋体" panose="02010600030101010101" pitchFamily="2" charset="-122"/>
                      </a:rPr>
                      <m:t>m</m:t>
                    </m:r>
                  </m:oMath>
                </a14:m>
                <a:endParaRPr lang="en-US" altLang="zh-CN" sz="2200" dirty="0">
                  <a:solidFill>
                    <a:schemeClr val="tx1"/>
                  </a:solidFill>
                  <a:uFillTx/>
                  <a:latin typeface="Times New Roman" panose="02020603050405020304" pitchFamily="18" charset="0"/>
                  <a:ea typeface="宋体" panose="02010600030101010101" pitchFamily="2" charset="-122"/>
                </a:endParaRPr>
              </a:p>
              <a:p>
                <a:pPr algn="just" fontAlgn="auto">
                  <a:buClrTx/>
                  <a:buSzTx/>
                  <a:buFont typeface="Arial" panose="020B0604020202020204" pitchFamily="34" charset="0"/>
                  <a:buChar char="•"/>
                </a:pPr>
                <a:r>
                  <a:rPr lang="en-US" altLang="zh-CN" sz="2200" dirty="0">
                    <a:uFillTx/>
                    <a:latin typeface="Times New Roman" panose="02020603050405020304" pitchFamily="18" charset="0"/>
                    <a:ea typeface="宋体" panose="02010600030101010101" pitchFamily="2" charset="-122"/>
                    <a:sym typeface="+mn-ea"/>
                  </a:rPr>
                  <a:t>Zenith Angle: </a:t>
                </a:r>
                <a14:m>
                  <m:oMath xmlns:m="http://schemas.openxmlformats.org/officeDocument/2006/math">
                    <m:r>
                      <a:rPr lang="en-US" altLang="zh-CN" sz="2200" dirty="0">
                        <a:solidFill>
                          <a:schemeClr val="tx1"/>
                        </a:solidFill>
                        <a:uFillTx/>
                        <a:latin typeface="Times New Roman" panose="02020603050405020304" pitchFamily="18" charset="0"/>
                        <a:ea typeface="宋体" panose="02010600030101010101" pitchFamily="2" charset="-122"/>
                      </a:rPr>
                      <m:t>10</m:t>
                    </m:r>
                    <m:r>
                      <a:rPr lang="en-US" altLang="zh-CN" sz="2200" dirty="0">
                        <a:solidFill>
                          <a:schemeClr val="tx1"/>
                        </a:solidFill>
                        <a:uFillTx/>
                        <a:latin typeface="Times New Roman" panose="02020603050405020304" pitchFamily="18" charset="0"/>
                        <a:ea typeface="宋体" panose="02010600030101010101" pitchFamily="2" charset="-122"/>
                      </a:rPr>
                      <m:t>°−</m:t>
                    </m:r>
                    <m:r>
                      <a:rPr lang="en-US" altLang="zh-CN" sz="2200" dirty="0">
                        <a:solidFill>
                          <a:schemeClr val="tx1"/>
                        </a:solidFill>
                        <a:uFillTx/>
                        <a:latin typeface="Times New Roman" panose="02020603050405020304" pitchFamily="18" charset="0"/>
                        <a:ea typeface="宋体" panose="02010600030101010101" pitchFamily="2" charset="-122"/>
                      </a:rPr>
                      <m:t>30</m:t>
                    </m:r>
                    <m:r>
                      <a:rPr lang="en-US" altLang="zh-CN" sz="2200" dirty="0">
                        <a:solidFill>
                          <a:schemeClr val="tx1"/>
                        </a:solidFill>
                        <a:uFillTx/>
                        <a:latin typeface="Times New Roman" panose="02020603050405020304" pitchFamily="18" charset="0"/>
                        <a:ea typeface="宋体" panose="02010600030101010101" pitchFamily="2" charset="-122"/>
                      </a:rPr>
                      <m:t>°</m:t>
                    </m:r>
                  </m:oMath>
                </a14:m>
                <a:endParaRPr lang="en-US" altLang="zh-CN" sz="2200" dirty="0">
                  <a:solidFill>
                    <a:schemeClr val="tx1"/>
                  </a:solidFill>
                  <a:uFillTx/>
                  <a:latin typeface="Times New Roman" panose="02020603050405020304" pitchFamily="18" charset="0"/>
                  <a:ea typeface="宋体" panose="02010600030101010101" pitchFamily="2" charset="-122"/>
                </a:endParaRPr>
              </a:p>
              <a:p>
                <a:pPr algn="just" fontAlgn="auto">
                  <a:buClrTx/>
                  <a:buSzTx/>
                  <a:buFont typeface="Arial" panose="020B0604020202020204" pitchFamily="34" charset="0"/>
                  <a:buChar char="•"/>
                </a:pPr>
                <a:r>
                  <a:rPr lang="en-US" altLang="zh-CN" sz="2200" dirty="0">
                    <a:uFillTx/>
                    <a:latin typeface="Times New Roman" panose="02020603050405020304" pitchFamily="18" charset="0"/>
                    <a:ea typeface="宋体" panose="02010600030101010101" pitchFamily="2" charset="-122"/>
                    <a:sym typeface="+mn-ea"/>
                  </a:rPr>
                  <a:t> </a:t>
                </a:r>
                <a14:m>
                  <m:oMath xmlns:m="http://schemas.openxmlformats.org/officeDocument/2006/math">
                    <m:sSub>
                      <m:sSubPr>
                        <m:ctrlPr>
                          <a:rPr lang="en-US" altLang="zh-CN" sz="2200" dirty="0">
                            <a:solidFill>
                              <a:schemeClr val="tx1"/>
                            </a:solidFill>
                            <a:uFillTx/>
                            <a:latin typeface="Times New Roman" panose="02020603050405020304" pitchFamily="18" charset="0"/>
                            <a:ea typeface="宋体" panose="02010600030101010101" pitchFamily="2" charset="-122"/>
                          </a:rPr>
                        </m:ctrlPr>
                      </m:sSubPr>
                      <m:e>
                        <m:r>
                          <a:rPr lang="en-US" altLang="zh-CN" sz="2200" dirty="0">
                            <a:solidFill>
                              <a:schemeClr val="tx1"/>
                            </a:solidFill>
                            <a:uFillTx/>
                            <a:latin typeface="Times New Roman" panose="02020603050405020304" pitchFamily="18" charset="0"/>
                            <a:ea typeface="宋体" panose="02010600030101010101" pitchFamily="2" charset="-122"/>
                          </a:rPr>
                          <m:t>𝑁</m:t>
                        </m:r>
                      </m:e>
                      <m:sub>
                        <m:r>
                          <a:rPr lang="en-US" altLang="zh-CN" sz="2200" dirty="0">
                            <a:solidFill>
                              <a:schemeClr val="tx1"/>
                            </a:solidFill>
                            <a:uFillTx/>
                            <a:latin typeface="Times New Roman" panose="02020603050405020304" pitchFamily="18" charset="0"/>
                            <a:ea typeface="宋体" panose="02010600030101010101" pitchFamily="2" charset="-122"/>
                          </a:rPr>
                          <m:t>𝑒</m:t>
                        </m:r>
                      </m:sub>
                    </m:sSub>
                  </m:oMath>
                </a14:m>
                <a:r>
                  <a:rPr lang="en-US" altLang="zh-CN" sz="2200" dirty="0">
                    <a:uFillTx/>
                    <a:latin typeface="Times New Roman" panose="02020603050405020304" pitchFamily="18" charset="0"/>
                    <a:ea typeface="宋体" panose="02010600030101010101" pitchFamily="2" charset="-122"/>
                    <a:sym typeface="+mn-ea"/>
                  </a:rPr>
                  <a:t>&gt;80</a:t>
                </a:r>
                <a:endParaRPr lang="en-US" altLang="zh-CN" sz="2800" i="1">
                  <a:solidFill>
                    <a:schemeClr val="tx1"/>
                  </a:solidFill>
                  <a:uFillTx/>
                  <a:latin typeface="Cambria Math" panose="02040503050406030204" pitchFamily="18" charset="0"/>
                  <a:cs typeface="Cambria Math" panose="020405030504060302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552450" y="2995930"/>
                <a:ext cx="4394835" cy="1583690"/>
              </a:xfrm>
              <a:prstGeom prst="rect">
                <a:avLst/>
              </a:prstGeom>
              <a:blipFill rotWithShape="1">
                <a:blip r:embed="rId1"/>
                <a:stretch>
                  <a:fillRect/>
                </a:stretch>
              </a:blipFill>
            </p:spPr>
            <p:txBody>
              <a:bodyPr/>
              <a:lstStyle/>
              <a:p>
                <a:r>
                  <a:rPr lang="zh-CN" altLang="en-US">
                    <a:noFill/>
                  </a:rPr>
                  <a:t> </a:t>
                </a:r>
              </a:p>
            </p:txBody>
          </p:sp>
        </mc:Fallback>
      </mc:AlternateContent>
      <p:pic>
        <p:nvPicPr>
          <p:cNvPr id="54" name="图片 53"/>
          <p:cNvPicPr>
            <a:picLocks noChangeAspect="1"/>
          </p:cNvPicPr>
          <p:nvPr/>
        </p:nvPicPr>
        <p:blipFill>
          <a:blip r:embed="rId2"/>
          <a:stretch>
            <a:fillRect/>
          </a:stretch>
        </p:blipFill>
        <p:spPr>
          <a:xfrm>
            <a:off x="3060700" y="4980305"/>
            <a:ext cx="5287645" cy="1581150"/>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5527675" y="3365500"/>
                <a:ext cx="6130925" cy="1492250"/>
              </a:xfrm>
              <a:prstGeom prst="rect">
                <a:avLst/>
              </a:prstGeom>
              <a:noFill/>
            </p:spPr>
            <p:txBody>
              <a:bodyPr wrap="square" rtlCol="0" anchor="t">
                <a:spAutoFit/>
              </a:bodyPr>
              <a:p>
                <a:pPr algn="just" fontAlgn="auto">
                  <a:buClrTx/>
                  <a:buSzTx/>
                  <a:buFont typeface="Arial" panose="020B0604020202020204" pitchFamily="34" charset="0"/>
                  <a:buChar char="•"/>
                </a:pPr>
                <a:r>
                  <a:rPr lang="en-US" altLang="zh-CN" sz="2200" dirty="0">
                    <a:uFillTx/>
                    <a:latin typeface="Times New Roman" panose="02020603050405020304" pitchFamily="18" charset="0"/>
                    <a:ea typeface="宋体" panose="02010600030101010101" pitchFamily="2" charset="-122"/>
                    <a:sym typeface="+mn-ea"/>
                  </a:rPr>
                  <a:t>Energy reconstruction formula: </a:t>
                </a:r>
                <a:endParaRPr lang="en-US" altLang="zh-CN" sz="2200" dirty="0">
                  <a:solidFill>
                    <a:schemeClr val="tx1"/>
                  </a:solidFill>
                  <a:uFillTx/>
                  <a:latin typeface="Times New Roman" panose="02020603050405020304" pitchFamily="18" charset="0"/>
                  <a:ea typeface="宋体" panose="02010600030101010101" pitchFamily="2" charset="-122"/>
                </a:endParaRPr>
              </a:p>
              <a:p>
                <a:pPr algn="just" fontAlgn="auto">
                  <a:buClrTx/>
                  <a:buSzTx/>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zh-CN" sz="2200" dirty="0">
                          <a:solidFill>
                            <a:schemeClr val="tx1"/>
                          </a:solidFill>
                          <a:uFillTx/>
                          <a:latin typeface="Times New Roman" panose="02020603050405020304" pitchFamily="18" charset="0"/>
                          <a:ea typeface="宋体" panose="02010600030101010101" pitchFamily="2" charset="-122"/>
                        </a:rPr>
                        <m:t>𝑙𝑜𝑔</m:t>
                      </m:r>
                      <m:r>
                        <a:rPr lang="en-US" altLang="zh-CN" sz="2200" dirty="0">
                          <a:solidFill>
                            <a:schemeClr val="tx1"/>
                          </a:solidFill>
                          <a:uFillTx/>
                          <a:latin typeface="Times New Roman" panose="02020603050405020304" pitchFamily="18" charset="0"/>
                          <a:ea typeface="宋体" panose="02010600030101010101" pitchFamily="2" charset="-122"/>
                        </a:rPr>
                        <m:t>10</m:t>
                      </m:r>
                      <m:r>
                        <a:rPr lang="en-US" altLang="zh-CN" sz="2200" dirty="0">
                          <a:solidFill>
                            <a:schemeClr val="tx1"/>
                          </a:solidFill>
                          <a:uFillTx/>
                          <a:latin typeface="Times New Roman" panose="02020603050405020304" pitchFamily="18" charset="0"/>
                          <a:ea typeface="宋体" panose="02010600030101010101" pitchFamily="2" charset="-122"/>
                        </a:rPr>
                        <m:t>(</m:t>
                      </m:r>
                      <m:f>
                        <m:fPr>
                          <m:type m:val="lin"/>
                          <m:ctrlPr>
                            <a:rPr lang="en-US" altLang="zh-CN" sz="2200" dirty="0">
                              <a:solidFill>
                                <a:schemeClr val="tx1"/>
                              </a:solidFill>
                              <a:uFillTx/>
                              <a:latin typeface="Times New Roman" panose="02020603050405020304" pitchFamily="18" charset="0"/>
                              <a:ea typeface="宋体" panose="02010600030101010101" pitchFamily="2" charset="-122"/>
                            </a:rPr>
                          </m:ctrlPr>
                        </m:fPr>
                        <m:num>
                          <m:r>
                            <a:rPr lang="en-US" altLang="zh-CN" sz="2200" dirty="0">
                              <a:solidFill>
                                <a:schemeClr val="tx1"/>
                              </a:solidFill>
                              <a:uFillTx/>
                              <a:latin typeface="Times New Roman" panose="02020603050405020304" pitchFamily="18" charset="0"/>
                              <a:ea typeface="宋体" panose="02010600030101010101" pitchFamily="2" charset="-122"/>
                            </a:rPr>
                            <m:t>𝐸</m:t>
                          </m:r>
                        </m:num>
                        <m:den>
                          <m:r>
                            <a:rPr lang="en-US" altLang="zh-CN" sz="2200" dirty="0">
                              <a:solidFill>
                                <a:schemeClr val="tx1"/>
                              </a:solidFill>
                              <a:uFillTx/>
                              <a:latin typeface="Times New Roman" panose="02020603050405020304" pitchFamily="18" charset="0"/>
                              <a:ea typeface="宋体" panose="02010600030101010101" pitchFamily="2" charset="-122"/>
                            </a:rPr>
                            <m:t>𝐺𝑒𝑉</m:t>
                          </m:r>
                        </m:den>
                      </m:f>
                      <m:r>
                        <a:rPr lang="en-US" altLang="zh-CN" sz="2200" dirty="0">
                          <a:solidFill>
                            <a:schemeClr val="tx1"/>
                          </a:solidFill>
                          <a:uFillTx/>
                          <a:latin typeface="Times New Roman" panose="02020603050405020304" pitchFamily="18" charset="0"/>
                          <a:ea typeface="宋体" panose="02010600030101010101" pitchFamily="2" charset="-122"/>
                        </a:rPr>
                        <m:t>）=</m:t>
                      </m:r>
                      <m:sSub>
                        <m:sSubPr>
                          <m:ctrlPr>
                            <a:rPr lang="en-US" altLang="zh-CN" sz="2200" dirty="0">
                              <a:solidFill>
                                <a:schemeClr val="tx1"/>
                              </a:solidFill>
                              <a:uFillTx/>
                              <a:latin typeface="Times New Roman" panose="02020603050405020304" pitchFamily="18" charset="0"/>
                              <a:ea typeface="宋体" panose="02010600030101010101" pitchFamily="2" charset="-122"/>
                            </a:rPr>
                          </m:ctrlPr>
                        </m:sSubPr>
                        <m:e>
                          <m:r>
                            <a:rPr lang="en-US" altLang="zh-CN" sz="2200" dirty="0">
                              <a:solidFill>
                                <a:schemeClr val="tx1"/>
                              </a:solidFill>
                              <a:uFillTx/>
                              <a:latin typeface="Times New Roman" panose="02020603050405020304" pitchFamily="18" charset="0"/>
                              <a:ea typeface="宋体" panose="02010600030101010101" pitchFamily="2" charset="-122"/>
                            </a:rPr>
                            <m:t>𝑝</m:t>
                          </m:r>
                        </m:e>
                        <m:sub>
                          <m:r>
                            <a:rPr lang="en-US" altLang="zh-CN" sz="2200" dirty="0">
                              <a:solidFill>
                                <a:schemeClr val="tx1"/>
                              </a:solidFill>
                              <a:uFillTx/>
                              <a:latin typeface="Times New Roman" panose="02020603050405020304" pitchFamily="18" charset="0"/>
                              <a:ea typeface="宋体" panose="02010600030101010101" pitchFamily="2" charset="-122"/>
                            </a:rPr>
                            <m:t>0</m:t>
                          </m:r>
                        </m:sub>
                      </m:sSub>
                      <m:r>
                        <a:rPr lang="en-US" altLang="zh-CN" sz="2200" dirty="0">
                          <a:solidFill>
                            <a:schemeClr val="tx1"/>
                          </a:solidFill>
                          <a:uFillTx/>
                          <a:latin typeface="Times New Roman" panose="02020603050405020304" pitchFamily="18" charset="0"/>
                          <a:ea typeface="宋体" panose="02010600030101010101" pitchFamily="2" charset="-122"/>
                        </a:rPr>
                        <m:t>+</m:t>
                      </m:r>
                      <m:sSub>
                        <m:sSubPr>
                          <m:ctrlPr>
                            <a:rPr lang="en-US" altLang="zh-CN" sz="2200" dirty="0">
                              <a:solidFill>
                                <a:schemeClr val="tx1"/>
                              </a:solidFill>
                              <a:uFillTx/>
                              <a:latin typeface="Times New Roman" panose="02020603050405020304" pitchFamily="18" charset="0"/>
                              <a:ea typeface="宋体" panose="02010600030101010101" pitchFamily="2" charset="-122"/>
                            </a:rPr>
                          </m:ctrlPr>
                        </m:sSubPr>
                        <m:e>
                          <m:r>
                            <a:rPr lang="en-US" altLang="zh-CN" sz="2200" dirty="0">
                              <a:solidFill>
                                <a:schemeClr val="tx1"/>
                              </a:solidFill>
                              <a:uFillTx/>
                              <a:latin typeface="Times New Roman" panose="02020603050405020304" pitchFamily="18" charset="0"/>
                              <a:ea typeface="宋体" panose="02010600030101010101" pitchFamily="2" charset="-122"/>
                            </a:rPr>
                            <m:t>𝑝</m:t>
                          </m:r>
                        </m:e>
                        <m:sub>
                          <m:r>
                            <a:rPr lang="en-US" altLang="zh-CN" sz="2200" dirty="0">
                              <a:solidFill>
                                <a:schemeClr val="tx1"/>
                              </a:solidFill>
                              <a:uFillTx/>
                              <a:latin typeface="Times New Roman" panose="02020603050405020304" pitchFamily="18" charset="0"/>
                              <a:ea typeface="宋体" panose="02010600030101010101" pitchFamily="2" charset="-122"/>
                            </a:rPr>
                            <m:t>1</m:t>
                          </m:r>
                        </m:sub>
                      </m:sSub>
                      <m:sSub>
                        <m:sSubPr>
                          <m:ctrlPr>
                            <a:rPr lang="en-US" altLang="zh-CN" sz="2200" dirty="0">
                              <a:solidFill>
                                <a:schemeClr val="tx1"/>
                              </a:solidFill>
                              <a:uFillTx/>
                              <a:latin typeface="Times New Roman" panose="02020603050405020304" pitchFamily="18" charset="0"/>
                              <a:ea typeface="宋体" panose="02010600030101010101" pitchFamily="2" charset="-122"/>
                            </a:rPr>
                          </m:ctrlPr>
                        </m:sSubPr>
                        <m:e>
                          <m:r>
                            <a:rPr lang="en-US" altLang="zh-CN" sz="2200" dirty="0">
                              <a:solidFill>
                                <a:schemeClr val="tx1"/>
                              </a:solidFill>
                              <a:uFillTx/>
                              <a:latin typeface="Times New Roman" panose="02020603050405020304" pitchFamily="18" charset="0"/>
                              <a:ea typeface="宋体" panose="02010600030101010101" pitchFamily="2" charset="-122"/>
                            </a:rPr>
                            <m:t>𝑙𝑜𝑔</m:t>
                          </m:r>
                        </m:e>
                        <m:sub>
                          <m:r>
                            <a:rPr lang="en-US" altLang="zh-CN" sz="2200" dirty="0">
                              <a:solidFill>
                                <a:schemeClr val="tx1"/>
                              </a:solidFill>
                              <a:uFillTx/>
                              <a:latin typeface="Times New Roman" panose="02020603050405020304" pitchFamily="18" charset="0"/>
                              <a:ea typeface="宋体" panose="02010600030101010101" pitchFamily="2" charset="-122"/>
                            </a:rPr>
                            <m:t>10</m:t>
                          </m:r>
                        </m:sub>
                      </m:sSub>
                      <m:r>
                        <a:rPr lang="en-US" altLang="zh-CN" sz="2200" dirty="0">
                          <a:solidFill>
                            <a:schemeClr val="tx1"/>
                          </a:solidFill>
                          <a:uFillTx/>
                          <a:latin typeface="Times New Roman" panose="02020603050405020304" pitchFamily="18" charset="0"/>
                          <a:ea typeface="宋体" panose="02010600030101010101" pitchFamily="2" charset="-122"/>
                        </a:rPr>
                        <m:t>(</m:t>
                      </m:r>
                      <m:sSub>
                        <m:sSubPr>
                          <m:ctrlPr>
                            <a:rPr lang="en-US" altLang="zh-CN" sz="2200" dirty="0">
                              <a:solidFill>
                                <a:schemeClr val="tx1"/>
                              </a:solidFill>
                              <a:uFillTx/>
                              <a:latin typeface="Times New Roman" panose="02020603050405020304" pitchFamily="18" charset="0"/>
                              <a:ea typeface="宋体" panose="02010600030101010101" pitchFamily="2" charset="-122"/>
                            </a:rPr>
                          </m:ctrlPr>
                        </m:sSubPr>
                        <m:e>
                          <m:r>
                            <a:rPr lang="en-US" altLang="zh-CN" sz="2200" dirty="0">
                              <a:solidFill>
                                <a:schemeClr val="tx1"/>
                              </a:solidFill>
                              <a:uFillTx/>
                              <a:latin typeface="Times New Roman" panose="02020603050405020304" pitchFamily="18" charset="0"/>
                              <a:ea typeface="宋体" panose="02010600030101010101" pitchFamily="2" charset="-122"/>
                            </a:rPr>
                            <m:t>𝑁</m:t>
                          </m:r>
                        </m:e>
                        <m:sub>
                          <m:r>
                            <a:rPr lang="en-US" altLang="zh-CN" sz="2200" dirty="0">
                              <a:solidFill>
                                <a:schemeClr val="tx1"/>
                              </a:solidFill>
                              <a:uFillTx/>
                              <a:latin typeface="Times New Roman" panose="02020603050405020304" pitchFamily="18" charset="0"/>
                              <a:ea typeface="宋体" panose="02010600030101010101" pitchFamily="2" charset="-122"/>
                            </a:rPr>
                            <m:t>𝑒</m:t>
                          </m:r>
                          <m:r>
                            <a:rPr lang="en-US" altLang="zh-CN" sz="2200" dirty="0">
                              <a:solidFill>
                                <a:schemeClr val="tx1"/>
                              </a:solidFill>
                              <a:uFillTx/>
                              <a:latin typeface="Times New Roman" panose="02020603050405020304" pitchFamily="18" charset="0"/>
                              <a:ea typeface="宋体" panose="02010600030101010101" pitchFamily="2" charset="-122"/>
                            </a:rPr>
                            <m:t>𝜇</m:t>
                          </m:r>
                        </m:sub>
                      </m:sSub>
                      <m:r>
                        <a:rPr lang="en-US" altLang="zh-CN" sz="2200" dirty="0">
                          <a:solidFill>
                            <a:schemeClr val="tx1"/>
                          </a:solidFill>
                          <a:uFillTx/>
                          <a:latin typeface="Times New Roman" panose="02020603050405020304" pitchFamily="18" charset="0"/>
                          <a:ea typeface="宋体" panose="02010600030101010101" pitchFamily="2" charset="-122"/>
                        </a:rPr>
                        <m:t>)</m:t>
                      </m:r>
                    </m:oMath>
                  </m:oMathPara>
                </a14:m>
                <a:endParaRPr lang="en-US" altLang="zh-CN" sz="2200" dirty="0">
                  <a:solidFill>
                    <a:schemeClr val="tx1"/>
                  </a:solidFill>
                  <a:uFillTx/>
                  <a:latin typeface="Times New Roman" panose="02020603050405020304" pitchFamily="18" charset="0"/>
                  <a:ea typeface="宋体" panose="02010600030101010101" pitchFamily="2" charset="-122"/>
                </a:endParaRPr>
              </a:p>
              <a:p>
                <a:pPr algn="just" fontAlgn="auto">
                  <a:buClrTx/>
                  <a:buSzTx/>
                  <a:buFont typeface="Arial" panose="020B0604020202020204" pitchFamily="34" charset="0"/>
                  <a:buNone/>
                </a:pPr>
                <a:r>
                  <a:rPr lang="en-US" altLang="zh-CN" sz="2200" dirty="0">
                    <a:solidFill>
                      <a:schemeClr val="tx1"/>
                    </a:solidFill>
                    <a:uFillTx/>
                    <a:latin typeface="Times New Roman" panose="02020603050405020304" pitchFamily="18" charset="0"/>
                    <a:ea typeface="宋体" panose="02010600030101010101" pitchFamily="2" charset="-122"/>
                  </a:rPr>
                  <a:t>Different </a:t>
                </a:r>
                <a:r>
                  <a:rPr lang="en-US" altLang="zh-CN" sz="2200" dirty="0">
                    <a:uFillTx/>
                    <a:latin typeface="Times New Roman" panose="02020603050405020304" pitchFamily="18" charset="0"/>
                    <a:ea typeface="宋体" panose="02010600030101010101" pitchFamily="2" charset="-122"/>
                    <a:sym typeface="+mn-ea"/>
                  </a:rPr>
                  <a:t>hadronic-interaction models</a:t>
                </a:r>
                <a:r>
                  <a:rPr lang="en-US" altLang="zh-CN" sz="2200" dirty="0">
                    <a:solidFill>
                      <a:schemeClr val="tx1"/>
                    </a:solidFill>
                    <a:uFillTx/>
                    <a:latin typeface="Times New Roman" panose="02020603050405020304" pitchFamily="18" charset="0"/>
                    <a:ea typeface="宋体" panose="02010600030101010101" pitchFamily="2" charset="-122"/>
                  </a:rPr>
                  <a:t> are configured for different </a:t>
                </a:r>
                <a14:m>
                  <m:oMath xmlns:m="http://schemas.openxmlformats.org/officeDocument/2006/math">
                    <m:sSub>
                      <m:sSubPr>
                        <m:ctrlPr>
                          <a:rPr lang="en-US" altLang="zh-CN" sz="2200" dirty="0">
                            <a:solidFill>
                              <a:schemeClr val="tx1"/>
                            </a:solidFill>
                            <a:uFillTx/>
                            <a:latin typeface="Times New Roman" panose="02020603050405020304" pitchFamily="18" charset="0"/>
                            <a:ea typeface="宋体" panose="02010600030101010101" pitchFamily="2" charset="-122"/>
                          </a:rPr>
                        </m:ctrlPr>
                      </m:sSubPr>
                      <m:e>
                        <m:r>
                          <a:rPr lang="en-US" altLang="zh-CN" sz="2200" dirty="0">
                            <a:solidFill>
                              <a:schemeClr val="tx1"/>
                            </a:solidFill>
                            <a:uFillTx/>
                            <a:latin typeface="Times New Roman" panose="02020603050405020304" pitchFamily="18" charset="0"/>
                            <a:ea typeface="宋体" panose="02010600030101010101" pitchFamily="2" charset="-122"/>
                          </a:rPr>
                          <m:t>𝑝</m:t>
                        </m:r>
                      </m:e>
                      <m:sub>
                        <m:r>
                          <a:rPr lang="en-US" altLang="zh-CN" sz="2200" dirty="0">
                            <a:solidFill>
                              <a:schemeClr val="tx1"/>
                            </a:solidFill>
                            <a:uFillTx/>
                            <a:latin typeface="Times New Roman" panose="02020603050405020304" pitchFamily="18" charset="0"/>
                            <a:ea typeface="宋体" panose="02010600030101010101" pitchFamily="2" charset="-122"/>
                          </a:rPr>
                          <m:t>0</m:t>
                        </m:r>
                      </m:sub>
                    </m:sSub>
                  </m:oMath>
                </a14:m>
                <a:r>
                  <a:rPr lang="en-US" altLang="zh-CN" sz="2200" dirty="0">
                    <a:solidFill>
                      <a:schemeClr val="tx1"/>
                    </a:solidFill>
                    <a:uFillTx/>
                    <a:latin typeface="Times New Roman" panose="02020603050405020304" pitchFamily="18" charset="0"/>
                    <a:ea typeface="宋体" panose="02010600030101010101" pitchFamily="2" charset="-122"/>
                  </a:rPr>
                  <a:t> and </a:t>
                </a:r>
                <a14:m>
                  <m:oMath xmlns:m="http://schemas.openxmlformats.org/officeDocument/2006/math">
                    <m:sSub>
                      <m:sSubPr>
                        <m:ctrlPr>
                          <a:rPr lang="en-US" altLang="zh-CN" sz="2200" dirty="0">
                            <a:solidFill>
                              <a:schemeClr val="tx1"/>
                            </a:solidFill>
                            <a:uFillTx/>
                            <a:latin typeface="Times New Roman" panose="02020603050405020304" pitchFamily="18" charset="0"/>
                            <a:ea typeface="宋体" panose="02010600030101010101" pitchFamily="2" charset="-122"/>
                          </a:rPr>
                        </m:ctrlPr>
                      </m:sSubPr>
                      <m:e>
                        <m:r>
                          <a:rPr lang="en-US" altLang="zh-CN" sz="2200" dirty="0">
                            <a:solidFill>
                              <a:schemeClr val="tx1"/>
                            </a:solidFill>
                            <a:uFillTx/>
                            <a:latin typeface="Times New Roman" panose="02020603050405020304" pitchFamily="18" charset="0"/>
                            <a:ea typeface="宋体" panose="02010600030101010101" pitchFamily="2" charset="-122"/>
                          </a:rPr>
                          <m:t>𝑝</m:t>
                        </m:r>
                      </m:e>
                      <m:sub>
                        <m:r>
                          <a:rPr lang="en-US" altLang="zh-CN" sz="2200" dirty="0">
                            <a:solidFill>
                              <a:schemeClr val="tx1"/>
                            </a:solidFill>
                            <a:uFillTx/>
                            <a:latin typeface="Times New Roman" panose="02020603050405020304" pitchFamily="18" charset="0"/>
                            <a:ea typeface="宋体" panose="02010600030101010101" pitchFamily="2" charset="-122"/>
                          </a:rPr>
                          <m:t>1</m:t>
                        </m:r>
                      </m:sub>
                    </m:sSub>
                  </m:oMath>
                </a14:m>
                <a:endParaRPr lang="en-US" altLang="zh-CN" sz="2200" dirty="0">
                  <a:solidFill>
                    <a:schemeClr val="tx1"/>
                  </a:solidFill>
                  <a:uFillTx/>
                  <a:latin typeface="Times New Roman" panose="02020603050405020304" pitchFamily="18" charset="0"/>
                  <a:ea typeface="宋体" panose="02010600030101010101" pitchFamily="2" charset="-122"/>
                </a:endParaRPr>
              </a:p>
            </p:txBody>
          </p:sp>
        </mc:Choice>
        <mc:Fallback>
          <p:sp>
            <p:nvSpPr>
              <p:cNvPr id="5" name="文本框 4"/>
              <p:cNvSpPr txBox="1">
                <a:spLocks noRot="1" noChangeAspect="1" noMove="1" noResize="1" noEditPoints="1" noAdjustHandles="1" noChangeArrowheads="1" noChangeShapeType="1" noTextEdit="1"/>
              </p:cNvSpPr>
              <p:nvPr/>
            </p:nvSpPr>
            <p:spPr>
              <a:xfrm>
                <a:off x="5527675" y="3365500"/>
                <a:ext cx="6130925" cy="149225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9550" y="55880"/>
            <a:ext cx="6096000" cy="706755"/>
          </a:xfrm>
          <a:prstGeom prst="rect">
            <a:avLst/>
          </a:prstGeom>
          <a:noFill/>
        </p:spPr>
        <p:txBody>
          <a:bodyPr wrap="square" rtlCol="0" anchor="t">
            <a:spAutoFit/>
          </a:bodyPr>
          <a:p>
            <a:pPr marL="287020" indent="0" fontAlgn="auto">
              <a:buFont typeface="Arial" panose="020B0604020202020204" pitchFamily="34" charset="0"/>
              <a:buNone/>
            </a:pP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Method</a:t>
            </a:r>
            <a:endPar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mc:AlternateContent xmlns:mc="http://schemas.openxmlformats.org/markup-compatibility/2006">
        <mc:Choice xmlns:a14="http://schemas.microsoft.com/office/drawing/2010/main" Requires="a14">
          <p:sp>
            <p:nvSpPr>
              <p:cNvPr id="6" name="文本框 5"/>
              <p:cNvSpPr txBox="1"/>
              <p:nvPr/>
            </p:nvSpPr>
            <p:spPr>
              <a:xfrm>
                <a:off x="552450" y="899795"/>
                <a:ext cx="11105515" cy="1217295"/>
              </a:xfrm>
              <a:prstGeom prst="rect">
                <a:avLst/>
              </a:prstGeom>
              <a:noFill/>
            </p:spPr>
            <p:txBody>
              <a:bodyPr wrap="square" rtlCol="0" anchor="t">
                <a:spAutoFit/>
              </a:bodyPr>
              <a:p>
                <a:r>
                  <a:rPr lang="en-US" altLang="zh-CN" sz="2400" dirty="0">
                    <a:solidFill>
                      <a:schemeClr val="accent1">
                        <a:lumMod val="75000"/>
                      </a:schemeClr>
                    </a:solidFill>
                    <a:uFillTx/>
                    <a:latin typeface="Times New Roman" panose="02020603050405020304" pitchFamily="18" charset="0"/>
                    <a:ea typeface="宋体" panose="02010600030101010101" pitchFamily="2" charset="-122"/>
                    <a:sym typeface="+mn-ea"/>
                  </a:rPr>
                  <a:t>3. Density Calculation</a:t>
                </a:r>
                <a:endParaRPr lang="en-US" altLang="zh-CN" sz="2400" dirty="0">
                  <a:solidFill>
                    <a:schemeClr val="accent1">
                      <a:lumMod val="75000"/>
                    </a:schemeClr>
                  </a:solidFill>
                  <a:uFillTx/>
                  <a:latin typeface="Times New Roman" panose="02020603050405020304" pitchFamily="18" charset="0"/>
                  <a:ea typeface="宋体" panose="02010600030101010101" pitchFamily="2" charset="-122"/>
                </a:endParaRPr>
              </a:p>
              <a:p>
                <a:pPr algn="just">
                  <a:lnSpc>
                    <a:spcPts val="3100"/>
                  </a:lnSpc>
                  <a:spcAft>
                    <a:spcPts val="0"/>
                  </a:spcAft>
                  <a:buClrTx/>
                  <a:buSzTx/>
                  <a:buNone/>
                </a:pPr>
                <a:r>
                  <a:rPr lang="en-US" altLang="zh-CN" sz="2000" dirty="0">
                    <a:uFillTx/>
                    <a:latin typeface="Times New Roman" panose="02020603050405020304" pitchFamily="18" charset="0"/>
                    <a:ea typeface="宋体" panose="02010600030101010101" pitchFamily="2" charset="-122"/>
                    <a:sym typeface="+mn-ea"/>
                  </a:rPr>
                  <a:t>For each radial ring : </a:t>
                </a:r>
                <a:endParaRPr lang="en-US" altLang="zh-CN" sz="2000" dirty="0">
                  <a:uFillTx/>
                  <a:latin typeface="Times New Roman" panose="02020603050405020304" pitchFamily="18" charset="0"/>
                  <a:ea typeface="宋体" panose="02010600030101010101" pitchFamily="2" charset="-122"/>
                  <a:sym typeface="+mn-ea"/>
                </a:endParaRPr>
              </a:p>
              <a:p>
                <a:pPr indent="0" algn="just" fontAlgn="auto">
                  <a:lnSpc>
                    <a:spcPts val="2800"/>
                  </a:lnSpc>
                  <a:spcAft>
                    <a:spcPts val="0"/>
                  </a:spcAft>
                  <a:buClrTx/>
                  <a:buSzTx/>
                  <a:buNone/>
                </a:pPr>
                <a:r>
                  <a:rPr lang="en-US" altLang="zh-CN" sz="2000" dirty="0">
                    <a:uFillTx/>
                    <a:latin typeface="Times New Roman" panose="02020603050405020304" pitchFamily="18" charset="0"/>
                    <a:ea typeface="宋体" panose="02010600030101010101" pitchFamily="2" charset="-122"/>
                    <a:sym typeface="+mn-ea"/>
                  </a:rPr>
                  <a:t>                                       </a:t>
                </a:r>
                <a14:m>
                  <m:oMath xmlns:m="http://schemas.openxmlformats.org/officeDocument/2006/math">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𝜌</m:t>
                        </m:r>
                      </m:e>
                      <m:sub>
                        <m:r>
                          <a:rPr lang="en-US" altLang="zh-CN" sz="2000" dirty="0">
                            <a:uFillTx/>
                            <a:latin typeface="Times New Roman" panose="02020603050405020304" pitchFamily="18" charset="0"/>
                            <a:ea typeface="宋体" panose="02010600030101010101" pitchFamily="2" charset="-122"/>
                          </a:rPr>
                          <m:t>𝜇</m:t>
                        </m:r>
                      </m:sub>
                    </m:sSub>
                    <m:r>
                      <a:rPr lang="en-US" altLang="zh-CN" sz="2000" dirty="0">
                        <a:uFillTx/>
                        <a:latin typeface="Times New Roman" panose="02020603050405020304" pitchFamily="18" charset="0"/>
                        <a:ea typeface="宋体" panose="02010600030101010101" pitchFamily="2" charset="-122"/>
                      </a:rPr>
                      <m:t>(</m:t>
                    </m:r>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𝑅</m:t>
                        </m:r>
                      </m:e>
                      <m:sub>
                        <m:r>
                          <a:rPr lang="en-US" altLang="zh-CN" sz="2000" dirty="0">
                            <a:uFillTx/>
                            <a:latin typeface="Times New Roman" panose="02020603050405020304" pitchFamily="18" charset="0"/>
                            <a:ea typeface="宋体" panose="02010600030101010101" pitchFamily="2" charset="-122"/>
                          </a:rPr>
                          <m:t>𝑖</m:t>
                        </m:r>
                      </m:sub>
                    </m:sSub>
                    <m:r>
                      <a:rPr lang="en-US" altLang="zh-CN" sz="2000" dirty="0">
                        <a:uFillTx/>
                        <a:latin typeface="Times New Roman" panose="02020603050405020304" pitchFamily="18" charset="0"/>
                        <a:ea typeface="宋体" panose="02010600030101010101" pitchFamily="2" charset="-122"/>
                      </a:rPr>
                      <m:t>)=</m:t>
                    </m:r>
                    <m:f>
                      <m:fPr>
                        <m:ctrlPr>
                          <a:rPr lang="en-US" altLang="zh-CN" sz="2000" dirty="0">
                            <a:uFillTx/>
                            <a:latin typeface="Times New Roman" panose="02020603050405020304" pitchFamily="18" charset="0"/>
                            <a:ea typeface="宋体" panose="02010600030101010101" pitchFamily="2" charset="-122"/>
                          </a:rPr>
                        </m:ctrlPr>
                      </m:fPr>
                      <m:num>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𝑀</m:t>
                            </m:r>
                          </m:e>
                          <m:sub>
                            <m:r>
                              <a:rPr lang="en-US" altLang="zh-CN" sz="2000" dirty="0">
                                <a:uFillTx/>
                                <a:latin typeface="Times New Roman" panose="02020603050405020304" pitchFamily="18" charset="0"/>
                                <a:ea typeface="宋体" panose="02010600030101010101" pitchFamily="2" charset="-122"/>
                              </a:rPr>
                              <m:t>𝑖</m:t>
                            </m:r>
                          </m:sub>
                        </m:sSub>
                      </m:num>
                      <m:den>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𝑁</m:t>
                            </m:r>
                          </m:e>
                          <m:sub>
                            <m:r>
                              <a:rPr lang="en-US" altLang="zh-CN" sz="2000" dirty="0">
                                <a:uFillTx/>
                                <a:latin typeface="Times New Roman" panose="02020603050405020304" pitchFamily="18" charset="0"/>
                                <a:ea typeface="宋体" panose="02010600030101010101" pitchFamily="2" charset="-122"/>
                              </a:rPr>
                              <m:t>𝑀𝐷</m:t>
                            </m:r>
                          </m:sub>
                        </m:sSub>
                      </m:den>
                    </m:f>
                    <m:r>
                      <a:rPr lang="en-US" altLang="zh-CN" sz="2000" dirty="0">
                        <a:uFillTx/>
                        <a:latin typeface="Times New Roman" panose="02020603050405020304" pitchFamily="18" charset="0"/>
                        <a:ea typeface="宋体" panose="02010600030101010101" pitchFamily="2" charset="-122"/>
                      </a:rPr>
                      <m:t>×</m:t>
                    </m:r>
                    <m:f>
                      <m:fPr>
                        <m:ctrlPr>
                          <a:rPr lang="en-US" altLang="zh-CN" sz="2000" dirty="0">
                            <a:uFillTx/>
                            <a:latin typeface="Times New Roman" panose="02020603050405020304" pitchFamily="18" charset="0"/>
                            <a:ea typeface="宋体" panose="02010600030101010101" pitchFamily="2" charset="-122"/>
                          </a:rPr>
                        </m:ctrlPr>
                      </m:fPr>
                      <m:num>
                        <m:r>
                          <a:rPr lang="en-US" altLang="zh-CN" sz="2000" dirty="0">
                            <a:uFillTx/>
                            <a:latin typeface="Times New Roman" panose="02020603050405020304" pitchFamily="18" charset="0"/>
                            <a:ea typeface="宋体" panose="02010600030101010101" pitchFamily="2" charset="-122"/>
                          </a:rPr>
                          <m:t>1</m:t>
                        </m:r>
                      </m:num>
                      <m:den>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𝑆</m:t>
                            </m:r>
                          </m:e>
                          <m:sub>
                            <m:r>
                              <a:rPr lang="en-US" altLang="zh-CN" sz="2000" dirty="0">
                                <a:uFillTx/>
                                <a:latin typeface="Times New Roman" panose="02020603050405020304" pitchFamily="18" charset="0"/>
                                <a:ea typeface="宋体" panose="02010600030101010101" pitchFamily="2" charset="-122"/>
                              </a:rPr>
                              <m:t>𝑀𝐷</m:t>
                            </m:r>
                          </m:sub>
                        </m:sSub>
                      </m:den>
                    </m:f>
                  </m:oMath>
                </a14:m>
                <a:r>
                  <a:rPr lang="en-US" altLang="zh-CN" sz="2000" dirty="0">
                    <a:uFillTx/>
                    <a:latin typeface="Times New Roman" panose="02020603050405020304" pitchFamily="18" charset="0"/>
                    <a:ea typeface="宋体" panose="02010600030101010101" pitchFamily="2" charset="-122"/>
                    <a:sym typeface="+mn-ea"/>
                  </a:rPr>
                  <a:t>       </a:t>
                </a:r>
                <a14:m>
                  <m:oMath xmlns:m="http://schemas.openxmlformats.org/officeDocument/2006/math">
                    <m:r>
                      <a:rPr lang="en-US" altLang="zh-CN" sz="2000" dirty="0">
                        <a:uFillTx/>
                        <a:latin typeface="Times New Roman" panose="02020603050405020304" pitchFamily="18" charset="0"/>
                        <a:ea typeface="宋体" panose="02010600030101010101" pitchFamily="2" charset="-122"/>
                        <a:sym typeface="+mn-ea"/>
                      </a:rPr>
                      <m:t>      </m:t>
                    </m:r>
                    <m:r>
                      <a:rPr lang="en-US" altLang="zh-CN" sz="2000" dirty="0">
                        <a:uFillTx/>
                        <a:latin typeface="Times New Roman" panose="02020603050405020304" pitchFamily="18" charset="0"/>
                        <a:ea typeface="宋体" panose="02010600030101010101" pitchFamily="2" charset="-122"/>
                        <a:sym typeface="+mn-ea"/>
                      </a:rPr>
                      <m:t>  </m:t>
                    </m:r>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𝜌</m:t>
                        </m:r>
                      </m:e>
                      <m:sub>
                        <m:r>
                          <a:rPr lang="en-US" altLang="zh-CN" sz="2000" dirty="0">
                            <a:uFillTx/>
                            <a:latin typeface="Times New Roman" panose="02020603050405020304" pitchFamily="18" charset="0"/>
                            <a:ea typeface="宋体" panose="02010600030101010101" pitchFamily="2" charset="-122"/>
                          </a:rPr>
                          <m:t>𝑒</m:t>
                        </m:r>
                      </m:sub>
                    </m:sSub>
                    <m:r>
                      <a:rPr lang="en-US" altLang="zh-CN" sz="2000" dirty="0">
                        <a:uFillTx/>
                        <a:latin typeface="Times New Roman" panose="02020603050405020304" pitchFamily="18" charset="0"/>
                        <a:ea typeface="宋体" panose="02010600030101010101" pitchFamily="2" charset="-122"/>
                      </a:rPr>
                      <m:t>(</m:t>
                    </m:r>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𝑅</m:t>
                        </m:r>
                      </m:e>
                      <m:sub>
                        <m:r>
                          <a:rPr lang="en-US" altLang="zh-CN" sz="2000" dirty="0">
                            <a:uFillTx/>
                            <a:latin typeface="Times New Roman" panose="02020603050405020304" pitchFamily="18" charset="0"/>
                            <a:ea typeface="宋体" panose="02010600030101010101" pitchFamily="2" charset="-122"/>
                          </a:rPr>
                          <m:t>𝑖</m:t>
                        </m:r>
                      </m:sub>
                    </m:sSub>
                    <m:r>
                      <a:rPr lang="en-US" altLang="zh-CN" sz="2000" dirty="0">
                        <a:uFillTx/>
                        <a:latin typeface="Times New Roman" panose="02020603050405020304" pitchFamily="18" charset="0"/>
                        <a:ea typeface="宋体" panose="02010600030101010101" pitchFamily="2" charset="-122"/>
                      </a:rPr>
                      <m:t>)=</m:t>
                    </m:r>
                    <m:f>
                      <m:fPr>
                        <m:ctrlPr>
                          <a:rPr lang="en-US" altLang="zh-CN" sz="2000" dirty="0">
                            <a:uFillTx/>
                            <a:latin typeface="Times New Roman" panose="02020603050405020304" pitchFamily="18" charset="0"/>
                            <a:ea typeface="宋体" panose="02010600030101010101" pitchFamily="2" charset="-122"/>
                          </a:rPr>
                        </m:ctrlPr>
                      </m:fPr>
                      <m:num>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𝐸</m:t>
                            </m:r>
                          </m:e>
                          <m:sub>
                            <m:r>
                              <a:rPr lang="en-US" altLang="zh-CN" sz="2000" dirty="0">
                                <a:uFillTx/>
                                <a:latin typeface="Times New Roman" panose="02020603050405020304" pitchFamily="18" charset="0"/>
                                <a:ea typeface="宋体" panose="02010600030101010101" pitchFamily="2" charset="-122"/>
                              </a:rPr>
                              <m:t>𝑖</m:t>
                            </m:r>
                          </m:sub>
                        </m:sSub>
                      </m:num>
                      <m:den>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𝑁</m:t>
                            </m:r>
                          </m:e>
                          <m:sub>
                            <m:r>
                              <a:rPr lang="en-US" altLang="zh-CN" sz="2000" dirty="0">
                                <a:uFillTx/>
                                <a:latin typeface="Times New Roman" panose="02020603050405020304" pitchFamily="18" charset="0"/>
                                <a:ea typeface="宋体" panose="02010600030101010101" pitchFamily="2" charset="-122"/>
                              </a:rPr>
                              <m:t>𝐸𝐷</m:t>
                            </m:r>
                          </m:sub>
                        </m:sSub>
                      </m:den>
                    </m:f>
                    <m:r>
                      <a:rPr lang="en-US" altLang="zh-CN" sz="2000" dirty="0">
                        <a:uFillTx/>
                        <a:latin typeface="Times New Roman" panose="02020603050405020304" pitchFamily="18" charset="0"/>
                        <a:ea typeface="宋体" panose="02010600030101010101" pitchFamily="2" charset="-122"/>
                      </a:rPr>
                      <m:t>×</m:t>
                    </m:r>
                    <m:f>
                      <m:fPr>
                        <m:ctrlPr>
                          <a:rPr lang="en-US" altLang="zh-CN" sz="2000" dirty="0">
                            <a:uFillTx/>
                            <a:latin typeface="Times New Roman" panose="02020603050405020304" pitchFamily="18" charset="0"/>
                            <a:ea typeface="宋体" panose="02010600030101010101" pitchFamily="2" charset="-122"/>
                          </a:rPr>
                        </m:ctrlPr>
                      </m:fPr>
                      <m:num>
                        <m:r>
                          <a:rPr lang="en-US" altLang="zh-CN" sz="2000" dirty="0">
                            <a:uFillTx/>
                            <a:latin typeface="Times New Roman" panose="02020603050405020304" pitchFamily="18" charset="0"/>
                            <a:ea typeface="宋体" panose="02010600030101010101" pitchFamily="2" charset="-122"/>
                          </a:rPr>
                          <m:t>1</m:t>
                        </m:r>
                      </m:num>
                      <m:den>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𝑆</m:t>
                            </m:r>
                          </m:e>
                          <m:sub>
                            <m:r>
                              <a:rPr lang="en-US" altLang="zh-CN" sz="2000" dirty="0">
                                <a:uFillTx/>
                                <a:latin typeface="Times New Roman" panose="02020603050405020304" pitchFamily="18" charset="0"/>
                                <a:ea typeface="宋体" panose="02010600030101010101" pitchFamily="2" charset="-122"/>
                              </a:rPr>
                              <m:t>𝐸𝐷</m:t>
                            </m:r>
                          </m:sub>
                        </m:sSub>
                      </m:den>
                    </m:f>
                  </m:oMath>
                </a14:m>
                <a:endParaRPr lang="en-US" altLang="zh-CN" sz="2000" dirty="0">
                  <a:uFillTx/>
                  <a:latin typeface="Times New Roman" panose="02020603050405020304" pitchFamily="18" charset="0"/>
                  <a:ea typeface="宋体" panose="02010600030101010101" pitchFamily="2"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552450" y="899795"/>
                <a:ext cx="11105515" cy="1217295"/>
              </a:xfrm>
              <a:prstGeom prst="rect">
                <a:avLst/>
              </a:prstGeom>
              <a:blipFill rotWithShape="1">
                <a:blip r:embed="rId1"/>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552450" y="2611755"/>
                <a:ext cx="10386060" cy="1989455"/>
              </a:xfrm>
              <a:prstGeom prst="rect">
                <a:avLst/>
              </a:prstGeom>
              <a:noFill/>
            </p:spPr>
            <p:txBody>
              <a:bodyPr wrap="square" rtlCol="0" anchor="t">
                <a:spAutoFit/>
              </a:bodyPr>
              <a:p>
                <a:pPr indent="0" algn="just" fontAlgn="auto">
                  <a:lnSpc>
                    <a:spcPts val="3100"/>
                  </a:lnSpc>
                  <a:spcBef>
                    <a:spcPts val="800"/>
                  </a:spcBef>
                  <a:spcAft>
                    <a:spcPts val="0"/>
                  </a:spcAft>
                  <a:buClrTx/>
                  <a:buSzTx/>
                  <a:buNone/>
                </a:pPr>
                <a14:m>
                  <m:oMath xmlns:m="http://schemas.openxmlformats.org/officeDocument/2006/math">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𝐸</m:t>
                        </m:r>
                      </m:e>
                      <m:sub>
                        <m:r>
                          <a:rPr lang="en-US" altLang="zh-CN" sz="2000" dirty="0">
                            <a:uFillTx/>
                            <a:latin typeface="Times New Roman" panose="02020603050405020304" pitchFamily="18" charset="0"/>
                            <a:ea typeface="宋体" panose="02010600030101010101" pitchFamily="2" charset="-122"/>
                          </a:rPr>
                          <m:t>𝑖</m:t>
                        </m:r>
                      </m:sub>
                    </m:sSub>
                    <m:r>
                      <a:rPr lang="en-US" altLang="zh-CN" sz="2000" dirty="0">
                        <a:uFillTx/>
                        <a:latin typeface="Times New Roman" panose="02020603050405020304" pitchFamily="18" charset="0"/>
                        <a:ea typeface="宋体" panose="02010600030101010101" pitchFamily="2" charset="-122"/>
                      </a:rPr>
                      <m:t>, </m:t>
                    </m:r>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𝑀</m:t>
                        </m:r>
                      </m:e>
                      <m:sub>
                        <m:r>
                          <a:rPr lang="en-US" altLang="zh-CN" sz="2000" dirty="0">
                            <a:uFillTx/>
                            <a:latin typeface="Times New Roman" panose="02020603050405020304" pitchFamily="18" charset="0"/>
                            <a:ea typeface="宋体" panose="02010600030101010101" pitchFamily="2" charset="-122"/>
                          </a:rPr>
                          <m:t>𝑖</m:t>
                        </m:r>
                      </m:sub>
                    </m:sSub>
                    <m:r>
                      <a:rPr lang="en-US" altLang="zh-CN" sz="2000" dirty="0">
                        <a:uFillTx/>
                        <a:latin typeface="Times New Roman" panose="02020603050405020304" pitchFamily="18" charset="0"/>
                        <a:ea typeface="宋体" panose="02010600030101010101" pitchFamily="2" charset="-122"/>
                      </a:rPr>
                      <m:t> </m:t>
                    </m:r>
                  </m:oMath>
                </a14:m>
                <a:r>
                  <a:rPr lang="en-US" altLang="zh-CN" sz="2000" dirty="0">
                    <a:uFillTx/>
                    <a:latin typeface="Times New Roman" panose="02020603050405020304" pitchFamily="18" charset="0"/>
                    <a:ea typeface="宋体" panose="02010600030101010101" pitchFamily="2" charset="-122"/>
                    <a:sym typeface="+mn-ea"/>
                  </a:rPr>
                  <a:t>: the total number of electromagnetic particles or muons detected in the i radial ring</a:t>
                </a:r>
                <a:endParaRPr lang="en-US" altLang="zh-CN" sz="2000" dirty="0">
                  <a:uFillTx/>
                  <a:latin typeface="Times New Roman" panose="02020603050405020304" pitchFamily="18" charset="0"/>
                  <a:ea typeface="宋体" panose="02010600030101010101" pitchFamily="2" charset="-122"/>
                </a:endParaRPr>
              </a:p>
              <a:p>
                <a:pPr indent="0" algn="just" fontAlgn="auto">
                  <a:lnSpc>
                    <a:spcPts val="3100"/>
                  </a:lnSpc>
                  <a:spcBef>
                    <a:spcPts val="800"/>
                  </a:spcBef>
                  <a:spcAft>
                    <a:spcPts val="0"/>
                  </a:spcAft>
                  <a:buClrTx/>
                  <a:buSzTx/>
                  <a:buNone/>
                </a:pPr>
                <a14:m>
                  <m:oMath xmlns:m="http://schemas.openxmlformats.org/officeDocument/2006/math">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𝑁</m:t>
                        </m:r>
                      </m:e>
                      <m:sub>
                        <m:r>
                          <a:rPr lang="en-US" altLang="zh-CN" sz="2000" dirty="0">
                            <a:uFillTx/>
                            <a:latin typeface="Times New Roman" panose="02020603050405020304" pitchFamily="18" charset="0"/>
                            <a:ea typeface="宋体" panose="02010600030101010101" pitchFamily="2" charset="-122"/>
                          </a:rPr>
                          <m:t>𝐸𝐷</m:t>
                        </m:r>
                      </m:sub>
                    </m:sSub>
                    <m:r>
                      <a:rPr lang="en-US" altLang="zh-CN" sz="2000" dirty="0">
                        <a:uFillTx/>
                        <a:latin typeface="Times New Roman" panose="02020603050405020304" pitchFamily="18" charset="0"/>
                        <a:ea typeface="宋体" panose="02010600030101010101" pitchFamily="2" charset="-122"/>
                      </a:rPr>
                      <m:t>,</m:t>
                    </m:r>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𝑁</m:t>
                        </m:r>
                      </m:e>
                      <m:sub>
                        <m:r>
                          <a:rPr lang="en-US" altLang="zh-CN" sz="2000" dirty="0">
                            <a:uFillTx/>
                            <a:latin typeface="Times New Roman" panose="02020603050405020304" pitchFamily="18" charset="0"/>
                            <a:ea typeface="宋体" panose="02010600030101010101" pitchFamily="2" charset="-122"/>
                          </a:rPr>
                          <m:t>𝑀𝐷</m:t>
                        </m:r>
                      </m:sub>
                    </m:sSub>
                  </m:oMath>
                </a14:m>
                <a:r>
                  <a:rPr lang="en-US" altLang="zh-CN" sz="2000" dirty="0">
                    <a:uFillTx/>
                    <a:latin typeface="Times New Roman" panose="02020603050405020304" pitchFamily="18" charset="0"/>
                    <a:ea typeface="宋体" panose="02010600030101010101" pitchFamily="2" charset="-122"/>
                    <a:sym typeface="+mn-ea"/>
                  </a:rPr>
                  <a:t>: the number of </a:t>
                </a:r>
                <a14:m>
                  <m:oMath xmlns:m="http://schemas.openxmlformats.org/officeDocument/2006/math">
                    <m:r>
                      <a:rPr lang="en-US" altLang="zh-CN" sz="2000" dirty="0">
                        <a:uFillTx/>
                        <a:latin typeface="Times New Roman" panose="02020603050405020304" pitchFamily="18" charset="0"/>
                        <a:ea typeface="宋体" panose="02010600030101010101" pitchFamily="2" charset="-122"/>
                      </a:rPr>
                      <m:t>𝐸𝐷</m:t>
                    </m:r>
                  </m:oMath>
                </a14:m>
                <a:r>
                  <a:rPr lang="en-US" altLang="zh-CN" sz="2000" dirty="0">
                    <a:uFillTx/>
                    <a:latin typeface="Times New Roman" panose="02020603050405020304" pitchFamily="18" charset="0"/>
                    <a:ea typeface="宋体" panose="02010600030101010101" pitchFamily="2" charset="-122"/>
                    <a:sym typeface="+mn-ea"/>
                  </a:rPr>
                  <a:t> detectors or </a:t>
                </a:r>
                <a14:m>
                  <m:oMath xmlns:m="http://schemas.openxmlformats.org/officeDocument/2006/math">
                    <m:r>
                      <a:rPr lang="en-US" altLang="zh-CN" sz="2000" dirty="0">
                        <a:uFillTx/>
                        <a:latin typeface="Times New Roman" panose="02020603050405020304" pitchFamily="18" charset="0"/>
                        <a:ea typeface="宋体" panose="02010600030101010101" pitchFamily="2" charset="-122"/>
                      </a:rPr>
                      <m:t>𝑀𝐷</m:t>
                    </m:r>
                  </m:oMath>
                </a14:m>
                <a:r>
                  <a:rPr lang="en-US" altLang="zh-CN" sz="2000" dirty="0">
                    <a:uFillTx/>
                    <a:latin typeface="Times New Roman" panose="02020603050405020304" pitchFamily="18" charset="0"/>
                    <a:ea typeface="宋体" panose="02010600030101010101" pitchFamily="2" charset="-122"/>
                    <a:sym typeface="+mn-ea"/>
                  </a:rPr>
                  <a:t> detectors triggered within the i ring</a:t>
                </a:r>
                <a:endParaRPr lang="en-US" altLang="zh-CN" sz="2000" dirty="0">
                  <a:uFillTx/>
                  <a:latin typeface="Times New Roman" panose="02020603050405020304" pitchFamily="18" charset="0"/>
                  <a:ea typeface="宋体" panose="02010600030101010101" pitchFamily="2" charset="-122"/>
                </a:endParaRPr>
              </a:p>
              <a:p>
                <a:pPr indent="0" algn="just" fontAlgn="auto">
                  <a:lnSpc>
                    <a:spcPts val="3100"/>
                  </a:lnSpc>
                  <a:spcBef>
                    <a:spcPts val="800"/>
                  </a:spcBef>
                  <a:spcAft>
                    <a:spcPts val="0"/>
                  </a:spcAft>
                  <a:buClrTx/>
                  <a:buSzTx/>
                  <a:buNone/>
                </a:pPr>
                <a14:m>
                  <m:oMath xmlns:m="http://schemas.openxmlformats.org/officeDocument/2006/math">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𝑆</m:t>
                        </m:r>
                      </m:e>
                      <m:sub>
                        <m:r>
                          <a:rPr lang="en-US" altLang="zh-CN" sz="2000" dirty="0">
                            <a:uFillTx/>
                            <a:latin typeface="Times New Roman" panose="02020603050405020304" pitchFamily="18" charset="0"/>
                            <a:ea typeface="宋体" panose="02010600030101010101" pitchFamily="2" charset="-122"/>
                          </a:rPr>
                          <m:t>𝐸𝐷</m:t>
                        </m:r>
                      </m:sub>
                    </m:sSub>
                  </m:oMath>
                </a14:m>
                <a:r>
                  <a:rPr lang="en-US" altLang="zh-CN" sz="2000" dirty="0">
                    <a:uFillTx/>
                    <a:latin typeface="Times New Roman" panose="02020603050405020304" pitchFamily="18" charset="0"/>
                    <a:ea typeface="宋体" panose="02010600030101010101" pitchFamily="2" charset="-122"/>
                    <a:sym typeface="+mn-ea"/>
                  </a:rPr>
                  <a:t>: the effective area of an </a:t>
                </a:r>
                <a14:m>
                  <m:oMath xmlns:m="http://schemas.openxmlformats.org/officeDocument/2006/math">
                    <m:r>
                      <a:rPr lang="en-US" altLang="zh-CN" sz="2000" dirty="0">
                        <a:uFillTx/>
                        <a:latin typeface="Times New Roman" panose="02020603050405020304" pitchFamily="18" charset="0"/>
                        <a:ea typeface="宋体" panose="02010600030101010101" pitchFamily="2" charset="-122"/>
                      </a:rPr>
                      <m:t>𝐸𝐷</m:t>
                    </m:r>
                  </m:oMath>
                </a14:m>
                <a:r>
                  <a:rPr lang="en-US" altLang="zh-CN" sz="2000" dirty="0">
                    <a:uFillTx/>
                    <a:latin typeface="Times New Roman" panose="02020603050405020304" pitchFamily="18" charset="0"/>
                    <a:ea typeface="宋体" panose="02010600030101010101" pitchFamily="2" charset="-122"/>
                    <a:sym typeface="+mn-ea"/>
                  </a:rPr>
                  <a:t> detector unit, equal to </a:t>
                </a:r>
                <a14:m>
                  <m:oMath xmlns:m="http://schemas.openxmlformats.org/officeDocument/2006/math">
                    <m:r>
                      <a:rPr lang="en-US" altLang="zh-CN" sz="2000" dirty="0">
                        <a:uFillTx/>
                        <a:latin typeface="Times New Roman" panose="02020603050405020304" pitchFamily="18" charset="0"/>
                        <a:ea typeface="宋体" panose="02010600030101010101" pitchFamily="2" charset="-122"/>
                      </a:rPr>
                      <m:t>1</m:t>
                    </m:r>
                    <m:sSup>
                      <m:sSupPr>
                        <m:ctrlPr>
                          <a:rPr lang="en-US" altLang="zh-CN" sz="2000" dirty="0">
                            <a:uFillTx/>
                            <a:latin typeface="Times New Roman" panose="02020603050405020304" pitchFamily="18" charset="0"/>
                            <a:ea typeface="宋体" panose="02010600030101010101" pitchFamily="2" charset="-122"/>
                          </a:rPr>
                        </m:ctrlPr>
                      </m:sSupPr>
                      <m:e>
                        <m:r>
                          <a:rPr lang="en-US" altLang="zh-CN" sz="2000" dirty="0">
                            <a:uFillTx/>
                            <a:latin typeface="Times New Roman" panose="02020603050405020304" pitchFamily="18" charset="0"/>
                            <a:ea typeface="宋体" panose="02010600030101010101" pitchFamily="2" charset="-122"/>
                          </a:rPr>
                          <m:t>𝑚</m:t>
                        </m:r>
                      </m:e>
                      <m:sup>
                        <m:r>
                          <a:rPr lang="en-US" altLang="zh-CN" sz="2000" dirty="0">
                            <a:uFillTx/>
                            <a:latin typeface="Times New Roman" panose="02020603050405020304" pitchFamily="18" charset="0"/>
                            <a:ea typeface="宋体" panose="02010600030101010101" pitchFamily="2" charset="-122"/>
                          </a:rPr>
                          <m:t>2</m:t>
                        </m:r>
                      </m:sup>
                    </m:sSup>
                  </m:oMath>
                </a14:m>
                <a:endParaRPr lang="en-US" altLang="zh-CN" sz="2000" dirty="0">
                  <a:uFillTx/>
                  <a:latin typeface="Times New Roman" panose="02020603050405020304" pitchFamily="18" charset="0"/>
                  <a:ea typeface="宋体" panose="02010600030101010101" pitchFamily="2" charset="-122"/>
                </a:endParaRPr>
              </a:p>
              <a:p>
                <a:pPr indent="0" algn="just" fontAlgn="auto">
                  <a:lnSpc>
                    <a:spcPts val="3100"/>
                  </a:lnSpc>
                  <a:spcBef>
                    <a:spcPts val="800"/>
                  </a:spcBef>
                  <a:spcAft>
                    <a:spcPts val="0"/>
                  </a:spcAft>
                  <a:buClrTx/>
                  <a:buSzTx/>
                  <a:buNone/>
                </a:pPr>
                <a14:m>
                  <m:oMath xmlns:m="http://schemas.openxmlformats.org/officeDocument/2006/math">
                    <m:sSub>
                      <m:sSubPr>
                        <m:ctrlPr>
                          <a:rPr lang="en-US" altLang="zh-CN" sz="2000" dirty="0">
                            <a:uFillTx/>
                            <a:latin typeface="Times New Roman" panose="02020603050405020304" pitchFamily="18" charset="0"/>
                            <a:ea typeface="宋体" panose="02010600030101010101" pitchFamily="2" charset="-122"/>
                          </a:rPr>
                        </m:ctrlPr>
                      </m:sSubPr>
                      <m:e>
                        <m:r>
                          <a:rPr lang="en-US" altLang="zh-CN" sz="2000" dirty="0">
                            <a:uFillTx/>
                            <a:latin typeface="Times New Roman" panose="02020603050405020304" pitchFamily="18" charset="0"/>
                            <a:ea typeface="宋体" panose="02010600030101010101" pitchFamily="2" charset="-122"/>
                          </a:rPr>
                          <m:t>𝑆</m:t>
                        </m:r>
                      </m:e>
                      <m:sub>
                        <m:r>
                          <a:rPr lang="en-US" altLang="zh-CN" sz="2000" dirty="0">
                            <a:uFillTx/>
                            <a:latin typeface="Times New Roman" panose="02020603050405020304" pitchFamily="18" charset="0"/>
                            <a:ea typeface="宋体" panose="02010600030101010101" pitchFamily="2" charset="-122"/>
                          </a:rPr>
                          <m:t>𝑀𝐷</m:t>
                        </m:r>
                      </m:sub>
                    </m:sSub>
                  </m:oMath>
                </a14:m>
                <a:r>
                  <a:rPr lang="en-US" altLang="zh-CN" sz="2000" dirty="0">
                    <a:uFillTx/>
                    <a:latin typeface="Times New Roman" panose="02020603050405020304" pitchFamily="18" charset="0"/>
                    <a:ea typeface="宋体" panose="02010600030101010101" pitchFamily="2" charset="-122"/>
                    <a:sym typeface="+mn-ea"/>
                  </a:rPr>
                  <a:t>: the effective area of an </a:t>
                </a:r>
                <a14:m>
                  <m:oMath xmlns:m="http://schemas.openxmlformats.org/officeDocument/2006/math">
                    <m:r>
                      <a:rPr lang="en-US" altLang="zh-CN" sz="2000" dirty="0">
                        <a:uFillTx/>
                        <a:latin typeface="Times New Roman" panose="02020603050405020304" pitchFamily="18" charset="0"/>
                        <a:ea typeface="宋体" panose="02010600030101010101" pitchFamily="2" charset="-122"/>
                      </a:rPr>
                      <m:t>𝑀𝐷</m:t>
                    </m:r>
                  </m:oMath>
                </a14:m>
                <a:r>
                  <a:rPr lang="en-US" altLang="zh-CN" sz="2000" dirty="0">
                    <a:uFillTx/>
                    <a:latin typeface="Times New Roman" panose="02020603050405020304" pitchFamily="18" charset="0"/>
                    <a:ea typeface="宋体" panose="02010600030101010101" pitchFamily="2" charset="-122"/>
                    <a:sym typeface="+mn-ea"/>
                  </a:rPr>
                  <a:t> detector unit, equal to </a:t>
                </a:r>
                <a14:m>
                  <m:oMath xmlns:m="http://schemas.openxmlformats.org/officeDocument/2006/math">
                    <m:r>
                      <a:rPr lang="en-US" altLang="zh-CN" sz="2000" dirty="0">
                        <a:uFillTx/>
                        <a:latin typeface="Times New Roman" panose="02020603050405020304" pitchFamily="18" charset="0"/>
                        <a:ea typeface="宋体" panose="02010600030101010101" pitchFamily="2" charset="-122"/>
                      </a:rPr>
                      <m:t>36</m:t>
                    </m:r>
                    <m:sSup>
                      <m:sSupPr>
                        <m:ctrlPr>
                          <a:rPr lang="en-US" altLang="zh-CN" sz="2000" dirty="0">
                            <a:uFillTx/>
                            <a:latin typeface="Times New Roman" panose="02020603050405020304" pitchFamily="18" charset="0"/>
                            <a:ea typeface="宋体" panose="02010600030101010101" pitchFamily="2" charset="-122"/>
                          </a:rPr>
                        </m:ctrlPr>
                      </m:sSupPr>
                      <m:e>
                        <m:r>
                          <a:rPr lang="en-US" altLang="zh-CN" sz="2000" dirty="0">
                            <a:uFillTx/>
                            <a:latin typeface="Times New Roman" panose="02020603050405020304" pitchFamily="18" charset="0"/>
                            <a:ea typeface="宋体" panose="02010600030101010101" pitchFamily="2" charset="-122"/>
                          </a:rPr>
                          <m:t>𝑚</m:t>
                        </m:r>
                      </m:e>
                      <m:sup>
                        <m:r>
                          <a:rPr lang="en-US" altLang="zh-CN" sz="2000" dirty="0">
                            <a:uFillTx/>
                            <a:latin typeface="Times New Roman" panose="02020603050405020304" pitchFamily="18" charset="0"/>
                            <a:ea typeface="宋体" panose="02010600030101010101" pitchFamily="2" charset="-122"/>
                          </a:rPr>
                          <m:t>2</m:t>
                        </m:r>
                      </m:sup>
                    </m:sSup>
                  </m:oMath>
                </a14:m>
                <a:endParaRPr lang="en-US" altLang="zh-CN" sz="2800" i="1" dirty="0">
                  <a:uFillTx/>
                  <a:latin typeface="Cambria Math" panose="02040503050406030204" pitchFamily="18" charset="0"/>
                  <a:ea typeface="宋体" panose="02010600030101010101" pitchFamily="2" charset="-122"/>
                  <a:cs typeface="Cambria Math" panose="02040503050406030204" pitchFamily="18"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552450" y="2611755"/>
                <a:ext cx="10386060" cy="1989455"/>
              </a:xfrm>
              <a:prstGeom prst="rect">
                <a:avLst/>
              </a:prstGeom>
              <a:blipFill rotWithShape="1">
                <a:blip r:embed="rId2"/>
                <a:stretch>
                  <a:fillRect/>
                </a:stretch>
              </a:blipFill>
            </p:spPr>
            <p:txBody>
              <a:bodyPr/>
              <a:lstStyle/>
              <a:p>
                <a:r>
                  <a:rPr lang="zh-CN" altLang="en-US">
                    <a:noFill/>
                  </a:rPr>
                  <a:t> </a:t>
                </a:r>
              </a:p>
            </p:txBody>
          </p:sp>
        </mc:Fallback>
      </mc:AlternateContent>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rhomu_6-7_SIBYLL"/>
          <p:cNvPicPr>
            <a:picLocks noChangeAspect="1"/>
          </p:cNvPicPr>
          <p:nvPr>
            <p:custDataLst>
              <p:tags r:id="rId1"/>
            </p:custDataLst>
          </p:nvPr>
        </p:nvPicPr>
        <p:blipFill>
          <a:blip r:embed="rId2"/>
          <a:srcRect r="3687"/>
          <a:stretch>
            <a:fillRect/>
          </a:stretch>
        </p:blipFill>
        <p:spPr>
          <a:xfrm>
            <a:off x="5680710" y="3995420"/>
            <a:ext cx="2460625" cy="2547620"/>
          </a:xfrm>
          <a:prstGeom prst="rect">
            <a:avLst/>
          </a:prstGeom>
        </p:spPr>
      </p:pic>
      <p:pic>
        <p:nvPicPr>
          <p:cNvPr id="12" name="图片 11" descr="rhomu_6-7_QGSJET"/>
          <p:cNvPicPr>
            <a:picLocks noChangeAspect="1"/>
          </p:cNvPicPr>
          <p:nvPr>
            <p:custDataLst>
              <p:tags r:id="rId3"/>
            </p:custDataLst>
          </p:nvPr>
        </p:nvPicPr>
        <p:blipFill>
          <a:blip r:embed="rId4"/>
          <a:srcRect r="3534"/>
          <a:stretch>
            <a:fillRect/>
          </a:stretch>
        </p:blipFill>
        <p:spPr>
          <a:xfrm>
            <a:off x="3216275" y="3995420"/>
            <a:ext cx="2464435" cy="2548255"/>
          </a:xfrm>
          <a:prstGeom prst="rect">
            <a:avLst/>
          </a:prstGeom>
        </p:spPr>
      </p:pic>
      <p:pic>
        <p:nvPicPr>
          <p:cNvPr id="2" name="图片 1" descr="rhoe_6-7_SIBYLL"/>
          <p:cNvPicPr>
            <a:picLocks noChangeAspect="1"/>
          </p:cNvPicPr>
          <p:nvPr>
            <p:custDataLst>
              <p:tags r:id="rId5"/>
            </p:custDataLst>
          </p:nvPr>
        </p:nvPicPr>
        <p:blipFill>
          <a:blip r:embed="rId6"/>
          <a:stretch>
            <a:fillRect/>
          </a:stretch>
        </p:blipFill>
        <p:spPr>
          <a:xfrm>
            <a:off x="5692140" y="1397635"/>
            <a:ext cx="2555875" cy="2548890"/>
          </a:xfrm>
          <a:prstGeom prst="rect">
            <a:avLst/>
          </a:prstGeom>
        </p:spPr>
      </p:pic>
      <p:pic>
        <p:nvPicPr>
          <p:cNvPr id="3" name="图片 2" descr="rhoe_6-7_QGSJET"/>
          <p:cNvPicPr>
            <a:picLocks noChangeAspect="1"/>
          </p:cNvPicPr>
          <p:nvPr>
            <p:custDataLst>
              <p:tags r:id="rId7"/>
            </p:custDataLst>
          </p:nvPr>
        </p:nvPicPr>
        <p:blipFill>
          <a:blip r:embed="rId8"/>
          <a:srcRect r="3848"/>
          <a:stretch>
            <a:fillRect/>
          </a:stretch>
        </p:blipFill>
        <p:spPr>
          <a:xfrm>
            <a:off x="3228975" y="1397635"/>
            <a:ext cx="2457450" cy="2549525"/>
          </a:xfrm>
          <a:prstGeom prst="rect">
            <a:avLst/>
          </a:prstGeom>
        </p:spPr>
      </p:pic>
      <p:sp>
        <p:nvSpPr>
          <p:cNvPr id="4" name="文本框 3"/>
          <p:cNvSpPr txBox="1"/>
          <p:nvPr/>
        </p:nvSpPr>
        <p:spPr>
          <a:xfrm>
            <a:off x="209550" y="55880"/>
            <a:ext cx="6096000" cy="706755"/>
          </a:xfrm>
          <a:prstGeom prst="rect">
            <a:avLst/>
          </a:prstGeom>
          <a:noFill/>
        </p:spPr>
        <p:txBody>
          <a:bodyPr wrap="square" rtlCol="0" anchor="t">
            <a:spAutoFit/>
          </a:bodyPr>
          <a:p>
            <a:pPr marL="287020" indent="0" fontAlgn="auto">
              <a:buFont typeface="Arial" panose="020B0604020202020204" pitchFamily="34" charset="0"/>
              <a:buNone/>
            </a:pP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Result</a:t>
            </a:r>
            <a:endPar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p:pic>
        <p:nvPicPr>
          <p:cNvPr id="11" name="图片 10" descr="rhomu_6-7_EPOS"/>
          <p:cNvPicPr>
            <a:picLocks noChangeAspect="1"/>
          </p:cNvPicPr>
          <p:nvPr>
            <p:custDataLst>
              <p:tags r:id="rId9"/>
            </p:custDataLst>
          </p:nvPr>
        </p:nvPicPr>
        <p:blipFill>
          <a:blip r:embed="rId10"/>
          <a:srcRect r="3816"/>
          <a:stretch>
            <a:fillRect/>
          </a:stretch>
        </p:blipFill>
        <p:spPr>
          <a:xfrm>
            <a:off x="757555" y="3995420"/>
            <a:ext cx="2458085" cy="2548255"/>
          </a:xfrm>
          <a:prstGeom prst="rect">
            <a:avLst/>
          </a:prstGeom>
        </p:spPr>
      </p:pic>
      <p:pic>
        <p:nvPicPr>
          <p:cNvPr id="16" name="图片 15" descr="rhomu_model_ratio_6-7"/>
          <p:cNvPicPr>
            <a:picLocks noChangeAspect="1"/>
          </p:cNvPicPr>
          <p:nvPr/>
        </p:nvPicPr>
        <p:blipFill>
          <a:blip r:embed="rId11"/>
          <a:stretch>
            <a:fillRect/>
          </a:stretch>
        </p:blipFill>
        <p:spPr>
          <a:xfrm>
            <a:off x="8724900" y="3996055"/>
            <a:ext cx="2555240" cy="2547620"/>
          </a:xfrm>
          <a:prstGeom prst="rect">
            <a:avLst/>
          </a:prstGeom>
        </p:spPr>
      </p:pic>
      <p:pic>
        <p:nvPicPr>
          <p:cNvPr id="5" name="图片 4" descr="rhoe_6-7_EPOS"/>
          <p:cNvPicPr>
            <a:picLocks noChangeAspect="1"/>
          </p:cNvPicPr>
          <p:nvPr>
            <p:custDataLst>
              <p:tags r:id="rId12"/>
            </p:custDataLst>
          </p:nvPr>
        </p:nvPicPr>
        <p:blipFill>
          <a:blip r:embed="rId13"/>
          <a:srcRect r="3848"/>
          <a:stretch>
            <a:fillRect/>
          </a:stretch>
        </p:blipFill>
        <p:spPr>
          <a:xfrm>
            <a:off x="752475" y="1397635"/>
            <a:ext cx="2458085" cy="2548890"/>
          </a:xfrm>
          <a:prstGeom prst="rect">
            <a:avLst/>
          </a:prstGeom>
        </p:spPr>
      </p:pic>
      <p:sp>
        <p:nvSpPr>
          <p:cNvPr id="6" name="文本框 5"/>
          <p:cNvSpPr txBox="1"/>
          <p:nvPr>
            <p:custDataLst>
              <p:tags r:id="rId14"/>
            </p:custDataLst>
          </p:nvPr>
        </p:nvSpPr>
        <p:spPr>
          <a:xfrm>
            <a:off x="1176655" y="1068705"/>
            <a:ext cx="1868805" cy="252730"/>
          </a:xfrm>
          <a:prstGeom prst="rect">
            <a:avLst/>
          </a:prstGeom>
          <a:noFill/>
        </p:spPr>
        <p:txBody>
          <a:bodyPr wrap="square" rtlCol="0" anchor="t">
            <a:noAutofit/>
          </a:bodyPr>
          <a:p>
            <a:r>
              <a:rPr lang="en-US" altLang="zh-CN" sz="2400" dirty="0">
                <a:uFillTx/>
                <a:latin typeface="Times New Roman" panose="02020603050405020304" pitchFamily="18" charset="0"/>
                <a:ea typeface="宋体" panose="02010600030101010101" pitchFamily="2" charset="-122"/>
                <a:sym typeface="+mn-ea"/>
              </a:rPr>
              <a:t>EPOS-LHC</a:t>
            </a:r>
            <a:endParaRPr lang="en-US" altLang="zh-CN" sz="2400" dirty="0">
              <a:uFillTx/>
              <a:latin typeface="Times New Roman" panose="02020603050405020304" pitchFamily="18" charset="0"/>
              <a:ea typeface="宋体" panose="02010600030101010101" pitchFamily="2" charset="-122"/>
              <a:sym typeface="+mn-ea"/>
            </a:endParaRPr>
          </a:p>
        </p:txBody>
      </p:sp>
      <p:sp>
        <p:nvSpPr>
          <p:cNvPr id="7" name="文本框 6"/>
          <p:cNvSpPr txBox="1"/>
          <p:nvPr>
            <p:custDataLst>
              <p:tags r:id="rId15"/>
            </p:custDataLst>
          </p:nvPr>
        </p:nvSpPr>
        <p:spPr>
          <a:xfrm>
            <a:off x="3574415" y="1064260"/>
            <a:ext cx="2134870" cy="252730"/>
          </a:xfrm>
          <a:prstGeom prst="rect">
            <a:avLst/>
          </a:prstGeom>
          <a:noFill/>
        </p:spPr>
        <p:txBody>
          <a:bodyPr wrap="square" rtlCol="0" anchor="t">
            <a:noAutofit/>
          </a:bodyPr>
          <a:p>
            <a:r>
              <a:rPr lang="en-US" altLang="zh-CN" sz="2400" dirty="0">
                <a:uFillTx/>
                <a:latin typeface="Times New Roman" panose="02020603050405020304" pitchFamily="18" charset="0"/>
                <a:ea typeface="宋体" panose="02010600030101010101" pitchFamily="2" charset="-122"/>
                <a:sym typeface="+mn-ea"/>
              </a:rPr>
              <a:t>QGSJETII-04</a:t>
            </a:r>
            <a:endParaRPr lang="en-US" altLang="zh-CN" sz="2400" dirty="0">
              <a:uFillTx/>
              <a:latin typeface="Times New Roman" panose="02020603050405020304" pitchFamily="18" charset="0"/>
              <a:ea typeface="宋体" panose="02010600030101010101" pitchFamily="2" charset="-122"/>
              <a:sym typeface="+mn-ea"/>
            </a:endParaRPr>
          </a:p>
        </p:txBody>
      </p:sp>
      <p:sp>
        <p:nvSpPr>
          <p:cNvPr id="8" name="文本框 7"/>
          <p:cNvSpPr txBox="1"/>
          <p:nvPr>
            <p:custDataLst>
              <p:tags r:id="rId16"/>
            </p:custDataLst>
          </p:nvPr>
        </p:nvSpPr>
        <p:spPr>
          <a:xfrm>
            <a:off x="6100445" y="1064260"/>
            <a:ext cx="2040890" cy="252730"/>
          </a:xfrm>
          <a:prstGeom prst="rect">
            <a:avLst/>
          </a:prstGeom>
          <a:noFill/>
        </p:spPr>
        <p:txBody>
          <a:bodyPr wrap="square" rtlCol="0" anchor="t">
            <a:noAutofit/>
          </a:bodyPr>
          <a:p>
            <a:r>
              <a:rPr lang="en-US" altLang="zh-CN" sz="2400" dirty="0">
                <a:uFillTx/>
                <a:latin typeface="Times New Roman" panose="02020603050405020304" pitchFamily="18" charset="0"/>
                <a:ea typeface="宋体" panose="02010600030101010101" pitchFamily="2" charset="-122"/>
                <a:sym typeface="+mn-ea"/>
              </a:rPr>
              <a:t>SIBYLL2.3d</a:t>
            </a:r>
            <a:endParaRPr lang="en-US" altLang="zh-CN" sz="2400" dirty="0">
              <a:uFillTx/>
              <a:latin typeface="Times New Roman" panose="02020603050405020304" pitchFamily="18" charset="0"/>
              <a:ea typeface="宋体" panose="02010600030101010101" pitchFamily="2" charset="-122"/>
              <a:sym typeface="+mn-ea"/>
            </a:endParaRPr>
          </a:p>
        </p:txBody>
      </p:sp>
      <p:pic>
        <p:nvPicPr>
          <p:cNvPr id="9" name="图片 8" descr="rhoe_model_ratio_6-7"/>
          <p:cNvPicPr>
            <a:picLocks noChangeAspect="1"/>
          </p:cNvPicPr>
          <p:nvPr/>
        </p:nvPicPr>
        <p:blipFill>
          <a:blip r:embed="rId17"/>
          <a:stretch>
            <a:fillRect/>
          </a:stretch>
        </p:blipFill>
        <p:spPr>
          <a:xfrm>
            <a:off x="8724265" y="1397635"/>
            <a:ext cx="2555875" cy="2548890"/>
          </a:xfrm>
          <a:prstGeom prst="rect">
            <a:avLst/>
          </a:prstGeom>
        </p:spPr>
      </p:pic>
      <p:sp>
        <p:nvSpPr>
          <p:cNvPr id="10" name="文本框 9"/>
          <p:cNvSpPr txBox="1"/>
          <p:nvPr/>
        </p:nvSpPr>
        <p:spPr>
          <a:xfrm>
            <a:off x="67945" y="638810"/>
            <a:ext cx="12249150" cy="429895"/>
          </a:xfrm>
          <a:prstGeom prst="rect">
            <a:avLst/>
          </a:prstGeom>
          <a:noFill/>
        </p:spPr>
        <p:txBody>
          <a:bodyPr wrap="square" rtlCol="0" anchor="t">
            <a:spAutoFit/>
          </a:bodyPr>
          <a:p>
            <a:pPr algn="l"/>
            <a:r>
              <a:rPr lang="en-US" altLang="zh-CN" sz="2200" dirty="0">
                <a:solidFill>
                  <a:schemeClr val="tx1"/>
                </a:solidFill>
                <a:uFillTx/>
                <a:latin typeface="Times New Roman" panose="02020603050405020304" pitchFamily="18" charset="0"/>
                <a:ea typeface="宋体" panose="02010600030101010101" pitchFamily="2" charset="-122"/>
              </a:rPr>
              <a:t> lateral distributions o</a:t>
            </a:r>
            <a:r>
              <a:rPr lang="en-US" altLang="zh-CN" sz="2200" dirty="0">
                <a:uFillTx/>
                <a:latin typeface="Times New Roman" panose="02020603050405020304" pitchFamily="18" charset="0"/>
                <a:ea typeface="宋体" panose="02010600030101010101" pitchFamily="2" charset="-122"/>
                <a:sym typeface="+mn-ea"/>
              </a:rPr>
              <a:t>f electromagnetic particles and muons with </a:t>
            </a:r>
            <a:r>
              <a:rPr lang="en-US" altLang="zh-CN" sz="2200" dirty="0">
                <a:uFillTx/>
                <a:latin typeface="Times New Roman" panose="02020603050405020304" pitchFamily="18" charset="0"/>
                <a:ea typeface="宋体" panose="02010600030101010101" pitchFamily="2" charset="-122"/>
                <a:sym typeface="+mn-ea"/>
              </a:rPr>
              <a:t>the energy range between 4.0 and 6.4PeV</a:t>
            </a:r>
            <a:endParaRPr lang="en-US" altLang="zh-CN" sz="2200" dirty="0">
              <a:uFillTx/>
              <a:latin typeface="Times New Roman" panose="02020603050405020304" pitchFamily="18" charset="0"/>
              <a:ea typeface="宋体" panose="02010600030101010101" pitchFamily="2" charset="-122"/>
              <a:sym typeface="+mn-ea"/>
            </a:endParaRPr>
          </a:p>
        </p:txBody>
      </p:sp>
      <mc:AlternateContent xmlns:mc="http://schemas.openxmlformats.org/markup-compatibility/2006">
        <mc:Choice xmlns:a14="http://schemas.microsoft.com/office/drawing/2010/main" Requires="a14">
          <p:sp>
            <p:nvSpPr>
              <p:cNvPr id="14" name="文本框 13"/>
              <p:cNvSpPr txBox="1"/>
              <p:nvPr/>
            </p:nvSpPr>
            <p:spPr>
              <a:xfrm>
                <a:off x="-154940" y="4881245"/>
                <a:ext cx="1189990" cy="579755"/>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sz="2800" dirty="0">
                              <a:uFillTx/>
                              <a:latin typeface="Times New Roman" panose="02020603050405020304" pitchFamily="18" charset="0"/>
                              <a:ea typeface="宋体" panose="02010600030101010101" pitchFamily="2" charset="-122"/>
                            </a:rPr>
                          </m:ctrlPr>
                        </m:sSubPr>
                        <m:e>
                          <m:r>
                            <a:rPr lang="en-US" altLang="zh-CN" sz="2800" dirty="0">
                              <a:uFillTx/>
                              <a:latin typeface="Times New Roman" panose="02020603050405020304" pitchFamily="18" charset="0"/>
                              <a:ea typeface="宋体" panose="02010600030101010101" pitchFamily="2" charset="-122"/>
                            </a:rPr>
                            <m:t>𝜌</m:t>
                          </m:r>
                        </m:e>
                        <m:sub>
                          <m:r>
                            <a:rPr lang="en-US" altLang="zh-CN" sz="2800" dirty="0">
                              <a:uFillTx/>
                              <a:latin typeface="Times New Roman" panose="02020603050405020304" pitchFamily="18" charset="0"/>
                              <a:ea typeface="宋体" panose="02010600030101010101" pitchFamily="2" charset="-122"/>
                            </a:rPr>
                            <m:t>𝜇</m:t>
                          </m:r>
                        </m:sub>
                      </m:sSub>
                    </m:oMath>
                  </m:oMathPara>
                </a14:m>
                <a:endParaRPr lang="en-US" altLang="zh-CN" sz="2800" dirty="0">
                  <a:uFillTx/>
                  <a:latin typeface="Times New Roman" panose="02020603050405020304" pitchFamily="18" charset="0"/>
                  <a:ea typeface="宋体" panose="02010600030101010101" pitchFamily="2" charset="-122"/>
                </a:endParaRPr>
              </a:p>
            </p:txBody>
          </p:sp>
        </mc:Choice>
        <mc:Fallback>
          <p:sp>
            <p:nvSpPr>
              <p:cNvPr id="14" name="文本框 13"/>
              <p:cNvSpPr txBox="1">
                <a:spLocks noRot="1" noChangeAspect="1" noMove="1" noResize="1" noEditPoints="1" noAdjustHandles="1" noChangeArrowheads="1" noChangeShapeType="1" noTextEdit="1"/>
              </p:cNvSpPr>
              <p:nvPr/>
            </p:nvSpPr>
            <p:spPr>
              <a:xfrm>
                <a:off x="-154940" y="4881245"/>
                <a:ext cx="1189990" cy="579755"/>
              </a:xfrm>
              <a:prstGeom prst="rect">
                <a:avLst/>
              </a:prstGeom>
              <a:blipFill rotWithShape="1">
                <a:blip r:embed="rId1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p:cNvSpPr txBox="1"/>
              <p:nvPr/>
            </p:nvSpPr>
            <p:spPr>
              <a:xfrm>
                <a:off x="-102235" y="2174875"/>
                <a:ext cx="1189990" cy="568325"/>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sz="2800" dirty="0">
                              <a:uFillTx/>
                              <a:latin typeface="Times New Roman" panose="02020603050405020304" pitchFamily="18" charset="0"/>
                              <a:ea typeface="宋体" panose="02010600030101010101" pitchFamily="2" charset="-122"/>
                            </a:rPr>
                          </m:ctrlPr>
                        </m:sSubPr>
                        <m:e>
                          <m:r>
                            <a:rPr lang="en-US" altLang="zh-CN" sz="2800" dirty="0">
                              <a:uFillTx/>
                              <a:latin typeface="Times New Roman" panose="02020603050405020304" pitchFamily="18" charset="0"/>
                              <a:ea typeface="宋体" panose="02010600030101010101" pitchFamily="2" charset="-122"/>
                            </a:rPr>
                            <m:t>𝜌</m:t>
                          </m:r>
                        </m:e>
                        <m:sub>
                          <m:r>
                            <m:rPr>
                              <m:sty m:val="p"/>
                            </m:rPr>
                            <a:rPr lang="en-US" altLang="zh-CN" sz="2800" dirty="0">
                              <a:uFillTx/>
                              <a:latin typeface="Times New Roman" panose="02020603050405020304" pitchFamily="18" charset="0"/>
                              <a:ea typeface="宋体" panose="02010600030101010101" pitchFamily="2" charset="-122"/>
                            </a:rPr>
                            <m:t>e</m:t>
                          </m:r>
                        </m:sub>
                      </m:sSub>
                    </m:oMath>
                  </m:oMathPara>
                </a14:m>
                <a:endParaRPr lang="en-US" altLang="zh-CN" sz="2800" dirty="0">
                  <a:uFillTx/>
                  <a:latin typeface="Times New Roman" panose="02020603050405020304" pitchFamily="18" charset="0"/>
                  <a:ea typeface="宋体" panose="02010600030101010101" pitchFamily="2" charset="-122"/>
                </a:endParaRPr>
              </a:p>
            </p:txBody>
          </p:sp>
        </mc:Choice>
        <mc:Fallback>
          <p:sp>
            <p:nvSpPr>
              <p:cNvPr id="15" name="文本框 14"/>
              <p:cNvSpPr txBox="1">
                <a:spLocks noRot="1" noChangeAspect="1" noMove="1" noResize="1" noEditPoints="1" noAdjustHandles="1" noChangeArrowheads="1" noChangeShapeType="1" noTextEdit="1"/>
              </p:cNvSpPr>
              <p:nvPr/>
            </p:nvSpPr>
            <p:spPr>
              <a:xfrm>
                <a:off x="-102235" y="2174875"/>
                <a:ext cx="1189990" cy="568325"/>
              </a:xfrm>
              <a:prstGeom prst="rect">
                <a:avLst/>
              </a:prstGeom>
              <a:blipFill rotWithShape="1">
                <a:blip r:embed="rId19"/>
                <a:stretch>
                  <a:fillRect/>
                </a:stretch>
              </a:blipFill>
            </p:spPr>
            <p:txBody>
              <a:bodyPr/>
              <a:lstStyle/>
              <a:p>
                <a:r>
                  <a:rPr lang="zh-CN" altLang="en-US">
                    <a:noFill/>
                  </a:rPr>
                  <a:t> </a:t>
                </a:r>
              </a:p>
            </p:txBody>
          </p:sp>
        </mc:Fallback>
      </mc:AlternateContent>
    </p:spTree>
    <p:custDataLst>
      <p:tags r:id="rId2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9550" y="55880"/>
            <a:ext cx="6096000" cy="706755"/>
          </a:xfrm>
          <a:prstGeom prst="rect">
            <a:avLst/>
          </a:prstGeom>
          <a:noFill/>
        </p:spPr>
        <p:txBody>
          <a:bodyPr wrap="square" rtlCol="0" anchor="t">
            <a:spAutoFit/>
          </a:bodyPr>
          <a:p>
            <a:pPr marL="287020" indent="0" fontAlgn="auto">
              <a:buFont typeface="Arial" panose="020B0604020202020204" pitchFamily="34" charset="0"/>
              <a:buNone/>
            </a:pPr>
            <a:r>
              <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rPr>
              <a:t>Summary</a:t>
            </a:r>
            <a:endParaRPr lang="en-US" altLang="zh-CN" sz="4000" b="1" dirty="0">
              <a:solidFill>
                <a:schemeClr val="accent1">
                  <a:lumMod val="50000"/>
                </a:schemeClr>
              </a:solidFill>
              <a:latin typeface="Times New Roman" panose="02020603050405020304" pitchFamily="18" charset="0"/>
              <a:ea typeface="Arial Unicode MS" panose="020B0604020202020204" charset="-122"/>
              <a:cs typeface="Times New Roman" panose="02020603050405020304" pitchFamily="18" charset="0"/>
              <a:sym typeface="+mn-ea"/>
            </a:endParaRPr>
          </a:p>
        </p:txBody>
      </p:sp>
      <p:sp>
        <p:nvSpPr>
          <p:cNvPr id="14" name="文本框 13"/>
          <p:cNvSpPr txBox="1"/>
          <p:nvPr/>
        </p:nvSpPr>
        <p:spPr>
          <a:xfrm>
            <a:off x="405130" y="1036320"/>
            <a:ext cx="10734040" cy="4169410"/>
          </a:xfrm>
          <a:prstGeom prst="rect">
            <a:avLst/>
          </a:prstGeom>
          <a:noFill/>
        </p:spPr>
        <p:txBody>
          <a:bodyPr wrap="square" rtlCol="0" anchor="t">
            <a:spAutoFit/>
          </a:bodyPr>
          <a:p>
            <a:pPr marL="349250" indent="-349250" fontAlgn="auto">
              <a:spcAft>
                <a:spcPts val="1800"/>
              </a:spcAft>
              <a:buFont typeface="Wingdings" panose="05000000000000000000" charset="0"/>
              <a:buChar char="Ø"/>
            </a:pPr>
            <a:r>
              <a:rPr lang="en-US" altLang="zh-CN" sz="2200" dirty="0">
                <a:uFillTx/>
                <a:latin typeface="Times New Roman" panose="02020603050405020304" pitchFamily="18" charset="0"/>
                <a:ea typeface="宋体" panose="02010600030101010101" pitchFamily="2" charset="-122"/>
                <a:sym typeface="+mn-ea"/>
              </a:rPr>
              <a:t>The discrepancies between the simulated and experimental data are within 10%, and </a:t>
            </a:r>
            <a:r>
              <a:rPr lang="en-US" altLang="zh-CN" sz="2200" dirty="0">
                <a:uFillTx/>
                <a:latin typeface="Times New Roman" panose="02020603050405020304" pitchFamily="18" charset="0"/>
                <a:ea typeface="宋体" panose="02010600030101010101" pitchFamily="2" charset="-122"/>
                <a:sym typeface="+mn-ea"/>
              </a:rPr>
              <a:t>the differences between the hadronic-interaction models in this energy range are minimal, with errors of less than 3%. </a:t>
            </a:r>
            <a:r>
              <a:rPr lang="en-US" altLang="zh-CN" sz="2200" dirty="0">
                <a:uFillTx/>
                <a:latin typeface="Times New Roman" panose="02020603050405020304" pitchFamily="18" charset="0"/>
                <a:ea typeface="宋体" panose="02010600030101010101" pitchFamily="2" charset="-122"/>
                <a:sym typeface="+mn-ea"/>
              </a:rPr>
              <a:t>indicating that these models can adequately describe </a:t>
            </a:r>
            <a:r>
              <a:rPr lang="en-US" altLang="zh-CN" sz="2200" dirty="0">
                <a:uFillTx/>
                <a:latin typeface="Times New Roman" panose="02020603050405020304" pitchFamily="18" charset="0"/>
                <a:ea typeface="宋体" panose="02010600030101010101" pitchFamily="2" charset="-122"/>
                <a:sym typeface="+mn-ea"/>
              </a:rPr>
              <a:t>Extensive Air Showers</a:t>
            </a:r>
            <a:r>
              <a:rPr lang="en-US" altLang="zh-CN" sz="2200" dirty="0">
                <a:uFillTx/>
                <a:latin typeface="Times New Roman" panose="02020603050405020304" pitchFamily="18" charset="0"/>
                <a:ea typeface="宋体" panose="02010600030101010101" pitchFamily="2" charset="-122"/>
                <a:sym typeface="+mn-ea"/>
              </a:rPr>
              <a:t> in this energy range. </a:t>
            </a:r>
            <a:endParaRPr lang="en-US" altLang="zh-CN" sz="2200" dirty="0">
              <a:uFillTx/>
              <a:latin typeface="Times New Roman" panose="02020603050405020304" pitchFamily="18" charset="0"/>
              <a:ea typeface="宋体" panose="02010600030101010101" pitchFamily="2" charset="-122"/>
              <a:sym typeface="+mn-ea"/>
            </a:endParaRPr>
          </a:p>
          <a:p>
            <a:pPr marL="349250" indent="-349250" fontAlgn="auto">
              <a:spcAft>
                <a:spcPts val="1800"/>
              </a:spcAft>
              <a:buFont typeface="Wingdings" panose="05000000000000000000" charset="0"/>
              <a:buChar char="Ø"/>
            </a:pPr>
            <a:r>
              <a:rPr lang="en-US" altLang="zh-CN" sz="2200" dirty="0">
                <a:uFillTx/>
                <a:latin typeface="Times New Roman" panose="02020603050405020304" pitchFamily="18" charset="0"/>
                <a:ea typeface="宋体" panose="02010600030101010101" pitchFamily="2" charset="-122"/>
                <a:sym typeface="+mn-ea"/>
              </a:rPr>
              <a:t>The experimental data for muons are generally lower than the simulation results, while </a:t>
            </a:r>
            <a:r>
              <a:rPr lang="en-US" altLang="zh-CN" sz="2200" dirty="0">
                <a:uFillTx/>
                <a:latin typeface="Times New Roman" panose="02020603050405020304" pitchFamily="18" charset="0"/>
                <a:ea typeface="宋体" panose="02010600030101010101" pitchFamily="2" charset="-122"/>
                <a:sym typeface="+mn-ea"/>
              </a:rPr>
              <a:t>for electromagnetic particles </a:t>
            </a:r>
            <a:r>
              <a:rPr lang="en-US" altLang="zh-CN" sz="2200" dirty="0">
                <a:uFillTx/>
                <a:latin typeface="Times New Roman" panose="02020603050405020304" pitchFamily="18" charset="0"/>
                <a:ea typeface="宋体" panose="02010600030101010101" pitchFamily="2" charset="-122"/>
                <a:sym typeface="+mn-ea"/>
              </a:rPr>
              <a:t>experimental data more than simulation results. These observations may provides some guidance for improving the model.</a:t>
            </a:r>
            <a:endParaRPr lang="en-US" altLang="zh-CN" sz="2200" dirty="0">
              <a:uFillTx/>
              <a:latin typeface="Times New Roman" panose="02020603050405020304" pitchFamily="18" charset="0"/>
              <a:ea typeface="宋体" panose="02010600030101010101" pitchFamily="2" charset="-122"/>
              <a:sym typeface="+mn-ea"/>
            </a:endParaRPr>
          </a:p>
          <a:p>
            <a:pPr marL="349250" indent="-349250" fontAlgn="auto">
              <a:spcAft>
                <a:spcPts val="1800"/>
              </a:spcAft>
              <a:buFont typeface="Wingdings" panose="05000000000000000000" charset="0"/>
              <a:buChar char="Ø"/>
            </a:pPr>
            <a:r>
              <a:rPr lang="en-US" altLang="zh-CN" sz="2200" dirty="0">
                <a:uFillTx/>
                <a:latin typeface="Times New Roman" panose="02020603050405020304" pitchFamily="18" charset="0"/>
                <a:ea typeface="宋体" panose="02010600030101010101" pitchFamily="2" charset="-122"/>
                <a:sym typeface="+mn-ea"/>
              </a:rPr>
              <a:t>We will analyse the spatial distribution in higher energy range to investigate the accuracy of the model at higher energies.</a:t>
            </a:r>
            <a:endParaRPr lang="en-US" altLang="zh-CN" sz="2200" dirty="0">
              <a:uFillTx/>
              <a:latin typeface="Times New Roman" panose="02020603050405020304" pitchFamily="18" charset="0"/>
              <a:ea typeface="宋体" panose="02010600030101010101" pitchFamily="2" charset="-122"/>
              <a:sym typeface="+mn-ea"/>
            </a:endParaRPr>
          </a:p>
          <a:p>
            <a:pPr marL="457200" indent="-457200">
              <a:buFont typeface="Wingdings" panose="05000000000000000000" charset="0"/>
              <a:buChar char="Ø"/>
            </a:pPr>
            <a:endParaRPr lang="en-US" altLang="zh-CN" sz="2200" dirty="0">
              <a:uFillTx/>
              <a:latin typeface="Times New Roman" panose="02020603050405020304" pitchFamily="18" charset="0"/>
              <a:ea typeface="宋体" panose="02010600030101010101" pitchFamily="2"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073275"/>
            <a:ext cx="12192000" cy="23622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20090" y="2531745"/>
            <a:ext cx="10752455" cy="1198880"/>
          </a:xfrm>
          <a:prstGeom prst="rect">
            <a:avLst/>
          </a:prstGeom>
          <a:noFill/>
        </p:spPr>
        <p:txBody>
          <a:bodyPr wrap="square" rtlCol="0" anchor="t">
            <a:spAutoFit/>
          </a:bodyPr>
          <a:p>
            <a:pPr algn="ctr">
              <a:buClrTx/>
              <a:buSzTx/>
              <a:buFontTx/>
            </a:pPr>
            <a:r>
              <a:rPr lang="en-US" altLang="zh-CN" sz="7200" b="1" i="1" kern="100" dirty="0">
                <a:solidFill>
                  <a:srgbClr val="FFFFFF"/>
                </a:solidFill>
                <a:latin typeface="Times New Roman" panose="02020603050405020304" pitchFamily="18" charset="0"/>
                <a:cs typeface="Times New Roman" panose="02020603050405020304" pitchFamily="18" charset="0"/>
                <a:sym typeface="+mn-ea"/>
              </a:rPr>
              <a:t>Thank you !</a:t>
            </a:r>
            <a:endParaRPr lang="en-US" altLang="zh-CN" sz="7200" b="1" i="1" kern="100" dirty="0">
              <a:solidFill>
                <a:srgbClr val="FFFFFF"/>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2546350" y="6089015"/>
            <a:ext cx="7099935" cy="368300"/>
          </a:xfrm>
          <a:prstGeom prst="rect">
            <a:avLst/>
          </a:prstGeom>
          <a:noFill/>
        </p:spPr>
        <p:txBody>
          <a:bodyPr wrap="square" rtlCol="0" anchor="t">
            <a:spAutoFit/>
          </a:bodyPr>
          <a:p>
            <a:pPr algn="ctr"/>
            <a:r>
              <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rPr>
              <a:t>1</a:t>
            </a:r>
            <a:r>
              <a:rPr lang="en-US" altLang="zh-CN" b="1" i="1" baseline="30000" dirty="0">
                <a:solidFill>
                  <a:schemeClr val="accent1">
                    <a:lumMod val="50000"/>
                  </a:schemeClr>
                </a:solidFill>
                <a:latin typeface="Times New Roman" panose="02020603050405020304" pitchFamily="18" charset="0"/>
                <a:cs typeface="Times New Roman" panose="02020603050405020304" pitchFamily="18" charset="0"/>
                <a:sym typeface="+mn-ea"/>
              </a:rPr>
              <a:t>th</a:t>
            </a:r>
            <a:r>
              <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rPr>
              <a:t> LHAASO Collaboration Conference in 2026 @ NJU Suzhou</a:t>
            </a:r>
            <a:endParaRPr lang="en-US" altLang="zh-CN" b="1" i="1" dirty="0">
              <a:solidFill>
                <a:schemeClr val="accent1">
                  <a:lumMod val="50000"/>
                </a:schemeClr>
              </a:solidFill>
              <a:latin typeface="Times New Roman" panose="02020603050405020304" pitchFamily="18" charset="0"/>
              <a:cs typeface="Times New Roman" panose="02020603050405020304" pitchFamily="18" charset="0"/>
              <a:sym typeface="+mn-ea"/>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DIAGRAM_VIRTUALLY_FRAME" val="{&quot;height&quot;:514.3,&quot;left&quot;:12,&quot;top&quot;:83.8,&quot;width&quot;:928.4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514.3,&quot;left&quot;:12,&quot;top&quot;:83.8,&quot;width&quot;:928.45}"/>
</p:tagLst>
</file>

<file path=ppt/tags/tag71.xml><?xml version="1.0" encoding="utf-8"?>
<p:tagLst xmlns:p="http://schemas.openxmlformats.org/presentationml/2006/main">
  <p:tag name="KSO_WM_DIAGRAM_VIRTUALLY_FRAME" val="{&quot;height&quot;:514.3,&quot;left&quot;:12,&quot;top&quot;:83.8,&quot;width&quot;:928.45}"/>
</p:tagLst>
</file>

<file path=ppt/tags/tag72.xml><?xml version="1.0" encoding="utf-8"?>
<p:tagLst xmlns:p="http://schemas.openxmlformats.org/presentationml/2006/main">
  <p:tag name="KSO_WM_DIAGRAM_VIRTUALLY_FRAME" val="{&quot;height&quot;:514.3,&quot;left&quot;:12,&quot;top&quot;:83.8,&quot;width&quot;:928.45}"/>
</p:tagLst>
</file>

<file path=ppt/tags/tag73.xml><?xml version="1.0" encoding="utf-8"?>
<p:tagLst xmlns:p="http://schemas.openxmlformats.org/presentationml/2006/main">
  <p:tag name="KSO_WM_DIAGRAM_VIRTUALLY_FRAME" val="{&quot;height&quot;:514.3,&quot;left&quot;:12,&quot;top&quot;:83.8,&quot;width&quot;:928.45}"/>
</p:tagLst>
</file>

<file path=ppt/tags/tag74.xml><?xml version="1.0" encoding="utf-8"?>
<p:tagLst xmlns:p="http://schemas.openxmlformats.org/presentationml/2006/main">
  <p:tag name="KSO_WM_DIAGRAM_VIRTUALLY_FRAME" val="{&quot;height&quot;:514.3,&quot;left&quot;:12,&quot;top&quot;:83.8,&quot;width&quot;:928.45}"/>
</p:tagLst>
</file>

<file path=ppt/tags/tag75.xml><?xml version="1.0" encoding="utf-8"?>
<p:tagLst xmlns:p="http://schemas.openxmlformats.org/presentationml/2006/main">
  <p:tag name="KSO_WM_DIAGRAM_VIRTUALLY_FRAME" val="{&quot;height&quot;:514.3,&quot;left&quot;:12,&quot;top&quot;:83.8,&quot;width&quot;:928.45}"/>
</p:tagLst>
</file>

<file path=ppt/tags/tag76.xml><?xml version="1.0" encoding="utf-8"?>
<p:tagLst xmlns:p="http://schemas.openxmlformats.org/presentationml/2006/main">
  <p:tag name="KSO_WM_DIAGRAM_VIRTUALLY_FRAME" val="{&quot;height&quot;:514.3,&quot;left&quot;:12,&quot;top&quot;:83.8,&quot;width&quot;:928.45}"/>
</p:tagLst>
</file>

<file path=ppt/tags/tag77.xml><?xml version="1.0" encoding="utf-8"?>
<p:tagLst xmlns:p="http://schemas.openxmlformats.org/presentationml/2006/main">
  <p:tag name="KSO_WM_DIAGRAM_VIRTUALLY_FRAME" val="{&quot;height&quot;:514.3,&quot;left&quot;:12,&quot;top&quot;:83.8,&quot;width&quot;:928.45}"/>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3367</Words>
  <Application>WPS 演示</Application>
  <PresentationFormat>宽屏</PresentationFormat>
  <Paragraphs>82</Paragraphs>
  <Slides>9</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Wingdings</vt:lpstr>
      <vt:lpstr>Times New Roman</vt:lpstr>
      <vt:lpstr>Arial Unicode MS</vt:lpstr>
      <vt:lpstr>Cambria Math</vt:lpstr>
      <vt:lpstr>微软雅黑</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嗷呜~</cp:lastModifiedBy>
  <cp:revision>161</cp:revision>
  <dcterms:created xsi:type="dcterms:W3CDTF">2019-06-19T02:08:00Z</dcterms:created>
  <dcterms:modified xsi:type="dcterms:W3CDTF">2026-04-28T06:46:38Z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64DF43E8A11C40CD9B29B1F6A82A4066_11</vt:lpwstr>
  </property>
</Properties>
</file>