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599525" cy="3239928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5">
          <p15:clr>
            <a:srgbClr val="A4A3A4"/>
          </p15:clr>
        </p15:guide>
        <p15:guide id="3" orient="horz" pos="22047">
          <p15:clr>
            <a:srgbClr val="A4A3A4"/>
          </p15:clr>
        </p15:guide>
        <p15:guide id="4" orient="horz">
          <p15:clr>
            <a:srgbClr val="A4A3A4"/>
          </p15:clr>
        </p15:guide>
        <p15:guide id="5" pos="334">
          <p15:clr>
            <a:srgbClr val="A4A3A4"/>
          </p15:clr>
        </p15:guide>
        <p15:guide id="6" pos="155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6" autoAdjust="0"/>
    <p:restoredTop sz="94762" autoAdjust="0"/>
  </p:normalViewPr>
  <p:slideViewPr>
    <p:cSldViewPr snapToGrid="0" snapToObjects="1" showGuides="1">
      <p:cViewPr>
        <p:scale>
          <a:sx n="50" d="100"/>
          <a:sy n="50" d="100"/>
        </p:scale>
        <p:origin x="636" y="18"/>
      </p:cViewPr>
      <p:guideLst>
        <p:guide orient="horz" pos="315"/>
        <p:guide orient="horz" pos="22047"/>
        <p:guide orient="horz"/>
        <p:guide pos="334"/>
        <p:guide pos="15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4/28/2026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4/28/2026</a:t>
            </a:fld>
            <a:endParaRPr lang="en-US" dirty="0"/>
          </a:p>
        </p:txBody>
      </p:sp>
      <p:sp>
        <p:nvSpPr>
          <p:cNvPr id="4" name="Slide Image Placeholder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0CMx100CM templat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4834" y="5783244"/>
            <a:ext cx="10198578" cy="673174"/>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53765" y="5223924"/>
            <a:ext cx="10190527" cy="590702"/>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3763" y="14029740"/>
            <a:ext cx="10193017" cy="590702"/>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907352" y="5223924"/>
            <a:ext cx="10190395" cy="590702"/>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907352" y="5783244"/>
            <a:ext cx="10190395" cy="673174"/>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907352" y="14046830"/>
            <a:ext cx="10187596" cy="590702"/>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907352" y="14647294"/>
            <a:ext cx="10191501" cy="673174"/>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907352" y="25274817"/>
            <a:ext cx="10182496" cy="590702"/>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907352" y="25890421"/>
            <a:ext cx="10187596" cy="673174"/>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4834" y="14631614"/>
            <a:ext cx="10199458" cy="673174"/>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759731" y="3148533"/>
            <a:ext cx="16073712" cy="1152144"/>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759731" y="1996389"/>
            <a:ext cx="16073712" cy="1152144"/>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2759731" y="522212"/>
            <a:ext cx="16073712" cy="1474175"/>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9344237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13A1DD2-CA54-995D-B412-38B5173EE6E4}"/>
              </a:ext>
            </a:extLst>
          </p:cNvPr>
          <p:cNvGrpSpPr/>
          <p:nvPr userDrawn="1"/>
        </p:nvGrpSpPr>
        <p:grpSpPr>
          <a:xfrm>
            <a:off x="0" y="0"/>
            <a:ext cx="21593175" cy="4770766"/>
            <a:chOff x="0" y="-1"/>
            <a:chExt cx="12192000" cy="1219223"/>
          </a:xfrm>
        </p:grpSpPr>
        <p:sp>
          <p:nvSpPr>
            <p:cNvPr id="7" name="Document 6">
              <a:extLst>
                <a:ext uri="{FF2B5EF4-FFF2-40B4-BE49-F238E27FC236}">
                  <a16:creationId xmlns:a16="http://schemas.microsoft.com/office/drawing/2014/main" id="{D74B8B89-CC78-AABF-1F69-59BA8F09854E}"/>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76CC5F23-3BAE-F72E-1DD5-ACA2A7445AAA}"/>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userDrawn="1"/>
        </p:nvSpPr>
        <p:spPr bwMode="auto">
          <a:xfrm>
            <a:off x="925513" y="31789065"/>
            <a:ext cx="1895247" cy="250717"/>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75615102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Title"/>
          <p:cNvSpPr>
            <a:spLocks noGrp="1"/>
          </p:cNvSpPr>
          <p:nvPr/>
        </p:nvSpPr>
        <p:spPr>
          <a:xfrm>
            <a:off x="539999" y="503999"/>
            <a:ext cx="21059526" cy="936000"/>
          </a:xfrm>
          <a:prstGeom prst="rect">
            <a:avLst/>
          </a:prstGeom>
        </p:spPr>
        <p:txBody>
          <a:bodyPr anchor="t" anchorCtr="0"/>
          <a:lstStyle>
            <a:lvl1pPr marL="0" indent="0" algn="ctr">
              <a:buFontTx/>
              <a:buNone/>
              <a:defRPr sz="6000" b="1">
                <a:solidFill>
                  <a:schemeClr val="bg1"/>
                </a:solidFill>
                <a:latin typeface="Times New Roman"/>
              </a:defRPr>
            </a:lvl1pPr>
            <a:lvl2pPr>
              <a:buFontTx/>
              <a:buNone/>
              <a:defRPr sz="7200"/>
            </a:lvl2pPr>
            <a:lvl3pPr>
              <a:buFontTx/>
              <a:buNone/>
              <a:defRPr sz="7200"/>
            </a:lvl3pPr>
            <a:lvl4pPr>
              <a:buFontTx/>
              <a:buNone/>
              <a:defRPr sz="7200"/>
            </a:lvl4pPr>
            <a:lvl5pPr>
              <a:buFontTx/>
              <a:buNone/>
              <a:defRPr sz="7200"/>
            </a:lvl5pPr>
          </a:lstStyle>
          <a:p>
            <a:pPr lvl="0" algn="l"/>
            <a:r>
              <a:rPr lang="en-US" dirty="0"/>
              <a:t>Composition Analysis of KM2A Data with QF&amp;GSF Templates</a:t>
            </a:r>
          </a:p>
        </p:txBody>
      </p:sp>
      <p:sp>
        <p:nvSpPr>
          <p:cNvPr id="3" name="HeaderAuthors"/>
          <p:cNvSpPr>
            <a:spLocks noGrp="1"/>
          </p:cNvSpPr>
          <p:nvPr/>
        </p:nvSpPr>
        <p:spPr>
          <a:xfrm>
            <a:off x="540000" y="1618183"/>
            <a:ext cx="18000000" cy="792000"/>
          </a:xfrm>
          <a:prstGeom prst="rect">
            <a:avLst/>
          </a:prstGeom>
        </p:spPr>
        <p:txBody>
          <a:bodyPr anchor="t" anchorCtr="0"/>
          <a:lstStyle>
            <a:lvl1pPr marL="0" indent="0" algn="ctr">
              <a:buFontTx/>
              <a:buNone/>
              <a:defRPr sz="4800">
                <a:solidFill>
                  <a:schemeClr val="bg1"/>
                </a:solidFill>
                <a:latin typeface="Times New Roman"/>
              </a:defRPr>
            </a:lvl1pPr>
            <a:lvl2pPr>
              <a:buFontTx/>
              <a:buNone/>
              <a:defRPr sz="7200"/>
            </a:lvl2pPr>
            <a:lvl3pPr>
              <a:buFontTx/>
              <a:buNone/>
              <a:defRPr sz="7200"/>
            </a:lvl3pPr>
            <a:lvl4pPr>
              <a:buFontTx/>
              <a:buNone/>
              <a:defRPr sz="7200"/>
            </a:lvl4pPr>
            <a:lvl5pPr>
              <a:buFontTx/>
              <a:buNone/>
              <a:defRPr sz="7200"/>
            </a:lvl5pPr>
          </a:lstStyle>
          <a:p>
            <a:pPr lvl="0" algn="l"/>
            <a:r>
              <a:rPr lang="en-US" sz="3200" dirty="0" err="1"/>
              <a:t>Xiangting</a:t>
            </a:r>
            <a:r>
              <a:rPr lang="en-US" sz="3200" dirty="0"/>
              <a:t> Liu,</a:t>
            </a:r>
            <a:r>
              <a:rPr lang="en-US" sz="3200" baseline="30000" dirty="0"/>
              <a:t>1,2</a:t>
            </a:r>
            <a:r>
              <a:rPr lang="en-US" sz="3200" dirty="0"/>
              <a:t> Xishui Tian,</a:t>
            </a:r>
            <a:r>
              <a:rPr lang="en-US" sz="3200" baseline="30000" dirty="0"/>
              <a:t>3,5</a:t>
            </a:r>
            <a:r>
              <a:rPr lang="en-US" sz="3200" dirty="0"/>
              <a:t> Quanbu Gou,</a:t>
            </a:r>
            <a:r>
              <a:rPr lang="en-US" sz="3200" baseline="30000" dirty="0"/>
              <a:t>1</a:t>
            </a:r>
            <a:r>
              <a:rPr lang="en-US" sz="3200" dirty="0"/>
              <a:t> Zhuo Li</a:t>
            </a:r>
            <a:r>
              <a:rPr lang="en-US" sz="3200" baseline="30000" dirty="0"/>
              <a:t>3,4</a:t>
            </a:r>
            <a:endParaRPr lang="en-US" sz="3200" dirty="0"/>
          </a:p>
        </p:txBody>
      </p:sp>
      <p:sp>
        <p:nvSpPr>
          <p:cNvPr id="4" name="HeaderAffiliation"/>
          <p:cNvSpPr>
            <a:spLocks noGrp="1"/>
          </p:cNvSpPr>
          <p:nvPr/>
        </p:nvSpPr>
        <p:spPr>
          <a:xfrm>
            <a:off x="540000" y="2378249"/>
            <a:ext cx="18000000" cy="1718101"/>
          </a:xfrm>
          <a:prstGeom prst="rect">
            <a:avLst/>
          </a:prstGeom>
        </p:spPr>
        <p:txBody>
          <a:bodyPr anchor="t" anchorCtr="0"/>
          <a:lstStyle>
            <a:lvl1pPr marL="0" indent="0" algn="ctr">
              <a:buFontTx/>
              <a:buNone/>
              <a:defRPr sz="3200">
                <a:solidFill>
                  <a:schemeClr val="bg1"/>
                </a:solidFill>
                <a:latin typeface="Times New Roman"/>
              </a:defRPr>
            </a:lvl1pPr>
            <a:lvl2pPr>
              <a:buFontTx/>
              <a:buNone/>
              <a:defRPr sz="7200"/>
            </a:lvl2pPr>
            <a:lvl3pPr>
              <a:buFontTx/>
              <a:buNone/>
              <a:defRPr sz="7200"/>
            </a:lvl3pPr>
            <a:lvl4pPr>
              <a:buFontTx/>
              <a:buNone/>
              <a:defRPr sz="7200"/>
            </a:lvl4pPr>
            <a:lvl5pPr>
              <a:buFontTx/>
              <a:buNone/>
              <a:defRPr sz="7200"/>
            </a:lvl5pPr>
          </a:lstStyle>
          <a:p>
            <a:pPr lvl="0" algn="l"/>
            <a:r>
              <a:rPr lang="en-US" altLang="zh-CN" sz="2000" baseline="30000" dirty="0"/>
              <a:t>1</a:t>
            </a:r>
            <a:r>
              <a:rPr lang="en-US" altLang="zh-CN" sz="2000" i="1" dirty="0"/>
              <a:t>Institute of High Energy Physics, Chinese Academy of Sciences, 100049 Beijing, China</a:t>
            </a:r>
          </a:p>
          <a:p>
            <a:pPr lvl="0" algn="l"/>
            <a:r>
              <a:rPr lang="en-US" altLang="zh-CN" sz="2000" baseline="30000" dirty="0"/>
              <a:t>2</a:t>
            </a:r>
            <a:r>
              <a:rPr lang="en-US" altLang="zh-CN" sz="2000" i="1" dirty="0"/>
              <a:t>University of Chinese Academy of Sciences, 100049 Beijing, China</a:t>
            </a:r>
          </a:p>
          <a:p>
            <a:pPr lvl="0" algn="l"/>
            <a:r>
              <a:rPr lang="en-US" altLang="zh-CN" sz="2000" baseline="30000" dirty="0"/>
              <a:t>3</a:t>
            </a:r>
            <a:r>
              <a:rPr lang="en-US" altLang="zh-CN" sz="2000" i="1" dirty="0"/>
              <a:t>Department of Astronomy, School of Physics, Peking University, Beijing 100871, China</a:t>
            </a:r>
          </a:p>
          <a:p>
            <a:pPr lvl="0" algn="l"/>
            <a:r>
              <a:rPr lang="en-US" altLang="zh-CN" sz="2000" baseline="30000" dirty="0"/>
              <a:t>4</a:t>
            </a:r>
            <a:r>
              <a:rPr lang="en-US" altLang="zh-CN" sz="2000" i="1" dirty="0"/>
              <a:t>Kavli Institute for Astronomy and Astrophysics, Peking University, Beijing 100871, China</a:t>
            </a:r>
          </a:p>
          <a:p>
            <a:pPr lvl="0" algn="l"/>
            <a:r>
              <a:rPr lang="en-US" altLang="zh-CN" sz="2000" baseline="30000" dirty="0"/>
              <a:t>5</a:t>
            </a:r>
            <a:r>
              <a:rPr lang="en-US" altLang="zh-CN" sz="2000" i="1" dirty="0"/>
              <a:t>Purple Mountain Observatory, Chinese Academy of Sciences, Nanjing 210008, China</a:t>
            </a:r>
          </a:p>
          <a:p>
            <a:pPr lvl="0" algn="l"/>
            <a:endParaRPr lang="en-US" sz="2000" dirty="0"/>
          </a:p>
        </p:txBody>
      </p:sp>
      <p:sp>
        <p:nvSpPr>
          <p:cNvPr id="5" name="Text Placeholder 5"/>
          <p:cNvSpPr>
            <a:spLocks noGrp="1"/>
          </p:cNvSpPr>
          <p:nvPr/>
        </p:nvSpPr>
        <p:spPr>
          <a:xfrm>
            <a:off x="360000" y="4896000"/>
            <a:ext cx="10260000" cy="576000"/>
          </a:xfrm>
          <a:prstGeom prst="rect">
            <a:avLst/>
          </a:prstGeom>
          <a:solidFill>
            <a:schemeClr val="accent5">
              <a:lumMod val="50000"/>
            </a:schemeClr>
          </a:solidFill>
        </p:spPr>
        <p:txBody>
          <a:bodyPr wrap="square" lIns="74996" tIns="74996" rIns="74996" bIns="74996" anchor="t" anchorCtr="0"/>
          <a:lstStyle>
            <a:lvl1pPr marL="0" indent="0" algn="ctr">
              <a:buNone/>
              <a:defRPr sz="3300" b="1" u="none" baseline="0">
                <a:solidFill>
                  <a:schemeClr val="bg1"/>
                </a:solidFill>
                <a:latin typeface="Times New Roman"/>
              </a:defRPr>
            </a:lvl1pPr>
          </a:lstStyle>
          <a:p>
            <a:pPr lvl="0"/>
            <a:r>
              <a:rPr lang="en-US" dirty="0"/>
              <a:t>01 · Abstract</a:t>
            </a:r>
          </a:p>
        </p:txBody>
      </p:sp>
      <p:sp>
        <p:nvSpPr>
          <p:cNvPr id="6" name="Text Placeholder 3"/>
          <p:cNvSpPr>
            <a:spLocks noGrp="1"/>
          </p:cNvSpPr>
          <p:nvPr/>
        </p:nvSpPr>
        <p:spPr>
          <a:xfrm>
            <a:off x="432000" y="5543999"/>
            <a:ext cx="10116000" cy="5832000"/>
          </a:xfrm>
          <a:prstGeom prst="rect">
            <a:avLst/>
          </a:prstGeom>
        </p:spPr>
        <p:txBody>
          <a:bodyPr wrap="square" lIns="187489" tIns="187489" rIns="187489" bIns="187489" anchor="t" anchorCtr="0"/>
          <a:lstStyle>
            <a:lvl1pPr marL="0" indent="0">
              <a:buNone/>
              <a:defRPr sz="2400">
                <a:solidFill>
                  <a:schemeClr val="accent5">
                    <a:lumMod val="50000"/>
                  </a:schemeClr>
                </a:solidFill>
                <a:latin typeface="Times New Roman"/>
                <a:cs typeface="Times New Roman" panose="02020603050405020304" pitchFamily="18" charset="0"/>
              </a:defRPr>
            </a:lvl1pPr>
            <a:lvl2pPr marL="1218674" indent="-468721">
              <a:defRPr sz="2100">
                <a:latin typeface="Times New Roman"/>
              </a:defRPr>
            </a:lvl2pPr>
            <a:lvl3pPr marL="1687395" indent="-468721">
              <a:defRPr sz="2100">
                <a:latin typeface="Times New Roman"/>
              </a:defRPr>
            </a:lvl3pPr>
            <a:lvl4pPr marL="2202988" indent="-515593">
              <a:defRPr sz="2100">
                <a:latin typeface="Times New Roman"/>
              </a:defRPr>
            </a:lvl4pPr>
            <a:lvl5pPr marL="2577965" indent="-374977">
              <a:defRPr sz="2100">
                <a:latin typeface="Times New Roman"/>
              </a:defRPr>
            </a:lvl5pPr>
          </a:lstStyle>
          <a:p>
            <a:pPr lvl="0"/>
            <a:r>
              <a:rPr lang="en-US" dirty="0"/>
              <a:t>MCMC template fits to the muon-to-EM ratio in KM2A reconstructed-energy bins recover the composition fractions per bin. With peak-region fitting plus smoothed / parameterized templates we suppress MC fluctuations. On data the all-particle spectrum is stable across pipelines, while composition observables depend more on template details — current results favor a lighter composition (enhanced proton / light) with total flux compatible with references.</a:t>
            </a:r>
          </a:p>
          <a:p>
            <a:pPr lvl="0"/>
            <a:endParaRPr lang="en-US" dirty="0"/>
          </a:p>
          <a:p>
            <a:pPr lvl="0"/>
            <a:r>
              <a:rPr lang="en-US" b="1" dirty="0"/>
              <a:t>Method chain: </a:t>
            </a:r>
            <a:r>
              <a:rPr lang="en-US" dirty="0"/>
              <a:t>5-component ratio templates → stick-breaking (4 free params → 5 fractions) → likelihood + emcee posterior → elemental energy spectra and ⟨ln A⟩.</a:t>
            </a:r>
          </a:p>
          <a:p>
            <a:pPr lvl="0"/>
            <a:endParaRPr lang="en-US" dirty="0"/>
          </a:p>
          <a:p>
            <a:pPr lvl="0"/>
            <a:r>
              <a:rPr lang="en-US" b="1" dirty="0"/>
              <a:t>Key questions: </a:t>
            </a:r>
          </a:p>
          <a:p>
            <a:pPr marL="342900" lvl="0" indent="-342900">
              <a:buFont typeface="Wingdings" panose="05000000000000000000" pitchFamily="2" charset="2"/>
              <a:buChar char="Ø"/>
            </a:pPr>
            <a:r>
              <a:rPr lang="en-US" dirty="0"/>
              <a:t>Are the two pipelines self-consistent on data?</a:t>
            </a:r>
          </a:p>
          <a:p>
            <a:pPr marL="342900" lvl="0" indent="-342900">
              <a:buFont typeface="Wingdings" panose="05000000000000000000" pitchFamily="2" charset="2"/>
              <a:buChar char="Ø"/>
            </a:pPr>
            <a:r>
              <a:rPr lang="en-US" dirty="0"/>
              <a:t>If the reconstruction compatible with the published LHAASO results?</a:t>
            </a:r>
          </a:p>
          <a:p>
            <a:pPr marL="342900" lvl="0" indent="-342900">
              <a:buFont typeface="Wingdings" panose="05000000000000000000" pitchFamily="2" charset="2"/>
              <a:buChar char="Ø"/>
            </a:pPr>
            <a:r>
              <a:rPr lang="en-US" dirty="0"/>
              <a:t>Does trapezoidal binning preserve a workable high-energy analysis space?</a:t>
            </a:r>
          </a:p>
        </p:txBody>
      </p:sp>
      <p:sp>
        <p:nvSpPr>
          <p:cNvPr id="7" name="Text Placeholder 5"/>
          <p:cNvSpPr>
            <a:spLocks noGrp="1"/>
          </p:cNvSpPr>
          <p:nvPr/>
        </p:nvSpPr>
        <p:spPr>
          <a:xfrm>
            <a:off x="360000" y="11574000"/>
            <a:ext cx="10260000" cy="576000"/>
          </a:xfrm>
          <a:prstGeom prst="rect">
            <a:avLst/>
          </a:prstGeom>
          <a:solidFill>
            <a:schemeClr val="accent5">
              <a:lumMod val="50000"/>
            </a:schemeClr>
          </a:solidFill>
        </p:spPr>
        <p:txBody>
          <a:bodyPr wrap="square" lIns="74996" tIns="74996" rIns="74996" bIns="74996" anchor="t" anchorCtr="0"/>
          <a:lstStyle>
            <a:lvl1pPr marL="0" indent="0" algn="ctr">
              <a:buNone/>
              <a:defRPr sz="3300" b="1" u="none" baseline="0">
                <a:solidFill>
                  <a:schemeClr val="bg1"/>
                </a:solidFill>
                <a:latin typeface="Times New Roman"/>
              </a:defRPr>
            </a:lvl1pPr>
          </a:lstStyle>
          <a:p>
            <a:pPr lvl="0"/>
            <a:r>
              <a:rPr lang="en-US" dirty="0"/>
              <a:t>02 · Template Treatment Upgrades</a:t>
            </a:r>
          </a:p>
        </p:txBody>
      </p:sp>
      <p:pic>
        <p:nvPicPr>
          <p:cNvPr id="8" name="Picture 7" descr="smoothing_bin4.png"/>
          <p:cNvPicPr>
            <a:picLocks noChangeAspect="1"/>
          </p:cNvPicPr>
          <p:nvPr/>
        </p:nvPicPr>
        <p:blipFill>
          <a:blip r:embed="rId2"/>
          <a:stretch>
            <a:fillRect/>
          </a:stretch>
        </p:blipFill>
        <p:spPr>
          <a:xfrm>
            <a:off x="1174888" y="12222583"/>
            <a:ext cx="3579121" cy="5397123"/>
          </a:xfrm>
          <a:prstGeom prst="rect">
            <a:avLst/>
          </a:prstGeom>
        </p:spPr>
      </p:pic>
      <p:pic>
        <p:nvPicPr>
          <p:cNvPr id="9" name="Picture 8" descr="parameterization_bin4.png"/>
          <p:cNvPicPr>
            <a:picLocks noChangeAspect="1"/>
          </p:cNvPicPr>
          <p:nvPr/>
        </p:nvPicPr>
        <p:blipFill>
          <a:blip r:embed="rId3"/>
          <a:stretch>
            <a:fillRect/>
          </a:stretch>
        </p:blipFill>
        <p:spPr>
          <a:xfrm>
            <a:off x="6196889" y="12222583"/>
            <a:ext cx="3579121" cy="5397123"/>
          </a:xfrm>
          <a:prstGeom prst="rect">
            <a:avLst/>
          </a:prstGeom>
        </p:spPr>
      </p:pic>
      <p:sp>
        <p:nvSpPr>
          <p:cNvPr id="10" name="Text Placeholder 3"/>
          <p:cNvSpPr>
            <a:spLocks noGrp="1"/>
          </p:cNvSpPr>
          <p:nvPr/>
        </p:nvSpPr>
        <p:spPr>
          <a:xfrm>
            <a:off x="468000" y="17365725"/>
            <a:ext cx="5022000" cy="756000"/>
          </a:xfrm>
          <a:prstGeom prst="rect">
            <a:avLst/>
          </a:prstGeom>
        </p:spPr>
        <p:txBody>
          <a:bodyPr wrap="square" lIns="187489" tIns="187489" rIns="187489" bIns="187489" anchor="t" anchorCtr="0"/>
          <a:lstStyle>
            <a:lvl1pPr marL="0" indent="0">
              <a:buNone/>
              <a:defRPr sz="2400">
                <a:solidFill>
                  <a:schemeClr val="accent5">
                    <a:lumMod val="50000"/>
                  </a:schemeClr>
                </a:solidFill>
                <a:latin typeface="Times New Roman"/>
                <a:cs typeface="Times New Roman" panose="02020603050405020304" pitchFamily="18" charset="0"/>
              </a:defRPr>
            </a:lvl1pPr>
            <a:lvl2pPr marL="1218674" indent="-468721">
              <a:defRPr sz="2100">
                <a:latin typeface="Times New Roman"/>
              </a:defRPr>
            </a:lvl2pPr>
            <a:lvl3pPr marL="1687395" indent="-468721">
              <a:defRPr sz="2100">
                <a:latin typeface="Times New Roman"/>
              </a:defRPr>
            </a:lvl3pPr>
            <a:lvl4pPr marL="2202988" indent="-515593">
              <a:defRPr sz="2100">
                <a:latin typeface="Times New Roman"/>
              </a:defRPr>
            </a:lvl4pPr>
            <a:lvl5pPr marL="2577965" indent="-374977">
              <a:defRPr sz="2100">
                <a:latin typeface="Times New Roman"/>
              </a:defRPr>
            </a:lvl5pPr>
          </a:lstStyle>
          <a:p>
            <a:pPr lvl="0" algn="ctr"/>
            <a:r>
              <a:rPr lang="en-US" dirty="0"/>
              <a:t>Fig 1  Savitzky–Golay smoothing</a:t>
            </a:r>
          </a:p>
        </p:txBody>
      </p:sp>
      <p:sp>
        <p:nvSpPr>
          <p:cNvPr id="11" name="Text Placeholder 3"/>
          <p:cNvSpPr>
            <a:spLocks noGrp="1"/>
          </p:cNvSpPr>
          <p:nvPr/>
        </p:nvSpPr>
        <p:spPr>
          <a:xfrm>
            <a:off x="5490000" y="17365725"/>
            <a:ext cx="5022000" cy="756000"/>
          </a:xfrm>
          <a:prstGeom prst="rect">
            <a:avLst/>
          </a:prstGeom>
        </p:spPr>
        <p:txBody>
          <a:bodyPr wrap="square" lIns="187489" tIns="187489" rIns="187489" bIns="187489" anchor="t" anchorCtr="0"/>
          <a:lstStyle>
            <a:lvl1pPr marL="0" indent="0">
              <a:buNone/>
              <a:defRPr sz="2400">
                <a:solidFill>
                  <a:schemeClr val="accent5">
                    <a:lumMod val="50000"/>
                  </a:schemeClr>
                </a:solidFill>
                <a:latin typeface="Times New Roman"/>
                <a:cs typeface="Times New Roman" panose="02020603050405020304" pitchFamily="18" charset="0"/>
              </a:defRPr>
            </a:lvl1pPr>
            <a:lvl2pPr marL="1218674" indent="-468721">
              <a:defRPr sz="2100">
                <a:latin typeface="Times New Roman"/>
              </a:defRPr>
            </a:lvl2pPr>
            <a:lvl3pPr marL="1687395" indent="-468721">
              <a:defRPr sz="2100">
                <a:latin typeface="Times New Roman"/>
              </a:defRPr>
            </a:lvl3pPr>
            <a:lvl4pPr marL="2202988" indent="-515593">
              <a:defRPr sz="2100">
                <a:latin typeface="Times New Roman"/>
              </a:defRPr>
            </a:lvl4pPr>
            <a:lvl5pPr marL="2577965" indent="-374977">
              <a:defRPr sz="2100">
                <a:latin typeface="Times New Roman"/>
              </a:defRPr>
            </a:lvl5pPr>
          </a:lstStyle>
          <a:p>
            <a:pPr lvl="0" algn="ctr"/>
            <a:r>
              <a:rPr lang="en-US" dirty="0"/>
              <a:t>Fig 2  Two-sided Crystal Ball parameterization</a:t>
            </a:r>
          </a:p>
        </p:txBody>
      </p:sp>
      <p:pic>
        <p:nvPicPr>
          <p:cNvPr id="12" name="Picture 11" descr="trapezoid_binning_scheme.png"/>
          <p:cNvPicPr>
            <a:picLocks noChangeAspect="1"/>
          </p:cNvPicPr>
          <p:nvPr/>
        </p:nvPicPr>
        <p:blipFill>
          <a:blip r:embed="rId4"/>
          <a:stretch>
            <a:fillRect/>
          </a:stretch>
        </p:blipFill>
        <p:spPr>
          <a:xfrm>
            <a:off x="468000" y="18232740"/>
            <a:ext cx="4419360" cy="3314520"/>
          </a:xfrm>
          <a:prstGeom prst="rect">
            <a:avLst/>
          </a:prstGeom>
        </p:spPr>
      </p:pic>
      <p:sp>
        <p:nvSpPr>
          <p:cNvPr id="13" name="Text Placeholder 3"/>
          <p:cNvSpPr>
            <a:spLocks noGrp="1"/>
          </p:cNvSpPr>
          <p:nvPr/>
        </p:nvSpPr>
        <p:spPr>
          <a:xfrm>
            <a:off x="468000" y="21565674"/>
            <a:ext cx="4419360" cy="756000"/>
          </a:xfrm>
          <a:prstGeom prst="rect">
            <a:avLst/>
          </a:prstGeom>
        </p:spPr>
        <p:txBody>
          <a:bodyPr wrap="square" lIns="187489" tIns="187489" rIns="187489" bIns="187489" anchor="t" anchorCtr="0"/>
          <a:lstStyle>
            <a:lvl1pPr marL="0" indent="0">
              <a:buNone/>
              <a:defRPr sz="2400">
                <a:solidFill>
                  <a:schemeClr val="accent5">
                    <a:lumMod val="50000"/>
                  </a:schemeClr>
                </a:solidFill>
                <a:latin typeface="Times New Roman"/>
                <a:cs typeface="Times New Roman" panose="02020603050405020304" pitchFamily="18" charset="0"/>
              </a:defRPr>
            </a:lvl1pPr>
            <a:lvl2pPr marL="1218674" indent="-468721">
              <a:defRPr sz="2100">
                <a:latin typeface="Times New Roman"/>
              </a:defRPr>
            </a:lvl2pPr>
            <a:lvl3pPr marL="1687395" indent="-468721">
              <a:defRPr sz="2100">
                <a:latin typeface="Times New Roman"/>
              </a:defRPr>
            </a:lvl3pPr>
            <a:lvl4pPr marL="2202988" indent="-515593">
              <a:defRPr sz="2100">
                <a:latin typeface="Times New Roman"/>
              </a:defRPr>
            </a:lvl4pPr>
            <a:lvl5pPr marL="2577965" indent="-374977">
              <a:defRPr sz="2100">
                <a:latin typeface="Times New Roman"/>
              </a:defRPr>
            </a:lvl5pPr>
          </a:lstStyle>
          <a:p>
            <a:pPr lvl="0" algn="ctr"/>
            <a:r>
              <a:rPr lang="en-US" dirty="0"/>
              <a:t>Fig 3  Trapezoidal binning grid</a:t>
            </a:r>
          </a:p>
        </p:txBody>
      </p:sp>
      <p:sp>
        <p:nvSpPr>
          <p:cNvPr id="14" name="Text Placeholder 3"/>
          <p:cNvSpPr>
            <a:spLocks noGrp="1"/>
          </p:cNvSpPr>
          <p:nvPr/>
        </p:nvSpPr>
        <p:spPr>
          <a:xfrm>
            <a:off x="5067360" y="18180000"/>
            <a:ext cx="5444639" cy="4194000"/>
          </a:xfrm>
          <a:prstGeom prst="rect">
            <a:avLst/>
          </a:prstGeom>
        </p:spPr>
        <p:txBody>
          <a:bodyPr wrap="square" lIns="187489" tIns="187489" rIns="187489" bIns="187489" anchor="t" anchorCtr="0"/>
          <a:lstStyle>
            <a:lvl1pPr marL="0" indent="0">
              <a:buNone/>
              <a:defRPr sz="2400">
                <a:solidFill>
                  <a:schemeClr val="accent5">
                    <a:lumMod val="50000"/>
                  </a:schemeClr>
                </a:solidFill>
                <a:latin typeface="Times New Roman"/>
                <a:cs typeface="Times New Roman" panose="02020603050405020304" pitchFamily="18" charset="0"/>
              </a:defRPr>
            </a:lvl1pPr>
            <a:lvl2pPr marL="1218674" indent="-468721">
              <a:defRPr sz="2100">
                <a:latin typeface="Times New Roman"/>
              </a:defRPr>
            </a:lvl2pPr>
            <a:lvl3pPr marL="1687395" indent="-468721">
              <a:defRPr sz="2100">
                <a:latin typeface="Times New Roman"/>
              </a:defRPr>
            </a:lvl3pPr>
            <a:lvl4pPr marL="2202988" indent="-515593">
              <a:defRPr sz="2100">
                <a:latin typeface="Times New Roman"/>
              </a:defRPr>
            </a:lvl4pPr>
            <a:lvl5pPr marL="2577965" indent="-374977">
              <a:defRPr sz="2100">
                <a:latin typeface="Times New Roman"/>
              </a:defRPr>
            </a:lvl5pPr>
          </a:lstStyle>
          <a:p>
            <a:pPr lvl="0"/>
            <a:r>
              <a:rPr lang="en-US" dirty="0"/>
              <a:t>Switching binning from rectangular to trapezoidal (Fig 3) enables refined full-energy template treatment: peak-region masked Savitzky–Golay smoothing (Fig 1) and two-sided Crystal Ball parameterization (Fig 2).</a:t>
            </a:r>
          </a:p>
          <a:p>
            <a:pPr lvl="0"/>
            <a:endParaRPr lang="en-US" dirty="0"/>
          </a:p>
          <a:p>
            <a:pPr lvl="0"/>
            <a:r>
              <a:rPr lang="en-US" dirty="0"/>
              <a:t>The legacy rectangular scheme cannot support parameterization (high-energy bins too tight); smoothing-only is kept as a reference pipeline.</a:t>
            </a:r>
          </a:p>
        </p:txBody>
      </p:sp>
      <p:sp>
        <p:nvSpPr>
          <p:cNvPr id="15" name="Text Placeholder 5"/>
          <p:cNvSpPr>
            <a:spLocks noGrp="1"/>
          </p:cNvSpPr>
          <p:nvPr/>
        </p:nvSpPr>
        <p:spPr>
          <a:xfrm>
            <a:off x="360000" y="22572000"/>
            <a:ext cx="10260000" cy="576000"/>
          </a:xfrm>
          <a:prstGeom prst="rect">
            <a:avLst/>
          </a:prstGeom>
          <a:solidFill>
            <a:schemeClr val="accent5">
              <a:lumMod val="50000"/>
            </a:schemeClr>
          </a:solidFill>
        </p:spPr>
        <p:txBody>
          <a:bodyPr wrap="square" lIns="74996" tIns="74996" rIns="74996" bIns="74996" anchor="t" anchorCtr="0"/>
          <a:lstStyle>
            <a:lvl1pPr marL="0" indent="0" algn="ctr">
              <a:buNone/>
              <a:defRPr sz="3300" b="1" u="none" baseline="0">
                <a:solidFill>
                  <a:schemeClr val="bg1"/>
                </a:solidFill>
                <a:latin typeface="Times New Roman"/>
              </a:defRPr>
            </a:lvl1pPr>
          </a:lstStyle>
          <a:p>
            <a:pPr lvl="0"/>
            <a:r>
              <a:rPr lang="en-US" dirty="0"/>
              <a:t>03 · MCMC Fit Example: High-Energy Bin</a:t>
            </a:r>
          </a:p>
        </p:txBody>
      </p:sp>
      <p:pic>
        <p:nvPicPr>
          <p:cNvPr id="16" name="Picture 15" descr="Spectrum.8.png"/>
          <p:cNvPicPr>
            <a:picLocks noChangeAspect="1"/>
          </p:cNvPicPr>
          <p:nvPr/>
        </p:nvPicPr>
        <p:blipFill>
          <a:blip r:embed="rId5"/>
          <a:stretch>
            <a:fillRect/>
          </a:stretch>
        </p:blipFill>
        <p:spPr>
          <a:xfrm>
            <a:off x="1819800" y="23220624"/>
            <a:ext cx="3580200" cy="5398750"/>
          </a:xfrm>
          <a:prstGeom prst="rect">
            <a:avLst/>
          </a:prstGeom>
        </p:spPr>
      </p:pic>
      <p:pic>
        <p:nvPicPr>
          <p:cNvPr id="17" name="Picture 16" descr="Spectrum.8.png"/>
          <p:cNvPicPr>
            <a:picLocks noChangeAspect="1"/>
          </p:cNvPicPr>
          <p:nvPr/>
        </p:nvPicPr>
        <p:blipFill>
          <a:blip r:embed="rId6"/>
          <a:stretch>
            <a:fillRect/>
          </a:stretch>
        </p:blipFill>
        <p:spPr>
          <a:xfrm>
            <a:off x="5580000" y="23220624"/>
            <a:ext cx="3580200" cy="5398750"/>
          </a:xfrm>
          <a:prstGeom prst="rect">
            <a:avLst/>
          </a:prstGeom>
        </p:spPr>
      </p:pic>
      <p:sp>
        <p:nvSpPr>
          <p:cNvPr id="18" name="Text Placeholder 3"/>
          <p:cNvSpPr>
            <a:spLocks noGrp="1"/>
          </p:cNvSpPr>
          <p:nvPr/>
        </p:nvSpPr>
        <p:spPr>
          <a:xfrm>
            <a:off x="1819800" y="28638000"/>
            <a:ext cx="3580200" cy="756000"/>
          </a:xfrm>
          <a:prstGeom prst="rect">
            <a:avLst/>
          </a:prstGeom>
        </p:spPr>
        <p:txBody>
          <a:bodyPr wrap="square" lIns="187489" tIns="187489" rIns="187489" bIns="187489" anchor="t" anchorCtr="0"/>
          <a:lstStyle>
            <a:lvl1pPr marL="0" indent="0">
              <a:buNone/>
              <a:defRPr sz="2400">
                <a:solidFill>
                  <a:schemeClr val="accent5">
                    <a:lumMod val="50000"/>
                  </a:schemeClr>
                </a:solidFill>
                <a:latin typeface="Times New Roman"/>
                <a:cs typeface="Times New Roman" panose="02020603050405020304" pitchFamily="18" charset="0"/>
              </a:defRPr>
            </a:lvl1pPr>
            <a:lvl2pPr marL="1218674" indent="-468721">
              <a:defRPr sz="2100">
                <a:latin typeface="Times New Roman"/>
              </a:defRPr>
            </a:lvl2pPr>
            <a:lvl3pPr marL="1687395" indent="-468721">
              <a:defRPr sz="2100">
                <a:latin typeface="Times New Roman"/>
              </a:defRPr>
            </a:lvl3pPr>
            <a:lvl4pPr marL="2202988" indent="-515593">
              <a:defRPr sz="2100">
                <a:latin typeface="Times New Roman"/>
              </a:defRPr>
            </a:lvl4pPr>
            <a:lvl5pPr marL="2577965" indent="-374977">
              <a:defRPr sz="2100">
                <a:latin typeface="Times New Roman"/>
              </a:defRPr>
            </a:lvl5pPr>
          </a:lstStyle>
          <a:p>
            <a:pPr lvl="0" algn="ctr"/>
            <a:r>
              <a:rPr lang="en-US" dirty="0"/>
              <a:t>Fig 4  Rectangular Smoothed · Data · bin 8</a:t>
            </a:r>
          </a:p>
        </p:txBody>
      </p:sp>
      <p:sp>
        <p:nvSpPr>
          <p:cNvPr id="19" name="Text Placeholder 3"/>
          <p:cNvSpPr>
            <a:spLocks noGrp="1"/>
          </p:cNvSpPr>
          <p:nvPr/>
        </p:nvSpPr>
        <p:spPr>
          <a:xfrm>
            <a:off x="5580000" y="28638000"/>
            <a:ext cx="3580200" cy="756000"/>
          </a:xfrm>
          <a:prstGeom prst="rect">
            <a:avLst/>
          </a:prstGeom>
        </p:spPr>
        <p:txBody>
          <a:bodyPr wrap="square" lIns="187489" tIns="187489" rIns="187489" bIns="187489" anchor="t" anchorCtr="0"/>
          <a:lstStyle>
            <a:lvl1pPr marL="0" indent="0">
              <a:buNone/>
              <a:defRPr sz="2400">
                <a:solidFill>
                  <a:schemeClr val="accent5">
                    <a:lumMod val="50000"/>
                  </a:schemeClr>
                </a:solidFill>
                <a:latin typeface="Times New Roman"/>
                <a:cs typeface="Times New Roman" panose="02020603050405020304" pitchFamily="18" charset="0"/>
              </a:defRPr>
            </a:lvl1pPr>
            <a:lvl2pPr marL="1218674" indent="-468721">
              <a:defRPr sz="2100">
                <a:latin typeface="Times New Roman"/>
              </a:defRPr>
            </a:lvl2pPr>
            <a:lvl3pPr marL="1687395" indent="-468721">
              <a:defRPr sz="2100">
                <a:latin typeface="Times New Roman"/>
              </a:defRPr>
            </a:lvl3pPr>
            <a:lvl4pPr marL="2202988" indent="-515593">
              <a:defRPr sz="2100">
                <a:latin typeface="Times New Roman"/>
              </a:defRPr>
            </a:lvl4pPr>
            <a:lvl5pPr marL="2577965" indent="-374977">
              <a:defRPr sz="2100">
                <a:latin typeface="Times New Roman"/>
              </a:defRPr>
            </a:lvl5pPr>
          </a:lstStyle>
          <a:p>
            <a:pPr lvl="0" algn="ctr"/>
            <a:r>
              <a:rPr lang="en-US" dirty="0"/>
              <a:t>Fig 5  Trapezoidal Smoothed · Data · bin 8</a:t>
            </a:r>
          </a:p>
        </p:txBody>
      </p:sp>
      <p:sp>
        <p:nvSpPr>
          <p:cNvPr id="20" name="Text Placeholder 3"/>
          <p:cNvSpPr>
            <a:spLocks noGrp="1"/>
          </p:cNvSpPr>
          <p:nvPr/>
        </p:nvSpPr>
        <p:spPr>
          <a:xfrm>
            <a:off x="432000" y="29538000"/>
            <a:ext cx="10116000" cy="2502000"/>
          </a:xfrm>
          <a:prstGeom prst="rect">
            <a:avLst/>
          </a:prstGeom>
        </p:spPr>
        <p:txBody>
          <a:bodyPr wrap="square" lIns="187489" tIns="187489" rIns="187489" bIns="187489" anchor="t" anchorCtr="0"/>
          <a:lstStyle>
            <a:lvl1pPr marL="0" indent="0">
              <a:buNone/>
              <a:defRPr sz="2400">
                <a:solidFill>
                  <a:schemeClr val="accent5">
                    <a:lumMod val="50000"/>
                  </a:schemeClr>
                </a:solidFill>
                <a:latin typeface="Times New Roman"/>
                <a:cs typeface="Times New Roman" panose="02020603050405020304" pitchFamily="18" charset="0"/>
              </a:defRPr>
            </a:lvl1pPr>
            <a:lvl2pPr marL="1218674" indent="-468721">
              <a:defRPr sz="2100">
                <a:latin typeface="Times New Roman"/>
              </a:defRPr>
            </a:lvl2pPr>
            <a:lvl3pPr marL="1687395" indent="-468721">
              <a:defRPr sz="2100">
                <a:latin typeface="Times New Roman"/>
              </a:defRPr>
            </a:lvl3pPr>
            <a:lvl4pPr marL="2202988" indent="-515593">
              <a:defRPr sz="2100">
                <a:latin typeface="Times New Roman"/>
              </a:defRPr>
            </a:lvl4pPr>
            <a:lvl5pPr marL="2577965" indent="-374977">
              <a:defRPr sz="2100">
                <a:latin typeface="Times New Roman"/>
              </a:defRPr>
            </a:lvl5pPr>
          </a:lstStyle>
          <a:p>
            <a:pPr lvl="0"/>
            <a:r>
              <a:rPr lang="en-US" dirty="0"/>
              <a:t>At 7.9–12.6 PeV the original binning is too tight for smoothing or parameterization; trapezoidal binning restores template treatment.</a:t>
            </a:r>
          </a:p>
          <a:p>
            <a:pPr lvl="0"/>
            <a:endParaRPr lang="en-US" dirty="0"/>
          </a:p>
          <a:p>
            <a:pPr lvl="0"/>
            <a:r>
              <a:rPr lang="en-US" b="1" dirty="0"/>
              <a:t>Conclusion: </a:t>
            </a:r>
            <a:r>
              <a:rPr lang="en-US" dirty="0"/>
              <a:t>trapezoidal binning becomes the main parameterization interval, keeping high-energy curves comparable to the rest.</a:t>
            </a:r>
          </a:p>
        </p:txBody>
      </p:sp>
      <p:sp>
        <p:nvSpPr>
          <p:cNvPr id="21" name="Text Placeholder 5"/>
          <p:cNvSpPr>
            <a:spLocks noGrp="1"/>
          </p:cNvSpPr>
          <p:nvPr/>
        </p:nvSpPr>
        <p:spPr>
          <a:xfrm>
            <a:off x="10980000" y="4896000"/>
            <a:ext cx="10260000" cy="576000"/>
          </a:xfrm>
          <a:prstGeom prst="rect">
            <a:avLst/>
          </a:prstGeom>
          <a:solidFill>
            <a:schemeClr val="accent5">
              <a:lumMod val="50000"/>
            </a:schemeClr>
          </a:solidFill>
        </p:spPr>
        <p:txBody>
          <a:bodyPr wrap="square" lIns="74996" tIns="74996" rIns="74996" bIns="74996" anchor="t" anchorCtr="0"/>
          <a:lstStyle>
            <a:lvl1pPr marL="0" indent="0" algn="ctr">
              <a:buNone/>
              <a:defRPr sz="3300" b="1" u="none" baseline="0">
                <a:solidFill>
                  <a:schemeClr val="bg1"/>
                </a:solidFill>
                <a:latin typeface="Times New Roman"/>
              </a:defRPr>
            </a:lvl1pPr>
          </a:lstStyle>
          <a:p>
            <a:pPr lvl="0"/>
            <a:r>
              <a:rPr lang="en-US" dirty="0"/>
              <a:t>04 · Mock Validation: Method's Self-Response</a:t>
            </a:r>
          </a:p>
        </p:txBody>
      </p:sp>
      <p:pic>
        <p:nvPicPr>
          <p:cNvPr id="22" name="Picture 21" descr="spectrum.png"/>
          <p:cNvPicPr>
            <a:picLocks noChangeAspect="1"/>
          </p:cNvPicPr>
          <p:nvPr/>
        </p:nvPicPr>
        <p:blipFill>
          <a:blip r:embed="rId7"/>
          <a:stretch>
            <a:fillRect/>
          </a:stretch>
        </p:blipFill>
        <p:spPr>
          <a:xfrm>
            <a:off x="11088934" y="5686200"/>
            <a:ext cx="3691730" cy="3693600"/>
          </a:xfrm>
          <a:prstGeom prst="rect">
            <a:avLst/>
          </a:prstGeom>
        </p:spPr>
      </p:pic>
      <p:sp>
        <p:nvSpPr>
          <p:cNvPr id="23" name="Text Placeholder 3"/>
          <p:cNvSpPr>
            <a:spLocks noGrp="1"/>
          </p:cNvSpPr>
          <p:nvPr/>
        </p:nvSpPr>
        <p:spPr>
          <a:xfrm>
            <a:off x="11088000" y="9397800"/>
            <a:ext cx="3693600" cy="756000"/>
          </a:xfrm>
          <a:prstGeom prst="rect">
            <a:avLst/>
          </a:prstGeom>
        </p:spPr>
        <p:txBody>
          <a:bodyPr wrap="square" lIns="187489" tIns="187489" rIns="187489" bIns="187489" anchor="t" anchorCtr="0"/>
          <a:lstStyle>
            <a:lvl1pPr marL="0" indent="0">
              <a:buNone/>
              <a:defRPr sz="2400">
                <a:solidFill>
                  <a:schemeClr val="accent5">
                    <a:lumMod val="50000"/>
                  </a:schemeClr>
                </a:solidFill>
                <a:latin typeface="Times New Roman"/>
                <a:cs typeface="Times New Roman" panose="02020603050405020304" pitchFamily="18" charset="0"/>
              </a:defRPr>
            </a:lvl1pPr>
            <a:lvl2pPr marL="1218674" indent="-468721">
              <a:defRPr sz="2100">
                <a:latin typeface="Times New Roman"/>
              </a:defRPr>
            </a:lvl2pPr>
            <a:lvl3pPr marL="1687395" indent="-468721">
              <a:defRPr sz="2100">
                <a:latin typeface="Times New Roman"/>
              </a:defRPr>
            </a:lvl3pPr>
            <a:lvl4pPr marL="2202988" indent="-515593">
              <a:defRPr sz="2100">
                <a:latin typeface="Times New Roman"/>
              </a:defRPr>
            </a:lvl4pPr>
            <a:lvl5pPr marL="2577965" indent="-374977">
              <a:defRPr sz="2100">
                <a:latin typeface="Times New Roman"/>
              </a:defRPr>
            </a:lvl5pPr>
          </a:lstStyle>
          <a:p>
            <a:pPr lvl="0" algn="ctr"/>
            <a:r>
              <a:rPr lang="en-US" dirty="0"/>
              <a:t>Fig 6  Mock input QF / H3a · Trap Param</a:t>
            </a:r>
          </a:p>
        </p:txBody>
      </p:sp>
      <p:sp>
        <p:nvSpPr>
          <p:cNvPr id="24" name="Text Placeholder 3"/>
          <p:cNvSpPr>
            <a:spLocks noGrp="1"/>
          </p:cNvSpPr>
          <p:nvPr/>
        </p:nvSpPr>
        <p:spPr>
          <a:xfrm>
            <a:off x="14961600" y="5543999"/>
            <a:ext cx="6170399" cy="5148000"/>
          </a:xfrm>
          <a:prstGeom prst="rect">
            <a:avLst/>
          </a:prstGeom>
        </p:spPr>
        <p:txBody>
          <a:bodyPr wrap="square" lIns="187489" tIns="187489" rIns="187489" bIns="187489" anchor="t" anchorCtr="0"/>
          <a:lstStyle>
            <a:lvl1pPr marL="0" indent="0">
              <a:buNone/>
              <a:defRPr sz="2400">
                <a:solidFill>
                  <a:schemeClr val="accent5">
                    <a:lumMod val="50000"/>
                  </a:schemeClr>
                </a:solidFill>
                <a:latin typeface="Times New Roman"/>
                <a:cs typeface="Times New Roman" panose="02020603050405020304" pitchFamily="18" charset="0"/>
              </a:defRPr>
            </a:lvl1pPr>
            <a:lvl2pPr marL="1218674" indent="-468721">
              <a:defRPr sz="2100">
                <a:latin typeface="Times New Roman"/>
              </a:defRPr>
            </a:lvl2pPr>
            <a:lvl3pPr marL="1687395" indent="-468721">
              <a:defRPr sz="2100">
                <a:latin typeface="Times New Roman"/>
              </a:defRPr>
            </a:lvl3pPr>
            <a:lvl4pPr marL="2202988" indent="-515593">
              <a:defRPr sz="2100">
                <a:latin typeface="Times New Roman"/>
              </a:defRPr>
            </a:lvl4pPr>
            <a:lvl5pPr marL="2577965" indent="-374977">
              <a:defRPr sz="2100">
                <a:latin typeface="Times New Roman"/>
              </a:defRPr>
            </a:lvl5pPr>
          </a:lstStyle>
          <a:p>
            <a:pPr lvl="0"/>
            <a:r>
              <a:rPr lang="en-US" b="1" dirty="0"/>
              <a:t>Why Mock first</a:t>
            </a:r>
          </a:p>
          <a:p>
            <a:pPr lvl="0"/>
            <a:r>
              <a:rPr lang="en-US" dirty="0"/>
              <a:t>Under known H3a input we test the method's response — confirming the 4-parameter stick-breaking + template pipeline recovers each component's main structure.</a:t>
            </a:r>
          </a:p>
          <a:p>
            <a:pPr lvl="0"/>
            <a:endParaRPr lang="en-US" dirty="0"/>
          </a:p>
          <a:p>
            <a:pPr lvl="0"/>
            <a:r>
              <a:rPr lang="en-US" b="1" dirty="0"/>
              <a:t>Validation</a:t>
            </a:r>
          </a:p>
          <a:p>
            <a:pPr lvl="0"/>
            <a:r>
              <a:rPr lang="en-US" dirty="0"/>
              <a:t>Total flux and main component structures are recovered.</a:t>
            </a:r>
          </a:p>
          <a:p>
            <a:pPr lvl="0"/>
            <a:r>
              <a:rPr lang="en-US" dirty="0"/>
              <a:t>Mock is methodological context, not a data substitute; differences in the main results reflect genuine method differences, not instability.</a:t>
            </a:r>
          </a:p>
        </p:txBody>
      </p:sp>
      <p:sp>
        <p:nvSpPr>
          <p:cNvPr id="25" name="Text Placeholder 5"/>
          <p:cNvSpPr>
            <a:spLocks noGrp="1"/>
          </p:cNvSpPr>
          <p:nvPr/>
        </p:nvSpPr>
        <p:spPr>
          <a:xfrm>
            <a:off x="10980000" y="10836000"/>
            <a:ext cx="10260000" cy="576000"/>
          </a:xfrm>
          <a:prstGeom prst="rect">
            <a:avLst/>
          </a:prstGeom>
          <a:solidFill>
            <a:schemeClr val="accent5">
              <a:lumMod val="50000"/>
            </a:schemeClr>
          </a:solidFill>
        </p:spPr>
        <p:txBody>
          <a:bodyPr wrap="square" lIns="74996" tIns="74996" rIns="74996" bIns="74996" anchor="t" anchorCtr="0"/>
          <a:lstStyle>
            <a:lvl1pPr marL="0" indent="0" algn="ctr">
              <a:buNone/>
              <a:defRPr sz="3300" b="1" u="none" baseline="0">
                <a:solidFill>
                  <a:schemeClr val="bg1"/>
                </a:solidFill>
                <a:latin typeface="Times New Roman"/>
              </a:defRPr>
            </a:lvl1pPr>
          </a:lstStyle>
          <a:p>
            <a:pPr lvl="0"/>
            <a:r>
              <a:rPr lang="en-US" dirty="0"/>
              <a:t>05 · Main Results: Spectra / ⟨ln A⟩ vs LHAASO Pub</a:t>
            </a:r>
          </a:p>
        </p:txBody>
      </p:sp>
      <p:sp>
        <p:nvSpPr>
          <p:cNvPr id="26" name="Text Placeholder 3"/>
          <p:cNvSpPr>
            <a:spLocks noGrp="1"/>
          </p:cNvSpPr>
          <p:nvPr/>
        </p:nvSpPr>
        <p:spPr>
          <a:xfrm>
            <a:off x="11088000" y="11484000"/>
            <a:ext cx="4913999" cy="612000"/>
          </a:xfrm>
          <a:prstGeom prst="rect">
            <a:avLst/>
          </a:prstGeom>
        </p:spPr>
        <p:txBody>
          <a:bodyPr wrap="square" lIns="187489" tIns="187489" rIns="187489" bIns="187489" anchor="t" anchorCtr="0"/>
          <a:lstStyle>
            <a:lvl1pPr marL="0" indent="0">
              <a:buNone/>
              <a:defRPr sz="2400">
                <a:solidFill>
                  <a:schemeClr val="accent5">
                    <a:lumMod val="50000"/>
                  </a:schemeClr>
                </a:solidFill>
                <a:latin typeface="Times New Roman"/>
                <a:cs typeface="Times New Roman" panose="02020603050405020304" pitchFamily="18" charset="0"/>
              </a:defRPr>
            </a:lvl1pPr>
            <a:lvl2pPr marL="1218674" indent="-468721">
              <a:defRPr sz="2100">
                <a:latin typeface="Times New Roman"/>
              </a:defRPr>
            </a:lvl2pPr>
            <a:lvl3pPr marL="1687395" indent="-468721">
              <a:defRPr sz="2100">
                <a:latin typeface="Times New Roman"/>
              </a:defRPr>
            </a:lvl3pPr>
            <a:lvl4pPr marL="2202988" indent="-515593">
              <a:defRPr sz="2100">
                <a:latin typeface="Times New Roman"/>
              </a:defRPr>
            </a:lvl4pPr>
            <a:lvl5pPr marL="2577965" indent="-374977">
              <a:defRPr sz="2100">
                <a:latin typeface="Times New Roman"/>
              </a:defRPr>
            </a:lvl5pPr>
          </a:lstStyle>
          <a:p>
            <a:pPr lvl="0" algn="ctr"/>
            <a:r>
              <a:rPr lang="en-US" b="1" dirty="0"/>
              <a:t>Fig 7  A · Proton flux</a:t>
            </a:r>
          </a:p>
        </p:txBody>
      </p:sp>
      <p:pic>
        <p:nvPicPr>
          <p:cNvPr id="27" name="Picture 26" descr="data_qf_gsf_proton_flux_compare.png"/>
          <p:cNvPicPr>
            <a:picLocks noChangeAspect="1"/>
          </p:cNvPicPr>
          <p:nvPr/>
        </p:nvPicPr>
        <p:blipFill>
          <a:blip r:embed="rId8"/>
          <a:stretch>
            <a:fillRect/>
          </a:stretch>
        </p:blipFill>
        <p:spPr>
          <a:xfrm>
            <a:off x="11398354" y="12150000"/>
            <a:ext cx="4293291" cy="4301999"/>
          </a:xfrm>
          <a:prstGeom prst="rect">
            <a:avLst/>
          </a:prstGeom>
        </p:spPr>
      </p:pic>
      <p:sp>
        <p:nvSpPr>
          <p:cNvPr id="28" name="Text Placeholder 3"/>
          <p:cNvSpPr>
            <a:spLocks noGrp="1"/>
          </p:cNvSpPr>
          <p:nvPr/>
        </p:nvSpPr>
        <p:spPr>
          <a:xfrm>
            <a:off x="16217999" y="11484000"/>
            <a:ext cx="4913999" cy="612000"/>
          </a:xfrm>
          <a:prstGeom prst="rect">
            <a:avLst/>
          </a:prstGeom>
        </p:spPr>
        <p:txBody>
          <a:bodyPr wrap="square" lIns="187489" tIns="187489" rIns="187489" bIns="187489" anchor="t" anchorCtr="0"/>
          <a:lstStyle>
            <a:lvl1pPr marL="0" indent="0">
              <a:buNone/>
              <a:defRPr sz="2400">
                <a:solidFill>
                  <a:schemeClr val="accent5">
                    <a:lumMod val="50000"/>
                  </a:schemeClr>
                </a:solidFill>
                <a:latin typeface="Times New Roman"/>
                <a:cs typeface="Times New Roman" panose="02020603050405020304" pitchFamily="18" charset="0"/>
              </a:defRPr>
            </a:lvl1pPr>
            <a:lvl2pPr marL="1218674" indent="-468721">
              <a:defRPr sz="2100">
                <a:latin typeface="Times New Roman"/>
              </a:defRPr>
            </a:lvl2pPr>
            <a:lvl3pPr marL="1687395" indent="-468721">
              <a:defRPr sz="2100">
                <a:latin typeface="Times New Roman"/>
              </a:defRPr>
            </a:lvl3pPr>
            <a:lvl4pPr marL="2202988" indent="-515593">
              <a:defRPr sz="2100">
                <a:latin typeface="Times New Roman"/>
              </a:defRPr>
            </a:lvl4pPr>
            <a:lvl5pPr marL="2577965" indent="-374977">
              <a:defRPr sz="2100">
                <a:latin typeface="Times New Roman"/>
              </a:defRPr>
            </a:lvl5pPr>
          </a:lstStyle>
          <a:p>
            <a:pPr lvl="0" algn="ctr"/>
            <a:r>
              <a:rPr lang="en-US" b="1" dirty="0"/>
              <a:t>Fig 8  B · Light flux</a:t>
            </a:r>
          </a:p>
        </p:txBody>
      </p:sp>
      <p:pic>
        <p:nvPicPr>
          <p:cNvPr id="29" name="Picture 28" descr="data_qf_gsf_light_flux_compare.png"/>
          <p:cNvPicPr>
            <a:picLocks noChangeAspect="1"/>
          </p:cNvPicPr>
          <p:nvPr/>
        </p:nvPicPr>
        <p:blipFill>
          <a:blip r:embed="rId9"/>
          <a:stretch>
            <a:fillRect/>
          </a:stretch>
        </p:blipFill>
        <p:spPr>
          <a:xfrm>
            <a:off x="16525088" y="12150000"/>
            <a:ext cx="4299822" cy="4301999"/>
          </a:xfrm>
          <a:prstGeom prst="rect">
            <a:avLst/>
          </a:prstGeom>
        </p:spPr>
      </p:pic>
      <p:sp>
        <p:nvSpPr>
          <p:cNvPr id="30" name="Text Placeholder 3"/>
          <p:cNvSpPr>
            <a:spLocks noGrp="1"/>
          </p:cNvSpPr>
          <p:nvPr/>
        </p:nvSpPr>
        <p:spPr>
          <a:xfrm>
            <a:off x="11088000" y="16667999"/>
            <a:ext cx="4913999" cy="612000"/>
          </a:xfrm>
          <a:prstGeom prst="rect">
            <a:avLst/>
          </a:prstGeom>
        </p:spPr>
        <p:txBody>
          <a:bodyPr wrap="square" lIns="187489" tIns="187489" rIns="187489" bIns="187489" anchor="t" anchorCtr="0"/>
          <a:lstStyle>
            <a:lvl1pPr marL="0" indent="0">
              <a:buNone/>
              <a:defRPr sz="2400">
                <a:solidFill>
                  <a:schemeClr val="accent5">
                    <a:lumMod val="50000"/>
                  </a:schemeClr>
                </a:solidFill>
                <a:latin typeface="Times New Roman"/>
                <a:cs typeface="Times New Roman" panose="02020603050405020304" pitchFamily="18" charset="0"/>
              </a:defRPr>
            </a:lvl1pPr>
            <a:lvl2pPr marL="1218674" indent="-468721">
              <a:defRPr sz="2100">
                <a:latin typeface="Times New Roman"/>
              </a:defRPr>
            </a:lvl2pPr>
            <a:lvl3pPr marL="1687395" indent="-468721">
              <a:defRPr sz="2100">
                <a:latin typeface="Times New Roman"/>
              </a:defRPr>
            </a:lvl3pPr>
            <a:lvl4pPr marL="2202988" indent="-515593">
              <a:defRPr sz="2100">
                <a:latin typeface="Times New Roman"/>
              </a:defRPr>
            </a:lvl4pPr>
            <a:lvl5pPr marL="2577965" indent="-374977">
              <a:defRPr sz="2100">
                <a:latin typeface="Times New Roman"/>
              </a:defRPr>
            </a:lvl5pPr>
          </a:lstStyle>
          <a:p>
            <a:pPr lvl="0" algn="ctr"/>
            <a:r>
              <a:rPr lang="en-US" b="1" dirty="0"/>
              <a:t>Fig 9  C · Total flux</a:t>
            </a:r>
          </a:p>
        </p:txBody>
      </p:sp>
      <p:pic>
        <p:nvPicPr>
          <p:cNvPr id="31" name="Picture 30" descr="data_qf_gsf_total_flux_compare.png"/>
          <p:cNvPicPr>
            <a:picLocks noChangeAspect="1"/>
          </p:cNvPicPr>
          <p:nvPr/>
        </p:nvPicPr>
        <p:blipFill>
          <a:blip r:embed="rId10"/>
          <a:stretch>
            <a:fillRect/>
          </a:stretch>
        </p:blipFill>
        <p:spPr>
          <a:xfrm>
            <a:off x="11398354" y="17334000"/>
            <a:ext cx="4293291" cy="4301999"/>
          </a:xfrm>
          <a:prstGeom prst="rect">
            <a:avLst/>
          </a:prstGeom>
        </p:spPr>
      </p:pic>
      <p:sp>
        <p:nvSpPr>
          <p:cNvPr id="32" name="Text Placeholder 3"/>
          <p:cNvSpPr>
            <a:spLocks noGrp="1"/>
          </p:cNvSpPr>
          <p:nvPr/>
        </p:nvSpPr>
        <p:spPr>
          <a:xfrm>
            <a:off x="16217999" y="16667999"/>
            <a:ext cx="4913999" cy="612000"/>
          </a:xfrm>
          <a:prstGeom prst="rect">
            <a:avLst/>
          </a:prstGeom>
        </p:spPr>
        <p:txBody>
          <a:bodyPr wrap="square" lIns="187489" tIns="187489" rIns="187489" bIns="187489" anchor="t" anchorCtr="0"/>
          <a:lstStyle>
            <a:lvl1pPr marL="0" indent="0">
              <a:buNone/>
              <a:defRPr sz="2400">
                <a:solidFill>
                  <a:schemeClr val="accent5">
                    <a:lumMod val="50000"/>
                  </a:schemeClr>
                </a:solidFill>
                <a:latin typeface="Times New Roman"/>
                <a:cs typeface="Times New Roman" panose="02020603050405020304" pitchFamily="18" charset="0"/>
              </a:defRPr>
            </a:lvl1pPr>
            <a:lvl2pPr marL="1218674" indent="-468721">
              <a:defRPr sz="2100">
                <a:latin typeface="Times New Roman"/>
              </a:defRPr>
            </a:lvl2pPr>
            <a:lvl3pPr marL="1687395" indent="-468721">
              <a:defRPr sz="2100">
                <a:latin typeface="Times New Roman"/>
              </a:defRPr>
            </a:lvl3pPr>
            <a:lvl4pPr marL="2202988" indent="-515593">
              <a:defRPr sz="2100">
                <a:latin typeface="Times New Roman"/>
              </a:defRPr>
            </a:lvl4pPr>
            <a:lvl5pPr marL="2577965" indent="-374977">
              <a:defRPr sz="2100">
                <a:latin typeface="Times New Roman"/>
              </a:defRPr>
            </a:lvl5pPr>
          </a:lstStyle>
          <a:p>
            <a:pPr lvl="0" algn="ctr"/>
            <a:r>
              <a:rPr lang="en-US" b="1" dirty="0"/>
              <a:t>Fig 10  D · ⟨ln A⟩</a:t>
            </a:r>
          </a:p>
        </p:txBody>
      </p:sp>
      <p:pic>
        <p:nvPicPr>
          <p:cNvPr id="33" name="Picture 32" descr="data_qf_gsf_lnA_compare.png"/>
          <p:cNvPicPr>
            <a:picLocks noChangeAspect="1"/>
          </p:cNvPicPr>
          <p:nvPr/>
        </p:nvPicPr>
        <p:blipFill>
          <a:blip r:embed="rId11"/>
          <a:stretch>
            <a:fillRect/>
          </a:stretch>
        </p:blipFill>
        <p:spPr>
          <a:xfrm>
            <a:off x="16524000" y="17334000"/>
            <a:ext cx="4301999" cy="4301999"/>
          </a:xfrm>
          <a:prstGeom prst="rect">
            <a:avLst/>
          </a:prstGeom>
        </p:spPr>
      </p:pic>
      <p:sp>
        <p:nvSpPr>
          <p:cNvPr id="34" name="Text Placeholder 3"/>
          <p:cNvSpPr>
            <a:spLocks noGrp="1"/>
          </p:cNvSpPr>
          <p:nvPr/>
        </p:nvSpPr>
        <p:spPr>
          <a:xfrm>
            <a:off x="11088000" y="21780000"/>
            <a:ext cx="10044000" cy="3779999"/>
          </a:xfrm>
          <a:prstGeom prst="rect">
            <a:avLst/>
          </a:prstGeom>
        </p:spPr>
        <p:txBody>
          <a:bodyPr wrap="square" lIns="187489" tIns="187489" rIns="187489" bIns="187489" anchor="t" anchorCtr="0"/>
          <a:lstStyle>
            <a:lvl1pPr marL="0" indent="0">
              <a:buNone/>
              <a:defRPr sz="2400">
                <a:solidFill>
                  <a:schemeClr val="accent5">
                    <a:lumMod val="50000"/>
                  </a:schemeClr>
                </a:solidFill>
                <a:latin typeface="Times New Roman"/>
                <a:cs typeface="Times New Roman" panose="02020603050405020304" pitchFamily="18" charset="0"/>
              </a:defRPr>
            </a:lvl1pPr>
            <a:lvl2pPr marL="1218674" indent="-468721">
              <a:defRPr sz="2100">
                <a:latin typeface="Times New Roman"/>
              </a:defRPr>
            </a:lvl2pPr>
            <a:lvl3pPr marL="1687395" indent="-468721">
              <a:defRPr sz="2100">
                <a:latin typeface="Times New Roman"/>
              </a:defRPr>
            </a:lvl3pPr>
            <a:lvl4pPr marL="2202988" indent="-515593">
              <a:defRPr sz="2100">
                <a:latin typeface="Times New Roman"/>
              </a:defRPr>
            </a:lvl4pPr>
            <a:lvl5pPr marL="2577965" indent="-374977">
              <a:defRPr sz="2100">
                <a:latin typeface="Times New Roman"/>
              </a:defRPr>
            </a:lvl5pPr>
          </a:lstStyle>
          <a:p>
            <a:pPr lvl="0"/>
            <a:r>
              <a:rPr lang="en-US" b="1" dirty="0"/>
              <a:t>Legend: </a:t>
            </a:r>
          </a:p>
          <a:p>
            <a:pPr lvl="0"/>
            <a:r>
              <a:rPr lang="en-US" dirty="0"/>
              <a:t>Blue / Red — rectangular / trapezoidal pipelines; </a:t>
            </a:r>
          </a:p>
          <a:p>
            <a:pPr lvl="0"/>
            <a:r>
              <a:rPr lang="en-US" dirty="0"/>
              <a:t>blue band — LHAASO Published QGSJET-II-04 result.</a:t>
            </a:r>
          </a:p>
          <a:p>
            <a:pPr lvl="0"/>
            <a:endParaRPr lang="en-US" dirty="0"/>
          </a:p>
          <a:p>
            <a:pPr lvl="0"/>
            <a:r>
              <a:rPr lang="en-US" b="1" dirty="0"/>
              <a:t>A Proton &amp; B Light: </a:t>
            </a:r>
            <a:r>
              <a:rPr lang="en-US" dirty="0"/>
              <a:t>overall elevated;</a:t>
            </a:r>
          </a:p>
          <a:p>
            <a:pPr lvl="0"/>
            <a:r>
              <a:rPr lang="en-US" b="1" dirty="0"/>
              <a:t>C Total </a:t>
            </a:r>
            <a:r>
              <a:rPr lang="en-US" dirty="0"/>
              <a:t>agrees with the Published result, with high-energy fluctuations.</a:t>
            </a:r>
          </a:p>
          <a:p>
            <a:pPr lvl="0"/>
            <a:r>
              <a:rPr lang="en-US" b="1" dirty="0"/>
              <a:t>D ⟨ln A⟩: </a:t>
            </a:r>
            <a:r>
              <a:rPr lang="en-US" dirty="0"/>
              <a:t>slightly lower, consistent with the light-leaning composition.</a:t>
            </a:r>
          </a:p>
          <a:p>
            <a:pPr lvl="0"/>
            <a:r>
              <a:rPr lang="en-US" b="1" dirty="0"/>
              <a:t>Discrepancy comes from composition splitting, not total-flux distortion; ⟨ln A⟩ correspondingly reduced.</a:t>
            </a:r>
          </a:p>
        </p:txBody>
      </p:sp>
      <p:sp>
        <p:nvSpPr>
          <p:cNvPr id="35" name="Text Placeholder 5"/>
          <p:cNvSpPr>
            <a:spLocks noGrp="1"/>
          </p:cNvSpPr>
          <p:nvPr/>
        </p:nvSpPr>
        <p:spPr>
          <a:xfrm>
            <a:off x="10980000" y="25498724"/>
            <a:ext cx="10260000" cy="576000"/>
          </a:xfrm>
          <a:prstGeom prst="rect">
            <a:avLst/>
          </a:prstGeom>
          <a:solidFill>
            <a:schemeClr val="accent5">
              <a:lumMod val="50000"/>
            </a:schemeClr>
          </a:solidFill>
        </p:spPr>
        <p:txBody>
          <a:bodyPr wrap="square" lIns="74996" tIns="74996" rIns="74996" bIns="74996" anchor="t" anchorCtr="0"/>
          <a:lstStyle>
            <a:lvl1pPr marL="0" indent="0" algn="ctr">
              <a:buNone/>
              <a:defRPr sz="3300" b="1" u="none" baseline="0">
                <a:solidFill>
                  <a:schemeClr val="bg1"/>
                </a:solidFill>
                <a:latin typeface="Times New Roman"/>
              </a:defRPr>
            </a:lvl1pPr>
          </a:lstStyle>
          <a:p>
            <a:pPr lvl="0"/>
            <a:r>
              <a:rPr lang="en-US" dirty="0"/>
              <a:t>06 · Summary &amp; Outlook</a:t>
            </a:r>
          </a:p>
        </p:txBody>
      </p:sp>
      <p:sp>
        <p:nvSpPr>
          <p:cNvPr id="36" name="Text Placeholder 3"/>
          <p:cNvSpPr>
            <a:spLocks noGrp="1"/>
          </p:cNvSpPr>
          <p:nvPr/>
        </p:nvSpPr>
        <p:spPr>
          <a:xfrm>
            <a:off x="11088000" y="26146724"/>
            <a:ext cx="10044000" cy="6252564"/>
          </a:xfrm>
          <a:prstGeom prst="rect">
            <a:avLst/>
          </a:prstGeom>
        </p:spPr>
        <p:txBody>
          <a:bodyPr wrap="square" lIns="187489" tIns="187489" rIns="187489" bIns="187489" anchor="t" anchorCtr="0"/>
          <a:lstStyle>
            <a:lvl1pPr marL="0" indent="0">
              <a:buNone/>
              <a:defRPr sz="2400">
                <a:solidFill>
                  <a:schemeClr val="accent5">
                    <a:lumMod val="50000"/>
                  </a:schemeClr>
                </a:solidFill>
                <a:latin typeface="Times New Roman"/>
                <a:cs typeface="Times New Roman" panose="02020603050405020304" pitchFamily="18" charset="0"/>
              </a:defRPr>
            </a:lvl1pPr>
            <a:lvl2pPr marL="1218674" indent="-468721">
              <a:defRPr sz="2100">
                <a:latin typeface="Times New Roman"/>
              </a:defRPr>
            </a:lvl2pPr>
            <a:lvl3pPr marL="1687395" indent="-468721">
              <a:defRPr sz="2100">
                <a:latin typeface="Times New Roman"/>
              </a:defRPr>
            </a:lvl3pPr>
            <a:lvl4pPr marL="2202988" indent="-515593">
              <a:defRPr sz="2100">
                <a:latin typeface="Times New Roman"/>
              </a:defRPr>
            </a:lvl4pPr>
            <a:lvl5pPr marL="2577965" indent="-374977">
              <a:defRPr sz="2100">
                <a:latin typeface="Times New Roman"/>
              </a:defRPr>
            </a:lvl5pPr>
          </a:lstStyle>
          <a:p>
            <a:pPr lvl="0"/>
            <a:r>
              <a:rPr lang="en-US" b="1" dirty="0"/>
              <a:t>Feasibility: </a:t>
            </a:r>
            <a:r>
              <a:rPr lang="en-US" dirty="0"/>
              <a:t>template-based composition reconstruction with KM2A is shown feasible around the knee. MC closure is acceptable and weakly model-sensitive; on data the all-particle spectrum is pipeline-stable while composition observables depend more on template details and fit configuration.</a:t>
            </a:r>
          </a:p>
          <a:p>
            <a:pPr lvl="0"/>
            <a:endParaRPr lang="en-US" dirty="0"/>
          </a:p>
          <a:p>
            <a:pPr lvl="0"/>
            <a:r>
              <a:rPr lang="en-US" b="1" dirty="0"/>
              <a:t>Current results: </a:t>
            </a:r>
            <a:r>
              <a:rPr lang="en-US" dirty="0"/>
              <a:t>light composition exceed LHAASO Pub by </a:t>
            </a:r>
            <a:r>
              <a:rPr lang="en-US" b="1" dirty="0">
                <a:solidFill>
                  <a:srgbClr val="C00000"/>
                </a:solidFill>
              </a:rPr>
              <a:t>~20 %</a:t>
            </a:r>
            <a:r>
              <a:rPr lang="en-US" dirty="0"/>
              <a:t> overall, ⟨ln A⟩ correspondingly reduced; total flux compatible with references — discrepancy stems from composition splitting, not normalization.</a:t>
            </a:r>
          </a:p>
          <a:p>
            <a:pPr lvl="0"/>
            <a:endParaRPr lang="en-US" dirty="0"/>
          </a:p>
          <a:p>
            <a:pPr lvl="0"/>
            <a:r>
              <a:rPr lang="en-US" b="1" dirty="0"/>
              <a:t>Next steps: </a:t>
            </a:r>
            <a:r>
              <a:rPr lang="en-US" dirty="0"/>
              <a:t>investigate the discrepancy. </a:t>
            </a:r>
          </a:p>
          <a:p>
            <a:pPr marL="514350" lvl="0" indent="-514350">
              <a:buAutoNum type="romanLcParenBoth"/>
            </a:pPr>
            <a:r>
              <a:rPr lang="en-US" b="1" dirty="0"/>
              <a:t>Template construction</a:t>
            </a:r>
            <a:r>
              <a:rPr lang="en-US" dirty="0"/>
              <a:t>: different cuts / different energy reconstruction methods and different separation variable; </a:t>
            </a:r>
          </a:p>
          <a:p>
            <a:pPr marL="514350" lvl="0" indent="-514350">
              <a:buAutoNum type="romanLcParenBoth"/>
            </a:pPr>
            <a:r>
              <a:rPr lang="en-US" b="1" dirty="0"/>
              <a:t>Template-model dependence</a:t>
            </a:r>
            <a:r>
              <a:rPr lang="en-US" dirty="0"/>
              <a:t>: extend QF / GSF baseline to EF / H3a / PG combinations for cross-validation; </a:t>
            </a:r>
          </a:p>
          <a:p>
            <a:pPr marL="514350" lvl="0" indent="-514350">
              <a:buAutoNum type="romanLcParenBoth"/>
            </a:pPr>
            <a:r>
              <a:rPr lang="en-US" b="1" dirty="0"/>
              <a:t>Fit configuration</a:t>
            </a:r>
            <a:r>
              <a:rPr lang="en-US" dirty="0"/>
              <a:t>: vary peak-mask and fit interval, or try the 1-amplitude + 4-ratio formulation.</a:t>
            </a:r>
          </a:p>
        </p:txBody>
      </p:sp>
    </p:spTree>
    <p:extLst>
      <p:ext uri="{BB962C8B-B14F-4D97-AF65-F5344CB8AC3E}">
        <p14:creationId xmlns:p14="http://schemas.microsoft.com/office/powerpoint/2010/main" val="1631934181"/>
      </p:ext>
    </p:extLst>
  </p:cSld>
  <p:clrMapOvr>
    <a:masterClrMapping/>
  </p:clrMapOvr>
</p:sld>
</file>

<file path=ppt/theme/theme1.xml><?xml version="1.0" encoding="utf-8"?>
<a:theme xmlns:a="http://schemas.openxmlformats.org/drawingml/2006/main" name="70CMx100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1688</TotalTime>
  <Words>693</Words>
  <Application>Microsoft Office PowerPoint</Application>
  <PresentationFormat>自定义</PresentationFormat>
  <Paragraphs>59</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vt:i4>
      </vt:variant>
    </vt:vector>
  </HeadingPairs>
  <TitlesOfParts>
    <vt:vector size="8" baseType="lpstr">
      <vt:lpstr>Arial</vt:lpstr>
      <vt:lpstr>Calibri</vt:lpstr>
      <vt:lpstr>Times New Roman</vt:lpstr>
      <vt:lpstr>Trebuchet MS</vt:lpstr>
      <vt:lpstr>Wingdings</vt:lpstr>
      <vt:lpstr>70CMx100CM template</vt:lpstr>
      <vt:lpstr>Without guides</vt:lpstr>
      <vt:lpstr>PowerPoint 演示文稿</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70x100cm PowerPoint Presentation</dc:title>
  <dc:subject>Research poster presentation template </dc:subject>
  <dc:creator>PosterPresentations.com</dc:creator>
  <cp:keywords>70x100cm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Strophe Liu</cp:lastModifiedBy>
  <cp:revision>51</cp:revision>
  <dcterms:created xsi:type="dcterms:W3CDTF">2012-02-10T00:10:15Z</dcterms:created>
  <dcterms:modified xsi:type="dcterms:W3CDTF">2026-04-28T02:11:41Z</dcterms:modified>
  <cp:category>Research poster templates </cp:category>
</cp:coreProperties>
</file>