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7"/>
  </p:notes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70" r:id="rId12"/>
    <p:sldId id="268" r:id="rId13"/>
    <p:sldId id="269" r:id="rId14"/>
    <p:sldId id="264" r:id="rId15"/>
    <p:sldId id="272" r:id="rId16"/>
    <p:sldId id="273" r:id="rId18"/>
    <p:sldId id="282" r:id="rId19"/>
    <p:sldId id="278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9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2445F-4294-4833-93FB-041CB0FEE0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2445F-4294-4833-93FB-041CB0FEE0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2026 1st LHAASO Coll-meeting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2026 1st LHAASO Coll-meeting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2026 1st LHAASO Coll-meeting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B82A-0B26-46A5-BED1-82C57746D264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 1st LHAASO Coll-meeting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7281-1A36-4E52-B2F9-B8E7992D4ECD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 1st LHAASO Coll-meeting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722" y="1"/>
            <a:ext cx="1564277" cy="100676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9" name="直接连接符 8"/>
          <p:cNvCxnSpPr/>
          <p:nvPr userDrawn="1"/>
        </p:nvCxnSpPr>
        <p:spPr>
          <a:xfrm>
            <a:off x="60960" y="1219200"/>
            <a:ext cx="12131039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5D3B-396E-4F89-BEAC-9675179F2643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 1st LHAASO Coll-meeting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CAB9-F6D1-4450-B1EE-C2D858E30706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 1st LHAASO Coll-meeting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6A8B0-C77C-4FE0-8999-33469B055140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 1st LHAASO Coll-meeting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6998-6CF7-4E9F-B4EA-9C3A5AFD1C51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 1st LHAASO Coll-meeting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5A82-5936-4B3B-B0AA-6D3979C6A0ED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 1st LHAASO Coll-meeting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2026 1st LHAASO Coll-meeting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872D-030C-4E6C-844B-E3FF36A1E146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 1st LHAASO Coll-meeting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7BC4-E1FE-4799-90AD-6A86B3A3320D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 1st LHAASO Coll-meeting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31D-7336-4509-8AF3-259042BE303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 1st LHAASO Coll-meeting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42F6-E637-4A9F-9D29-3EF47C915AE4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 1st LHAASO Coll-meeting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2026 1st LHAASO Coll-meeting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2026 1st LHAASO Coll-meeting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2026 1st LHAASO Coll-meeting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2026 1st LHAASO Coll-meeting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2026 1st LHAASO Coll-meeting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2026 1st LHAASO Coll-meeting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2026 1st LHAASO Coll-meeting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2026 1st LHAASO Coll-meeting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72CC9-A18C-46A6-9665-2BB725D5333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2026 1st LHAASO Coll-meeting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hemeOverride" Target="../theme/themeOverride9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hemeOverride" Target="../theme/themeOverride10.xml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hemeOverride" Target="../theme/themeOverride11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image" Target="../media/image27.png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image" Target="../media/image26.png"/><Relationship Id="rId3" Type="http://schemas.openxmlformats.org/officeDocument/2006/relationships/tags" Target="../tags/tag4.xml"/><Relationship Id="rId22" Type="http://schemas.openxmlformats.org/officeDocument/2006/relationships/notesSlide" Target="../notesSlides/notesSlide2.xml"/><Relationship Id="rId21" Type="http://schemas.openxmlformats.org/officeDocument/2006/relationships/slideLayout" Target="../slideLayouts/slideLayout24.xml"/><Relationship Id="rId20" Type="http://schemas.openxmlformats.org/officeDocument/2006/relationships/themeOverride" Target="../theme/themeOverride12.xml"/><Relationship Id="rId2" Type="http://schemas.openxmlformats.org/officeDocument/2006/relationships/image" Target="../media/image25.png"/><Relationship Id="rId19" Type="http://schemas.openxmlformats.org/officeDocument/2006/relationships/image" Target="../media/image32.png"/><Relationship Id="rId18" Type="http://schemas.openxmlformats.org/officeDocument/2006/relationships/tags" Target="../tags/tag13.xml"/><Relationship Id="rId17" Type="http://schemas.openxmlformats.org/officeDocument/2006/relationships/image" Target="../media/image31.png"/><Relationship Id="rId16" Type="http://schemas.openxmlformats.org/officeDocument/2006/relationships/tags" Target="../tags/tag12.xml"/><Relationship Id="rId15" Type="http://schemas.openxmlformats.org/officeDocument/2006/relationships/image" Target="../media/image30.png"/><Relationship Id="rId14" Type="http://schemas.openxmlformats.org/officeDocument/2006/relationships/tags" Target="../tags/tag11.xml"/><Relationship Id="rId13" Type="http://schemas.openxmlformats.org/officeDocument/2006/relationships/image" Target="../media/image29.png"/><Relationship Id="rId12" Type="http://schemas.openxmlformats.org/officeDocument/2006/relationships/tags" Target="../tags/tag10.xml"/><Relationship Id="rId11" Type="http://schemas.openxmlformats.org/officeDocument/2006/relationships/image" Target="../media/image28.png"/><Relationship Id="rId10" Type="http://schemas.openxmlformats.org/officeDocument/2006/relationships/tags" Target="../tags/tag9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4.xml"/><Relationship Id="rId6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hemeOverride" Target="../theme/themeOverride2.xml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hemeOverride" Target="../theme/themeOverride3.xml"/><Relationship Id="rId2" Type="http://schemas.openxmlformats.org/officeDocument/2006/relationships/tags" Target="../tags/tag1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hemeOverride" Target="../theme/themeOverride4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hemeOverride" Target="../theme/themeOverride5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4.xml"/><Relationship Id="rId6" Type="http://schemas.openxmlformats.org/officeDocument/2006/relationships/themeOverride" Target="../theme/themeOverride6.xml"/><Relationship Id="rId5" Type="http://schemas.openxmlformats.org/officeDocument/2006/relationships/image" Target="../media/image15.png"/><Relationship Id="rId4" Type="http://schemas.openxmlformats.org/officeDocument/2006/relationships/tags" Target="../tags/tag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themeOverride" Target="../theme/themeOverride8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98550" y="1123315"/>
            <a:ext cx="10255250" cy="1333500"/>
          </a:xfrm>
        </p:spPr>
        <p:txBody>
          <a:bodyPr/>
          <a:p>
            <a:r>
              <a:rPr lang="en-US" altLang="zh-CN" sz="4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LHAASO Data Monitor and Quality Check</a:t>
            </a:r>
            <a:endParaRPr lang="en-US" altLang="zh-CN" sz="4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68450" y="3578543"/>
            <a:ext cx="9144000" cy="1655762"/>
          </a:xfrm>
        </p:spPr>
        <p:txBody>
          <a:bodyPr>
            <a:normAutofit lnSpcReduction="10000"/>
          </a:bodyPr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Cong Li, Sha Wu,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Songzhan Chen,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 Zha,Liqiao Yin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Institue of High Energy Physcis(IHEP)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2026 1st LHAASO Coll-meeting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8490" y="194310"/>
            <a:ext cx="9257030" cy="861060"/>
          </a:xfrm>
        </p:spPr>
        <p:txBody>
          <a:bodyPr>
            <a:normAutofit/>
          </a:bodyPr>
          <a:lstStyle/>
          <a:p>
            <a:pPr algn="ctr"/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WCDA performance @ Crab </a:t>
            </a:r>
            <a:endParaRPr lang="en-US" altLang="zh-C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62685" y="2118995"/>
            <a:ext cx="10335260" cy="47390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52425" y="1403985"/>
                <a:ext cx="12014200" cy="847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  <m:r>
                          <a:rPr lang="en-US" altLang="zh-CN" sz="2400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.</m:t>
                        </m:r>
                        <m:r>
                          <a:rPr lang="en-US" altLang="zh-CN" sz="2400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05</m:t>
                        </m:r>
                      </m:e>
                      <m:sup>
                        <m:r>
                          <a:rPr lang="en-US" altLang="zh-CN" sz="2400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westward shift  existed in the past half year; we will re-do the timecalibation based on  WR configuratioin 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25" y="1403985"/>
                <a:ext cx="12014200" cy="84709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/>
              <a:t>2026 1st LHAASO Coll-meeting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44550" y="193638"/>
            <a:ext cx="10515600" cy="69988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WCDA performance @ moon shadow</a:t>
            </a:r>
            <a:endParaRPr lang="en-US" sz="40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1360" y="1344930"/>
            <a:ext cx="9785350" cy="524129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/>
              <a:t>2026 1st LHAASO Coll-meeting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4" name="标题 1"/>
          <p:cNvSpPr>
            <a:spLocks noGrp="1"/>
          </p:cNvSpPr>
          <p:nvPr/>
        </p:nvSpPr>
        <p:spPr>
          <a:xfrm>
            <a:off x="304707" y="269663"/>
            <a:ext cx="9380117" cy="736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Status of LHAASO-WFCTA</a:t>
            </a:r>
            <a:r>
              <a:rPr lang="zh-CN" altLang="en-US" sz="4000" dirty="0">
                <a:latin typeface="Arial Rounded MT Bold" panose="020F0704030504030204" pitchFamily="34" charset="0"/>
              </a:rPr>
              <a:t> </a:t>
            </a:r>
            <a:r>
              <a:rPr lang="en-US" altLang="zh-CN" sz="4000" dirty="0">
                <a:latin typeface="Arial Rounded MT Bold" panose="020F0704030504030204" pitchFamily="34" charset="0"/>
              </a:rPr>
              <a:t>data</a:t>
            </a:r>
            <a:r>
              <a:rPr lang="en-US" altLang="zh-CN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endParaRPr lang="en-US" altLang="zh-CN" sz="4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6507" y="1357423"/>
            <a:ext cx="3278400" cy="316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583" y="1422738"/>
            <a:ext cx="3334991" cy="3168000"/>
          </a:xfrm>
          <a:prstGeom prst="rect">
            <a:avLst/>
          </a:prstGeom>
        </p:spPr>
      </p:pic>
      <p:sp>
        <p:nvSpPr>
          <p:cNvPr id="9" name="文本框 3"/>
          <p:cNvSpPr txBox="1"/>
          <p:nvPr/>
        </p:nvSpPr>
        <p:spPr>
          <a:xfrm>
            <a:off x="444671" y="4732598"/>
            <a:ext cx="5651329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Oct 2021-May 2022: the FOV of 18 telescopes. For knee of light component cosmic ray spectra.</a:t>
            </a:r>
            <a:endParaRPr lang="en-US" altLang="zh-C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Oct 2022-May 2023: Added shelter at</a:t>
            </a:r>
            <a:r>
              <a:rPr lang="zh-CN" altLang="en-US" b="1" dirty="0"/>
              <a:t> </a:t>
            </a:r>
            <a:r>
              <a:rPr lang="en-US" altLang="zh-CN" b="1" dirty="0"/>
              <a:t>the</a:t>
            </a:r>
            <a:r>
              <a:rPr lang="zh-CN" altLang="en-US" b="1" dirty="0"/>
              <a:t> </a:t>
            </a:r>
            <a:r>
              <a:rPr lang="en-US" altLang="zh-CN" b="1" dirty="0"/>
              <a:t>door</a:t>
            </a:r>
            <a:r>
              <a:rPr lang="zh-CN" altLang="en-US" b="1" dirty="0"/>
              <a:t> </a:t>
            </a:r>
            <a:r>
              <a:rPr lang="en-US" altLang="zh-CN" b="1" dirty="0"/>
              <a:t>to reduce camera saturation above 10PeV. For the knee of heavy component cosmic ray spectra.</a:t>
            </a:r>
            <a:endParaRPr lang="en-US" altLang="zh-CN" b="1" dirty="0"/>
          </a:p>
        </p:txBody>
      </p:sp>
      <p:sp>
        <p:nvSpPr>
          <p:cNvPr id="10" name="文本框 4"/>
          <p:cNvSpPr txBox="1"/>
          <p:nvPr/>
        </p:nvSpPr>
        <p:spPr>
          <a:xfrm>
            <a:off x="6414256" y="4705540"/>
            <a:ext cx="5333073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b="1" dirty="0"/>
              <a:t>Oct 2023-May 2026: Six telescopes have pointed to 8° in zenith and analysis energy threshold cloud be lower than 100 </a:t>
            </a:r>
            <a:r>
              <a:rPr lang="en-US" altLang="zh-CN" b="1" dirty="0" err="1"/>
              <a:t>TeV</a:t>
            </a:r>
            <a:r>
              <a:rPr lang="en-US" altLang="zh-CN" b="1" dirty="0"/>
              <a:t>. For low-energy cosmic ray spectral observation.</a:t>
            </a:r>
            <a:endParaRPr lang="zh-CN" altLang="en-US" b="1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/>
              <a:t>2026 1st LHAASO Coll-meeting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9576" y="714781"/>
            <a:ext cx="5646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</a:rPr>
              <a:t>WFCTA's operating environment</a:t>
            </a:r>
            <a:endParaRPr lang="en-US" altLang="zh-CN" sz="20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1400" b="1" dirty="0"/>
          </a:p>
          <a:p>
            <a:endParaRPr lang="zh-CN" altLang="en-US" sz="2000" b="1" dirty="0"/>
          </a:p>
        </p:txBody>
      </p:sp>
      <p:sp>
        <p:nvSpPr>
          <p:cNvPr id="6" name="矩形 5"/>
          <p:cNvSpPr/>
          <p:nvPr/>
        </p:nvSpPr>
        <p:spPr>
          <a:xfrm>
            <a:off x="6114369" y="935027"/>
            <a:ext cx="5868000" cy="5204630"/>
          </a:xfrm>
          <a:prstGeom prst="rect">
            <a:avLst/>
          </a:prstGeom>
          <a:solidFill>
            <a:srgbClr val="008CFF">
              <a:alpha val="2000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</a:rPr>
              <a:t>Hybrid Data path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en-US" altLang="zh-CN" sz="20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pt-BR" altLang="zh-CN" b="1" dirty="0">
                <a:solidFill>
                  <a:srgbClr val="00B050"/>
                </a:solidFill>
              </a:rPr>
              <a:t>/eos/lhaaso/rec/wfcta_merge/merge_km2a/V4.3</a:t>
            </a:r>
            <a:endParaRPr lang="en-US" altLang="zh-CN" b="1" dirty="0">
              <a:solidFill>
                <a:srgbClr val="00B050"/>
              </a:solidFill>
            </a:endParaRPr>
          </a:p>
          <a:p>
            <a:pPr>
              <a:lnSpc>
                <a:spcPct val="120000"/>
              </a:lnSpc>
            </a:pPr>
            <a:endParaRPr lang="en-US" altLang="zh-CN" sz="1200" dirty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</a:rPr>
              <a:t>Data Read and image shown:</a:t>
            </a:r>
            <a:endParaRPr lang="en-US" altLang="zh-CN" sz="20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00B050"/>
                </a:solidFill>
              </a:rPr>
              <a:t>/workfs2/</a:t>
            </a:r>
            <a:r>
              <a:rPr lang="en-US" altLang="zh-CN" b="1" dirty="0" err="1">
                <a:solidFill>
                  <a:srgbClr val="00B050"/>
                </a:solidFill>
              </a:rPr>
              <a:t>lhaaso</a:t>
            </a:r>
            <a:r>
              <a:rPr lang="en-US" altLang="zh-CN" b="1" dirty="0">
                <a:solidFill>
                  <a:srgbClr val="00B050"/>
                </a:solidFill>
              </a:rPr>
              <a:t>/</a:t>
            </a:r>
            <a:r>
              <a:rPr lang="en-US" altLang="zh-CN" b="1" dirty="0" err="1">
                <a:solidFill>
                  <a:srgbClr val="00B050"/>
                </a:solidFill>
              </a:rPr>
              <a:t>wfctarec</a:t>
            </a:r>
            <a:r>
              <a:rPr lang="en-US" altLang="zh-CN" b="1" dirty="0">
                <a:solidFill>
                  <a:srgbClr val="00B050"/>
                </a:solidFill>
              </a:rPr>
              <a:t>/</a:t>
            </a:r>
            <a:r>
              <a:rPr lang="en-US" altLang="zh-CN" b="1" dirty="0" err="1">
                <a:solidFill>
                  <a:srgbClr val="00B050"/>
                </a:solidFill>
              </a:rPr>
              <a:t>Public_Lib</a:t>
            </a:r>
            <a:r>
              <a:rPr lang="en-US" altLang="zh-CN" b="1" dirty="0">
                <a:solidFill>
                  <a:srgbClr val="00B050"/>
                </a:solidFill>
              </a:rPr>
              <a:t>/software/Read</a:t>
            </a:r>
            <a:endParaRPr lang="en-US" altLang="zh-CN" b="1" dirty="0">
              <a:solidFill>
                <a:srgbClr val="00B05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dirty="0"/>
              <a:t>Two program :	</a:t>
            </a:r>
            <a:r>
              <a:rPr lang="zh-CN" altLang="en-US" dirty="0"/>
              <a:t>EventShow.cc</a:t>
            </a:r>
            <a:endParaRPr lang="en-US" altLang="zh-CN" dirty="0"/>
          </a:p>
          <a:p>
            <a:pPr>
              <a:lnSpc>
                <a:spcPct val="120000"/>
              </a:lnSpc>
            </a:pPr>
            <a:r>
              <a:rPr lang="en-US" altLang="zh-CN" dirty="0"/>
              <a:t>		Read.cc</a:t>
            </a:r>
            <a:endParaRPr lang="en-US" altLang="zh-CN" dirty="0"/>
          </a:p>
          <a:p>
            <a:pPr>
              <a:lnSpc>
                <a:spcPct val="120000"/>
              </a:lnSpc>
            </a:pPr>
            <a:endParaRPr lang="en-US" altLang="zh-CN" sz="1200" dirty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</a:rPr>
              <a:t>Compile</a:t>
            </a:r>
            <a:endParaRPr lang="en-US" altLang="zh-CN" sz="20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dirty="0"/>
              <a:t>First:    &gt;&gt;&gt;source </a:t>
            </a:r>
            <a:r>
              <a:rPr lang="en-US" altLang="zh-CN" dirty="0" err="1"/>
              <a:t>setup.bsh</a:t>
            </a:r>
            <a:endParaRPr lang="en-US" altLang="zh-CN" dirty="0"/>
          </a:p>
          <a:p>
            <a:pPr>
              <a:lnSpc>
                <a:spcPct val="120000"/>
              </a:lnSpc>
            </a:pPr>
            <a:r>
              <a:rPr lang="en-US" altLang="zh-CN" dirty="0"/>
              <a:t>Second:  &gt;&gt;make clean</a:t>
            </a:r>
            <a:endParaRPr lang="en-US" altLang="zh-CN" dirty="0"/>
          </a:p>
          <a:p>
            <a:pPr>
              <a:lnSpc>
                <a:spcPct val="120000"/>
              </a:lnSpc>
            </a:pPr>
            <a:r>
              <a:rPr lang="en-US" altLang="zh-CN" dirty="0"/>
              <a:t>Third:   &gt;&gt;&gt;make</a:t>
            </a:r>
            <a:endParaRPr lang="en-US" altLang="zh-CN" dirty="0"/>
          </a:p>
          <a:p>
            <a:pPr>
              <a:lnSpc>
                <a:spcPct val="120000"/>
              </a:lnSpc>
            </a:pPr>
            <a:endParaRPr lang="en-US" altLang="zh-CN" sz="1200" dirty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</a:rPr>
              <a:t>Usage</a:t>
            </a:r>
            <a:endParaRPr lang="en-US" altLang="zh-CN" sz="20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dirty="0"/>
              <a:t>./</a:t>
            </a:r>
            <a:r>
              <a:rPr lang="en-US" altLang="zh-CN" dirty="0" err="1"/>
              <a:t>EventShow</a:t>
            </a:r>
            <a:r>
              <a:rPr lang="en-US" altLang="zh-CN" dirty="0"/>
              <a:t> </a:t>
            </a:r>
            <a:r>
              <a:rPr lang="en-US" altLang="zh-CN" dirty="0" err="1"/>
              <a:t>inputfile</a:t>
            </a:r>
            <a:r>
              <a:rPr lang="en-US" altLang="zh-CN" dirty="0"/>
              <a:t> </a:t>
            </a:r>
            <a:r>
              <a:rPr lang="en-US" altLang="zh-CN" dirty="0" err="1"/>
              <a:t>outputdir</a:t>
            </a:r>
            <a:endParaRPr lang="en-US" altLang="zh-CN" dirty="0"/>
          </a:p>
          <a:p>
            <a:pPr>
              <a:lnSpc>
                <a:spcPct val="120000"/>
              </a:lnSpc>
            </a:pPr>
            <a:r>
              <a:rPr lang="en-US" altLang="zh-CN" dirty="0"/>
              <a:t>./Read </a:t>
            </a:r>
            <a:r>
              <a:rPr lang="en-US" altLang="zh-CN" dirty="0" err="1"/>
              <a:t>outputfile</a:t>
            </a:r>
            <a:r>
              <a:rPr lang="en-US" altLang="zh-CN" dirty="0"/>
              <a:t> </a:t>
            </a:r>
            <a:r>
              <a:rPr lang="en-US" altLang="zh-CN" dirty="0" err="1"/>
              <a:t>inputfiles</a:t>
            </a:r>
            <a:endParaRPr lang="en-US" altLang="zh-CN" dirty="0"/>
          </a:p>
        </p:txBody>
      </p:sp>
      <p:sp>
        <p:nvSpPr>
          <p:cNvPr id="7" name="文本框 6"/>
          <p:cNvSpPr txBox="1"/>
          <p:nvPr/>
        </p:nvSpPr>
        <p:spPr>
          <a:xfrm>
            <a:off x="11472865" y="6466899"/>
            <a:ext cx="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3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6650" y="1289333"/>
            <a:ext cx="4863605" cy="1989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Infrared brightness temperature &lt; -65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the angle between telescope and the moon &gt;30°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sz="1200" dirty="0"/>
          </a:p>
          <a:p>
            <a:pPr>
              <a:lnSpc>
                <a:spcPct val="150000"/>
              </a:lnSpc>
            </a:pPr>
            <a:r>
              <a:rPr lang="en-US" altLang="zh-CN" dirty="0"/>
              <a:t>Hybrid events count: </a:t>
            </a:r>
            <a:r>
              <a:rPr lang="en-US" altLang="zh-CN" dirty="0" err="1"/>
              <a:t>Rp</a:t>
            </a:r>
            <a:r>
              <a:rPr lang="zh-CN" altLang="en-US" dirty="0"/>
              <a:t> </a:t>
            </a:r>
            <a:r>
              <a:rPr lang="en-US" altLang="zh-CN" dirty="0"/>
              <a:t>~</a:t>
            </a:r>
            <a:r>
              <a:rPr lang="zh-CN" altLang="en-US" dirty="0"/>
              <a:t> </a:t>
            </a:r>
            <a:r>
              <a:rPr lang="en-US" altLang="zh-CN" dirty="0"/>
              <a:t>100-300</a:t>
            </a:r>
            <a:r>
              <a:rPr lang="zh-CN" altLang="en-US" dirty="0"/>
              <a:t> </a:t>
            </a:r>
            <a:r>
              <a:rPr lang="en-US" altLang="zh-CN" dirty="0"/>
              <a:t>meters.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3785" y="3328670"/>
            <a:ext cx="3615055" cy="339280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/>
              <a:t>2026 1st LHAASO Coll-meeting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-292193" y="187113"/>
            <a:ext cx="9380117" cy="736194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Status of LHAASO-WFCTA</a:t>
            </a:r>
            <a:r>
              <a:rPr lang="zh-CN" altLang="en-US" sz="4000" dirty="0">
                <a:latin typeface="Arial Rounded MT Bold" panose="020F0704030504030204" pitchFamily="34" charset="0"/>
              </a:rPr>
              <a:t> </a:t>
            </a:r>
            <a:r>
              <a:rPr lang="en-US" altLang="zh-CN" sz="4000" dirty="0">
                <a:latin typeface="Arial Rounded MT Bold" panose="020F0704030504030204" pitchFamily="34" charset="0"/>
              </a:rPr>
              <a:t>data</a:t>
            </a:r>
            <a:r>
              <a:rPr lang="en-US" altLang="zh-CN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endParaRPr lang="en-US" altLang="zh-CN" sz="4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578728" y="6466899"/>
            <a:ext cx="275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4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44570" y="3863340"/>
            <a:ext cx="3263900" cy="250317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0800" y="3863340"/>
            <a:ext cx="3529330" cy="256476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1455127" y="5428199"/>
            <a:ext cx="1859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Number of events</a:t>
            </a:r>
            <a:endParaRPr lang="en-US" altLang="zh-CN" sz="1600" b="1" dirty="0">
              <a:solidFill>
                <a:schemeClr val="bg1"/>
              </a:solidFill>
            </a:endParaRPr>
          </a:p>
          <a:p>
            <a:r>
              <a:rPr lang="en-US" altLang="zh-CN" sz="1600" b="1" dirty="0">
                <a:solidFill>
                  <a:schemeClr val="bg1"/>
                </a:solidFill>
              </a:rPr>
              <a:t>E&gt;1PeV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>
            <p:custDataLst>
              <p:tags r:id="rId6"/>
            </p:custDataLst>
          </p:nvPr>
        </p:nvSpPr>
        <p:spPr>
          <a:xfrm>
            <a:off x="8532335" y="5504134"/>
            <a:ext cx="1893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Number of events</a:t>
            </a:r>
            <a:endParaRPr lang="en-US" altLang="zh-CN" sz="1600" b="1" dirty="0">
              <a:solidFill>
                <a:schemeClr val="bg1"/>
              </a:solidFill>
            </a:endParaRPr>
          </a:p>
          <a:p>
            <a:r>
              <a:rPr lang="en-US" altLang="zh-CN" sz="1600" b="1" dirty="0">
                <a:solidFill>
                  <a:schemeClr val="bg1"/>
                </a:solidFill>
              </a:rPr>
              <a:t>E&gt;1PeV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1203960"/>
            <a:ext cx="3683000" cy="2378710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9"/>
            </p:custDataLst>
          </p:nvPr>
        </p:nvSpPr>
        <p:spPr>
          <a:xfrm>
            <a:off x="1265131" y="2905253"/>
            <a:ext cx="1877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Observation time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80" y="1203960"/>
            <a:ext cx="3512820" cy="24491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870700" y="1203960"/>
            <a:ext cx="2752725" cy="25850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9616440" y="1203960"/>
            <a:ext cx="2575560" cy="25628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865620" y="3933825"/>
            <a:ext cx="2757805" cy="24841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9680575" y="3979545"/>
            <a:ext cx="2498725" cy="244856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4" name="标题 1"/>
          <p:cNvSpPr>
            <a:spLocks noGrp="1"/>
          </p:cNvSpPr>
          <p:nvPr/>
        </p:nvSpPr>
        <p:spPr>
          <a:xfrm>
            <a:off x="304707" y="269663"/>
            <a:ext cx="9380117" cy="736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Conclusion</a:t>
            </a:r>
            <a:r>
              <a:rPr lang="en-US" altLang="zh-CN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endParaRPr lang="en-US" altLang="zh-CN" sz="4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/>
              <a:t>2026 1st LHAASO Coll-meeting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44525" y="1743075"/>
            <a:ext cx="1090295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u"/>
            </a:pPr>
            <a:r>
              <a:rPr lang="en-US" altLang="zh-CN" sz="3200">
                <a:latin typeface="华文楷体" panose="02010600040101010101" pitchFamily="2" charset="-122"/>
                <a:ea typeface="华文楷体" panose="02010600040101010101" pitchFamily="2" charset="-122"/>
              </a:rPr>
              <a:t>KM2A and WCDA were attacked by a huge lighting. A lager fraction of ED and MD were in trouble. The time-offset for WCDA is re-calibrating.</a:t>
            </a:r>
            <a:endParaRPr lang="en-US" altLang="zh-CN" sz="320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buFont typeface="Wingdings" panose="05000000000000000000" charset="0"/>
              <a:buChar char="u"/>
            </a:pPr>
            <a:endParaRPr lang="en-US" altLang="zh-CN" sz="320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buFont typeface="Wingdings" panose="05000000000000000000" charset="0"/>
              <a:buChar char="u"/>
            </a:pPr>
            <a:r>
              <a:rPr lang="en-US" altLang="zh-CN" sz="3200">
                <a:latin typeface="华文楷体" panose="02010600040101010101" pitchFamily="2" charset="-122"/>
                <a:ea typeface="华文楷体" panose="02010600040101010101" pitchFamily="2" charset="-122"/>
              </a:rPr>
              <a:t>The performance for rest of time is stable.</a:t>
            </a:r>
            <a:endParaRPr lang="en-US" altLang="zh-CN" sz="320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buFont typeface="Wingdings" panose="05000000000000000000" charset="0"/>
              <a:buChar char="u"/>
            </a:pPr>
            <a:endParaRPr lang="en-US" altLang="zh-CN" sz="320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buFont typeface="Wingdings" panose="05000000000000000000" charset="0"/>
              <a:buChar char="u"/>
            </a:pPr>
            <a:r>
              <a:rPr lang="en-US" altLang="zh-CN" sz="3200">
                <a:latin typeface="华文楷体" panose="02010600040101010101" pitchFamily="2" charset="-122"/>
                <a:ea typeface="华文楷体" panose="02010600040101010101" pitchFamily="2" charset="-122"/>
              </a:rPr>
              <a:t>WFCTA is in stable operation status. </a:t>
            </a:r>
            <a:endParaRPr lang="en-US" altLang="zh-CN" sz="32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SNR Symposium 2026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469421" y="2582917"/>
            <a:ext cx="4554855" cy="3476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/>
              <a:t>  </a:t>
            </a:r>
            <a:r>
              <a:rPr lang="en-US" sz="88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Thanks!</a:t>
            </a:r>
            <a:endParaRPr lang="en-US" sz="8800" b="1" dirty="0"/>
          </a:p>
          <a:p>
            <a:endParaRPr lang="en-US" altLang="zh-CN" sz="6600" b="1" dirty="0"/>
          </a:p>
          <a:p>
            <a:r>
              <a:rPr lang="en-US" sz="6600" b="1" dirty="0"/>
              <a:t> </a:t>
            </a:r>
            <a:r>
              <a:rPr lang="en-US" altLang="zh-CN" sz="5400" b="1" dirty="0"/>
              <a:t> </a:t>
            </a:r>
            <a:endParaRPr lang="zh-CN" altLang="en-US" sz="5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4365" y="4022725"/>
            <a:ext cx="3960495" cy="2457450"/>
          </a:xfrm>
          <a:prstGeom prst="rect">
            <a:avLst/>
          </a:prstGeom>
        </p:spPr>
      </p:pic>
      <p:sp>
        <p:nvSpPr>
          <p:cNvPr id="20" name="标题 1"/>
          <p:cNvSpPr txBox="1"/>
          <p:nvPr/>
        </p:nvSpPr>
        <p:spPr>
          <a:xfrm>
            <a:off x="80010" y="82550"/>
            <a:ext cx="9930765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j-cs"/>
              </a:defRPr>
            </a:lvl1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Serious damage from huge lighting(KM2A)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45415" y="1536065"/>
            <a:ext cx="4261485" cy="1480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>
              <a:buSzPct val="80000"/>
              <a:buFont typeface="Wingdings" panose="05000000000000000000" pitchFamily="2" charset="2"/>
              <a:buChar char="l"/>
            </a:pP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On September 12, 2025, the KM2A was attacked by a huge lightning:</a:t>
            </a:r>
            <a:endParaRPr lang="en-US" altLang="zh-CN" sz="1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buSzPct val="80000"/>
            </a:pP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&gt; 1000 ED and &gt; 400 MD units went offline.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28600" y="3078480"/>
            <a:ext cx="4214495" cy="3665635"/>
            <a:chOff x="3311450" y="2267569"/>
            <a:chExt cx="4214763" cy="4311792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11450" y="2267569"/>
              <a:ext cx="4214763" cy="4134280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5952909" y="5892929"/>
              <a:ext cx="1478143" cy="6864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SzPct val="80000"/>
              </a:pPr>
              <a:r>
                <a:rPr lang="en-US" altLang="zh-CN" sz="1600" dirty="0">
                  <a:ea typeface="宋体" panose="02010600030101010101" pitchFamily="2" charset="-122"/>
                </a:rPr>
                <a:t>From ED group</a:t>
              </a:r>
              <a:endParaRPr lang="en-US" altLang="zh-CN" sz="1600" dirty="0">
                <a:ea typeface="宋体" panose="0201060003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407535" y="1275715"/>
            <a:ext cx="3962400" cy="4885055"/>
            <a:chOff x="458359" y="2297295"/>
            <a:chExt cx="4645994" cy="6529554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8359" y="2297295"/>
              <a:ext cx="4645994" cy="3389970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2042762" y="2474687"/>
              <a:ext cx="579260" cy="635216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4860" y="4022725"/>
            <a:ext cx="3733165" cy="24574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4860" y="1330325"/>
            <a:ext cx="3787140" cy="248094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613900" y="1408430"/>
            <a:ext cx="494030" cy="47523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/>
              <a:t>2026 1st LHAASO Coll-meeting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139700" y="2555240"/>
            <a:ext cx="11827510" cy="3512185"/>
            <a:chOff x="279673" y="2313461"/>
            <a:chExt cx="11326174" cy="3296504"/>
          </a:xfrm>
        </p:grpSpPr>
        <p:grpSp>
          <p:nvGrpSpPr>
            <p:cNvPr id="13" name="组合 12"/>
            <p:cNvGrpSpPr/>
            <p:nvPr/>
          </p:nvGrpSpPr>
          <p:grpSpPr>
            <a:xfrm>
              <a:off x="279673" y="2424865"/>
              <a:ext cx="5347404" cy="3185099"/>
              <a:chOff x="519651" y="3769453"/>
              <a:chExt cx="5057776" cy="3079589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19651" y="3769453"/>
                <a:ext cx="5057776" cy="3079589"/>
              </a:xfrm>
              <a:prstGeom prst="rect">
                <a:avLst/>
              </a:prstGeom>
            </p:spPr>
          </p:pic>
          <p:sp>
            <p:nvSpPr>
              <p:cNvPr id="15" name="矩形 14"/>
              <p:cNvSpPr/>
              <p:nvPr/>
            </p:nvSpPr>
            <p:spPr>
              <a:xfrm>
                <a:off x="2240360" y="4037375"/>
                <a:ext cx="650270" cy="230014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2802977" y="2701965"/>
              <a:ext cx="610510" cy="23789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965340" y="5047369"/>
              <a:ext cx="914399" cy="258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FF0000"/>
                  </a:solidFill>
                </a:rPr>
                <a:t>9.12-10.11</a:t>
              </a:r>
              <a:endParaRPr lang="zh-CN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696937" y="5049661"/>
              <a:ext cx="1005924" cy="258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accent1"/>
                  </a:solidFill>
                </a:rPr>
                <a:t>10.12-11.10</a:t>
              </a:r>
              <a:endParaRPr lang="zh-CN" altLang="en-US" sz="1200" dirty="0">
                <a:solidFill>
                  <a:schemeClr val="accent1"/>
                </a:solidFill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25680" y="2313461"/>
              <a:ext cx="5780167" cy="3296504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8364845" y="2473906"/>
              <a:ext cx="1005924" cy="258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accent1"/>
                  </a:solidFill>
                </a:rPr>
                <a:t>10.12-11.10</a:t>
              </a:r>
              <a:endParaRPr lang="zh-CN" altLang="en-US" sz="1200" dirty="0">
                <a:solidFill>
                  <a:schemeClr val="accent1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731554" y="2759750"/>
              <a:ext cx="701728" cy="246529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8454186" y="2759750"/>
              <a:ext cx="701728" cy="246529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595087" y="2487950"/>
              <a:ext cx="920003" cy="258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FF0000"/>
                  </a:solidFill>
                </a:rPr>
                <a:t>9.12-10.11</a:t>
              </a:r>
              <a:endParaRPr lang="zh-CN" alt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393700" y="1396365"/>
            <a:ext cx="11403965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SzPct val="80000"/>
              <a:buFont typeface="Wingdings" panose="05000000000000000000" pitchFamily="2" charset="2"/>
              <a:buChar char="l"/>
            </a:pPr>
            <a:r>
              <a:rPr lang="en-US" altLang="zh-CN" sz="200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Up to 2025.10.11, the ED array was recovered.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SzPct val="80000"/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2025.9.12-2025.11.10: </a:t>
            </a:r>
            <a:r>
              <a:rPr lang="en-US" altLang="zh-CN" sz="200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MD &lt;1128 (95% </a:t>
            </a:r>
            <a:r>
              <a:rPr lang="en-US" altLang="zh-CN" sz="200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requirement); The mean value of the discrimination parameter </a:t>
            </a:r>
            <a:r>
              <a:rPr lang="en-US" altLang="zh-CN" sz="2000" dirty="0" err="1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Rpar</a:t>
            </a:r>
            <a:r>
              <a:rPr lang="en-US" altLang="zh-CN" sz="200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(g/P) falls below the normal value.</a:t>
            </a:r>
            <a:endParaRPr lang="en-US" altLang="zh-CN" sz="2000" dirty="0">
              <a:solidFill>
                <a:srgbClr val="0F11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6730" y="297815"/>
            <a:ext cx="7747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More time need for MD array </a:t>
            </a:r>
            <a:endParaRPr lang="en-US" altLang="zh-CN" sz="4400" dirty="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/>
              <a:t>2026 1st LHAASO Coll-meeting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345" y="54610"/>
            <a:ext cx="10515600" cy="1325563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 Monitoring of the KM2A Data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31697" y="1572151"/>
            <a:ext cx="8327273" cy="5200908"/>
          </a:xfrm>
          <a:prstGeom prst="rect">
            <a:avLst/>
          </a:prstGeom>
        </p:spPr>
      </p:pic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93345" y="1773555"/>
          <a:ext cx="3703320" cy="3310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3320"/>
              </a:tblGrid>
              <a:tr h="68580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1" spc="130" dirty="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Criteria</a:t>
                      </a:r>
                      <a:endParaRPr lang="zh-CN" altLang="en-US" sz="1400" b="1" spc="130" dirty="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61925" marR="161925" marT="100012" marB="100012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59435">
                <a:tc>
                  <a:txBody>
                    <a:bodyPr/>
                    <a:lstStyle/>
                    <a:p>
                      <a:pPr marL="0" lvl="1"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spc="130" dirty="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1. </a:t>
                      </a:r>
                      <a:r>
                        <a:rPr lang="en-US" altLang="zh-CN" sz="1200" spc="130" dirty="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ED&gt;4955, MD&gt;1128</a:t>
                      </a:r>
                      <a:r>
                        <a:rPr lang="zh-CN" altLang="en-US" sz="1200" spc="130" dirty="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</a:t>
                      </a:r>
                      <a:r>
                        <a:rPr lang="en-US" altLang="zh-CN" sz="1200" b="1" spc="13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0.95</a:t>
                      </a:r>
                      <a:r>
                        <a:rPr lang="zh-CN" altLang="en-US" sz="1200" spc="130" dirty="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）</a:t>
                      </a:r>
                      <a:endParaRPr lang="zh-CN" altLang="en-US" sz="1200" b="0" spc="130" dirty="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121443" marR="121443" marT="75009" marB="75009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516255">
                <a:tc>
                  <a:txBody>
                    <a:bodyPr/>
                    <a:lstStyle/>
                    <a:p>
                      <a:pPr marL="0" lvl="1"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spc="130" dirty="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2. 50</a:t>
                      </a:r>
                      <a:r>
                        <a:rPr sz="1200" spc="130" dirty="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≤NpE≤</a:t>
                      </a:r>
                      <a:r>
                        <a:rPr lang="en-US" sz="1200" spc="130" dirty="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70</a:t>
                      </a:r>
                      <a:r>
                        <a:rPr sz="1200" spc="130" dirty="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, 1</a:t>
                      </a:r>
                      <a:r>
                        <a:rPr lang="en-US" sz="1200" spc="130" dirty="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4</a:t>
                      </a:r>
                      <a:r>
                        <a:rPr sz="1200" spc="130" dirty="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≤NuM≤1</a:t>
                      </a:r>
                      <a:r>
                        <a:rPr lang="en-US" sz="1200" spc="130" dirty="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8</a:t>
                      </a:r>
                      <a:endParaRPr lang="en-US" sz="1200" b="0" spc="130" dirty="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121443" marR="121443" marT="75009" marB="75009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lvl="1"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spc="130" dirty="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 </a:t>
                      </a:r>
                      <a:r>
                        <a:rPr sz="1200" spc="130" dirty="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2</a:t>
                      </a:r>
                      <a:r>
                        <a:rPr lang="en-US" sz="1200" spc="130" dirty="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4</a:t>
                      </a:r>
                      <a:r>
                        <a:rPr sz="1200" spc="130" dirty="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≤Theta≤25.</a:t>
                      </a:r>
                      <a:r>
                        <a:rPr lang="en-US" sz="1200" spc="130" dirty="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5</a:t>
                      </a:r>
                      <a:r>
                        <a:rPr lang="zh-CN" altLang="en-US" sz="1200" spc="130" dirty="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，</a:t>
                      </a:r>
                      <a:r>
                        <a:rPr sz="1200" spc="130" dirty="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178≤Phi≤18</a:t>
                      </a:r>
                      <a:r>
                        <a:rPr lang="en-US" sz="1200" spc="130" dirty="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2.5</a:t>
                      </a:r>
                      <a:endParaRPr lang="en-US" sz="1200" b="0" spc="130" dirty="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121443" marR="121443" marT="75009" marB="75009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427355">
                <a:tc>
                  <a:txBody>
                    <a:bodyPr/>
                    <a:lstStyle/>
                    <a:p>
                      <a:pPr marL="0" lvl="1"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200" b="0" spc="130" dirty="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4. 0.1</a:t>
                      </a:r>
                      <a:r>
                        <a:rPr lang="en-US" altLang="zh-CN" sz="1200" b="0" spc="130" dirty="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97</a:t>
                      </a:r>
                      <a:r>
                        <a:rPr sz="1200" spc="130" dirty="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≤</a:t>
                      </a:r>
                      <a:r>
                        <a:rPr lang="en-US" sz="1200" spc="130" dirty="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ratio</a:t>
                      </a:r>
                      <a:r>
                        <a:rPr sz="1200" spc="130" dirty="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≤</a:t>
                      </a:r>
                      <a:r>
                        <a:rPr lang="en-US" sz="1200" spc="130" dirty="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0.</a:t>
                      </a:r>
                      <a:r>
                        <a:rPr lang="en-US" altLang="zh-CN" sz="1200" spc="130" dirty="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26</a:t>
                      </a:r>
                      <a:endParaRPr lang="en-US" sz="1200" b="0" spc="130" dirty="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121443" marR="121443" marT="75009" marB="75009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</a:tr>
              <a:tr h="56007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spc="130" dirty="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5. </a:t>
                      </a:r>
                      <a:r>
                        <a:rPr lang="en-US" altLang="zh-CN" sz="1200" b="0" spc="130" dirty="0" err="1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NhitM</a:t>
                      </a:r>
                      <a:endParaRPr lang="en-US" altLang="zh-CN" sz="1200" b="0" spc="130" dirty="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161925" marR="161925" marT="100012" marB="100012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58173" y="5477763"/>
            <a:ext cx="3738279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charset="0"/>
              <a:buChar char="p"/>
            </a:pPr>
            <a:r>
              <a:rPr lang="en-US" altLang="zh-CN" dirty="0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Only six days of data (October 11–16) </a:t>
            </a:r>
            <a:r>
              <a:rPr lang="en-US" altLang="zh-CN" dirty="0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passed citeria from the period September 12 to November 10.</a:t>
            </a:r>
            <a:endParaRPr lang="en-US" altLang="zh-CN" dirty="0"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/>
              <a:t>2026 1st LHAASO Coll-meeting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20980"/>
            <a:ext cx="10515600" cy="1325563"/>
          </a:xfrm>
        </p:spPr>
        <p:txBody>
          <a:bodyPr/>
          <a:lstStyle/>
          <a:p>
            <a:r>
              <a:rPr lang="en-US" altLang="zh-CN" sz="4400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Monitering with Crab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249170"/>
            <a:ext cx="5777230" cy="40773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235" y="2392045"/>
            <a:ext cx="6164580" cy="39731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0650" y="1448435"/>
            <a:ext cx="115531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l"/>
            </a:pPr>
            <a:r>
              <a:rPr lang="en-US" altLang="zh-CN" sz="2400" b="1"/>
              <a:t>The position, extension and flux of Crab is stable with time after data selection.</a:t>
            </a:r>
            <a:endParaRPr lang="en-US" altLang="zh-CN" sz="2400" b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/>
              <a:t>2026 1st LHAASO Coll-meeting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" y="263525"/>
            <a:ext cx="9688209" cy="1011555"/>
          </a:xfrm>
        </p:spPr>
        <p:txBody>
          <a:bodyPr>
            <a:normAutofit/>
          </a:bodyPr>
          <a:lstStyle/>
          <a:p>
            <a:r>
              <a:rPr lang="en-US" altLang="zh-CN" sz="4400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Monitoring with Moon Shadow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5937" y="1448714"/>
            <a:ext cx="7930438" cy="470003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56235" y="6203315"/>
            <a:ext cx="1187831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charset="0"/>
              <a:buChar char="l"/>
            </a:pPr>
            <a:r>
              <a:rPr lang="en-US" altLang="zh-CN" sz="2400" b="1"/>
              <a:t>No.of missed events decreased significantly from September to November.</a:t>
            </a:r>
            <a:endParaRPr lang="en-US" altLang="zh-CN"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1594485" y="20739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/>
              <a:t>2026 1st LHAASO Coll-meeting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0" y="240665"/>
            <a:ext cx="10521806" cy="1011555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check for the Anomalous Periods data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208655"/>
            <a:ext cx="3429635" cy="327596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050" y="3208655"/>
            <a:ext cx="3371215" cy="319468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08305" y="1545590"/>
            <a:ext cx="58693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charset="0"/>
              <a:buChar char="u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If we loose criteria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ED&gt;4694, MD&gt;1069,90% of total Detectors),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there is also no bias for position and flux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265" y="4264660"/>
            <a:ext cx="5399405" cy="25107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967855" y="1252220"/>
            <a:ext cx="5005070" cy="301244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/>
              <a:t>2026 1st LHAASO Coll-meeting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6250" y="15557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Using previous criteria, The data before 2026-01-31 are published:    /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lhaasofs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/user/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lhaasorec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/publish/km2arecfilelist/year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Anomalies are seen in the mean of the core (2025.9.12–2025.10.11) and the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Rpar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(2025.9.12–2025.11.10). However, no significant positional shifts are observed in the analysis of the Moon shadow or the Crab. These data may be useful for studying certain time-variable sources or the Solar Magnetic Field and will be released with loose criteria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lhaasofs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/user/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lhaasorec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/publish/km2arecfilelist/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LooseFilter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use with caution and perform careful checks.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/>
              <a:t>2026 1st LHAASO Coll-meeting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3540" y="1271905"/>
            <a:ext cx="11540490" cy="209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" y="5352415"/>
            <a:ext cx="11013440" cy="15055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40" y="3336290"/>
            <a:ext cx="11202670" cy="19723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67840" y="2134616"/>
            <a:ext cx="163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dirty="0"/>
              <a:t>uty</a:t>
            </a:r>
            <a:r>
              <a:rPr lang="zh-CN" altLang="en-US" dirty="0"/>
              <a:t> </a:t>
            </a:r>
            <a:r>
              <a:rPr lang="en-US" altLang="zh-CN" dirty="0"/>
              <a:t>cycle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50720" y="5609387"/>
            <a:ext cx="221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Accumulated events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882394" y="3689139"/>
            <a:ext cx="221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Daily events</a:t>
            </a:r>
            <a:endParaRPr 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383540" y="249555"/>
            <a:ext cx="6096000" cy="700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90000"/>
              </a:lnSpc>
              <a:buClrTx/>
              <a:buSzTx/>
              <a:buFontTx/>
            </a:pPr>
            <a:r>
              <a:rPr lang="en-US" altLang="zh-CN" sz="4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WCDA status</a:t>
            </a:r>
            <a:endParaRPr lang="en-US" altLang="zh-CN" sz="44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/>
              <a:t>2026 1st LHAASO Coll-meeting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p="http://schemas.openxmlformats.org/presentationml/2006/main">
  <p:tag name="KSO_WM_UNIT_TABLE_BEAUTIFY" val="smartTable{f6196d75-4a4c-4e0c-985e-e333a9fbdb64}"/>
  <p:tag name="TABLE_ENDDRAG_ORIGIN_RECT" val="291*260"/>
  <p:tag name="TABLE_ENDDRAG_RECT" val="4*236*291*260"/>
  <p:tag name="TABLE_RECT" val="142.125*123.23*675.75*369.95"/>
  <p:tag name="TABLE_EMPHASIZE_COLOR" val="6579300"/>
  <p:tag name="TABLE_ONEKEY_SKIN_IDX" val="0"/>
  <p:tag name="TABLE_SKINIDX" val="-1"/>
  <p:tag name="TABLE_COLORIDX" val="l"/>
</p:tagLst>
</file>

<file path=ppt/tags/tag10.xml><?xml version="1.0" encoding="utf-8"?>
<p:tagLst xmlns:p="http://schemas.openxmlformats.org/presentationml/2006/main">
  <p:tag name="KSO_WM_DIAGRAM_VIRTUALLY_FRAME" val="{&quot;height&quot;:459.4012598425197,&quot;left&quot;:35.56566929133858,&quot;top&quot;:51.334803149606294,&quot;width&quot;:838.9314173228346}"/>
</p:tagLst>
</file>

<file path=ppt/tags/tag11.xml><?xml version="1.0" encoding="utf-8"?>
<p:tagLst xmlns:p="http://schemas.openxmlformats.org/presentationml/2006/main">
  <p:tag name="KSO_WM_DIAGRAM_VIRTUALLY_FRAME" val="{&quot;height&quot;:459.4012598425197,&quot;left&quot;:35.56566929133858,&quot;top&quot;:51.334803149606294,&quot;width&quot;:838.9314173228346}"/>
</p:tagLst>
</file>

<file path=ppt/tags/tag12.xml><?xml version="1.0" encoding="utf-8"?>
<p:tagLst xmlns:p="http://schemas.openxmlformats.org/presentationml/2006/main">
  <p:tag name="KSO_WM_DIAGRAM_VIRTUALLY_FRAME" val="{&quot;height&quot;:459.4012598425197,&quot;left&quot;:35.56566929133858,&quot;top&quot;:51.334803149606294,&quot;width&quot;:838.9314173228346}"/>
</p:tagLst>
</file>

<file path=ppt/tags/tag13.xml><?xml version="1.0" encoding="utf-8"?>
<p:tagLst xmlns:p="http://schemas.openxmlformats.org/presentationml/2006/main">
  <p:tag name="KSO_WM_DIAGRAM_VIRTUALLY_FRAME" val="{&quot;height&quot;:459.4012598425197,&quot;left&quot;:35.56566929133858,&quot;top&quot;:51.334803149606294,&quot;width&quot;:838.9314173228346}"/>
</p:tagLst>
</file>

<file path=ppt/tags/tag2.xml><?xml version="1.0" encoding="utf-8"?>
<p:tagLst xmlns:p="http://schemas.openxmlformats.org/presentationml/2006/main">
  <p:tag name="KSO_WM_DIAGRAM_VIRTUALLY_FRAME" val="{&quot;height&quot;:354.57708661417325,&quot;left&quot;:37.33700787401575,&quot;top&quot;:110.92007874015746,&quot;width&quot;:848.5920472440945}"/>
</p:tagLst>
</file>

<file path=ppt/tags/tag3.xml><?xml version="1.0" encoding="utf-8"?>
<p:tagLst xmlns:p="http://schemas.openxmlformats.org/presentationml/2006/main">
  <p:tag name="KSO_WM_DIAGRAM_VIRTUALLY_FRAME" val="{&quot;height&quot;:434.7332283464567,&quot;left&quot;:4,&quot;top&quot;:90.91677165354331,&quot;width&quot;:883.5563779527558}"/>
</p:tagLst>
</file>

<file path=ppt/tags/tag4.xml><?xml version="1.0" encoding="utf-8"?>
<p:tagLst xmlns:p="http://schemas.openxmlformats.org/presentationml/2006/main">
  <p:tag name="KSO_WM_DIAGRAM_VIRTUALLY_FRAME" val="{&quot;height&quot;:434.7332283464567,&quot;left&quot;:4,&quot;top&quot;:90.91677165354331,&quot;width&quot;:883.5563779527558}"/>
</p:tagLst>
</file>

<file path=ppt/tags/tag5.xml><?xml version="1.0" encoding="utf-8"?>
<p:tagLst xmlns:p="http://schemas.openxmlformats.org/presentationml/2006/main">
  <p:tag name="KSO_WM_DIAGRAM_VIRTUALLY_FRAME" val="{&quot;height&quot;:434.7332283464567,&quot;left&quot;:4,&quot;top&quot;:90.91677165354331,&quot;width&quot;:883.5563779527558}"/>
</p:tagLst>
</file>

<file path=ppt/tags/tag6.xml><?xml version="1.0" encoding="utf-8"?>
<p:tagLst xmlns:p="http://schemas.openxmlformats.org/presentationml/2006/main">
  <p:tag name="KSO_WM_DIAGRAM_VIRTUALLY_FRAME" val="{&quot;height&quot;:434.7332283464567,&quot;left&quot;:4,&quot;top&quot;:90.91677165354331,&quot;width&quot;:883.5563779527558}"/>
</p:tagLst>
</file>

<file path=ppt/tags/tag7.xml><?xml version="1.0" encoding="utf-8"?>
<p:tagLst xmlns:p="http://schemas.openxmlformats.org/presentationml/2006/main">
  <p:tag name="KSO_WM_DIAGRAM_VIRTUALLY_FRAME" val="{&quot;height&quot;:425.09,&quot;left&quot;:8.3,&quot;top&quot;:90.91677165354331,&quot;width&quot;:879.2563779527558}"/>
</p:tagLst>
</file>

<file path=ppt/tags/tag8.xml><?xml version="1.0" encoding="utf-8"?>
<p:tagLst xmlns:p="http://schemas.openxmlformats.org/presentationml/2006/main">
  <p:tag name="KSO_WM_DIAGRAM_VIRTUALLY_FRAME" val="{&quot;height&quot;:434.7332283464567,&quot;left&quot;:4,&quot;top&quot;:90.91677165354331,&quot;width&quot;:883.5563779527558}"/>
</p:tagLst>
</file>

<file path=ppt/tags/tag9.xml><?xml version="1.0" encoding="utf-8"?>
<p:tagLst xmlns:p="http://schemas.openxmlformats.org/presentationml/2006/main">
  <p:tag name="KSO_WM_DIAGRAM_VIRTUALLY_FRAME" val="{&quot;height&quot;:425.09,&quot;left&quot;:8.3,&quot;top&quot;:90.91677165354331,&quot;width&quot;:879.2563779527558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3602</Words>
  <Application>WPS 演示</Application>
  <PresentationFormat>宽屏</PresentationFormat>
  <Paragraphs>196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3" baseType="lpstr">
      <vt:lpstr>Arial</vt:lpstr>
      <vt:lpstr>宋体</vt:lpstr>
      <vt:lpstr>Wingdings</vt:lpstr>
      <vt:lpstr>楷体</vt:lpstr>
      <vt:lpstr>Times New Roman</vt:lpstr>
      <vt:lpstr>微软雅黑</vt:lpstr>
      <vt:lpstr>Calibri</vt:lpstr>
      <vt:lpstr>Comic Sans MS</vt:lpstr>
      <vt:lpstr>Arial Rounded MT Bold</vt:lpstr>
      <vt:lpstr>Arial Unicode MS</vt:lpstr>
      <vt:lpstr>等线</vt:lpstr>
      <vt:lpstr>等线 Light</vt:lpstr>
      <vt:lpstr>Wingdings</vt:lpstr>
      <vt:lpstr>Cambria Math</vt:lpstr>
      <vt:lpstr>华文楷体</vt:lpstr>
      <vt:lpstr>WPS</vt:lpstr>
      <vt:lpstr>主题1</vt:lpstr>
      <vt:lpstr>LHAASO Data Monitor and Quality Check</vt:lpstr>
      <vt:lpstr>PowerPoint 演示文稿</vt:lpstr>
      <vt:lpstr>PowerPoint 演示文稿</vt:lpstr>
      <vt:lpstr>Long-term Monitoring of the KM2A Data</vt:lpstr>
      <vt:lpstr>The monthly fit results of the Crab</vt:lpstr>
      <vt:lpstr>The monthly fit results of the Moon Shadow</vt:lpstr>
      <vt:lpstr>2. Crab Results: Two Anomalous Periods vs. Normal</vt:lpstr>
      <vt:lpstr>4. Summary</vt:lpstr>
      <vt:lpstr>WCDA status</vt:lpstr>
      <vt:lpstr>WCDA performance @ Crab </vt:lpstr>
      <vt:lpstr>WCDA performance @ moon shadow</vt:lpstr>
      <vt:lpstr>Status of LHAASO-WFCTA data </vt:lpstr>
      <vt:lpstr>PowerPoint 演示文稿</vt:lpstr>
      <vt:lpstr>Status of LHAASO-WFCTA data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congli</dc:creator>
  <cp:lastModifiedBy>李骢</cp:lastModifiedBy>
  <cp:revision>13</cp:revision>
  <dcterms:created xsi:type="dcterms:W3CDTF">2023-08-09T12:44:00Z</dcterms:created>
  <dcterms:modified xsi:type="dcterms:W3CDTF">2026-04-25T15:51:20Z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98B8D61951614C6397F0722D4F34B1CE_12</vt:lpwstr>
  </property>
</Properties>
</file>