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89" r:id="rId3"/>
    <p:sldId id="521" r:id="rId4"/>
    <p:sldId id="522" r:id="rId5"/>
    <p:sldId id="527" r:id="rId6"/>
    <p:sldId id="482" r:id="rId7"/>
    <p:sldId id="462" r:id="rId8"/>
    <p:sldId id="523" r:id="rId9"/>
    <p:sldId id="524" r:id="rId10"/>
    <p:sldId id="525" r:id="rId11"/>
    <p:sldId id="501" r:id="rId12"/>
    <p:sldId id="516" r:id="rId13"/>
    <p:sldId id="474" r:id="rId14"/>
    <p:sldId id="526" r:id="rId15"/>
    <p:sldId id="502" r:id="rId16"/>
    <p:sldId id="503" r:id="rId17"/>
    <p:sldId id="528" r:id="rId18"/>
    <p:sldId id="504" r:id="rId19"/>
    <p:sldId id="473" r:id="rId20"/>
    <p:sldId id="274" r:id="rId21"/>
    <p:sldId id="52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9" autoAdjust="0"/>
    <p:restoredTop sz="80488" autoAdjust="0"/>
  </p:normalViewPr>
  <p:slideViewPr>
    <p:cSldViewPr snapToGrid="0">
      <p:cViewPr varScale="1">
        <p:scale>
          <a:sx n="78" d="100"/>
          <a:sy n="78" d="100"/>
        </p:scale>
        <p:origin x="11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0" i="0" u="none" strike="noStrike" baseline="0" dirty="0">
                <a:effectLst/>
              </a:rPr>
              <a:t>Job Performance by Device Class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Sheet1!$G$58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Sheet1!$H$57:$J$57</c:f>
              <c:strCache>
                <c:ptCount val="3"/>
                <c:pt idx="0">
                  <c:v>fast</c:v>
                </c:pt>
                <c:pt idx="1">
                  <c:v>normal</c:v>
                </c:pt>
                <c:pt idx="2">
                  <c:v>slow</c:v>
                </c:pt>
              </c:strCache>
            </c:strRef>
          </c:cat>
          <c:val>
            <c:numRef>
              <c:f>Sheet1!$H$58:$J$58</c:f>
              <c:numCache>
                <c:formatCode>General</c:formatCode>
                <c:ptCount val="3"/>
                <c:pt idx="0">
                  <c:v>2069</c:v>
                </c:pt>
                <c:pt idx="1">
                  <c:v>3621</c:v>
                </c:pt>
                <c:pt idx="2">
                  <c:v>6830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449-B36F-BFF86C8D7F94}"/>
            </c:ext>
          </c:extLst>
        </c:ser>
        <c:ser>
          <c:idx val="1"/>
          <c:order val="1"/>
          <c:tx>
            <c:strRef>
              <c:f>Sheet1!$G$59</c:f>
              <c:strCache>
                <c:ptCount val="1"/>
                <c:pt idx="0">
                  <c:v>REC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Sheet1!$H$57:$J$57</c:f>
              <c:strCache>
                <c:ptCount val="3"/>
                <c:pt idx="0">
                  <c:v>fast</c:v>
                </c:pt>
                <c:pt idx="1">
                  <c:v>normal</c:v>
                </c:pt>
                <c:pt idx="2">
                  <c:v>slow</c:v>
                </c:pt>
              </c:strCache>
            </c:strRef>
          </c:cat>
          <c:val>
            <c:numRef>
              <c:f>Sheet1!$H$59:$J$59</c:f>
              <c:numCache>
                <c:formatCode>General</c:formatCode>
                <c:ptCount val="3"/>
                <c:pt idx="0">
                  <c:v>950</c:v>
                </c:pt>
                <c:pt idx="1">
                  <c:v>1164</c:v>
                </c:pt>
                <c:pt idx="2">
                  <c:v>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449-B36F-BFF86C8D7F94}"/>
            </c:ext>
          </c:extLst>
        </c:ser>
        <c:ser>
          <c:idx val="2"/>
          <c:order val="2"/>
          <c:tx>
            <c:strRef>
              <c:f>Sheet1!$G$60</c:f>
              <c:strCache>
                <c:ptCount val="1"/>
                <c:pt idx="0">
                  <c:v>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Sheet1!$H$57:$J$57</c:f>
              <c:strCache>
                <c:ptCount val="3"/>
                <c:pt idx="0">
                  <c:v>fast</c:v>
                </c:pt>
                <c:pt idx="1">
                  <c:v>normal</c:v>
                </c:pt>
                <c:pt idx="2">
                  <c:v>slow</c:v>
                </c:pt>
              </c:strCache>
            </c:strRef>
          </c:cat>
          <c:val>
            <c:numRef>
              <c:f>Sheet1!$H$60:$J$60</c:f>
              <c:numCache>
                <c:formatCode>General</c:formatCode>
                <c:ptCount val="3"/>
                <c:pt idx="0">
                  <c:v>131</c:v>
                </c:pt>
                <c:pt idx="1">
                  <c:v>224</c:v>
                </c:pt>
                <c:pt idx="2">
                  <c:v>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449-B36F-BFF86C8D7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029480639"/>
        <c:axId val="1029483551"/>
      </c:barChart>
      <c:catAx>
        <c:axId val="1029480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1" i="0" u="none" strike="noStrike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1" dirty="0">
                    <a:solidFill>
                      <a:schemeClr val="bg1"/>
                    </a:solidFill>
                  </a:rPr>
                  <a:t>Type</a:t>
                </a:r>
                <a:r>
                  <a:rPr lang="en-US" altLang="zh-CN" sz="1000" b="1" baseline="0" dirty="0">
                    <a:solidFill>
                      <a:schemeClr val="bg1"/>
                    </a:solidFill>
                  </a:rPr>
                  <a:t> of machine</a:t>
                </a:r>
                <a:endParaRPr lang="zh-CN" altLang="en-US" sz="1000" b="1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738836030038733"/>
              <c:y val="0.891989429493925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1" i="0" u="none" strike="noStrike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9483551"/>
        <c:crosses val="autoZero"/>
        <c:auto val="1"/>
        <c:lblAlgn val="ctr"/>
        <c:lblOffset val="100"/>
        <c:noMultiLvlLbl val="0"/>
      </c:catAx>
      <c:valAx>
        <c:axId val="102948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1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100" dirty="0" err="1"/>
                  <a:t>Tims</a:t>
                </a:r>
                <a:r>
                  <a:rPr lang="en-US" altLang="zh-CN" sz="1100" dirty="0"/>
                  <a:t>(s)</a:t>
                </a:r>
                <a:endParaRPr lang="zh-CN" altLang="en-US" sz="11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1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948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f3721e8-a45e-4940-8770-65ba65a5a683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9C715-24F2-4924-A96D-22F271D215AC}" type="doc">
      <dgm:prSet loTypeId="urn:microsoft.com/office/officeart/2005/8/layout/process1" loCatId="process" qsTypeId="urn:microsoft.com/office/officeart/2005/8/quickstyle/simple5#1" qsCatId="simple" csTypeId="urn:microsoft.com/office/officeart/2005/8/colors/accent0_1#1" csCatId="mainScheme" phldr="1"/>
      <dgm:spPr/>
    </dgm:pt>
    <dgm:pt modelId="{079AC37F-086E-42FD-A2EB-2DA7B377D5FA}">
      <dgm:prSet phldrT="[文本]" custT="1"/>
      <dgm:spPr>
        <a:gradFill flip="none" rotWithShape="1">
          <a:gsLst>
            <a:gs pos="34000">
              <a:srgbClr val="4472C4">
                <a:lumMod val="20000"/>
                <a:lumOff val="80000"/>
              </a:srgbClr>
            </a:gs>
            <a:gs pos="0">
              <a:srgbClr val="5B9BD5">
                <a:lumMod val="5000"/>
                <a:lumOff val="95000"/>
              </a:srgbClr>
            </a:gs>
            <a:gs pos="64000">
              <a:srgbClr val="4472C4">
                <a:lumMod val="20000"/>
                <a:lumOff val="80000"/>
              </a:srgbClr>
            </a:gs>
            <a:gs pos="83000">
              <a:srgbClr val="5B9BD5">
                <a:lumMod val="45000"/>
                <a:lumOff val="55000"/>
              </a:srgbClr>
            </a:gs>
            <a:gs pos="100000">
              <a:srgbClr val="5B9BD5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 SemiLight"/>
              <a:ea typeface="思源黑体 CN"/>
              <a:cs typeface="+mn-cs"/>
            </a:rPr>
            <a:t>Alma Linux release new minor version</a:t>
          </a:r>
          <a:endParaRPr lang="zh-CN" alt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gm:t>
    </dgm:pt>
    <dgm:pt modelId="{4E744653-FACF-497A-8E02-D60314523673}" type="parTrans" cxnId="{8935D9B0-244D-4664-B556-973A58FB52C8}">
      <dgm:prSet/>
      <dgm:spPr/>
      <dgm:t>
        <a:bodyPr/>
        <a:lstStyle/>
        <a:p>
          <a:endParaRPr lang="zh-CN" altLang="en-US"/>
        </a:p>
      </dgm:t>
    </dgm:pt>
    <dgm:pt modelId="{75AAC84D-0E38-4CCE-999B-1E177485BC7D}" type="sibTrans" cxnId="{8935D9B0-244D-4664-B556-973A58FB52C8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</a:gradFill>
      </dgm:spPr>
      <dgm:t>
        <a:bodyPr/>
        <a:lstStyle/>
        <a:p>
          <a:endParaRPr lang="zh-CN" altLang="en-US"/>
        </a:p>
      </dgm:t>
    </dgm:pt>
    <dgm:pt modelId="{BD8B87F5-38D1-4A3B-9B69-B40E94A0BE96}">
      <dgm:prSet phldrT="[文本]" custT="1"/>
      <dgm:spPr>
        <a:gradFill flip="none" rotWithShape="1">
          <a:gsLst>
            <a:gs pos="34000">
              <a:srgbClr val="4472C4">
                <a:lumMod val="20000"/>
                <a:lumOff val="80000"/>
              </a:srgbClr>
            </a:gs>
            <a:gs pos="0">
              <a:srgbClr val="5B9BD5">
                <a:lumMod val="5000"/>
                <a:lumOff val="95000"/>
              </a:srgbClr>
            </a:gs>
            <a:gs pos="64000">
              <a:srgbClr val="4472C4">
                <a:lumMod val="20000"/>
                <a:lumOff val="80000"/>
              </a:srgbClr>
            </a:gs>
            <a:gs pos="83000">
              <a:srgbClr val="5B9BD5">
                <a:lumMod val="45000"/>
                <a:lumOff val="55000"/>
              </a:srgbClr>
            </a:gs>
            <a:gs pos="100000">
              <a:srgbClr val="5B9BD5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 SemiLight"/>
              <a:ea typeface="思源黑体 CN"/>
              <a:cs typeface="+mn-cs"/>
            </a:rPr>
            <a:t>CC provides test machine with the new version</a:t>
          </a:r>
          <a:endParaRPr lang="zh-CN" alt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gm:t>
    </dgm:pt>
    <dgm:pt modelId="{CCA92F83-592C-4741-9604-1AF5BAEC59F1}" type="parTrans" cxnId="{A3CB2361-5EF7-4E67-9F2F-12B93D817BB2}">
      <dgm:prSet/>
      <dgm:spPr/>
      <dgm:t>
        <a:bodyPr/>
        <a:lstStyle/>
        <a:p>
          <a:endParaRPr lang="zh-CN" altLang="en-US"/>
        </a:p>
      </dgm:t>
    </dgm:pt>
    <dgm:pt modelId="{A6F19928-6153-42ED-A25D-4132A669C807}" type="sibTrans" cxnId="{A3CB2361-5EF7-4E67-9F2F-12B93D817BB2}">
      <dgm:prSet custT="1"/>
      <dgm:spPr>
        <a:gradFill rotWithShape="0">
          <a:gsLst>
            <a:gs pos="0">
              <a:srgbClr val="4472C4">
                <a:lumMod val="20000"/>
                <a:lumOff val="80000"/>
              </a:srgbClr>
            </a:gs>
            <a:gs pos="50000">
              <a:srgbClr val="A5A5A5">
                <a:lumMod val="20000"/>
                <a:lumOff val="80000"/>
              </a:srgbClr>
            </a:gs>
            <a:gs pos="100000">
              <a:srgbClr val="5B9BD5">
                <a:lumMod val="20000"/>
                <a:lumOff val="80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gm:t>
    </dgm:pt>
    <dgm:pt modelId="{203E0D5C-E07E-4883-8B14-FF3472CB1EA0}">
      <dgm:prSet phldrT="[文本]" custT="1"/>
      <dgm:spPr>
        <a:gradFill flip="none" rotWithShape="1">
          <a:gsLst>
            <a:gs pos="34000">
              <a:srgbClr val="4472C4">
                <a:lumMod val="20000"/>
                <a:lumOff val="80000"/>
              </a:srgbClr>
            </a:gs>
            <a:gs pos="0">
              <a:srgbClr val="5B9BD5">
                <a:lumMod val="5000"/>
                <a:lumOff val="95000"/>
              </a:srgbClr>
            </a:gs>
            <a:gs pos="64000">
              <a:srgbClr val="4472C4">
                <a:lumMod val="20000"/>
                <a:lumOff val="80000"/>
              </a:srgbClr>
            </a:gs>
            <a:gs pos="83000">
              <a:srgbClr val="5B9BD5">
                <a:lumMod val="45000"/>
                <a:lumOff val="55000"/>
              </a:srgbClr>
            </a:gs>
            <a:gs pos="100000">
              <a:srgbClr val="5B9BD5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 SemiLight"/>
              <a:ea typeface="思源黑体 CN"/>
              <a:cs typeface="+mn-cs"/>
            </a:rPr>
            <a:t>Software group test</a:t>
          </a:r>
          <a:endParaRPr lang="zh-CN" alt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gm:t>
    </dgm:pt>
    <dgm:pt modelId="{9A1F4A5A-CC9E-4A69-9954-FCC082BBC3CB}" type="parTrans" cxnId="{9C77C910-A019-4D65-AF9A-3DB8D8600182}">
      <dgm:prSet/>
      <dgm:spPr/>
      <dgm:t>
        <a:bodyPr/>
        <a:lstStyle/>
        <a:p>
          <a:endParaRPr lang="zh-CN" altLang="en-US"/>
        </a:p>
      </dgm:t>
    </dgm:pt>
    <dgm:pt modelId="{E6A2C94D-A23E-4496-9262-9EC847BC6A51}" type="sibTrans" cxnId="{9C77C910-A019-4D65-AF9A-3DB8D8600182}">
      <dgm:prSet custT="1"/>
      <dgm:spPr>
        <a:gradFill rotWithShape="0">
          <a:gsLst>
            <a:gs pos="0">
              <a:srgbClr val="4472C4">
                <a:lumMod val="20000"/>
                <a:lumOff val="80000"/>
              </a:srgbClr>
            </a:gs>
            <a:gs pos="50000">
              <a:srgbClr val="A5A5A5">
                <a:lumMod val="20000"/>
                <a:lumOff val="80000"/>
              </a:srgbClr>
            </a:gs>
            <a:gs pos="100000">
              <a:srgbClr val="5B9BD5">
                <a:lumMod val="20000"/>
                <a:lumOff val="80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gm:t>
    </dgm:pt>
    <dgm:pt modelId="{2896AAA7-7971-4443-891A-B588F9CAD5D0}">
      <dgm:prSet phldrT="[文本]" custT="1"/>
      <dgm:spPr>
        <a:gradFill flip="none" rotWithShape="1">
          <a:gsLst>
            <a:gs pos="34000">
              <a:srgbClr val="4472C4">
                <a:lumMod val="20000"/>
                <a:lumOff val="80000"/>
              </a:srgbClr>
            </a:gs>
            <a:gs pos="0">
              <a:srgbClr val="5B9BD5">
                <a:lumMod val="5000"/>
                <a:lumOff val="95000"/>
              </a:srgbClr>
            </a:gs>
            <a:gs pos="64000">
              <a:srgbClr val="4472C4">
                <a:lumMod val="20000"/>
                <a:lumOff val="80000"/>
              </a:srgbClr>
            </a:gs>
            <a:gs pos="83000">
              <a:srgbClr val="5B9BD5">
                <a:lumMod val="45000"/>
                <a:lumOff val="55000"/>
              </a:srgbClr>
            </a:gs>
            <a:gs pos="100000">
              <a:srgbClr val="5B9BD5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 SemiLight"/>
              <a:ea typeface="思源黑体 CN"/>
              <a:cs typeface="+mn-cs"/>
            </a:rPr>
            <a:t>Upgrade computing platform OS</a:t>
          </a:r>
          <a:endParaRPr lang="zh-CN" alt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gm:t>
    </dgm:pt>
    <dgm:pt modelId="{963B9974-8EB5-4C24-B249-FB826B80E382}" type="parTrans" cxnId="{24BC4726-DC85-4026-81A4-B7E904867B3F}">
      <dgm:prSet/>
      <dgm:spPr/>
      <dgm:t>
        <a:bodyPr/>
        <a:lstStyle/>
        <a:p>
          <a:endParaRPr lang="zh-CN" altLang="en-US"/>
        </a:p>
      </dgm:t>
    </dgm:pt>
    <dgm:pt modelId="{0B565EDF-C0A9-4B11-A399-AC762C9D31C1}" type="sibTrans" cxnId="{24BC4726-DC85-4026-81A4-B7E904867B3F}">
      <dgm:prSet/>
      <dgm:spPr/>
      <dgm:t>
        <a:bodyPr/>
        <a:lstStyle/>
        <a:p>
          <a:endParaRPr lang="zh-CN" altLang="en-US"/>
        </a:p>
      </dgm:t>
    </dgm:pt>
    <dgm:pt modelId="{88849390-3F18-45C7-A772-CC541937C9BF}" type="pres">
      <dgm:prSet presAssocID="{C2D9C715-24F2-4924-A96D-22F271D215AC}" presName="Name0" presStyleCnt="0">
        <dgm:presLayoutVars>
          <dgm:dir/>
          <dgm:resizeHandles val="exact"/>
        </dgm:presLayoutVars>
      </dgm:prSet>
      <dgm:spPr/>
    </dgm:pt>
    <dgm:pt modelId="{6C5F3EAD-9A3C-447B-86C7-18DD67679E97}" type="pres">
      <dgm:prSet presAssocID="{079AC37F-086E-42FD-A2EB-2DA7B377D5FA}" presName="node" presStyleLbl="node1" presStyleIdx="0" presStyleCnt="4" custScaleY="93360">
        <dgm:presLayoutVars>
          <dgm:bulletEnabled val="1"/>
        </dgm:presLayoutVars>
      </dgm:prSet>
      <dgm:spPr>
        <a:xfrm>
          <a:off x="3571" y="2271931"/>
          <a:ext cx="1561703" cy="874803"/>
        </a:xfrm>
        <a:prstGeom prst="roundRect">
          <a:avLst>
            <a:gd name="adj" fmla="val 10000"/>
          </a:avLst>
        </a:prstGeom>
      </dgm:spPr>
    </dgm:pt>
    <dgm:pt modelId="{4693DBC7-7FF5-4D96-8285-95939D77AA2B}" type="pres">
      <dgm:prSet presAssocID="{75AAC84D-0E38-4CCE-999B-1E177485BC7D}" presName="sibTrans" presStyleLbl="sibTrans2D1" presStyleIdx="0" presStyleCnt="3"/>
      <dgm:spPr/>
    </dgm:pt>
    <dgm:pt modelId="{873E1F58-4983-4224-A0BD-E4F35508F1B3}" type="pres">
      <dgm:prSet presAssocID="{75AAC84D-0E38-4CCE-999B-1E177485BC7D}" presName="connectorText" presStyleLbl="sibTrans2D1" presStyleIdx="0" presStyleCnt="3"/>
      <dgm:spPr/>
    </dgm:pt>
    <dgm:pt modelId="{5138E53C-0390-4BAF-BAB1-B94E3F5220DB}" type="pres">
      <dgm:prSet presAssocID="{BD8B87F5-38D1-4A3B-9B69-B40E94A0BE96}" presName="node" presStyleLbl="node1" presStyleIdx="1" presStyleCnt="4">
        <dgm:presLayoutVars>
          <dgm:bulletEnabled val="1"/>
        </dgm:presLayoutVars>
      </dgm:prSet>
      <dgm:spPr>
        <a:xfrm>
          <a:off x="2191786" y="1397206"/>
          <a:ext cx="1560178" cy="2624254"/>
        </a:xfrm>
        <a:prstGeom prst="roundRect">
          <a:avLst>
            <a:gd name="adj" fmla="val 10000"/>
          </a:avLst>
        </a:prstGeom>
      </dgm:spPr>
    </dgm:pt>
    <dgm:pt modelId="{9C7CC3F6-0868-4085-B3E0-1F0C9B0E55BF}" type="pres">
      <dgm:prSet presAssocID="{A6F19928-6153-42ED-A25D-4132A669C807}" presName="sibTrans" presStyleLbl="sibTrans2D1" presStyleIdx="1" presStyleCnt="3"/>
      <dgm:spPr>
        <a:xfrm>
          <a:off x="3907829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</dgm:spPr>
    </dgm:pt>
    <dgm:pt modelId="{9F0EC851-F30F-4157-AC33-174BEA2B414A}" type="pres">
      <dgm:prSet presAssocID="{A6F19928-6153-42ED-A25D-4132A669C807}" presName="connectorText" presStyleLbl="sibTrans2D1" presStyleIdx="1" presStyleCnt="3"/>
      <dgm:spPr/>
    </dgm:pt>
    <dgm:pt modelId="{3CAA2E6B-C666-4E05-9DF5-CFF319D84622}" type="pres">
      <dgm:prSet presAssocID="{203E0D5C-E07E-4883-8B14-FF3472CB1EA0}" presName="node" presStyleLbl="node1" presStyleIdx="2" presStyleCnt="4">
        <dgm:presLayoutVars>
          <dgm:bulletEnabled val="1"/>
        </dgm:presLayoutVars>
      </dgm:prSet>
      <dgm:spPr>
        <a:xfrm>
          <a:off x="4376340" y="2196899"/>
          <a:ext cx="1561703" cy="1024867"/>
        </a:xfrm>
        <a:prstGeom prst="roundRect">
          <a:avLst>
            <a:gd name="adj" fmla="val 10000"/>
          </a:avLst>
        </a:prstGeom>
      </dgm:spPr>
    </dgm:pt>
    <dgm:pt modelId="{4E6B5D61-7709-40F9-8966-D40C540C3C8E}" type="pres">
      <dgm:prSet presAssocID="{E6A2C94D-A23E-4496-9262-9EC847BC6A51}" presName="sibTrans" presStyleLbl="sibTrans2D1" presStyleIdx="2" presStyleCnt="3"/>
      <dgm:spPr>
        <a:xfrm>
          <a:off x="6094214" y="2515682"/>
          <a:ext cx="331081" cy="387302"/>
        </a:xfrm>
        <a:prstGeom prst="rightArrow">
          <a:avLst>
            <a:gd name="adj1" fmla="val 60000"/>
            <a:gd name="adj2" fmla="val 50000"/>
          </a:avLst>
        </a:prstGeom>
      </dgm:spPr>
    </dgm:pt>
    <dgm:pt modelId="{1FBBC903-99CF-4BE1-B25A-A0A6420AC8BF}" type="pres">
      <dgm:prSet presAssocID="{E6A2C94D-A23E-4496-9262-9EC847BC6A51}" presName="connectorText" presStyleLbl="sibTrans2D1" presStyleIdx="2" presStyleCnt="3"/>
      <dgm:spPr/>
    </dgm:pt>
    <dgm:pt modelId="{9ACCE9CE-0CDE-447C-8BBD-36AF9C21598A}" type="pres">
      <dgm:prSet presAssocID="{2896AAA7-7971-4443-891A-B588F9CAD5D0}" presName="node" presStyleLbl="node1" presStyleIdx="3" presStyleCnt="4">
        <dgm:presLayoutVars>
          <dgm:bulletEnabled val="1"/>
        </dgm:presLayoutVars>
      </dgm:prSet>
      <dgm:spPr>
        <a:xfrm>
          <a:off x="6562724" y="2196899"/>
          <a:ext cx="1561703" cy="1024867"/>
        </a:xfrm>
        <a:prstGeom prst="roundRect">
          <a:avLst>
            <a:gd name="adj" fmla="val 10000"/>
          </a:avLst>
        </a:prstGeom>
      </dgm:spPr>
    </dgm:pt>
  </dgm:ptLst>
  <dgm:cxnLst>
    <dgm:cxn modelId="{9C77C910-A019-4D65-AF9A-3DB8D8600182}" srcId="{C2D9C715-24F2-4924-A96D-22F271D215AC}" destId="{203E0D5C-E07E-4883-8B14-FF3472CB1EA0}" srcOrd="2" destOrd="0" parTransId="{9A1F4A5A-CC9E-4A69-9954-FCC082BBC3CB}" sibTransId="{E6A2C94D-A23E-4496-9262-9EC847BC6A51}"/>
    <dgm:cxn modelId="{6E1B9411-FBCC-4F35-8F40-E7B4FE224251}" type="presOf" srcId="{203E0D5C-E07E-4883-8B14-FF3472CB1EA0}" destId="{3CAA2E6B-C666-4E05-9DF5-CFF319D84622}" srcOrd="0" destOrd="0" presId="urn:microsoft.com/office/officeart/2005/8/layout/process1"/>
    <dgm:cxn modelId="{3338031A-CFA3-47EC-8C2D-E1C5E595F43E}" type="presOf" srcId="{BD8B87F5-38D1-4A3B-9B69-B40E94A0BE96}" destId="{5138E53C-0390-4BAF-BAB1-B94E3F5220DB}" srcOrd="0" destOrd="0" presId="urn:microsoft.com/office/officeart/2005/8/layout/process1"/>
    <dgm:cxn modelId="{24BC4726-DC85-4026-81A4-B7E904867B3F}" srcId="{C2D9C715-24F2-4924-A96D-22F271D215AC}" destId="{2896AAA7-7971-4443-891A-B588F9CAD5D0}" srcOrd="3" destOrd="0" parTransId="{963B9974-8EB5-4C24-B249-FB826B80E382}" sibTransId="{0B565EDF-C0A9-4B11-A399-AC762C9D31C1}"/>
    <dgm:cxn modelId="{EB1C802F-940B-4E99-91B2-D848EC72CB0C}" type="presOf" srcId="{E6A2C94D-A23E-4496-9262-9EC847BC6A51}" destId="{4E6B5D61-7709-40F9-8966-D40C540C3C8E}" srcOrd="0" destOrd="0" presId="urn:microsoft.com/office/officeart/2005/8/layout/process1"/>
    <dgm:cxn modelId="{044ED531-DB11-4731-9BA8-2C75C2BA461C}" type="presOf" srcId="{2896AAA7-7971-4443-891A-B588F9CAD5D0}" destId="{9ACCE9CE-0CDE-447C-8BBD-36AF9C21598A}" srcOrd="0" destOrd="0" presId="urn:microsoft.com/office/officeart/2005/8/layout/process1"/>
    <dgm:cxn modelId="{A366F75C-5FE7-453F-92E0-ACC0CA1AD41C}" type="presOf" srcId="{A6F19928-6153-42ED-A25D-4132A669C807}" destId="{9F0EC851-F30F-4157-AC33-174BEA2B414A}" srcOrd="1" destOrd="0" presId="urn:microsoft.com/office/officeart/2005/8/layout/process1"/>
    <dgm:cxn modelId="{A3CB2361-5EF7-4E67-9F2F-12B93D817BB2}" srcId="{C2D9C715-24F2-4924-A96D-22F271D215AC}" destId="{BD8B87F5-38D1-4A3B-9B69-B40E94A0BE96}" srcOrd="1" destOrd="0" parTransId="{CCA92F83-592C-4741-9604-1AF5BAEC59F1}" sibTransId="{A6F19928-6153-42ED-A25D-4132A669C807}"/>
    <dgm:cxn modelId="{1EDD0E68-E9C5-4FA7-AC6D-5E02B8D349C6}" type="presOf" srcId="{75AAC84D-0E38-4CCE-999B-1E177485BC7D}" destId="{873E1F58-4983-4224-A0BD-E4F35508F1B3}" srcOrd="1" destOrd="0" presId="urn:microsoft.com/office/officeart/2005/8/layout/process1"/>
    <dgm:cxn modelId="{92549073-3A28-4155-8912-DD7B3BC657BF}" type="presOf" srcId="{079AC37F-086E-42FD-A2EB-2DA7B377D5FA}" destId="{6C5F3EAD-9A3C-447B-86C7-18DD67679E97}" srcOrd="0" destOrd="0" presId="urn:microsoft.com/office/officeart/2005/8/layout/process1"/>
    <dgm:cxn modelId="{35751CAA-388C-4058-A7C8-E6B1854FA5C6}" type="presOf" srcId="{E6A2C94D-A23E-4496-9262-9EC847BC6A51}" destId="{1FBBC903-99CF-4BE1-B25A-A0A6420AC8BF}" srcOrd="1" destOrd="0" presId="urn:microsoft.com/office/officeart/2005/8/layout/process1"/>
    <dgm:cxn modelId="{2B11F2AC-D601-451B-B188-473D73BFDEE5}" type="presOf" srcId="{C2D9C715-24F2-4924-A96D-22F271D215AC}" destId="{88849390-3F18-45C7-A772-CC541937C9BF}" srcOrd="0" destOrd="0" presId="urn:microsoft.com/office/officeart/2005/8/layout/process1"/>
    <dgm:cxn modelId="{8935D9B0-244D-4664-B556-973A58FB52C8}" srcId="{C2D9C715-24F2-4924-A96D-22F271D215AC}" destId="{079AC37F-086E-42FD-A2EB-2DA7B377D5FA}" srcOrd="0" destOrd="0" parTransId="{4E744653-FACF-497A-8E02-D60314523673}" sibTransId="{75AAC84D-0E38-4CCE-999B-1E177485BC7D}"/>
    <dgm:cxn modelId="{F70188CE-18AB-47BF-A3F7-684DE5D3053C}" type="presOf" srcId="{A6F19928-6153-42ED-A25D-4132A669C807}" destId="{9C7CC3F6-0868-4085-B3E0-1F0C9B0E55BF}" srcOrd="0" destOrd="0" presId="urn:microsoft.com/office/officeart/2005/8/layout/process1"/>
    <dgm:cxn modelId="{FE7DC2FC-82EC-46D0-A180-B59BFCABF444}" type="presOf" srcId="{75AAC84D-0E38-4CCE-999B-1E177485BC7D}" destId="{4693DBC7-7FF5-4D96-8285-95939D77AA2B}" srcOrd="0" destOrd="0" presId="urn:microsoft.com/office/officeart/2005/8/layout/process1"/>
    <dgm:cxn modelId="{28B962CE-2412-4BB6-8807-D2167D6CDBC4}" type="presParOf" srcId="{88849390-3F18-45C7-A772-CC541937C9BF}" destId="{6C5F3EAD-9A3C-447B-86C7-18DD67679E97}" srcOrd="0" destOrd="0" presId="urn:microsoft.com/office/officeart/2005/8/layout/process1"/>
    <dgm:cxn modelId="{A018F382-BBB1-4852-B246-429101EC0A76}" type="presParOf" srcId="{88849390-3F18-45C7-A772-CC541937C9BF}" destId="{4693DBC7-7FF5-4D96-8285-95939D77AA2B}" srcOrd="1" destOrd="0" presId="urn:microsoft.com/office/officeart/2005/8/layout/process1"/>
    <dgm:cxn modelId="{F4158596-CE41-412B-95BC-1FDCD7AC25F4}" type="presParOf" srcId="{4693DBC7-7FF5-4D96-8285-95939D77AA2B}" destId="{873E1F58-4983-4224-A0BD-E4F35508F1B3}" srcOrd="0" destOrd="0" presId="urn:microsoft.com/office/officeart/2005/8/layout/process1"/>
    <dgm:cxn modelId="{FF8A1119-7071-4320-89F9-50A8877DB46E}" type="presParOf" srcId="{88849390-3F18-45C7-A772-CC541937C9BF}" destId="{5138E53C-0390-4BAF-BAB1-B94E3F5220DB}" srcOrd="2" destOrd="0" presId="urn:microsoft.com/office/officeart/2005/8/layout/process1"/>
    <dgm:cxn modelId="{7431BB11-34E5-4855-BD21-7742E8056415}" type="presParOf" srcId="{88849390-3F18-45C7-A772-CC541937C9BF}" destId="{9C7CC3F6-0868-4085-B3E0-1F0C9B0E55BF}" srcOrd="3" destOrd="0" presId="urn:microsoft.com/office/officeart/2005/8/layout/process1"/>
    <dgm:cxn modelId="{53D607C1-086C-4730-A22A-406099EECBC8}" type="presParOf" srcId="{9C7CC3F6-0868-4085-B3E0-1F0C9B0E55BF}" destId="{9F0EC851-F30F-4157-AC33-174BEA2B414A}" srcOrd="0" destOrd="0" presId="urn:microsoft.com/office/officeart/2005/8/layout/process1"/>
    <dgm:cxn modelId="{EFDED14B-A4C7-4447-BCEC-23F64FD246B3}" type="presParOf" srcId="{88849390-3F18-45C7-A772-CC541937C9BF}" destId="{3CAA2E6B-C666-4E05-9DF5-CFF319D84622}" srcOrd="4" destOrd="0" presId="urn:microsoft.com/office/officeart/2005/8/layout/process1"/>
    <dgm:cxn modelId="{298DCDEC-E1AC-4461-A6B3-34A45F2E64CA}" type="presParOf" srcId="{88849390-3F18-45C7-A772-CC541937C9BF}" destId="{4E6B5D61-7709-40F9-8966-D40C540C3C8E}" srcOrd="5" destOrd="0" presId="urn:microsoft.com/office/officeart/2005/8/layout/process1"/>
    <dgm:cxn modelId="{E8FD358A-87C0-40B4-B703-E65A3BA00444}" type="presParOf" srcId="{4E6B5D61-7709-40F9-8966-D40C540C3C8E}" destId="{1FBBC903-99CF-4BE1-B25A-A0A6420AC8BF}" srcOrd="0" destOrd="0" presId="urn:microsoft.com/office/officeart/2005/8/layout/process1"/>
    <dgm:cxn modelId="{BF49CCE5-064B-47AD-A64E-EEBBA7788F42}" type="presParOf" srcId="{88849390-3F18-45C7-A772-CC541937C9BF}" destId="{9ACCE9CE-0CDE-447C-8BBD-36AF9C21598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F3EAD-9A3C-447B-86C7-18DD67679E97}">
      <dsp:nvSpPr>
        <dsp:cNvPr id="0" name=""/>
        <dsp:cNvSpPr/>
      </dsp:nvSpPr>
      <dsp:spPr bwMode="white">
        <a:xfrm>
          <a:off x="3571" y="1407458"/>
          <a:ext cx="1561703" cy="874803"/>
        </a:xfrm>
        <a:prstGeom prst="roundRect">
          <a:avLst>
            <a:gd name="adj" fmla="val 10000"/>
          </a:avLst>
        </a:prstGeom>
        <a:gradFill flip="none" rotWithShape="1">
          <a:gsLst>
            <a:gs pos="34000">
              <a:srgbClr val="4472C4">
                <a:lumMod val="20000"/>
                <a:lumOff val="80000"/>
              </a:srgbClr>
            </a:gs>
            <a:gs pos="0">
              <a:srgbClr val="5B9BD5">
                <a:lumMod val="5000"/>
                <a:lumOff val="95000"/>
              </a:srgbClr>
            </a:gs>
            <a:gs pos="64000">
              <a:srgbClr val="4472C4">
                <a:lumMod val="20000"/>
                <a:lumOff val="80000"/>
              </a:srgbClr>
            </a:gs>
            <a:gs pos="83000">
              <a:srgbClr val="5B9BD5">
                <a:lumMod val="45000"/>
                <a:lumOff val="55000"/>
              </a:srgbClr>
            </a:gs>
            <a:gs pos="100000">
              <a:srgbClr val="5B9BD5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 SemiLight"/>
              <a:ea typeface="思源黑体 CN"/>
              <a:cs typeface="+mn-cs"/>
            </a:rPr>
            <a:t>Alma Linux release new minor version</a:t>
          </a:r>
          <a:endParaRPr lang="zh-CN" alt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sp:txBody>
      <dsp:txXfrm>
        <a:off x="29193" y="1433080"/>
        <a:ext cx="1510459" cy="823559"/>
      </dsp:txXfrm>
    </dsp:sp>
    <dsp:sp modelId="{4693DBC7-7FF5-4D96-8285-95939D77AA2B}">
      <dsp:nvSpPr>
        <dsp:cNvPr id="0" name=""/>
        <dsp:cNvSpPr/>
      </dsp:nvSpPr>
      <dsp:spPr bwMode="white">
        <a:xfrm>
          <a:off x="1721445" y="1651208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1721445" y="1728668"/>
        <a:ext cx="231757" cy="232382"/>
      </dsp:txXfrm>
    </dsp:sp>
    <dsp:sp modelId="{5138E53C-0390-4BAF-BAB1-B94E3F5220DB}">
      <dsp:nvSpPr>
        <dsp:cNvPr id="0" name=""/>
        <dsp:cNvSpPr/>
      </dsp:nvSpPr>
      <dsp:spPr bwMode="white">
        <a:xfrm>
          <a:off x="2189956" y="1376349"/>
          <a:ext cx="1561703" cy="937021"/>
        </a:xfrm>
        <a:prstGeom prst="roundRect">
          <a:avLst>
            <a:gd name="adj" fmla="val 10000"/>
          </a:avLst>
        </a:prstGeom>
        <a:gradFill flip="none" rotWithShape="1">
          <a:gsLst>
            <a:gs pos="34000">
              <a:srgbClr val="4472C4">
                <a:lumMod val="20000"/>
                <a:lumOff val="80000"/>
              </a:srgbClr>
            </a:gs>
            <a:gs pos="0">
              <a:srgbClr val="5B9BD5">
                <a:lumMod val="5000"/>
                <a:lumOff val="95000"/>
              </a:srgbClr>
            </a:gs>
            <a:gs pos="64000">
              <a:srgbClr val="4472C4">
                <a:lumMod val="20000"/>
                <a:lumOff val="80000"/>
              </a:srgbClr>
            </a:gs>
            <a:gs pos="83000">
              <a:srgbClr val="5B9BD5">
                <a:lumMod val="45000"/>
                <a:lumOff val="55000"/>
              </a:srgbClr>
            </a:gs>
            <a:gs pos="100000">
              <a:srgbClr val="5B9BD5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 SemiLight"/>
              <a:ea typeface="思源黑体 CN"/>
              <a:cs typeface="+mn-cs"/>
            </a:rPr>
            <a:t>CC provides test machine with the new version</a:t>
          </a:r>
          <a:endParaRPr lang="zh-CN" alt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sp:txBody>
      <dsp:txXfrm>
        <a:off x="2217400" y="1403793"/>
        <a:ext cx="1506815" cy="882133"/>
      </dsp:txXfrm>
    </dsp:sp>
    <dsp:sp modelId="{9C7CC3F6-0868-4085-B3E0-1F0C9B0E55BF}">
      <dsp:nvSpPr>
        <dsp:cNvPr id="0" name=""/>
        <dsp:cNvSpPr/>
      </dsp:nvSpPr>
      <dsp:spPr bwMode="white">
        <a:xfrm>
          <a:off x="3907829" y="1651208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72C4">
                <a:lumMod val="20000"/>
                <a:lumOff val="80000"/>
              </a:srgbClr>
            </a:gs>
            <a:gs pos="50000">
              <a:srgbClr val="A5A5A5">
                <a:lumMod val="20000"/>
                <a:lumOff val="80000"/>
              </a:srgbClr>
            </a:gs>
            <a:gs pos="100000">
              <a:srgbClr val="5B9BD5">
                <a:lumMod val="20000"/>
                <a:lumOff val="80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sp:txBody>
      <dsp:txXfrm>
        <a:off x="3907829" y="1728668"/>
        <a:ext cx="231757" cy="232382"/>
      </dsp:txXfrm>
    </dsp:sp>
    <dsp:sp modelId="{3CAA2E6B-C666-4E05-9DF5-CFF319D84622}">
      <dsp:nvSpPr>
        <dsp:cNvPr id="0" name=""/>
        <dsp:cNvSpPr/>
      </dsp:nvSpPr>
      <dsp:spPr bwMode="white">
        <a:xfrm>
          <a:off x="4376340" y="1376349"/>
          <a:ext cx="1561703" cy="937021"/>
        </a:xfrm>
        <a:prstGeom prst="roundRect">
          <a:avLst>
            <a:gd name="adj" fmla="val 10000"/>
          </a:avLst>
        </a:prstGeom>
        <a:gradFill flip="none" rotWithShape="1">
          <a:gsLst>
            <a:gs pos="34000">
              <a:srgbClr val="4472C4">
                <a:lumMod val="20000"/>
                <a:lumOff val="80000"/>
              </a:srgbClr>
            </a:gs>
            <a:gs pos="0">
              <a:srgbClr val="5B9BD5">
                <a:lumMod val="5000"/>
                <a:lumOff val="95000"/>
              </a:srgbClr>
            </a:gs>
            <a:gs pos="64000">
              <a:srgbClr val="4472C4">
                <a:lumMod val="20000"/>
                <a:lumOff val="80000"/>
              </a:srgbClr>
            </a:gs>
            <a:gs pos="83000">
              <a:srgbClr val="5B9BD5">
                <a:lumMod val="45000"/>
                <a:lumOff val="55000"/>
              </a:srgbClr>
            </a:gs>
            <a:gs pos="100000">
              <a:srgbClr val="5B9BD5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 SemiLight"/>
              <a:ea typeface="思源黑体 CN"/>
              <a:cs typeface="+mn-cs"/>
            </a:rPr>
            <a:t>Software group test</a:t>
          </a:r>
          <a:endParaRPr lang="zh-CN" alt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sp:txBody>
      <dsp:txXfrm>
        <a:off x="4403784" y="1403793"/>
        <a:ext cx="1506815" cy="882133"/>
      </dsp:txXfrm>
    </dsp:sp>
    <dsp:sp modelId="{4E6B5D61-7709-40F9-8966-D40C540C3C8E}">
      <dsp:nvSpPr>
        <dsp:cNvPr id="0" name=""/>
        <dsp:cNvSpPr/>
      </dsp:nvSpPr>
      <dsp:spPr bwMode="white">
        <a:xfrm>
          <a:off x="6094214" y="1651208"/>
          <a:ext cx="331081" cy="3873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72C4">
                <a:lumMod val="20000"/>
                <a:lumOff val="80000"/>
              </a:srgbClr>
            </a:gs>
            <a:gs pos="50000">
              <a:srgbClr val="A5A5A5">
                <a:lumMod val="20000"/>
                <a:lumOff val="80000"/>
              </a:srgbClr>
            </a:gs>
            <a:gs pos="100000">
              <a:srgbClr val="5B9BD5">
                <a:lumMod val="20000"/>
                <a:lumOff val="80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sp:txBody>
      <dsp:txXfrm>
        <a:off x="6094214" y="1728668"/>
        <a:ext cx="231757" cy="232382"/>
      </dsp:txXfrm>
    </dsp:sp>
    <dsp:sp modelId="{9ACCE9CE-0CDE-447C-8BBD-36AF9C21598A}">
      <dsp:nvSpPr>
        <dsp:cNvPr id="0" name=""/>
        <dsp:cNvSpPr/>
      </dsp:nvSpPr>
      <dsp:spPr bwMode="white">
        <a:xfrm>
          <a:off x="6562724" y="1376349"/>
          <a:ext cx="1561703" cy="937021"/>
        </a:xfrm>
        <a:prstGeom prst="roundRect">
          <a:avLst>
            <a:gd name="adj" fmla="val 10000"/>
          </a:avLst>
        </a:prstGeom>
        <a:gradFill flip="none" rotWithShape="1">
          <a:gsLst>
            <a:gs pos="34000">
              <a:srgbClr val="4472C4">
                <a:lumMod val="20000"/>
                <a:lumOff val="80000"/>
              </a:srgbClr>
            </a:gs>
            <a:gs pos="0">
              <a:srgbClr val="5B9BD5">
                <a:lumMod val="5000"/>
                <a:lumOff val="95000"/>
              </a:srgbClr>
            </a:gs>
            <a:gs pos="64000">
              <a:srgbClr val="4472C4">
                <a:lumMod val="20000"/>
                <a:lumOff val="80000"/>
              </a:srgbClr>
            </a:gs>
            <a:gs pos="83000">
              <a:srgbClr val="5B9BD5">
                <a:lumMod val="45000"/>
                <a:lumOff val="55000"/>
              </a:srgbClr>
            </a:gs>
            <a:gs pos="100000">
              <a:srgbClr val="5B9BD5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Lato SemiLight"/>
              <a:ea typeface="思源黑体 CN"/>
              <a:cs typeface="+mn-cs"/>
            </a:rPr>
            <a:t>Upgrade computing platform OS</a:t>
          </a:r>
          <a:endParaRPr lang="zh-CN" altLang="en-U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Lato SemiLight"/>
            <a:ea typeface="思源黑体 CN"/>
            <a:cs typeface="+mn-cs"/>
          </a:endParaRPr>
        </a:p>
      </dsp:txBody>
      <dsp:txXfrm>
        <a:off x="6590168" y="1403793"/>
        <a:ext cx="1506815" cy="88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26F0-D95C-4E71-80FE-688DD517553F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A27EC-9961-4D3A-9084-7A3FE774A7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89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5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559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98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90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15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18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7EC1-A5BC-2E4D-BD73-CE0F8AFAF0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2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83E-766E-4359-A513-ED141498A5D4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41"/>
            <a:ext cx="5181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FEEE-2275-4CC3-95A0-91B51D10C413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F19-4CC4-48F0-821B-A8735B90080A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1941" y="102589"/>
            <a:ext cx="8399635" cy="833499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latin typeface="Calibri Light" panose="020F0302020204030204" pitchFamily="34" charset="0"/>
              </a:defRPr>
            </a:lvl1pPr>
            <a:lvl2pPr>
              <a:lnSpc>
                <a:spcPct val="110000"/>
              </a:lnSpc>
              <a:defRPr baseline="0">
                <a:latin typeface="Calibri Light" panose="020F0302020204030204" pitchFamily="34" charset="0"/>
              </a:defRPr>
            </a:lvl2pPr>
            <a:lvl3pPr>
              <a:lnSpc>
                <a:spcPct val="110000"/>
              </a:lnSpc>
              <a:defRPr baseline="0">
                <a:latin typeface="Calibri Light" panose="020F0302020204030204" pitchFamily="34" charset="0"/>
              </a:defRPr>
            </a:lvl3pPr>
            <a:lvl4pPr>
              <a:lnSpc>
                <a:spcPct val="110000"/>
              </a:lnSpc>
              <a:defRPr baseline="0">
                <a:latin typeface="Calibri Light" panose="020F0302020204030204" pitchFamily="34" charset="0"/>
              </a:defRPr>
            </a:lvl4pPr>
            <a:lvl5pPr>
              <a:lnSpc>
                <a:spcPct val="110000"/>
              </a:lnSpc>
              <a:defRPr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62060"/>
            <a:ext cx="2743200" cy="365125"/>
          </a:xfrm>
        </p:spPr>
        <p:txBody>
          <a:bodyPr/>
          <a:lstStyle/>
          <a:p>
            <a:fld id="{121E3047-5A19-40F0-87B1-8F2E0BEDA3EE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B2D9-25B9-43FD-9945-17F31BFCD73C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341A-78C3-4B03-9B3E-E2748E1F0BE1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2316-0EDC-4A89-AE1A-4CB2CC2473F3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BFD3-F30D-4632-9E3F-4394D74B1A94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3CDC-4BE1-4656-B87B-FC9E4A9D1045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1248-CC11-4F5D-A240-A7D9C38A3C8F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61C6-E1DC-48DE-9401-6A83D369690D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433955"/>
            <a:ext cx="12192000" cy="4213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21942" y="30814"/>
            <a:ext cx="7340510" cy="887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21187"/>
            <a:ext cx="10515600" cy="495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43087" y="64620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C2EA-5908-42D6-8DAC-D1ED68BFE081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29374" y="64620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02751" y="64620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F480-0866-4C36-99B6-3656151950EC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" y="224019"/>
            <a:ext cx="917922" cy="45701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0" y="936321"/>
            <a:ext cx="12192000" cy="87076"/>
            <a:chOff x="0" y="821645"/>
            <a:chExt cx="9191194" cy="135018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76378" y="167315"/>
            <a:ext cx="1235891" cy="6156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wanfs.lhaaso.ihep.ac.cn/login" TargetMode="External"/><Relationship Id="rId2" Type="http://schemas.openxmlformats.org/officeDocument/2006/relationships/hyperlink" Target="https://gfs.ihep.ac.cn/log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hyperlink" Target="https://note.ihep.ac.cn/s/EWOiLc4s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3576" y="1052804"/>
            <a:ext cx="12149527" cy="2387600"/>
          </a:xfrm>
        </p:spPr>
        <p:txBody>
          <a:bodyPr>
            <a:noAutofit/>
          </a:bodyPr>
          <a:lstStyle/>
          <a:p>
            <a:r>
              <a:rPr lang="en-US" altLang="zh-CN" dirty="0"/>
              <a:t>Status of LHAASO </a:t>
            </a:r>
            <a:br>
              <a:rPr lang="en-US" altLang="zh-CN" dirty="0"/>
            </a:br>
            <a:r>
              <a:rPr lang="en-US" altLang="zh-CN" dirty="0"/>
              <a:t>Computing Platform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5236" y="4131198"/>
            <a:ext cx="9144000" cy="1530927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Calibri" panose="020F0502020204030204" pitchFamily="34" charset="0"/>
              </a:rPr>
              <a:t>Yaosong</a:t>
            </a:r>
            <a:r>
              <a:rPr lang="en-US" altLang="zh-CN" dirty="0">
                <a:latin typeface="Calibri" panose="020F0502020204030204" pitchFamily="34" charset="0"/>
              </a:rPr>
              <a:t> Cheng</a:t>
            </a:r>
          </a:p>
          <a:p>
            <a:r>
              <a:rPr lang="en-US" altLang="zh-CN" dirty="0">
                <a:latin typeface="Calibri" panose="020F0502020204030204" pitchFamily="34" charset="0"/>
              </a:rPr>
              <a:t>On Behalf of IHEP-CC</a:t>
            </a:r>
          </a:p>
          <a:p>
            <a:r>
              <a:rPr lang="en-US" altLang="zh-CN" dirty="0">
                <a:latin typeface="Calibri" panose="020F0502020204030204" pitchFamily="34" charset="0"/>
              </a:rPr>
              <a:t>April  27, 2026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62061"/>
            <a:ext cx="2743200" cy="365125"/>
          </a:xfrm>
        </p:spPr>
        <p:txBody>
          <a:bodyPr/>
          <a:lstStyle/>
          <a:p>
            <a:fld id="{00A76AD9-369B-43EC-A56C-5E2AAF69AEB9}" type="datetime1">
              <a:rPr lang="en-US" altLang="zh-CN" smtClean="0">
                <a:solidFill>
                  <a:schemeClr val="bg1"/>
                </a:solidFill>
              </a:rPr>
              <a:t>4/27/2026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0354A-69EA-440A-8965-D253F306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Public application  &amp; service  at IHEP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C9D7FF-5713-472E-A443-701EA848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12721"/>
            <a:ext cx="7620000" cy="40789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600" dirty="0"/>
              <a:t>Intelligent Assistant </a:t>
            </a:r>
            <a:r>
              <a:rPr lang="zh-CN" altLang="en-US" sz="1600" dirty="0"/>
              <a:t>（</a:t>
            </a:r>
            <a:r>
              <a:rPr lang="en-US" altLang="zh-CN" sz="1600" dirty="0"/>
              <a:t>Continuously improving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altLang="zh-CN" sz="1400" dirty="0"/>
              <a:t>Released the High Energy Physics Institute's Institutional Document Intelligent Assistant</a:t>
            </a:r>
            <a:r>
              <a:rPr lang="zh-CN" altLang="en-US" sz="1400" dirty="0"/>
              <a:t>，</a:t>
            </a:r>
            <a:r>
              <a:rPr lang="en-US" altLang="zh-CN" sz="1400" dirty="0"/>
              <a:t>providing rapid and intelligent Q&amp;A services for institutional documents to the entire institute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altLang="zh-CN" sz="1400" dirty="0"/>
              <a:t>Integrated institutional documents and IT operations knowledge base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altLang="zh-CN" sz="1400" dirty="0" err="1"/>
              <a:t>DeepSeek</a:t>
            </a:r>
            <a:r>
              <a:rPr lang="en-US" altLang="zh-CN" sz="1400" dirty="0"/>
              <a:t> R1</a:t>
            </a:r>
            <a:r>
              <a:rPr lang="zh-CN" altLang="en-US" sz="1400" dirty="0"/>
              <a:t>（</a:t>
            </a:r>
            <a:r>
              <a:rPr lang="en-US" altLang="zh-CN" sz="1400" dirty="0"/>
              <a:t>local</a:t>
            </a:r>
            <a:r>
              <a:rPr lang="zh-CN" altLang="en-US" sz="1400" dirty="0"/>
              <a:t>）</a:t>
            </a:r>
            <a:r>
              <a:rPr lang="en-US" altLang="zh-CN" sz="1400" dirty="0"/>
              <a:t>&amp;RAG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600" dirty="0"/>
              <a:t>Unified authentication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altLang="zh-CN" sz="1400" dirty="0"/>
              <a:t>The unified authentication system supports 2FA functionality.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altLang="zh-CN" sz="1400" dirty="0"/>
              <a:t>Add support for AD and support </a:t>
            </a:r>
            <a:r>
              <a:rPr lang="en-US" altLang="zh-CN" sz="1400" dirty="0">
                <a:sym typeface="+mn-ea"/>
              </a:rPr>
              <a:t>unified authentication </a:t>
            </a:r>
            <a:r>
              <a:rPr lang="en-US" altLang="zh-CN" sz="1400" dirty="0"/>
              <a:t>for Windows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altLang="zh-CN" sz="1400" dirty="0"/>
              <a:t>Total users</a:t>
            </a:r>
            <a:r>
              <a:rPr lang="zh-CN" altLang="en-US" sz="1400" dirty="0"/>
              <a:t>：</a:t>
            </a:r>
            <a:r>
              <a:rPr lang="en-US" altLang="zh-CN" sz="1400" dirty="0"/>
              <a:t>42,183;</a:t>
            </a:r>
            <a:r>
              <a:rPr lang="zh-CN" altLang="en-US" sz="1400" dirty="0"/>
              <a:t>  </a:t>
            </a:r>
            <a:r>
              <a:rPr lang="en-US" altLang="zh-CN" sz="1400" dirty="0">
                <a:solidFill>
                  <a:srgbClr val="FF0000"/>
                </a:solidFill>
              </a:rPr>
              <a:t>LHAASO</a:t>
            </a:r>
            <a:r>
              <a:rPr lang="zh-CN" altLang="en-US" sz="1400" dirty="0">
                <a:solidFill>
                  <a:srgbClr val="FF0000"/>
                </a:solidFill>
              </a:rPr>
              <a:t>：</a:t>
            </a:r>
            <a:r>
              <a:rPr lang="en-US" altLang="zh-CN" sz="1400" dirty="0">
                <a:solidFill>
                  <a:srgbClr val="FF0000"/>
                </a:solidFill>
              </a:rPr>
              <a:t>674…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altLang="zh-CN" sz="1600" dirty="0"/>
              <a:t>Overleaf</a:t>
            </a:r>
            <a:endParaRPr lang="en-US" altLang="zh-CN" sz="1400" dirty="0"/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altLang="zh-CN" sz="1400" dirty="0"/>
              <a:t>Overleaf browser extension( LaTeX Copilot Plugin), integrating large models, providing functions such as manuscript editing, article translation, and grammar checking</a:t>
            </a:r>
          </a:p>
          <a:p>
            <a:pPr lvl="0">
              <a:lnSpc>
                <a:spcPct val="140000"/>
              </a:lnSpc>
              <a:spcBef>
                <a:spcPts val="0"/>
              </a:spcBef>
            </a:pPr>
            <a:r>
              <a:rPr lang="en-US" altLang="zh-CN" sz="1600" dirty="0">
                <a:sym typeface="+mn-ea"/>
              </a:rPr>
              <a:t>IHEP DOCS</a:t>
            </a:r>
            <a:endParaRPr lang="en-US" altLang="zh-CN" sz="1600" dirty="0"/>
          </a:p>
          <a:p>
            <a:pPr lvl="1">
              <a:lnSpc>
                <a:spcPct val="140000"/>
              </a:lnSpc>
              <a:spcBef>
                <a:spcPts val="0"/>
              </a:spcBef>
              <a:defRPr/>
            </a:pPr>
            <a:r>
              <a:rPr lang="en-US" altLang="zh-CN" sz="1400" dirty="0">
                <a:sym typeface="+mn-ea"/>
              </a:rPr>
              <a:t>Document collaboration service, 370+ daily active users on average</a:t>
            </a:r>
          </a:p>
          <a:p>
            <a:pPr lvl="1">
              <a:lnSpc>
                <a:spcPct val="140000"/>
              </a:lnSpc>
              <a:spcBef>
                <a:spcPts val="0"/>
              </a:spcBef>
              <a:defRPr/>
            </a:pPr>
            <a:r>
              <a:rPr lang="en-US" altLang="zh-CN" sz="1400" dirty="0">
                <a:sym typeface="+mn-ea"/>
              </a:rPr>
              <a:t>Total users: 1500+,</a:t>
            </a:r>
            <a:r>
              <a:rPr lang="zh-CN" altLang="en-US" sz="1400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400" dirty="0">
                <a:sym typeface="+mn-ea"/>
              </a:rPr>
              <a:t>Space usage: 1.5T/200T, files :</a:t>
            </a:r>
            <a:r>
              <a:rPr lang="en-US" altLang="zh-CN" sz="1400" dirty="0"/>
              <a:t>2270597</a:t>
            </a:r>
          </a:p>
          <a:p>
            <a:endParaRPr lang="zh-CN" altLang="en-US" sz="1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DA61EE-4971-4B4E-8B41-16AA7B41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3047-5A19-40F0-87B1-8F2E0BEDA3EE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B489B5-5605-47B4-901F-A9350798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6" name="图片 5" descr="upload_post_object_v2_063374826">
            <a:extLst>
              <a:ext uri="{FF2B5EF4-FFF2-40B4-BE49-F238E27FC236}">
                <a16:creationId xmlns:a16="http://schemas.microsoft.com/office/drawing/2014/main" id="{DBF5C385-6C2D-4511-B698-507427100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5" y="5112297"/>
            <a:ext cx="5221605" cy="12496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C4AA22-EA8F-4AC6-9002-BDD76147B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045" y="783422"/>
            <a:ext cx="3414906" cy="351518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A721AE0-CB12-458F-9488-E0A09E872330}"/>
              </a:ext>
            </a:extLst>
          </p:cNvPr>
          <p:cNvGrpSpPr/>
          <p:nvPr/>
        </p:nvGrpSpPr>
        <p:grpSpPr>
          <a:xfrm>
            <a:off x="5518838" y="4298607"/>
            <a:ext cx="3414906" cy="2063370"/>
            <a:chOff x="263595" y="2492935"/>
            <a:chExt cx="6837296" cy="319438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D3E43FD-AC95-49A4-AE5E-80305449C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595" y="2492935"/>
              <a:ext cx="6837296" cy="3194384"/>
            </a:xfrm>
            <a:prstGeom prst="rect">
              <a:avLst/>
            </a:prstGeom>
          </p:spPr>
        </p:pic>
        <p:sp>
          <p:nvSpPr>
            <p:cNvPr id="10" name="流程图: 磁盘 9">
              <a:extLst>
                <a:ext uri="{FF2B5EF4-FFF2-40B4-BE49-F238E27FC236}">
                  <a16:creationId xmlns:a16="http://schemas.microsoft.com/office/drawing/2014/main" id="{19F880FB-44F6-466B-9FC4-54801E6B5A7B}"/>
                </a:ext>
              </a:extLst>
            </p:cNvPr>
            <p:cNvSpPr/>
            <p:nvPr/>
          </p:nvSpPr>
          <p:spPr>
            <a:xfrm>
              <a:off x="5580819" y="2966450"/>
              <a:ext cx="1379571" cy="823130"/>
            </a:xfrm>
            <a:prstGeom prst="flowChartMagneticDisk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1830"/>
              <a:r>
                <a:rPr lang="en-US" altLang="zh-CN" sz="6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HEPAI </a:t>
              </a:r>
              <a:r>
                <a:rPr lang="zh-CN" altLang="en-US" sz="6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平台</a:t>
              </a:r>
              <a:endParaRPr lang="en-US" altLang="zh-CN" sz="6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  <a:p>
              <a:pPr algn="ctr" defTabSz="671830"/>
              <a:r>
                <a:rPr lang="en-US" altLang="zh-CN" sz="6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(</a:t>
              </a:r>
              <a:r>
                <a:rPr lang="en-US" altLang="zh-CN" sz="600" b="1" dirty="0" err="1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DeepSeek</a:t>
              </a:r>
              <a:r>
                <a:rPr lang="en-US" altLang="zh-CN" sz="6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 R1)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AED63D8-CF58-40E6-919A-90D12D1C697C}"/>
              </a:ext>
            </a:extLst>
          </p:cNvPr>
          <p:cNvGrpSpPr/>
          <p:nvPr/>
        </p:nvGrpSpPr>
        <p:grpSpPr>
          <a:xfrm>
            <a:off x="9143729" y="4327993"/>
            <a:ext cx="2743200" cy="1746585"/>
            <a:chOff x="8782352" y="4471335"/>
            <a:chExt cx="3030965" cy="19907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BBD29DA-56EC-4B9C-BE5A-74F87A2DE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8192" y="4471335"/>
              <a:ext cx="2905125" cy="1990725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6D55689-828A-456D-BB84-2F6BC5BED7E7}"/>
                </a:ext>
              </a:extLst>
            </p:cNvPr>
            <p:cNvSpPr/>
            <p:nvPr/>
          </p:nvSpPr>
          <p:spPr>
            <a:xfrm>
              <a:off x="8782352" y="5803479"/>
              <a:ext cx="3030965" cy="2739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671B288-80D4-49E5-9263-75FAD9A75357}"/>
              </a:ext>
            </a:extLst>
          </p:cNvPr>
          <p:cNvSpPr txBox="1"/>
          <p:nvPr/>
        </p:nvSpPr>
        <p:spPr>
          <a:xfrm>
            <a:off x="2389239" y="6438451"/>
            <a:ext cx="9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DOCS</a:t>
            </a:r>
            <a:endParaRPr lang="zh-CN" altLang="en-US" sz="1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D08DEE-A4F2-499C-9E44-8D72E18950F0}"/>
              </a:ext>
            </a:extLst>
          </p:cNvPr>
          <p:cNvSpPr txBox="1"/>
          <p:nvPr/>
        </p:nvSpPr>
        <p:spPr>
          <a:xfrm>
            <a:off x="6759258" y="6377168"/>
            <a:ext cx="93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Overleaf</a:t>
            </a:r>
            <a:endParaRPr lang="zh-CN" altLang="en-US" sz="14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FB5F7C6-666A-43BA-97CE-01511DF0D8A0}"/>
              </a:ext>
            </a:extLst>
          </p:cNvPr>
          <p:cNvSpPr txBox="1"/>
          <p:nvPr/>
        </p:nvSpPr>
        <p:spPr>
          <a:xfrm>
            <a:off x="9594345" y="6018200"/>
            <a:ext cx="209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Unified authentication</a:t>
            </a:r>
          </a:p>
          <a:p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9613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96A6E-8EE1-48AC-BBF8-AEADB935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Status of AI platform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7A1792-6C85-48F1-9915-9411C219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A6AA-F239-4629-8BDF-66510680A1EF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0B45D8-8FA2-458D-8841-3AC0F44A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E1FC84CD-2EF6-4762-946F-B65312CF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28" y="1137105"/>
            <a:ext cx="10515600" cy="495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Provide a powerful and user-friendly AI infrastructure for researchers in high-energy physics and related fields, allowing you to focus on innovation, not computational challenges.</a:t>
            </a:r>
          </a:p>
          <a:p>
            <a:r>
              <a:rPr lang="en-US" altLang="zh-CN" sz="1800" dirty="0"/>
              <a:t>AI computing power</a:t>
            </a:r>
          </a:p>
          <a:p>
            <a:pPr lvl="1"/>
            <a:r>
              <a:rPr lang="en-US" altLang="zh-CN" sz="1500" dirty="0"/>
              <a:t>40 GPU+48 DCU:</a:t>
            </a:r>
            <a:r>
              <a:rPr lang="zh-CN" altLang="en-US" sz="1500" dirty="0"/>
              <a:t> </a:t>
            </a:r>
            <a:r>
              <a:rPr lang="en-US" altLang="zh-CN" sz="1500" dirty="0"/>
              <a:t>for all ai task, from daily training to large-scale model training.</a:t>
            </a:r>
          </a:p>
          <a:p>
            <a:pPr lvl="1"/>
            <a:r>
              <a:rPr lang="en-US" altLang="zh-CN" sz="1500" dirty="0">
                <a:solidFill>
                  <a:srgbClr val="FF0000"/>
                </a:solidFill>
              </a:rPr>
              <a:t>New</a:t>
            </a:r>
            <a:r>
              <a:rPr lang="en-US" altLang="zh-CN" sz="1500" dirty="0"/>
              <a:t>: 18*RTX 5090,</a:t>
            </a:r>
            <a:r>
              <a:rPr lang="zh-CN" altLang="en-US" sz="1500" dirty="0"/>
              <a:t> </a:t>
            </a:r>
            <a:r>
              <a:rPr lang="en-US" altLang="zh-CN" sz="1500" dirty="0"/>
              <a:t>accelerate model iteration and training cycles</a:t>
            </a:r>
          </a:p>
          <a:p>
            <a:r>
              <a:rPr lang="en-US" altLang="zh-CN" sz="1800" dirty="0"/>
              <a:t>Model &amp; Dataset Services</a:t>
            </a:r>
          </a:p>
          <a:p>
            <a:pPr lvl="1"/>
            <a:r>
              <a:rPr lang="en-US" altLang="zh-CN" sz="1500" dirty="0"/>
              <a:t>local deploy deepseek-v3.2 and qwen3-30B</a:t>
            </a:r>
          </a:p>
          <a:p>
            <a:pPr lvl="2"/>
            <a:r>
              <a:rPr lang="en-US" altLang="zh-CN" sz="1500" dirty="0"/>
              <a:t>Use local LLM: sensitive research data </a:t>
            </a:r>
            <a:r>
              <a:rPr lang="en-US" altLang="zh-CN" sz="1500" b="1" dirty="0"/>
              <a:t>never leaves the internal network</a:t>
            </a:r>
            <a:r>
              <a:rPr lang="en-US" altLang="zh-CN" sz="1500" dirty="0"/>
              <a:t>,</a:t>
            </a:r>
          </a:p>
          <a:p>
            <a:pPr marL="914400" lvl="2" indent="0">
              <a:buNone/>
            </a:pPr>
            <a:r>
              <a:rPr lang="en-US" altLang="zh-CN" sz="1500" dirty="0"/>
              <a:t> ensuring complete privacy</a:t>
            </a:r>
          </a:p>
          <a:p>
            <a:pPr lvl="1"/>
            <a:r>
              <a:rPr lang="en-US" altLang="zh-CN" sz="1500" dirty="0"/>
              <a:t>Use ai model by API: </a:t>
            </a:r>
          </a:p>
          <a:p>
            <a:pPr lvl="2"/>
            <a:r>
              <a:rPr lang="en-US" altLang="zh-CN" sz="1500" dirty="0"/>
              <a:t>Easily incorporate AI capabilities into your existing analysis workflows and tools</a:t>
            </a: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7E7AB6-8A36-4072-B1E2-E55470939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/>
          <a:stretch>
            <a:fillRect/>
          </a:stretch>
        </p:blipFill>
        <p:spPr>
          <a:xfrm>
            <a:off x="-4642" y="4995931"/>
            <a:ext cx="3792546" cy="10969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F9C040B-9BF5-407D-8AD7-B365EFE5969A}"/>
              </a:ext>
            </a:extLst>
          </p:cNvPr>
          <p:cNvSpPr txBox="1"/>
          <p:nvPr/>
        </p:nvSpPr>
        <p:spPr>
          <a:xfrm>
            <a:off x="5584233" y="4791133"/>
            <a:ext cx="239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Computing power of AI</a:t>
            </a:r>
            <a:endParaRPr lang="zh-CN" altLang="en-US" sz="14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9D4FAA4-0413-499C-8F6E-F56AFBCFB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r="44229" b="38664"/>
          <a:stretch/>
        </p:blipFill>
        <p:spPr>
          <a:xfrm>
            <a:off x="3805918" y="4991781"/>
            <a:ext cx="1242956" cy="11011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026BBB0-9B30-4911-BDC4-E1B5825B1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36" y="4074686"/>
            <a:ext cx="4124915" cy="221921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BECEDE3-7E6C-4069-A4F8-6E05234BC977}"/>
              </a:ext>
            </a:extLst>
          </p:cNvPr>
          <p:cNvGrpSpPr/>
          <p:nvPr/>
        </p:nvGrpSpPr>
        <p:grpSpPr>
          <a:xfrm>
            <a:off x="10717431" y="4549245"/>
            <a:ext cx="1149350" cy="1448435"/>
            <a:chOff x="14589" y="2452"/>
            <a:chExt cx="2608" cy="3286"/>
          </a:xfrm>
        </p:grpSpPr>
        <p:sp>
          <p:nvSpPr>
            <p:cNvPr id="16" name="圆角矩形 2">
              <a:extLst>
                <a:ext uri="{FF2B5EF4-FFF2-40B4-BE49-F238E27FC236}">
                  <a16:creationId xmlns:a16="http://schemas.microsoft.com/office/drawing/2014/main" id="{1B337E18-A738-47F8-8895-C43F7CF33C68}"/>
                </a:ext>
              </a:extLst>
            </p:cNvPr>
            <p:cNvSpPr/>
            <p:nvPr/>
          </p:nvSpPr>
          <p:spPr>
            <a:xfrm>
              <a:off x="14589" y="2452"/>
              <a:ext cx="2608" cy="793"/>
            </a:xfrm>
            <a:prstGeom prst="roundRect">
              <a:avLst/>
            </a:prstGeom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/>
                <a:t>Plan</a:t>
              </a:r>
            </a:p>
          </p:txBody>
        </p:sp>
        <p:sp>
          <p:nvSpPr>
            <p:cNvPr id="17" name="圆角矩形 3">
              <a:extLst>
                <a:ext uri="{FF2B5EF4-FFF2-40B4-BE49-F238E27FC236}">
                  <a16:creationId xmlns:a16="http://schemas.microsoft.com/office/drawing/2014/main" id="{D4FDB91E-CCA9-4E93-8E28-85A45D3C1EB5}"/>
                </a:ext>
              </a:extLst>
            </p:cNvPr>
            <p:cNvSpPr/>
            <p:nvPr/>
          </p:nvSpPr>
          <p:spPr>
            <a:xfrm>
              <a:off x="14589" y="3699"/>
              <a:ext cx="2608" cy="793"/>
            </a:xfrm>
            <a:prstGeom prst="roundRect">
              <a:avLst/>
            </a:prstGeom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Accept</a:t>
              </a:r>
            </a:p>
          </p:txBody>
        </p:sp>
        <p:sp>
          <p:nvSpPr>
            <p:cNvPr id="18" name="圆角矩形 4">
              <a:extLst>
                <a:ext uri="{FF2B5EF4-FFF2-40B4-BE49-F238E27FC236}">
                  <a16:creationId xmlns:a16="http://schemas.microsoft.com/office/drawing/2014/main" id="{BB86C5B4-1230-4F50-BE8B-7D70AC7B8388}"/>
                </a:ext>
              </a:extLst>
            </p:cNvPr>
            <p:cNvSpPr/>
            <p:nvPr/>
          </p:nvSpPr>
          <p:spPr>
            <a:xfrm>
              <a:off x="14589" y="4946"/>
              <a:ext cx="2608" cy="793"/>
            </a:xfrm>
            <a:prstGeom prst="roundRect">
              <a:avLst/>
            </a:prstGeom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Execution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CED6F88F-61D5-468F-8295-0DE45A80356D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>
              <a:off x="15893" y="3245"/>
              <a:ext cx="0" cy="4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9025D8AD-764D-439C-94A5-090DDBA5C43B}"/>
                </a:ext>
              </a:extLst>
            </p:cNvPr>
            <p:cNvCxnSpPr/>
            <p:nvPr/>
          </p:nvCxnSpPr>
          <p:spPr>
            <a:xfrm>
              <a:off x="15893" y="4493"/>
              <a:ext cx="0" cy="454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F9E04784-76B1-4956-8405-CEF375E181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2"/>
          <a:stretch/>
        </p:blipFill>
        <p:spPr>
          <a:xfrm>
            <a:off x="5128232" y="5139374"/>
            <a:ext cx="2964756" cy="10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4172BF7-EE7A-207F-ADE8-9B075B95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Progress of INK Computing Platform</a:t>
            </a:r>
            <a:endParaRPr lang="zh-CN" altLang="en-US" sz="40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137C43C-D4A2-4496-B421-833BE89EF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7" y="1060241"/>
            <a:ext cx="6501664" cy="5517841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Architecture Optimization</a:t>
            </a:r>
            <a:endParaRPr kumimoji="1" lang="en-US" altLang="zh-CN" dirty="0"/>
          </a:p>
          <a:p>
            <a:pPr lvl="1"/>
            <a:r>
              <a:rPr lang="en-US" altLang="zh-CN" dirty="0"/>
              <a:t>Response time: 10s+ → &lt;1s</a:t>
            </a:r>
          </a:p>
          <a:p>
            <a:r>
              <a:rPr lang="en-US" altLang="zh-CN" dirty="0"/>
              <a:t>Service New Features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Added batch file download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Job Tracing Service</a:t>
            </a:r>
            <a:r>
              <a:rPr lang="en-US" altLang="zh-CN" dirty="0"/>
              <a:t>: </a:t>
            </a:r>
            <a:r>
              <a:rPr lang="en-US" altLang="zh-CN" dirty="0" err="1"/>
              <a:t>JobLens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/>
              <a:t>Users can self-select jobs to trace</a:t>
            </a:r>
          </a:p>
          <a:p>
            <a:pPr lvl="2"/>
            <a:r>
              <a:rPr lang="en-US" altLang="zh-CN" dirty="0"/>
              <a:t>Trace metrics: CPU / memory /file access / network……</a:t>
            </a:r>
          </a:p>
          <a:p>
            <a:pPr lvl="2"/>
            <a:r>
              <a:rPr kumimoji="1" lang="en-US" altLang="zh-CN" dirty="0"/>
              <a:t>http://afsapply.ihep.ac.cn/cchelp/zh/others/ink/#8535-openclaw</a:t>
            </a:r>
          </a:p>
          <a:p>
            <a:r>
              <a:rPr lang="en-US" altLang="zh-CN" dirty="0" err="1">
                <a:solidFill>
                  <a:srgbClr val="FF0000"/>
                </a:solidFill>
              </a:rPr>
              <a:t>Openclaw</a:t>
            </a:r>
            <a:r>
              <a:rPr lang="en-US" altLang="zh-CN" dirty="0">
                <a:solidFill>
                  <a:srgbClr val="FF0000"/>
                </a:solidFill>
              </a:rPr>
              <a:t> integration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Ensuring </a:t>
            </a:r>
            <a:r>
              <a:rPr lang="en-US" altLang="zh-CN" dirty="0" err="1"/>
              <a:t>Openclaw</a:t>
            </a:r>
            <a:r>
              <a:rPr lang="en-US" altLang="zh-CN" dirty="0"/>
              <a:t> Runtime Security</a:t>
            </a:r>
            <a:endParaRPr kumimoji="1" lang="en-US" altLang="zh-CN" dirty="0"/>
          </a:p>
          <a:p>
            <a:pPr lvl="1"/>
            <a:r>
              <a:rPr lang="en-US" altLang="zh-CN" dirty="0" err="1"/>
              <a:t>Openclaw</a:t>
            </a:r>
            <a:r>
              <a:rPr lang="en-US" altLang="zh-CN" dirty="0"/>
              <a:t> runs as a regular user inside containers</a:t>
            </a:r>
          </a:p>
          <a:p>
            <a:pPr lvl="1"/>
            <a:r>
              <a:rPr lang="en-US" altLang="zh-CN" dirty="0" err="1"/>
              <a:t>Openclaw</a:t>
            </a:r>
            <a:r>
              <a:rPr lang="en-US" altLang="zh-CN" dirty="0"/>
              <a:t> instances are isolated between users</a:t>
            </a:r>
          </a:p>
          <a:p>
            <a:r>
              <a:rPr lang="en-US" altLang="zh-CN" dirty="0"/>
              <a:t>Ensuring Experiment &amp; User Data Security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Using internally deployed IHEP models → direct access to experiment data (read-only, including users' personal home directories)</a:t>
            </a:r>
          </a:p>
          <a:p>
            <a:pPr lvl="1"/>
            <a:r>
              <a:rPr kumimoji="1" lang="en-US" altLang="zh-CN" dirty="0"/>
              <a:t>Selecting external models → experiment data is not mounted</a:t>
            </a:r>
          </a:p>
          <a:p>
            <a:endParaRPr kumimoji="1" lang="en-US" altLang="zh-CN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F747C0D-1526-4455-826A-8CAE59DF11DF}"/>
              </a:ext>
            </a:extLst>
          </p:cNvPr>
          <p:cNvGrpSpPr/>
          <p:nvPr/>
        </p:nvGrpSpPr>
        <p:grpSpPr>
          <a:xfrm>
            <a:off x="6819549" y="4477183"/>
            <a:ext cx="5372451" cy="1878697"/>
            <a:chOff x="4584700" y="2274611"/>
            <a:chExt cx="7311029" cy="252876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B765D42-8D3B-40E5-A979-29169590C94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584700" y="2274611"/>
              <a:ext cx="5552603" cy="25287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矩形标注 10">
              <a:extLst>
                <a:ext uri="{FF2B5EF4-FFF2-40B4-BE49-F238E27FC236}">
                  <a16:creationId xmlns:a16="http://schemas.microsoft.com/office/drawing/2014/main" id="{89ED58C5-66D9-4871-9818-08EC5A43FE77}"/>
                </a:ext>
              </a:extLst>
            </p:cNvPr>
            <p:cNvSpPr/>
            <p:nvPr/>
          </p:nvSpPr>
          <p:spPr>
            <a:xfrm>
              <a:off x="10137303" y="3096016"/>
              <a:ext cx="1758426" cy="442976"/>
            </a:xfrm>
            <a:prstGeom prst="wedgeRectCallout">
              <a:avLst>
                <a:gd name="adj1" fmla="val -63009"/>
                <a:gd name="adj2" fmla="val 107204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accent1"/>
                  </a:solidFill>
                </a:rPr>
                <a:t>Job</a:t>
              </a:r>
              <a:r>
                <a:rPr lang="zh-CN" altLang="en-US" sz="1100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sz="1100" b="1" dirty="0">
                  <a:solidFill>
                    <a:schemeClr val="accent1"/>
                  </a:solidFill>
                </a:rPr>
                <a:t>Tracing</a:t>
              </a:r>
              <a:r>
                <a:rPr lang="zh-CN" altLang="en-US" sz="1100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sz="1100" b="1" dirty="0">
                  <a:solidFill>
                    <a:schemeClr val="accent1"/>
                  </a:solidFill>
                </a:rPr>
                <a:t>–</a:t>
              </a:r>
              <a:r>
                <a:rPr lang="zh-CN" altLang="en-US" sz="1100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sz="1100" b="1" dirty="0">
                  <a:solidFill>
                    <a:schemeClr val="accent1"/>
                  </a:solidFill>
                </a:rPr>
                <a:t>Resource</a:t>
              </a:r>
              <a:r>
                <a:rPr lang="zh-CN" altLang="en-US" sz="1100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sz="1100" b="1" dirty="0">
                  <a:solidFill>
                    <a:schemeClr val="accent1"/>
                  </a:solidFill>
                </a:rPr>
                <a:t>Usage</a:t>
              </a:r>
              <a:endParaRPr lang="zh-CN" altLang="en-US" sz="11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87B61A6-619F-43AB-8337-BCF79843E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930" y="1060241"/>
            <a:ext cx="4356892" cy="319474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A065DC3-45F9-4E01-8AE2-9CB6BCB0D02A}"/>
              </a:ext>
            </a:extLst>
          </p:cNvPr>
          <p:cNvSpPr/>
          <p:nvPr/>
        </p:nvSpPr>
        <p:spPr>
          <a:xfrm>
            <a:off x="7581015" y="3062177"/>
            <a:ext cx="1105786" cy="9462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3B6E918-8662-42A0-B0B7-1384E96AE2CB}"/>
              </a:ext>
            </a:extLst>
          </p:cNvPr>
          <p:cNvSpPr/>
          <p:nvPr/>
        </p:nvSpPr>
        <p:spPr>
          <a:xfrm>
            <a:off x="9644376" y="1481470"/>
            <a:ext cx="1105786" cy="9462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33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omputing_infrastructure_ai.drawio">
            <a:extLst>
              <a:ext uri="{FF2B5EF4-FFF2-40B4-BE49-F238E27FC236}">
                <a16:creationId xmlns:a16="http://schemas.microsoft.com/office/drawing/2014/main" id="{E1C2B204-004F-45C2-936E-45D0C31B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3690686"/>
            <a:ext cx="6109080" cy="258881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6AA7C7D-FE79-4AF5-9ABD-BC68A652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41" y="102589"/>
            <a:ext cx="8547559" cy="833499"/>
          </a:xfrm>
        </p:spPr>
        <p:txBody>
          <a:bodyPr>
            <a:noAutofit/>
          </a:bodyPr>
          <a:lstStyle/>
          <a:p>
            <a:r>
              <a:rPr kumimoji="1" lang="en-US" altLang="zh-CN" sz="2800" dirty="0"/>
              <a:t>INK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MCP: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Implementation plan for the LHAASO data processing workflow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648AA-C183-48AB-BE40-1107D43A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10" y="1041581"/>
            <a:ext cx="10515600" cy="281922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zh-CN" dirty="0"/>
              <a:t>MCP &amp; SKILL: Foundation for Agent Interaction</a:t>
            </a:r>
          </a:p>
          <a:p>
            <a:pPr lvl="1"/>
            <a:r>
              <a:rPr kumimoji="1" lang="en-US" altLang="zh-CN" dirty="0"/>
              <a:t>MCP (Model Context Protocol) standardizes service communication</a:t>
            </a:r>
          </a:p>
          <a:p>
            <a:pPr lvl="1"/>
            <a:r>
              <a:rPr kumimoji="1" lang="en-US" altLang="zh-CN" dirty="0"/>
              <a:t>SKILL packages specific platform capabilities for easy invocation by agents</a:t>
            </a:r>
          </a:p>
          <a:p>
            <a:pPr lvl="1"/>
            <a:r>
              <a:rPr kumimoji="1" lang="en-US" altLang="zh-CN" dirty="0"/>
              <a:t>Can be used to implement the data processing workflow of LHAASO</a:t>
            </a:r>
          </a:p>
          <a:p>
            <a:r>
              <a:rPr kumimoji="1" lang="en-US" altLang="zh-CN" dirty="0"/>
              <a:t>MCP &amp; SKILL Based </a:t>
            </a:r>
            <a:r>
              <a:rPr kumimoji="1" lang="en-US" altLang="zh-CN" sz="2900" dirty="0"/>
              <a:t>Intelligent services for the Computing </a:t>
            </a:r>
            <a:r>
              <a:rPr kumimoji="1" lang="en-US" altLang="zh-CN" dirty="0"/>
              <a:t>Platform Infrastructure</a:t>
            </a:r>
          </a:p>
          <a:p>
            <a:pPr lvl="1"/>
            <a:r>
              <a:rPr kumimoji="1" lang="en-US" altLang="zh-CN" dirty="0"/>
              <a:t>Transform computing platform infrastructure (clusters, storage, monitoring) into </a:t>
            </a:r>
            <a:r>
              <a:rPr kumimoji="1" lang="en-US" altLang="zh-CN" b="1" dirty="0"/>
              <a:t>MCP-enabled intelligent services</a:t>
            </a:r>
          </a:p>
          <a:p>
            <a:pPr lvl="1"/>
            <a:r>
              <a:rPr kumimoji="1" lang="en-US" altLang="zh-CN" dirty="0"/>
              <a:t>Providing a unified access point for external agents (e.g. </a:t>
            </a:r>
            <a:r>
              <a:rPr kumimoji="1" lang="en-US" altLang="zh-CN" dirty="0" err="1"/>
              <a:t>OpenClaw</a:t>
            </a:r>
            <a:r>
              <a:rPr kumimoji="1" lang="en-US" altLang="zh-CN" dirty="0"/>
              <a:t>.)</a:t>
            </a:r>
          </a:p>
          <a:p>
            <a:pPr lvl="1"/>
            <a:r>
              <a:rPr kumimoji="1" lang="en-US" altLang="zh-CN" dirty="0"/>
              <a:t>Permission control carefully considered based on the computing and data management policy from each experiment</a:t>
            </a:r>
          </a:p>
          <a:p>
            <a:pPr lvl="1"/>
            <a:r>
              <a:rPr kumimoji="1" lang="en-US" altLang="zh-CN" dirty="0"/>
              <a:t>Seamlessly integrated with INK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57356-32E0-43BE-8A1B-AC7A62B8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6D1-8B2D-4282-B748-E7FDE248422A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859E3E-6EEE-40C4-8A16-D434ED87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53C7F91-0138-46DD-8289-A0839502DF67}"/>
              </a:ext>
            </a:extLst>
          </p:cNvPr>
          <p:cNvSpPr txBox="1">
            <a:spLocks/>
          </p:cNvSpPr>
          <p:nvPr/>
        </p:nvSpPr>
        <p:spPr>
          <a:xfrm>
            <a:off x="501650" y="3588697"/>
            <a:ext cx="5530850" cy="305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20000"/>
              </a:lnSpc>
            </a:pPr>
            <a:r>
              <a:rPr kumimoji="1" lang="en-US" altLang="zh-CN" dirty="0"/>
              <a:t>Implementation plan: User-facing agent entry</a:t>
            </a:r>
          </a:p>
          <a:p>
            <a:pPr marL="800100" lvl="1">
              <a:lnSpc>
                <a:spcPct val="120000"/>
              </a:lnSpc>
            </a:pPr>
            <a:r>
              <a:rPr kumimoji="1" lang="en-US" altLang="zh-CN" dirty="0"/>
              <a:t>Step 1: Integrate </a:t>
            </a:r>
            <a:r>
              <a:rPr kumimoji="1" lang="en-US" altLang="zh-CN" dirty="0" err="1"/>
              <a:t>OpenClaw</a:t>
            </a:r>
            <a:r>
              <a:rPr kumimoji="1" lang="en-US" altLang="zh-CN" dirty="0"/>
              <a:t> into INK for initial testing and to collect real-world application scenarios.</a:t>
            </a:r>
          </a:p>
          <a:p>
            <a:pPr marL="800100" lvl="1">
              <a:lnSpc>
                <a:spcPct val="120000"/>
              </a:lnSpc>
            </a:pPr>
            <a:r>
              <a:rPr kumimoji="1" lang="en-US" altLang="zh-CN" dirty="0"/>
              <a:t>Step 2: Develop a proprietary AI Agent to enable users to drive custom agents via natural language for end-to-end workflows.</a:t>
            </a:r>
          </a:p>
          <a:p>
            <a:pPr marL="457200">
              <a:lnSpc>
                <a:spcPct val="120000"/>
              </a:lnSpc>
            </a:pPr>
            <a:r>
              <a:rPr kumimoji="1" lang="en-US" altLang="zh-CN" dirty="0"/>
              <a:t>Use Flow:</a:t>
            </a:r>
          </a:p>
          <a:p>
            <a:pPr marL="800100" lvl="1">
              <a:lnSpc>
                <a:spcPct val="120000"/>
              </a:lnSpc>
            </a:pPr>
            <a:r>
              <a:rPr kumimoji="1" lang="en-US" altLang="zh-CN" dirty="0"/>
              <a:t>User Command (Natural Language) → AI Agent → MCP Services → Computing Infrastructure → Results </a:t>
            </a:r>
          </a:p>
        </p:txBody>
      </p:sp>
    </p:spTree>
    <p:extLst>
      <p:ext uri="{BB962C8B-B14F-4D97-AF65-F5344CB8AC3E}">
        <p14:creationId xmlns:p14="http://schemas.microsoft.com/office/powerpoint/2010/main" val="39736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9320A3-9F9A-3E43-9D9B-2EDD88A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41" y="102589"/>
            <a:ext cx="9931861" cy="833499"/>
          </a:xfrm>
        </p:spPr>
        <p:txBody>
          <a:bodyPr>
            <a:normAutofit fontScale="90000"/>
          </a:bodyPr>
          <a:lstStyle/>
          <a:p>
            <a:r>
              <a:rPr kumimoji="1" lang="en-US" altLang="zh-CN"/>
              <a:t>GFS—</a:t>
            </a:r>
            <a:r>
              <a:rPr kumimoji="1" lang="en-US" altLang="zh-CN" dirty="0"/>
              <a:t>Object Storage </a:t>
            </a:r>
            <a:r>
              <a:rPr lang="en" altLang="zh-CN" dirty="0"/>
              <a:t>for LHAASO AI Computing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082564-24B5-AE4D-AF3B-85F5CA3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6D1-8B2D-4282-B748-E7FDE248422A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FB656D-E774-D145-A806-DD4A7E0B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E8DDE88-420E-5045-91DC-D00EBB6A1CC5}"/>
              </a:ext>
            </a:extLst>
          </p:cNvPr>
          <p:cNvSpPr/>
          <p:nvPr/>
        </p:nvSpPr>
        <p:spPr>
          <a:xfrm>
            <a:off x="838198" y="1221185"/>
            <a:ext cx="10664689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sz="2000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E73E97D7-2B05-D046-BEA1-7BE7C7392EB5}"/>
              </a:ext>
            </a:extLst>
          </p:cNvPr>
          <p:cNvSpPr/>
          <p:nvPr/>
        </p:nvSpPr>
        <p:spPr>
          <a:xfrm>
            <a:off x="1092200" y="1411685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0070C0"/>
                </a:solidFill>
                <a:latin typeface="Calibri Light" panose="020F0302020204030204" pitchFamily="34" charset="0"/>
                <a:ea typeface="Poppins"/>
                <a:cs typeface="Poppins"/>
                <a:sym typeface="Poppins"/>
              </a:rPr>
              <a:t>What is gfs?</a:t>
            </a:r>
            <a:endParaRPr lang="en-US" sz="11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02D63C0-A340-E14E-AE90-222C12255901}"/>
              </a:ext>
            </a:extLst>
          </p:cNvPr>
          <p:cNvSpPr/>
          <p:nvPr/>
        </p:nvSpPr>
        <p:spPr>
          <a:xfrm>
            <a:off x="1092200" y="1856185"/>
            <a:ext cx="10261602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en-US" b="0" i="0" u="none" strike="noStrike" dirty="0">
                <a:solidFill>
                  <a:srgbClr val="555555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An IHEP-built </a:t>
            </a:r>
            <a:r>
              <a:rPr lang="en-US" b="0" i="0" u="none" strike="noStrike" dirty="0">
                <a:solidFill>
                  <a:srgbClr val="FF0000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distributed object storage platform </a:t>
            </a:r>
            <a:r>
              <a:rPr lang="en-US" b="0" i="0" u="none" strike="noStrike" dirty="0">
                <a:solidFill>
                  <a:srgbClr val="555555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designed for </a:t>
            </a:r>
            <a:r>
              <a:rPr lang="en-US" altLang="zh-CN" b="0" i="0" u="none" strike="noStrike" dirty="0">
                <a:solidFill>
                  <a:srgbClr val="555555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experiments</a:t>
            </a:r>
            <a:r>
              <a:rPr lang="en-US" b="0" i="0" u="none" strike="noStrike" dirty="0">
                <a:solidFill>
                  <a:srgbClr val="555555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. It is tailored for AI training workloads, managing massive scientific datasets, and enabling efficient cross-site collaborative</a:t>
            </a:r>
            <a:r>
              <a:rPr lang="zh-CN" altLang="en-US" b="0" i="0" u="none" strike="noStrike" dirty="0">
                <a:solidFill>
                  <a:srgbClr val="555555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 </a:t>
            </a:r>
            <a:r>
              <a:rPr lang="en-US" b="0" i="0" u="none" strike="noStrike" dirty="0">
                <a:solidFill>
                  <a:srgbClr val="555555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research.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D2D91125-7CA0-3C40-86B5-375C45204264}"/>
              </a:ext>
            </a:extLst>
          </p:cNvPr>
          <p:cNvSpPr/>
          <p:nvPr/>
        </p:nvSpPr>
        <p:spPr>
          <a:xfrm>
            <a:off x="838200" y="3030282"/>
            <a:ext cx="5080000" cy="3304778"/>
          </a:xfrm>
          <a:prstGeom prst="roundRect">
            <a:avLst>
              <a:gd name="adj" fmla="val 631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35ACAD2C-786E-A343-AFFB-FE4C457B035C}"/>
              </a:ext>
            </a:extLst>
          </p:cNvPr>
          <p:cNvSpPr/>
          <p:nvPr/>
        </p:nvSpPr>
        <p:spPr>
          <a:xfrm>
            <a:off x="1092200" y="3157282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b="1" dirty="0">
                <a:solidFill>
                  <a:srgbClr val="0070C0"/>
                </a:solidFill>
                <a:latin typeface="Calibri Light" panose="020F0302020204030204" pitchFamily="34" charset="0"/>
                <a:cs typeface="Poppins"/>
                <a:sym typeface="Poppins"/>
              </a:rPr>
              <a:t>Comparison</a:t>
            </a:r>
            <a:r>
              <a:rPr lang="zh-CN" altLang="en-US" b="1" dirty="0">
                <a:solidFill>
                  <a:srgbClr val="0070C0"/>
                </a:solidFill>
                <a:latin typeface="Calibri Light" panose="020F0302020204030204" pitchFamily="34" charset="0"/>
                <a:cs typeface="Poppins"/>
                <a:sym typeface="Poppins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Calibri Light" panose="020F0302020204030204" pitchFamily="34" charset="0"/>
                <a:cs typeface="Poppins"/>
                <a:sym typeface="Poppins"/>
              </a:rPr>
              <a:t>with</a:t>
            </a:r>
            <a:r>
              <a:rPr lang="zh-CN" altLang="en-US" b="1" dirty="0">
                <a:solidFill>
                  <a:srgbClr val="0070C0"/>
                </a:solidFill>
                <a:latin typeface="Calibri Light" panose="020F0302020204030204" pitchFamily="34" charset="0"/>
                <a:cs typeface="Poppins"/>
                <a:sym typeface="Poppins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Calibri Light" panose="020F0302020204030204" pitchFamily="34" charset="0"/>
                <a:cs typeface="Poppins"/>
                <a:sym typeface="Poppins"/>
              </a:rPr>
              <a:t>EOS/</a:t>
            </a:r>
            <a:r>
              <a:rPr lang="en-US" altLang="zh-CN" b="1" dirty="0" err="1">
                <a:solidFill>
                  <a:srgbClr val="0070C0"/>
                </a:solidFill>
                <a:latin typeface="Calibri Light" panose="020F0302020204030204" pitchFamily="34" charset="0"/>
                <a:cs typeface="Poppins"/>
                <a:sym typeface="Poppins"/>
              </a:rPr>
              <a:t>Lustre</a:t>
            </a:r>
            <a:endParaRPr lang="en-US" b="1" dirty="0">
              <a:solidFill>
                <a:srgbClr val="0070C0"/>
              </a:solidFill>
              <a:latin typeface="Calibri Light" panose="020F0302020204030204" pitchFamily="34" charset="0"/>
              <a:cs typeface="Poppins"/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B61C70A6-FF7C-0543-AA43-59F42869FBDF}"/>
              </a:ext>
            </a:extLst>
          </p:cNvPr>
          <p:cNvSpPr/>
          <p:nvPr/>
        </p:nvSpPr>
        <p:spPr>
          <a:xfrm>
            <a:off x="1092200" y="3538282"/>
            <a:ext cx="4685748" cy="2638681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 dirty="0" err="1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Globaly</a:t>
            </a:r>
            <a:r>
              <a:rPr lang="zh-CN" altLang="en-US" sz="1600" b="1" i="0" u="none" strike="noStrike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 </a:t>
            </a:r>
            <a:r>
              <a:rPr lang="en-US" altLang="zh-CN" sz="1600" b="1" i="0" u="none" strike="noStrike" dirty="0" err="1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Accessable</a:t>
            </a:r>
            <a:r>
              <a:rPr lang="zh-CN" altLang="en-US" sz="1600" b="0" i="0" u="none" strike="noStrike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： </a:t>
            </a:r>
            <a:r>
              <a:rPr lang="en-US" sz="1600" b="0" i="0" u="none" strike="noStrike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GFS enables international partner members to </a:t>
            </a:r>
            <a:r>
              <a:rPr lang="en-US" sz="1600" b="1" i="0" u="none" strike="noStrike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access data directly</a:t>
            </a:r>
            <a:r>
              <a:rPr lang="en-US" sz="1600" b="0" i="0" u="none" strike="noStrike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  <a:cs typeface="Noto Sans SC"/>
                <a:sym typeface="Noto Sans SC"/>
              </a:rPr>
              <a:t>, without the need for a VPN or dedicated line.</a:t>
            </a:r>
          </a:p>
          <a:p>
            <a:pPr indent="0" algn="l">
              <a:lnSpc>
                <a:spcPct val="125000"/>
              </a:lnSpc>
              <a:defRPr/>
            </a:pPr>
            <a:r>
              <a:rPr lang="en" altLang="zh-CN" sz="1600" b="1" dirty="0">
                <a:solidFill>
                  <a:srgbClr val="666666"/>
                </a:solidFill>
                <a:latin typeface="Calibri Light" panose="020F0302020204030204" pitchFamily="34" charset="0"/>
              </a:rPr>
              <a:t>Cross-platform Availability</a:t>
            </a:r>
            <a:r>
              <a:rPr lang="zh-CN" altLang="en-US" sz="1600" dirty="0">
                <a:latin typeface="Calibri Light" panose="020F0302020204030204" pitchFamily="34" charset="0"/>
              </a:rPr>
              <a:t>：</a:t>
            </a:r>
            <a:r>
              <a:rPr lang="en" altLang="zh-CN" sz="1600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</a:rPr>
              <a:t>GFS provides native clients for</a:t>
            </a:r>
            <a:r>
              <a:rPr lang="en" altLang="zh-CN" sz="1600" dirty="0">
                <a:latin typeface="Calibri Light" panose="020F0302020204030204" pitchFamily="34" charset="0"/>
              </a:rPr>
              <a:t> </a:t>
            </a:r>
            <a:r>
              <a:rPr lang="en" altLang="zh-CN" sz="1600" b="1" dirty="0">
                <a:solidFill>
                  <a:srgbClr val="666666"/>
                </a:solidFill>
                <a:latin typeface="Calibri Light" panose="020F0302020204030204" pitchFamily="34" charset="0"/>
              </a:rPr>
              <a:t>Windows, Linux, and macOS</a:t>
            </a:r>
            <a:r>
              <a:rPr lang="en" altLang="zh-CN" sz="1600" dirty="0">
                <a:latin typeface="Calibri Light" panose="020F0302020204030204" pitchFamily="34" charset="0"/>
              </a:rPr>
              <a:t>, </a:t>
            </a:r>
            <a:r>
              <a:rPr lang="en" altLang="zh-CN" sz="1600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</a:rPr>
              <a:t>ensuring a consistent user experience across diverse operating environments</a:t>
            </a:r>
            <a:r>
              <a:rPr lang="en" altLang="zh-CN" sz="1600" dirty="0">
                <a:latin typeface="Calibri Light" panose="020F0302020204030204" pitchFamily="34" charset="0"/>
              </a:rPr>
              <a:t>.</a:t>
            </a:r>
          </a:p>
          <a:p>
            <a:pPr indent="0" algn="l">
              <a:lnSpc>
                <a:spcPct val="125000"/>
              </a:lnSpc>
              <a:defRPr/>
            </a:pPr>
            <a:r>
              <a:rPr lang="en" altLang="zh-CN" sz="1600" b="1" dirty="0">
                <a:solidFill>
                  <a:srgbClr val="666666"/>
                </a:solidFill>
                <a:latin typeface="Calibri Light" panose="020F0302020204030204" pitchFamily="34" charset="0"/>
              </a:rPr>
              <a:t>Seamless Data Sharing</a:t>
            </a:r>
            <a:r>
              <a:rPr lang="zh-CN" altLang="en-US" sz="1600" dirty="0">
                <a:latin typeface="Calibri Light" panose="020F0302020204030204" pitchFamily="34" charset="0"/>
              </a:rPr>
              <a:t>：</a:t>
            </a:r>
            <a:r>
              <a:rPr lang="en" altLang="zh-CN" sz="1600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</a:rPr>
              <a:t>gfs</a:t>
            </a:r>
            <a:r>
              <a:rPr lang="zh-CN" altLang="en-US" sz="1600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</a:rPr>
              <a:t> </a:t>
            </a:r>
            <a:r>
              <a:rPr lang="en-US" altLang="zh-CN" sz="1600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</a:rPr>
              <a:t>e</a:t>
            </a:r>
            <a:r>
              <a:rPr lang="en" altLang="zh-CN" sz="1600" dirty="0">
                <a:solidFill>
                  <a:srgbClr val="666666"/>
                </a:solidFill>
                <a:latin typeface="Calibri Light" panose="020F0302020204030204" pitchFamily="34" charset="0"/>
                <a:ea typeface="Noto Sans SC"/>
              </a:rPr>
              <a:t>nables instant data sharing via simplified links</a:t>
            </a:r>
            <a:endParaRPr lang="en-US" sz="1600" dirty="0">
              <a:solidFill>
                <a:srgbClr val="666666"/>
              </a:solidFill>
              <a:latin typeface="Calibri Light" panose="020F0302020204030204" pitchFamily="34" charset="0"/>
              <a:ea typeface="Noto Sans SC"/>
              <a:sym typeface="Noto Sans SC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495AA0A-DB5E-A244-BF52-2F031CB2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42" y="3157282"/>
            <a:ext cx="5869045" cy="29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4FCB4-3DF4-A449-9710-8BBE1BB2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gfs-AI-Optimized Core Features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C54217-4F63-7A46-BAE5-11100ABBD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187"/>
            <a:ext cx="5403574" cy="4955776"/>
          </a:xfrm>
        </p:spPr>
        <p:txBody>
          <a:bodyPr>
            <a:normAutofit fontScale="70000" lnSpcReduction="20000"/>
          </a:bodyPr>
          <a:lstStyle/>
          <a:p>
            <a:r>
              <a:rPr kumimoji="1" lang="en" altLang="zh-CN" dirty="0"/>
              <a:t>ROOT File Support</a:t>
            </a:r>
          </a:p>
          <a:p>
            <a:pPr lvl="1"/>
            <a:r>
              <a:rPr kumimoji="1" lang="en" altLang="zh-CN" dirty="0"/>
              <a:t>Native support for physics ROOT files </a:t>
            </a:r>
            <a:r>
              <a:rPr kumimoji="1" lang="en" altLang="zh-CN" dirty="0">
                <a:solidFill>
                  <a:srgbClr val="FF0000"/>
                </a:solidFill>
              </a:rPr>
              <a:t>with online preview </a:t>
            </a:r>
            <a:r>
              <a:rPr kumimoji="1" lang="en" altLang="zh-CN" dirty="0"/>
              <a:t>capabilities for instant data access.</a:t>
            </a:r>
          </a:p>
          <a:p>
            <a:r>
              <a:rPr kumimoji="1" lang="en" altLang="zh-CN" dirty="0"/>
              <a:t>Secure Collaboration</a:t>
            </a:r>
          </a:p>
          <a:p>
            <a:pPr lvl="1"/>
            <a:r>
              <a:rPr kumimoji="1" lang="en" altLang="zh-CN" dirty="0"/>
              <a:t>User-isolated data buckets and secure, one-click URL sharing for efficient team collaboration.</a:t>
            </a:r>
          </a:p>
          <a:p>
            <a:r>
              <a:rPr kumimoji="1" lang="en" altLang="zh-CN" dirty="0">
                <a:solidFill>
                  <a:srgbClr val="FF0000"/>
                </a:solidFill>
              </a:rPr>
              <a:t>Multi-Protocol</a:t>
            </a:r>
            <a:r>
              <a:rPr kumimoji="1" lang="en" altLang="zh-CN" dirty="0"/>
              <a:t> </a:t>
            </a:r>
            <a:r>
              <a:rPr kumimoji="1" lang="en" altLang="zh-CN" dirty="0">
                <a:solidFill>
                  <a:srgbClr val="FF0000"/>
                </a:solidFill>
              </a:rPr>
              <a:t>Access</a:t>
            </a:r>
          </a:p>
          <a:p>
            <a:pPr lvl="1"/>
            <a:r>
              <a:rPr kumimoji="1" lang="en" altLang="zh-CN" dirty="0"/>
              <a:t>Full access via Web UI, </a:t>
            </a:r>
            <a:r>
              <a:rPr kumimoji="1" lang="en" altLang="zh-CN" dirty="0" err="1"/>
              <a:t>jcli</a:t>
            </a:r>
            <a:r>
              <a:rPr kumimoji="1" lang="en" altLang="zh-CN" dirty="0"/>
              <a:t>, system mount, and SDKs (Python/Go) for maximum flexibility.</a:t>
            </a:r>
          </a:p>
          <a:p>
            <a:r>
              <a:rPr kumimoji="1" lang="en" altLang="zh-CN" dirty="0">
                <a:solidFill>
                  <a:srgbClr val="FF0000"/>
                </a:solidFill>
              </a:rPr>
              <a:t>Direct AI Workflow Integration</a:t>
            </a:r>
          </a:p>
          <a:p>
            <a:pPr lvl="1"/>
            <a:r>
              <a:rPr kumimoji="1" lang="en" altLang="zh-CN" dirty="0"/>
              <a:t>Eliminates data migration delays by enabling direct dataset access for AI training jobs.</a:t>
            </a:r>
          </a:p>
          <a:p>
            <a:r>
              <a:rPr kumimoji="1" lang="en" altLang="zh-CN" dirty="0"/>
              <a:t>High Reliability</a:t>
            </a:r>
          </a:p>
          <a:p>
            <a:pPr lvl="1"/>
            <a:r>
              <a:rPr kumimoji="1" lang="en" altLang="zh-CN" dirty="0"/>
              <a:t>Cross-region data replication ensures business continuity.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394928-2AA9-6B49-8021-AFB28D9A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6D1-8B2D-4282-B748-E7FDE248422A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10A479-83BF-E545-A274-4BA291C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8B083D-B4F7-894D-B3CB-7B49588B7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2" y="1091986"/>
            <a:ext cx="5013135" cy="28680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DB372B-5C77-C547-9A99-482D2CEF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01" y="4044106"/>
            <a:ext cx="5887779" cy="23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2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AE969-237E-034D-90EA-CC65C603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41" y="102589"/>
            <a:ext cx="9272563" cy="833499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gfs-Deployment, Usage &amp; Future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33E706-0A1F-5B42-911A-88A190A9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187"/>
            <a:ext cx="8054009" cy="495577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zh-CN" dirty="0"/>
              <a:t>Current Deployment</a:t>
            </a:r>
          </a:p>
          <a:p>
            <a:pPr lvl="1"/>
            <a:r>
              <a:rPr kumimoji="1" lang="en-US" altLang="zh-CN" dirty="0"/>
              <a:t>Public Cluster: </a:t>
            </a:r>
            <a:r>
              <a:rPr kumimoji="1" lang="en-US" altLang="zh-CN" b="1" dirty="0">
                <a:solidFill>
                  <a:srgbClr val="FF0000"/>
                </a:solidFill>
              </a:rPr>
              <a:t>3.28 PB </a:t>
            </a:r>
            <a:r>
              <a:rPr kumimoji="1" lang="en-US" altLang="zh-CN" dirty="0"/>
              <a:t>total capacity </a:t>
            </a:r>
            <a:r>
              <a:rPr kumimoji="1" lang="en-US" altLang="zh-CN" dirty="0">
                <a:ea typeface="微软雅黑" panose="020B0503020204020204" pitchFamily="34" charset="-122"/>
                <a:hlinkClick r:id="rId2"/>
              </a:rPr>
              <a:t>https://gfs.ihep.ac.cn/login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LHAASO Cluster: 80 TB dedicated storage </a:t>
            </a:r>
            <a:r>
              <a:rPr kumimoji="1" lang="en-US" altLang="zh-CN" dirty="0">
                <a:ea typeface="微软雅黑" panose="020B0503020204020204" pitchFamily="34" charset="-122"/>
                <a:hlinkClick r:id="rId3"/>
              </a:rPr>
              <a:t>http://jwanfs.lhaaso.ihep.ac.cn/login</a:t>
            </a:r>
            <a:endParaRPr kumimoji="1" lang="en-US" altLang="zh-CN" dirty="0"/>
          </a:p>
          <a:p>
            <a:r>
              <a:rPr kumimoji="1" lang="en-US" altLang="zh-CN" dirty="0"/>
              <a:t>Access &amp; Quota</a:t>
            </a:r>
          </a:p>
          <a:p>
            <a:pPr lvl="1"/>
            <a:r>
              <a:rPr kumimoji="1" lang="en-US" altLang="zh-CN" dirty="0"/>
              <a:t>Default: 1 TB/user (Team quotas scalable)</a:t>
            </a:r>
          </a:p>
          <a:p>
            <a:pPr lvl="1"/>
            <a:r>
              <a:rPr kumimoji="1" lang="en-US" altLang="zh-CN" dirty="0"/>
              <a:t>User Manual: </a:t>
            </a:r>
            <a:r>
              <a:rPr kumimoji="1" lang="en-US" altLang="zh-CN" dirty="0">
                <a:ea typeface="微软雅黑" charset="0"/>
                <a:hlinkClick r:id="rId4"/>
              </a:rPr>
              <a:t>https://note.ihep.ac.cn/s/EWOiLc4sy</a:t>
            </a:r>
            <a:endParaRPr kumimoji="1" lang="en-US" altLang="zh-CN" dirty="0">
              <a:ea typeface="微软雅黑" charset="0"/>
            </a:endParaRPr>
          </a:p>
          <a:p>
            <a:pPr lvl="1"/>
            <a:r>
              <a:rPr kumimoji="1" lang="en-US" altLang="zh-CN" dirty="0"/>
              <a:t>Usage Methods: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Web Interface, </a:t>
            </a:r>
            <a:r>
              <a:rPr kumimoji="1" lang="en-US" altLang="zh-CN" dirty="0" err="1">
                <a:solidFill>
                  <a:srgbClr val="FF0000"/>
                </a:solidFill>
              </a:rPr>
              <a:t>jcli</a:t>
            </a:r>
            <a:r>
              <a:rPr kumimoji="1" lang="en-US" altLang="zh-CN" dirty="0">
                <a:solidFill>
                  <a:srgbClr val="FF0000"/>
                </a:solidFill>
              </a:rPr>
              <a:t> Command Line, </a:t>
            </a:r>
            <a:r>
              <a:rPr lang="en" altLang="zh-CN" dirty="0">
                <a:solidFill>
                  <a:srgbClr val="FF0000"/>
                </a:solidFill>
              </a:rPr>
              <a:t>FUSE-based mounting</a:t>
            </a:r>
            <a:r>
              <a:rPr kumimoji="1" lang="en-US" altLang="zh-CN" dirty="0">
                <a:solidFill>
                  <a:srgbClr val="FF0000"/>
                </a:solidFill>
              </a:rPr>
              <a:t>, SDK Programming Interfaces </a:t>
            </a:r>
          </a:p>
          <a:p>
            <a:pPr lvl="1"/>
            <a:r>
              <a:rPr kumimoji="1" lang="en-US" altLang="zh-CN" dirty="0"/>
              <a:t>AI Best Practice: </a:t>
            </a:r>
          </a:p>
          <a:p>
            <a:pPr lvl="2"/>
            <a:r>
              <a:rPr kumimoji="1" lang="en-US" altLang="zh-CN" dirty="0"/>
              <a:t>Use SDK for direct access &amp; </a:t>
            </a:r>
            <a:r>
              <a:rPr kumimoji="1" lang="en-US" altLang="zh-CN" dirty="0" err="1"/>
              <a:t>jcli</a:t>
            </a:r>
            <a:r>
              <a:rPr kumimoji="1" lang="en-US" altLang="zh-CN" dirty="0"/>
              <a:t> for auto-uploads</a:t>
            </a:r>
          </a:p>
          <a:p>
            <a:pPr lvl="2"/>
            <a:r>
              <a:rPr kumimoji="1" lang="en-US" altLang="zh-CN" dirty="0"/>
              <a:t>Use the web interface to generate shareable URLs and online previews. </a:t>
            </a:r>
          </a:p>
          <a:p>
            <a:r>
              <a:rPr kumimoji="1" lang="en-US" altLang="zh-CN" dirty="0"/>
              <a:t>Future Roadmap</a:t>
            </a:r>
          </a:p>
          <a:p>
            <a:pPr lvl="1"/>
            <a:r>
              <a:rPr kumimoji="1" lang="en-US" altLang="zh-CN" dirty="0"/>
              <a:t>Integration: Auto-mount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 </a:t>
            </a:r>
            <a:r>
              <a:rPr kumimoji="1" lang="en-US" altLang="zh-CN" dirty="0" err="1"/>
              <a:t>Slurm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HTCondor</a:t>
            </a:r>
            <a:r>
              <a:rPr kumimoji="1" lang="en-US" altLang="zh-CN" dirty="0"/>
              <a:t> &amp; </a:t>
            </a:r>
            <a:r>
              <a:rPr kumimoji="1" lang="en-US" altLang="zh-CN" dirty="0" err="1"/>
              <a:t>hai-ecs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Upgrade: Cloud-native refactoring on</a:t>
            </a:r>
            <a:r>
              <a:rPr kumimoji="1" lang="zh-CN" altLang="en-US" dirty="0"/>
              <a:t> </a:t>
            </a:r>
            <a:r>
              <a:rPr kumimoji="1" lang="en-US" altLang="zh-CN" dirty="0"/>
              <a:t>Kubernetes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46CB37-35FA-BD4C-856A-F50BCAC5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6D1-8B2D-4282-B748-E7FDE248422A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D8CC82-CCB0-664F-BB68-E7B9E36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2CFF9E-7C82-A447-9BA8-239F46C5C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751" y="2125108"/>
            <a:ext cx="2743200" cy="42522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F4D944-D5C5-F747-97D4-3FE1C8296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9068" y="1137364"/>
            <a:ext cx="2114687" cy="21146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92ACAD2-B2B6-2F4D-95AB-C585C8A36A9F}"/>
              </a:ext>
            </a:extLst>
          </p:cNvPr>
          <p:cNvSpPr txBox="1"/>
          <p:nvPr/>
        </p:nvSpPr>
        <p:spPr>
          <a:xfrm>
            <a:off x="7426222" y="2407444"/>
            <a:ext cx="2114687" cy="102155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Scan the QR code with your mobile phone.</a:t>
            </a: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25E8C8BC-C2EF-2843-848F-29710E94BFFF}"/>
              </a:ext>
            </a:extLst>
          </p:cNvPr>
          <p:cNvSpPr/>
          <p:nvPr/>
        </p:nvSpPr>
        <p:spPr>
          <a:xfrm rot="19626228">
            <a:off x="9197283" y="1940337"/>
            <a:ext cx="568650" cy="55663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1FF47A-989E-4244-AC83-A2F5CEF487D7}"/>
              </a:ext>
            </a:extLst>
          </p:cNvPr>
          <p:cNvSpPr txBox="1"/>
          <p:nvPr/>
        </p:nvSpPr>
        <p:spPr>
          <a:xfrm>
            <a:off x="9632298" y="5720636"/>
            <a:ext cx="2513653" cy="40862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User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Group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23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75B76-187A-4179-BE63-18696B9C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Plan for Operating System Upgrade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BD7574-2881-4B51-9466-00B643002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Background </a:t>
            </a:r>
          </a:p>
          <a:p>
            <a:pPr lvl="1"/>
            <a:r>
              <a:rPr lang="en-US" altLang="zh-CN" dirty="0"/>
              <a:t>Alma Linux releases a new minor version every 6 months, with the previous version no longer supported</a:t>
            </a:r>
          </a:p>
          <a:p>
            <a:pPr lvl="1"/>
            <a:r>
              <a:rPr lang="en-US" altLang="zh-CN" dirty="0"/>
              <a:t>Would like to follow the new release schedule and regularly upgrade the LHAASO computing platform’s operation system</a:t>
            </a:r>
          </a:p>
          <a:p>
            <a:r>
              <a:rPr lang="en-US" altLang="zh-CN" dirty="0"/>
              <a:t>Upgrade Workflow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Operating system  of LHAASO computing platform will be upgraded to Alma Linux 9.7</a:t>
            </a:r>
          </a:p>
          <a:p>
            <a:r>
              <a:rPr lang="en-US" altLang="zh-CN" dirty="0"/>
              <a:t>Operating System Version Management Strategy</a:t>
            </a:r>
          </a:p>
          <a:p>
            <a:pPr lvl="1"/>
            <a:r>
              <a:rPr lang="en-US" altLang="zh-CN" dirty="0"/>
              <a:t>Normally, the computing platform runs 1 or 2 minor versions behind the latest release</a:t>
            </a:r>
          </a:p>
          <a:p>
            <a:pPr lvl="1"/>
            <a:r>
              <a:rPr lang="en-US" altLang="zh-CN" dirty="0"/>
              <a:t>The upgrade plan can be modified according to the special needs of the experiment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B8A1F1-2D64-4B13-8E69-509E0F4F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3047-5A19-40F0-87B1-8F2E0BEDA3EE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E1E28E-8FC1-420F-92B1-BC4E7968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0FD89296-A9F2-4D2A-AE62-406C3FEB9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036758"/>
              </p:ext>
            </p:extLst>
          </p:nvPr>
        </p:nvGraphicFramePr>
        <p:xfrm>
          <a:off x="1739578" y="1644482"/>
          <a:ext cx="8128000" cy="368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245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061" y="1221185"/>
            <a:ext cx="10515600" cy="4955776"/>
          </a:xfrm>
        </p:spPr>
        <p:txBody>
          <a:bodyPr>
            <a:normAutofit/>
          </a:bodyPr>
          <a:lstStyle/>
          <a:p>
            <a:r>
              <a:rPr lang="en-US" altLang="zh-CN" dirty="0"/>
              <a:t>Due to market conditions, including rising prices for computing and storage, related procurement may be postponed</a:t>
            </a:r>
          </a:p>
          <a:p>
            <a:r>
              <a:rPr lang="en-US" altLang="zh-CN" dirty="0"/>
              <a:t>The construction of the LHAASO Digital and Intelligent Data Platform will be launched</a:t>
            </a:r>
          </a:p>
          <a:p>
            <a:pPr lvl="1"/>
            <a:r>
              <a:rPr lang="en-US" altLang="zh-CN" sz="2000" dirty="0"/>
              <a:t>The new data center will adopt liquid cooling technology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built on </a:t>
            </a:r>
            <a:r>
              <a:rPr lang="en-US" altLang="zh-CN" sz="2000" dirty="0" err="1"/>
              <a:t>Haizi</a:t>
            </a:r>
            <a:r>
              <a:rPr lang="en-US" altLang="zh-CN" sz="2000" dirty="0"/>
              <a:t> Mountain</a:t>
            </a:r>
          </a:p>
          <a:p>
            <a:pPr lvl="1"/>
            <a:r>
              <a:rPr lang="en-US" altLang="zh-CN" sz="2000" dirty="0"/>
              <a:t>6P Flops GPU,0.4P Flops CPU, 1.5PB  </a:t>
            </a:r>
            <a:r>
              <a:rPr lang="en-US" altLang="zh-CN" sz="2000" dirty="0" err="1"/>
              <a:t>NVMe</a:t>
            </a:r>
            <a:r>
              <a:rPr lang="en-US" altLang="zh-CN" sz="2000" dirty="0"/>
              <a:t> storage, 10PB disk storage</a:t>
            </a:r>
          </a:p>
          <a:p>
            <a:pPr lvl="1"/>
            <a:r>
              <a:rPr lang="en-US" altLang="zh-CN" sz="2000" dirty="0"/>
              <a:t>Expected to be available for use in 2026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4317-5B49-408C-9127-1D6FAB8FEDED}" type="datetime1">
              <a:rPr lang="en-US" altLang="zh-CN" smtClean="0">
                <a:solidFill>
                  <a:schemeClr val="bg1"/>
                </a:solidFill>
              </a:rPr>
              <a:t>4/27/2026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>
                <a:solidFill>
                  <a:schemeClr val="bg1"/>
                </a:solidFill>
              </a:rPr>
              <a:t>18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6085" y="1012314"/>
            <a:ext cx="10515600" cy="49557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/>
              <a:t>LHAASO computing platform runs stably</a:t>
            </a:r>
          </a:p>
          <a:p>
            <a:pPr lvl="1"/>
            <a:r>
              <a:rPr lang="en-US" altLang="zh-CN" dirty="0"/>
              <a:t>It makes full use of the resources including CPU, disk and network</a:t>
            </a:r>
          </a:p>
          <a:p>
            <a:r>
              <a:rPr lang="en-US" altLang="zh-CN" dirty="0"/>
              <a:t>INK service works well, new Job Trace and </a:t>
            </a:r>
            <a:r>
              <a:rPr lang="en-US" altLang="zh-CN" dirty="0" err="1"/>
              <a:t>OpenClaw</a:t>
            </a:r>
            <a:r>
              <a:rPr lang="en-US" altLang="zh-CN" dirty="0"/>
              <a:t> services added, continuously improving user experience</a:t>
            </a:r>
          </a:p>
          <a:p>
            <a:r>
              <a:rPr lang="en-US" altLang="zh-CN" dirty="0"/>
              <a:t>Supporting LHAASO with LLM-based data analysis in AI platform</a:t>
            </a:r>
          </a:p>
          <a:p>
            <a:r>
              <a:rPr lang="en-US" altLang="zh-CN" dirty="0"/>
              <a:t>New object storage service is now available to LHAASO</a:t>
            </a:r>
          </a:p>
          <a:p>
            <a:r>
              <a:rPr lang="en-US" altLang="zh-CN" sz="2800" dirty="0"/>
              <a:t>For any IT problem, please feel free to ask for help through https://</a:t>
            </a:r>
            <a:r>
              <a:rPr lang="zh-CN" altLang="en-US" dirty="0"/>
              <a:t>helpdesk.ihep.ac.cn/</a:t>
            </a:r>
            <a:endParaRPr lang="en-US" altLang="zh-CN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1D10-82B3-4E78-BD10-F04C4B5A928D}" type="datetime1">
              <a:rPr lang="en-US" altLang="zh-CN" smtClean="0">
                <a:solidFill>
                  <a:schemeClr val="bg1"/>
                </a:solidFill>
              </a:rPr>
              <a:t>4/27/2026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>
                <a:solidFill>
                  <a:schemeClr val="bg1"/>
                </a:solidFill>
              </a:rPr>
              <a:t>19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Local Computing Platform Status</a:t>
            </a:r>
          </a:p>
          <a:p>
            <a:pPr lvl="1"/>
            <a:r>
              <a:rPr lang="en-US" altLang="zh-CN" sz="2800" dirty="0"/>
              <a:t>Job &amp; Computing Resource</a:t>
            </a:r>
          </a:p>
          <a:p>
            <a:pPr lvl="1"/>
            <a:r>
              <a:rPr lang="en-US" altLang="zh-CN" sz="2800" dirty="0"/>
              <a:t>Storage &amp; CTA Tape</a:t>
            </a:r>
          </a:p>
          <a:p>
            <a:pPr lvl="1"/>
            <a:r>
              <a:rPr lang="en-US" altLang="zh-CN" sz="2800" dirty="0"/>
              <a:t>Network &amp; Data Transfer</a:t>
            </a:r>
          </a:p>
          <a:p>
            <a:r>
              <a:rPr lang="en-US" altLang="zh-CN" sz="3600" dirty="0"/>
              <a:t>Progress of the Applications and Services</a:t>
            </a:r>
          </a:p>
          <a:p>
            <a:r>
              <a:rPr lang="en-US" altLang="zh-CN" sz="3600" dirty="0"/>
              <a:t>Operating System Upgrade</a:t>
            </a:r>
            <a:endParaRPr lang="zh-CN" altLang="en-US" sz="3600" dirty="0"/>
          </a:p>
          <a:p>
            <a:r>
              <a:rPr lang="en-US" altLang="zh-CN" sz="3600" dirty="0"/>
              <a:t>Summary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42CF-9C24-47DD-AFEA-8D17918C4240}" type="datetime1">
              <a:rPr lang="en-US" altLang="zh-CN" smtClean="0">
                <a:solidFill>
                  <a:schemeClr val="bg1"/>
                </a:solidFill>
              </a:rPr>
              <a:t>4/27/2026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1919288" y="3017275"/>
            <a:ext cx="8147050" cy="1584325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zh-CN" sz="4400" dirty="0"/>
              <a:t>Thanks for your attentions!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9BE31E-802A-4625-A5AC-FDEB40A4E041}" type="datetime1">
              <a:rPr lang="en-US" altLang="zh-CN" smtClean="0">
                <a:solidFill>
                  <a:schemeClr val="bg1"/>
                </a:solidFill>
              </a:rPr>
              <a:t>4/27/2026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725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FC9B8D-71A0-4062-9D4C-3C0D714E3C6C}" type="slidenum">
              <a:rPr lang="zh-CN" altLang="en-US" sz="1200">
                <a:solidFill>
                  <a:schemeClr val="bg1"/>
                </a:solidFill>
              </a:rPr>
              <a:t>20</a:t>
            </a:fld>
            <a:endParaRPr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ABC09-129B-46FC-9D12-A9E7CAC7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B26CBB-FDB6-48AA-9526-13B68B28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3047-5A19-40F0-87B1-8F2E0BEDA3EE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DB178C-DC7E-4790-B6C6-901CD0D0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2E2A94-3EBB-45A8-AAD2-31FFF376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622" y="1350570"/>
            <a:ext cx="6650843" cy="4910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021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71152"/>
            <a:ext cx="5472608" cy="5600124"/>
          </a:xfrm>
        </p:spPr>
        <p:txBody>
          <a:bodyPr>
            <a:normAutofit/>
          </a:bodyPr>
          <a:lstStyle/>
          <a:p>
            <a:r>
              <a:rPr lang="en-US" altLang="zh-CN" sz="2400" dirty="0" err="1"/>
              <a:t>HTCondor</a:t>
            </a:r>
            <a:r>
              <a:rPr lang="zh-CN" altLang="en-US" sz="2400" dirty="0"/>
              <a:t> </a:t>
            </a:r>
            <a:r>
              <a:rPr lang="en-US" altLang="zh-CN" sz="2400" dirty="0"/>
              <a:t>Cluster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IHEP Local</a:t>
            </a:r>
          </a:p>
          <a:p>
            <a:pPr lvl="1"/>
            <a:r>
              <a:rPr lang="en-US" altLang="zh-CN" sz="2000" dirty="0"/>
              <a:t>LHAASO contributed 12,480 CPU cores</a:t>
            </a:r>
          </a:p>
          <a:p>
            <a:pPr lvl="2"/>
            <a:r>
              <a:rPr lang="en-US" altLang="zh-CN" sz="1800" b="1" dirty="0"/>
              <a:t>28.36% </a:t>
            </a:r>
            <a:r>
              <a:rPr lang="en-US" altLang="zh-CN" sz="1800" dirty="0"/>
              <a:t>of the total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40,389,231 </a:t>
            </a:r>
            <a:r>
              <a:rPr lang="en-US" altLang="zh-CN" sz="2000" dirty="0"/>
              <a:t>Jobs Completed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40,959,631 </a:t>
            </a:r>
            <a:r>
              <a:rPr lang="en-US" altLang="zh-CN" sz="2000" dirty="0"/>
              <a:t>CPU Hours Consumed</a:t>
            </a:r>
          </a:p>
          <a:p>
            <a:r>
              <a:rPr lang="en-US" altLang="zh-CN" sz="2400" dirty="0" err="1"/>
              <a:t>Daocheng</a:t>
            </a:r>
            <a:r>
              <a:rPr lang="en-US" altLang="zh-CN" sz="2400" dirty="0"/>
              <a:t> site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2,779,649 </a:t>
            </a:r>
            <a:r>
              <a:rPr lang="en-US" altLang="zh-CN" sz="2000" dirty="0"/>
              <a:t>Jobs Completed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9,928,946</a:t>
            </a:r>
            <a:r>
              <a:rPr lang="en-US" altLang="zh-CN" sz="2000" dirty="0"/>
              <a:t> CPU Hours Consumed</a:t>
            </a:r>
          </a:p>
          <a:p>
            <a:r>
              <a:rPr lang="en-US" altLang="zh-CN" sz="2400" dirty="0"/>
              <a:t>Dongguan site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2,794,604 </a:t>
            </a:r>
            <a:r>
              <a:rPr lang="en-US" altLang="zh-CN" sz="2000" dirty="0"/>
              <a:t>Jobs Completed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14,470,407</a:t>
            </a:r>
            <a:r>
              <a:rPr lang="en-US" altLang="zh-CN" sz="2000" dirty="0"/>
              <a:t> CPU Hours Consumed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zh-CN" sz="1600" dirty="0">
              <a:latin typeface="+mj-lt"/>
            </a:endParaRPr>
          </a:p>
          <a:p>
            <a:endParaRPr lang="en-US" altLang="zh-CN" sz="20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429212" y="65497"/>
            <a:ext cx="9333576" cy="833499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/>
              <a:t>Local Computing Platform Status</a:t>
            </a:r>
            <a:br>
              <a:rPr lang="en-US" altLang="zh-CN" dirty="0"/>
            </a:br>
            <a:r>
              <a:rPr lang="en-US" altLang="zh-CN" sz="3600" dirty="0"/>
              <a:t>——Job Statistics – </a:t>
            </a:r>
            <a:r>
              <a:rPr lang="en-US" altLang="zh-CN" sz="3600" dirty="0" err="1"/>
              <a:t>HTCondor</a:t>
            </a:r>
            <a:r>
              <a:rPr lang="en-US" altLang="zh-CN" sz="3600" dirty="0"/>
              <a:t> Cluster</a:t>
            </a:r>
            <a:endParaRPr lang="zh-CN" altLang="en-US" sz="3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9BA229-D5FD-4914-B7F5-0ED201DF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817" y="1065428"/>
            <a:ext cx="5650183" cy="26849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58A76E-DF5C-4BC9-B715-22C6C80B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757" y="3895578"/>
            <a:ext cx="5197260" cy="25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0EA26-E2A6-1EC9-5255-FA6646A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43" y="1156106"/>
            <a:ext cx="6520788" cy="5328592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zh-CN" sz="2000" dirty="0"/>
              <a:t>Test Baseline and Scale </a:t>
            </a:r>
          </a:p>
          <a:p>
            <a:pPr lvl="1"/>
            <a:r>
              <a:rPr lang="en-US" altLang="zh-CN" sz="1600" dirty="0"/>
              <a:t>Classification of Machinery and Equipment</a:t>
            </a:r>
          </a:p>
          <a:p>
            <a:pPr lvl="1"/>
            <a:r>
              <a:rPr lang="en-US" altLang="zh-CN" sz="1600" dirty="0"/>
              <a:t>Conducted the tests using the baseline BESIII environment (v7.1.3) and the J/psi </a:t>
            </a:r>
            <a:r>
              <a:rPr lang="en-US" altLang="zh-CN" sz="1600" dirty="0" err="1"/>
              <a:t>rhopi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JobOption</a:t>
            </a:r>
            <a:r>
              <a:rPr lang="en-US" altLang="zh-CN" sz="1600" dirty="0"/>
              <a:t>.</a:t>
            </a:r>
          </a:p>
          <a:p>
            <a:pPr lvl="2"/>
            <a:r>
              <a:rPr lang="en-US" altLang="zh-CN" sz="1400" dirty="0"/>
              <a:t>10K events &amp; </a:t>
            </a:r>
            <a:r>
              <a:rPr lang="en-US" altLang="zh-CN" sz="1400" dirty="0" err="1"/>
              <a:t>RunIdList</a:t>
            </a:r>
            <a:r>
              <a:rPr lang="zh-CN" altLang="en-US" sz="1400" dirty="0"/>
              <a:t>：</a:t>
            </a:r>
            <a:r>
              <a:rPr lang="en-US" altLang="zh-CN" sz="1400" dirty="0"/>
              <a:t>{-27255, 0, -28236}</a:t>
            </a:r>
          </a:p>
          <a:p>
            <a:pPr lvl="0"/>
            <a:r>
              <a:rPr lang="en-US" altLang="zh-CN" sz="2000" dirty="0"/>
              <a:t>Job Sensitivity Differences </a:t>
            </a:r>
          </a:p>
          <a:p>
            <a:pPr lvl="1"/>
            <a:r>
              <a:rPr lang="en-US" altLang="zh-CN" sz="1600" dirty="0"/>
              <a:t>Compute-intensive jobs (SIM) are more sensitive to machine performance</a:t>
            </a:r>
          </a:p>
          <a:p>
            <a:pPr lvl="1"/>
            <a:r>
              <a:rPr lang="en-US" altLang="zh-CN" sz="1600" dirty="0"/>
              <a:t>I/O-intensive jobs (REC and ANA) are much less affected </a:t>
            </a:r>
          </a:p>
          <a:p>
            <a:pPr lvl="0"/>
            <a:r>
              <a:rPr lang="en-US" altLang="zh-CN" sz="2000" dirty="0"/>
              <a:t>Refined Scheduling Scheme </a:t>
            </a:r>
          </a:p>
          <a:p>
            <a:pPr lvl="1"/>
            <a:r>
              <a:rPr lang="en-US" altLang="zh-CN" sz="1600" dirty="0"/>
              <a:t>Node-Side Prioritization by </a:t>
            </a:r>
            <a:r>
              <a:rPr lang="en-US" altLang="zh-CN" sz="1600" dirty="0" err="1"/>
              <a:t>jobtype</a:t>
            </a:r>
            <a:endParaRPr lang="en-US" altLang="zh-CN" sz="1600" dirty="0"/>
          </a:p>
          <a:p>
            <a:pPr lvl="1"/>
            <a:r>
              <a:rPr lang="en-US" altLang="zh-CN" sz="1600" dirty="0"/>
              <a:t>Job-Side preference for specific </a:t>
            </a:r>
            <a:r>
              <a:rPr lang="en-US" altLang="zh-CN" sz="1600" dirty="0" err="1"/>
              <a:t>nodetypes</a:t>
            </a:r>
            <a:r>
              <a:rPr lang="en-US" altLang="zh-CN" sz="1600" dirty="0"/>
              <a:t>(fast / normal / slow)</a:t>
            </a:r>
          </a:p>
          <a:p>
            <a:pPr marL="457200" lvl="1" indent="0">
              <a:buNone/>
            </a:pPr>
            <a:r>
              <a:rPr lang="en-US" altLang="zh-CN" sz="1600" dirty="0"/>
              <a:t>Will be integrated into </a:t>
            </a:r>
            <a:r>
              <a:rPr lang="en-US" altLang="zh-CN" sz="1600" dirty="0" err="1">
                <a:solidFill>
                  <a:srgbClr val="FF0000"/>
                </a:solidFill>
              </a:rPr>
              <a:t>hepsub</a:t>
            </a:r>
            <a:r>
              <a:rPr lang="en-US" altLang="zh-CN" sz="1600" dirty="0"/>
              <a:t> in the next step</a:t>
            </a:r>
          </a:p>
          <a:p>
            <a:r>
              <a:rPr lang="en-US" altLang="zh-CN" sz="2000" dirty="0"/>
              <a:t>Maximize cluster scheduling efficiency</a:t>
            </a:r>
          </a:p>
          <a:p>
            <a:pPr lvl="1"/>
            <a:r>
              <a:rPr lang="en-US" altLang="zh-CN" sz="1600" dirty="0"/>
              <a:t>Every job runs on the most suitable machine</a:t>
            </a:r>
          </a:p>
          <a:p>
            <a:pPr lvl="1"/>
            <a:r>
              <a:rPr lang="en-US" altLang="zh-CN" sz="1600" dirty="0"/>
              <a:t>Reduce the completion time variance among jobs of the same batch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429212" y="80063"/>
            <a:ext cx="9333576" cy="833499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/>
              <a:t>Local Computing Platform Status</a:t>
            </a:r>
            <a:br>
              <a:rPr lang="en-US" altLang="zh-CN" dirty="0"/>
            </a:br>
            <a:r>
              <a:rPr lang="en-US" altLang="zh-CN" sz="3600" dirty="0"/>
              <a:t>——Next Plan: Job Performance by Device Class</a:t>
            </a:r>
            <a:endParaRPr lang="zh-CN" altLang="en-US" sz="3600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FCA306B6-8D82-4CCE-B2C4-A59C79C10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78458"/>
              </p:ext>
            </p:extLst>
          </p:nvPr>
        </p:nvGraphicFramePr>
        <p:xfrm>
          <a:off x="6919231" y="3820402"/>
          <a:ext cx="5327921" cy="292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AFBDD400-05B3-4CD9-A210-80390F5B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492" y="1024676"/>
            <a:ext cx="5092453" cy="25373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81B37D-F8D2-4C9C-9580-F3C6CE0987E7}"/>
              </a:ext>
            </a:extLst>
          </p:cNvPr>
          <p:cNvSpPr txBox="1"/>
          <p:nvPr/>
        </p:nvSpPr>
        <p:spPr>
          <a:xfrm>
            <a:off x="8771397" y="3512625"/>
            <a:ext cx="2196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Machine Classification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4825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4ABAE-322F-4B88-9AF7-DBD8A6E2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41" y="102589"/>
            <a:ext cx="8399635" cy="833499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/>
              <a:t>Local Computing Platform Status </a:t>
            </a:r>
            <a:br>
              <a:rPr lang="en-US" altLang="zh-CN" sz="4400" b="1" dirty="0"/>
            </a:br>
            <a:r>
              <a:rPr lang="en-US" altLang="zh-CN" sz="3600" b="1" dirty="0"/>
              <a:t>——</a:t>
            </a:r>
            <a:r>
              <a:rPr lang="en-US" altLang="zh-CN" sz="3600" kern="0" dirty="0"/>
              <a:t>Storage Status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221C88-5B4C-41D7-A0ED-788B82EF5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20" y="1332241"/>
            <a:ext cx="6164534" cy="485002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Resource: (Capacity)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/>
              <a:t>IHEP data center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/>
              <a:t>Disk storage: </a:t>
            </a:r>
            <a:r>
              <a:rPr lang="en-US" altLang="zh-CN" sz="1600" dirty="0">
                <a:solidFill>
                  <a:srgbClr val="FF0000"/>
                </a:solidFill>
              </a:rPr>
              <a:t>32.08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PB capacity</a:t>
            </a:r>
          </a:p>
          <a:p>
            <a:pPr lvl="3">
              <a:lnSpc>
                <a:spcPct val="90000"/>
              </a:lnSpc>
            </a:pPr>
            <a:r>
              <a:rPr lang="en-US" altLang="zh-CN" sz="1400" dirty="0"/>
              <a:t>/</a:t>
            </a:r>
            <a:r>
              <a:rPr lang="en-US" altLang="zh-CN" sz="1400" dirty="0" err="1"/>
              <a:t>eos</a:t>
            </a:r>
            <a:r>
              <a:rPr lang="en-US" altLang="zh-CN" sz="1400" dirty="0"/>
              <a:t>/user/:</a:t>
            </a:r>
            <a:r>
              <a:rPr lang="zh-CN" altLang="en-US" sz="1400" dirty="0"/>
              <a:t> </a:t>
            </a:r>
            <a:r>
              <a:rPr lang="en-US" altLang="zh-CN" sz="1400" dirty="0"/>
              <a:t>1TB of space and 250,000 files per user</a:t>
            </a:r>
          </a:p>
          <a:p>
            <a:pPr lvl="3">
              <a:lnSpc>
                <a:spcPct val="90000"/>
              </a:lnSpc>
            </a:pPr>
            <a:r>
              <a:rPr lang="en-US" altLang="zh-CN" sz="1400" dirty="0"/>
              <a:t>/home/</a:t>
            </a:r>
            <a:r>
              <a:rPr lang="en-US" altLang="zh-CN" sz="1400" dirty="0" err="1"/>
              <a:t>lhaaso</a:t>
            </a:r>
            <a:r>
              <a:rPr lang="en-US" altLang="zh-CN" sz="1400" dirty="0"/>
              <a:t>: 200GB of space and 500,000 files</a:t>
            </a:r>
            <a:r>
              <a:rPr lang="zh-CN" altLang="en-US" sz="1400" dirty="0"/>
              <a:t> </a:t>
            </a:r>
            <a:r>
              <a:rPr lang="en-US" altLang="zh-CN" sz="1400" dirty="0"/>
              <a:t>per user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/>
              <a:t>Tape storage: </a:t>
            </a:r>
            <a:r>
              <a:rPr lang="en-US" altLang="zh-CN" sz="1600" dirty="0">
                <a:solidFill>
                  <a:srgbClr val="FF0000"/>
                </a:solidFill>
              </a:rPr>
              <a:t>54.6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PB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/>
              <a:t>On-site data center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/>
              <a:t>Disk storage: </a:t>
            </a:r>
            <a:r>
              <a:rPr lang="en-US" altLang="zh-CN" sz="1600" dirty="0">
                <a:solidFill>
                  <a:srgbClr val="FF0000"/>
                </a:solidFill>
              </a:rPr>
              <a:t>5.31 PB capacity</a:t>
            </a:r>
          </a:p>
          <a:p>
            <a:r>
              <a:rPr lang="en-US" altLang="zh-CN" sz="2400" dirty="0"/>
              <a:t>Status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28.1 PB of data</a:t>
            </a:r>
            <a:r>
              <a:rPr lang="en-US" altLang="zh-CN" sz="1800" dirty="0"/>
              <a:t> and </a:t>
            </a:r>
            <a:r>
              <a:rPr lang="en-US" altLang="zh-CN" sz="1800" dirty="0">
                <a:solidFill>
                  <a:srgbClr val="FF0000"/>
                </a:solidFill>
              </a:rPr>
              <a:t>528 million files </a:t>
            </a:r>
            <a:r>
              <a:rPr lang="en-US" altLang="zh-CN" sz="1800" dirty="0"/>
              <a:t>stored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/>
              <a:t>/</a:t>
            </a:r>
            <a:r>
              <a:rPr lang="en-US" altLang="zh-CN" sz="1600" dirty="0" err="1"/>
              <a:t>eos</a:t>
            </a:r>
            <a:r>
              <a:rPr lang="en-US" altLang="zh-CN" sz="1600" dirty="0"/>
              <a:t>/</a:t>
            </a:r>
            <a:r>
              <a:rPr lang="en-US" altLang="zh-CN" sz="1600" dirty="0" err="1"/>
              <a:t>lhaaso</a:t>
            </a:r>
            <a:r>
              <a:rPr lang="en-US" altLang="zh-CN" sz="1600" dirty="0"/>
              <a:t>: </a:t>
            </a:r>
            <a:r>
              <a:rPr lang="en-US" altLang="zh-CN" sz="1600" dirty="0">
                <a:solidFill>
                  <a:srgbClr val="FF0000"/>
                </a:solidFill>
              </a:rPr>
              <a:t>26.6</a:t>
            </a:r>
            <a:r>
              <a:rPr lang="en-US" altLang="zh-CN" sz="1600" dirty="0"/>
              <a:t> PB 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/>
              <a:t>/</a:t>
            </a:r>
            <a:r>
              <a:rPr lang="en-US" altLang="zh-CN" sz="1600" dirty="0" err="1"/>
              <a:t>eos</a:t>
            </a:r>
            <a:r>
              <a:rPr lang="en-US" altLang="zh-CN" sz="1600" dirty="0"/>
              <a:t>/user: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1.5</a:t>
            </a:r>
            <a:r>
              <a:rPr lang="en-US" altLang="zh-CN" sz="1600" dirty="0"/>
              <a:t> PB</a:t>
            </a:r>
            <a:endParaRPr lang="en-US" altLang="zh-CN" sz="24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6CFF4F-4823-4295-8F18-8E59F016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6F51-D861-417A-BC71-3E1F2E753D84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18170-66CB-4DD7-8ED5-3C012C9E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7" name="内容占位符 1">
            <a:extLst>
              <a:ext uri="{FF2B5EF4-FFF2-40B4-BE49-F238E27FC236}">
                <a16:creationId xmlns:a16="http://schemas.microsoft.com/office/drawing/2014/main" id="{4F2D569F-7CF2-4891-BADE-7ECEEA1482FE}"/>
              </a:ext>
            </a:extLst>
          </p:cNvPr>
          <p:cNvGraphicFramePr>
            <a:graphicFrameLocks/>
          </p:cNvGraphicFramePr>
          <p:nvPr/>
        </p:nvGraphicFramePr>
        <p:xfrm>
          <a:off x="5814287" y="3621845"/>
          <a:ext cx="637771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508">
                  <a:extLst>
                    <a:ext uri="{9D8B030D-6E8A-4147-A177-3AD203B41FA5}">
                      <a16:colId xmlns:a16="http://schemas.microsoft.com/office/drawing/2014/main" val="2998744454"/>
                    </a:ext>
                  </a:extLst>
                </a:gridCol>
                <a:gridCol w="1452273">
                  <a:extLst>
                    <a:ext uri="{9D8B030D-6E8A-4147-A177-3AD203B41FA5}">
                      <a16:colId xmlns:a16="http://schemas.microsoft.com/office/drawing/2014/main" val="2783044550"/>
                    </a:ext>
                  </a:extLst>
                </a:gridCol>
                <a:gridCol w="1321882">
                  <a:extLst>
                    <a:ext uri="{9D8B030D-6E8A-4147-A177-3AD203B41FA5}">
                      <a16:colId xmlns:a16="http://schemas.microsoft.com/office/drawing/2014/main" val="3214033455"/>
                    </a:ext>
                  </a:extLst>
                </a:gridCol>
                <a:gridCol w="1202575">
                  <a:extLst>
                    <a:ext uri="{9D8B030D-6E8A-4147-A177-3AD203B41FA5}">
                      <a16:colId xmlns:a16="http://schemas.microsoft.com/office/drawing/2014/main" val="1109083945"/>
                    </a:ext>
                  </a:extLst>
                </a:gridCol>
                <a:gridCol w="1372475">
                  <a:extLst>
                    <a:ext uri="{9D8B030D-6E8A-4147-A177-3AD203B41FA5}">
                      <a16:colId xmlns:a16="http://schemas.microsoft.com/office/drawing/2014/main" val="320542313"/>
                    </a:ext>
                  </a:extLst>
                </a:gridCol>
              </a:tblGrid>
              <a:tr h="2551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Location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Mount Path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Total Capacity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Used Space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Free Space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010399"/>
                  </a:ext>
                </a:extLst>
              </a:tr>
              <a:tr h="289142">
                <a:tc rowSpan="3">
                  <a:txBody>
                    <a:bodyPr/>
                    <a:lstStyle/>
                    <a:p>
                      <a:pPr algn="ctr"/>
                      <a:endParaRPr lang="en-US" altLang="zh-CN" sz="1400" dirty="0"/>
                    </a:p>
                    <a:p>
                      <a:pPr algn="ctr"/>
                      <a:r>
                        <a:rPr lang="en-US" altLang="zh-CN" sz="1400" dirty="0"/>
                        <a:t>IHEP Data Center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eos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lhaaso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29.76 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26.6PB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3.16PB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97095"/>
                  </a:ext>
                </a:extLst>
              </a:tr>
              <a:tr h="28914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eos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/user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2.32 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1.5 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0.82PB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177616"/>
                  </a:ext>
                </a:extLst>
              </a:tr>
              <a:tr h="28914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/home/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lhaaso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119 TB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60 TB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60 TB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90502"/>
                  </a:ext>
                </a:extLst>
              </a:tr>
              <a:tr h="358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On-site Data Center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eos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daocheng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5.31 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3.44PB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1.84PB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996998"/>
                  </a:ext>
                </a:extLst>
              </a:tr>
              <a:tr h="289142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lhmtfs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/user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87 TB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38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TB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TB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163371"/>
                  </a:ext>
                </a:extLst>
              </a:tr>
            </a:tbl>
          </a:graphicData>
        </a:graphic>
      </p:graphicFrame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0CF99AB2-8278-46B6-ADEC-C596555A78E3}"/>
              </a:ext>
            </a:extLst>
          </p:cNvPr>
          <p:cNvSpPr txBox="1">
            <a:spLocks/>
          </p:cNvSpPr>
          <p:nvPr/>
        </p:nvSpPr>
        <p:spPr>
          <a:xfrm>
            <a:off x="6096000" y="1332241"/>
            <a:ext cx="5914869" cy="305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dirty="0"/>
              <a:t>Update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latin typeface="Calibri Light" panose="020F0302020204030204" pitchFamily="34" charset="0"/>
              </a:rPr>
              <a:t>Expand the disk space of /home/</a:t>
            </a:r>
            <a:r>
              <a:rPr lang="en-US" altLang="zh-CN" sz="2000" dirty="0" err="1">
                <a:latin typeface="Calibri Light" panose="020F0302020204030204" pitchFamily="34" charset="0"/>
              </a:rPr>
              <a:t>lhaaso</a:t>
            </a:r>
            <a:r>
              <a:rPr lang="en-US" altLang="zh-CN" sz="2000" dirty="0">
                <a:latin typeface="Calibri Light" panose="020F0302020204030204" pitchFamily="34" charset="0"/>
              </a:rPr>
              <a:t> by </a:t>
            </a:r>
            <a:r>
              <a:rPr lang="en-US" altLang="zh-CN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50TB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20144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87F6C-E4FB-465B-BCD0-C8C03753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41" y="102589"/>
            <a:ext cx="8399635" cy="833499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/>
              <a:t>Local Computing Platform Status</a:t>
            </a:r>
            <a:br>
              <a:rPr lang="en-US" altLang="zh-CN" dirty="0"/>
            </a:br>
            <a:r>
              <a:rPr lang="en-US" altLang="zh-CN" sz="3600" dirty="0"/>
              <a:t>——CTA Tape Service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9F27B-5B45-46B0-BFB4-35A1957A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37" y="1063079"/>
            <a:ext cx="11687052" cy="5271989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CTA manages data backup for all detectors of LHAASO automatically</a:t>
            </a:r>
          </a:p>
          <a:p>
            <a:pPr lvl="1"/>
            <a:r>
              <a:rPr lang="en-US" altLang="zh-CN" sz="2000" dirty="0"/>
              <a:t>WCDA, WFCTA, KM2A, GRB, </a:t>
            </a:r>
            <a:r>
              <a:rPr lang="en-US" altLang="zh-CN" sz="2000" dirty="0" err="1"/>
              <a:t>ed_cluster_rate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lact</a:t>
            </a:r>
            <a:r>
              <a:rPr lang="en-US" altLang="zh-CN" sz="2000" dirty="0"/>
              <a:t> …</a:t>
            </a:r>
          </a:p>
          <a:p>
            <a:r>
              <a:rPr lang="en-US" altLang="zh-CN" sz="2400" dirty="0"/>
              <a:t>Statistics</a:t>
            </a:r>
          </a:p>
          <a:p>
            <a:pPr lvl="1"/>
            <a:r>
              <a:rPr lang="en-US" altLang="zh-CN" sz="2000" dirty="0"/>
              <a:t>20 drives and </a:t>
            </a:r>
            <a:r>
              <a:rPr lang="zh-CN" altLang="en-US" sz="2000" dirty="0"/>
              <a:t>≥</a:t>
            </a:r>
            <a:r>
              <a:rPr lang="en-US" altLang="zh-CN" sz="2000" dirty="0"/>
              <a:t>9000</a:t>
            </a:r>
            <a:r>
              <a:rPr lang="zh-CN" altLang="en-US" sz="2000" dirty="0"/>
              <a:t> </a:t>
            </a:r>
            <a:r>
              <a:rPr lang="en-US" altLang="zh-CN" sz="2000" dirty="0"/>
              <a:t>LTO7</a:t>
            </a:r>
            <a:r>
              <a:rPr lang="zh-CN" altLang="en-US" sz="2000" dirty="0"/>
              <a:t> </a:t>
            </a:r>
            <a:r>
              <a:rPr lang="en-US" altLang="zh-CN" sz="2000" dirty="0"/>
              <a:t>tapes in LHAASO</a:t>
            </a:r>
            <a:r>
              <a:rPr lang="zh-CN" altLang="en-US" sz="2000" dirty="0"/>
              <a:t> </a:t>
            </a:r>
            <a:r>
              <a:rPr lang="en-US" altLang="zh-CN" sz="2000" dirty="0"/>
              <a:t>Tape</a:t>
            </a:r>
            <a:r>
              <a:rPr lang="zh-CN" altLang="en-US" sz="2000" dirty="0"/>
              <a:t> </a:t>
            </a:r>
            <a:r>
              <a:rPr lang="en-US" altLang="zh-CN" sz="2000" dirty="0"/>
              <a:t>Pool</a:t>
            </a:r>
          </a:p>
          <a:p>
            <a:pPr lvl="1"/>
            <a:r>
              <a:rPr lang="en-US" altLang="zh-CN" sz="2000" dirty="0"/>
              <a:t>56.4 PB used and 79.9M files stored,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4.8PB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3.36M</a:t>
            </a:r>
            <a:r>
              <a:rPr lang="zh-CN" altLang="en-US" sz="2000" dirty="0"/>
              <a:t> </a:t>
            </a:r>
            <a:r>
              <a:rPr lang="en-US" altLang="zh-CN" sz="2000" dirty="0"/>
              <a:t>files</a:t>
            </a:r>
            <a:r>
              <a:rPr lang="zh-CN" altLang="en-US" sz="2000" dirty="0"/>
              <a:t> </a:t>
            </a:r>
            <a:r>
              <a:rPr lang="en-US" altLang="zh-CN" sz="2000" dirty="0"/>
              <a:t>added</a:t>
            </a:r>
            <a:r>
              <a:rPr lang="zh-CN" altLang="en-US" sz="2000" dirty="0"/>
              <a:t> </a:t>
            </a:r>
            <a:r>
              <a:rPr lang="en-US" altLang="zh-CN" sz="2000" dirty="0"/>
              <a:t>(</a:t>
            </a:r>
            <a:r>
              <a:rPr lang="zh-CN" altLang="en-US" sz="2000" dirty="0"/>
              <a:t> </a:t>
            </a:r>
            <a:r>
              <a:rPr lang="en-US" altLang="zh-CN" sz="2000" dirty="0"/>
              <a:t>2</a:t>
            </a:r>
            <a:r>
              <a:rPr lang="zh-CN" altLang="en-US" sz="2000" dirty="0"/>
              <a:t> </a:t>
            </a:r>
            <a:r>
              <a:rPr lang="en-US" altLang="zh-CN" sz="2000" dirty="0"/>
              <a:t>replicas</a:t>
            </a:r>
            <a:r>
              <a:rPr lang="zh-CN" altLang="en-US" sz="2000" dirty="0"/>
              <a:t> </a:t>
            </a:r>
            <a:r>
              <a:rPr lang="en-US" altLang="zh-CN" sz="2000" dirty="0"/>
              <a:t>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D13D9-5CC0-4FEB-B4CB-E9E43724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8327-FBC9-42F0-9E53-70EA61D0E619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C4605A-7765-49FF-B132-CEA1CD53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9" name="AutoShape 2" descr="EOS FARM bytes_in (bytes/sec)">
            <a:extLst>
              <a:ext uri="{FF2B5EF4-FFF2-40B4-BE49-F238E27FC236}">
                <a16:creationId xmlns:a16="http://schemas.microsoft.com/office/drawing/2014/main" id="{98317E27-D872-49FB-8818-47AA0A828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FF6B80-DDF9-8201-634E-91A83AE5A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1" y="3627483"/>
            <a:ext cx="6190926" cy="2771081"/>
          </a:xfrm>
          <a:prstGeom prst="rect">
            <a:avLst/>
          </a:prstGeom>
        </p:spPr>
      </p:pic>
      <p:pic>
        <p:nvPicPr>
          <p:cNvPr id="1026" name="Picture 2" descr="EOS FARM bytes_in (bytes/sec)">
            <a:extLst>
              <a:ext uri="{FF2B5EF4-FFF2-40B4-BE49-F238E27FC236}">
                <a16:creationId xmlns:a16="http://schemas.microsoft.com/office/drawing/2014/main" id="{C613E171-EF11-398F-2E4E-55DD24CF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82" y="3602228"/>
            <a:ext cx="5446231" cy="27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0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dirty="0"/>
              <a:t>Local Computing Platform Status</a:t>
            </a:r>
            <a:br>
              <a:rPr lang="en-US" altLang="zh-CN" sz="4400" b="1" dirty="0"/>
            </a:br>
            <a:r>
              <a:rPr lang="en-US" altLang="zh-CN" sz="3600" dirty="0"/>
              <a:t>——Network Status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B8EA-24CE-4440-AC53-86011E098E46}" type="datetime1">
              <a:rPr lang="en-US" altLang="zh-CN" smtClean="0">
                <a:solidFill>
                  <a:schemeClr val="bg1"/>
                </a:solidFill>
              </a:rPr>
              <a:t>4/27/2026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>
                <a:solidFill>
                  <a:schemeClr val="bg1"/>
                </a:solidFill>
              </a:rPr>
              <a:t>7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415914" y="1294636"/>
            <a:ext cx="8291804" cy="4955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LHAASO </a:t>
            </a:r>
            <a:r>
              <a:rPr lang="en-US" altLang="zh-CN" dirty="0" err="1"/>
              <a:t>ChengDu</a:t>
            </a:r>
            <a:endParaRPr lang="en-US" altLang="zh-CN" dirty="0"/>
          </a:p>
          <a:p>
            <a:pPr lvl="1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Network is ready , works well.</a:t>
            </a:r>
            <a:endParaRPr lang="en-US" altLang="zh-CN" dirty="0"/>
          </a:p>
          <a:p>
            <a:pPr>
              <a:lnSpc>
                <a:spcPct val="120000"/>
              </a:lnSpc>
              <a:defRPr/>
            </a:pPr>
            <a:r>
              <a:rPr lang="en-US" altLang="zh-CN" dirty="0"/>
              <a:t>LHAASO (</a:t>
            </a:r>
            <a:r>
              <a:rPr lang="en-US" altLang="zh-CN" dirty="0" err="1"/>
              <a:t>haizi</a:t>
            </a:r>
            <a:r>
              <a:rPr lang="en-US" altLang="zh-CN" dirty="0"/>
              <a:t> mountain)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/>
                </a:solidFill>
              </a:rPr>
              <a:t>Network bandwidth 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LHAASO</a:t>
            </a:r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</a:t>
            </a:r>
            <a:r>
              <a:rPr lang="en-US" altLang="zh-CN" dirty="0">
                <a:solidFill>
                  <a:schemeClr val="tx1"/>
                </a:solidFill>
              </a:rPr>
              <a:t>IHEP</a:t>
            </a:r>
            <a:r>
              <a:rPr lang="en-US" altLang="zh-CN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3Gpbs works well</a:t>
            </a:r>
            <a:r>
              <a:rPr lang="zh-CN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！</a:t>
            </a:r>
            <a:endParaRPr lang="en-US" altLang="zh-CN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Total  bandwidth( 2 links)  up to  3.4Gbps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Cyber security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Development of Network Security Management Regulations</a:t>
            </a:r>
          </a:p>
          <a:p>
            <a:pPr lvl="2"/>
            <a:r>
              <a:rPr lang="en-US" altLang="zh-CN" dirty="0">
                <a:solidFill>
                  <a:schemeClr val="tx1"/>
                </a:solidFill>
              </a:rPr>
              <a:t>Access control,  identity management and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Emergency response management</a:t>
            </a:r>
          </a:p>
          <a:p>
            <a:pPr lvl="2"/>
            <a:r>
              <a:rPr lang="en-US" altLang="zh-CN" dirty="0">
                <a:solidFill>
                  <a:schemeClr val="tx1"/>
                </a:solidFill>
              </a:rPr>
              <a:t>Security is the </a:t>
            </a:r>
            <a:r>
              <a:rPr lang="en-US" altLang="zh-CN" dirty="0">
                <a:solidFill>
                  <a:srgbClr val="FF0000"/>
                </a:solidFill>
              </a:rPr>
              <a:t>most important thing</a:t>
            </a:r>
            <a:r>
              <a:rPr lang="en-US" altLang="zh-CN" dirty="0">
                <a:solidFill>
                  <a:schemeClr val="tx1"/>
                </a:solidFill>
              </a:rPr>
              <a:t>!</a:t>
            </a:r>
            <a:endParaRPr lang="en-GB" altLang="zh-CN" dirty="0">
              <a:solidFill>
                <a:schemeClr val="tx1"/>
              </a:solidFill>
            </a:endParaRPr>
          </a:p>
          <a:p>
            <a:pPr lvl="1"/>
            <a:r>
              <a:rPr lang="en-GB" altLang="zh-CN" dirty="0">
                <a:solidFill>
                  <a:schemeClr val="tx1"/>
                </a:solidFill>
              </a:rPr>
              <a:t>Construction of the IHEP Security Operational </a:t>
            </a:r>
            <a:r>
              <a:rPr lang="en-GB" altLang="zh-CN" dirty="0" err="1">
                <a:solidFill>
                  <a:schemeClr val="tx1"/>
                </a:solidFill>
              </a:rPr>
              <a:t>Center</a:t>
            </a:r>
            <a:r>
              <a:rPr lang="en-GB" altLang="zh-CN" dirty="0">
                <a:solidFill>
                  <a:schemeClr val="tx1"/>
                </a:solidFill>
              </a:rPr>
              <a:t> (SOC)</a:t>
            </a:r>
          </a:p>
          <a:p>
            <a:pPr lvl="2"/>
            <a:r>
              <a:rPr lang="en-US" altLang="zh-CN" dirty="0">
                <a:solidFill>
                  <a:schemeClr val="tx1"/>
                </a:solidFill>
              </a:rPr>
              <a:t>Achieve closed-loop protection</a:t>
            </a:r>
            <a:r>
              <a:rPr lang="zh-CN" altLang="en-US" dirty="0">
                <a:solidFill>
                  <a:schemeClr val="tx1"/>
                </a:solidFill>
              </a:rPr>
              <a:t>：</a:t>
            </a:r>
            <a:r>
              <a:rPr lang="en-US" altLang="zh-CN" dirty="0">
                <a:solidFill>
                  <a:schemeClr val="tx1"/>
                </a:solidFill>
              </a:rPr>
              <a:t>covering network risk discovery, threat detection and response</a:t>
            </a:r>
            <a:endParaRPr lang="en-GB" altLang="zh-CN" dirty="0">
              <a:solidFill>
                <a:schemeClr val="tx1"/>
              </a:solidFill>
            </a:endParaRPr>
          </a:p>
          <a:p>
            <a:pPr lvl="1"/>
            <a:r>
              <a:rPr lang="en-GB" altLang="zh-CN" dirty="0">
                <a:solidFill>
                  <a:schemeClr val="tx1"/>
                </a:solidFill>
              </a:rPr>
              <a:t>A total of </a:t>
            </a:r>
            <a:r>
              <a:rPr lang="en-US" altLang="zh-CN" dirty="0">
                <a:solidFill>
                  <a:schemeClr val="tx1"/>
                </a:solidFill>
              </a:rPr>
              <a:t>132,388</a:t>
            </a:r>
            <a:r>
              <a:rPr lang="en-GB" altLang="zh-CN" dirty="0">
                <a:solidFill>
                  <a:schemeClr val="tx1"/>
                </a:solidFill>
              </a:rPr>
              <a:t> attacks were automatically blocked in the past three months</a:t>
            </a:r>
          </a:p>
          <a:p>
            <a:pPr lvl="2"/>
            <a:r>
              <a:rPr lang="en-GB" altLang="zh-CN" dirty="0">
                <a:solidFill>
                  <a:schemeClr val="tx1"/>
                </a:solidFill>
              </a:rPr>
              <a:t>We have added monitoring and automatic blocking against brute-force attacks on 5 login nodes since Mar</a:t>
            </a:r>
            <a:r>
              <a:rPr lang="en-US" altLang="zh-CN" dirty="0">
                <a:solidFill>
                  <a:schemeClr val="tx1"/>
                </a:solidFill>
              </a:rPr>
              <a:t>. 2026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altLang="zh-CN" sz="16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821" y="2912019"/>
            <a:ext cx="2868352" cy="17210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391" y="4704806"/>
            <a:ext cx="3102667" cy="17210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448" y="30813"/>
            <a:ext cx="3228552" cy="28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b="1" dirty="0"/>
              <a:t>Local Computing Platform Status</a:t>
            </a:r>
            <a:br>
              <a:rPr lang="en-US" altLang="zh-CN" dirty="0"/>
            </a:br>
            <a:r>
              <a:rPr lang="en-US" altLang="zh-CN" sz="3600" dirty="0"/>
              <a:t>——Data Transfer System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4E7D-0538-4DEF-AE8B-6EE4A7A83F39}" type="datetime1">
              <a:rPr lang="en-US" altLang="zh-CN" smtClean="0">
                <a:solidFill>
                  <a:schemeClr val="bg1"/>
                </a:solidFill>
              </a:rPr>
              <a:t>4/27/2026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>
                <a:solidFill>
                  <a:schemeClr val="bg1"/>
                </a:solidFill>
              </a:rPr>
              <a:t>8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Work stable and total data transfer volume since last workshop is </a:t>
            </a:r>
            <a:r>
              <a:rPr kumimoji="1" lang="en-US" altLang="zh-CN" dirty="0">
                <a:solidFill>
                  <a:srgbClr val="FF0000"/>
                </a:solidFill>
              </a:rPr>
              <a:t>1.1PB</a:t>
            </a:r>
          </a:p>
        </p:txBody>
      </p:sp>
      <p:graphicFrame>
        <p:nvGraphicFramePr>
          <p:cNvPr id="3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29369"/>
              </p:ext>
            </p:extLst>
          </p:nvPr>
        </p:nvGraphicFramePr>
        <p:xfrm>
          <a:off x="743087" y="2350496"/>
          <a:ext cx="10823712" cy="93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6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KM2A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WCDA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GRB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WFCTA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/>
                        <a:t>Total data transferring</a:t>
                      </a:r>
                      <a:r>
                        <a:rPr lang="zh-CN" altLang="en-US" sz="1800" b="0" dirty="0"/>
                        <a:t> </a:t>
                      </a:r>
                      <a:r>
                        <a:rPr lang="en-US" altLang="zh-CN" sz="1800" b="0" dirty="0"/>
                        <a:t>volume (2025.11-2026.4)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345.06TB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561.6TB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130.98TB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66.92TB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1105419E-8D27-445B-843D-78F5B3FB3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429000"/>
            <a:ext cx="9186334" cy="29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7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FCFAC-116D-4385-B1EE-B857BCB8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Intelligent Data Hall Construction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50F5E3-A090-4C62-BD83-FF437FB0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1187"/>
            <a:ext cx="9131300" cy="4955776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1" lang="zh-CN" altLang="zh-CN" sz="3000" dirty="0"/>
              <a:t>Facility </a:t>
            </a:r>
            <a:r>
              <a:rPr kumimoji="1" lang="en-US" altLang="zh-CN" sz="3000" dirty="0"/>
              <a:t>Overview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Size: ~50 m² data center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IT Deployment: 10 racks (20 kW per rack)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Power Supply: 1 × 300 kVA UPS system </a:t>
            </a:r>
            <a:endParaRPr lang="en-US" altLang="zh-CN" sz="1900" dirty="0"/>
          </a:p>
          <a:p>
            <a:pPr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3000" dirty="0"/>
              <a:t>Advanced Cooling Solution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Phase-change </a:t>
            </a:r>
            <a:r>
              <a:rPr lang="zh-CN" altLang="zh-CN" sz="1900" dirty="0">
                <a:solidFill>
                  <a:srgbClr val="FF0000"/>
                </a:solidFill>
              </a:rPr>
              <a:t>liquid cooling </a:t>
            </a:r>
            <a:r>
              <a:rPr lang="en-US" altLang="zh-CN" sz="1900" dirty="0">
                <a:solidFill>
                  <a:srgbClr val="FF0000"/>
                </a:solidFill>
              </a:rPr>
              <a:t>+</a:t>
            </a:r>
            <a:r>
              <a:rPr lang="zh-CN" altLang="zh-CN" sz="1900" dirty="0">
                <a:solidFill>
                  <a:srgbClr val="FF0000"/>
                </a:solidFill>
              </a:rPr>
              <a:t> water cooling</a:t>
            </a:r>
            <a:endParaRPr lang="en-US" altLang="zh-CN" sz="1900" dirty="0">
              <a:solidFill>
                <a:srgbClr val="FF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Efficient heat dissipation for CPU and GPU</a:t>
            </a:r>
            <a:endParaRPr lang="en-US" altLang="zh-CN" sz="19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In-rack air circulation for auxiliary cooling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zh-CN" sz="3000" dirty="0"/>
              <a:t>Infrastructure construction in progress</a:t>
            </a:r>
            <a:endParaRPr kumimoji="1" lang="en-US" altLang="zh-CN" sz="30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Steel structural framework: Completed</a:t>
            </a:r>
            <a:endParaRPr lang="en-US" altLang="zh-CN" sz="19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Cooling water pool: Expected completion by April 30, 2026</a:t>
            </a:r>
            <a:endParaRPr lang="en-US" altLang="zh-CN" sz="19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Overall facility completion: Expected by June 30, 2026</a:t>
            </a:r>
            <a:endParaRPr lang="en-US" altLang="zh-CN" sz="19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900" dirty="0"/>
              <a:t>Full completion and acceptance expected by end of June 2026 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19B5E-6A13-4291-8256-968E98BF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6D1-8B2D-4282-B748-E7FDE248422A}" type="datetime1">
              <a:rPr lang="en-US" altLang="zh-CN" smtClean="0"/>
              <a:t>4/27/2026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9EF61-547F-4B3C-A18A-E3EEF9DF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DBE95A-0807-43A5-A8D9-0B5666B3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311" y="1093702"/>
            <a:ext cx="4591640" cy="25399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FE1B21-F29C-4FE7-8A16-CD018F762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73" y="3918712"/>
            <a:ext cx="2851016" cy="21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0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2.89275590551176,&quot;left&quot;:525.4838582677165,&quot;top&quot;:90.75724409448819,&quot;width&quot;:438.956929133858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1937</Words>
  <Application>Microsoft Office PowerPoint</Application>
  <PresentationFormat>宽屏</PresentationFormat>
  <Paragraphs>314</Paragraphs>
  <Slides>21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Lato SemiLight</vt:lpstr>
      <vt:lpstr>等线</vt:lpstr>
      <vt:lpstr>等线 Light</vt:lpstr>
      <vt:lpstr>Arial</vt:lpstr>
      <vt:lpstr>Calibri</vt:lpstr>
      <vt:lpstr>Calibri Light</vt:lpstr>
      <vt:lpstr>Office 主题​​</vt:lpstr>
      <vt:lpstr>Status of LHAASO  Computing Platform </vt:lpstr>
      <vt:lpstr>Outline</vt:lpstr>
      <vt:lpstr>Local Computing Platform Status ——Job Statistics – HTCondor Cluster</vt:lpstr>
      <vt:lpstr>Local Computing Platform Status ——Next Plan: Job Performance by Device Class</vt:lpstr>
      <vt:lpstr>Local Computing Platform Status  ——Storage Status</vt:lpstr>
      <vt:lpstr>Local Computing Platform Status ——CTA Tape Service</vt:lpstr>
      <vt:lpstr>Local Computing Platform Status ——Network Status</vt:lpstr>
      <vt:lpstr>Local Computing Platform Status ——Data Transfer System</vt:lpstr>
      <vt:lpstr>Intelligent Data Hall Construction</vt:lpstr>
      <vt:lpstr>Public application  &amp; service  at IHEP</vt:lpstr>
      <vt:lpstr>Status of AI platform</vt:lpstr>
      <vt:lpstr>Progress of INK Computing Platform</vt:lpstr>
      <vt:lpstr>INK MCP: Implementation plan for the LHAASO data processing workflow</vt:lpstr>
      <vt:lpstr>GFS—Object Storage for LHAASO AI Computing</vt:lpstr>
      <vt:lpstr>gfs-AI-Optimized Core Features</vt:lpstr>
      <vt:lpstr>gfs-Deployment, Usage &amp; Future Plan</vt:lpstr>
      <vt:lpstr>Plan for Operating System Upgrade </vt:lpstr>
      <vt:lpstr>Next Plan</vt:lpstr>
      <vt:lpstr>Summary</vt:lpstr>
      <vt:lpstr>PowerPoint 演示文稿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LHAASO  Computing Platform</dc:title>
  <dc:creator>haibo</dc:creator>
  <cp:lastModifiedBy>垚松 程</cp:lastModifiedBy>
  <cp:revision>208</cp:revision>
  <dcterms:created xsi:type="dcterms:W3CDTF">2024-10-25T02:49:28Z</dcterms:created>
  <dcterms:modified xsi:type="dcterms:W3CDTF">2026-04-27T02:13:46Z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