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Override PartName="/customXml/itemProps74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</p:sldIdLst>
  <p:sldSz cx="21599525" cy="1214945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73" userDrawn="1">
          <p15:clr>
            <a:srgbClr val="A4A3A4"/>
          </p15:clr>
        </p15:guide>
        <p15:guide id="2" pos="6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3873"/>
        <p:guide pos="6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customXml" Target="../customXml/item1.xml"/><Relationship Id="rId11" Type="http://schemas.openxmlformats.org/officeDocument/2006/relationships/customXmlProps" Target="../customXml/itemProps74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123858" y="1620000"/>
            <a:ext cx="17360786" cy="4553859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1063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123858" y="6307796"/>
            <a:ext cx="17360786" cy="2608583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4250" spc="200"/>
            </a:lvl1pPr>
            <a:lvl2pPr marL="810260" indent="0" algn="ctr">
              <a:buNone/>
              <a:defRPr sz="3545"/>
            </a:lvl2pPr>
            <a:lvl3pPr marL="1619885" indent="0" algn="ctr">
              <a:buNone/>
              <a:defRPr sz="3190"/>
            </a:lvl3pPr>
            <a:lvl4pPr marL="2430145" indent="0" algn="ctr">
              <a:buNone/>
              <a:defRPr sz="2835"/>
            </a:lvl4pPr>
            <a:lvl5pPr marL="3239770" indent="0" algn="ctr">
              <a:buNone/>
              <a:defRPr sz="2835"/>
            </a:lvl5pPr>
            <a:lvl6pPr marL="4050030" indent="0" algn="ctr">
              <a:buNone/>
              <a:defRPr sz="2835"/>
            </a:lvl6pPr>
            <a:lvl7pPr marL="4860290" indent="0" algn="ctr">
              <a:buNone/>
              <a:defRPr sz="2835"/>
            </a:lvl7pPr>
            <a:lvl8pPr marL="5669915" indent="0" algn="ctr">
              <a:buNone/>
              <a:defRPr sz="2835"/>
            </a:lvl8pPr>
            <a:lvl9pPr marL="6480175" indent="0" algn="ctr">
              <a:buNone/>
              <a:defRPr sz="2835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077874" y="1371260"/>
            <a:ext cx="19439999" cy="9713623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2123858" y="4400788"/>
            <a:ext cx="17360786" cy="1804961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1063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2123858" y="6307796"/>
            <a:ext cx="17360786" cy="835512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425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77874" y="1077874"/>
            <a:ext cx="19433621" cy="125007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077874" y="2640473"/>
            <a:ext cx="19433621" cy="8431654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527008" y="6818032"/>
            <a:ext cx="13763621" cy="1358504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7795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527008" y="8176536"/>
            <a:ext cx="13763621" cy="1537087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319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10260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2pPr>
            <a:lvl3pPr marL="161988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3pPr>
            <a:lvl4pPr marL="243014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770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50030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60290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91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801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77874" y="1077874"/>
            <a:ext cx="19433621" cy="125007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1077874" y="2659606"/>
            <a:ext cx="9171496" cy="841252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359133" y="2659606"/>
            <a:ext cx="9171496" cy="841252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77874" y="1077874"/>
            <a:ext cx="19433621" cy="125007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077874" y="2532047"/>
            <a:ext cx="9464881" cy="676063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54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10260" indent="0">
              <a:buNone/>
              <a:defRPr sz="3545" b="1"/>
            </a:lvl2pPr>
            <a:lvl3pPr marL="1619885" indent="0">
              <a:buNone/>
              <a:defRPr sz="3190" b="1"/>
            </a:lvl3pPr>
            <a:lvl4pPr marL="2430145" indent="0">
              <a:buNone/>
              <a:defRPr sz="2835" b="1"/>
            </a:lvl4pPr>
            <a:lvl5pPr marL="3239770" indent="0">
              <a:buNone/>
              <a:defRPr sz="2835" b="1"/>
            </a:lvl5pPr>
            <a:lvl6pPr marL="4050030" indent="0">
              <a:buNone/>
              <a:defRPr sz="2835" b="1"/>
            </a:lvl6pPr>
            <a:lvl7pPr marL="4860290" indent="0">
              <a:buNone/>
              <a:defRPr sz="2835" b="1"/>
            </a:lvl7pPr>
            <a:lvl8pPr marL="5669915" indent="0">
              <a:buNone/>
              <a:defRPr sz="2835" b="1"/>
            </a:lvl8pPr>
            <a:lvl9pPr marL="6480175" indent="0">
              <a:buNone/>
              <a:defRPr sz="283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077874" y="3284646"/>
            <a:ext cx="9464881" cy="7787481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11047588" y="2518811"/>
            <a:ext cx="9464881" cy="67606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54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10260" indent="0">
              <a:buNone/>
              <a:defRPr sz="3545" b="1"/>
            </a:lvl2pPr>
            <a:lvl3pPr marL="1619885" indent="0">
              <a:buNone/>
              <a:defRPr sz="3190" b="1"/>
            </a:lvl3pPr>
            <a:lvl4pPr marL="2430145" indent="0">
              <a:buNone/>
              <a:defRPr sz="2835" b="1"/>
            </a:lvl4pPr>
            <a:lvl5pPr marL="3239770" indent="0">
              <a:buNone/>
              <a:defRPr sz="2835" b="1"/>
            </a:lvl5pPr>
            <a:lvl6pPr marL="4050030" indent="0">
              <a:buNone/>
              <a:defRPr sz="2835" b="1"/>
            </a:lvl6pPr>
            <a:lvl7pPr marL="4860290" indent="0">
              <a:buNone/>
              <a:defRPr sz="2835" b="1"/>
            </a:lvl7pPr>
            <a:lvl8pPr marL="5669915" indent="0">
              <a:buNone/>
              <a:defRPr sz="2835" b="1"/>
            </a:lvl8pPr>
            <a:lvl9pPr marL="6480175" indent="0">
              <a:buNone/>
              <a:defRPr sz="2835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11047588" y="3284646"/>
            <a:ext cx="9464881" cy="7787481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77874" y="1077874"/>
            <a:ext cx="19433621" cy="125007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077874" y="2755276"/>
            <a:ext cx="9271199" cy="816378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835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1250708" y="2755276"/>
            <a:ext cx="9260787" cy="816378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835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8132519" y="1620000"/>
            <a:ext cx="1849606" cy="8910001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496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1620000" y="1620000"/>
            <a:ext cx="16244645" cy="8910001"/>
          </a:xfrm>
        </p:spPr>
        <p:txBody>
          <a:bodyPr vert="eaVert" lIns="46800" tIns="46800" rIns="46800" bIns="46800"/>
          <a:lstStyle>
            <a:lvl1pPr marL="405130" indent="-405130">
              <a:spcAft>
                <a:spcPts val="1000"/>
              </a:spcAft>
              <a:defRPr spc="300"/>
            </a:lvl1pPr>
            <a:lvl2pPr marL="1214755" indent="-405130">
              <a:defRPr spc="300"/>
            </a:lvl2pPr>
            <a:lvl3pPr marL="2025015" indent="-405130">
              <a:defRPr spc="300"/>
            </a:lvl3pPr>
            <a:lvl4pPr marL="2835275" indent="-405130">
              <a:defRPr spc="300"/>
            </a:lvl4pPr>
            <a:lvl5pPr marL="3644900" indent="-40513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1077874" y="1077874"/>
            <a:ext cx="19433621" cy="1250079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1077874" y="2640473"/>
            <a:ext cx="19433621" cy="8431654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1084252" y="11186930"/>
            <a:ext cx="4783464" cy="561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7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7292126" y="11186930"/>
            <a:ext cx="7015748" cy="561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7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15728031" y="11186930"/>
            <a:ext cx="4783464" cy="561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7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619885" rtl="0" eaLnBrk="1" fontAlgn="auto" latinLnBrk="0" hangingPunct="1">
        <a:lnSpc>
          <a:spcPct val="100000"/>
        </a:lnSpc>
        <a:spcBef>
          <a:spcPct val="0"/>
        </a:spcBef>
        <a:buNone/>
        <a:defRPr sz="638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405130" indent="-405130" algn="l" defTabSz="1619885" rtl="0" eaLnBrk="1" fontAlgn="auto" latinLnBrk="0" hangingPunct="1">
        <a:lnSpc>
          <a:spcPct val="130000"/>
        </a:lnSpc>
        <a:spcBef>
          <a:spcPct val="1000"/>
        </a:spcBef>
        <a:spcAft>
          <a:spcPts val="1000"/>
        </a:spcAft>
        <a:buFont typeface="Arial" panose="020B0604020202020204" pitchFamily="34" charset="0"/>
        <a:buChar char="●"/>
        <a:defRPr sz="319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214755" indent="-405130" algn="l" defTabSz="1619885" rtl="0" eaLnBrk="1" fontAlgn="auto" latinLnBrk="0" hangingPunct="1">
        <a:lnSpc>
          <a:spcPct val="120000"/>
        </a:lnSpc>
        <a:spcBef>
          <a:spcPct val="1000"/>
        </a:spcBef>
        <a:spcAft>
          <a:spcPts val="600"/>
        </a:spcAft>
        <a:buFont typeface="Arial" panose="020B0604020202020204" pitchFamily="34" charset="0"/>
        <a:buChar char="●"/>
        <a:tabLst>
          <a:tab pos="2851785" algn="l"/>
          <a:tab pos="2851785" algn="l"/>
          <a:tab pos="2851785" algn="l"/>
          <a:tab pos="2851785" algn="l"/>
        </a:tabLst>
        <a:defRPr sz="283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2025015" indent="-405130" algn="l" defTabSz="1619885" rtl="0" eaLnBrk="1" fontAlgn="auto" latinLnBrk="0" hangingPunct="1">
        <a:lnSpc>
          <a:spcPct val="120000"/>
        </a:lnSpc>
        <a:spcBef>
          <a:spcPct val="1000"/>
        </a:spcBef>
        <a:spcAft>
          <a:spcPts val="600"/>
        </a:spcAft>
        <a:buFont typeface="Arial" panose="020B0604020202020204" pitchFamily="34" charset="0"/>
        <a:buChar char="●"/>
        <a:defRPr sz="283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835275" indent="-405130" algn="l" defTabSz="1619885" rtl="0" eaLnBrk="1" fontAlgn="auto" latinLnBrk="0" hangingPunct="1">
        <a:lnSpc>
          <a:spcPct val="120000"/>
        </a:lnSpc>
        <a:spcBef>
          <a:spcPct val="1000"/>
        </a:spcBef>
        <a:spcAft>
          <a:spcPts val="300"/>
        </a:spcAft>
        <a:buFont typeface="Wingdings" panose="05000000000000000000" charset="0"/>
        <a:buChar char=""/>
        <a:defRPr sz="248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644900" indent="-405130" algn="l" defTabSz="1619885" rtl="0" eaLnBrk="1" fontAlgn="auto" latinLnBrk="0" hangingPunct="1">
        <a:lnSpc>
          <a:spcPct val="120000"/>
        </a:lnSpc>
        <a:spcBef>
          <a:spcPct val="1000"/>
        </a:spcBef>
        <a:spcAft>
          <a:spcPts val="300"/>
        </a:spcAft>
        <a:buFont typeface="Arial" panose="020B0604020202020204" pitchFamily="34" charset="0"/>
        <a:buChar char="•"/>
        <a:defRPr sz="248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4455160" indent="-405130" algn="l" defTabSz="1619885" rtl="0" eaLnBrk="1" latinLnBrk="0" hangingPunct="1">
        <a:lnSpc>
          <a:spcPct val="90000"/>
        </a:lnSpc>
        <a:spcBef>
          <a:spcPct val="178000"/>
        </a:spcBef>
        <a:buFont typeface="Arial" panose="020B0604020202020204" pitchFamily="34" charset="0"/>
        <a:buChar char="•"/>
        <a:defRPr sz="3190" kern="1200">
          <a:solidFill>
            <a:schemeClr val="tx1"/>
          </a:solidFill>
          <a:latin typeface="+mn-lt"/>
          <a:ea typeface="+mn-ea"/>
          <a:cs typeface="+mn-cs"/>
        </a:defRPr>
      </a:lvl6pPr>
      <a:lvl7pPr marL="5264785" indent="-405130" algn="l" defTabSz="1619885" rtl="0" eaLnBrk="1" latinLnBrk="0" hangingPunct="1">
        <a:lnSpc>
          <a:spcPct val="90000"/>
        </a:lnSpc>
        <a:spcBef>
          <a:spcPct val="178000"/>
        </a:spcBef>
        <a:buFont typeface="Arial" panose="020B0604020202020204" pitchFamily="34" charset="0"/>
        <a:buChar char="•"/>
        <a:defRPr sz="3190" kern="1200">
          <a:solidFill>
            <a:schemeClr val="tx1"/>
          </a:solidFill>
          <a:latin typeface="+mn-lt"/>
          <a:ea typeface="+mn-ea"/>
          <a:cs typeface="+mn-cs"/>
        </a:defRPr>
      </a:lvl7pPr>
      <a:lvl8pPr marL="6075045" indent="-405130" algn="l" defTabSz="1619885" rtl="0" eaLnBrk="1" latinLnBrk="0" hangingPunct="1">
        <a:lnSpc>
          <a:spcPct val="90000"/>
        </a:lnSpc>
        <a:spcBef>
          <a:spcPct val="178000"/>
        </a:spcBef>
        <a:buFont typeface="Arial" panose="020B0604020202020204" pitchFamily="34" charset="0"/>
        <a:buChar char="•"/>
        <a:defRPr sz="3190" kern="1200">
          <a:solidFill>
            <a:schemeClr val="tx1"/>
          </a:solidFill>
          <a:latin typeface="+mn-lt"/>
          <a:ea typeface="+mn-ea"/>
          <a:cs typeface="+mn-cs"/>
        </a:defRPr>
      </a:lvl8pPr>
      <a:lvl9pPr marL="6885305" indent="-405130" algn="l" defTabSz="1619885" rtl="0" eaLnBrk="1" latinLnBrk="0" hangingPunct="1">
        <a:lnSpc>
          <a:spcPct val="90000"/>
        </a:lnSpc>
        <a:spcBef>
          <a:spcPct val="178000"/>
        </a:spcBef>
        <a:buFont typeface="Arial" panose="020B0604020202020204" pitchFamily="34" charset="0"/>
        <a:buChar char="•"/>
        <a:defRPr sz="31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619885" rtl="0" eaLnBrk="1" latinLnBrk="0" hangingPunct="1">
        <a:defRPr sz="3190" kern="1200">
          <a:solidFill>
            <a:schemeClr val="tx1"/>
          </a:solidFill>
          <a:latin typeface="+mn-lt"/>
          <a:ea typeface="+mn-ea"/>
          <a:cs typeface="+mn-cs"/>
        </a:defRPr>
      </a:lvl1pPr>
      <a:lvl2pPr marL="810260" algn="l" defTabSz="1619885" rtl="0" eaLnBrk="1" latinLnBrk="0" hangingPunct="1">
        <a:defRPr sz="3190" kern="1200">
          <a:solidFill>
            <a:schemeClr val="tx1"/>
          </a:solidFill>
          <a:latin typeface="+mn-lt"/>
          <a:ea typeface="+mn-ea"/>
          <a:cs typeface="+mn-cs"/>
        </a:defRPr>
      </a:lvl2pPr>
      <a:lvl3pPr marL="1619885" algn="l" defTabSz="1619885" rtl="0" eaLnBrk="1" latinLnBrk="0" hangingPunct="1">
        <a:defRPr sz="3190" kern="1200">
          <a:solidFill>
            <a:schemeClr val="tx1"/>
          </a:solidFill>
          <a:latin typeface="+mn-lt"/>
          <a:ea typeface="+mn-ea"/>
          <a:cs typeface="+mn-cs"/>
        </a:defRPr>
      </a:lvl3pPr>
      <a:lvl4pPr marL="2430145" algn="l" defTabSz="1619885" rtl="0" eaLnBrk="1" latinLnBrk="0" hangingPunct="1">
        <a:defRPr sz="3190" kern="1200">
          <a:solidFill>
            <a:schemeClr val="tx1"/>
          </a:solidFill>
          <a:latin typeface="+mn-lt"/>
          <a:ea typeface="+mn-ea"/>
          <a:cs typeface="+mn-cs"/>
        </a:defRPr>
      </a:lvl4pPr>
      <a:lvl5pPr marL="3239770" algn="l" defTabSz="1619885" rtl="0" eaLnBrk="1" latinLnBrk="0" hangingPunct="1">
        <a:defRPr sz="3190" kern="1200">
          <a:solidFill>
            <a:schemeClr val="tx1"/>
          </a:solidFill>
          <a:latin typeface="+mn-lt"/>
          <a:ea typeface="+mn-ea"/>
          <a:cs typeface="+mn-cs"/>
        </a:defRPr>
      </a:lvl5pPr>
      <a:lvl6pPr marL="4050030" algn="l" defTabSz="1619885" rtl="0" eaLnBrk="1" latinLnBrk="0" hangingPunct="1">
        <a:defRPr sz="3190" kern="1200">
          <a:solidFill>
            <a:schemeClr val="tx1"/>
          </a:solidFill>
          <a:latin typeface="+mn-lt"/>
          <a:ea typeface="+mn-ea"/>
          <a:cs typeface="+mn-cs"/>
        </a:defRPr>
      </a:lvl6pPr>
      <a:lvl7pPr marL="4860290" algn="l" defTabSz="1619885" rtl="0" eaLnBrk="1" latinLnBrk="0" hangingPunct="1">
        <a:defRPr sz="3190" kern="1200">
          <a:solidFill>
            <a:schemeClr val="tx1"/>
          </a:solidFill>
          <a:latin typeface="+mn-lt"/>
          <a:ea typeface="+mn-ea"/>
          <a:cs typeface="+mn-cs"/>
        </a:defRPr>
      </a:lvl7pPr>
      <a:lvl8pPr marL="5669915" algn="l" defTabSz="1619885" rtl="0" eaLnBrk="1" latinLnBrk="0" hangingPunct="1">
        <a:defRPr sz="3190" kern="1200">
          <a:solidFill>
            <a:schemeClr val="tx1"/>
          </a:solidFill>
          <a:latin typeface="+mn-lt"/>
          <a:ea typeface="+mn-ea"/>
          <a:cs typeface="+mn-cs"/>
        </a:defRPr>
      </a:lvl8pPr>
      <a:lvl9pPr marL="6480175" algn="l" defTabSz="1619885" rtl="0" eaLnBrk="1" latinLnBrk="0" hangingPunct="1">
        <a:defRPr sz="31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66.xml"/><Relationship Id="rId7" Type="http://schemas.openxmlformats.org/officeDocument/2006/relationships/image" Target="../media/image12.svg"/><Relationship Id="rId6" Type="http://schemas.openxmlformats.org/officeDocument/2006/relationships/image" Target="../media/image11.png"/><Relationship Id="rId5" Type="http://schemas.openxmlformats.org/officeDocument/2006/relationships/tags" Target="../tags/tag65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67.xml"/><Relationship Id="rId17" Type="http://schemas.openxmlformats.org/officeDocument/2006/relationships/image" Target="../media/image21.png"/><Relationship Id="rId16" Type="http://schemas.openxmlformats.org/officeDocument/2006/relationships/image" Target="../media/image20.png"/><Relationship Id="rId15" Type="http://schemas.openxmlformats.org/officeDocument/2006/relationships/image" Target="../media/image19.png"/><Relationship Id="rId14" Type="http://schemas.openxmlformats.org/officeDocument/2006/relationships/image" Target="../media/image18.png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sv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Relationship Id="rId3" Type="http://schemas.openxmlformats.org/officeDocument/2006/relationships/image" Target="../media/image8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9" Type="http://schemas.openxmlformats.org/officeDocument/2006/relationships/tags" Target="../tags/tag72.xml"/><Relationship Id="rId18" Type="http://schemas.openxmlformats.org/officeDocument/2006/relationships/image" Target="../media/image29.png"/><Relationship Id="rId17" Type="http://schemas.microsoft.com/office/2007/relationships/media" Target="../media/media1.mp4"/><Relationship Id="rId16" Type="http://schemas.openxmlformats.org/officeDocument/2006/relationships/video" Target="../media/media1.mp4"/><Relationship Id="rId15" Type="http://schemas.openxmlformats.org/officeDocument/2006/relationships/tags" Target="../tags/tag71.xml"/><Relationship Id="rId14" Type="http://schemas.openxmlformats.org/officeDocument/2006/relationships/tags" Target="../tags/tag70.xml"/><Relationship Id="rId13" Type="http://schemas.openxmlformats.org/officeDocument/2006/relationships/tags" Target="../tags/tag69.xml"/><Relationship Id="rId12" Type="http://schemas.openxmlformats.org/officeDocument/2006/relationships/tags" Target="../tags/tag68.xml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2207260"/>
            <a:ext cx="21638895" cy="6282690"/>
          </a:xfrm>
          <a:prstGeom prst="rect">
            <a:avLst/>
          </a:prstGeom>
          <a:solidFill>
            <a:srgbClr val="005BBB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707198" y="4311650"/>
            <a:ext cx="18185130" cy="282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870" tIns="29930" rIns="59870" bIns="29930">
            <a:spAutoFit/>
          </a:bodyPr>
          <a:lstStyle>
            <a:lvl1pPr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1pPr>
            <a:lvl2pPr marL="37931725" indent="-37474525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2pPr>
            <a:lvl3pPr marL="1143000" indent="-228600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3pPr>
            <a:lvl4pPr marL="1600200" indent="-228600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4pPr>
            <a:lvl5pPr marL="2057400" indent="-228600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Numerical Simulation Method for Reconstructing the Cosmic Ray Sun Shadow Observed by LHAASO-KM2A Using G4Solar</a:t>
            </a:r>
            <a:endParaRPr lang="en-US" altLang="zh-CN" sz="60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2510"/>
            <a:ext cx="6071235" cy="1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8541365" y="2316480"/>
            <a:ext cx="2929890" cy="1773555"/>
            <a:chOff x="4472" y="4011"/>
            <a:chExt cx="3192" cy="1932"/>
          </a:xfrm>
        </p:grpSpPr>
        <p:pic>
          <p:nvPicPr>
            <p:cNvPr id="17" name="F35B0BEE-F18A-47BB-8FCB-E00DA2F2635D-1" descr="C:/Users/zaza/AppData/Local/Temp/wpp.lkDDQHwpp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73" y="4011"/>
              <a:ext cx="3191" cy="1933"/>
            </a:xfrm>
            <a:prstGeom prst="rect">
              <a:avLst/>
            </a:prstGeom>
          </p:spPr>
        </p:pic>
        <p:pic>
          <p:nvPicPr>
            <p:cNvPr id="18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23642"/>
            <a:stretch>
              <a:fillRect/>
            </a:stretch>
          </p:blipFill>
          <p:spPr>
            <a:xfrm>
              <a:off x="4472" y="4011"/>
              <a:ext cx="3192" cy="1476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635" y="793750"/>
            <a:ext cx="21618575" cy="48133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r>
              <a:rPr lang="en-US" altLang="en-US" sz="3200" dirty="0">
                <a:solidFill>
                  <a:srgbClr val="666666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The 1st LHAASO Collaboration Conference in 2026</a:t>
            </a:r>
            <a:endParaRPr lang="en-US" altLang="en-US" sz="3200" dirty="0">
              <a:solidFill>
                <a:srgbClr val="6666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13100" y="9749790"/>
            <a:ext cx="15173960" cy="184150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ctr" defTabSz="266700">
              <a:lnSpc>
                <a:spcPct val="7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3600" b="1" i="0">
                <a:solidFill>
                  <a:schemeClr val="tx1"/>
                </a:solidFill>
                <a:latin typeface="Segoe UI" panose="020B0502040204020203"/>
                <a:ea typeface="Segoe UI" panose="020B0502040204020203"/>
              </a:rPr>
              <a:t>Shan-Shan Xu</a:t>
            </a:r>
            <a:r>
              <a:rPr lang="en-US" altLang="zh-CN" sz="3600" b="1" i="0" baseline="30000">
                <a:solidFill>
                  <a:schemeClr val="tx1"/>
                </a:solidFill>
                <a:latin typeface="Segoe UI" panose="020B0502040204020203"/>
                <a:ea typeface="Segoe UI" panose="020B0502040204020203"/>
              </a:rPr>
              <a:t>1*</a:t>
            </a:r>
            <a:r>
              <a:rPr lang="en-US" altLang="zh-CN" sz="3600" i="0">
                <a:solidFill>
                  <a:schemeClr val="tx1"/>
                </a:solidFill>
                <a:latin typeface="Segoe UI" panose="020B0502040204020203"/>
                <a:ea typeface="Segoe UI" panose="020B0502040204020203"/>
              </a:rPr>
              <a:t>, Zhe Li</a:t>
            </a:r>
            <a:r>
              <a:rPr lang="en-US" altLang="zh-CN" sz="3600" i="0" baseline="30000">
                <a:solidFill>
                  <a:schemeClr val="tx1"/>
                </a:solidFill>
                <a:latin typeface="Segoe UI" panose="020B0502040204020203"/>
                <a:ea typeface="Segoe UI" panose="020B0502040204020203"/>
              </a:rPr>
              <a:t>1</a:t>
            </a:r>
            <a:r>
              <a:rPr lang="en-US" altLang="zh-CN" sz="3600" i="0">
                <a:solidFill>
                  <a:schemeClr val="tx1"/>
                </a:solidFill>
                <a:latin typeface="Segoe UI" panose="020B0502040204020203"/>
                <a:ea typeface="Segoe UI" panose="020B0502040204020203"/>
              </a:rPr>
              <a:t>, Song-Zhan Chen</a:t>
            </a:r>
            <a:r>
              <a:rPr lang="en-US" altLang="zh-CN" sz="3600" i="0" baseline="30000">
                <a:solidFill>
                  <a:schemeClr val="tx1"/>
                </a:solidFill>
                <a:latin typeface="Segoe UI" panose="020B0502040204020203"/>
                <a:ea typeface="Segoe UI" panose="020B0502040204020203"/>
              </a:rPr>
              <a:t>1</a:t>
            </a:r>
            <a:r>
              <a:rPr lang="en-US" altLang="zh-CN" sz="3600" i="0">
                <a:solidFill>
                  <a:schemeClr val="tx1"/>
                </a:solidFill>
                <a:latin typeface="Segoe UI" panose="020B0502040204020203"/>
                <a:ea typeface="Segoe UI" panose="020B0502040204020203"/>
              </a:rPr>
              <a:t>, Hou-Di Xing</a:t>
            </a:r>
            <a:r>
              <a:rPr lang="en-US" altLang="zh-CN" sz="3600" i="0" baseline="30000">
                <a:solidFill>
                  <a:schemeClr val="tx1"/>
                </a:solidFill>
                <a:latin typeface="Segoe UI" panose="020B0502040204020203"/>
                <a:ea typeface="Segoe UI" panose="020B0502040204020203"/>
              </a:rPr>
              <a:t>1</a:t>
            </a:r>
            <a:endParaRPr lang="en-US" altLang="zh-CN" sz="3600" i="0" baseline="30000">
              <a:solidFill>
                <a:schemeClr val="tx1"/>
              </a:solidFill>
              <a:latin typeface="Segoe UI" panose="020B0502040204020203"/>
              <a:ea typeface="Segoe UI" panose="020B0502040204020203"/>
            </a:endParaRPr>
          </a:p>
          <a:p>
            <a:pPr marL="0" indent="0" algn="ctr" defTabSz="266700">
              <a:lnSpc>
                <a:spcPct val="7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3600" i="0">
                <a:solidFill>
                  <a:schemeClr val="tx1"/>
                </a:solidFill>
                <a:latin typeface="Segoe UI" panose="020B0502040204020203"/>
                <a:ea typeface="Segoe UI" panose="020B0502040204020203"/>
              </a:rPr>
              <a:t>1 Institute of High Energy Physics, Chinese Academy of Sciences</a:t>
            </a:r>
            <a:endParaRPr lang="en-US" altLang="zh-CN" sz="3600" i="0">
              <a:solidFill>
                <a:schemeClr val="tx1"/>
              </a:solidFill>
              <a:latin typeface="Segoe UI" panose="020B0502040204020203"/>
              <a:ea typeface="Segoe UI" panose="020B0502040204020203"/>
            </a:endParaRPr>
          </a:p>
          <a:p>
            <a:pPr marL="0" indent="0" algn="ctr" defTabSz="266700">
              <a:lnSpc>
                <a:spcPct val="7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3600" i="0">
                <a:solidFill>
                  <a:schemeClr val="tx1"/>
                </a:solidFill>
                <a:latin typeface="Segoe UI" panose="020B0502040204020203"/>
                <a:ea typeface="Segoe UI" panose="020B0502040204020203"/>
              </a:rPr>
              <a:t>*</a:t>
            </a:r>
            <a:r>
              <a:rPr lang="en-US" altLang="zh-CN" sz="3600">
                <a:solidFill>
                  <a:schemeClr val="tx1"/>
                </a:solidFill>
                <a:latin typeface="Segoe UI" panose="020B0502040204020203"/>
                <a:ea typeface="Segoe UI" panose="020B0502040204020203"/>
                <a:sym typeface="+mn-ea"/>
              </a:rPr>
              <a:t>xuss@ihep.ac.cn</a:t>
            </a:r>
            <a:endParaRPr lang="en-US" altLang="zh-CN" sz="3600" i="0">
              <a:solidFill>
                <a:schemeClr val="tx1"/>
              </a:solidFill>
              <a:latin typeface="Segoe UI" panose="020B0502040204020203"/>
              <a:ea typeface="Segoe UI" panose="020B0502040204020203"/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0" y="8489950"/>
            <a:ext cx="21619210" cy="306070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698548" y="2453005"/>
            <a:ext cx="4202430" cy="14452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88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DejaVu Sans" panose="020B0603030804020204" charset="0"/>
              </a:rPr>
              <a:t>9</a:t>
            </a:r>
            <a:endParaRPr lang="en-US" altLang="zh-CN" sz="88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cs typeface="DejaVu Sans" panose="020B060303080402020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圆角矩形 109"/>
          <p:cNvSpPr/>
          <p:nvPr/>
        </p:nvSpPr>
        <p:spPr>
          <a:xfrm>
            <a:off x="9888855" y="3268345"/>
            <a:ext cx="11082020" cy="8421370"/>
          </a:xfrm>
          <a:prstGeom prst="roundRect">
            <a:avLst>
              <a:gd name="adj" fmla="val 9576"/>
            </a:avLst>
          </a:prstGeom>
          <a:solidFill>
            <a:schemeClr val="tx2">
              <a:lumMod val="60000"/>
              <a:lumOff val="40000"/>
              <a:alpha val="1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flipV="1">
            <a:off x="635" y="26670"/>
            <a:ext cx="21638260" cy="1103630"/>
          </a:xfrm>
          <a:prstGeom prst="rect">
            <a:avLst/>
          </a:prstGeom>
          <a:solidFill>
            <a:srgbClr val="005BBB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58190" y="171450"/>
            <a:ext cx="10161270" cy="79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870" tIns="29930" rIns="59870" bIns="29930">
            <a:spAutoFit/>
          </a:bodyPr>
          <a:lstStyle>
            <a:lvl1pPr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1pPr>
            <a:lvl2pPr marL="37931725" indent="-37474525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2pPr>
            <a:lvl3pPr marL="1143000" indent="-228600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3pPr>
            <a:lvl4pPr marL="1600200" indent="-228600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4pPr>
            <a:lvl5pPr marL="2057400" indent="-228600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Numerical Simulation Method for Reconstructing the Cosmic Ray Sun Shadow Observed by LHAASO-KM2A Using G4Solar</a:t>
            </a:r>
            <a:endParaRPr lang="en-US" altLang="zh-CN" sz="24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9050" y="11843385"/>
            <a:ext cx="21600160" cy="306070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3668736" y="171265"/>
            <a:ext cx="7585793" cy="814704"/>
            <a:chOff x="4664" y="1658"/>
            <a:chExt cx="9602" cy="1031"/>
          </a:xfrm>
        </p:grpSpPr>
        <p:pic>
          <p:nvPicPr>
            <p:cNvPr id="6" name="图片 5"/>
            <p:cNvPicPr/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64" y="1658"/>
              <a:ext cx="4574" cy="1031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539" y="1799"/>
              <a:ext cx="4727" cy="890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 rot="0">
            <a:off x="1536065" y="2743426"/>
            <a:ext cx="7079615" cy="4486275"/>
            <a:chOff x="7988" y="1547"/>
            <a:chExt cx="11150" cy="6900"/>
          </a:xfrm>
        </p:grpSpPr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8" y="1547"/>
              <a:ext cx="11150" cy="6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11"/>
            <p:cNvSpPr txBox="1"/>
            <p:nvPr/>
          </p:nvSpPr>
          <p:spPr>
            <a:xfrm>
              <a:off x="11363" y="6774"/>
              <a:ext cx="7652" cy="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effectLst/>
                  <a:latin typeface="Times"/>
                </a:rPr>
                <a:t>Clark, G. W. 1957, </a:t>
              </a:r>
              <a:r>
                <a:rPr lang="en-US" sz="1400" b="1" dirty="0" err="1">
                  <a:effectLst/>
                  <a:latin typeface="Times"/>
                </a:rPr>
                <a:t>PhRv</a:t>
              </a:r>
              <a:r>
                <a:rPr lang="en-US" sz="1400" b="1" dirty="0">
                  <a:effectLst/>
                  <a:latin typeface="Times"/>
                </a:rPr>
                <a:t>, 108, 450</a:t>
              </a:r>
              <a:endParaRPr lang="en-US" sz="1400" b="1" dirty="0">
                <a:effectLst/>
                <a:latin typeface="Times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007110" y="6788150"/>
            <a:ext cx="7863205" cy="5028471"/>
            <a:chOff x="7176" y="1953"/>
            <a:chExt cx="6914" cy="4421"/>
          </a:xfrm>
        </p:grpSpPr>
        <p:pic>
          <p:nvPicPr>
            <p:cNvPr id="63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6" y="1953"/>
              <a:ext cx="6914" cy="4262"/>
            </a:xfrm>
            <a:prstGeom prst="rect">
              <a:avLst/>
            </a:prstGeom>
          </p:spPr>
        </p:pic>
        <p:sp>
          <p:nvSpPr>
            <p:cNvPr id="64" name="TextBox 3"/>
            <p:cNvSpPr txBox="1"/>
            <p:nvPr/>
          </p:nvSpPr>
          <p:spPr>
            <a:xfrm>
              <a:off x="11137" y="6050"/>
              <a:ext cx="2799" cy="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2024, HAWC, </a:t>
              </a:r>
              <a:r>
                <a:rPr lang="en-US" i="1" dirty="0"/>
                <a:t>APJ</a:t>
              </a:r>
              <a:endParaRPr lang="en-US" i="1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344150" y="6500495"/>
            <a:ext cx="9869170" cy="5135245"/>
            <a:chOff x="1464" y="43859"/>
            <a:chExt cx="9547" cy="4967"/>
          </a:xfrm>
        </p:grpSpPr>
        <p:pic>
          <p:nvPicPr>
            <p:cNvPr id="68" name="图片 67" descr="sun2022182_significance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82" y="44502"/>
              <a:ext cx="4458" cy="4324"/>
            </a:xfrm>
            <a:prstGeom prst="rect">
              <a:avLst/>
            </a:prstGeom>
          </p:spPr>
        </p:pic>
        <p:pic>
          <p:nvPicPr>
            <p:cNvPr id="69" name="图片 68" descr="sun2022176_significance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47" y="44502"/>
              <a:ext cx="4458" cy="4324"/>
            </a:xfrm>
            <a:prstGeom prst="rect">
              <a:avLst/>
            </a:prstGeom>
          </p:spPr>
        </p:pic>
        <p:sp>
          <p:nvSpPr>
            <p:cNvPr id="70" name="文本框 69"/>
            <p:cNvSpPr txBox="1"/>
            <p:nvPr/>
          </p:nvSpPr>
          <p:spPr>
            <a:xfrm>
              <a:off x="1464" y="43859"/>
              <a:ext cx="9547" cy="50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ctr"/>
              <a:r>
                <a:rPr lang="en-US" sz="2800" b="1" i="0" dirty="0">
                  <a:solidFill>
                    <a:schemeClr val="accent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Daily Sun Shadow Map of LHAASO-KM2A</a:t>
              </a:r>
              <a:endParaRPr lang="en-US" altLang="zh-CN" sz="2800" b="1" i="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13"/>
            <p:cNvSpPr txBox="1"/>
            <p:nvPr/>
          </p:nvSpPr>
          <p:spPr>
            <a:xfrm>
              <a:off x="3893" y="44468"/>
              <a:ext cx="5108" cy="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tx1">
                      <a:lumMod val="50000"/>
                      <a:lumOff val="50000"/>
                      <a:alpha val="50000"/>
                    </a:schemeClr>
                  </a:solidFill>
                </a:rPr>
                <a:t>PRELIMINARY </a:t>
              </a:r>
              <a:endParaRPr lang="en-US" sz="5400" b="1" dirty="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0255885" y="3754755"/>
            <a:ext cx="10424160" cy="2266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>
              <a:spcBef>
                <a:spcPts val="80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Advantages of LHAASO</a:t>
            </a:r>
            <a:endParaRPr lang="en-US" sz="3200" b="1" i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With daily sampling, LHAASO enables single-day sun shadow imaging for the first time, demanding daily-scale simulations.</a:t>
            </a:r>
            <a:endParaRPr lang="en-US" altLang="zh-CN"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sym typeface="+mn-ea"/>
            </a:endParaRPr>
          </a:p>
        </p:txBody>
      </p:sp>
      <p:sp>
        <p:nvSpPr>
          <p:cNvPr id="41" name="TextBox 3"/>
          <p:cNvSpPr txBox="1">
            <a:spLocks noChangeArrowheads="1"/>
          </p:cNvSpPr>
          <p:nvPr/>
        </p:nvSpPr>
        <p:spPr bwMode="auto">
          <a:xfrm>
            <a:off x="462280" y="1301750"/>
            <a:ext cx="20791805" cy="179451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txBody>
          <a:bodyPr>
            <a:noAutofit/>
          </a:bodyPr>
          <a:lstStyle>
            <a:lvl1pPr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005BBB"/>
                </a:solidFill>
                <a:latin typeface="+mj-lt"/>
                <a:ea typeface="+mn-ea"/>
              </a:rPr>
              <a:t>Introduction</a:t>
            </a:r>
            <a:endParaRPr lang="en-US" sz="3600" b="1" dirty="0">
              <a:solidFill>
                <a:srgbClr val="005BBB"/>
              </a:solidFill>
              <a:latin typeface="+mj-lt"/>
              <a:ea typeface="+mn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sz="3200" b="1" dirty="0">
                <a:latin typeface="Arial" panose="020B0604020202020204" pitchFamily="34" charset="0"/>
                <a:ea typeface="Arial" panose="020B0604020202020204" pitchFamily="34" charset="0"/>
              </a:rPr>
              <a:t>Cosmic Ray Sun Shadow: A Natural Probe for Detecting the Solar Magnetic Field</a:t>
            </a:r>
            <a:endParaRPr lang="en-US" altLang="zh-CN" sz="3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endParaRPr lang="en-US" altLang="zh-CN"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69850" y="90805"/>
            <a:ext cx="107696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54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DejaVu Sans" panose="020B0603030804020204" charset="0"/>
              </a:rPr>
              <a:t>9</a:t>
            </a:r>
            <a:endParaRPr lang="en-US" altLang="zh-CN" sz="54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cs typeface="DejaVu Sans" panose="020B0603030804020204" charset="0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635" y="26670"/>
            <a:ext cx="21638260" cy="1103630"/>
          </a:xfrm>
          <a:prstGeom prst="rect">
            <a:avLst/>
          </a:prstGeom>
          <a:solidFill>
            <a:srgbClr val="005BBB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9050" y="11843385"/>
            <a:ext cx="21600160" cy="306070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3668736" y="171265"/>
            <a:ext cx="7585793" cy="814704"/>
            <a:chOff x="4664" y="1658"/>
            <a:chExt cx="9602" cy="1031"/>
          </a:xfrm>
        </p:grpSpPr>
        <p:pic>
          <p:nvPicPr>
            <p:cNvPr id="6" name="图片 5"/>
            <p:cNvPicPr/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64" y="1658"/>
              <a:ext cx="4574" cy="1031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539" y="1799"/>
              <a:ext cx="4727" cy="890"/>
            </a:xfrm>
            <a:prstGeom prst="rect">
              <a:avLst/>
            </a:prstGeom>
          </p:spPr>
        </p:pic>
      </p:grpSp>
      <p:sp>
        <p:nvSpPr>
          <p:cNvPr id="41" name="TextBox 3"/>
          <p:cNvSpPr txBox="1">
            <a:spLocks noChangeArrowheads="1"/>
          </p:cNvSpPr>
          <p:nvPr/>
        </p:nvSpPr>
        <p:spPr bwMode="auto">
          <a:xfrm>
            <a:off x="462280" y="1301750"/>
            <a:ext cx="20791805" cy="179451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txBody>
          <a:bodyPr>
            <a:noAutofit/>
          </a:bodyPr>
          <a:lstStyle>
            <a:lvl1pPr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005BBB"/>
                </a:solidFill>
                <a:latin typeface="+mj-lt"/>
                <a:ea typeface="+mn-ea"/>
                <a:sym typeface="+mn-ea"/>
              </a:rPr>
              <a:t>Methods</a:t>
            </a:r>
            <a:endParaRPr lang="en-US" sz="3600" b="1" dirty="0">
              <a:solidFill>
                <a:srgbClr val="005BBB"/>
              </a:solidFill>
              <a:latin typeface="+mj-lt"/>
              <a:ea typeface="+mn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sz="3600" b="1" dirty="0"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Numerical Simulation of the Cosmic Ray Sun Shadow</a:t>
            </a:r>
            <a:endParaRPr lang="en-US" altLang="zh-CN"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58825" y="3301365"/>
            <a:ext cx="12197080" cy="4345940"/>
            <a:chOff x="8439" y="3029"/>
            <a:chExt cx="19808" cy="7058"/>
          </a:xfrm>
        </p:grpSpPr>
        <p:grpSp>
          <p:nvGrpSpPr>
            <p:cNvPr id="101" name="组合 100"/>
            <p:cNvGrpSpPr/>
            <p:nvPr/>
          </p:nvGrpSpPr>
          <p:grpSpPr>
            <a:xfrm>
              <a:off x="8439" y="3029"/>
              <a:ext cx="19808" cy="7058"/>
              <a:chOff x="12662" y="14670"/>
              <a:chExt cx="16666" cy="5939"/>
            </a:xfrm>
          </p:grpSpPr>
          <p:sp>
            <p:nvSpPr>
              <p:cNvPr id="73" name="右箭头 72"/>
              <p:cNvSpPr/>
              <p:nvPr/>
            </p:nvSpPr>
            <p:spPr>
              <a:xfrm>
                <a:off x="16350" y="17252"/>
                <a:ext cx="618" cy="667"/>
              </a:xfrm>
              <a:prstGeom prst="rightArrow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3">
                <a:schemeClr val="accent3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74" name="组合 73"/>
              <p:cNvGrpSpPr/>
              <p:nvPr/>
            </p:nvGrpSpPr>
            <p:grpSpPr>
              <a:xfrm rot="0">
                <a:off x="17028" y="14670"/>
                <a:ext cx="3618" cy="5938"/>
                <a:chOff x="5743" y="3728"/>
                <a:chExt cx="3618" cy="5938"/>
              </a:xfrm>
            </p:grpSpPr>
            <p:sp>
              <p:nvSpPr>
                <p:cNvPr id="75" name="圆角矩形 74"/>
                <p:cNvSpPr/>
                <p:nvPr/>
              </p:nvSpPr>
              <p:spPr>
                <a:xfrm>
                  <a:off x="5743" y="3728"/>
                  <a:ext cx="3618" cy="5939"/>
                </a:xfrm>
                <a:prstGeom prst="roundRect">
                  <a:avLst/>
                </a:prstGeom>
                <a:solidFill>
                  <a:srgbClr val="F2F4F7"/>
                </a:solidFill>
                <a:ln>
                  <a:solidFill>
                    <a:srgbClr val="E7E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/>
                  <a:endParaRPr lang="zh-CN" altLang="en-US"/>
                </a:p>
              </p:txBody>
            </p:sp>
            <p:pic>
              <p:nvPicPr>
                <p:cNvPr id="76" name="图片 75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EFEFE">
                        <a:alpha val="100000"/>
                      </a:srgbClr>
                    </a:clrFrom>
                    <a:clrTo>
                      <a:srgbClr val="FEFEFE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825" y="5019"/>
                  <a:ext cx="3296" cy="3149"/>
                </a:xfrm>
                <a:prstGeom prst="rect">
                  <a:avLst/>
                </a:prstGeom>
              </p:spPr>
            </p:pic>
            <p:sp>
              <p:nvSpPr>
                <p:cNvPr id="77" name="文本框 76"/>
                <p:cNvSpPr txBox="1"/>
                <p:nvPr/>
              </p:nvSpPr>
              <p:spPr>
                <a:xfrm>
                  <a:off x="5843" y="3966"/>
                  <a:ext cx="3418" cy="11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algn="ctr"/>
                  <a:r>
                    <a:rPr lang="en-US" altLang="zh-CN" sz="20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2</a:t>
                  </a:r>
                  <a:r>
                    <a:rPr lang="zh-CN" altLang="en-US" sz="20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、</a:t>
                  </a:r>
                  <a:r>
                    <a:rPr lang="en-US" altLang="zh-CN" sz="20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Magnetic field calculation model</a:t>
                  </a:r>
                  <a:endParaRPr lang="en-US" altLang="zh-CN" sz="2000" b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  <p:sp>
              <p:nvSpPr>
                <p:cNvPr id="78" name="文本框 77"/>
                <p:cNvSpPr txBox="1"/>
                <p:nvPr/>
              </p:nvSpPr>
              <p:spPr>
                <a:xfrm>
                  <a:off x="5843" y="8223"/>
                  <a:ext cx="3418" cy="11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p>
                  <a:pPr algn="ctr"/>
                  <a:r>
                    <a:rPr lang="en-US" altLang="zh-CN" sz="20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PFSS  (coronal magnetic field)</a:t>
                  </a:r>
                  <a:endParaRPr lang="en-US" altLang="zh-CN" sz="2000" b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</p:grpSp>
          <p:grpSp>
            <p:nvGrpSpPr>
              <p:cNvPr id="79" name="组合 78"/>
              <p:cNvGrpSpPr/>
              <p:nvPr/>
            </p:nvGrpSpPr>
            <p:grpSpPr>
              <a:xfrm rot="0">
                <a:off x="12662" y="14670"/>
                <a:ext cx="3618" cy="5939"/>
                <a:chOff x="1753" y="3728"/>
                <a:chExt cx="3618" cy="5939"/>
              </a:xfrm>
            </p:grpSpPr>
            <p:sp>
              <p:nvSpPr>
                <p:cNvPr id="80" name="圆角矩形 79"/>
                <p:cNvSpPr/>
                <p:nvPr/>
              </p:nvSpPr>
              <p:spPr>
                <a:xfrm>
                  <a:off x="1753" y="3728"/>
                  <a:ext cx="3618" cy="5939"/>
                </a:xfrm>
                <a:prstGeom prst="roundRect">
                  <a:avLst/>
                </a:prstGeom>
                <a:solidFill>
                  <a:srgbClr val="F2F4F7"/>
                </a:solidFill>
                <a:ln>
                  <a:solidFill>
                    <a:srgbClr val="E7E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81" name="文本框 80"/>
                <p:cNvSpPr txBox="1"/>
                <p:nvPr/>
              </p:nvSpPr>
              <p:spPr>
                <a:xfrm>
                  <a:off x="1846" y="3966"/>
                  <a:ext cx="3418" cy="11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algn="ctr"/>
                  <a:r>
                    <a:rPr lang="en-US" altLang="zh-CN" sz="20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1</a:t>
                  </a:r>
                  <a:r>
                    <a:rPr lang="zh-CN" altLang="en-US" sz="20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、</a:t>
                  </a:r>
                  <a:r>
                    <a:rPr lang="en-US" altLang="zh-CN" sz="20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Input solar photospheric magnetogram</a:t>
                  </a:r>
                  <a:endParaRPr lang="en-US" altLang="zh-CN" sz="2000" b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  <p:sp>
              <p:nvSpPr>
                <p:cNvPr id="82" name="文本框 81"/>
                <p:cNvSpPr txBox="1"/>
                <p:nvPr/>
              </p:nvSpPr>
              <p:spPr>
                <a:xfrm>
                  <a:off x="1846" y="6977"/>
                  <a:ext cx="3418" cy="664"/>
                </a:xfrm>
                <a:prstGeom prst="rect">
                  <a:avLst/>
                </a:prstGeom>
                <a:noFill/>
              </p:spPr>
              <p:txBody>
                <a:bodyPr wrap="square" rtlCol="0" anchor="t" anchorCtr="0">
                  <a:noAutofit/>
                </a:bodyPr>
                <a:p>
                  <a:pPr algn="ctr"/>
                  <a:r>
                    <a:rPr lang="en-US" altLang="zh-CN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HMI magnetogram</a:t>
                  </a:r>
                  <a:endParaRPr lang="en-US" altLang="zh-CN" b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</p:grpSp>
          <p:grpSp>
            <p:nvGrpSpPr>
              <p:cNvPr id="84" name="组合 83"/>
              <p:cNvGrpSpPr/>
              <p:nvPr/>
            </p:nvGrpSpPr>
            <p:grpSpPr>
              <a:xfrm>
                <a:off x="25710" y="14670"/>
                <a:ext cx="3618" cy="5939"/>
                <a:chOff x="14153" y="3728"/>
                <a:chExt cx="3618" cy="5939"/>
              </a:xfrm>
            </p:grpSpPr>
            <p:sp>
              <p:nvSpPr>
                <p:cNvPr id="85" name="圆角矩形 84"/>
                <p:cNvSpPr/>
                <p:nvPr/>
              </p:nvSpPr>
              <p:spPr>
                <a:xfrm>
                  <a:off x="14153" y="3728"/>
                  <a:ext cx="3618" cy="5939"/>
                </a:xfrm>
                <a:prstGeom prst="roundRect">
                  <a:avLst/>
                </a:prstGeom>
                <a:solidFill>
                  <a:srgbClr val="F2F4F7"/>
                </a:solidFill>
                <a:ln>
                  <a:solidFill>
                    <a:srgbClr val="E7E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86" name="文本框 85"/>
                <p:cNvSpPr txBox="1"/>
                <p:nvPr/>
              </p:nvSpPr>
              <p:spPr>
                <a:xfrm>
                  <a:off x="14253" y="3966"/>
                  <a:ext cx="3418" cy="11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algn="ctr"/>
                  <a:r>
                    <a:rPr lang="en-US" altLang="zh-CN" sz="20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4</a:t>
                  </a:r>
                  <a:r>
                    <a:rPr lang="zh-CN" altLang="en-US" sz="20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、</a:t>
                  </a:r>
                  <a:r>
                    <a:rPr lang="en-US" altLang="zh-CN" sz="20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Comparison between LHAASO and simulation</a:t>
                  </a:r>
                  <a:endParaRPr lang="en-US" altLang="zh-CN" sz="2000" b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  <p:pic>
              <p:nvPicPr>
                <p:cNvPr id="199" name="Image" descr="Image"/>
                <p:cNvPicPr/>
                <p:nvPr/>
              </p:nvPicPr>
              <p:blipFill>
                <a:blip r:embed="rId4"/>
                <a:srcRect l="6058" b="33440"/>
                <a:stretch>
                  <a:fillRect/>
                </a:stretch>
              </p:blipFill>
              <p:spPr>
                <a:xfrm>
                  <a:off x="14557" y="5390"/>
                  <a:ext cx="2924" cy="1707"/>
                </a:xfrm>
                <a:prstGeom prst="rect">
                  <a:avLst/>
                </a:prstGeom>
                <a:ln w="12700">
                  <a:miter lim="400000"/>
                  <a:headEnd/>
                  <a:tailEnd/>
                </a:ln>
              </p:spPr>
            </p:pic>
            <p:cxnSp>
              <p:nvCxnSpPr>
                <p:cNvPr id="87" name="直接箭头连接符 86"/>
                <p:cNvCxnSpPr/>
                <p:nvPr/>
              </p:nvCxnSpPr>
              <p:spPr>
                <a:xfrm>
                  <a:off x="15986" y="7220"/>
                  <a:ext cx="0" cy="20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pic>
              <p:nvPicPr>
                <p:cNvPr id="88" name="图片 87" descr="太阳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98" y="7255"/>
                  <a:ext cx="1083" cy="1083"/>
                </a:xfrm>
                <a:prstGeom prst="rect">
                  <a:avLst/>
                </a:prstGeom>
              </p:spPr>
            </p:pic>
            <p:pic>
              <p:nvPicPr>
                <p:cNvPr id="89" name="图片 88" descr="太阳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88" y="7255"/>
                  <a:ext cx="1083" cy="1083"/>
                </a:xfrm>
                <a:prstGeom prst="rect">
                  <a:avLst/>
                </a:prstGeom>
              </p:spPr>
            </p:pic>
            <p:sp>
              <p:nvSpPr>
                <p:cNvPr id="90" name="文本框 89"/>
                <p:cNvSpPr txBox="1"/>
                <p:nvPr/>
              </p:nvSpPr>
              <p:spPr>
                <a:xfrm>
                  <a:off x="14153" y="8339"/>
                  <a:ext cx="1833" cy="6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algn="ctr"/>
                  <a:r>
                    <a:rPr lang="en-US" altLang="zh-CN" sz="16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Observed sun shadow</a:t>
                  </a:r>
                  <a:endParaRPr lang="en-US" altLang="zh-CN" sz="1600" b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  <p:sp>
              <p:nvSpPr>
                <p:cNvPr id="91" name="文本框 90"/>
                <p:cNvSpPr txBox="1"/>
                <p:nvPr/>
              </p:nvSpPr>
              <p:spPr>
                <a:xfrm>
                  <a:off x="15986" y="8339"/>
                  <a:ext cx="1684" cy="6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algn="ctr"/>
                  <a:r>
                    <a:rPr lang="en-US" altLang="zh-CN" sz="16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Simulated sun shadow</a:t>
                  </a:r>
                  <a:endParaRPr lang="en-US" altLang="zh-CN" sz="1600" b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</p:grpSp>
          <p:grpSp>
            <p:nvGrpSpPr>
              <p:cNvPr id="92" name="组合 91"/>
              <p:cNvGrpSpPr/>
              <p:nvPr/>
            </p:nvGrpSpPr>
            <p:grpSpPr>
              <a:xfrm rot="0">
                <a:off x="21362" y="14670"/>
                <a:ext cx="3618" cy="5939"/>
                <a:chOff x="9733" y="3728"/>
                <a:chExt cx="3618" cy="5939"/>
              </a:xfrm>
            </p:grpSpPr>
            <p:sp>
              <p:nvSpPr>
                <p:cNvPr id="93" name="圆角矩形 92"/>
                <p:cNvSpPr/>
                <p:nvPr/>
              </p:nvSpPr>
              <p:spPr>
                <a:xfrm>
                  <a:off x="9733" y="3728"/>
                  <a:ext cx="3618" cy="5939"/>
                </a:xfrm>
                <a:prstGeom prst="roundRect">
                  <a:avLst/>
                </a:prstGeom>
                <a:solidFill>
                  <a:srgbClr val="F2F4F7"/>
                </a:solidFill>
                <a:ln>
                  <a:solidFill>
                    <a:srgbClr val="E7E6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94" name="文本框 93"/>
                <p:cNvSpPr txBox="1"/>
                <p:nvPr/>
              </p:nvSpPr>
              <p:spPr>
                <a:xfrm>
                  <a:off x="9833" y="3966"/>
                  <a:ext cx="3418" cy="11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algn="ctr"/>
                  <a:r>
                    <a:rPr lang="en-US" altLang="zh-CN" sz="20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3</a:t>
                  </a:r>
                  <a:r>
                    <a:rPr lang="zh-CN" altLang="en-US" sz="20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、</a:t>
                  </a:r>
                  <a:r>
                    <a:rPr lang="en-US" altLang="zh-CN" sz="20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Particle simulation process</a:t>
                  </a:r>
                  <a:endParaRPr lang="en-US" altLang="zh-CN" sz="2000" b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  <p:sp>
              <p:nvSpPr>
                <p:cNvPr id="96" name="文本框 95"/>
                <p:cNvSpPr txBox="1"/>
                <p:nvPr/>
              </p:nvSpPr>
              <p:spPr>
                <a:xfrm>
                  <a:off x="9833" y="8223"/>
                  <a:ext cx="3418" cy="11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p>
                  <a:pPr algn="ctr"/>
                  <a:r>
                    <a:rPr lang="en-US" altLang="zh-CN" sz="2000" b="1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Particle back-tracking (G4Solar)</a:t>
                  </a:r>
                  <a:endParaRPr lang="en-US" altLang="zh-CN" sz="2000" b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</p:grpSp>
          <p:sp>
            <p:nvSpPr>
              <p:cNvPr id="98" name="文本框 97"/>
              <p:cNvSpPr txBox="1"/>
              <p:nvPr/>
            </p:nvSpPr>
            <p:spPr>
              <a:xfrm>
                <a:off x="21357" y="18149"/>
                <a:ext cx="3623" cy="65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en-US" altLang="zh-CN" b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Construct expected sun shadow</a:t>
                </a:r>
                <a:endParaRPr lang="en-US" altLang="zh-CN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99" name="右箭头 98"/>
              <p:cNvSpPr/>
              <p:nvPr/>
            </p:nvSpPr>
            <p:spPr>
              <a:xfrm>
                <a:off x="20699" y="17252"/>
                <a:ext cx="618" cy="667"/>
              </a:xfrm>
              <a:prstGeom prst="rightArrow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3">
                <a:schemeClr val="accent3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/>
              </a:p>
            </p:txBody>
          </p:sp>
          <p:sp>
            <p:nvSpPr>
              <p:cNvPr id="100" name="右箭头 99"/>
              <p:cNvSpPr/>
              <p:nvPr/>
            </p:nvSpPr>
            <p:spPr>
              <a:xfrm>
                <a:off x="25048" y="17252"/>
                <a:ext cx="618" cy="667"/>
              </a:xfrm>
              <a:prstGeom prst="rightArrow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3">
                <a:schemeClr val="accent3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/>
              </a:p>
            </p:txBody>
          </p:sp>
        </p:grpSp>
        <p:pic>
          <p:nvPicPr>
            <p:cNvPr id="105" name="图片 104" descr="图片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904" y="5004"/>
              <a:ext cx="4056" cy="2075"/>
            </a:xfrm>
            <a:prstGeom prst="rect">
              <a:avLst/>
            </a:prstGeom>
          </p:spPr>
        </p:pic>
        <p:sp>
          <p:nvSpPr>
            <p:cNvPr id="108" name="文本框 107"/>
            <p:cNvSpPr txBox="1"/>
            <p:nvPr/>
          </p:nvSpPr>
          <p:spPr>
            <a:xfrm>
              <a:off x="8550" y="8186"/>
              <a:ext cx="4002" cy="140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2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Carrington magnetogram for  solar rotation</a:t>
              </a:r>
              <a:endPara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pSp>
          <p:nvGrpSpPr>
            <p:cNvPr id="170" name="组合 169"/>
            <p:cNvGrpSpPr/>
            <p:nvPr/>
          </p:nvGrpSpPr>
          <p:grpSpPr>
            <a:xfrm>
              <a:off x="8612" y="4900"/>
              <a:ext cx="4014" cy="2133"/>
              <a:chOff x="12916" y="16541"/>
              <a:chExt cx="3745" cy="1990"/>
            </a:xfrm>
          </p:grpSpPr>
          <p:pic>
            <p:nvPicPr>
              <p:cNvPr id="168" name="图片 167" descr="hmi_CR2259_with_lines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r="12890"/>
              <a:stretch>
                <a:fillRect/>
              </a:stretch>
            </p:blipFill>
            <p:spPr>
              <a:xfrm>
                <a:off x="12916" y="16541"/>
                <a:ext cx="3433" cy="1990"/>
              </a:xfrm>
              <a:prstGeom prst="rect">
                <a:avLst/>
              </a:prstGeom>
            </p:spPr>
          </p:pic>
          <p:pic>
            <p:nvPicPr>
              <p:cNvPr id="169" name="图片 168" descr="hmi_CR2259_with_lines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88937" r="-229"/>
              <a:stretch>
                <a:fillRect/>
              </a:stretch>
            </p:blipFill>
            <p:spPr>
              <a:xfrm>
                <a:off x="16349" y="16835"/>
                <a:ext cx="313" cy="1402"/>
              </a:xfrm>
              <a:prstGeom prst="rect">
                <a:avLst/>
              </a:prstGeom>
            </p:spPr>
          </p:pic>
        </p:grpSp>
      </p:grpSp>
      <p:sp>
        <p:nvSpPr>
          <p:cNvPr id="37" name="圆角矩形 36"/>
          <p:cNvSpPr/>
          <p:nvPr/>
        </p:nvSpPr>
        <p:spPr>
          <a:xfrm>
            <a:off x="518160" y="8221345"/>
            <a:ext cx="12197080" cy="3312160"/>
          </a:xfrm>
          <a:prstGeom prst="roundRect">
            <a:avLst/>
          </a:prstGeom>
          <a:solidFill>
            <a:schemeClr val="tx2">
              <a:lumMod val="60000"/>
              <a:lumOff val="40000"/>
              <a:alpha val="1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1030605" y="7800340"/>
            <a:ext cx="11713210" cy="391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25000"/>
              </a:lnSpc>
              <a:spcBef>
                <a:spcPct val="42000"/>
              </a:spcBef>
              <a:spcAft>
                <a:spcPct val="42000"/>
              </a:spcAft>
            </a:pPr>
            <a:r>
              <a:rPr lang="en-US" altLang="zh-CN" sz="2000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Sun shadow simulation program developed based on Geant4 </a:t>
            </a:r>
            <a:endParaRPr lang="en-US" altLang="zh-CN" sz="2000" b="1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2272665" y="8662035"/>
            <a:ext cx="2327275" cy="2327275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0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6245" y="9351645"/>
            <a:ext cx="920115" cy="949325"/>
          </a:xfrm>
          <a:prstGeom prst="rect">
            <a:avLst/>
          </a:prstGeom>
        </p:spPr>
      </p:pic>
      <p:sp>
        <p:nvSpPr>
          <p:cNvPr id="42" name="椭圆 41"/>
          <p:cNvSpPr/>
          <p:nvPr/>
        </p:nvSpPr>
        <p:spPr>
          <a:xfrm>
            <a:off x="3029585" y="9396730"/>
            <a:ext cx="828040" cy="828040"/>
          </a:xfrm>
          <a:prstGeom prst="ellipse">
            <a:avLst/>
          </a:prstGeom>
          <a:noFill/>
          <a:ln w="57150">
            <a:solidFill>
              <a:srgbClr val="09C4A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3039745" y="9534525"/>
            <a:ext cx="929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Sun</a:t>
            </a:r>
            <a:endParaRPr lang="en-US" altLang="zh-CN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0.26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°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47" name="直接箭头连接符 46"/>
          <p:cNvCxnSpPr/>
          <p:nvPr/>
        </p:nvCxnSpPr>
        <p:spPr>
          <a:xfrm flipH="1">
            <a:off x="2533650" y="10212070"/>
            <a:ext cx="786765" cy="810260"/>
          </a:xfrm>
          <a:prstGeom prst="straightConnector1">
            <a:avLst/>
          </a:prstGeom>
          <a:ln w="38100">
            <a:solidFill>
              <a:srgbClr val="09C4AD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>
          <a:xfrm>
            <a:off x="718185" y="10981055"/>
            <a:ext cx="3990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600" b="1">
                <a:solidFill>
                  <a:srgbClr val="09C4AD"/>
                </a:solidFill>
                <a:latin typeface="微软雅黑" panose="020B0503020204020204" charset="-122"/>
                <a:ea typeface="微软雅黑" panose="020B0503020204020204" charset="-122"/>
                <a:cs typeface="DejaVu Sans" panose="020B0603030804020204" charset="0"/>
                <a:sym typeface="+mn-ea"/>
              </a:rPr>
              <a:t>Sun shadow particle recording layer: Solar surface photosphere</a:t>
            </a:r>
            <a:endParaRPr lang="en-US" altLang="zh-CN" sz="1600" b="1">
              <a:solidFill>
                <a:srgbClr val="09C4AD"/>
              </a:solidFill>
              <a:latin typeface="微软雅黑" panose="020B0503020204020204" charset="-122"/>
              <a:ea typeface="微软雅黑" panose="020B0503020204020204" charset="-122"/>
              <a:cs typeface="DejaVu Sans" panose="020B0603030804020204" charset="0"/>
              <a:sym typeface="+mn-ea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48055" y="8263890"/>
            <a:ext cx="3242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Magnetic field filling layer:</a:t>
            </a:r>
            <a:endParaRPr lang="en-US" altLang="zh-CN" sz="1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en-US" altLang="zh-CN" sz="1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PFSS 2.5R</a:t>
            </a:r>
            <a:r>
              <a:rPr lang="en-US" altLang="zh-CN" sz="1600" b="1" baseline="-25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⊙ </a:t>
            </a:r>
            <a:r>
              <a:rPr lang="en-US" altLang="zh-CN" sz="1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0.67</a:t>
            </a:r>
            <a:r>
              <a:rPr lang="zh-CN" altLang="en-US" sz="1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°</a:t>
            </a:r>
            <a:endParaRPr lang="zh-CN" altLang="en-US" sz="1600" b="1" baseline="-250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50" name="直接箭头连接符 49"/>
          <p:cNvCxnSpPr/>
          <p:nvPr/>
        </p:nvCxnSpPr>
        <p:spPr>
          <a:xfrm flipH="1" flipV="1">
            <a:off x="2272665" y="8823325"/>
            <a:ext cx="439420" cy="44640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51" name="组合 50"/>
          <p:cNvGrpSpPr/>
          <p:nvPr/>
        </p:nvGrpSpPr>
        <p:grpSpPr>
          <a:xfrm rot="0">
            <a:off x="897255" y="9547225"/>
            <a:ext cx="803275" cy="745490"/>
            <a:chOff x="14899" y="23465"/>
            <a:chExt cx="5178" cy="4800"/>
          </a:xfrm>
        </p:grpSpPr>
        <p:cxnSp>
          <p:nvCxnSpPr>
            <p:cNvPr id="52" name="直接箭头连接符 51"/>
            <p:cNvCxnSpPr/>
            <p:nvPr/>
          </p:nvCxnSpPr>
          <p:spPr>
            <a:xfrm>
              <a:off x="17085" y="26290"/>
              <a:ext cx="21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/>
          </p:nvCxnSpPr>
          <p:spPr>
            <a:xfrm flipV="1">
              <a:off x="17085" y="24082"/>
              <a:ext cx="0" cy="22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/>
          </p:nvCxnSpPr>
          <p:spPr>
            <a:xfrm flipH="1">
              <a:off x="15559" y="26291"/>
              <a:ext cx="1515" cy="8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18768" y="25443"/>
              <a:ext cx="1309" cy="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 b="1">
                  <a:latin typeface="微软雅黑" panose="020B0503020204020204" charset="-122"/>
                  <a:ea typeface="微软雅黑" panose="020B0503020204020204" charset="-122"/>
                </a:rPr>
                <a:t>x</a:t>
              </a:r>
              <a:endParaRPr lang="en-US" altLang="zh-CN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7230" y="23465"/>
              <a:ext cx="447" cy="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 b="1">
                  <a:latin typeface="微软雅黑" panose="020B0503020204020204" charset="-122"/>
                  <a:ea typeface="微软雅黑" panose="020B0503020204020204" charset="-122"/>
                </a:rPr>
                <a:t>z</a:t>
              </a:r>
              <a:endParaRPr lang="en-US" altLang="zh-CN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4899" y="26290"/>
              <a:ext cx="447" cy="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 b="1">
                  <a:latin typeface="微软雅黑" panose="020B0503020204020204" charset="-122"/>
                  <a:ea typeface="微软雅黑" panose="020B0503020204020204" charset="-122"/>
                </a:rPr>
                <a:t>y</a:t>
              </a:r>
              <a:endParaRPr lang="en-US" altLang="zh-CN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8" name="文本框 57"/>
          <p:cNvSpPr txBox="1"/>
          <p:nvPr/>
        </p:nvSpPr>
        <p:spPr>
          <a:xfrm>
            <a:off x="9581515" y="8473440"/>
            <a:ext cx="239077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1600" b="1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Record the initial RA and DEC of particles</a:t>
            </a:r>
            <a:endParaRPr lang="en-US" altLang="zh-CN" sz="1600" b="1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文本框 58"/>
              <p:cNvSpPr txBox="1"/>
              <p:nvPr/>
            </p:nvSpPr>
            <p:spPr>
              <a:xfrm>
                <a:off x="4924425" y="10161270"/>
                <a:ext cx="3926205" cy="614045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p>
                <a:pPr algn="ctr"/>
                <a:r>
                  <a:rPr lang="en-US" altLang="zh-CN" b="1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Governing equation: </a:t>
                </a:r>
                <a:endParaRPr lang="en-US" altLang="zh-CN" b="1">
                  <a:solidFill>
                    <a:schemeClr val="bg2">
                      <a:lumMod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algn="ctr"/>
                <a:r>
                  <a:rPr lang="en-US" altLang="zh-CN" b="1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Magnetic field transport equation (RK4</a:t>
                </a:r>
                <a:r>
                  <a:t>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𝑚</m:t>
                      </m:r>
                      <m:f>
                        <m:fPr>
                          <m:ctrlPr>
                            <a:rPr lang="en-US" altLang="zh-CN" sz="16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𝑑</m:t>
                          </m:r>
                          <m:r>
                            <a:rPr lang="en-US" altLang="zh-CN" sz="16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𝒗</m:t>
                          </m:r>
                        </m:num>
                        <m:den>
                          <m:r>
                            <a:rPr lang="en-US" altLang="zh-CN" sz="16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16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sz="16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𝑞</m:t>
                      </m:r>
                      <m:r>
                        <a:rPr lang="en-US" altLang="zh-CN" sz="16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 (</m:t>
                      </m:r>
                      <m:r>
                        <a:rPr lang="en-US" altLang="zh-CN" sz="1600" b="1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𝒗</m:t>
                      </m:r>
                      <m:r>
                        <a:rPr lang="en-US" altLang="zh-CN" sz="1600" b="1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×</m:t>
                      </m:r>
                      <m:r>
                        <a:rPr lang="en-US" altLang="zh-CN" sz="1600" b="1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𝑩</m:t>
                      </m:r>
                      <m:r>
                        <a:rPr lang="en-US" altLang="zh-CN" sz="16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sz="1600" i="1">
                  <a:solidFill>
                    <a:schemeClr val="bg2">
                      <a:lumMod val="25000"/>
                    </a:schemeClr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59" name="文本框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425" y="10161270"/>
                <a:ext cx="3926205" cy="614045"/>
              </a:xfrm>
              <a:prstGeom prst="rect">
                <a:avLst/>
              </a:prstGeom>
              <a:blipFill rotWithShape="1">
                <a:blip r:embed="rId14"/>
                <a:stretch>
                  <a:fillRect l="-8620" r="-9898" b="-714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文本框 59"/>
          <p:cNvSpPr txBox="1"/>
          <p:nvPr/>
        </p:nvSpPr>
        <p:spPr>
          <a:xfrm>
            <a:off x="5286375" y="8639810"/>
            <a:ext cx="2475230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5000"/>
              </a:lnSpc>
              <a:spcBef>
                <a:spcPct val="42000"/>
              </a:spcBef>
              <a:spcAft>
                <a:spcPct val="42000"/>
              </a:spcAft>
            </a:pPr>
            <a:r>
              <a:rPr lang="en-US" altLang="zh-CN" sz="2800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G4Solar</a:t>
            </a:r>
            <a:endParaRPr lang="en-US" altLang="zh-CN" sz="2800" b="1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7707630" y="9396730"/>
            <a:ext cx="2066290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2000" b="1" i="0">
                <a:solidFill>
                  <a:srgbClr val="FDBE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Antiparticles</a:t>
            </a:r>
            <a:endParaRPr lang="en-US" altLang="zh-CN" sz="2000" b="1" i="0">
              <a:solidFill>
                <a:srgbClr val="FDBE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1082020" y="10503535"/>
            <a:ext cx="162941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Particle gun</a:t>
            </a:r>
            <a:endParaRPr lang="zh-CN" altLang="en-US" sz="1600" b="1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16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215R</a:t>
            </a:r>
            <a:r>
              <a:rPr lang="en-US" altLang="zh-CN" sz="1600" b="1" baseline="-250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⊙  </a:t>
            </a:r>
            <a:r>
              <a:rPr lang="en-US" altLang="zh-CN" sz="16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Earth</a:t>
            </a:r>
            <a:endParaRPr lang="en-US" altLang="zh-CN" sz="1600" b="1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5" name="图片 34" descr="新对话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2840000">
            <a:off x="9156700" y="8697595"/>
            <a:ext cx="2607945" cy="2607945"/>
          </a:xfrm>
          <a:prstGeom prst="rect">
            <a:avLst/>
          </a:prstGeom>
        </p:spPr>
      </p:pic>
      <p:grpSp>
        <p:nvGrpSpPr>
          <p:cNvPr id="97" name="组合 96"/>
          <p:cNvGrpSpPr/>
          <p:nvPr/>
        </p:nvGrpSpPr>
        <p:grpSpPr>
          <a:xfrm>
            <a:off x="13666470" y="3162935"/>
            <a:ext cx="6966585" cy="8398510"/>
            <a:chOff x="22296" y="10667"/>
            <a:chExt cx="6115" cy="7372"/>
          </a:xfrm>
        </p:grpSpPr>
        <p:pic>
          <p:nvPicPr>
            <p:cNvPr id="67" name="图片 66" descr="74s"/>
            <p:cNvPicPr>
              <a:picLocks noChangeAspect="1"/>
            </p:cNvPicPr>
            <p:nvPr/>
          </p:nvPicPr>
          <p:blipFill>
            <a:blip r:embed="rId16"/>
            <a:srcRect l="5559"/>
            <a:stretch>
              <a:fillRect/>
            </a:stretch>
          </p:blipFill>
          <p:spPr>
            <a:xfrm>
              <a:off x="22521" y="11613"/>
              <a:ext cx="5701" cy="2515"/>
            </a:xfrm>
            <a:prstGeom prst="rect">
              <a:avLst/>
            </a:prstGeom>
          </p:spPr>
        </p:pic>
        <p:sp>
          <p:nvSpPr>
            <p:cNvPr id="72" name="文本框 71"/>
            <p:cNvSpPr txBox="1"/>
            <p:nvPr/>
          </p:nvSpPr>
          <p:spPr>
            <a:xfrm>
              <a:off x="22412" y="10667"/>
              <a:ext cx="5999" cy="83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ctr"/>
              <a:r>
                <a:rPr lang="en-US" altLang="zh-CN" sz="2800" b="1" i="0">
                  <a:solidFill>
                    <a:srgbClr val="0F1115"/>
                  </a:solidFill>
                  <a:latin typeface="Arial" panose="020B0604020202020204" pitchFamily="34" charset="0"/>
                  <a:ea typeface="quote-cjk-patch"/>
                  <a:cs typeface="Arial" panose="020B0604020202020204" pitchFamily="34" charset="0"/>
                </a:rPr>
                <a:t>Particles hitting the Sun</a:t>
              </a:r>
              <a:endParaRPr lang="en-US" altLang="zh-CN" sz="2800" b="1" i="0">
                <a:solidFill>
                  <a:srgbClr val="0F1115"/>
                </a:solidFill>
                <a:latin typeface="Arial" panose="020B0604020202020204" pitchFamily="34" charset="0"/>
                <a:ea typeface="quote-cjk-patch"/>
                <a:cs typeface="Arial" panose="020B0604020202020204" pitchFamily="34" charset="0"/>
              </a:endParaRPr>
            </a:p>
            <a:p>
              <a:pPr marL="0" indent="0" algn="ctr"/>
              <a:r>
                <a:rPr lang="en-US" altLang="zh-CN" sz="2800" b="1" i="0">
                  <a:solidFill>
                    <a:srgbClr val="0F1115"/>
                  </a:solidFill>
                  <a:latin typeface="Arial" panose="020B0604020202020204" pitchFamily="34" charset="0"/>
                  <a:ea typeface="quote-cjk-patch"/>
                  <a:cs typeface="Arial" panose="020B0604020202020204" pitchFamily="34" charset="0"/>
                </a:rPr>
                <a:t>Forming the sun shadow</a:t>
              </a:r>
              <a:endParaRPr lang="en-US" altLang="zh-CN" sz="2800" b="1" i="0">
                <a:solidFill>
                  <a:srgbClr val="0F1115"/>
                </a:solidFill>
                <a:latin typeface="Arial" panose="020B0604020202020204" pitchFamily="34" charset="0"/>
                <a:ea typeface="quote-cjk-patch"/>
                <a:cs typeface="Arial" panose="020B0604020202020204" pitchFamily="34" charset="0"/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22296" y="14496"/>
              <a:ext cx="6115" cy="83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ctr"/>
              <a:r>
                <a:rPr lang="en-US" altLang="zh-CN" sz="2800" b="1" i="0">
                  <a:solidFill>
                    <a:srgbClr val="0F1115"/>
                  </a:solidFill>
                  <a:latin typeface="Arial" panose="020B0604020202020204" pitchFamily="34" charset="0"/>
                  <a:ea typeface="quote-cjk-patch"/>
                  <a:cs typeface="Arial" panose="020B0604020202020204" pitchFamily="34" charset="0"/>
                </a:rPr>
                <a:t>Particles deflected away from the Sun</a:t>
              </a:r>
              <a:endParaRPr lang="en-US" altLang="zh-CN" sz="2800" b="1" i="0">
                <a:solidFill>
                  <a:srgbClr val="0F1115"/>
                </a:solidFill>
                <a:latin typeface="Arial" panose="020B0604020202020204" pitchFamily="34" charset="0"/>
                <a:ea typeface="quote-cjk-patch"/>
                <a:cs typeface="Arial" panose="020B0604020202020204" pitchFamily="34" charset="0"/>
              </a:endParaRPr>
            </a:p>
            <a:p>
              <a:pPr marL="0" indent="0" algn="ctr"/>
              <a:r>
                <a:rPr lang="en-US" altLang="zh-CN" sz="2800" b="1" i="0">
                  <a:solidFill>
                    <a:srgbClr val="0F1115"/>
                  </a:solidFill>
                  <a:latin typeface="Arial" panose="020B0604020202020204" pitchFamily="34" charset="0"/>
                  <a:ea typeface="quote-cjk-patch"/>
                  <a:cs typeface="Arial" panose="020B0604020202020204" pitchFamily="34" charset="0"/>
                </a:rPr>
                <a:t>Forming the background</a:t>
              </a:r>
              <a:endParaRPr lang="en-US" altLang="zh-CN" sz="2800" b="1" i="0">
                <a:solidFill>
                  <a:srgbClr val="0F1115"/>
                </a:solidFill>
                <a:latin typeface="Arial" panose="020B0604020202020204" pitchFamily="34" charset="0"/>
                <a:ea typeface="quote-cjk-patch"/>
                <a:cs typeface="Arial" panose="020B0604020202020204" pitchFamily="34" charset="0"/>
              </a:endParaRPr>
            </a:p>
          </p:txBody>
        </p:sp>
        <p:pic>
          <p:nvPicPr>
            <p:cNvPr id="95" name="图片 94" descr="561s"/>
            <p:cNvPicPr>
              <a:picLocks noChangeAspect="1"/>
            </p:cNvPicPr>
            <p:nvPr/>
          </p:nvPicPr>
          <p:blipFill>
            <a:blip r:embed="rId17"/>
            <a:srcRect l="7453"/>
            <a:stretch>
              <a:fillRect/>
            </a:stretch>
          </p:blipFill>
          <p:spPr>
            <a:xfrm>
              <a:off x="22521" y="15472"/>
              <a:ext cx="5701" cy="2567"/>
            </a:xfrm>
            <a:prstGeom prst="rect">
              <a:avLst/>
            </a:prstGeom>
          </p:spPr>
        </p:pic>
      </p:grp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58190" y="171450"/>
            <a:ext cx="10161270" cy="79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870" tIns="29930" rIns="59870" bIns="29930">
            <a:spAutoFit/>
          </a:bodyPr>
          <a:lstStyle>
            <a:lvl1pPr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1pPr>
            <a:lvl2pPr marL="37931725" indent="-37474525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2pPr>
            <a:lvl3pPr marL="1143000" indent="-228600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3pPr>
            <a:lvl4pPr marL="1600200" indent="-228600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4pPr>
            <a:lvl5pPr marL="2057400" indent="-228600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Numerical Simulation Method for Reconstructing the Cosmic Ray Sun Shadow Observed by LHAASO-KM2A Using G4Solar</a:t>
            </a:r>
            <a:endParaRPr lang="en-US" altLang="zh-CN" sz="24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69850" y="90805"/>
            <a:ext cx="107696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54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DejaVu Sans" panose="020B0603030804020204" charset="0"/>
              </a:rPr>
              <a:t>9</a:t>
            </a:r>
            <a:endParaRPr lang="en-US" altLang="zh-CN" sz="54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cs typeface="DejaVu Sans" panose="020B0603030804020204" charset="0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635" y="26670"/>
            <a:ext cx="21638260" cy="1103630"/>
          </a:xfrm>
          <a:prstGeom prst="rect">
            <a:avLst/>
          </a:prstGeom>
          <a:solidFill>
            <a:srgbClr val="005BBB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9050" y="11843385"/>
            <a:ext cx="21600160" cy="306070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3668736" y="171265"/>
            <a:ext cx="7585793" cy="814704"/>
            <a:chOff x="4664" y="1658"/>
            <a:chExt cx="9602" cy="1031"/>
          </a:xfrm>
        </p:grpSpPr>
        <p:pic>
          <p:nvPicPr>
            <p:cNvPr id="6" name="图片 5"/>
            <p:cNvPicPr/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64" y="1658"/>
              <a:ext cx="4574" cy="1031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539" y="1799"/>
              <a:ext cx="4727" cy="890"/>
            </a:xfrm>
            <a:prstGeom prst="rect">
              <a:avLst/>
            </a:prstGeom>
          </p:spPr>
        </p:pic>
      </p:grpSp>
      <p:sp>
        <p:nvSpPr>
          <p:cNvPr id="41" name="TextBox 3"/>
          <p:cNvSpPr txBox="1">
            <a:spLocks noChangeArrowheads="1"/>
          </p:cNvSpPr>
          <p:nvPr/>
        </p:nvSpPr>
        <p:spPr bwMode="auto">
          <a:xfrm>
            <a:off x="462280" y="1301750"/>
            <a:ext cx="20791805" cy="179451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txBody>
          <a:bodyPr>
            <a:noAutofit/>
          </a:bodyPr>
          <a:lstStyle>
            <a:lvl1pPr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005BBB"/>
                </a:solidFill>
                <a:latin typeface="+mj-lt"/>
                <a:ea typeface="+mn-ea"/>
                <a:sym typeface="+mn-ea"/>
              </a:rPr>
              <a:t>Analysis and Results</a:t>
            </a:r>
            <a:endParaRPr lang="en-US" sz="3600" b="1" dirty="0">
              <a:solidFill>
                <a:srgbClr val="005BBB"/>
              </a:solidFill>
              <a:latin typeface="+mj-lt"/>
              <a:ea typeface="+mn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3600" b="1" dirty="0"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2022 Daily sun shadow in CR2259 (27days)</a:t>
            </a:r>
            <a:endParaRPr lang="en-US" sz="3600" b="1" dirty="0">
              <a:solidFill>
                <a:srgbClr val="005BBB"/>
              </a:solidFill>
              <a:latin typeface="+mj-lt"/>
              <a:ea typeface="+mn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en-US" altLang="zh-CN"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194" name="组合 193"/>
          <p:cNvGrpSpPr/>
          <p:nvPr/>
        </p:nvGrpSpPr>
        <p:grpSpPr>
          <a:xfrm rot="0">
            <a:off x="10415905" y="6479540"/>
            <a:ext cx="10037445" cy="2395220"/>
            <a:chOff x="12280" y="41336"/>
            <a:chExt cx="10213" cy="2404"/>
          </a:xfrm>
        </p:grpSpPr>
        <p:pic>
          <p:nvPicPr>
            <p:cNvPr id="187" name="图片 186" descr="sun2022176_significan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13" y="41336"/>
              <a:ext cx="2480" cy="2405"/>
            </a:xfrm>
            <a:prstGeom prst="rect">
              <a:avLst/>
            </a:prstGeom>
          </p:spPr>
        </p:pic>
        <p:pic>
          <p:nvPicPr>
            <p:cNvPr id="188" name="图片 187" descr="sun2022182_significan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3" y="41336"/>
              <a:ext cx="2480" cy="2405"/>
            </a:xfrm>
            <a:prstGeom prst="rect">
              <a:avLst/>
            </a:prstGeom>
          </p:spPr>
        </p:pic>
        <p:pic>
          <p:nvPicPr>
            <p:cNvPr id="189" name="图片 188" descr="sun2022191_significan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41" y="41336"/>
              <a:ext cx="2480" cy="2405"/>
            </a:xfrm>
            <a:prstGeom prst="rect">
              <a:avLst/>
            </a:prstGeom>
          </p:spPr>
        </p:pic>
        <p:pic>
          <p:nvPicPr>
            <p:cNvPr id="190" name="图片 189" descr="sun2022198_significan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80" y="41336"/>
              <a:ext cx="2480" cy="2405"/>
            </a:xfrm>
            <a:prstGeom prst="rect">
              <a:avLst/>
            </a:prstGeom>
          </p:spPr>
        </p:pic>
      </p:grpSp>
      <p:grpSp>
        <p:nvGrpSpPr>
          <p:cNvPr id="205" name="组合 204"/>
          <p:cNvGrpSpPr/>
          <p:nvPr/>
        </p:nvGrpSpPr>
        <p:grpSpPr>
          <a:xfrm rot="0">
            <a:off x="10422255" y="1606550"/>
            <a:ext cx="9770110" cy="5219065"/>
            <a:chOff x="12021" y="31784"/>
            <a:chExt cx="11494" cy="6140"/>
          </a:xfrm>
        </p:grpSpPr>
        <p:grpSp>
          <p:nvGrpSpPr>
            <p:cNvPr id="181" name="组合 180"/>
            <p:cNvGrpSpPr/>
            <p:nvPr/>
          </p:nvGrpSpPr>
          <p:grpSpPr>
            <a:xfrm rot="0">
              <a:off x="12021" y="31784"/>
              <a:ext cx="11494" cy="6141"/>
              <a:chOff x="12321" y="34934"/>
              <a:chExt cx="10670" cy="5700"/>
            </a:xfrm>
          </p:grpSpPr>
          <p:grpSp>
            <p:nvGrpSpPr>
              <p:cNvPr id="176" name="组合 175"/>
              <p:cNvGrpSpPr/>
              <p:nvPr/>
            </p:nvGrpSpPr>
            <p:grpSpPr>
              <a:xfrm>
                <a:off x="12321" y="34934"/>
                <a:ext cx="10670" cy="5700"/>
                <a:chOff x="12579" y="33875"/>
                <a:chExt cx="10670" cy="5700"/>
              </a:xfrm>
            </p:grpSpPr>
            <p:pic>
              <p:nvPicPr>
                <p:cNvPr id="171" name="图片 170" descr="hmi_CR2259_with_lines"/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rcRect r="11911"/>
                <a:stretch>
                  <a:fillRect/>
                </a:stretch>
              </p:blipFill>
              <p:spPr>
                <a:xfrm>
                  <a:off x="12579" y="33875"/>
                  <a:ext cx="9940" cy="5700"/>
                </a:xfrm>
                <a:prstGeom prst="rect">
                  <a:avLst/>
                </a:prstGeom>
              </p:spPr>
            </p:pic>
            <p:pic>
              <p:nvPicPr>
                <p:cNvPr id="175" name="图片 174" descr="hmi_CR2259_with_lines"/>
                <p:cNvPicPr>
                  <a:picLocks noChangeAspect="1"/>
                </p:cNvPicPr>
                <p:nvPr/>
              </p:nvPicPr>
              <p:blipFill>
                <a:blip r:embed="rId7"/>
                <a:srcRect l="90313" r="488"/>
                <a:stretch>
                  <a:fillRect/>
                </a:stretch>
              </p:blipFill>
              <p:spPr>
                <a:xfrm>
                  <a:off x="22519" y="34720"/>
                  <a:ext cx="730" cy="4012"/>
                </a:xfrm>
                <a:prstGeom prst="rect">
                  <a:avLst/>
                </a:prstGeom>
              </p:spPr>
            </p:pic>
          </p:grpSp>
          <p:cxnSp>
            <p:nvCxnSpPr>
              <p:cNvPr id="177" name="直接连接符 176"/>
              <p:cNvCxnSpPr/>
              <p:nvPr/>
            </p:nvCxnSpPr>
            <p:spPr>
              <a:xfrm>
                <a:off x="14508" y="35993"/>
                <a:ext cx="0" cy="361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78" name="直接连接符 177"/>
              <p:cNvCxnSpPr/>
              <p:nvPr/>
            </p:nvCxnSpPr>
            <p:spPr>
              <a:xfrm>
                <a:off x="16835" y="35993"/>
                <a:ext cx="0" cy="361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79" name="直接连接符 178"/>
              <p:cNvCxnSpPr/>
              <p:nvPr/>
            </p:nvCxnSpPr>
            <p:spPr>
              <a:xfrm>
                <a:off x="19824" y="35993"/>
                <a:ext cx="0" cy="361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80" name="直接连接符 179"/>
              <p:cNvCxnSpPr/>
              <p:nvPr/>
            </p:nvCxnSpPr>
            <p:spPr>
              <a:xfrm>
                <a:off x="21823" y="35993"/>
                <a:ext cx="0" cy="361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cxnSp>
          <p:nvCxnSpPr>
            <p:cNvPr id="195" name="直接箭头连接符 194"/>
            <p:cNvCxnSpPr/>
            <p:nvPr/>
          </p:nvCxnSpPr>
          <p:spPr>
            <a:xfrm>
              <a:off x="22255" y="36815"/>
              <a:ext cx="242" cy="83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6" name="直接箭头连接符 195"/>
            <p:cNvCxnSpPr/>
            <p:nvPr/>
          </p:nvCxnSpPr>
          <p:spPr>
            <a:xfrm flipH="1">
              <a:off x="19487" y="36870"/>
              <a:ext cx="632" cy="7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7" name="直接箭头连接符 196"/>
            <p:cNvCxnSpPr/>
            <p:nvPr/>
          </p:nvCxnSpPr>
          <p:spPr>
            <a:xfrm flipH="1">
              <a:off x="16436" y="36856"/>
              <a:ext cx="457" cy="72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8" name="直接箭头连接符 197"/>
            <p:cNvCxnSpPr/>
            <p:nvPr/>
          </p:nvCxnSpPr>
          <p:spPr>
            <a:xfrm flipH="1">
              <a:off x="13896" y="36924"/>
              <a:ext cx="470" cy="6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92" name="组合 191"/>
          <p:cNvGrpSpPr/>
          <p:nvPr/>
        </p:nvGrpSpPr>
        <p:grpSpPr>
          <a:xfrm rot="0">
            <a:off x="10346055" y="9257665"/>
            <a:ext cx="10205085" cy="2430145"/>
            <a:chOff x="12408" y="37152"/>
            <a:chExt cx="10218" cy="2433"/>
          </a:xfrm>
        </p:grpSpPr>
        <p:pic>
          <p:nvPicPr>
            <p:cNvPr id="183" name="图片 182" descr="density_day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164" y="37152"/>
              <a:ext cx="2463" cy="2432"/>
            </a:xfrm>
            <a:prstGeom prst="rect">
              <a:avLst/>
            </a:prstGeom>
          </p:spPr>
        </p:pic>
        <p:pic>
          <p:nvPicPr>
            <p:cNvPr id="184" name="图片 183" descr="density_day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30" y="37153"/>
              <a:ext cx="2463" cy="2432"/>
            </a:xfrm>
            <a:prstGeom prst="rect">
              <a:avLst/>
            </a:prstGeom>
          </p:spPr>
        </p:pic>
        <p:pic>
          <p:nvPicPr>
            <p:cNvPr id="185" name="图片 184" descr="density_day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969" y="37154"/>
              <a:ext cx="2486" cy="2431"/>
            </a:xfrm>
            <a:prstGeom prst="rect">
              <a:avLst/>
            </a:prstGeom>
          </p:spPr>
        </p:pic>
        <p:pic>
          <p:nvPicPr>
            <p:cNvPr id="186" name="图片 185" descr="density_day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408" y="37153"/>
              <a:ext cx="2486" cy="2431"/>
            </a:xfrm>
            <a:prstGeom prst="rect">
              <a:avLst/>
            </a:prstGeom>
          </p:spPr>
        </p:pic>
      </p:grpSp>
      <p:sp>
        <p:nvSpPr>
          <p:cNvPr id="201" name="文本框 200"/>
          <p:cNvSpPr txBox="1"/>
          <p:nvPr>
            <p:custDataLst>
              <p:tags r:id="rId12"/>
            </p:custDataLst>
          </p:nvPr>
        </p:nvSpPr>
        <p:spPr>
          <a:xfrm>
            <a:off x="18411825" y="9538970"/>
            <a:ext cx="17094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/>
              <a:t>2022-06-25</a:t>
            </a:r>
            <a:endParaRPr lang="en-US" altLang="zh-CN"/>
          </a:p>
        </p:txBody>
      </p:sp>
      <p:sp>
        <p:nvSpPr>
          <p:cNvPr id="202" name="文本框 201"/>
          <p:cNvSpPr txBox="1"/>
          <p:nvPr>
            <p:custDataLst>
              <p:tags r:id="rId13"/>
            </p:custDataLst>
          </p:nvPr>
        </p:nvSpPr>
        <p:spPr>
          <a:xfrm>
            <a:off x="15824200" y="9538970"/>
            <a:ext cx="17094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/>
              <a:t>2022-07-01</a:t>
            </a:r>
            <a:endParaRPr lang="en-US" altLang="zh-CN"/>
          </a:p>
        </p:txBody>
      </p:sp>
      <p:sp>
        <p:nvSpPr>
          <p:cNvPr id="203" name="文本框 202"/>
          <p:cNvSpPr txBox="1"/>
          <p:nvPr>
            <p:custDataLst>
              <p:tags r:id="rId14"/>
            </p:custDataLst>
          </p:nvPr>
        </p:nvSpPr>
        <p:spPr>
          <a:xfrm>
            <a:off x="13275310" y="9538970"/>
            <a:ext cx="17094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/>
              <a:t>2022-07-10</a:t>
            </a:r>
            <a:endParaRPr lang="en-US" altLang="zh-CN"/>
          </a:p>
        </p:txBody>
      </p:sp>
      <p:sp>
        <p:nvSpPr>
          <p:cNvPr id="204" name="文本框 203"/>
          <p:cNvSpPr txBox="1"/>
          <p:nvPr>
            <p:custDataLst>
              <p:tags r:id="rId15"/>
            </p:custDataLst>
          </p:nvPr>
        </p:nvSpPr>
        <p:spPr>
          <a:xfrm>
            <a:off x="10713085" y="9538970"/>
            <a:ext cx="17094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/>
              <a:t>2022-07-17</a:t>
            </a:r>
            <a:endParaRPr lang="en-US" altLang="zh-CN"/>
          </a:p>
        </p:txBody>
      </p:sp>
      <p:sp>
        <p:nvSpPr>
          <p:cNvPr id="207" name="TextBox 13"/>
          <p:cNvSpPr txBox="1"/>
          <p:nvPr/>
        </p:nvSpPr>
        <p:spPr>
          <a:xfrm>
            <a:off x="12345670" y="6148705"/>
            <a:ext cx="7163435" cy="921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2">
                    <a:lumMod val="75000"/>
                    <a:alpha val="50000"/>
                  </a:schemeClr>
                </a:solidFill>
              </a:rPr>
              <a:t>PRELIMINARY </a:t>
            </a:r>
            <a:endParaRPr lang="en-US" sz="5400" b="1" dirty="0">
              <a:solidFill>
                <a:schemeClr val="bg2">
                  <a:lumMod val="75000"/>
                  <a:alpha val="50000"/>
                </a:schemeClr>
              </a:solidFill>
            </a:endParaRPr>
          </a:p>
        </p:txBody>
      </p:sp>
      <p:sp>
        <p:nvSpPr>
          <p:cNvPr id="208" name="TextBox 13"/>
          <p:cNvSpPr txBox="1"/>
          <p:nvPr/>
        </p:nvSpPr>
        <p:spPr>
          <a:xfrm>
            <a:off x="12412345" y="10922000"/>
            <a:ext cx="7163435" cy="921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2">
                    <a:lumMod val="75000"/>
                    <a:alpha val="50000"/>
                  </a:schemeClr>
                </a:solidFill>
              </a:rPr>
              <a:t>PRELIMINARY </a:t>
            </a:r>
            <a:endParaRPr lang="en-US" sz="5400" b="1" dirty="0">
              <a:solidFill>
                <a:schemeClr val="bg2">
                  <a:lumMod val="75000"/>
                  <a:alpha val="50000"/>
                </a:schemeClr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13641070" y="3311525"/>
            <a:ext cx="781685" cy="78168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箭头连接符 7"/>
          <p:cNvCxnSpPr>
            <a:stCxn id="4" idx="1"/>
          </p:cNvCxnSpPr>
          <p:nvPr/>
        </p:nvCxnSpPr>
        <p:spPr>
          <a:xfrm flipH="1" flipV="1">
            <a:off x="12793980" y="2385695"/>
            <a:ext cx="961390" cy="10401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0965180" y="1898650"/>
            <a:ext cx="3456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Solar Active Region</a:t>
            </a:r>
            <a:endParaRPr lang="en-US" altLang="zh-CN" sz="2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3" name="文本框 192"/>
          <p:cNvSpPr txBox="1"/>
          <p:nvPr/>
        </p:nvSpPr>
        <p:spPr>
          <a:xfrm>
            <a:off x="10175240" y="6141720"/>
            <a:ext cx="5148580" cy="3616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en-US" alt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Observed sun shadow</a:t>
            </a:r>
            <a:endParaRPr lang="en-US" altLang="zh-CN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endParaRPr lang="en-US" altLang="zh-CN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endParaRPr lang="en-US" altLang="zh-CN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endParaRPr lang="en-US" altLang="zh-CN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endParaRPr lang="en-US" altLang="zh-CN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endParaRPr lang="en-US" altLang="zh-CN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endParaRPr lang="en-US" altLang="zh-CN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endParaRPr lang="en-US" altLang="zh-CN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en-US" alt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Simulated sun shadow</a:t>
            </a:r>
            <a:endParaRPr lang="en-US" altLang="zh-CN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buFont typeface="Wingdings" panose="05000000000000000000" charset="0"/>
              <a:buNone/>
            </a:pPr>
            <a:endParaRPr lang="en-US" altLang="zh-CN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video (6)">
            <a:hlinkClick r:id="" action="ppaction://media"/>
          </p:cNvPr>
          <p:cNvPicPr/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3000" y="3679190"/>
            <a:ext cx="7397115" cy="7397115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758190" y="171450"/>
            <a:ext cx="10161270" cy="79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870" tIns="29930" rIns="59870" bIns="29930">
            <a:spAutoFit/>
          </a:bodyPr>
          <a:lstStyle>
            <a:lvl1pPr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1pPr>
            <a:lvl2pPr marL="37931725" indent="-37474525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2pPr>
            <a:lvl3pPr marL="1143000" indent="-228600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3pPr>
            <a:lvl4pPr marL="1600200" indent="-228600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4pPr>
            <a:lvl5pPr marL="2057400" indent="-228600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Numerical Simulation Method for Reconstructing the Cosmic Ray Sun Shadow Observed by LHAASO-KM2A Using G4Solar</a:t>
            </a:r>
            <a:endParaRPr lang="en-US" altLang="zh-CN" sz="24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69850" y="90805"/>
            <a:ext cx="107696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54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DejaVu Sans" panose="020B0603030804020204" charset="0"/>
              </a:rPr>
              <a:t>9</a:t>
            </a:r>
            <a:endParaRPr lang="en-US" altLang="zh-CN" sz="54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cs typeface="DejaVu Sans" panose="020B0603030804020204" charset="0"/>
            </a:endParaRPr>
          </a:p>
        </p:txBody>
      </p:sp>
    </p:spTree>
    <p:custDataLst>
      <p:tags r:id="rId19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635" y="26670"/>
            <a:ext cx="21638260" cy="1103630"/>
          </a:xfrm>
          <a:prstGeom prst="rect">
            <a:avLst/>
          </a:prstGeom>
          <a:solidFill>
            <a:srgbClr val="005BBB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9050" y="11843385"/>
            <a:ext cx="21600160" cy="306070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3668736" y="171265"/>
            <a:ext cx="7585793" cy="814704"/>
            <a:chOff x="4664" y="1658"/>
            <a:chExt cx="9602" cy="1031"/>
          </a:xfrm>
        </p:grpSpPr>
        <p:pic>
          <p:nvPicPr>
            <p:cNvPr id="6" name="图片 5"/>
            <p:cNvPicPr/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64" y="1658"/>
              <a:ext cx="4574" cy="1031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539" y="1799"/>
              <a:ext cx="4727" cy="890"/>
            </a:xfrm>
            <a:prstGeom prst="rect">
              <a:avLst/>
            </a:prstGeom>
          </p:spPr>
        </p:pic>
      </p:grpSp>
      <p:sp>
        <p:nvSpPr>
          <p:cNvPr id="41" name="TextBox 3"/>
          <p:cNvSpPr txBox="1">
            <a:spLocks noChangeArrowheads="1"/>
          </p:cNvSpPr>
          <p:nvPr/>
        </p:nvSpPr>
        <p:spPr bwMode="auto">
          <a:xfrm>
            <a:off x="462280" y="1301750"/>
            <a:ext cx="20791805" cy="179451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txBody>
          <a:bodyPr>
            <a:noAutofit/>
          </a:bodyPr>
          <a:lstStyle>
            <a:lvl1pPr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charset="0"/>
                <a:ea typeface="MS PGothic" panose="020B0600070205080204" charset="-128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005BBB"/>
                </a:solidFill>
                <a:latin typeface="+mj-lt"/>
                <a:ea typeface="+mn-ea"/>
                <a:sym typeface="+mn-ea"/>
              </a:rPr>
              <a:t>Analysis and Results</a:t>
            </a:r>
            <a:endParaRPr lang="en-US" sz="3600" b="1" dirty="0">
              <a:solidFill>
                <a:srgbClr val="005BBB"/>
              </a:solidFill>
              <a:latin typeface="+mj-lt"/>
              <a:ea typeface="+mn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3600" b="1" dirty="0"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Comparison of the time series of sun shadow deficit ratio </a:t>
            </a:r>
            <a:r>
              <a:rPr lang="en-US" altLang="zh-CN" sz="3600" b="1" dirty="0"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of 2022</a:t>
            </a:r>
            <a:endParaRPr lang="en-US" altLang="zh-CN" sz="3600" b="1" i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en-US" sz="3600" b="1" dirty="0">
              <a:solidFill>
                <a:srgbClr val="005BBB"/>
              </a:solidFill>
              <a:latin typeface="+mj-lt"/>
              <a:ea typeface="+mn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en-US" altLang="zh-CN"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2" name="文本框 211"/>
              <p:cNvSpPr txBox="1"/>
              <p:nvPr/>
            </p:nvSpPr>
            <p:spPr>
              <a:xfrm>
                <a:off x="646430" y="3308985"/>
                <a:ext cx="10869295" cy="105029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14:m>
                  <m:oMath xmlns:m="http://schemas.openxmlformats.org/officeDocument/2006/math">
                    <m:r>
                      <a:rPr lang="en-US" altLang="zh-CN" sz="3200" dirty="0">
                        <a:latin typeface="Cambria Math" panose="02040503050406030204" charset="0"/>
                        <a:cs typeface="Cambria Math" panose="02040503050406030204" charset="0"/>
                      </a:rPr>
                      <m:t>  </m:t>
                    </m:r>
                    <m:r>
                      <m:rPr>
                        <m:brk/>
                      </m:rPr>
                      <a:rPr lang="en-US" altLang="zh-CN" sz="3200" i="1" dirty="0">
                        <a:latin typeface="Cambria Math" panose="02040503050406030204" charset="0"/>
                        <a:cs typeface="Cambria Math" panose="02040503050406030204" charset="0"/>
                      </a:rPr>
                      <m:t>𝐷</m:t>
                    </m:r>
                    <m:r>
                      <a:rPr lang="en-US" altLang="zh-CN" sz="3200" i="1" baseline="-25000" dirty="0">
                        <a:latin typeface="Cambria Math" panose="02040503050406030204" charset="0"/>
                        <a:cs typeface="Cambria Math" panose="02040503050406030204" charset="0"/>
                      </a:rPr>
                      <m:t>𝑜𝑏𝑠</m:t>
                    </m:r>
                    <m:r>
                      <a:rPr lang="en-US" altLang="zh-CN" sz="32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 = </m:t>
                    </m:r>
                    <m:f>
                      <m:fPr>
                        <m:ctrlPr>
                          <a:rPr lang="en-US" altLang="zh-CN" sz="3200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naryPr>
                          <m:sub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∆</m:t>
                            </m:r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𝜃</m:t>
                            </m:r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&lt;</m:t>
                            </m:r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1</m:t>
                            </m:r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.</m:t>
                            </m:r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13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CN" sz="32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32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3200" i="1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3200" i="1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3200" i="1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𝑜𝑛</m:t>
                                    </m:r>
                                  </m:sub>
                                </m:sSub>
                                <m:r>
                                  <a:rPr lang="en-US" altLang="zh-CN" sz="32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−</m:t>
                                </m:r>
                                <m:r>
                                  <a:rPr lang="en-US" altLang="zh-CN" sz="32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sz="32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naryPr>
                          <m:sub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∆</m:t>
                            </m:r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𝜃</m:t>
                            </m:r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&lt;</m:t>
                            </m:r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1</m:t>
                            </m:r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.</m:t>
                            </m:r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13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CN" sz="32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32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sz="32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r>
                  <a:rPr lang="en-US" altLang="zh-CN" sz="3200" i="1" dirty="0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m:rPr>
                        <m:brk/>
                      </m:rPr>
                      <a:rPr lang="en-US" altLang="zh-CN" sz="3200" i="1" dirty="0">
                        <a:latin typeface="Cambria Math" panose="02040503050406030204" charset="0"/>
                        <a:cs typeface="Cambria Math" panose="02040503050406030204" charset="0"/>
                      </a:rPr>
                      <m:t>𝐷</m:t>
                    </m:r>
                    <m:r>
                      <a:rPr lang="en-US" altLang="zh-CN" sz="3200" i="1" baseline="-25000" dirty="0">
                        <a:latin typeface="Cambria Math" panose="02040503050406030204" charset="0"/>
                        <a:cs typeface="Cambria Math" panose="02040503050406030204" charset="0"/>
                      </a:rPr>
                      <m:t>𝑠𝑖𝑚</m:t>
                    </m:r>
                    <m:r>
                      <a:rPr lang="en-US" altLang="zh-CN" sz="320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 = </m:t>
                    </m:r>
                    <m:f>
                      <m:fPr>
                        <m:ctrlPr>
                          <a:rPr lang="en-US" altLang="zh-CN" sz="320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3200" i="1" dirty="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sz="3200" i="1" dirty="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3200" i="1" dirty="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ℎ𝑖𝑡</m:t>
                            </m:r>
                          </m:sub>
                        </m:sSub>
                      </m:num>
                      <m:den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naryPr>
                          <m:sub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∆</m:t>
                            </m:r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𝜃</m:t>
                            </m:r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&lt;</m:t>
                            </m:r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1</m:t>
                            </m:r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.</m:t>
                            </m:r>
                            <m:r>
                              <a:rPr lang="en-US" altLang="zh-CN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13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CN" sz="32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32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sz="32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𝑝𝑟𝑖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en-US" altLang="zh-CN" sz="3200" i="1" dirty="0"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212" name="文本框 2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30" y="3308985"/>
                <a:ext cx="10869295" cy="1050290"/>
              </a:xfrm>
              <a:prstGeom prst="rect">
                <a:avLst/>
              </a:prstGeom>
              <a:blipFill rotWithShape="1">
                <a:blip r:embed="rId3"/>
                <a:stretch>
                  <a:fillRect b="-25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/>
          <p:cNvGrpSpPr/>
          <p:nvPr/>
        </p:nvGrpSpPr>
        <p:grpSpPr>
          <a:xfrm>
            <a:off x="920115" y="4535170"/>
            <a:ext cx="10738082" cy="6712585"/>
            <a:chOff x="1749" y="7022"/>
            <a:chExt cx="12385" cy="7742"/>
          </a:xfrm>
        </p:grpSpPr>
        <p:pic>
          <p:nvPicPr>
            <p:cNvPr id="210" name="图片 209" descr="fig1_subplot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9" y="7022"/>
              <a:ext cx="12385" cy="7742"/>
            </a:xfrm>
            <a:prstGeom prst="rect">
              <a:avLst/>
            </a:prstGeom>
          </p:spPr>
        </p:pic>
        <p:sp>
          <p:nvSpPr>
            <p:cNvPr id="213" name="文本框 212"/>
            <p:cNvSpPr txBox="1"/>
            <p:nvPr/>
          </p:nvSpPr>
          <p:spPr>
            <a:xfrm>
              <a:off x="7384" y="10175"/>
              <a:ext cx="6572" cy="53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r"/>
              <a:r>
                <a:rPr lang="en-US" altLang="zh-CN" sz="2400" b="1" i="0">
                  <a:solidFill>
                    <a:srgbClr val="C00000"/>
                  </a:solidFill>
                  <a:latin typeface="Arial" panose="020B0604020202020204" pitchFamily="34" charset="0"/>
                  <a:ea typeface="quote-cjk-patch"/>
                  <a:cs typeface="Arial" panose="020B0604020202020204" pitchFamily="34" charset="0"/>
                </a:rPr>
                <a:t>Observed sun shadow deficit </a:t>
              </a:r>
              <a:r>
                <a:rPr lang="en-US" altLang="zh-CN" sz="2400" b="1" i="0">
                  <a:solidFill>
                    <a:srgbClr val="C00000"/>
                  </a:solidFill>
                  <a:latin typeface="Arial" panose="020B0604020202020204" pitchFamily="34" charset="0"/>
                  <a:ea typeface="quote-cjk-patch"/>
                  <a:cs typeface="Arial" panose="020B0604020202020204" pitchFamily="34" charset="0"/>
                </a:rPr>
                <a:t>ratio</a:t>
              </a:r>
              <a:endParaRPr lang="en-US" altLang="zh-CN" sz="2400" b="1" i="0">
                <a:solidFill>
                  <a:srgbClr val="C00000"/>
                </a:solidFill>
                <a:latin typeface="Arial" panose="020B0604020202020204" pitchFamily="34" charset="0"/>
                <a:ea typeface="quote-cjk-patch"/>
                <a:cs typeface="Arial" panose="020B0604020202020204" pitchFamily="34" charset="0"/>
              </a:endParaRPr>
            </a:p>
          </p:txBody>
        </p:sp>
        <p:sp>
          <p:nvSpPr>
            <p:cNvPr id="214" name="文本框 213"/>
            <p:cNvSpPr txBox="1"/>
            <p:nvPr/>
          </p:nvSpPr>
          <p:spPr>
            <a:xfrm>
              <a:off x="7397" y="13772"/>
              <a:ext cx="6572" cy="53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r"/>
              <a:r>
                <a:rPr lang="en-US" altLang="zh-CN" sz="24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Simulated</a:t>
              </a:r>
              <a:r>
                <a:rPr lang="en-US" altLang="zh-CN" sz="2400" b="1" i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quote-cjk-patch"/>
                  <a:cs typeface="Arial" panose="020B0604020202020204" pitchFamily="34" charset="0"/>
                </a:rPr>
                <a:t> sun shadow deficit </a:t>
              </a:r>
              <a:r>
                <a:rPr lang="en-US" altLang="zh-CN" sz="2400" b="1" i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quote-cjk-patch"/>
                  <a:cs typeface="Arial" panose="020B0604020202020204" pitchFamily="34" charset="0"/>
                </a:rPr>
                <a:t>ratio</a:t>
              </a:r>
              <a:endParaRPr lang="en-US" altLang="zh-CN" sz="2400" b="1" i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quote-cjk-patch"/>
                <a:cs typeface="Arial" panose="020B0604020202020204" pitchFamily="34" charset="0"/>
              </a:endParaRPr>
            </a:p>
          </p:txBody>
        </p:sp>
        <p:sp>
          <p:nvSpPr>
            <p:cNvPr id="215" name="TextBox 13"/>
            <p:cNvSpPr txBox="1"/>
            <p:nvPr/>
          </p:nvSpPr>
          <p:spPr>
            <a:xfrm>
              <a:off x="5566" y="10395"/>
              <a:ext cx="7441" cy="16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5400" b="1" dirty="0">
                  <a:solidFill>
                    <a:schemeClr val="bg2">
                      <a:lumMod val="75000"/>
                      <a:alpha val="50000"/>
                    </a:schemeClr>
                  </a:solidFill>
                </a:rPr>
                <a:t>PRELIMINARY </a:t>
              </a:r>
              <a:endParaRPr lang="en-US" sz="5400" b="1" dirty="0">
                <a:solidFill>
                  <a:schemeClr val="bg2">
                    <a:lumMod val="75000"/>
                    <a:alpha val="50000"/>
                  </a:schemeClr>
                </a:solidFill>
              </a:endParaRPr>
            </a:p>
          </p:txBody>
        </p:sp>
      </p:grpSp>
      <p:grpSp>
        <p:nvGrpSpPr>
          <p:cNvPr id="220" name="组合 219"/>
          <p:cNvGrpSpPr/>
          <p:nvPr/>
        </p:nvGrpSpPr>
        <p:grpSpPr>
          <a:xfrm rot="0">
            <a:off x="11964035" y="7661275"/>
            <a:ext cx="8792845" cy="3359785"/>
            <a:chOff x="24000" y="40299"/>
            <a:chExt cx="9060" cy="3462"/>
          </a:xfrm>
        </p:grpSpPr>
        <p:grpSp>
          <p:nvGrpSpPr>
            <p:cNvPr id="216" name="组合 215"/>
            <p:cNvGrpSpPr/>
            <p:nvPr/>
          </p:nvGrpSpPr>
          <p:grpSpPr>
            <a:xfrm rot="0">
              <a:off x="24000" y="40299"/>
              <a:ext cx="8777" cy="3462"/>
              <a:chOff x="5440" y="2476"/>
              <a:chExt cx="7293" cy="3721"/>
            </a:xfrm>
          </p:grpSpPr>
          <p:pic>
            <p:nvPicPr>
              <p:cNvPr id="217" name="图片 216" descr="ratio_wavelet_3_power_spectrum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40" y="2476"/>
                <a:ext cx="5293" cy="3721"/>
              </a:xfrm>
              <a:prstGeom prst="rect">
                <a:avLst/>
              </a:prstGeom>
            </p:spPr>
          </p:pic>
          <p:pic>
            <p:nvPicPr>
              <p:cNvPr id="218" name="图片 217" descr="ratio_wavelet_4_global_spectrum"/>
              <p:cNvPicPr>
                <a:picLocks noChangeAspect="1"/>
              </p:cNvPicPr>
              <p:nvPr/>
            </p:nvPicPr>
            <p:blipFill>
              <a:blip r:embed="rId6">
                <a:alphaModFix amt="80000"/>
              </a:blip>
              <a:stretch>
                <a:fillRect/>
              </a:stretch>
            </p:blipFill>
            <p:spPr>
              <a:xfrm>
                <a:off x="10893" y="2713"/>
                <a:ext cx="1840" cy="3484"/>
              </a:xfrm>
              <a:prstGeom prst="rect">
                <a:avLst/>
              </a:prstGeom>
            </p:spPr>
          </p:pic>
        </p:grpSp>
        <p:sp>
          <p:nvSpPr>
            <p:cNvPr id="219" name="文本框 218"/>
            <p:cNvSpPr txBox="1"/>
            <p:nvPr/>
          </p:nvSpPr>
          <p:spPr>
            <a:xfrm>
              <a:off x="31694" y="41746"/>
              <a:ext cx="1366" cy="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tx1"/>
                  </a:solidFill>
                </a:rPr>
                <a:t>26.39</a:t>
              </a:r>
              <a:endParaRPr lang="en-US" altLang="zh-CN">
                <a:solidFill>
                  <a:schemeClr val="tx1"/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2220575" y="3625215"/>
            <a:ext cx="8171180" cy="34563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spcBef>
                <a:spcPts val="800"/>
              </a:spcBef>
              <a:spcAft>
                <a:spcPts val="800"/>
              </a:spcAft>
              <a:buClrTx/>
              <a:buSzTx/>
              <a:buFontTx/>
            </a:pP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Consistent periodic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variation：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   </a:t>
            </a:r>
            <a:endParaRPr lang="en-US" altLang="zh-CN" sz="2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sym typeface="+mn-ea"/>
            </a:endParaRPr>
          </a:p>
          <a:p>
            <a:pPr marL="457200" indent="-4572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Observed：25.88 days</a:t>
            </a:r>
            <a:endParaRPr lang="en-US" altLang="zh-CN" sz="2800" b="1" dirty="0">
              <a:solidFill>
                <a:srgbClr val="C00000"/>
              </a:solidFill>
              <a:latin typeface="Arial" panose="020B0604020202020204" pitchFamily="34" charset="0"/>
              <a:ea typeface="Arial" panose="020B0604020202020204" pitchFamily="34" charset="0"/>
              <a:sym typeface="+mn-ea"/>
            </a:endParaRPr>
          </a:p>
          <a:p>
            <a:pPr marL="457200" indent="-4572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Simulated：26.39 ± 4.3 days  </a:t>
            </a:r>
            <a:endParaRPr lang="en-US" altLang="zh-CN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sym typeface="+mn-ea"/>
            </a:endParaRPr>
          </a:p>
          <a:p>
            <a:pPr marL="457200" indent="-457200" algn="just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HMI magnetic field：26.68 days</a:t>
            </a:r>
            <a:endParaRPr lang="en-US" altLang="zh-CN" sz="2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sym typeface="+mn-ea"/>
            </a:endParaRP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p"/>
            </a:pPr>
            <a:endParaRPr lang="en-US" altLang="zh-CN" sz="2800" b="1" i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20"/>
              </a:spcAft>
              <a:buNone/>
            </a:pP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    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The periodicity of sun shadow deficit is caused by the periodic solar active regions, and the coronal magnetic field is the key factor.</a:t>
            </a:r>
            <a:endParaRPr lang="en-US" altLang="zh-CN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sym typeface="+mn-ea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758190" y="171450"/>
            <a:ext cx="10161270" cy="79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870" tIns="29930" rIns="59870" bIns="29930">
            <a:spAutoFit/>
          </a:bodyPr>
          <a:lstStyle>
            <a:lvl1pPr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1pPr>
            <a:lvl2pPr marL="37931725" indent="-37474525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2pPr>
            <a:lvl3pPr marL="1143000" indent="-228600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3pPr>
            <a:lvl4pPr marL="1600200" indent="-228600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4pPr>
            <a:lvl5pPr marL="2057400" indent="-228600"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666666"/>
                </a:solidFill>
                <a:latin typeface="Arial Narrow" panose="020B0606020202030204" charset="0"/>
                <a:ea typeface="MS PGothic" panose="020B0600070205080204" charset="-128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Numerical Simulation Method for Reconstructing the Cosmic Ray Sun Shadow Observed by LHAASO-KM2A Using G4Solar</a:t>
            </a:r>
            <a:endParaRPr lang="en-US" altLang="zh-CN" sz="24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69850" y="90805"/>
            <a:ext cx="107696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54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DejaVu Sans" panose="020B0603030804020204" charset="0"/>
              </a:rPr>
              <a:t>9</a:t>
            </a:r>
            <a:endParaRPr lang="en-US" altLang="zh-CN" sz="54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cs typeface="DejaVu Sans" panose="020B0603030804020204" charset="0"/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DOCER_RESOURCE_TRACE_INFO" val="{&quot;id&quot;:&quot;50035464&quot;,&quot;origin&quot;:0,&quot;type&quot;:&quot;icons&quot;,&quot;user&quot;:&quot;422278509&quot;}"/>
</p:tagLst>
</file>

<file path=ppt/tags/tag66.xml><?xml version="1.0" encoding="utf-8"?>
<p:tagLst xmlns:p="http://schemas.openxmlformats.org/presentationml/2006/main">
  <p:tag name="KSO_DOCER_RESOURCE_TRACE_INFO" val="{&quot;id&quot;:&quot;50014222&quot;,&quot;origin&quot;:0,&quot;type&quot;:&quot;icons&quot;,&quot;user&quot;:&quot;422278509&quot;}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DIAGRAM_VIRTUALLY_FRAME" val="{&quot;height&quot;:198.55,&quot;left&quot;:71.3,&quot;top&quot;:142,&quot;width&quot;:823.65}"/>
</p:tagLst>
</file>

<file path=ppt/tags/tag69.xml><?xml version="1.0" encoding="utf-8"?>
<p:tagLst xmlns:p="http://schemas.openxmlformats.org/presentationml/2006/main">
  <p:tag name="KSO_WM_DIAGRAM_VIRTUALLY_FRAME" val="{&quot;height&quot;:198.55,&quot;left&quot;:71.3,&quot;top&quot;:142,&quot;width&quot;:823.6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198.55,&quot;left&quot;:71.3,&quot;top&quot;:142,&quot;width&quot;:823.65}"/>
</p:tagLst>
</file>

<file path=ppt/tags/tag71.xml><?xml version="1.0" encoding="utf-8"?>
<p:tagLst xmlns:p="http://schemas.openxmlformats.org/presentationml/2006/main">
  <p:tag name="KSO_WM_DIAGRAM_VIRTUALLY_FRAME" val="{&quot;height&quot;:198.55,&quot;left&quot;:71.3,&quot;top&quot;:142,&quot;width&quot;:823.65}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JiNDQxZjMxMS1mZDA2LTRiODUtODkzMy0zZmIzYWJlYjI5MTIiCn0K"/>
    </extobj>
  </extobjs>
</s:customData>
</file>

<file path=customXml/itemProps74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2628</Words>
  <Application>WPS 演示</Application>
  <PresentationFormat>宽屏</PresentationFormat>
  <Paragraphs>152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7" baseType="lpstr">
      <vt:lpstr>Arial</vt:lpstr>
      <vt:lpstr>宋体</vt:lpstr>
      <vt:lpstr>Wingdings</vt:lpstr>
      <vt:lpstr>Wingdings</vt:lpstr>
      <vt:lpstr>黑体</vt:lpstr>
      <vt:lpstr>Arial Narrow</vt:lpstr>
      <vt:lpstr>MS PGothic</vt:lpstr>
      <vt:lpstr>微软雅黑</vt:lpstr>
      <vt:lpstr>Segoe UI</vt:lpstr>
      <vt:lpstr>Times</vt:lpstr>
      <vt:lpstr>Times New Roman</vt:lpstr>
      <vt:lpstr>DejaVu Sans</vt:lpstr>
      <vt:lpstr>Cambria Math</vt:lpstr>
      <vt:lpstr>MS Mincho</vt:lpstr>
      <vt:lpstr>quote-cjk-patch</vt:lpstr>
      <vt:lpstr>Segoe Print</vt:lpstr>
      <vt:lpstr>Arial Unicode MS</vt:lpstr>
      <vt:lpstr>Calibri</vt:lpstr>
      <vt:lpstr>Segoe UI</vt:lpstr>
      <vt:lpstr>Times</vt:lpstr>
      <vt:lpstr>quote-cjk-patch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默声人</cp:lastModifiedBy>
  <cp:revision>172</cp:revision>
  <dcterms:created xsi:type="dcterms:W3CDTF">2019-06-19T02:08:00Z</dcterms:created>
  <dcterms:modified xsi:type="dcterms:W3CDTF">2026-04-27T05:33:36Z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B13525F4804B4FD8BE6D6A26851B2937_11</vt:lpwstr>
  </property>
</Properties>
</file>