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11" r:id="rId8"/>
    <p:sldId id="264" r:id="rId9"/>
    <p:sldId id="263" r:id="rId10"/>
    <p:sldId id="265" r:id="rId11"/>
    <p:sldId id="266" r:id="rId12"/>
    <p:sldId id="332" r:id="rId13"/>
    <p:sldId id="2612" r:id="rId14"/>
    <p:sldId id="2613" r:id="rId15"/>
    <p:sldId id="2615" r:id="rId16"/>
    <p:sldId id="336" r:id="rId17"/>
    <p:sldId id="2604" r:id="rId18"/>
    <p:sldId id="2610" r:id="rId19"/>
    <p:sldId id="270" r:id="rId20"/>
    <p:sldId id="2606" r:id="rId21"/>
    <p:sldId id="2614" r:id="rId22"/>
    <p:sldId id="334" r:id="rId23"/>
    <p:sldId id="335" r:id="rId24"/>
  </p:sldIdLst>
  <p:sldSz cx="16256000" cy="9144000"/>
  <p:notesSz cx="9144000" cy="16256000"/>
  <p:embeddedFontLst>
    <p:embeddedFont>
      <p:font typeface="Cambria Math" panose="02040503050406030204" pitchFamily="18" charset="0"/>
      <p:regular r:id="rId26"/>
    </p:embeddedFont>
    <p:embeddedFont>
      <p:font typeface="Noto Sans SC Black" panose="020B0200000000000000" pitchFamily="34" charset="-122"/>
      <p:bold r:id="rId27"/>
    </p:embeddedFont>
    <p:embeddedFont>
      <p:font typeface="Quattrocento Sans" panose="020B0502050000020003" pitchFamily="34" charset="0"/>
      <p:regular r:id="rId28"/>
      <p:bold r:id="rId29"/>
      <p:italic r:id="rId30"/>
      <p:boldItalic r:id="rId31"/>
    </p:embeddedFont>
    <p:embeddedFont>
      <p:font typeface="Segoe UI Variable Small" pitchFamily="2" charset="0"/>
      <p:regular r:id="rId32"/>
      <p:bold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等线" panose="02010600030101010101" pitchFamily="2" charset="-122"/>
      <p:regular r:id="rId38"/>
      <p:bold r:id="rId39"/>
    </p:embeddedFont>
    <p:embeddedFont>
      <p:font typeface="微软雅黑" panose="020B0503020204020204" pitchFamily="34" charset="-122"/>
      <p:regular r:id="rId40"/>
      <p:bold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A4A"/>
    <a:srgbClr val="C15942"/>
    <a:srgbClr val="B87333"/>
    <a:srgbClr val="E8E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44" autoAdjust="0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60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88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5FBC-387B-0BF5-E8B5-66D2D47D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02D9D-7CA2-C0A2-7ABC-EB2B82799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DAE78-B0DA-ED39-77AA-7A5183F7E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8E75D-CCC2-A1C0-A3BA-C2740B0E1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8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AD73-F0B8-D41C-F690-A7D7F15DB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3DC43-E74C-4526-2744-54D605110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9EC18-B48F-A67C-8B24-DE5D3593A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E07E-5A5D-63BC-6201-7C326A3CB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11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84C13-A3DC-5552-9E79-7663EE496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B20E4A-4C04-6AEB-517F-6D940FEE5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FCDF9-3A0C-057C-7C40-81630D246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2EC36-B678-9060-9C8C-20A75027B9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44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2B427-7ED2-FBBE-39EE-6CD4926D2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309A2-8042-A53E-1BAA-65B2B8DA6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B44E5-F7D1-BEED-CA16-69370AFFE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0967E-C42F-17EB-6782-D833F8CC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00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urgently need to develop some new methods to enhance the performance of WCDA.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04800" y="2032000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914400" y="7823200"/>
            <a:ext cx="7315200" cy="6400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至于</a:t>
            </a:r>
            <a:r>
              <a:rPr lang="en-US" altLang="zh-CN" dirty="0"/>
              <a:t>AI</a:t>
            </a:r>
            <a:r>
              <a:rPr lang="zh-CN" altLang="en-US" dirty="0"/>
              <a:t>，</a:t>
            </a:r>
            <a:r>
              <a:rPr lang="en-US" altLang="zh-CN" dirty="0"/>
              <a:t>like ChatGPT</a:t>
            </a:r>
            <a:r>
              <a:rPr lang="zh-CN" altLang="en-US" dirty="0"/>
              <a:t>、</a:t>
            </a:r>
            <a:r>
              <a:rPr lang="en-US" altLang="zh-CN" dirty="0"/>
              <a:t>Alpha fold</a:t>
            </a:r>
            <a:r>
              <a:rPr lang="zh-CN" altLang="en-US" dirty="0"/>
              <a:t>、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ASTERIS Significantly increased the detection depth of the James Webb Space Telescope (JWST) (by 1 magnitude)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487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DA96C-1A44-4A9B-7E49-A7383076D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6E9E2-697A-063D-9BD0-15AB828A8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91EA5-DEAE-D068-3605-8FE49AF7C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3BE23-B334-C472-D810-BCAF4DA33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4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139301-AF63-63A2-3D41-BB9ACA85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842E-124A-463E-9727-EB329E396F07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6A3FF8-704B-DC7E-E27C-71248E0A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7508A9-69EB-F191-8DE5-418D0566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B98-D39D-49D4-95DF-1FA155C958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6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59499"/>
            <a:ext cx="14630400" cy="13208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379200" y="8596821"/>
            <a:ext cx="4333643" cy="48768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2025-03-03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53152" y="8596821"/>
            <a:ext cx="6231467" cy="48768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89152" y="8596821"/>
            <a:ext cx="3522133" cy="48768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2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10年来人类研究宇宙线的最大实验装置之一，中国“拉索”开启“超高能伽马天文学”时代_科技 _ 文汇网">
            <a:extLst>
              <a:ext uri="{FF2B5EF4-FFF2-40B4-BE49-F238E27FC236}">
                <a16:creationId xmlns:a16="http://schemas.microsoft.com/office/drawing/2014/main" id="{A140FCB7-8574-1C19-91C4-4EF20F031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55"/>
          <a:stretch>
            <a:fillRect/>
          </a:stretch>
        </p:blipFill>
        <p:spPr bwMode="auto">
          <a:xfrm>
            <a:off x="7366000" y="4786"/>
            <a:ext cx="8890000" cy="91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0"/>
          <p:cNvSpPr/>
          <p:nvPr/>
        </p:nvSpPr>
        <p:spPr>
          <a:xfrm>
            <a:off x="7366000" y="-15296"/>
            <a:ext cx="8890000" cy="9159295"/>
          </a:xfrm>
          <a:prstGeom prst="rect">
            <a:avLst/>
          </a:prstGeom>
          <a:gradFill flip="none" rotWithShape="1">
            <a:gsLst>
              <a:gs pos="0">
                <a:srgbClr val="F5F3EF"/>
              </a:gs>
              <a:gs pos="40000">
                <a:srgbClr val="F5F3EF">
                  <a:alpha val="60000"/>
                </a:srgbClr>
              </a:gs>
              <a:gs pos="100000">
                <a:srgbClr val="F5F3EF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1"/>
          <p:cNvSpPr/>
          <p:nvPr/>
        </p:nvSpPr>
        <p:spPr>
          <a:xfrm>
            <a:off x="762000" y="0"/>
            <a:ext cx="1524000" cy="508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Text 2"/>
          <p:cNvSpPr/>
          <p:nvPr/>
        </p:nvSpPr>
        <p:spPr>
          <a:xfrm>
            <a:off x="762000" y="2540000"/>
            <a:ext cx="7583214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2D3A4A"/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  <a:cs typeface="Quattrocento Sans" pitchFamily="34" charset="-120"/>
              </a:rPr>
              <a:t>AI for WCDA</a:t>
            </a:r>
            <a:endParaRPr lang="en-US" sz="16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2000" y="4191000"/>
            <a:ext cx="7366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sz="24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Sans" pitchFamily="34" charset="-120"/>
              </a:rPr>
              <a:t>Improve WCDA performance using</a:t>
            </a:r>
          </a:p>
          <a:p>
            <a:r>
              <a:rPr lang="en-US" sz="24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Sans" pitchFamily="34" charset="-120"/>
              </a:rPr>
              <a:t>transformer-b</a:t>
            </a:r>
            <a:r>
              <a:rPr lang="en-US" altLang="zh-CN" sz="24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Sans" pitchFamily="34" charset="-120"/>
              </a:rPr>
              <a:t>ackbone</a:t>
            </a:r>
            <a:r>
              <a:rPr lang="en-US" sz="24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Sans" pitchFamily="34" charset="-120"/>
              </a:rPr>
              <a:t> AI models</a:t>
            </a:r>
            <a:endParaRPr lang="en-US" sz="2400" dirty="0">
              <a:latin typeface="Segoe UI Variable Small" pitchFamily="2" charset="0"/>
              <a:ea typeface="Noto Sans SC DemiLight" panose="020B0200000000000000" pitchFamily="34" charset="-12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62000" y="4826000"/>
            <a:ext cx="1016000" cy="254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761999" y="5080000"/>
            <a:ext cx="6105939" cy="146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Shicong Hu</a:t>
            </a: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, Zhiguo Yao, Zijie Huang, Yong Huang </a:t>
            </a:r>
            <a:r>
              <a:rPr lang="en-US" sz="1800" b="1" dirty="0"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|</a:t>
            </a: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 IHEP</a:t>
            </a:r>
            <a:endParaRPr lang="en-US" dirty="0">
              <a:solidFill>
                <a:srgbClr val="7A8594"/>
              </a:solidFill>
              <a:latin typeface="Segoe UI Variable Small" pitchFamily="2" charset="0"/>
              <a:ea typeface="Noto Sans SC DemiLight" panose="020B0200000000000000" pitchFamily="34" charset="-122"/>
              <a:cs typeface="Quattrocento Sans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Weiwei Li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A8594"/>
                </a:solidFill>
                <a:effectLst/>
                <a:uLnTx/>
                <a:uFillTx/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|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A8594"/>
                </a:solidFill>
                <a:effectLst/>
                <a:uLnTx/>
                <a:uFillTx/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 Z.AI Co., Ltd.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A8594"/>
                </a:solidFill>
                <a:latin typeface="Segoe UI Variable Small" pitchFamily="2" charset="0"/>
              </a:rPr>
              <a:t>XiaoXiao Wang, Bingke Zhu </a:t>
            </a:r>
            <a:r>
              <a:rPr lang="en-US" b="1" dirty="0">
                <a:latin typeface="Segoe UI Variable Small" pitchFamily="2" charset="0"/>
              </a:rPr>
              <a:t>|</a:t>
            </a:r>
            <a:r>
              <a:rPr lang="en-US" b="1" dirty="0">
                <a:solidFill>
                  <a:srgbClr val="7A8594"/>
                </a:solidFill>
                <a:latin typeface="Segoe UI Variable Small" pitchFamily="2" charset="0"/>
              </a:rPr>
              <a:t> </a:t>
            </a:r>
            <a:r>
              <a:rPr lang="en-US" dirty="0">
                <a:solidFill>
                  <a:srgbClr val="7A8594"/>
                </a:solidFill>
                <a:latin typeface="Segoe UI Variable Small" pitchFamily="2" charset="0"/>
              </a:rPr>
              <a:t>IA, CAS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A8594"/>
                </a:solidFill>
                <a:latin typeface="Segoe UI Variable Small" pitchFamily="2" charset="0"/>
              </a:rPr>
              <a:t>Chenyuan Xu </a:t>
            </a:r>
            <a:r>
              <a:rPr lang="en-US" b="1" dirty="0">
                <a:latin typeface="Segoe UI Variable Small" pitchFamily="2" charset="0"/>
              </a:rPr>
              <a:t>|</a:t>
            </a:r>
            <a:r>
              <a:rPr lang="en-US" dirty="0">
                <a:solidFill>
                  <a:srgbClr val="7A8594"/>
                </a:solidFill>
                <a:latin typeface="Segoe UI Variable Small" pitchFamily="2" charset="0"/>
              </a:rPr>
              <a:t> </a:t>
            </a:r>
            <a:r>
              <a:rPr lang="en-US" altLang="zh-CN" dirty="0">
                <a:solidFill>
                  <a:srgbClr val="7A8594"/>
                </a:solidFill>
                <a:latin typeface="Segoe UI Variable Small" pitchFamily="2" charset="0"/>
              </a:rPr>
              <a:t>ZHEJIANG LAB</a:t>
            </a:r>
            <a:endParaRPr lang="en-US" dirty="0">
              <a:latin typeface="Segoe UI Variable Small" pitchFamily="2" charset="0"/>
            </a:endParaRPr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1</a:t>
            </a:r>
            <a:r>
              <a:rPr lang="en-US" sz="1800" baseline="300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st</a:t>
            </a: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 LHAASO General </a:t>
            </a:r>
            <a:r>
              <a:rPr lang="en-US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M</a:t>
            </a: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eeting, 2026</a:t>
            </a:r>
            <a:endParaRPr lang="en-US" sz="1600" dirty="0">
              <a:latin typeface="Segoe UI Variable Small" pitchFamily="2" charset="0"/>
            </a:endParaRPr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@</a:t>
            </a:r>
            <a:r>
              <a:rPr lang="en-US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NJU</a:t>
            </a:r>
            <a:r>
              <a:rPr lang="en-US" sz="1800" dirty="0">
                <a:solidFill>
                  <a:srgbClr val="7A8594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, Suzhou</a:t>
            </a:r>
            <a:endParaRPr lang="en-US" sz="1600" dirty="0">
              <a:latin typeface="Segoe UI Variable Small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EEA42-8A82-7B78-3D0F-83E37720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">
            <a:extLst>
              <a:ext uri="{FF2B5EF4-FFF2-40B4-BE49-F238E27FC236}">
                <a16:creationId xmlns:a16="http://schemas.microsoft.com/office/drawing/2014/main" id="{2D5F5CF5-36EE-B75F-C6D8-D9B9654681F8}"/>
              </a:ext>
            </a:extLst>
          </p:cNvPr>
          <p:cNvSpPr/>
          <p:nvPr/>
        </p:nvSpPr>
        <p:spPr>
          <a:xfrm>
            <a:off x="508000" y="1625600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1B9CBF04-D0D5-A457-B193-C234AA93487F}"/>
              </a:ext>
            </a:extLst>
          </p:cNvPr>
          <p:cNvSpPr/>
          <p:nvPr/>
        </p:nvSpPr>
        <p:spPr>
          <a:xfrm>
            <a:off x="698500" y="1752600"/>
            <a:ext cx="3937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Testing of image preprocessing</a:t>
            </a:r>
            <a:endParaRPr lang="en-US" altLang="zh-CN" sz="16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95D83CA-DEF8-4434-B088-6E71EA89283F}"/>
              </a:ext>
            </a:extLst>
          </p:cNvPr>
          <p:cNvSpPr/>
          <p:nvPr/>
        </p:nvSpPr>
        <p:spPr>
          <a:xfrm>
            <a:off x="698500" y="2197100"/>
            <a:ext cx="3937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remove color augment (~4%↑)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• Increase patch number (~10%↑)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    • Resize 1024→224/384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Rotation, flip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Shape 2">
            <a:extLst>
              <a:ext uri="{FF2B5EF4-FFF2-40B4-BE49-F238E27FC236}">
                <a16:creationId xmlns:a16="http://schemas.microsoft.com/office/drawing/2014/main" id="{920DFEA1-F81D-67BD-ACE2-24AF09B9268D}"/>
              </a:ext>
            </a:extLst>
          </p:cNvPr>
          <p:cNvSpPr/>
          <p:nvPr/>
        </p:nvSpPr>
        <p:spPr>
          <a:xfrm>
            <a:off x="7192885" y="1016000"/>
            <a:ext cx="4318000" cy="2032000"/>
          </a:xfrm>
          <a:prstGeom prst="roundRect">
            <a:avLst>
              <a:gd name="adj" fmla="val 6000"/>
            </a:avLst>
          </a:prstGeom>
          <a:solidFill>
            <a:srgbClr val="E8E4DE"/>
          </a:solidFill>
          <a:ln w="12700">
            <a:solidFill>
              <a:srgbClr val="D0CBC4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3">
            <a:extLst>
              <a:ext uri="{FF2B5EF4-FFF2-40B4-BE49-F238E27FC236}">
                <a16:creationId xmlns:a16="http://schemas.microsoft.com/office/drawing/2014/main" id="{8C53A15C-C8CD-2FAC-FDB4-4CEED7593EE4}"/>
              </a:ext>
            </a:extLst>
          </p:cNvPr>
          <p:cNvSpPr/>
          <p:nvPr/>
        </p:nvSpPr>
        <p:spPr>
          <a:xfrm>
            <a:off x="7360260" y="1206500"/>
            <a:ext cx="2540000" cy="355600"/>
          </a:xfrm>
          <a:prstGeom prst="roundRect">
            <a:avLst>
              <a:gd name="adj" fmla="val 10000"/>
            </a:avLst>
          </a:prstGeom>
          <a:solidFill>
            <a:srgbClr val="7A8594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4">
            <a:extLst>
              <a:ext uri="{FF2B5EF4-FFF2-40B4-BE49-F238E27FC236}">
                <a16:creationId xmlns:a16="http://schemas.microsoft.com/office/drawing/2014/main" id="{5ED7A56B-38A2-E584-99A9-7ECB482A98EA}"/>
              </a:ext>
            </a:extLst>
          </p:cNvPr>
          <p:cNvSpPr/>
          <p:nvPr/>
        </p:nvSpPr>
        <p:spPr>
          <a:xfrm>
            <a:off x="7360260" y="12065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3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vit-base-patch16-224</a:t>
            </a:r>
            <a:endParaRPr lang="en-US" sz="1600" dirty="0"/>
          </a:p>
        </p:txBody>
      </p:sp>
      <p:sp>
        <p:nvSpPr>
          <p:cNvPr id="61" name="Text 5">
            <a:extLst>
              <a:ext uri="{FF2B5EF4-FFF2-40B4-BE49-F238E27FC236}">
                <a16:creationId xmlns:a16="http://schemas.microsoft.com/office/drawing/2014/main" id="{BF74B75E-3071-093E-8F03-B34A82126805}"/>
              </a:ext>
            </a:extLst>
          </p:cNvPr>
          <p:cNvSpPr/>
          <p:nvPr/>
        </p:nvSpPr>
        <p:spPr>
          <a:xfrm>
            <a:off x="7360260" y="1676400"/>
            <a:ext cx="63500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• 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image size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224 × 224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• Patc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h number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14 × 14 = </a:t>
            </a:r>
            <a:r>
              <a:rPr lang="en-US" sz="1800" b="1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196 patches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• Each 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p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atch: 16 × 16 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pixels</a:t>
            </a:r>
            <a:endParaRPr lang="en-US" sz="1600" dirty="0"/>
          </a:p>
        </p:txBody>
      </p:sp>
      <p:sp>
        <p:nvSpPr>
          <p:cNvPr id="62" name="Text 10">
            <a:extLst>
              <a:ext uri="{FF2B5EF4-FFF2-40B4-BE49-F238E27FC236}">
                <a16:creationId xmlns:a16="http://schemas.microsoft.com/office/drawing/2014/main" id="{4A5C03E3-F69F-6312-DE58-0BE99E1B6EDA}"/>
              </a:ext>
            </a:extLst>
          </p:cNvPr>
          <p:cNvSpPr/>
          <p:nvPr/>
        </p:nvSpPr>
        <p:spPr>
          <a:xfrm>
            <a:off x="7192885" y="33020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7A8594"/>
                </a:solidFill>
                <a:ea typeface="Quattrocento Sans" pitchFamily="34" charset="-122"/>
                <a:cs typeface="Quattrocento Sans" pitchFamily="34" charset="-120"/>
              </a:rPr>
              <a:t>Patch Division Illustration (14×14 vs 24×24)</a:t>
            </a:r>
            <a:endParaRPr lang="en-US" sz="1600" dirty="0"/>
          </a:p>
        </p:txBody>
      </p:sp>
      <p:sp>
        <p:nvSpPr>
          <p:cNvPr id="63" name="Shape 11">
            <a:extLst>
              <a:ext uri="{FF2B5EF4-FFF2-40B4-BE49-F238E27FC236}">
                <a16:creationId xmlns:a16="http://schemas.microsoft.com/office/drawing/2014/main" id="{3AF57789-9510-EE9D-660B-DDEFD4711DFE}"/>
              </a:ext>
            </a:extLst>
          </p:cNvPr>
          <p:cNvSpPr/>
          <p:nvPr/>
        </p:nvSpPr>
        <p:spPr>
          <a:xfrm>
            <a:off x="7192885" y="3746500"/>
            <a:ext cx="2540000" cy="254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0CBC4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4" name="Text 12">
            <a:extLst>
              <a:ext uri="{FF2B5EF4-FFF2-40B4-BE49-F238E27FC236}">
                <a16:creationId xmlns:a16="http://schemas.microsoft.com/office/drawing/2014/main" id="{6CEF8E7E-BD89-A0FA-E894-EA4877231087}"/>
              </a:ext>
            </a:extLst>
          </p:cNvPr>
          <p:cNvSpPr/>
          <p:nvPr/>
        </p:nvSpPr>
        <p:spPr>
          <a:xfrm>
            <a:off x="7192885" y="6350000"/>
            <a:ext cx="2540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300" dirty="0">
                <a:solidFill>
                  <a:srgbClr val="7A8594"/>
                </a:solidFill>
                <a:ea typeface="Quattrocento Sans" pitchFamily="34" charset="-122"/>
                <a:cs typeface="Quattrocento Sans" pitchFamily="34" charset="-120"/>
              </a:rPr>
              <a:t>14 × 14 = 196</a:t>
            </a:r>
            <a:endParaRPr lang="en-US" sz="1600" dirty="0"/>
          </a:p>
        </p:txBody>
      </p:sp>
      <p:sp>
        <p:nvSpPr>
          <p:cNvPr id="65" name="Shape 13">
            <a:extLst>
              <a:ext uri="{FF2B5EF4-FFF2-40B4-BE49-F238E27FC236}">
                <a16:creationId xmlns:a16="http://schemas.microsoft.com/office/drawing/2014/main" id="{111B9BA0-604E-C173-C1B7-BF400A1B3284}"/>
              </a:ext>
            </a:extLst>
          </p:cNvPr>
          <p:cNvSpPr/>
          <p:nvPr/>
        </p:nvSpPr>
        <p:spPr>
          <a:xfrm>
            <a:off x="7192885" y="4102100"/>
            <a:ext cx="2540000" cy="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6" name="Shape 14">
            <a:extLst>
              <a:ext uri="{FF2B5EF4-FFF2-40B4-BE49-F238E27FC236}">
                <a16:creationId xmlns:a16="http://schemas.microsoft.com/office/drawing/2014/main" id="{15EF62D9-DC85-49AE-B9B7-2DEE9DDB2441}"/>
              </a:ext>
            </a:extLst>
          </p:cNvPr>
          <p:cNvSpPr/>
          <p:nvPr/>
        </p:nvSpPr>
        <p:spPr>
          <a:xfrm>
            <a:off x="7192885" y="4457700"/>
            <a:ext cx="2540000" cy="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" name="Shape 15">
            <a:extLst>
              <a:ext uri="{FF2B5EF4-FFF2-40B4-BE49-F238E27FC236}">
                <a16:creationId xmlns:a16="http://schemas.microsoft.com/office/drawing/2014/main" id="{D91A8EB3-42D9-E612-C3BA-687112B40ECB}"/>
              </a:ext>
            </a:extLst>
          </p:cNvPr>
          <p:cNvSpPr/>
          <p:nvPr/>
        </p:nvSpPr>
        <p:spPr>
          <a:xfrm>
            <a:off x="7192885" y="4813300"/>
            <a:ext cx="2540000" cy="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8" name="Shape 16">
            <a:extLst>
              <a:ext uri="{FF2B5EF4-FFF2-40B4-BE49-F238E27FC236}">
                <a16:creationId xmlns:a16="http://schemas.microsoft.com/office/drawing/2014/main" id="{716D911F-B41F-7EF9-743C-0168BFEDE0D6}"/>
              </a:ext>
            </a:extLst>
          </p:cNvPr>
          <p:cNvSpPr/>
          <p:nvPr/>
        </p:nvSpPr>
        <p:spPr>
          <a:xfrm>
            <a:off x="7192885" y="5168900"/>
            <a:ext cx="2540000" cy="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9" name="Shape 17">
            <a:extLst>
              <a:ext uri="{FF2B5EF4-FFF2-40B4-BE49-F238E27FC236}">
                <a16:creationId xmlns:a16="http://schemas.microsoft.com/office/drawing/2014/main" id="{BD7981E8-81CC-2893-4EAD-75CB0A2EDE15}"/>
              </a:ext>
            </a:extLst>
          </p:cNvPr>
          <p:cNvSpPr/>
          <p:nvPr/>
        </p:nvSpPr>
        <p:spPr>
          <a:xfrm>
            <a:off x="7192885" y="5524500"/>
            <a:ext cx="2540000" cy="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0" name="Shape 18">
            <a:extLst>
              <a:ext uri="{FF2B5EF4-FFF2-40B4-BE49-F238E27FC236}">
                <a16:creationId xmlns:a16="http://schemas.microsoft.com/office/drawing/2014/main" id="{3DB9324F-07C0-CFD0-5092-9FDB11BCF106}"/>
              </a:ext>
            </a:extLst>
          </p:cNvPr>
          <p:cNvSpPr/>
          <p:nvPr/>
        </p:nvSpPr>
        <p:spPr>
          <a:xfrm>
            <a:off x="7192885" y="5880100"/>
            <a:ext cx="2540000" cy="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" name="Shape 19">
            <a:extLst>
              <a:ext uri="{FF2B5EF4-FFF2-40B4-BE49-F238E27FC236}">
                <a16:creationId xmlns:a16="http://schemas.microsoft.com/office/drawing/2014/main" id="{6077E049-7A5D-F50B-7ED5-32C8D7D191A1}"/>
              </a:ext>
            </a:extLst>
          </p:cNvPr>
          <p:cNvSpPr/>
          <p:nvPr/>
        </p:nvSpPr>
        <p:spPr>
          <a:xfrm>
            <a:off x="75484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" name="Shape 20">
            <a:extLst>
              <a:ext uri="{FF2B5EF4-FFF2-40B4-BE49-F238E27FC236}">
                <a16:creationId xmlns:a16="http://schemas.microsoft.com/office/drawing/2014/main" id="{34D14B92-5D3C-130D-F9CD-4AA2ED48CE4F}"/>
              </a:ext>
            </a:extLst>
          </p:cNvPr>
          <p:cNvSpPr/>
          <p:nvPr/>
        </p:nvSpPr>
        <p:spPr>
          <a:xfrm>
            <a:off x="79040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3" name="Shape 21">
            <a:extLst>
              <a:ext uri="{FF2B5EF4-FFF2-40B4-BE49-F238E27FC236}">
                <a16:creationId xmlns:a16="http://schemas.microsoft.com/office/drawing/2014/main" id="{74B5DCC2-5CEC-FA6A-F996-EBA58CF91889}"/>
              </a:ext>
            </a:extLst>
          </p:cNvPr>
          <p:cNvSpPr/>
          <p:nvPr/>
        </p:nvSpPr>
        <p:spPr>
          <a:xfrm>
            <a:off x="82596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4" name="Shape 22">
            <a:extLst>
              <a:ext uri="{FF2B5EF4-FFF2-40B4-BE49-F238E27FC236}">
                <a16:creationId xmlns:a16="http://schemas.microsoft.com/office/drawing/2014/main" id="{6ED46ABB-5D9F-868B-1CDD-FBE589B29B24}"/>
              </a:ext>
            </a:extLst>
          </p:cNvPr>
          <p:cNvSpPr/>
          <p:nvPr/>
        </p:nvSpPr>
        <p:spPr>
          <a:xfrm>
            <a:off x="86152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" name="Shape 23">
            <a:extLst>
              <a:ext uri="{FF2B5EF4-FFF2-40B4-BE49-F238E27FC236}">
                <a16:creationId xmlns:a16="http://schemas.microsoft.com/office/drawing/2014/main" id="{A69B3E5F-E53A-5FE5-A985-B5A60B1A6B92}"/>
              </a:ext>
            </a:extLst>
          </p:cNvPr>
          <p:cNvSpPr/>
          <p:nvPr/>
        </p:nvSpPr>
        <p:spPr>
          <a:xfrm>
            <a:off x="89708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6" name="Shape 24">
            <a:extLst>
              <a:ext uri="{FF2B5EF4-FFF2-40B4-BE49-F238E27FC236}">
                <a16:creationId xmlns:a16="http://schemas.microsoft.com/office/drawing/2014/main" id="{FE280D1E-360D-3FB8-977A-F2F81D71E250}"/>
              </a:ext>
            </a:extLst>
          </p:cNvPr>
          <p:cNvSpPr/>
          <p:nvPr/>
        </p:nvSpPr>
        <p:spPr>
          <a:xfrm>
            <a:off x="93264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E0DCD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7" name="Shape 25">
            <a:extLst>
              <a:ext uri="{FF2B5EF4-FFF2-40B4-BE49-F238E27FC236}">
                <a16:creationId xmlns:a16="http://schemas.microsoft.com/office/drawing/2014/main" id="{78C8C8A1-E369-8057-0F40-A4C287B79C88}"/>
              </a:ext>
            </a:extLst>
          </p:cNvPr>
          <p:cNvSpPr/>
          <p:nvPr/>
        </p:nvSpPr>
        <p:spPr>
          <a:xfrm>
            <a:off x="9986885" y="5016500"/>
            <a:ext cx="635000" cy="0"/>
          </a:xfrm>
          <a:prstGeom prst="straightConnector1">
            <a:avLst/>
          </a:prstGeom>
          <a:noFill/>
          <a:ln w="381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8" name="Shape 26">
            <a:extLst>
              <a:ext uri="{FF2B5EF4-FFF2-40B4-BE49-F238E27FC236}">
                <a16:creationId xmlns:a16="http://schemas.microsoft.com/office/drawing/2014/main" id="{EE9F2D50-76FA-D7A0-2945-370AFC0E0F54}"/>
              </a:ext>
            </a:extLst>
          </p:cNvPr>
          <p:cNvSpPr/>
          <p:nvPr/>
        </p:nvSpPr>
        <p:spPr>
          <a:xfrm>
            <a:off x="10875885" y="3746500"/>
            <a:ext cx="2540000" cy="254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B87333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9" name="Text 27">
            <a:extLst>
              <a:ext uri="{FF2B5EF4-FFF2-40B4-BE49-F238E27FC236}">
                <a16:creationId xmlns:a16="http://schemas.microsoft.com/office/drawing/2014/main" id="{C75DE6BD-EFC6-C37F-2903-6033DEB79D72}"/>
              </a:ext>
            </a:extLst>
          </p:cNvPr>
          <p:cNvSpPr/>
          <p:nvPr/>
        </p:nvSpPr>
        <p:spPr>
          <a:xfrm>
            <a:off x="10875885" y="6350000"/>
            <a:ext cx="2540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300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24 × 24 = 576</a:t>
            </a:r>
            <a:endParaRPr lang="en-US" sz="1600" dirty="0"/>
          </a:p>
        </p:txBody>
      </p:sp>
      <p:sp>
        <p:nvSpPr>
          <p:cNvPr id="80" name="Shape 28">
            <a:extLst>
              <a:ext uri="{FF2B5EF4-FFF2-40B4-BE49-F238E27FC236}">
                <a16:creationId xmlns:a16="http://schemas.microsoft.com/office/drawing/2014/main" id="{E3EEDB08-04A5-713B-509B-A16DFDBF2979}"/>
              </a:ext>
            </a:extLst>
          </p:cNvPr>
          <p:cNvSpPr/>
          <p:nvPr/>
        </p:nvSpPr>
        <p:spPr>
          <a:xfrm>
            <a:off x="10875885" y="40640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" name="Shape 29">
            <a:extLst>
              <a:ext uri="{FF2B5EF4-FFF2-40B4-BE49-F238E27FC236}">
                <a16:creationId xmlns:a16="http://schemas.microsoft.com/office/drawing/2014/main" id="{D5A5E58C-0564-2BA1-F95E-5C4EDB4EEBF1}"/>
              </a:ext>
            </a:extLst>
          </p:cNvPr>
          <p:cNvSpPr/>
          <p:nvPr/>
        </p:nvSpPr>
        <p:spPr>
          <a:xfrm>
            <a:off x="10875885" y="43815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" name="Shape 30">
            <a:extLst>
              <a:ext uri="{FF2B5EF4-FFF2-40B4-BE49-F238E27FC236}">
                <a16:creationId xmlns:a16="http://schemas.microsoft.com/office/drawing/2014/main" id="{4B309B04-4516-149E-099A-368C19291EE3}"/>
              </a:ext>
            </a:extLst>
          </p:cNvPr>
          <p:cNvSpPr/>
          <p:nvPr/>
        </p:nvSpPr>
        <p:spPr>
          <a:xfrm>
            <a:off x="10875885" y="46990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3" name="Shape 31">
            <a:extLst>
              <a:ext uri="{FF2B5EF4-FFF2-40B4-BE49-F238E27FC236}">
                <a16:creationId xmlns:a16="http://schemas.microsoft.com/office/drawing/2014/main" id="{A4A24CE0-9CCE-C708-D401-3DD42E53299E}"/>
              </a:ext>
            </a:extLst>
          </p:cNvPr>
          <p:cNvSpPr/>
          <p:nvPr/>
        </p:nvSpPr>
        <p:spPr>
          <a:xfrm>
            <a:off x="10875885" y="50165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4" name="Shape 32">
            <a:extLst>
              <a:ext uri="{FF2B5EF4-FFF2-40B4-BE49-F238E27FC236}">
                <a16:creationId xmlns:a16="http://schemas.microsoft.com/office/drawing/2014/main" id="{DEBCBC0F-1BB9-3EE5-E28F-44B3F2EA462F}"/>
              </a:ext>
            </a:extLst>
          </p:cNvPr>
          <p:cNvSpPr/>
          <p:nvPr/>
        </p:nvSpPr>
        <p:spPr>
          <a:xfrm>
            <a:off x="10875885" y="53340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" name="Shape 33">
            <a:extLst>
              <a:ext uri="{FF2B5EF4-FFF2-40B4-BE49-F238E27FC236}">
                <a16:creationId xmlns:a16="http://schemas.microsoft.com/office/drawing/2014/main" id="{B07DF31B-555A-BD95-DDB4-B74B2351A523}"/>
              </a:ext>
            </a:extLst>
          </p:cNvPr>
          <p:cNvSpPr/>
          <p:nvPr/>
        </p:nvSpPr>
        <p:spPr>
          <a:xfrm>
            <a:off x="10875885" y="56515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6" name="Shape 34">
            <a:extLst>
              <a:ext uri="{FF2B5EF4-FFF2-40B4-BE49-F238E27FC236}">
                <a16:creationId xmlns:a16="http://schemas.microsoft.com/office/drawing/2014/main" id="{441E64F0-BAF0-8F6E-7F05-9B6089873748}"/>
              </a:ext>
            </a:extLst>
          </p:cNvPr>
          <p:cNvSpPr/>
          <p:nvPr/>
        </p:nvSpPr>
        <p:spPr>
          <a:xfrm>
            <a:off x="10875885" y="5969000"/>
            <a:ext cx="2540000" cy="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7" name="Shape 35">
            <a:extLst>
              <a:ext uri="{FF2B5EF4-FFF2-40B4-BE49-F238E27FC236}">
                <a16:creationId xmlns:a16="http://schemas.microsoft.com/office/drawing/2014/main" id="{E1BCE814-DEE0-2A8E-B6C2-63DBD9D24D9F}"/>
              </a:ext>
            </a:extLst>
          </p:cNvPr>
          <p:cNvSpPr/>
          <p:nvPr/>
        </p:nvSpPr>
        <p:spPr>
          <a:xfrm>
            <a:off x="111933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8" name="Shape 36">
            <a:extLst>
              <a:ext uri="{FF2B5EF4-FFF2-40B4-BE49-F238E27FC236}">
                <a16:creationId xmlns:a16="http://schemas.microsoft.com/office/drawing/2014/main" id="{C32FF9C8-0563-EB7A-0483-F2827308C49F}"/>
              </a:ext>
            </a:extLst>
          </p:cNvPr>
          <p:cNvSpPr/>
          <p:nvPr/>
        </p:nvSpPr>
        <p:spPr>
          <a:xfrm>
            <a:off x="115108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9" name="Shape 37">
            <a:extLst>
              <a:ext uri="{FF2B5EF4-FFF2-40B4-BE49-F238E27FC236}">
                <a16:creationId xmlns:a16="http://schemas.microsoft.com/office/drawing/2014/main" id="{F7F153FD-54A7-4F6B-53AC-68589E21E7B8}"/>
              </a:ext>
            </a:extLst>
          </p:cNvPr>
          <p:cNvSpPr/>
          <p:nvPr/>
        </p:nvSpPr>
        <p:spPr>
          <a:xfrm>
            <a:off x="118283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0" name="Shape 38">
            <a:extLst>
              <a:ext uri="{FF2B5EF4-FFF2-40B4-BE49-F238E27FC236}">
                <a16:creationId xmlns:a16="http://schemas.microsoft.com/office/drawing/2014/main" id="{0E829055-0B4A-4BA3-1B5C-1D0751965D91}"/>
              </a:ext>
            </a:extLst>
          </p:cNvPr>
          <p:cNvSpPr/>
          <p:nvPr/>
        </p:nvSpPr>
        <p:spPr>
          <a:xfrm>
            <a:off x="121458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1" name="Shape 39">
            <a:extLst>
              <a:ext uri="{FF2B5EF4-FFF2-40B4-BE49-F238E27FC236}">
                <a16:creationId xmlns:a16="http://schemas.microsoft.com/office/drawing/2014/main" id="{9D1CCF3E-E952-4DEA-D951-AA1DCA94612A}"/>
              </a:ext>
            </a:extLst>
          </p:cNvPr>
          <p:cNvSpPr/>
          <p:nvPr/>
        </p:nvSpPr>
        <p:spPr>
          <a:xfrm>
            <a:off x="124633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" name="Shape 40">
            <a:extLst>
              <a:ext uri="{FF2B5EF4-FFF2-40B4-BE49-F238E27FC236}">
                <a16:creationId xmlns:a16="http://schemas.microsoft.com/office/drawing/2014/main" id="{CBE587F5-17CA-D218-A647-8669097BE9F4}"/>
              </a:ext>
            </a:extLst>
          </p:cNvPr>
          <p:cNvSpPr/>
          <p:nvPr/>
        </p:nvSpPr>
        <p:spPr>
          <a:xfrm>
            <a:off x="127808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3" name="Shape 41">
            <a:extLst>
              <a:ext uri="{FF2B5EF4-FFF2-40B4-BE49-F238E27FC236}">
                <a16:creationId xmlns:a16="http://schemas.microsoft.com/office/drawing/2014/main" id="{0E473EEA-CF92-98A5-DFA0-4A5D10EFED53}"/>
              </a:ext>
            </a:extLst>
          </p:cNvPr>
          <p:cNvSpPr/>
          <p:nvPr/>
        </p:nvSpPr>
        <p:spPr>
          <a:xfrm>
            <a:off x="13098385" y="3746500"/>
            <a:ext cx="0" cy="2540000"/>
          </a:xfrm>
          <a:prstGeom prst="straightConnector1">
            <a:avLst/>
          </a:prstGeom>
          <a:noFill/>
          <a:ln w="12700">
            <a:solidFill>
              <a:srgbClr val="D0CBC4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4" name="Shape 42">
            <a:extLst>
              <a:ext uri="{FF2B5EF4-FFF2-40B4-BE49-F238E27FC236}">
                <a16:creationId xmlns:a16="http://schemas.microsoft.com/office/drawing/2014/main" id="{76CEA53B-CC39-6406-2EAA-A55069E001F5}"/>
              </a:ext>
            </a:extLst>
          </p:cNvPr>
          <p:cNvSpPr/>
          <p:nvPr/>
        </p:nvSpPr>
        <p:spPr>
          <a:xfrm>
            <a:off x="7192885" y="6921500"/>
            <a:ext cx="7112000" cy="889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95" name="Text 43">
            <a:extLst>
              <a:ext uri="{FF2B5EF4-FFF2-40B4-BE49-F238E27FC236}">
                <a16:creationId xmlns:a16="http://schemas.microsoft.com/office/drawing/2014/main" id="{33B0811A-C50A-5E1E-CA72-631F64E28933}"/>
              </a:ext>
            </a:extLst>
          </p:cNvPr>
          <p:cNvSpPr/>
          <p:nvPr/>
        </p:nvSpPr>
        <p:spPr>
          <a:xfrm>
            <a:off x="7446885" y="6921500"/>
            <a:ext cx="6604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Patch 14×14 → 24×24: Crab significance </a:t>
            </a:r>
            <a:r>
              <a:rPr lang="en-US" sz="2800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~10% </a:t>
            </a:r>
            <a:r>
              <a:rPr lang="en-US" sz="2000" dirty="0">
                <a:solidFill>
                  <a:schemeClr val="bg1"/>
                </a:solidFill>
                <a:ea typeface="Quattrocento Sans" pitchFamily="34" charset="-122"/>
                <a:cs typeface="Quattrocento Sans" pitchFamily="34" charset="-120"/>
              </a:rPr>
              <a:t>up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6" name="Text 44">
            <a:extLst>
              <a:ext uri="{FF2B5EF4-FFF2-40B4-BE49-F238E27FC236}">
                <a16:creationId xmlns:a16="http://schemas.microsoft.com/office/drawing/2014/main" id="{CA12C6B0-89B3-3779-27F7-3DD14E178794}"/>
              </a:ext>
            </a:extLst>
          </p:cNvPr>
          <p:cNvSpPr/>
          <p:nvPr/>
        </p:nvSpPr>
        <p:spPr>
          <a:xfrm>
            <a:off x="7192885" y="7937500"/>
            <a:ext cx="7112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7A8594"/>
                </a:solidFill>
                <a:ea typeface="Quattrocento Sans" pitchFamily="34" charset="-122"/>
                <a:cs typeface="Quattrocento Sans" pitchFamily="34" charset="-120"/>
              </a:rPr>
              <a:t>Crab significance: ×1.34 → </a:t>
            </a:r>
            <a:r>
              <a:rPr lang="en-US" sz="1600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×1.47</a:t>
            </a:r>
            <a:endParaRPr lang="en-US" sz="1600" dirty="0"/>
          </a:p>
        </p:txBody>
      </p:sp>
      <p:sp>
        <p:nvSpPr>
          <p:cNvPr id="100" name="Text 1">
            <a:extLst>
              <a:ext uri="{FF2B5EF4-FFF2-40B4-BE49-F238E27FC236}">
                <a16:creationId xmlns:a16="http://schemas.microsoft.com/office/drawing/2014/main" id="{C49E5F05-533D-5429-DB5E-C99626046FED}"/>
              </a:ext>
            </a:extLst>
          </p:cNvPr>
          <p:cNvSpPr/>
          <p:nvPr/>
        </p:nvSpPr>
        <p:spPr>
          <a:xfrm>
            <a:off x="762000" y="254000"/>
            <a:ext cx="8382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Optimization on classification of Gamma/CRs</a:t>
            </a:r>
            <a:endParaRPr lang="en-US" sz="2800" dirty="0">
              <a:latin typeface="+mj-lt"/>
            </a:endParaRPr>
          </a:p>
        </p:txBody>
      </p:sp>
      <p:sp>
        <p:nvSpPr>
          <p:cNvPr id="101" name="Text 14">
            <a:extLst>
              <a:ext uri="{FF2B5EF4-FFF2-40B4-BE49-F238E27FC236}">
                <a16:creationId xmlns:a16="http://schemas.microsoft.com/office/drawing/2014/main" id="{F2C8FC78-65CB-9B2E-3D47-2EA81394F8BC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10 / 19</a:t>
            </a:r>
            <a:endParaRPr lang="en-US" sz="1600" b="1" dirty="0"/>
          </a:p>
        </p:txBody>
      </p:sp>
      <p:sp>
        <p:nvSpPr>
          <p:cNvPr id="106" name="Shape 6">
            <a:extLst>
              <a:ext uri="{FF2B5EF4-FFF2-40B4-BE49-F238E27FC236}">
                <a16:creationId xmlns:a16="http://schemas.microsoft.com/office/drawing/2014/main" id="{ECC2EFF0-0CA3-3A71-0F57-1F6FB7F8690C}"/>
              </a:ext>
            </a:extLst>
          </p:cNvPr>
          <p:cNvSpPr/>
          <p:nvPr/>
        </p:nvSpPr>
        <p:spPr>
          <a:xfrm>
            <a:off x="11689356" y="1016000"/>
            <a:ext cx="4318000" cy="2032000"/>
          </a:xfrm>
          <a:prstGeom prst="roundRect">
            <a:avLst>
              <a:gd name="adj" fmla="val 6000"/>
            </a:avLst>
          </a:prstGeom>
          <a:solidFill>
            <a:srgbClr val="E8E4DE"/>
          </a:solidFill>
          <a:ln w="25400">
            <a:solidFill>
              <a:srgbClr val="B87333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" name="Shape 7">
            <a:extLst>
              <a:ext uri="{FF2B5EF4-FFF2-40B4-BE49-F238E27FC236}">
                <a16:creationId xmlns:a16="http://schemas.microsoft.com/office/drawing/2014/main" id="{EA1EA77F-7FB6-522C-E623-5A0551C757E4}"/>
              </a:ext>
            </a:extLst>
          </p:cNvPr>
          <p:cNvSpPr/>
          <p:nvPr/>
        </p:nvSpPr>
        <p:spPr>
          <a:xfrm>
            <a:off x="11856731" y="1206500"/>
            <a:ext cx="2794000" cy="355600"/>
          </a:xfrm>
          <a:prstGeom prst="roundRect">
            <a:avLst>
              <a:gd name="adj" fmla="val 10000"/>
            </a:avLst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8" name="Text 8">
            <a:extLst>
              <a:ext uri="{FF2B5EF4-FFF2-40B4-BE49-F238E27FC236}">
                <a16:creationId xmlns:a16="http://schemas.microsoft.com/office/drawing/2014/main" id="{21733BC8-FC2E-15FE-8EAB-75935FB71712}"/>
              </a:ext>
            </a:extLst>
          </p:cNvPr>
          <p:cNvSpPr/>
          <p:nvPr/>
        </p:nvSpPr>
        <p:spPr>
          <a:xfrm>
            <a:off x="11856731" y="1206500"/>
            <a:ext cx="2794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3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vit-base-patch16-384</a:t>
            </a:r>
            <a:endParaRPr lang="en-US" sz="1600" dirty="0"/>
          </a:p>
        </p:txBody>
      </p:sp>
      <p:sp>
        <p:nvSpPr>
          <p:cNvPr id="109" name="Text 9">
            <a:extLst>
              <a:ext uri="{FF2B5EF4-FFF2-40B4-BE49-F238E27FC236}">
                <a16:creationId xmlns:a16="http://schemas.microsoft.com/office/drawing/2014/main" id="{0935AB2C-F27F-09E9-5FFE-9D7ABB837E7F}"/>
              </a:ext>
            </a:extLst>
          </p:cNvPr>
          <p:cNvSpPr/>
          <p:nvPr/>
        </p:nvSpPr>
        <p:spPr>
          <a:xfrm>
            <a:off x="11856731" y="1676400"/>
            <a:ext cx="4169335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• </a:t>
            </a:r>
            <a:r>
              <a:rPr lang="en-US" altLang="zh-CN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image size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 384 × 384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• Patc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h number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24 × 24 = </a:t>
            </a:r>
            <a:r>
              <a:rPr lang="en-US" sz="1800" b="1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576 patches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• 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Each p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atch: 16 × 16 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pixels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120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6C901-86FF-6126-70E7-1BB275C35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">
            <a:extLst>
              <a:ext uri="{FF2B5EF4-FFF2-40B4-BE49-F238E27FC236}">
                <a16:creationId xmlns:a16="http://schemas.microsoft.com/office/drawing/2014/main" id="{13FCA36E-53EC-402E-BA23-C3C3B08CEF25}"/>
              </a:ext>
            </a:extLst>
          </p:cNvPr>
          <p:cNvSpPr/>
          <p:nvPr/>
        </p:nvSpPr>
        <p:spPr>
          <a:xfrm>
            <a:off x="508000" y="1625600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C4A63788-92B6-AF97-3C99-D2DE49C82E2E}"/>
              </a:ext>
            </a:extLst>
          </p:cNvPr>
          <p:cNvSpPr/>
          <p:nvPr/>
        </p:nvSpPr>
        <p:spPr>
          <a:xfrm>
            <a:off x="698500" y="1752600"/>
            <a:ext cx="3937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Testing of image preprocessing</a:t>
            </a:r>
            <a:endParaRPr lang="en-US" sz="16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00185BD8-A1AF-133A-6EB1-246418717F37}"/>
              </a:ext>
            </a:extLst>
          </p:cNvPr>
          <p:cNvSpPr/>
          <p:nvPr/>
        </p:nvSpPr>
        <p:spPr>
          <a:xfrm>
            <a:off x="698500" y="2197100"/>
            <a:ext cx="3937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remove color augment (~4%↑)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Increase patch number (~10%↑)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Resize 1024→224/384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Rotation, flip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742277AC-495E-A7BD-385C-72867FBA78C6}"/>
              </a:ext>
            </a:extLst>
          </p:cNvPr>
          <p:cNvSpPr/>
          <p:nvPr/>
        </p:nvSpPr>
        <p:spPr>
          <a:xfrm>
            <a:off x="2496747" y="4417874"/>
            <a:ext cx="0" cy="520700"/>
          </a:xfrm>
          <a:prstGeom prst="straightConnector1">
            <a:avLst/>
          </a:prstGeom>
          <a:noFill/>
          <a:ln w="381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1DA6DB38-AB2F-44EA-1CA8-CEE0E7008D68}"/>
              </a:ext>
            </a:extLst>
          </p:cNvPr>
          <p:cNvSpPr/>
          <p:nvPr/>
        </p:nvSpPr>
        <p:spPr>
          <a:xfrm>
            <a:off x="508000" y="5191217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F6C7BA3F-43FB-AA6D-8273-C28908D3AB33}"/>
              </a:ext>
            </a:extLst>
          </p:cNvPr>
          <p:cNvSpPr/>
          <p:nvPr/>
        </p:nvSpPr>
        <p:spPr>
          <a:xfrm>
            <a:off x="698500" y="5318217"/>
            <a:ext cx="4191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Exploration of Model Architecture</a:t>
            </a:r>
            <a:endParaRPr lang="en-US" sz="16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F00BD90C-7309-A5E4-84C4-1C5973CAF68F}"/>
              </a:ext>
            </a:extLst>
          </p:cNvPr>
          <p:cNvSpPr/>
          <p:nvPr/>
        </p:nvSpPr>
        <p:spPr>
          <a:xfrm>
            <a:off x="698500" y="5762717"/>
            <a:ext cx="4191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• ViT → Swin Transformer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    • Multi-scale feature extraction</a:t>
            </a: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    • Relative position embedding</a:t>
            </a:r>
            <a:endParaRPr lang="en-US" sz="160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0868896E-EF14-FF19-3CC4-6AC4C1C2F872}"/>
              </a:ext>
            </a:extLst>
          </p:cNvPr>
          <p:cNvSpPr/>
          <p:nvPr/>
        </p:nvSpPr>
        <p:spPr>
          <a:xfrm>
            <a:off x="7443000" y="1112519"/>
            <a:ext cx="889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7A8594"/>
                </a:solidFill>
                <a:ea typeface="QuattrocentoSans" pitchFamily="34" charset="-122"/>
              </a:rPr>
              <a:t>ViT -&gt; Swin transformer</a:t>
            </a:r>
          </a:p>
        </p:txBody>
      </p:sp>
      <p:graphicFrame>
        <p:nvGraphicFramePr>
          <p:cNvPr id="18" name="Table 0">
            <a:extLst>
              <a:ext uri="{FF2B5EF4-FFF2-40B4-BE49-F238E27FC236}">
                <a16:creationId xmlns:a16="http://schemas.microsoft.com/office/drawing/2014/main" id="{AB159877-9954-5245-B6E1-82F55CD74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015755"/>
              </p:ext>
            </p:extLst>
          </p:nvPr>
        </p:nvGraphicFramePr>
        <p:xfrm>
          <a:off x="7443000" y="1877874"/>
          <a:ext cx="6858000" cy="25400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u="none" dirty="0">
                          <a:solidFill>
                            <a:srgbClr val="FFFFFF"/>
                          </a:solidFill>
                          <a:latin typeface="+mn-lt"/>
                          <a:ea typeface="QuattrocentoSans" pitchFamily="34" charset="-122"/>
                          <a:cs typeface="QuattrocentoSans" charset="0"/>
                        </a:rPr>
                        <a:t>Characteristic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3A4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>
                          <a:solidFill>
                            <a:srgbClr val="FFFFFF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ViT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3A4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>
                          <a:solidFill>
                            <a:srgbClr val="FFFFFF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Swin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3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Attention mechanism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Global self-attention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Shifted Window Attention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  <a:ea typeface="QuattrocentoSans" charset="0"/>
                          <a:cs typeface="QuattrocentoSans" charset="0"/>
                        </a:rPr>
                        <a:t>Position embedding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Absolute embedding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  <a:ea typeface="QuattrocentoSans" charset="0"/>
                          <a:cs typeface="QuattrocentoSans" charset="0"/>
                        </a:rPr>
                        <a:t>Relative embedding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  <a:ea typeface="QuattrocentoSans" charset="0"/>
                          <a:cs typeface="QuattrocentoSans" charset="0"/>
                        </a:rPr>
                        <a:t>Feature extraction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Single scale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Multi scale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Computation complexity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O(n²)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O(n)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Shape 3">
            <a:extLst>
              <a:ext uri="{FF2B5EF4-FFF2-40B4-BE49-F238E27FC236}">
                <a16:creationId xmlns:a16="http://schemas.microsoft.com/office/drawing/2014/main" id="{D099A8F8-7B59-05CB-69EE-56FCA6D5EBF8}"/>
              </a:ext>
            </a:extLst>
          </p:cNvPr>
          <p:cNvSpPr/>
          <p:nvPr/>
        </p:nvSpPr>
        <p:spPr>
          <a:xfrm>
            <a:off x="7443000" y="4671874"/>
            <a:ext cx="6858000" cy="1524000"/>
          </a:xfrm>
          <a:prstGeom prst="roundRect">
            <a:avLst>
              <a:gd name="adj" fmla="val 6000"/>
            </a:avLst>
          </a:prstGeom>
          <a:solidFill>
            <a:srgbClr val="E8E4D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D2C06A31-A14E-BD9A-8A35-F0BE50FBFE9D}"/>
              </a:ext>
            </a:extLst>
          </p:cNvPr>
          <p:cNvSpPr/>
          <p:nvPr/>
        </p:nvSpPr>
        <p:spPr>
          <a:xfrm>
            <a:off x="7613583" y="4671874"/>
            <a:ext cx="6612556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Swin's multi-scale feature extraction and relative position </a:t>
            </a:r>
            <a:r>
              <a:rPr lang="en-US" altLang="zh-CN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embedding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 are more suitable for the local structural features of event images, and can further increase by </a:t>
            </a:r>
            <a:r>
              <a:rPr lang="en-US" sz="2400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~7%</a:t>
            </a:r>
            <a:endParaRPr lang="en-US" sz="1600" dirty="0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A9CCB7A4-4B02-6517-BEA6-51C86B138123}"/>
              </a:ext>
            </a:extLst>
          </p:cNvPr>
          <p:cNvSpPr/>
          <p:nvPr/>
        </p:nvSpPr>
        <p:spPr>
          <a:xfrm>
            <a:off x="7443000" y="6449874"/>
            <a:ext cx="685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Crab </a:t>
            </a: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Significance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×1.47 → </a:t>
            </a:r>
            <a:r>
              <a:rPr lang="en-US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×1.57</a:t>
            </a:r>
            <a:endParaRPr lang="en-US" sz="1600" dirty="0"/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CB86DC92-CA0D-FB90-8B6B-BE4DA3E9B57E}"/>
              </a:ext>
            </a:extLst>
          </p:cNvPr>
          <p:cNvSpPr/>
          <p:nvPr/>
        </p:nvSpPr>
        <p:spPr>
          <a:xfrm>
            <a:off x="762000" y="254000"/>
            <a:ext cx="8382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Optimization on classification of Gamma/CRs</a:t>
            </a:r>
            <a:endParaRPr lang="en-US" sz="2800" dirty="0">
              <a:latin typeface="+mj-lt"/>
            </a:endParaRPr>
          </a:p>
        </p:txBody>
      </p:sp>
      <p:sp>
        <p:nvSpPr>
          <p:cNvPr id="25" name="Shape 13">
            <a:extLst>
              <a:ext uri="{FF2B5EF4-FFF2-40B4-BE49-F238E27FC236}">
                <a16:creationId xmlns:a16="http://schemas.microsoft.com/office/drawing/2014/main" id="{D883A617-1217-0644-E30C-9DEC128C7978}"/>
              </a:ext>
            </a:extLst>
          </p:cNvPr>
          <p:cNvSpPr/>
          <p:nvPr/>
        </p:nvSpPr>
        <p:spPr>
          <a:xfrm>
            <a:off x="8763000" y="6449874"/>
            <a:ext cx="4318000" cy="2286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14">
            <a:extLst>
              <a:ext uri="{FF2B5EF4-FFF2-40B4-BE49-F238E27FC236}">
                <a16:creationId xmlns:a16="http://schemas.microsoft.com/office/drawing/2014/main" id="{F0A258EB-D89E-470A-9524-87587DFD262E}"/>
              </a:ext>
            </a:extLst>
          </p:cNvPr>
          <p:cNvSpPr/>
          <p:nvPr/>
        </p:nvSpPr>
        <p:spPr>
          <a:xfrm>
            <a:off x="9017000" y="6640374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B873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Overall factor of Crab significance</a:t>
            </a:r>
            <a:endParaRPr lang="en-US" sz="1600" dirty="0"/>
          </a:p>
        </p:txBody>
      </p:sp>
      <p:sp>
        <p:nvSpPr>
          <p:cNvPr id="27" name="Text 15">
            <a:extLst>
              <a:ext uri="{FF2B5EF4-FFF2-40B4-BE49-F238E27FC236}">
                <a16:creationId xmlns:a16="http://schemas.microsoft.com/office/drawing/2014/main" id="{FC7748F3-423E-730B-B70A-9FEF626AFFB0}"/>
              </a:ext>
            </a:extLst>
          </p:cNvPr>
          <p:cNvSpPr/>
          <p:nvPr/>
        </p:nvSpPr>
        <p:spPr>
          <a:xfrm>
            <a:off x="9017000" y="7084874"/>
            <a:ext cx="381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×1.57</a:t>
            </a:r>
            <a:endParaRPr lang="en-US" sz="1600" dirty="0"/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BD3EAEE6-20B7-1C55-E635-14E7BD0E49CA}"/>
              </a:ext>
            </a:extLst>
          </p:cNvPr>
          <p:cNvSpPr/>
          <p:nvPr/>
        </p:nvSpPr>
        <p:spPr>
          <a:xfrm>
            <a:off x="8907379" y="7973874"/>
            <a:ext cx="406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improved by 57% compared to traditional methods</a:t>
            </a:r>
            <a:endParaRPr lang="en-US" sz="1600" dirty="0"/>
          </a:p>
        </p:txBody>
      </p:sp>
      <p:sp>
        <p:nvSpPr>
          <p:cNvPr id="31" name="Text 14">
            <a:extLst>
              <a:ext uri="{FF2B5EF4-FFF2-40B4-BE49-F238E27FC236}">
                <a16:creationId xmlns:a16="http://schemas.microsoft.com/office/drawing/2014/main" id="{640503E7-9867-629F-78C8-C7005F2C9A2E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11 / 19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1728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2">
            <a:extLst>
              <a:ext uri="{FF2B5EF4-FFF2-40B4-BE49-F238E27FC236}">
                <a16:creationId xmlns:a16="http://schemas.microsoft.com/office/drawing/2014/main" id="{3C83E052-14D2-7710-8998-6A39ED9A53D3}"/>
              </a:ext>
            </a:extLst>
          </p:cNvPr>
          <p:cNvSpPr/>
          <p:nvPr/>
        </p:nvSpPr>
        <p:spPr>
          <a:xfrm>
            <a:off x="5571812" y="799513"/>
            <a:ext cx="10052885" cy="3834632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Shape 12">
            <a:extLst>
              <a:ext uri="{FF2B5EF4-FFF2-40B4-BE49-F238E27FC236}">
                <a16:creationId xmlns:a16="http://schemas.microsoft.com/office/drawing/2014/main" id="{F45E95B5-3ECE-2E59-93AB-2E166236FFE0}"/>
              </a:ext>
            </a:extLst>
          </p:cNvPr>
          <p:cNvSpPr/>
          <p:nvPr/>
        </p:nvSpPr>
        <p:spPr>
          <a:xfrm>
            <a:off x="5571812" y="4634913"/>
            <a:ext cx="10052885" cy="3834632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2D4E15C-0BE6-C3AA-80F0-07BF657C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160" y="1268631"/>
            <a:ext cx="8906188" cy="32954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87CE02-CFD7-C5DE-C6E5-5C5A9A07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160" y="5086494"/>
            <a:ext cx="8967840" cy="3294000"/>
          </a:xfrm>
          <a:prstGeom prst="rect">
            <a:avLst/>
          </a:prstGeom>
        </p:spPr>
      </p:pic>
      <p:sp>
        <p:nvSpPr>
          <p:cNvPr id="6" name="Text 14">
            <a:extLst>
              <a:ext uri="{FF2B5EF4-FFF2-40B4-BE49-F238E27FC236}">
                <a16:creationId xmlns:a16="http://schemas.microsoft.com/office/drawing/2014/main" id="{36AF0922-45C4-D331-643B-F3E3C2851C96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12 / 19</a:t>
            </a:r>
            <a:endParaRPr lang="en-US" sz="1600" b="1"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04EE1CF4-36E3-2CB6-E4D1-3E74F8347173}"/>
              </a:ext>
            </a:extLst>
          </p:cNvPr>
          <p:cNvSpPr/>
          <p:nvPr/>
        </p:nvSpPr>
        <p:spPr>
          <a:xfrm>
            <a:off x="762000" y="254000"/>
            <a:ext cx="762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Applied to direction reconstruction</a:t>
            </a:r>
            <a:endParaRPr lang="en-US" sz="2800" dirty="0">
              <a:latin typeface="+mj-lt"/>
            </a:endParaRPr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DE85DD88-B75E-D593-8357-6790D03FA2A9}"/>
              </a:ext>
            </a:extLst>
          </p:cNvPr>
          <p:cNvSpPr/>
          <p:nvPr/>
        </p:nvSpPr>
        <p:spPr>
          <a:xfrm>
            <a:off x="508000" y="1625600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D07AC7C0-6912-D703-9416-4FCA9793E0DA}"/>
              </a:ext>
            </a:extLst>
          </p:cNvPr>
          <p:cNvSpPr/>
          <p:nvPr/>
        </p:nvSpPr>
        <p:spPr>
          <a:xfrm>
            <a:off x="698500" y="1752600"/>
            <a:ext cx="3937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Testing of image preprocessing</a:t>
            </a:r>
            <a:endParaRPr lang="en-US" sz="1600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E7434587-8D37-D680-A8AB-455390CB604C}"/>
              </a:ext>
            </a:extLst>
          </p:cNvPr>
          <p:cNvSpPr/>
          <p:nvPr/>
        </p:nvSpPr>
        <p:spPr>
          <a:xfrm>
            <a:off x="698500" y="2197100"/>
            <a:ext cx="3937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remove color augment (~4%↑)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Increase patch number (~10%↑)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Resize 1024→224/384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Rotation, flip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AF083831-FDAA-1CCD-D26B-B78822DF7292}"/>
              </a:ext>
            </a:extLst>
          </p:cNvPr>
          <p:cNvSpPr/>
          <p:nvPr/>
        </p:nvSpPr>
        <p:spPr>
          <a:xfrm>
            <a:off x="2496747" y="4417874"/>
            <a:ext cx="0" cy="520700"/>
          </a:xfrm>
          <a:prstGeom prst="straightConnector1">
            <a:avLst/>
          </a:prstGeom>
          <a:noFill/>
          <a:ln w="381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C0CB7DF6-761A-1F98-8328-6FFEA0EBA8EA}"/>
              </a:ext>
            </a:extLst>
          </p:cNvPr>
          <p:cNvSpPr/>
          <p:nvPr/>
        </p:nvSpPr>
        <p:spPr>
          <a:xfrm>
            <a:off x="508000" y="5191217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304D25AC-3F4B-25E5-2438-40CD33D07385}"/>
              </a:ext>
            </a:extLst>
          </p:cNvPr>
          <p:cNvSpPr/>
          <p:nvPr/>
        </p:nvSpPr>
        <p:spPr>
          <a:xfrm>
            <a:off x="698500" y="5318217"/>
            <a:ext cx="4191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Exploration of Model Architecture</a:t>
            </a:r>
            <a:endParaRPr lang="en-US" sz="1600" dirty="0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20EA5F9D-146D-FFEE-1C42-D152872ECAA9}"/>
              </a:ext>
            </a:extLst>
          </p:cNvPr>
          <p:cNvSpPr/>
          <p:nvPr/>
        </p:nvSpPr>
        <p:spPr>
          <a:xfrm>
            <a:off x="698500" y="5762717"/>
            <a:ext cx="4191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ViT → Swin Transformer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Multi-scale feature extraction</a:t>
            </a: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Relative position embedding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E74B5B0-63A4-676C-999D-24DA17960EC6}"/>
              </a:ext>
            </a:extLst>
          </p:cNvPr>
          <p:cNvSpPr txBox="1"/>
          <p:nvPr/>
        </p:nvSpPr>
        <p:spPr>
          <a:xfrm>
            <a:off x="6063448" y="95204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Zenith angle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D9016C8-722C-2C4D-7644-17BF2DEC92DF}"/>
              </a:ext>
            </a:extLst>
          </p:cNvPr>
          <p:cNvSpPr txBox="1"/>
          <p:nvPr/>
        </p:nvSpPr>
        <p:spPr>
          <a:xfrm>
            <a:off x="10844072" y="899299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Azimuth angle</a:t>
            </a:r>
            <a:endParaRPr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C23B841-2CF4-7589-25F1-C0C17E7965D5}"/>
              </a:ext>
            </a:extLst>
          </p:cNvPr>
          <p:cNvSpPr txBox="1"/>
          <p:nvPr/>
        </p:nvSpPr>
        <p:spPr>
          <a:xfrm>
            <a:off x="6145160" y="4752168"/>
            <a:ext cx="450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Angular distance between true and rec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3711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B24CE-AC00-1A31-37AA-E5E95F7AD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2">
            <a:extLst>
              <a:ext uri="{FF2B5EF4-FFF2-40B4-BE49-F238E27FC236}">
                <a16:creationId xmlns:a16="http://schemas.microsoft.com/office/drawing/2014/main" id="{E10977AF-1E2A-0331-E2FB-F40ED0440844}"/>
              </a:ext>
            </a:extLst>
          </p:cNvPr>
          <p:cNvSpPr/>
          <p:nvPr/>
        </p:nvSpPr>
        <p:spPr>
          <a:xfrm>
            <a:off x="6117584" y="1145407"/>
            <a:ext cx="8996279" cy="4821036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77E86B43-DE20-95FD-51C0-0CA148E91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25" y="1356479"/>
            <a:ext cx="8715408" cy="4334400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88FCDDFA-5181-1E97-5CBD-55BEFA790963}"/>
              </a:ext>
            </a:extLst>
          </p:cNvPr>
          <p:cNvSpPr/>
          <p:nvPr/>
        </p:nvSpPr>
        <p:spPr>
          <a:xfrm>
            <a:off x="762000" y="254000"/>
            <a:ext cx="762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Applied to direction reconstruction</a:t>
            </a:r>
            <a:endParaRPr lang="en-US" sz="2800" dirty="0">
              <a:latin typeface="+mj-lt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925C8524-8164-26BC-3169-FED31EF23AF0}"/>
              </a:ext>
            </a:extLst>
          </p:cNvPr>
          <p:cNvSpPr/>
          <p:nvPr/>
        </p:nvSpPr>
        <p:spPr>
          <a:xfrm>
            <a:off x="508000" y="1625600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2E7B32E-5360-31CB-4EA2-9E5F27865857}"/>
              </a:ext>
            </a:extLst>
          </p:cNvPr>
          <p:cNvSpPr/>
          <p:nvPr/>
        </p:nvSpPr>
        <p:spPr>
          <a:xfrm>
            <a:off x="698500" y="1752600"/>
            <a:ext cx="3937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Testing of image preprocessing</a:t>
            </a:r>
            <a:endParaRPr lang="en-US" sz="16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B916461-B8DB-4175-5126-44E3ABEF2B46}"/>
              </a:ext>
            </a:extLst>
          </p:cNvPr>
          <p:cNvSpPr/>
          <p:nvPr/>
        </p:nvSpPr>
        <p:spPr>
          <a:xfrm>
            <a:off x="698500" y="2197100"/>
            <a:ext cx="3937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remove color augment (~4%↑)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Increase patch number (~10%↑)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Resize 1024→224/384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Rotation, flip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8CF67B54-EA7F-FDEA-3C2F-45EBDFBF27E5}"/>
              </a:ext>
            </a:extLst>
          </p:cNvPr>
          <p:cNvSpPr/>
          <p:nvPr/>
        </p:nvSpPr>
        <p:spPr>
          <a:xfrm>
            <a:off x="2496747" y="4417874"/>
            <a:ext cx="0" cy="520700"/>
          </a:xfrm>
          <a:prstGeom prst="straightConnector1">
            <a:avLst/>
          </a:prstGeom>
          <a:noFill/>
          <a:ln w="381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E9B04A5C-EA49-E6A7-EF1F-6DF38B2F67D8}"/>
              </a:ext>
            </a:extLst>
          </p:cNvPr>
          <p:cNvSpPr/>
          <p:nvPr/>
        </p:nvSpPr>
        <p:spPr>
          <a:xfrm>
            <a:off x="508000" y="5191217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05A09B92-B18E-DFF8-F805-63CDB51581A1}"/>
              </a:ext>
            </a:extLst>
          </p:cNvPr>
          <p:cNvSpPr/>
          <p:nvPr/>
        </p:nvSpPr>
        <p:spPr>
          <a:xfrm>
            <a:off x="698500" y="5318217"/>
            <a:ext cx="4191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Exploration of Model Architecture</a:t>
            </a:r>
            <a:endParaRPr lang="en-US" sz="16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8341B4D-63AF-816F-C28A-05A6B6158366}"/>
              </a:ext>
            </a:extLst>
          </p:cNvPr>
          <p:cNvSpPr/>
          <p:nvPr/>
        </p:nvSpPr>
        <p:spPr>
          <a:xfrm>
            <a:off x="698500" y="5762717"/>
            <a:ext cx="4191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ViT → Swin Transformer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Multi-scale feature extraction</a:t>
            </a: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Relative position embedding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箭头: 上 14">
            <a:extLst>
              <a:ext uri="{FF2B5EF4-FFF2-40B4-BE49-F238E27FC236}">
                <a16:creationId xmlns:a16="http://schemas.microsoft.com/office/drawing/2014/main" id="{363BF900-48CE-FE73-0217-32C812854EEA}"/>
              </a:ext>
            </a:extLst>
          </p:cNvPr>
          <p:cNvSpPr/>
          <p:nvPr/>
        </p:nvSpPr>
        <p:spPr>
          <a:xfrm flipV="1">
            <a:off x="10177379" y="3620993"/>
            <a:ext cx="268133" cy="351780"/>
          </a:xfrm>
          <a:prstGeom prst="upArrow">
            <a:avLst/>
          </a:prstGeom>
          <a:solidFill>
            <a:srgbClr val="F4A8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97EC542-9C24-8019-13F6-774F238FA3A4}"/>
              </a:ext>
            </a:extLst>
          </p:cNvPr>
          <p:cNvSpPr txBox="1"/>
          <p:nvPr/>
        </p:nvSpPr>
        <p:spPr>
          <a:xfrm>
            <a:off x="10420574" y="3636546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×~0.60</a:t>
            </a:r>
            <a:endParaRPr lang="zh-CN" altLang="en-US" sz="1600" b="1" dirty="0"/>
          </a:p>
        </p:txBody>
      </p:sp>
      <p:sp>
        <p:nvSpPr>
          <p:cNvPr id="34" name="Shape 13">
            <a:extLst>
              <a:ext uri="{FF2B5EF4-FFF2-40B4-BE49-F238E27FC236}">
                <a16:creationId xmlns:a16="http://schemas.microsoft.com/office/drawing/2014/main" id="{3611EB04-F87C-4BD4-8828-B35D95DE2FB8}"/>
              </a:ext>
            </a:extLst>
          </p:cNvPr>
          <p:cNvSpPr/>
          <p:nvPr/>
        </p:nvSpPr>
        <p:spPr>
          <a:xfrm>
            <a:off x="5969000" y="6420328"/>
            <a:ext cx="4318000" cy="2286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14">
            <a:extLst>
              <a:ext uri="{FF2B5EF4-FFF2-40B4-BE49-F238E27FC236}">
                <a16:creationId xmlns:a16="http://schemas.microsoft.com/office/drawing/2014/main" id="{DEFF02ED-3DE9-CA16-F815-AEAF5E5C7301}"/>
              </a:ext>
            </a:extLst>
          </p:cNvPr>
          <p:cNvSpPr/>
          <p:nvPr/>
        </p:nvSpPr>
        <p:spPr>
          <a:xfrm>
            <a:off x="6223000" y="6610828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rgbClr val="B873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Crab significance improvement </a:t>
            </a:r>
          </a:p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rgbClr val="B873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with AI direction</a:t>
            </a:r>
            <a:endParaRPr lang="en-US" sz="1600" dirty="0"/>
          </a:p>
        </p:txBody>
      </p:sp>
      <p:sp>
        <p:nvSpPr>
          <p:cNvPr id="36" name="Text 15">
            <a:extLst>
              <a:ext uri="{FF2B5EF4-FFF2-40B4-BE49-F238E27FC236}">
                <a16:creationId xmlns:a16="http://schemas.microsoft.com/office/drawing/2014/main" id="{DDCFB3DC-AEAF-D739-0F5D-7B1A882846E5}"/>
              </a:ext>
            </a:extLst>
          </p:cNvPr>
          <p:cNvSpPr/>
          <p:nvPr/>
        </p:nvSpPr>
        <p:spPr>
          <a:xfrm>
            <a:off x="6223000" y="7055328"/>
            <a:ext cx="381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~1.5</a:t>
            </a:r>
            <a:r>
              <a:rPr lang="en-US" altLang="zh-CN" sz="48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×</a:t>
            </a:r>
            <a:endParaRPr lang="en-US" sz="1600" dirty="0"/>
          </a:p>
        </p:txBody>
      </p:sp>
      <p:sp>
        <p:nvSpPr>
          <p:cNvPr id="37" name="Text 16">
            <a:extLst>
              <a:ext uri="{FF2B5EF4-FFF2-40B4-BE49-F238E27FC236}">
                <a16:creationId xmlns:a16="http://schemas.microsoft.com/office/drawing/2014/main" id="{8501A611-45E8-9232-8A10-925E7D4EA7B0}"/>
              </a:ext>
            </a:extLst>
          </p:cNvPr>
          <p:cNvSpPr/>
          <p:nvPr/>
        </p:nvSpPr>
        <p:spPr>
          <a:xfrm>
            <a:off x="6113379" y="7944328"/>
            <a:ext cx="406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improved by ~50% compared to traditional methods</a:t>
            </a:r>
            <a:endParaRPr lang="en-US" sz="1600" dirty="0"/>
          </a:p>
        </p:txBody>
      </p:sp>
      <p:sp>
        <p:nvSpPr>
          <p:cNvPr id="38" name="Shape 13">
            <a:extLst>
              <a:ext uri="{FF2B5EF4-FFF2-40B4-BE49-F238E27FC236}">
                <a16:creationId xmlns:a16="http://schemas.microsoft.com/office/drawing/2014/main" id="{C3DCEFB5-A56F-1712-D022-26C3B4CF61E7}"/>
              </a:ext>
            </a:extLst>
          </p:cNvPr>
          <p:cNvSpPr/>
          <p:nvPr/>
        </p:nvSpPr>
        <p:spPr>
          <a:xfrm>
            <a:off x="11015239" y="6420328"/>
            <a:ext cx="4318000" cy="2286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14">
            <a:extLst>
              <a:ext uri="{FF2B5EF4-FFF2-40B4-BE49-F238E27FC236}">
                <a16:creationId xmlns:a16="http://schemas.microsoft.com/office/drawing/2014/main" id="{B083CD9C-E2D5-CB56-E051-753BC288734C}"/>
              </a:ext>
            </a:extLst>
          </p:cNvPr>
          <p:cNvSpPr/>
          <p:nvPr/>
        </p:nvSpPr>
        <p:spPr>
          <a:xfrm>
            <a:off x="11269239" y="6610828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B873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Overall Crab significance factor</a:t>
            </a:r>
            <a:endParaRPr lang="en-US" sz="1600" dirty="0"/>
          </a:p>
        </p:txBody>
      </p:sp>
      <p:sp>
        <p:nvSpPr>
          <p:cNvPr id="40" name="Text 15">
            <a:extLst>
              <a:ext uri="{FF2B5EF4-FFF2-40B4-BE49-F238E27FC236}">
                <a16:creationId xmlns:a16="http://schemas.microsoft.com/office/drawing/2014/main" id="{F8B35E5C-CB6A-1E92-A19A-8BFE72B3D524}"/>
              </a:ext>
            </a:extLst>
          </p:cNvPr>
          <p:cNvSpPr/>
          <p:nvPr/>
        </p:nvSpPr>
        <p:spPr>
          <a:xfrm>
            <a:off x="11269239" y="7055328"/>
            <a:ext cx="381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B873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~2.35</a:t>
            </a:r>
            <a:r>
              <a:rPr lang="en-US" altLang="zh-CN" sz="6000" b="1" dirty="0">
                <a:solidFill>
                  <a:srgbClr val="B873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×</a:t>
            </a:r>
            <a:endParaRPr lang="en-US" sz="2000" dirty="0">
              <a:solidFill>
                <a:srgbClr val="B87333"/>
              </a:solidFill>
            </a:endParaRPr>
          </a:p>
        </p:txBody>
      </p:sp>
      <p:sp>
        <p:nvSpPr>
          <p:cNvPr id="41" name="Text 16">
            <a:extLst>
              <a:ext uri="{FF2B5EF4-FFF2-40B4-BE49-F238E27FC236}">
                <a16:creationId xmlns:a16="http://schemas.microsoft.com/office/drawing/2014/main" id="{BCF6E772-0144-E82A-8B47-0606527BB03C}"/>
              </a:ext>
            </a:extLst>
          </p:cNvPr>
          <p:cNvSpPr/>
          <p:nvPr/>
        </p:nvSpPr>
        <p:spPr>
          <a:xfrm>
            <a:off x="11159618" y="7944328"/>
            <a:ext cx="406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improved by ~135% compared to traditional methods</a:t>
            </a:r>
            <a:endParaRPr lang="en-US" sz="16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4752B0D-8CC0-1F1A-FA0B-E98910AD6987}"/>
              </a:ext>
            </a:extLst>
          </p:cNvPr>
          <p:cNvSpPr txBox="1"/>
          <p:nvPr/>
        </p:nvSpPr>
        <p:spPr>
          <a:xfrm>
            <a:off x="12397877" y="2132781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Direction resolution</a:t>
            </a:r>
          </a:p>
          <a:p>
            <a:r>
              <a:rPr lang="en-US" altLang="zh-CN" b="1" dirty="0"/>
              <a:t>@ Simulation data</a:t>
            </a:r>
            <a:endParaRPr lang="zh-CN" altLang="en-US" b="1" dirty="0"/>
          </a:p>
        </p:txBody>
      </p:sp>
      <p:sp>
        <p:nvSpPr>
          <p:cNvPr id="45" name="Text 14">
            <a:extLst>
              <a:ext uri="{FF2B5EF4-FFF2-40B4-BE49-F238E27FC236}">
                <a16:creationId xmlns:a16="http://schemas.microsoft.com/office/drawing/2014/main" id="{8174BE36-FF5A-4297-373C-E3B257D5271C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13 / 19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815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6B55-CFA6-9073-97F6-7B24F726F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0781-DFC9-F643-2680-5255D8BE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77133"/>
            <a:ext cx="14630400" cy="903166"/>
          </a:xfrm>
        </p:spPr>
        <p:txBody>
          <a:bodyPr/>
          <a:lstStyle/>
          <a:p>
            <a:r>
              <a:rPr lang="en-US" dirty="0"/>
              <a:t>AI-powered WCDA: CRAB </a:t>
            </a:r>
            <a:r>
              <a:rPr lang="en-US" altLang="zh-CN" dirty="0"/>
              <a:t>In 2022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8B6801-3402-387D-5FD2-D3BEDA585FD4}"/>
              </a:ext>
            </a:extLst>
          </p:cNvPr>
          <p:cNvGrpSpPr/>
          <p:nvPr/>
        </p:nvGrpSpPr>
        <p:grpSpPr>
          <a:xfrm>
            <a:off x="351136" y="1909845"/>
            <a:ext cx="4320000" cy="6310560"/>
            <a:chOff x="407368" y="1628800"/>
            <a:chExt cx="3240000" cy="47329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D2D9C6-F47B-1864-F7F0-7EFA027D19D4}"/>
                </a:ext>
              </a:extLst>
            </p:cNvPr>
            <p:cNvGrpSpPr/>
            <p:nvPr/>
          </p:nvGrpSpPr>
          <p:grpSpPr>
            <a:xfrm>
              <a:off x="407368" y="1628800"/>
              <a:ext cx="3240000" cy="4732920"/>
              <a:chOff x="767728" y="1628800"/>
              <a:chExt cx="3240000" cy="473292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15C791-D606-71C3-EBC1-7CF24828C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432" y="1628800"/>
                <a:ext cx="2520000" cy="201856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6834EC-9C70-FB22-FF6D-E152AB46D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728" y="3573016"/>
                <a:ext cx="3240000" cy="27887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CB32A9B-F178-5142-B52C-0BC78868E31A}"/>
                    </a:ext>
                  </a:extLst>
                </p:cNvPr>
                <p:cNvSpPr txBox="1"/>
                <p:nvPr/>
              </p:nvSpPr>
              <p:spPr bwMode="auto">
                <a:xfrm>
                  <a:off x="1333746" y="3859968"/>
                  <a:ext cx="1256546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133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𝛔</m:t>
                            </m:r>
                          </m:e>
                          <m:sub>
                            <m:r>
                              <a:rPr lang="en-US" sz="2133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𝐦𝐚𝐱</m:t>
                            </m:r>
                          </m:sub>
                        </m:sSub>
                        <m:r>
                          <a:rPr lang="en-US" sz="2133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sz="2133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𝟑𝟖𝟎</m:t>
                        </m:r>
                      </m:oMath>
                    </m:oMathPara>
                  </a14:m>
                  <a:endParaRPr lang="en-US" sz="2133" b="1" dirty="0">
                    <a:solidFill>
                      <a:schemeClr val="bg1"/>
                    </a:solidFill>
                    <a:latin typeface="Symbol" panose="05050102010706020507" pitchFamily="18" charset="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3DEE6F7-F1F3-1B99-E3DB-9D48371CB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33746" y="3859968"/>
                  <a:ext cx="1256546" cy="4962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4D1D7E4-4C0D-15AF-84EF-4F4C82553146}"/>
                    </a:ext>
                  </a:extLst>
                </p:cNvPr>
                <p:cNvSpPr txBox="1"/>
                <p:nvPr/>
              </p:nvSpPr>
              <p:spPr bwMode="auto">
                <a:xfrm>
                  <a:off x="1485546" y="2464827"/>
                  <a:ext cx="1320938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133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𝟕𝟎</m:t>
                            </m:r>
                          </m:sub>
                        </m:sSub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.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  <m:sSup>
                          <m:sSupPr>
                            <m:ctrlP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sz="2133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𝟖</m:t>
                            </m:r>
                          </m:e>
                          <m:sup>
                            <m: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lang="en-US" sz="2133" b="1" dirty="0">
                    <a:latin typeface="Symbol" panose="05050102010706020507" pitchFamily="18" charset="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6F32B7-13F5-50B0-E497-6C490060D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5546" y="2464827"/>
                  <a:ext cx="1320938" cy="49624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B1352F-81F4-C84E-6D53-43CE37B90A08}"/>
              </a:ext>
            </a:extLst>
          </p:cNvPr>
          <p:cNvGrpSpPr/>
          <p:nvPr/>
        </p:nvGrpSpPr>
        <p:grpSpPr>
          <a:xfrm>
            <a:off x="6016245" y="1909845"/>
            <a:ext cx="4320000" cy="6310560"/>
            <a:chOff x="4512184" y="1628800"/>
            <a:chExt cx="3240000" cy="47329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F271E6E-C225-B594-BCBE-883BC7E8E408}"/>
                </a:ext>
              </a:extLst>
            </p:cNvPr>
            <p:cNvGrpSpPr/>
            <p:nvPr/>
          </p:nvGrpSpPr>
          <p:grpSpPr>
            <a:xfrm>
              <a:off x="4512184" y="1628800"/>
              <a:ext cx="3240000" cy="4732920"/>
              <a:chOff x="4727848" y="1628800"/>
              <a:chExt cx="3240000" cy="473292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46DD3A0-445E-5B15-1D19-E827A0D7D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3552" y="1628800"/>
                <a:ext cx="2520000" cy="201856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F71EA1-13F6-4535-50EC-BF7CA94E0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7848" y="3573016"/>
                <a:ext cx="3240000" cy="27887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4DD47D-3E95-3643-6E0E-6E7C9E8772CA}"/>
                    </a:ext>
                  </a:extLst>
                </p:cNvPr>
                <p:cNvSpPr txBox="1"/>
                <p:nvPr/>
              </p:nvSpPr>
              <p:spPr bwMode="auto">
                <a:xfrm>
                  <a:off x="5443065" y="3859968"/>
                  <a:ext cx="1256546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133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𝛔</m:t>
                            </m:r>
                          </m:e>
                          <m:sub>
                            <m:r>
                              <a:rPr lang="en-US" sz="2133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𝐦𝐚𝐱</m:t>
                            </m:r>
                          </m:sub>
                        </m:sSub>
                        <m:r>
                          <a:rPr lang="en-US" sz="2133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sz="2133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𝟓𝟕𝟎</m:t>
                        </m:r>
                      </m:oMath>
                    </m:oMathPara>
                  </a14:m>
                  <a:endParaRPr lang="en-US" sz="2133" b="1" dirty="0">
                    <a:solidFill>
                      <a:schemeClr val="bg1"/>
                    </a:solidFill>
                    <a:latin typeface="Symbol" panose="05050102010706020507" pitchFamily="18" charset="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AA06408-7149-48D9-1A6C-CC29A2BD07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43065" y="3859968"/>
                  <a:ext cx="1256546" cy="49624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71D82CF-1C97-0EDC-1B73-343EE19005B6}"/>
                    </a:ext>
                  </a:extLst>
                </p:cNvPr>
                <p:cNvSpPr txBox="1"/>
                <p:nvPr/>
              </p:nvSpPr>
              <p:spPr bwMode="auto">
                <a:xfrm>
                  <a:off x="5590682" y="2464827"/>
                  <a:ext cx="1320938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133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𝟕𝟎</m:t>
                            </m:r>
                          </m:sub>
                        </m:sSub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.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  <m:sSup>
                          <m:sSupPr>
                            <m:ctrlP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sz="2133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𝟖</m:t>
                            </m:r>
                          </m:e>
                          <m:sup>
                            <m: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lang="en-US" sz="2133" b="1" dirty="0">
                    <a:latin typeface="Symbol" panose="05050102010706020507" pitchFamily="18" charset="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1D68C53-7724-C929-371D-A9D0B9A05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590682" y="2464827"/>
                  <a:ext cx="1320938" cy="49624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8192-66BE-D6DD-A49F-54FA30EFE654}"/>
              </a:ext>
            </a:extLst>
          </p:cNvPr>
          <p:cNvGrpSpPr/>
          <p:nvPr/>
        </p:nvGrpSpPr>
        <p:grpSpPr>
          <a:xfrm>
            <a:off x="11584864" y="1909845"/>
            <a:ext cx="4320000" cy="6310560"/>
            <a:chOff x="8472624" y="1628800"/>
            <a:chExt cx="3240000" cy="47329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F8D8BC-10D6-C72B-AF08-0E2AB2DFD7EF}"/>
                </a:ext>
              </a:extLst>
            </p:cNvPr>
            <p:cNvGrpSpPr/>
            <p:nvPr/>
          </p:nvGrpSpPr>
          <p:grpSpPr>
            <a:xfrm>
              <a:off x="8472624" y="1628800"/>
              <a:ext cx="3240000" cy="4732920"/>
              <a:chOff x="8616280" y="1628800"/>
              <a:chExt cx="3240000" cy="47329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FC35FA7-1D00-B893-0D26-2FD6E3935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1984" y="1628800"/>
                <a:ext cx="2520000" cy="201856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8BBD4D6-920E-CAF8-A78C-38008267E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6280" y="3573016"/>
                <a:ext cx="3240000" cy="27887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A5AE698-CBF5-0190-352B-7C53E26341A4}"/>
                    </a:ext>
                  </a:extLst>
                </p:cNvPr>
                <p:cNvSpPr txBox="1"/>
                <p:nvPr/>
              </p:nvSpPr>
              <p:spPr bwMode="auto">
                <a:xfrm>
                  <a:off x="9439689" y="3859968"/>
                  <a:ext cx="1256546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133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𝛔</m:t>
                            </m:r>
                          </m:e>
                          <m:sub>
                            <m:r>
                              <a:rPr lang="en-US" sz="2133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𝐦𝐚𝐱</m:t>
                            </m:r>
                          </m:sub>
                        </m:sSub>
                        <m:r>
                          <a:rPr lang="en-US" sz="2133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sz="2133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𝟗𝟓𝟎</m:t>
                        </m:r>
                      </m:oMath>
                    </m:oMathPara>
                  </a14:m>
                  <a:endParaRPr lang="en-US" sz="2133" b="1" dirty="0">
                    <a:solidFill>
                      <a:schemeClr val="bg1"/>
                    </a:solidFill>
                    <a:latin typeface="Symbol" panose="05050102010706020507" pitchFamily="18" charset="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CD047A7-FB5B-80EF-4620-BCD4F73F96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39689" y="3859968"/>
                  <a:ext cx="1256546" cy="4962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FF82A99-2C41-4021-35F9-09E2298D1FC5}"/>
                    </a:ext>
                  </a:extLst>
                </p:cNvPr>
                <p:cNvSpPr txBox="1"/>
                <p:nvPr/>
              </p:nvSpPr>
              <p:spPr bwMode="auto">
                <a:xfrm>
                  <a:off x="9552384" y="2464827"/>
                  <a:ext cx="1320938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133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𝟕𝟎</m:t>
                            </m:r>
                          </m:sub>
                        </m:sSub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.</m:t>
                        </m:r>
                        <m:r>
                          <a:rPr lang="en-US" sz="2133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𝟐</m:t>
                        </m:r>
                        <m:sSup>
                          <m:sSupPr>
                            <m:ctrlP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sz="2133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𝟒</m:t>
                            </m:r>
                          </m:e>
                          <m:sup>
                            <m:r>
                              <a:rPr lang="en-US" sz="2133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lang="en-US" sz="2133" b="1" dirty="0">
                    <a:latin typeface="Symbol" panose="05050102010706020507" pitchFamily="18" charset="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31DCF89-7B74-E4D5-BB86-8DDE76478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552384" y="2464827"/>
                  <a:ext cx="1320938" cy="49624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0ADC3D-A8C5-CC9F-1F87-157B3ED76C12}"/>
              </a:ext>
            </a:extLst>
          </p:cNvPr>
          <p:cNvGrpSpPr/>
          <p:nvPr/>
        </p:nvGrpSpPr>
        <p:grpSpPr>
          <a:xfrm>
            <a:off x="4287574" y="4241566"/>
            <a:ext cx="1865807" cy="1574077"/>
            <a:chOff x="3256485" y="3933058"/>
            <a:chExt cx="1399355" cy="1180559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6425B1EB-0B1B-E5E9-56ED-99D90B210240}"/>
                </a:ext>
              </a:extLst>
            </p:cNvPr>
            <p:cNvSpPr/>
            <p:nvPr/>
          </p:nvSpPr>
          <p:spPr>
            <a:xfrm>
              <a:off x="3477624" y="4487041"/>
              <a:ext cx="957077" cy="626576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133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5825F3C-32CD-822F-19A6-642D2D93F53E}"/>
                    </a:ext>
                  </a:extLst>
                </p:cNvPr>
                <p:cNvSpPr txBox="1"/>
                <p:nvPr/>
              </p:nvSpPr>
              <p:spPr bwMode="auto">
                <a:xfrm>
                  <a:off x="3256485" y="3933056"/>
                  <a:ext cx="1399355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𝐂𝐥𝐚𝐬𝐬𝐢𝐟𝐢𝐜𝐚𝐭𝐢𝐨𝐧</m:t>
                        </m:r>
                      </m:oMath>
                    </m:oMathPara>
                  </a14:m>
                  <a:endParaRPr lang="en-US" sz="2133" b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5825F3C-32CD-822F-19A6-642D2D93F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56485" y="3933056"/>
                  <a:ext cx="1399355" cy="49624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790AF-D81B-6ABE-3CEB-E298D574F771}"/>
              </a:ext>
            </a:extLst>
          </p:cNvPr>
          <p:cNvGrpSpPr/>
          <p:nvPr/>
        </p:nvGrpSpPr>
        <p:grpSpPr>
          <a:xfrm>
            <a:off x="9952203" y="4241568"/>
            <a:ext cx="1865807" cy="1574081"/>
            <a:chOff x="7464152" y="3933056"/>
            <a:chExt cx="1399355" cy="1180561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BEEF7DE1-F90F-C404-9CF8-00D477DC7714}"/>
                </a:ext>
              </a:extLst>
            </p:cNvPr>
            <p:cNvSpPr/>
            <p:nvPr/>
          </p:nvSpPr>
          <p:spPr>
            <a:xfrm>
              <a:off x="7685291" y="4487041"/>
              <a:ext cx="957077" cy="626576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133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464955-1246-DEA1-4E35-E65D02B62A92}"/>
                    </a:ext>
                  </a:extLst>
                </p:cNvPr>
                <p:cNvSpPr txBox="1"/>
                <p:nvPr/>
              </p:nvSpPr>
              <p:spPr bwMode="auto">
                <a:xfrm>
                  <a:off x="7464152" y="3933056"/>
                  <a:ext cx="1399355" cy="496242"/>
                </a:xfrm>
                <a:prstGeom prst="rect">
                  <a:avLst/>
                </a:prstGeom>
                <a:noFill/>
                <a:ln w="3175"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𝐑𝐞𝐜𝐨𝐧𝐬𝐭𝐫𝐮𝐜𝐭𝐢𝐨𝐧</m:t>
                        </m:r>
                      </m:oMath>
                    </m:oMathPara>
                  </a14:m>
                  <a:endParaRPr lang="en-US" sz="2133" b="1" dirty="0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192690-180B-546C-2942-BD1D0D33DB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64152" y="3933056"/>
                  <a:ext cx="1399355" cy="496242"/>
                </a:xfrm>
                <a:prstGeom prst="rect">
                  <a:avLst/>
                </a:prstGeom>
                <a:blipFill>
                  <a:blip r:embed="rId17"/>
                  <a:stretch>
                    <a:fillRect r="-9150"/>
                  </a:stretch>
                </a:blipFill>
                <a:ln w="3175"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510832E-6B98-6179-32CF-A683F5C3750C}"/>
              </a:ext>
            </a:extLst>
          </p:cNvPr>
          <p:cNvSpPr txBox="1"/>
          <p:nvPr/>
        </p:nvSpPr>
        <p:spPr>
          <a:xfrm>
            <a:off x="812801" y="1293062"/>
            <a:ext cx="493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@</a:t>
            </a:r>
            <a:r>
              <a:rPr lang="en-US" altLang="zh-CN" sz="2400" i="1" dirty="0"/>
              <a:t>N</a:t>
            </a:r>
            <a:r>
              <a:rPr lang="en-US" altLang="zh-CN" sz="2400" baseline="-25000" dirty="0"/>
              <a:t>hit</a:t>
            </a:r>
            <a:r>
              <a:rPr lang="zh-CN" altLang="en-US" sz="2400" dirty="0"/>
              <a:t>≥</a:t>
            </a:r>
            <a:r>
              <a:rPr lang="en-US" altLang="zh-CN" sz="2400" dirty="0"/>
              <a:t>125, ~2 TeV</a:t>
            </a:r>
            <a:r>
              <a:rPr lang="zh-CN" altLang="en-US" sz="2400" dirty="0"/>
              <a:t> </a:t>
            </a:r>
          </a:p>
        </p:txBody>
      </p:sp>
      <p:sp>
        <p:nvSpPr>
          <p:cNvPr id="4" name="Text 14">
            <a:extLst>
              <a:ext uri="{FF2B5EF4-FFF2-40B4-BE49-F238E27FC236}">
                <a16:creationId xmlns:a16="http://schemas.microsoft.com/office/drawing/2014/main" id="{746FAB1C-4571-9828-965C-1D393425666F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14/ 19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7250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A4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42EE4-F401-CA9A-61B1-8CCAFB59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4">
            <a:extLst>
              <a:ext uri="{FF2B5EF4-FFF2-40B4-BE49-F238E27FC236}">
                <a16:creationId xmlns:a16="http://schemas.microsoft.com/office/drawing/2014/main" id="{0A3EE39B-CED8-38B5-112F-223CCC82BEE9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15/ 19</a:t>
            </a:r>
            <a:endParaRPr lang="en-US" sz="1600" b="1" dirty="0"/>
          </a:p>
        </p:txBody>
      </p:sp>
      <p:sp>
        <p:nvSpPr>
          <p:cNvPr id="5" name="Shape 12">
            <a:extLst>
              <a:ext uri="{FF2B5EF4-FFF2-40B4-BE49-F238E27FC236}">
                <a16:creationId xmlns:a16="http://schemas.microsoft.com/office/drawing/2014/main" id="{010AFC10-6AC2-D415-E2BA-85C2D987C1B9}"/>
              </a:ext>
            </a:extLst>
          </p:cNvPr>
          <p:cNvSpPr/>
          <p:nvPr/>
        </p:nvSpPr>
        <p:spPr>
          <a:xfrm>
            <a:off x="2454442" y="1722592"/>
            <a:ext cx="11290434" cy="6698115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00AE9E6-C994-CA6B-F8CA-C85200EF9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72" y="1940853"/>
            <a:ext cx="10893455" cy="62615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C86CDF-0564-F7D8-B395-70ED2380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77133"/>
            <a:ext cx="14630400" cy="90316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AI-powered WCDA</a:t>
            </a:r>
          </a:p>
        </p:txBody>
      </p:sp>
    </p:spTree>
    <p:extLst>
      <p:ext uri="{BB962C8B-B14F-4D97-AF65-F5344CB8AC3E}">
        <p14:creationId xmlns:p14="http://schemas.microsoft.com/office/powerpoint/2010/main" val="232745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524000"/>
            <a:ext cx="5080000" cy="254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6000" b="1" dirty="0">
                <a:solidFill>
                  <a:srgbClr val="2D3A4A">
                    <a:alpha val="8235"/>
                  </a:srgbClr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03</a:t>
            </a:r>
            <a:endParaRPr lang="en-US" sz="160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2000" y="3810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400" b="1" kern="0" spc="300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CHAPTER 03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4318000"/>
            <a:ext cx="7620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sz="3600" b="1" dirty="0">
                <a:solidFill>
                  <a:srgbClr val="2D3A4A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Verification on BOAT GRB and Outlook</a:t>
            </a:r>
            <a:endParaRPr lang="en-US" altLang="zh-CN" sz="2400" dirty="0">
              <a:latin typeface="Segoe UI Variable Small" pitchFamily="2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62000" y="5143500"/>
            <a:ext cx="1270000" cy="381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62000" y="5461000"/>
            <a:ext cx="762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Q factor and Significance, Plan</a:t>
            </a:r>
            <a:endParaRPr lang="en-US" altLang="zh-CN" sz="2000" dirty="0">
              <a:latin typeface="Segoe UI Variable Small" pitchFamily="2" charset="0"/>
            </a:endParaRPr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CCBD34CF-916B-116B-6645-FD586C3335BA}"/>
              </a:ext>
            </a:extLst>
          </p:cNvPr>
          <p:cNvSpPr/>
          <p:nvPr/>
        </p:nvSpPr>
        <p:spPr>
          <a:xfrm>
            <a:off x="762000" y="0"/>
            <a:ext cx="1524000" cy="508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5EAAAD7-A67A-8503-4FBD-803123CB5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5" y="1472360"/>
            <a:ext cx="3364841" cy="2694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3852EC-4190-F13E-EE4E-41B3359D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4057064"/>
            <a:ext cx="4320816" cy="3718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6E97A6-66F6-25EF-563F-40B202D2E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09" y="1472360"/>
            <a:ext cx="3364841" cy="2694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3995ED-914C-1CF3-7692-D1B274255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5" y="1472360"/>
            <a:ext cx="3364841" cy="2694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F1658-38E7-ACD4-521F-2B7377D214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4057064"/>
            <a:ext cx="4320816" cy="371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6AE2D-CBC4-7410-198A-CE755FE44F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032680"/>
            <a:ext cx="4320816" cy="3718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39697-7490-F24B-7234-6E6B9750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67" dirty="0">
                <a:latin typeface="+mj-lt"/>
              </a:rPr>
              <a:t>AI-powered WCDA: GRB 221009A (2 Hours)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618EAE-C5EA-476F-8227-EBFCCE83B28C}"/>
                  </a:ext>
                </a:extLst>
              </p:cNvPr>
              <p:cNvSpPr txBox="1"/>
              <p:nvPr/>
            </p:nvSpPr>
            <p:spPr bwMode="auto">
              <a:xfrm>
                <a:off x="1586307" y="4442953"/>
                <a:ext cx="1591333" cy="630942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𝛔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𝐦𝐚𝐱</m:t>
                          </m:r>
                        </m:sub>
                      </m:sSub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𝟖𝟑𝟎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618EAE-C5EA-476F-8227-EBFCCE83B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6307" y="4442953"/>
                <a:ext cx="1591333" cy="630942"/>
              </a:xfrm>
              <a:prstGeom prst="rect">
                <a:avLst/>
              </a:prstGeom>
              <a:blipFill>
                <a:blip r:embed="rId8"/>
                <a:stretch>
                  <a:fillRect r="-6130"/>
                </a:stretch>
              </a:blipFill>
              <a:ln w="31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F8B8FF-0EA6-52E7-6BAE-9D46BCD74789}"/>
                  </a:ext>
                </a:extLst>
              </p:cNvPr>
              <p:cNvSpPr txBox="1"/>
              <p:nvPr/>
            </p:nvSpPr>
            <p:spPr bwMode="auto">
              <a:xfrm>
                <a:off x="7257420" y="4442953"/>
                <a:ext cx="1745221" cy="630942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𝛔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𝐦𝐚𝐱</m:t>
                          </m:r>
                        </m:sub>
                      </m:sSub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𝟏𝟐𝟖𝟎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F8B8FF-0EA6-52E7-6BAE-9D46BCD74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57420" y="4442953"/>
                <a:ext cx="1745221" cy="630942"/>
              </a:xfrm>
              <a:prstGeom prst="rect">
                <a:avLst/>
              </a:prstGeom>
              <a:blipFill>
                <a:blip r:embed="rId9"/>
                <a:stretch>
                  <a:fillRect r="-5245"/>
                </a:stretch>
              </a:blipFill>
              <a:ln w="31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7C9A4A-371B-DACE-8F44-A7B2F7668812}"/>
                  </a:ext>
                </a:extLst>
              </p:cNvPr>
              <p:cNvSpPr txBox="1"/>
              <p:nvPr/>
            </p:nvSpPr>
            <p:spPr bwMode="auto">
              <a:xfrm>
                <a:off x="12874285" y="4442953"/>
                <a:ext cx="1838902" cy="661656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sz="2133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𝛔</m:t>
                          </m:r>
                        </m:e>
                        <m:sub>
                          <m:r>
                            <a:rPr lang="en-US" sz="2133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𝐦𝐚𝐱</m:t>
                          </m:r>
                        </m:sub>
                      </m:sSub>
                      <m:r>
                        <a:rPr lang="en-US" sz="21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sz="21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𝟐𝟏𝟔𝟎</m:t>
                      </m:r>
                    </m:oMath>
                  </m:oMathPara>
                </a14:m>
                <a:endParaRPr lang="en-US" sz="2133" b="1" dirty="0">
                  <a:solidFill>
                    <a:schemeClr val="bg1"/>
                  </a:solidFill>
                  <a:latin typeface="Symbol" panose="05050102010706020507" pitchFamily="18" charset="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7C9A4A-371B-DACE-8F44-A7B2F7668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4285" y="4442953"/>
                <a:ext cx="1838902" cy="6616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1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E1128F68-29C6-3691-BADD-4450E8F621E6}"/>
                  </a:ext>
                </a:extLst>
              </p:cNvPr>
              <p:cNvSpPr/>
              <p:nvPr/>
            </p:nvSpPr>
            <p:spPr>
              <a:xfrm>
                <a:off x="4582426" y="4558747"/>
                <a:ext cx="1276103" cy="794802"/>
              </a:xfrm>
              <a:prstGeom prst="right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1.5×</m:t>
                      </m:r>
                    </m:oMath>
                  </m:oMathPara>
                </a14:m>
                <a:endParaRPr lang="en-US" sz="20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E1128F68-29C6-3691-BADD-4450E8F62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426" y="4558747"/>
                <a:ext cx="1276103" cy="794802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AA4BADE-AAEF-503B-C2BD-E6E8DF5560F4}"/>
                  </a:ext>
                </a:extLst>
              </p:cNvPr>
              <p:cNvSpPr txBox="1"/>
              <p:nvPr/>
            </p:nvSpPr>
            <p:spPr bwMode="auto">
              <a:xfrm>
                <a:off x="4287574" y="3799784"/>
                <a:ext cx="1865807" cy="630943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𝐂𝐥𝐚𝐬𝐬𝐢𝐟𝐢𝐜𝐚𝐭𝐢𝐨𝐧</m:t>
                      </m:r>
                    </m:oMath>
                  </m:oMathPara>
                </a14:m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AA4BADE-AAEF-503B-C2BD-E6E8DF556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7574" y="3799784"/>
                <a:ext cx="1865807" cy="630943"/>
              </a:xfrm>
              <a:prstGeom prst="rect">
                <a:avLst/>
              </a:prstGeom>
              <a:blipFill>
                <a:blip r:embed="rId12"/>
                <a:stretch>
                  <a:fillRect r="-6209"/>
                </a:stretch>
              </a:blipFill>
              <a:ln w="31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A3EF07B9-3EC6-A278-6B87-6161071429D7}"/>
                  </a:ext>
                </a:extLst>
              </p:cNvPr>
              <p:cNvSpPr/>
              <p:nvPr/>
            </p:nvSpPr>
            <p:spPr>
              <a:xfrm>
                <a:off x="10247055" y="4558747"/>
                <a:ext cx="1276103" cy="794802"/>
              </a:xfrm>
              <a:prstGeom prst="right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1.7×</m:t>
                      </m:r>
                    </m:oMath>
                  </m:oMathPara>
                </a14:m>
                <a:endParaRPr lang="en-US" sz="20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A3EF07B9-3EC6-A278-6B87-6161071429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7055" y="4558747"/>
                <a:ext cx="1276103" cy="794802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9999AD9-97CD-E3F7-F633-B2A7FA9E2426}"/>
                  </a:ext>
                </a:extLst>
              </p:cNvPr>
              <p:cNvSpPr txBox="1"/>
              <p:nvPr/>
            </p:nvSpPr>
            <p:spPr bwMode="auto">
              <a:xfrm>
                <a:off x="9952203" y="3799784"/>
                <a:ext cx="1865807" cy="630943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𝐑𝐞𝐜𝐨𝐧𝐬𝐭𝐫𝐮𝐜𝐭𝐢𝐨𝐧</m:t>
                      </m:r>
                    </m:oMath>
                  </m:oMathPara>
                </a14:m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9999AD9-97CD-E3F7-F633-B2A7FA9E2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203" y="3799784"/>
                <a:ext cx="1865807" cy="630943"/>
              </a:xfrm>
              <a:prstGeom prst="rect">
                <a:avLst/>
              </a:prstGeom>
              <a:blipFill>
                <a:blip r:embed="rId14"/>
                <a:stretch>
                  <a:fillRect r="-15686"/>
                </a:stretch>
              </a:blipFill>
              <a:ln w="31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BA245F71-85A6-8E32-377A-4F909E0D9FF1}"/>
              </a:ext>
            </a:extLst>
          </p:cNvPr>
          <p:cNvSpPr txBox="1"/>
          <p:nvPr/>
        </p:nvSpPr>
        <p:spPr>
          <a:xfrm>
            <a:off x="918765" y="790860"/>
            <a:ext cx="493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/>
              <a:t>N</a:t>
            </a:r>
            <a:r>
              <a:rPr lang="en-US" altLang="zh-CN" sz="2400" baseline="-25000" dirty="0"/>
              <a:t>hit</a:t>
            </a:r>
            <a:r>
              <a:rPr lang="zh-CN" altLang="en-US" sz="2400" dirty="0"/>
              <a:t>≥</a:t>
            </a:r>
            <a:r>
              <a:rPr lang="en-US" altLang="zh-CN" sz="2400" dirty="0"/>
              <a:t>5</a:t>
            </a:r>
            <a:r>
              <a:rPr lang="zh-CN" altLang="en-US" sz="2400" dirty="0"/>
              <a:t> </a:t>
            </a:r>
          </a:p>
        </p:txBody>
      </p:sp>
      <p:sp>
        <p:nvSpPr>
          <p:cNvPr id="5" name="Text 14">
            <a:extLst>
              <a:ext uri="{FF2B5EF4-FFF2-40B4-BE49-F238E27FC236}">
                <a16:creationId xmlns:a16="http://schemas.microsoft.com/office/drawing/2014/main" id="{87811F83-004F-78A2-5AC7-6D4E6841BD1F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17 / 19</a:t>
            </a:r>
            <a:endParaRPr lang="en-US" sz="1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09A54C-7313-0695-A155-C63756CD09A6}"/>
              </a:ext>
            </a:extLst>
          </p:cNvPr>
          <p:cNvSpPr txBox="1"/>
          <p:nvPr/>
        </p:nvSpPr>
        <p:spPr>
          <a:xfrm>
            <a:off x="8592163" y="8051785"/>
            <a:ext cx="612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15942"/>
                </a:solidFill>
              </a:rPr>
              <a:t>       First  Look At </a:t>
            </a:r>
            <a:r>
              <a:rPr lang="en-US" altLang="zh-CN" dirty="0">
                <a:solidFill>
                  <a:srgbClr val="C15942"/>
                </a:solidFill>
              </a:rPr>
              <a:t>Light Curve of </a:t>
            </a:r>
            <a:r>
              <a:rPr lang="zh-CN" altLang="en-US" dirty="0">
                <a:solidFill>
                  <a:srgbClr val="C15942"/>
                </a:solidFill>
              </a:rPr>
              <a:t>AI-Enhanced BOAT GRB </a:t>
            </a:r>
            <a:r>
              <a:rPr lang="en-US" altLang="zh-CN" dirty="0">
                <a:solidFill>
                  <a:srgbClr val="C15942"/>
                </a:solidFill>
              </a:rPr>
              <a:t>will be presented in the last talk tomorrow morning.</a:t>
            </a:r>
            <a:endParaRPr lang="zh-CN" altLang="en-US" dirty="0">
              <a:solidFill>
                <a:srgbClr val="C15942"/>
              </a:solidFill>
            </a:endParaRPr>
          </a:p>
        </p:txBody>
      </p:sp>
      <p:pic>
        <p:nvPicPr>
          <p:cNvPr id="6" name="Picture 2" descr="小灯泡 icon_图标_矢量素材 免费下载 - 爱给网">
            <a:extLst>
              <a:ext uri="{FF2B5EF4-FFF2-40B4-BE49-F238E27FC236}">
                <a16:creationId xmlns:a16="http://schemas.microsoft.com/office/drawing/2014/main" id="{CB37E081-B3F6-D031-1C56-5A17FE270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55" y="7894852"/>
            <a:ext cx="492890" cy="4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A4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6F8BB-E5CD-01A9-C25D-6A6ED5C23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56F1ACF-738F-36A6-F329-9DE8BB2DCF95}"/>
              </a:ext>
            </a:extLst>
          </p:cNvPr>
          <p:cNvSpPr/>
          <p:nvPr/>
        </p:nvSpPr>
        <p:spPr>
          <a:xfrm>
            <a:off x="6858000" y="1016000"/>
            <a:ext cx="2540000" cy="381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4C09049-1E1A-57C2-4709-E1DE69431F9C}"/>
              </a:ext>
            </a:extLst>
          </p:cNvPr>
          <p:cNvSpPr/>
          <p:nvPr/>
        </p:nvSpPr>
        <p:spPr>
          <a:xfrm>
            <a:off x="3048000" y="1270000"/>
            <a:ext cx="1016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Summary &amp; Outlook</a:t>
            </a:r>
            <a:endParaRPr lang="en-US" sz="1600" dirty="0">
              <a:latin typeface="+mj-lt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1D8FF62-828C-48E4-FF34-A3AF3EBDA270}"/>
              </a:ext>
            </a:extLst>
          </p:cNvPr>
          <p:cNvSpPr/>
          <p:nvPr/>
        </p:nvSpPr>
        <p:spPr>
          <a:xfrm>
            <a:off x="1524000" y="2286000"/>
            <a:ext cx="635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Key conclusion</a:t>
            </a:r>
            <a:endParaRPr lang="en-US" sz="1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FEBD3E1-1407-D233-0084-81142194DC0F}"/>
              </a:ext>
            </a:extLst>
          </p:cNvPr>
          <p:cNvSpPr/>
          <p:nvPr/>
        </p:nvSpPr>
        <p:spPr>
          <a:xfrm>
            <a:off x="1524000" y="2730500"/>
            <a:ext cx="6350000" cy="165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FFFF">
                    <a:alpha val="8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• Gamma/CRs classification: Crab significance </a:t>
            </a:r>
            <a:r>
              <a:rPr lang="en-US" sz="1600" b="1" dirty="0">
                <a:solidFill>
                  <a:srgbClr val="FFFFFF">
                    <a:alpha val="8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×1.57</a:t>
            </a:r>
            <a:endParaRPr lang="en-US" sz="1600" dirty="0"/>
          </a:p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FFFF">
                    <a:alpha val="8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• Direction reconstruction: Crab significance </a:t>
            </a:r>
            <a:r>
              <a:rPr lang="en-US" sz="1600" b="1" dirty="0">
                <a:solidFill>
                  <a:srgbClr val="FFFFFF">
                    <a:alpha val="8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~1.5×</a:t>
            </a:r>
            <a:endParaRPr lang="en-US" sz="1600" dirty="0"/>
          </a:p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FFFF">
                    <a:alpha val="8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• BOAT GRB: background reduced by ~10</a:t>
            </a:r>
            <a:r>
              <a:rPr lang="en-US" altLang="zh-CN" sz="1600" b="1" dirty="0">
                <a:solidFill>
                  <a:srgbClr val="FFFFFF">
                    <a:alpha val="8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×</a:t>
            </a:r>
            <a:endParaRPr lang="en-US" sz="16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FD2AEF3-5607-13A1-27EC-BABE703A9231}"/>
              </a:ext>
            </a:extLst>
          </p:cNvPr>
          <p:cNvSpPr/>
          <p:nvPr/>
        </p:nvSpPr>
        <p:spPr>
          <a:xfrm>
            <a:off x="8382000" y="2286000"/>
            <a:ext cx="635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B87333"/>
                </a:solidFill>
              </a:rPr>
              <a:t>Plan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5">
                <a:extLst>
                  <a:ext uri="{FF2B5EF4-FFF2-40B4-BE49-F238E27FC236}">
                    <a16:creationId xmlns:a16="http://schemas.microsoft.com/office/drawing/2014/main" id="{9F3FA5EA-4C27-37DE-6AD0-AF56291A7094}"/>
                  </a:ext>
                </a:extLst>
              </p:cNvPr>
              <p:cNvSpPr/>
              <p:nvPr/>
            </p:nvSpPr>
            <p:spPr>
              <a:xfrm>
                <a:off x="8382000" y="2730499"/>
                <a:ext cx="7642194" cy="308573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285750" indent="-285750"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FFFFFF">
                        <a:alpha val="86667"/>
                      </a:srgbClr>
                    </a:solidFill>
                    <a:ea typeface="Quattrocento Sans" pitchFamily="34" charset="-122"/>
                    <a:cs typeface="Quattrocento Sans" pitchFamily="34" charset="-120"/>
                  </a:rPr>
                  <a:t>Developing AI models for improving WCDA performance</a:t>
                </a:r>
                <a:endParaRPr lang="en-US" sz="1600" dirty="0">
                  <a:solidFill>
                    <a:srgbClr val="FFFFFF">
                      <a:alpha val="86667"/>
                    </a:srgbClr>
                  </a:solidFill>
                  <a:ea typeface="Quattrocento Sans" pitchFamily="34" charset="-122"/>
                  <a:cs typeface="Quattrocento Sans" pitchFamily="34" charset="-12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1600" dirty="0">
                    <a:solidFill>
                      <a:srgbClr val="FFFFFF">
                        <a:alpha val="86667"/>
                      </a:srgbClr>
                    </a:solidFill>
                    <a:ea typeface="Quattrocento Sans" pitchFamily="34" charset="-122"/>
                    <a:cs typeface="Quattrocento Sans" pitchFamily="34" charset="-120"/>
                  </a:rPr>
                  <a:t>        • Scaling on patch number and model size</a:t>
                </a:r>
                <a:endParaRPr lang="en-US" sz="1600" dirty="0"/>
              </a:p>
              <a:p>
                <a:pPr>
                  <a:lnSpc>
                    <a:spcPct val="170000"/>
                  </a:lnSpc>
                </a:pPr>
                <a:r>
                  <a:rPr lang="en-US" sz="1600" dirty="0">
                    <a:solidFill>
                      <a:srgbClr val="FFFFFF">
                        <a:alpha val="86667"/>
                      </a:srgbClr>
                    </a:solidFill>
                    <a:ea typeface="Quattrocento Sans" pitchFamily="34" charset="-122"/>
                    <a:cs typeface="Quattrocento Sans" pitchFamily="34" charset="-120"/>
                  </a:rPr>
                  <a:t>        • Deep research of model architecture: CNN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FFFF">
                            <a:alpha val="86667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Quattrocento Sans" pitchFamily="34" charset="-120"/>
                      </a:rPr>
                      <m:t>⊗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transformer, MOE, ViT-&gt;Swin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1600" dirty="0">
                    <a:solidFill>
                      <a:srgbClr val="FFFFFF">
                        <a:alpha val="86667"/>
                      </a:srgbClr>
                    </a:solidFill>
                    <a:ea typeface="Quattrocento Sans" pitchFamily="34" charset="-122"/>
                    <a:cs typeface="Quattrocento Sans" pitchFamily="34" charset="-120"/>
                  </a:rPr>
                  <a:t>        • 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Multi-tasks synergistic enhancement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1600" dirty="0">
                    <a:solidFill>
                      <a:srgbClr val="FFFFFF">
                        <a:alpha val="86667"/>
                      </a:srgbClr>
                    </a:solidFill>
                    <a:ea typeface="Quattrocento Sans" pitchFamily="34" charset="-122"/>
                    <a:cs typeface="Quattrocento Sans" pitchFamily="34" charset="-120"/>
                  </a:rPr>
                  <a:t>        • More sources used for verification: Mrk 421, J2226+6057 </a:t>
                </a:r>
                <a:r>
                  <a:rPr lang="en-US" altLang="zh-CN" sz="1600" dirty="0">
                    <a:solidFill>
                      <a:srgbClr val="FFFFFF">
                        <a:alpha val="86667"/>
                      </a:srgbClr>
                    </a:solidFill>
                    <a:ea typeface="Quattrocento Sans" pitchFamily="34" charset="-122"/>
                    <a:cs typeface="Quattrocento Sans" pitchFamily="34" charset="-120"/>
                  </a:rPr>
                  <a:t>etc.</a:t>
                </a:r>
              </a:p>
              <a:p>
                <a:pPr marL="285750" indent="-285750"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FFFFFF">
                        <a:alpha val="86667"/>
                      </a:srgbClr>
                    </a:solidFill>
                  </a:rPr>
                  <a:t>Simulation vs. Experiment</a:t>
                </a:r>
              </a:p>
              <a:p>
                <a:pPr marL="285750" indent="-285750">
                  <a:lnSpc>
                    <a:spcPct val="17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FFFFFF">
                        <a:alpha val="86667"/>
                      </a:srgbClr>
                    </a:solidFill>
                  </a:rPr>
                  <a:t>Use AI-powered data to do physical analysis</a:t>
                </a:r>
                <a:endParaRPr lang="en-US" sz="1600" dirty="0">
                  <a:solidFill>
                    <a:schemeClr val="bg1">
                      <a:alpha val="86667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 5">
                <a:extLst>
                  <a:ext uri="{FF2B5EF4-FFF2-40B4-BE49-F238E27FC236}">
                    <a16:creationId xmlns:a16="http://schemas.microsoft.com/office/drawing/2014/main" id="{9F3FA5EA-4C27-37DE-6AD0-AF56291A7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730499"/>
                <a:ext cx="7642194" cy="3085733"/>
              </a:xfrm>
              <a:prstGeom prst="rect">
                <a:avLst/>
              </a:prstGeom>
              <a:blipFill>
                <a:blip r:embed="rId3"/>
                <a:stretch>
                  <a:fillRect l="-1595"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hape 6">
            <a:extLst>
              <a:ext uri="{FF2B5EF4-FFF2-40B4-BE49-F238E27FC236}">
                <a16:creationId xmlns:a16="http://schemas.microsoft.com/office/drawing/2014/main" id="{00CE6CAB-EB5F-5A10-F1EE-2315C883A098}"/>
              </a:ext>
            </a:extLst>
          </p:cNvPr>
          <p:cNvSpPr/>
          <p:nvPr/>
        </p:nvSpPr>
        <p:spPr>
          <a:xfrm>
            <a:off x="1524000" y="6212240"/>
            <a:ext cx="13208000" cy="12700"/>
          </a:xfrm>
          <a:prstGeom prst="rect">
            <a:avLst/>
          </a:prstGeom>
          <a:solidFill>
            <a:srgbClr val="FFFFFF">
              <a:alpha val="18824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7046FBD-1ED7-7245-D889-47BA4F669154}"/>
              </a:ext>
            </a:extLst>
          </p:cNvPr>
          <p:cNvSpPr/>
          <p:nvPr/>
        </p:nvSpPr>
        <p:spPr>
          <a:xfrm>
            <a:off x="3048000" y="6466240"/>
            <a:ext cx="1016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60000"/>
              </a:lnSpc>
            </a:pPr>
            <a:r>
              <a:rPr lang="en-US" altLang="zh-CN" sz="18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Shicong Hu</a:t>
            </a:r>
            <a:r>
              <a:rPr lang="en-US" sz="18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 | IHEP</a:t>
            </a:r>
            <a:endParaRPr lang="en-US" sz="1600" dirty="0"/>
          </a:p>
          <a:p>
            <a:pPr algn="ctr">
              <a:lnSpc>
                <a:spcPct val="160000"/>
              </a:lnSpc>
            </a:pPr>
            <a:r>
              <a:rPr lang="en-US" sz="18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1</a:t>
            </a:r>
            <a:r>
              <a:rPr lang="en-US" sz="1800" baseline="300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st</a:t>
            </a:r>
            <a:r>
              <a:rPr lang="en-US" sz="18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 LHAASO </a:t>
            </a:r>
            <a:r>
              <a:rPr lang="en-US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General</a:t>
            </a:r>
            <a:r>
              <a:rPr lang="en-US" sz="18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 Meeting, 2026 @ NJU</a:t>
            </a:r>
            <a:r>
              <a:rPr lang="en-US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,</a:t>
            </a:r>
            <a:r>
              <a:rPr lang="en-US" sz="1800" dirty="0">
                <a:solidFill>
                  <a:srgbClr val="FFFFFF">
                    <a:alpha val="66667"/>
                  </a:srgbClr>
                </a:solidFill>
                <a:ea typeface="Quattrocento Sans" pitchFamily="34" charset="-122"/>
                <a:cs typeface="Quattrocento Sans" pitchFamily="34" charset="-120"/>
              </a:rPr>
              <a:t> Suzhou</a:t>
            </a:r>
            <a:endParaRPr lang="en-US" sz="16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B8B6007-456A-A2A2-7CBE-99D362EA45E5}"/>
              </a:ext>
            </a:extLst>
          </p:cNvPr>
          <p:cNvSpPr/>
          <p:nvPr/>
        </p:nvSpPr>
        <p:spPr>
          <a:xfrm>
            <a:off x="6858000" y="7736240"/>
            <a:ext cx="2540000" cy="381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8AE634-FBEB-E198-2B3E-E5B5B4E9015E}"/>
              </a:ext>
            </a:extLst>
          </p:cNvPr>
          <p:cNvSpPr txBox="1"/>
          <p:nvPr/>
        </p:nvSpPr>
        <p:spPr>
          <a:xfrm>
            <a:off x="5851153" y="4664487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We are here now.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239C3DF-3B0D-4389-0977-2DCAE2CAB6E8}"/>
              </a:ext>
            </a:extLst>
          </p:cNvPr>
          <p:cNvCxnSpPr/>
          <p:nvPr/>
        </p:nvCxnSpPr>
        <p:spPr>
          <a:xfrm>
            <a:off x="7795491" y="4849153"/>
            <a:ext cx="544945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94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82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62000" y="635000"/>
            <a:ext cx="381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2D3A4A"/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</a:rPr>
              <a:t>Outline</a:t>
            </a:r>
            <a:endParaRPr lang="en-US" sz="28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2000" y="1206500"/>
            <a:ext cx="381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7A8594"/>
                </a:solidFill>
                <a:latin typeface="Segoe UI Variable Small" pitchFamily="2" charset="0"/>
                <a:ea typeface="QuattrocentoSans" pitchFamily="34" charset="-122"/>
                <a:cs typeface="QuattrocentoSans" pitchFamily="34" charset="-120"/>
              </a:rPr>
              <a:t>CONTENTS</a:t>
            </a:r>
            <a:endParaRPr lang="en-US" sz="1400" dirty="0">
              <a:latin typeface="Segoe UI Variable Small" pitchFamily="2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62000" y="1651000"/>
            <a:ext cx="14732000" cy="12700"/>
          </a:xfrm>
          <a:prstGeom prst="rect">
            <a:avLst/>
          </a:prstGeom>
          <a:solidFill>
            <a:srgbClr val="E8E4D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762000" y="2032000"/>
            <a:ext cx="7048500" cy="2794000"/>
          </a:xfrm>
          <a:prstGeom prst="rect">
            <a:avLst/>
          </a:prstGeom>
          <a:solidFill>
            <a:srgbClr val="E8E4DE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16000" y="2222500"/>
            <a:ext cx="1016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B87333"/>
                </a:solidFill>
                <a:latin typeface="Segoe UI Variable Small" pitchFamily="2" charset="0"/>
                <a:ea typeface="Segoe UI Black" panose="020B0A02040204020203" pitchFamily="34" charset="0"/>
                <a:cs typeface="Quattrocento Sans" pitchFamily="34" charset="-120"/>
              </a:rPr>
              <a:t>01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16000" y="2921000"/>
            <a:ext cx="65405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2D3A4A"/>
                </a:solidFill>
                <a:latin typeface="Segoe UI Variable Small" pitchFamily="2" charset="0"/>
                <a:ea typeface="Noto Sans SC DemiLight" panose="020B0200000000000000" pitchFamily="34" charset="-122"/>
                <a:cs typeface="Quattrocento Sans" pitchFamily="34" charset="-120"/>
              </a:rPr>
              <a:t>Research Background and Overall Plan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16000" y="3403600"/>
            <a:ext cx="65405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LHAASO data -&gt; Image,</a:t>
            </a:r>
            <a:r>
              <a:rPr lang="zh-CN" altLang="en-US" sz="16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 </a:t>
            </a:r>
            <a:r>
              <a:rPr lang="en-US" altLang="zh-CN" sz="16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ViT and Overall technical route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445500" y="2032000"/>
            <a:ext cx="7048500" cy="2794000"/>
          </a:xfrm>
          <a:prstGeom prst="rect">
            <a:avLst/>
          </a:prstGeom>
          <a:solidFill>
            <a:srgbClr val="E8E4DE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699500" y="2222500"/>
            <a:ext cx="1016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02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699500" y="2921000"/>
            <a:ext cx="65405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2D3A4A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Optimization performance of AI model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699500" y="3403600"/>
            <a:ext cx="65405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Effect of color augment, patch number and model architecture on AI performance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54891" y="5207000"/>
            <a:ext cx="7048500" cy="2794000"/>
          </a:xfrm>
          <a:prstGeom prst="rect">
            <a:avLst/>
          </a:prstGeom>
          <a:solidFill>
            <a:srgbClr val="E8E4DE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08891" y="5397500"/>
            <a:ext cx="1016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03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08891" y="6096000"/>
            <a:ext cx="65405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2D3A4A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Verification on BOAT GRB and Outlook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008891" y="6578600"/>
            <a:ext cx="65405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Q factor and Significance, Plan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2B0FB259-A069-C109-3AF7-218025AF0D4B}"/>
              </a:ext>
            </a:extLst>
          </p:cNvPr>
          <p:cNvSpPr/>
          <p:nvPr/>
        </p:nvSpPr>
        <p:spPr>
          <a:xfrm>
            <a:off x="762000" y="0"/>
            <a:ext cx="1524000" cy="508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">
            <a:extLst>
              <a:ext uri="{FF2B5EF4-FFF2-40B4-BE49-F238E27FC236}">
                <a16:creationId xmlns:a16="http://schemas.microsoft.com/office/drawing/2014/main" id="{671471BC-F7FE-902B-F6AC-EF7C74DDC6B1}"/>
              </a:ext>
            </a:extLst>
          </p:cNvPr>
          <p:cNvSpPr/>
          <p:nvPr/>
        </p:nvSpPr>
        <p:spPr>
          <a:xfrm>
            <a:off x="1235777" y="5030673"/>
            <a:ext cx="7146223" cy="380715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hape 12">
            <a:extLst>
              <a:ext uri="{FF2B5EF4-FFF2-40B4-BE49-F238E27FC236}">
                <a16:creationId xmlns:a16="http://schemas.microsoft.com/office/drawing/2014/main" id="{1BCA6F90-4FAD-8CBE-F461-25D7E2AF7E92}"/>
              </a:ext>
            </a:extLst>
          </p:cNvPr>
          <p:cNvSpPr/>
          <p:nvPr/>
        </p:nvSpPr>
        <p:spPr>
          <a:xfrm>
            <a:off x="1218666" y="1006329"/>
            <a:ext cx="7146223" cy="380715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7382E6-4E5C-027D-7CED-FAEA8E665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19" y="1116088"/>
            <a:ext cx="6871864" cy="36072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04EE6FC-91B5-2452-F4FC-3E0D53946FB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53419" y="5155800"/>
            <a:ext cx="6871863" cy="3607200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3517709F-60C8-30E0-3D85-4EEB37909249}"/>
              </a:ext>
            </a:extLst>
          </p:cNvPr>
          <p:cNvSpPr/>
          <p:nvPr/>
        </p:nvSpPr>
        <p:spPr>
          <a:xfrm>
            <a:off x="762000" y="254000"/>
            <a:ext cx="762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Q factor and angular resolution of BOAT GRB</a:t>
            </a:r>
            <a:endParaRPr lang="en-US" sz="2800" dirty="0"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42E4B2B-903E-1985-1B09-D77DC406008B}"/>
              </a:ext>
            </a:extLst>
          </p:cNvPr>
          <p:cNvSpPr txBox="1"/>
          <p:nvPr/>
        </p:nvSpPr>
        <p:spPr>
          <a:xfrm>
            <a:off x="4538319" y="987079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AI</a:t>
            </a:r>
            <a:endParaRPr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409C72-09AB-E46F-C07B-F2951C8B8EB0}"/>
              </a:ext>
            </a:extLst>
          </p:cNvPr>
          <p:cNvSpPr txBox="1"/>
          <p:nvPr/>
        </p:nvSpPr>
        <p:spPr>
          <a:xfrm>
            <a:off x="3915855" y="5032851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Traditional</a:t>
            </a:r>
            <a:endParaRPr lang="zh-CN" altLang="en-US" sz="24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515D38-6F3A-2A5C-3F09-465369CDCD4B}"/>
              </a:ext>
            </a:extLst>
          </p:cNvPr>
          <p:cNvSpPr/>
          <p:nvPr/>
        </p:nvSpPr>
        <p:spPr>
          <a:xfrm>
            <a:off x="6691313" y="2002773"/>
            <a:ext cx="741362" cy="17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0B6F43-D355-21E6-4112-91BAAA92D127}"/>
              </a:ext>
            </a:extLst>
          </p:cNvPr>
          <p:cNvSpPr/>
          <p:nvPr/>
        </p:nvSpPr>
        <p:spPr>
          <a:xfrm>
            <a:off x="6691313" y="6050898"/>
            <a:ext cx="741362" cy="17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14">
            <a:extLst>
              <a:ext uri="{FF2B5EF4-FFF2-40B4-BE49-F238E27FC236}">
                <a16:creationId xmlns:a16="http://schemas.microsoft.com/office/drawing/2014/main" id="{18D98FC4-61A0-7E80-ED28-39CA00E19D3B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18 / 19</a:t>
            </a:r>
            <a:endParaRPr lang="en-US" sz="16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3D5977-DE00-B9D9-C902-99CF5F222892}"/>
              </a:ext>
            </a:extLst>
          </p:cNvPr>
          <p:cNvSpPr/>
          <p:nvPr/>
        </p:nvSpPr>
        <p:spPr>
          <a:xfrm>
            <a:off x="6420051" y="1607779"/>
            <a:ext cx="1707949" cy="177800"/>
          </a:xfrm>
          <a:prstGeom prst="rect">
            <a:avLst/>
          </a:prstGeom>
          <a:noFill/>
          <a:ln w="28575">
            <a:solidFill>
              <a:srgbClr val="B87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ACD896B-9F3A-B2C4-599A-36138F90200D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8128000" y="1696679"/>
            <a:ext cx="1175351" cy="0"/>
          </a:xfrm>
          <a:prstGeom prst="straightConnector1">
            <a:avLst/>
          </a:prstGeom>
          <a:ln w="28575">
            <a:solidFill>
              <a:srgbClr val="B87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61A2821-B72F-A931-5C28-F18B8E6E3E6E}"/>
              </a:ext>
            </a:extLst>
          </p:cNvPr>
          <p:cNvSpPr txBox="1"/>
          <p:nvPr/>
        </p:nvSpPr>
        <p:spPr>
          <a:xfrm>
            <a:off x="9303351" y="1188847"/>
            <a:ext cx="5428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(  Gamma ray retention ratio,</a:t>
            </a:r>
          </a:p>
          <a:p>
            <a:pPr algn="ctr"/>
            <a:r>
              <a:rPr lang="en-US" altLang="zh-CN" sz="2000" dirty="0"/>
              <a:t>Optimal opening angle,</a:t>
            </a:r>
          </a:p>
          <a:p>
            <a:pPr algn="ctr"/>
            <a:r>
              <a:rPr lang="en-US" altLang="zh-CN" sz="2000" dirty="0"/>
              <a:t>Q factor of Gamma/CRs classification  )</a:t>
            </a:r>
            <a:endParaRPr lang="zh-CN" altLang="en-US" sz="2000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E61AAF9-D74A-935A-DA74-0EFE3CACF56C}"/>
              </a:ext>
            </a:extLst>
          </p:cNvPr>
          <p:cNvCxnSpPr>
            <a:cxnSpLocks/>
          </p:cNvCxnSpPr>
          <p:nvPr/>
        </p:nvCxnSpPr>
        <p:spPr>
          <a:xfrm>
            <a:off x="2165350" y="3701988"/>
            <a:ext cx="1593850" cy="0"/>
          </a:xfrm>
          <a:prstGeom prst="line">
            <a:avLst/>
          </a:prstGeom>
          <a:ln w="28575">
            <a:solidFill>
              <a:srgbClr val="2D3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8CD8CA8B-A211-44DC-B05F-7FF2F060A51C}"/>
              </a:ext>
            </a:extLst>
          </p:cNvPr>
          <p:cNvCxnSpPr>
            <a:cxnSpLocks/>
          </p:cNvCxnSpPr>
          <p:nvPr/>
        </p:nvCxnSpPr>
        <p:spPr>
          <a:xfrm>
            <a:off x="2235200" y="7583666"/>
            <a:ext cx="2620455" cy="0"/>
          </a:xfrm>
          <a:prstGeom prst="line">
            <a:avLst/>
          </a:prstGeom>
          <a:ln w="28575">
            <a:solidFill>
              <a:srgbClr val="2D3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3670ABFB-8696-F221-F543-EA44E91DD997}"/>
              </a:ext>
            </a:extLst>
          </p:cNvPr>
          <p:cNvSpPr/>
          <p:nvPr/>
        </p:nvSpPr>
        <p:spPr>
          <a:xfrm>
            <a:off x="6420050" y="5642899"/>
            <a:ext cx="1707949" cy="177800"/>
          </a:xfrm>
          <a:prstGeom prst="rect">
            <a:avLst/>
          </a:prstGeom>
          <a:noFill/>
          <a:ln w="28575">
            <a:solidFill>
              <a:srgbClr val="B87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0">
                <a:extLst>
                  <a:ext uri="{FF2B5EF4-FFF2-40B4-BE49-F238E27FC236}">
                    <a16:creationId xmlns:a16="http://schemas.microsoft.com/office/drawing/2014/main" id="{A80BCCD5-3923-CEF2-4B2D-083CF37DA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421604"/>
                  </p:ext>
                </p:extLst>
              </p:nvPr>
            </p:nvGraphicFramePr>
            <p:xfrm>
              <a:off x="9725700" y="3023181"/>
              <a:ext cx="5604933" cy="2036367"/>
            </p:xfrm>
            <a:graphic>
              <a:graphicData uri="http://schemas.openxmlformats.org/drawingml/2006/table">
                <a:tbl>
                  <a:tblPr/>
                  <a:tblGrid>
                    <a:gridCol w="1769979">
                      <a:extLst>
                        <a:ext uri="{9D8B030D-6E8A-4147-A177-3AD203B41FA5}">
                          <a16:colId xmlns:a16="http://schemas.microsoft.com/office/drawing/2014/main" val="3379229549"/>
                        </a:ext>
                      </a:extLst>
                    </a:gridCol>
                    <a:gridCol w="17699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649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53043"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>
                            <a:solidFill>
                              <a:schemeClr val="bg1"/>
                            </a:solidFill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D3A4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Optimal opening angle</a:t>
                          </a:r>
                          <a:endParaRPr lang="en-US" sz="1600" b="1" dirty="0">
                            <a:solidFill>
                              <a:schemeClr val="bg1"/>
                            </a:solidFill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D3A4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Q factor </a:t>
                          </a:r>
                          <a:endParaRPr lang="en-US" sz="1600" b="1" dirty="0">
                            <a:solidFill>
                              <a:schemeClr val="bg1"/>
                            </a:solidFill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D3A4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Traditional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1.07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1.83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AI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0.71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u="none" dirty="0">
                              <a:solidFill>
                                <a:srgbClr val="1E2328"/>
                              </a:solidFill>
                              <a:latin typeface="+mn-lt"/>
                              <a:ea typeface="QuattrocentoSans" pitchFamily="34" charset="-122"/>
                              <a:cs typeface="QuattrocentoSans" pitchFamily="34" charset="-120"/>
                            </a:rPr>
                            <a:t>3.88</a:t>
                          </a:r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Ratio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1.51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u="none" dirty="0">
                              <a:solidFill>
                                <a:srgbClr val="1E2328"/>
                              </a:solidFill>
                              <a:latin typeface="+mn-lt"/>
                              <a:ea typeface="QuattrocentoSans" pitchFamily="34" charset="-122"/>
                              <a:cs typeface="QuattrocentoSans" pitchFamily="34" charset="-120"/>
                            </a:rPr>
                            <a:t>2.12</a:t>
                          </a:r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Overall ratio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3.2 </a:t>
                          </a:r>
                          <a:r>
                            <a:rPr lang="en-US" sz="1600" dirty="0"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QuattrocentoSans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b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,0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en-US" sz="1600" dirty="0">
                              <a:latin typeface="等线" panose="02010600030101010101" pitchFamily="2" charset="-122"/>
                              <a:ea typeface="等线" panose="02010600030101010101" pitchFamily="2" charset="-122"/>
                              <a:cs typeface="QuattrocentoSans" charset="0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b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</a:rPr>
                                        <m:t>AI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0">
                <a:extLst>
                  <a:ext uri="{FF2B5EF4-FFF2-40B4-BE49-F238E27FC236}">
                    <a16:creationId xmlns:a16="http://schemas.microsoft.com/office/drawing/2014/main" id="{A80BCCD5-3923-CEF2-4B2D-083CF37DA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421604"/>
                  </p:ext>
                </p:extLst>
              </p:nvPr>
            </p:nvGraphicFramePr>
            <p:xfrm>
              <a:off x="9725700" y="3023181"/>
              <a:ext cx="5604933" cy="2036367"/>
            </p:xfrm>
            <a:graphic>
              <a:graphicData uri="http://schemas.openxmlformats.org/drawingml/2006/table">
                <a:tbl>
                  <a:tblPr/>
                  <a:tblGrid>
                    <a:gridCol w="1769979">
                      <a:extLst>
                        <a:ext uri="{9D8B030D-6E8A-4147-A177-3AD203B41FA5}">
                          <a16:colId xmlns:a16="http://schemas.microsoft.com/office/drawing/2014/main" val="3379229549"/>
                        </a:ext>
                      </a:extLst>
                    </a:gridCol>
                    <a:gridCol w="17699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649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53043"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>
                            <a:solidFill>
                              <a:schemeClr val="bg1"/>
                            </a:solidFill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D3A4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Optimal opening angle</a:t>
                          </a:r>
                          <a:endParaRPr lang="en-US" sz="1600" b="1" dirty="0">
                            <a:solidFill>
                              <a:schemeClr val="bg1"/>
                            </a:solidFill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D3A4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Q factor </a:t>
                          </a:r>
                          <a:endParaRPr lang="en-US" sz="1600" b="1" dirty="0">
                            <a:solidFill>
                              <a:schemeClr val="bg1"/>
                            </a:solidFill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D3A4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Traditional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1.07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1.83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AI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0.71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u="none" dirty="0">
                              <a:solidFill>
                                <a:srgbClr val="1E2328"/>
                              </a:solidFill>
                              <a:latin typeface="+mn-lt"/>
                              <a:ea typeface="QuattrocentoSans" pitchFamily="34" charset="-122"/>
                              <a:cs typeface="QuattrocentoSans" pitchFamily="34" charset="-120"/>
                            </a:rPr>
                            <a:t>3.88</a:t>
                          </a:r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Ratio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1.51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u="none" dirty="0">
                              <a:solidFill>
                                <a:srgbClr val="1E2328"/>
                              </a:solidFill>
                              <a:latin typeface="+mn-lt"/>
                              <a:ea typeface="QuattrocentoSans" pitchFamily="34" charset="-122"/>
                              <a:cs typeface="QuattrocentoSans" pitchFamily="34" charset="-120"/>
                            </a:rPr>
                            <a:t>2.12</a:t>
                          </a:r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58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n-lt"/>
                              <a:ea typeface="QuattrocentoSans" charset="0"/>
                              <a:cs typeface="QuattrocentoSans" charset="0"/>
                            </a:rPr>
                            <a:t>Overall ratio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423" t="-489474" r="-318" b="-2280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en-US" sz="1600" dirty="0">
                            <a:latin typeface="+mn-lt"/>
                            <a:ea typeface="QuattrocentoSans" charset="0"/>
                            <a:cs typeface="QuattrocentoSans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0CB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8E4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D4A67B87-4891-D7E5-26EC-F0967F244774}"/>
              </a:ext>
            </a:extLst>
          </p:cNvPr>
          <p:cNvSpPr txBox="1"/>
          <p:nvPr/>
        </p:nvSpPr>
        <p:spPr>
          <a:xfrm>
            <a:off x="9725701" y="5484389"/>
            <a:ext cx="5587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j-lt"/>
                <a:cs typeface="Arial" panose="020B0604020202020204" pitchFamily="34" charset="0"/>
              </a:rPr>
              <a:t>→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/>
              <a:t>With the same gamma retention ratio, the background level is reduced by </a:t>
            </a:r>
            <a:r>
              <a:rPr lang="en-US" altLang="zh-CN" sz="2400" b="1" dirty="0">
                <a:solidFill>
                  <a:srgbClr val="B87333"/>
                </a:solidFill>
              </a:rPr>
              <a:t>10 times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590D3AF-49C9-4648-0395-1EB02C6AA006}"/>
              </a:ext>
            </a:extLst>
          </p:cNvPr>
          <p:cNvSpPr txBox="1"/>
          <p:nvPr/>
        </p:nvSpPr>
        <p:spPr>
          <a:xfrm>
            <a:off x="9725701" y="7376995"/>
            <a:ext cx="612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15942"/>
                </a:solidFill>
              </a:rPr>
              <a:t>       First  Look At </a:t>
            </a:r>
            <a:r>
              <a:rPr lang="en-US" altLang="zh-CN" dirty="0">
                <a:solidFill>
                  <a:srgbClr val="C15942"/>
                </a:solidFill>
              </a:rPr>
              <a:t>Light Curve of </a:t>
            </a:r>
            <a:r>
              <a:rPr lang="zh-CN" altLang="en-US" dirty="0">
                <a:solidFill>
                  <a:srgbClr val="C15942"/>
                </a:solidFill>
              </a:rPr>
              <a:t>AI-Enhanced BOAT GRB </a:t>
            </a:r>
            <a:r>
              <a:rPr lang="en-US" altLang="zh-CN" dirty="0">
                <a:solidFill>
                  <a:srgbClr val="C15942"/>
                </a:solidFill>
              </a:rPr>
              <a:t>will be presented in the last talk </a:t>
            </a:r>
            <a:r>
              <a:rPr lang="en-US" altLang="zh-CN">
                <a:solidFill>
                  <a:srgbClr val="C15942"/>
                </a:solidFill>
              </a:rPr>
              <a:t>tomorrow morning.</a:t>
            </a:r>
            <a:endParaRPr lang="zh-CN" altLang="en-US" dirty="0">
              <a:solidFill>
                <a:srgbClr val="C15942"/>
              </a:solidFill>
            </a:endParaRPr>
          </a:p>
        </p:txBody>
      </p:sp>
      <p:pic>
        <p:nvPicPr>
          <p:cNvPr id="1026" name="Picture 2" descr="小灯泡 icon_图标_矢量素材 免费下载 - 爱给网">
            <a:extLst>
              <a:ext uri="{FF2B5EF4-FFF2-40B4-BE49-F238E27FC236}">
                <a16:creationId xmlns:a16="http://schemas.microsoft.com/office/drawing/2014/main" id="{F929CE43-215C-D520-EA77-BC735648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093" y="7220062"/>
            <a:ext cx="492890" cy="4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6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36" grpId="0" animBg="1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9829F-E678-3DD8-F35B-DC0CC708D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3A0A72-01C2-0BD3-8A29-F6322E77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68379"/>
            <a:ext cx="9731688" cy="36009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D18F74-36A8-6AC9-00C1-C33931DB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89" y="4665639"/>
            <a:ext cx="9761999" cy="3647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0DC16D-8305-D749-D0E6-6F7D56E48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105" y="4469308"/>
            <a:ext cx="4641040" cy="3933419"/>
          </a:xfrm>
          <a:prstGeom prst="rect">
            <a:avLst/>
          </a:prstGeom>
        </p:spPr>
      </p:pic>
      <p:sp>
        <p:nvSpPr>
          <p:cNvPr id="6" name="Text 14">
            <a:extLst>
              <a:ext uri="{FF2B5EF4-FFF2-40B4-BE49-F238E27FC236}">
                <a16:creationId xmlns:a16="http://schemas.microsoft.com/office/drawing/2014/main" id="{7EC1719A-DCB3-8D61-FFE5-066BD7D90F04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12 / 19</a:t>
            </a:r>
            <a:endParaRPr lang="en-US" sz="1600" b="1"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75D5DC6E-86D2-7D78-DD91-72BF00D81D1C}"/>
              </a:ext>
            </a:extLst>
          </p:cNvPr>
          <p:cNvSpPr/>
          <p:nvPr/>
        </p:nvSpPr>
        <p:spPr>
          <a:xfrm>
            <a:off x="762000" y="254000"/>
            <a:ext cx="762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Applied to direction reconstruction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069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99A821-AF64-2B0B-D49E-BCF2A28D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2655493"/>
            <a:ext cx="14719300" cy="5270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976B066-EE1A-220B-3713-2A79F40BE6CF}"/>
              </a:ext>
            </a:extLst>
          </p:cNvPr>
          <p:cNvSpPr txBox="1"/>
          <p:nvPr/>
        </p:nvSpPr>
        <p:spPr>
          <a:xfrm>
            <a:off x="815856" y="705854"/>
            <a:ext cx="785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Multi task: Gamma/Proton &amp; Energy reconstruction</a:t>
            </a:r>
            <a:endParaRPr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2730F3-381E-4F65-1B46-11FBB580EA7E}"/>
              </a:ext>
            </a:extLst>
          </p:cNvPr>
          <p:cNvSpPr txBox="1"/>
          <p:nvPr/>
        </p:nvSpPr>
        <p:spPr>
          <a:xfrm>
            <a:off x="815856" y="1496007"/>
            <a:ext cx="8741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Same Setting as optimal G/P </a:t>
            </a:r>
          </a:p>
        </p:txBody>
      </p:sp>
    </p:spTree>
    <p:extLst>
      <p:ext uri="{BB962C8B-B14F-4D97-AF65-F5344CB8AC3E}">
        <p14:creationId xmlns:p14="http://schemas.microsoft.com/office/powerpoint/2010/main" val="383505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927326B-863F-8B8A-6FA4-EE8A1C40087C}"/>
              </a:ext>
            </a:extLst>
          </p:cNvPr>
          <p:cNvSpPr txBox="1"/>
          <p:nvPr/>
        </p:nvSpPr>
        <p:spPr>
          <a:xfrm>
            <a:off x="1004555" y="3787170"/>
            <a:ext cx="585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Preliminray energy reconstruction</a:t>
            </a:r>
          </a:p>
          <a:p>
            <a:endParaRPr lang="en-US" altLang="zh-CN" sz="2400" dirty="0"/>
          </a:p>
          <a:p>
            <a:r>
              <a:rPr lang="en-US" altLang="zh-CN" sz="2400" dirty="0"/>
              <a:t>Error bar: FWHM at linear scale, i.e. energy resolution, ~50%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DEF8B8-3DC0-2918-3EE5-6550E433D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258" y="954526"/>
            <a:ext cx="8233084" cy="72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2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524000"/>
            <a:ext cx="5080000" cy="254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6000" b="1" dirty="0">
                <a:solidFill>
                  <a:srgbClr val="2D3A4A">
                    <a:alpha val="8235"/>
                  </a:srgbClr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  <a:cs typeface="Quattrocento Sans" pitchFamily="34" charset="-120"/>
              </a:rPr>
              <a:t>01</a:t>
            </a:r>
            <a:endParaRPr lang="en-US" sz="16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2000" y="3810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400" b="1" kern="0" spc="300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CHAPTER 01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2000" y="4318000"/>
            <a:ext cx="7620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sz="3600" b="1" dirty="0">
                <a:solidFill>
                  <a:srgbClr val="2D3A4A"/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  <a:cs typeface="Quattrocento Sans" pitchFamily="34" charset="-120"/>
              </a:rPr>
              <a:t>Background and Technical route</a:t>
            </a:r>
            <a:endParaRPr lang="en-US" altLang="zh-CN" sz="24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62000" y="5143500"/>
            <a:ext cx="1270000" cy="381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2000" y="5461000"/>
            <a:ext cx="762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7A8594"/>
                </a:solidFill>
                <a:latin typeface="Segoe UI Variable Small" pitchFamily="2" charset="0"/>
              </a:rPr>
              <a:t>WCDA performance and AI</a:t>
            </a:r>
            <a:endParaRPr lang="en-US" sz="1600" dirty="0">
              <a:latin typeface="Segoe UI Variable Small" pitchFamily="2" charset="0"/>
            </a:endParaRPr>
          </a:p>
        </p:txBody>
      </p:sp>
      <p:pic>
        <p:nvPicPr>
          <p:cNvPr id="7" name="Image 0" descr="https://kimi-img.moonshot.cn/pub/slides/okc/3tssbl7sanrli/mnt/agents/output/vit_wcda/images/6_Chinese_mountain_observatory_to_probe.png"/>
          <p:cNvPicPr>
            <a:picLocks noChangeAspect="1"/>
          </p:cNvPicPr>
          <p:nvPr/>
        </p:nvPicPr>
        <p:blipFill>
          <a:blip r:embed="rId3">
            <a:alphaModFix amt="25000"/>
          </a:blip>
          <a:srcRect t="9540" b="9540"/>
          <a:stretch/>
        </p:blipFill>
        <p:spPr>
          <a:xfrm>
            <a:off x="9906000" y="2286000"/>
            <a:ext cx="5588000" cy="4572000"/>
          </a:xfrm>
          <a:prstGeom prst="roundRect">
            <a:avLst>
              <a:gd name="adj" fmla="val 8000"/>
            </a:avLst>
          </a:prstGeom>
        </p:spPr>
      </p:pic>
      <p:sp>
        <p:nvSpPr>
          <p:cNvPr id="8" name="Shape 1">
            <a:extLst>
              <a:ext uri="{FF2B5EF4-FFF2-40B4-BE49-F238E27FC236}">
                <a16:creationId xmlns:a16="http://schemas.microsoft.com/office/drawing/2014/main" id="{20168B17-705A-968C-F15F-D56897785AA4}"/>
              </a:ext>
            </a:extLst>
          </p:cNvPr>
          <p:cNvSpPr/>
          <p:nvPr/>
        </p:nvSpPr>
        <p:spPr>
          <a:xfrm>
            <a:off x="762000" y="0"/>
            <a:ext cx="1524000" cy="508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"/>
          <p:cNvSpPr/>
          <p:nvPr/>
        </p:nvSpPr>
        <p:spPr>
          <a:xfrm>
            <a:off x="387720" y="1964329"/>
            <a:ext cx="9209040" cy="614458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Text 14"/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4 / 19</a:t>
            </a:r>
            <a:endParaRPr lang="en-US" sz="1600" b="1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1045366-9943-2DFB-8F82-415064EA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0" y="2971963"/>
            <a:ext cx="8357957" cy="498686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F310A4F-FD36-EED1-9CFA-96E44D405451}"/>
              </a:ext>
            </a:extLst>
          </p:cNvPr>
          <p:cNvSpPr txBox="1"/>
          <p:nvPr/>
        </p:nvSpPr>
        <p:spPr>
          <a:xfrm>
            <a:off x="864523" y="2452551"/>
            <a:ext cx="668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Segoe UI Variable Small" pitchFamily="2" charset="0"/>
                <a:ea typeface="Noto Sans SC Black" panose="020B0200000000000000" pitchFamily="34" charset="-122"/>
              </a:rPr>
              <a:t>The increasement of sensitivity is slowing down as sqrt(T).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Segoe UI Variable Small" pitchFamily="2" charset="0"/>
              <a:ea typeface="Noto Sans SC Black" panose="020B02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0BE5E6-C170-D77B-9986-72896CA6FFBB}"/>
              </a:ext>
            </a:extLst>
          </p:cNvPr>
          <p:cNvSpPr txBox="1"/>
          <p:nvPr/>
        </p:nvSpPr>
        <p:spPr>
          <a:xfrm>
            <a:off x="864523" y="2116107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Noto Sans SC Black" panose="020B0200000000000000" pitchFamily="34" charset="-122"/>
                <a:ea typeface="Noto Sans SC Black" panose="020B0200000000000000" pitchFamily="34" charset="-122"/>
              </a:rPr>
              <a:t>For steady source</a:t>
            </a:r>
            <a:endParaRPr lang="zh-CN" altLang="en-US" b="1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29" name="Shape 12">
            <a:extLst>
              <a:ext uri="{FF2B5EF4-FFF2-40B4-BE49-F238E27FC236}">
                <a16:creationId xmlns:a16="http://schemas.microsoft.com/office/drawing/2014/main" id="{D59DDA8C-E44A-DFC8-131A-4B1F7205502C}"/>
              </a:ext>
            </a:extLst>
          </p:cNvPr>
          <p:cNvSpPr/>
          <p:nvPr/>
        </p:nvSpPr>
        <p:spPr>
          <a:xfrm>
            <a:off x="9854213" y="1964329"/>
            <a:ext cx="6014067" cy="614458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9E1CBB-5EAC-C4BE-4A22-2D8A001657EE}"/>
              </a:ext>
            </a:extLst>
          </p:cNvPr>
          <p:cNvSpPr txBox="1"/>
          <p:nvPr/>
        </p:nvSpPr>
        <p:spPr>
          <a:xfrm>
            <a:off x="10122403" y="2116107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Noto Sans SC Black" panose="020B0200000000000000" pitchFamily="34" charset="-122"/>
                <a:ea typeface="Noto Sans SC Black" panose="020B0200000000000000" pitchFamily="34" charset="-122"/>
              </a:rPr>
              <a:t>For transient source</a:t>
            </a:r>
            <a:endParaRPr lang="zh-CN" altLang="en-US" b="1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pic>
        <p:nvPicPr>
          <p:cNvPr id="1028" name="Picture 4" descr="天文学家捕捉到20多亿光年外罕见的宇宙爆炸GRB 221009A">
            <a:extLst>
              <a:ext uri="{FF2B5EF4-FFF2-40B4-BE49-F238E27FC236}">
                <a16:creationId xmlns:a16="http://schemas.microsoft.com/office/drawing/2014/main" id="{FBD02377-FC70-ABAA-8A84-F514004D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508" y="3725684"/>
            <a:ext cx="4233476" cy="42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7B5C624-F586-6074-C02F-C6B74580980D}"/>
              </a:ext>
            </a:extLst>
          </p:cNvPr>
          <p:cNvSpPr txBox="1"/>
          <p:nvPr/>
        </p:nvSpPr>
        <p:spPr>
          <a:xfrm>
            <a:off x="10122403" y="2498717"/>
            <a:ext cx="5404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Segoe UI Variable Small" pitchFamily="2" charset="0"/>
                <a:ea typeface="Noto Sans SC Black" panose="020B0200000000000000" pitchFamily="34" charset="-122"/>
              </a:rPr>
              <a:t>Sensitivity for short time-scale transient source not particularly good</a:t>
            </a:r>
          </a:p>
          <a:p>
            <a:pPr>
              <a:spcBef>
                <a:spcPts val="1200"/>
              </a:spcBef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Segoe UI Variable Small" pitchFamily="2" charset="0"/>
                <a:ea typeface="Noto Sans SC Black" panose="020B0200000000000000" pitchFamily="34" charset="-122"/>
              </a:rPr>
              <a:t>By now, 1 GRB, ~20 AGN (~100 at TeV)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Segoe UI Variable Small" pitchFamily="2" charset="0"/>
              <a:ea typeface="Noto Sans SC Black" panose="020B02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CB1E0B5-F8A5-58CB-2CE7-343C945F894D}"/>
              </a:ext>
            </a:extLst>
          </p:cNvPr>
          <p:cNvSpPr txBox="1"/>
          <p:nvPr/>
        </p:nvSpPr>
        <p:spPr>
          <a:xfrm>
            <a:off x="12061980" y="3735172"/>
            <a:ext cx="29160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credit: NASA, DOE, Fermi-LAT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882A770-BC72-1822-769C-62A48DA5BCEE}"/>
              </a:ext>
            </a:extLst>
          </p:cNvPr>
          <p:cNvSpPr/>
          <p:nvPr/>
        </p:nvSpPr>
        <p:spPr>
          <a:xfrm>
            <a:off x="762000" y="937393"/>
            <a:ext cx="889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  <a:cs typeface="QuattrocentoSans" pitchFamily="34" charset="-120"/>
              </a:rPr>
              <a:t>WCDA sensitivity</a:t>
            </a:r>
            <a:endParaRPr lang="en-US" sz="28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F34D44-023D-FD92-3903-BFFE5AEF1529}"/>
              </a:ext>
            </a:extLst>
          </p:cNvPr>
          <p:cNvSpPr txBox="1"/>
          <p:nvPr/>
        </p:nvSpPr>
        <p:spPr>
          <a:xfrm>
            <a:off x="2198456" y="3412006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1.3% CU</a:t>
            </a:r>
          </a:p>
          <a:p>
            <a:r>
              <a:rPr lang="en-US" altLang="zh-CN" dirty="0"/>
              <a:t>@ 1 year</a:t>
            </a:r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5005613-022A-63EA-C509-4E7DA1D35409}"/>
              </a:ext>
            </a:extLst>
          </p:cNvPr>
          <p:cNvCxnSpPr/>
          <p:nvPr/>
        </p:nvCxnSpPr>
        <p:spPr>
          <a:xfrm flipV="1">
            <a:off x="3143070" y="4822257"/>
            <a:ext cx="0" cy="2541069"/>
          </a:xfrm>
          <a:prstGeom prst="line">
            <a:avLst/>
          </a:prstGeom>
          <a:ln w="12700">
            <a:solidFill>
              <a:srgbClr val="C159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CAE43DB-D421-5CB2-712D-1D04CF45653D}"/>
              </a:ext>
            </a:extLst>
          </p:cNvPr>
          <p:cNvCxnSpPr>
            <a:cxnSpLocks/>
          </p:cNvCxnSpPr>
          <p:nvPr/>
        </p:nvCxnSpPr>
        <p:spPr>
          <a:xfrm flipH="1">
            <a:off x="1920661" y="4822257"/>
            <a:ext cx="1222409" cy="0"/>
          </a:xfrm>
          <a:prstGeom prst="line">
            <a:avLst/>
          </a:prstGeom>
          <a:ln w="12700">
            <a:solidFill>
              <a:srgbClr val="C159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D74735C-97F8-7C98-3E1C-3FEEB95B0F6B}"/>
              </a:ext>
            </a:extLst>
          </p:cNvPr>
          <p:cNvSpPr txBox="1"/>
          <p:nvPr/>
        </p:nvSpPr>
        <p:spPr>
          <a:xfrm>
            <a:off x="3059463" y="4498380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this year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2">
            <a:extLst>
              <a:ext uri="{FF2B5EF4-FFF2-40B4-BE49-F238E27FC236}">
                <a16:creationId xmlns:a16="http://schemas.microsoft.com/office/drawing/2014/main" id="{47C6D55E-B559-0ECA-1D57-102CD5A7A678}"/>
              </a:ext>
            </a:extLst>
          </p:cNvPr>
          <p:cNvSpPr/>
          <p:nvPr/>
        </p:nvSpPr>
        <p:spPr>
          <a:xfrm>
            <a:off x="8987156" y="1701800"/>
            <a:ext cx="6848005" cy="5399403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2">
            <a:extLst>
              <a:ext uri="{FF2B5EF4-FFF2-40B4-BE49-F238E27FC236}">
                <a16:creationId xmlns:a16="http://schemas.microsoft.com/office/drawing/2014/main" id="{4E637C80-0717-7556-69FC-B6546269A334}"/>
              </a:ext>
            </a:extLst>
          </p:cNvPr>
          <p:cNvSpPr/>
          <p:nvPr/>
        </p:nvSpPr>
        <p:spPr>
          <a:xfrm>
            <a:off x="420673" y="4158114"/>
            <a:ext cx="7885928" cy="420624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006862AA-F467-079B-AC9D-20F5BB78F6A3}"/>
              </a:ext>
            </a:extLst>
          </p:cNvPr>
          <p:cNvSpPr/>
          <p:nvPr/>
        </p:nvSpPr>
        <p:spPr>
          <a:xfrm>
            <a:off x="3885084" y="1701424"/>
            <a:ext cx="4421517" cy="245669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2">
            <a:extLst>
              <a:ext uri="{FF2B5EF4-FFF2-40B4-BE49-F238E27FC236}">
                <a16:creationId xmlns:a16="http://schemas.microsoft.com/office/drawing/2014/main" id="{4A0DFDF8-71A9-F576-167A-E9F5752BEC0F}"/>
              </a:ext>
            </a:extLst>
          </p:cNvPr>
          <p:cNvSpPr/>
          <p:nvPr/>
        </p:nvSpPr>
        <p:spPr>
          <a:xfrm>
            <a:off x="420839" y="1701800"/>
            <a:ext cx="3467768" cy="2456314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50" name="Picture 2" descr="AlphaFold3开源了，诺奖AI工具人人可用，开启生物分子设计新时代 - 智源社区">
            <a:extLst>
              <a:ext uri="{FF2B5EF4-FFF2-40B4-BE49-F238E27FC236}">
                <a16:creationId xmlns:a16="http://schemas.microsoft.com/office/drawing/2014/main" id="{67F38B42-DCAD-0315-7940-BC96FF8E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09" y="1805733"/>
            <a:ext cx="420324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揭秘ChatGPT背后的传奇崛起，探索其引爆引爆网络的隐藏故事_chatgpt背景-CSDN博客">
            <a:extLst>
              <a:ext uri="{FF2B5EF4-FFF2-40B4-BE49-F238E27FC236}">
                <a16:creationId xmlns:a16="http://schemas.microsoft.com/office/drawing/2014/main" id="{43192B13-C5DE-50AE-6067-378C77E3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5" y="1805734"/>
            <a:ext cx="31921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18020DE-14C4-5FFA-D880-E98CE542F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/>
          <a:stretch>
            <a:fillRect/>
          </a:stretch>
        </p:blipFill>
        <p:spPr bwMode="auto">
          <a:xfrm>
            <a:off x="539115" y="5162377"/>
            <a:ext cx="7668088" cy="30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7498A72-3847-97EE-49CA-BB9B6FB3A885}"/>
              </a:ext>
            </a:extLst>
          </p:cNvPr>
          <p:cNvSpPr txBox="1"/>
          <p:nvPr/>
        </p:nvSpPr>
        <p:spPr>
          <a:xfrm>
            <a:off x="596865" y="5201278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Traditional</a:t>
            </a:r>
            <a:endParaRPr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24F2F5-53EE-9011-92DE-4088AFE333BA}"/>
              </a:ext>
            </a:extLst>
          </p:cNvPr>
          <p:cNvSpPr txBox="1"/>
          <p:nvPr/>
        </p:nvSpPr>
        <p:spPr>
          <a:xfrm>
            <a:off x="4642479" y="520127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ASTERIS</a:t>
            </a:r>
            <a:endParaRPr lang="zh-CN" altLang="en-US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E44EA0-835D-6E28-CA80-F06042883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707" y="1924345"/>
            <a:ext cx="5332902" cy="4954312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4B53315B-CA06-6278-DFB1-18C8C1FE7075}"/>
              </a:ext>
            </a:extLst>
          </p:cNvPr>
          <p:cNvSpPr/>
          <p:nvPr/>
        </p:nvSpPr>
        <p:spPr>
          <a:xfrm>
            <a:off x="762000" y="254000"/>
            <a:ext cx="889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2D3A4A"/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  <a:cs typeface="QuattrocentoSans" pitchFamily="34" charset="-120"/>
              </a:rPr>
              <a:t>AI for LHAASO</a:t>
            </a:r>
            <a:endParaRPr lang="en-US" sz="28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9304B2C-BE86-7EC3-4C83-248FB080F537}"/>
              </a:ext>
            </a:extLst>
          </p:cNvPr>
          <p:cNvSpPr/>
          <p:nvPr/>
        </p:nvSpPr>
        <p:spPr>
          <a:xfrm>
            <a:off x="762000" y="1016000"/>
            <a:ext cx="685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7A8594"/>
                </a:solidFill>
                <a:ea typeface="QuattrocentoSans" pitchFamily="34" charset="-122"/>
              </a:rPr>
              <a:t>AI for Science</a:t>
            </a:r>
            <a:endParaRPr lang="en-US" sz="2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05F642-8E98-C1B9-6571-DF3346F0B33F}"/>
              </a:ext>
            </a:extLst>
          </p:cNvPr>
          <p:cNvSpPr txBox="1"/>
          <p:nvPr/>
        </p:nvSpPr>
        <p:spPr>
          <a:xfrm>
            <a:off x="558365" y="4329361"/>
            <a:ext cx="7885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</a:t>
            </a:r>
            <a:r>
              <a:rPr lang="en-US" altLang="zh-CN" b="1" dirty="0"/>
              <a:t>s</a:t>
            </a:r>
            <a:r>
              <a:rPr lang="en-US" altLang="zh-CN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ignificantly increased the detection depth of the James Webb Space Telescope by 1 magnitude (Y.D. Guo, et a</a:t>
            </a:r>
            <a:r>
              <a:rPr lang="en-US" altLang="zh-CN" b="1" dirty="0"/>
              <a:t>l, Science, 2026</a:t>
            </a:r>
            <a:r>
              <a:rPr lang="en-US" altLang="zh-CN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BEF91F3B-C5E0-BFA9-7659-DC6D0AD1BEC4}"/>
              </a:ext>
            </a:extLst>
          </p:cNvPr>
          <p:cNvSpPr/>
          <p:nvPr/>
        </p:nvSpPr>
        <p:spPr>
          <a:xfrm>
            <a:off x="8987156" y="1013594"/>
            <a:ext cx="6090118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7A8594"/>
                </a:solidFill>
                <a:ea typeface="QuattrocentoSans" pitchFamily="34" charset="-122"/>
              </a:rPr>
              <a:t>AI for WCDA</a:t>
            </a:r>
            <a:endParaRPr lang="en-US" sz="22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523DEB-F8FE-A45F-3EDD-7AC6EC77A5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502"/>
          <a:stretch>
            <a:fillRect/>
          </a:stretch>
        </p:blipFill>
        <p:spPr>
          <a:xfrm>
            <a:off x="9211426" y="2000545"/>
            <a:ext cx="6409209" cy="480191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ABC7A4B-9F3E-F8CC-25A4-3E7C64393FB1}"/>
              </a:ext>
            </a:extLst>
          </p:cNvPr>
          <p:cNvSpPr txBox="1"/>
          <p:nvPr/>
        </p:nvSpPr>
        <p:spPr>
          <a:xfrm>
            <a:off x="8987156" y="7484075"/>
            <a:ext cx="6487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WCDA is a planar detector, and its events are suited to be represented as an image. </a:t>
            </a:r>
            <a:endParaRPr lang="zh-CN" altLang="en-US" dirty="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01134A42-F277-2482-F5C0-856D946F9D4E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5 / 19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187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62000" y="254000"/>
            <a:ext cx="889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2D3A4A"/>
                </a:solidFill>
                <a:latin typeface="Noto Sans SC Black" panose="020B0200000000000000" pitchFamily="34" charset="-122"/>
                <a:ea typeface="Noto Sans SC Black" panose="020B0200000000000000" pitchFamily="34" charset="-122"/>
                <a:cs typeface="QuattrocentoSans" pitchFamily="34" charset="-120"/>
              </a:rPr>
              <a:t>Vision Transformer</a:t>
            </a:r>
            <a:endParaRPr lang="en-US" sz="2800" dirty="0">
              <a:latin typeface="Noto Sans SC Black" panose="020B0200000000000000" pitchFamily="34" charset="-122"/>
              <a:ea typeface="Noto Sans SC Black" panose="020B0200000000000000" pitchFamily="34" charset="-122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2000" y="914400"/>
            <a:ext cx="5334000" cy="406400"/>
          </a:xfrm>
          <a:prstGeom prst="roundRect">
            <a:avLst>
              <a:gd name="adj" fmla="val 8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2000" y="914400"/>
            <a:ext cx="5334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vit-base-patch16-224-in21k | ~80M </a:t>
            </a:r>
            <a:r>
              <a:rPr lang="en-US" altLang="zh-CN" sz="1400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parameters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62000" y="1587500"/>
            <a:ext cx="1778000" cy="1778000"/>
          </a:xfrm>
          <a:prstGeom prst="rect">
            <a:avLst/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2000" y="3429000"/>
            <a:ext cx="1778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Input Image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25500" y="1651000"/>
            <a:ext cx="381000" cy="381000"/>
          </a:xfrm>
          <a:prstGeom prst="rect">
            <a:avLst/>
          </a:prstGeom>
          <a:solidFill>
            <a:srgbClr val="4A6B8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270000" y="1651000"/>
            <a:ext cx="381000" cy="381000"/>
          </a:xfrm>
          <a:prstGeom prst="rect">
            <a:avLst/>
          </a:prstGeom>
          <a:solidFill>
            <a:srgbClr val="5A7B9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714500" y="1651000"/>
            <a:ext cx="381000" cy="381000"/>
          </a:xfrm>
          <a:prstGeom prst="rect">
            <a:avLst/>
          </a:prstGeom>
          <a:solidFill>
            <a:srgbClr val="6A8BA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2159000" y="1651000"/>
            <a:ext cx="381000" cy="381000"/>
          </a:xfrm>
          <a:prstGeom prst="rect">
            <a:avLst/>
          </a:prstGeom>
          <a:solidFill>
            <a:srgbClr val="7A9BB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25500" y="2095500"/>
            <a:ext cx="381000" cy="381000"/>
          </a:xfrm>
          <a:prstGeom prst="rect">
            <a:avLst/>
          </a:prstGeom>
          <a:solidFill>
            <a:srgbClr val="3A5B7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270000" y="2095500"/>
            <a:ext cx="381000" cy="381000"/>
          </a:xfrm>
          <a:prstGeom prst="rect">
            <a:avLst/>
          </a:prstGeom>
          <a:solidFill>
            <a:srgbClr val="4A6B8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1714500" y="2095500"/>
            <a:ext cx="381000" cy="381000"/>
          </a:xfrm>
          <a:prstGeom prst="rect">
            <a:avLst/>
          </a:prstGeom>
          <a:solidFill>
            <a:srgbClr val="5A7B9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2159000" y="2095500"/>
            <a:ext cx="381000" cy="381000"/>
          </a:xfrm>
          <a:prstGeom prst="rect">
            <a:avLst/>
          </a:prstGeom>
          <a:solidFill>
            <a:srgbClr val="6A8BA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25500" y="2540000"/>
            <a:ext cx="381000" cy="381000"/>
          </a:xfrm>
          <a:prstGeom prst="rect">
            <a:avLst/>
          </a:prstGeom>
          <a:solidFill>
            <a:srgbClr val="2A4B6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270000" y="2540000"/>
            <a:ext cx="381000" cy="381000"/>
          </a:xfrm>
          <a:prstGeom prst="rect">
            <a:avLst/>
          </a:prstGeom>
          <a:solidFill>
            <a:srgbClr val="3A5B7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1714500" y="2540000"/>
            <a:ext cx="381000" cy="381000"/>
          </a:xfrm>
          <a:prstGeom prst="rect">
            <a:avLst/>
          </a:prstGeom>
          <a:solidFill>
            <a:srgbClr val="4A6B8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2159000" y="2540000"/>
            <a:ext cx="381000" cy="381000"/>
          </a:xfrm>
          <a:prstGeom prst="rect">
            <a:avLst/>
          </a:prstGeom>
          <a:solidFill>
            <a:srgbClr val="5A7B9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825500" y="2984500"/>
            <a:ext cx="381000" cy="381000"/>
          </a:xfrm>
          <a:prstGeom prst="rect">
            <a:avLst/>
          </a:prstGeom>
          <a:solidFill>
            <a:srgbClr val="1A3B5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1270000" y="2984500"/>
            <a:ext cx="381000" cy="381000"/>
          </a:xfrm>
          <a:prstGeom prst="rect">
            <a:avLst/>
          </a:prstGeom>
          <a:solidFill>
            <a:srgbClr val="2A4B6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1714500" y="2984500"/>
            <a:ext cx="381000" cy="381000"/>
          </a:xfrm>
          <a:prstGeom prst="rect">
            <a:avLst/>
          </a:prstGeom>
          <a:solidFill>
            <a:srgbClr val="3A5B7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2159000" y="2984500"/>
            <a:ext cx="381000" cy="381000"/>
          </a:xfrm>
          <a:prstGeom prst="rect">
            <a:avLst/>
          </a:prstGeom>
          <a:solidFill>
            <a:srgbClr val="4A6B8A"/>
          </a:solidFill>
          <a:ln w="12700">
            <a:solidFill>
              <a:srgbClr val="2D3A4A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2667000" y="2476500"/>
            <a:ext cx="635000" cy="0"/>
          </a:xfrm>
          <a:prstGeom prst="straightConnector1">
            <a:avLst/>
          </a:prstGeom>
          <a:noFill/>
          <a:ln w="254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1905000" y="1371600"/>
            <a:ext cx="698500" cy="203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Patch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3429000" y="1651000"/>
            <a:ext cx="2540000" cy="1651000"/>
          </a:xfrm>
          <a:prstGeom prst="roundRect">
            <a:avLst>
              <a:gd name="adj" fmla="val 6000"/>
            </a:avLst>
          </a:prstGeom>
          <a:solidFill>
            <a:srgbClr val="E8E4DE"/>
          </a:solidFill>
          <a:ln w="12700">
            <a:solidFill>
              <a:srgbClr val="7A8594"/>
            </a:solidFill>
            <a:prstDash val="solid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3429000" y="1651000"/>
            <a:ext cx="2540000" cy="1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1300" b="1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Patch Embedding</a:t>
            </a:r>
            <a:endParaRPr lang="en-US" sz="1600" dirty="0">
              <a:latin typeface="Segoe UI Variable Smal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3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+ Position Embedding</a:t>
            </a:r>
            <a:endParaRPr lang="en-US" sz="1600" dirty="0">
              <a:latin typeface="Segoe UI Variable Smal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3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+ [CLS] Token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3429000" y="3365500"/>
            <a:ext cx="2540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Linear Projection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6096000" y="2476500"/>
            <a:ext cx="635000" cy="0"/>
          </a:xfrm>
          <a:prstGeom prst="straightConnector1">
            <a:avLst/>
          </a:prstGeom>
          <a:noFill/>
          <a:ln w="254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858000" y="1460500"/>
            <a:ext cx="2540000" cy="2032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6858000" y="1460500"/>
            <a:ext cx="25400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60000"/>
              </a:lnSpc>
            </a:pPr>
            <a:r>
              <a:rPr lang="en-US" sz="1400" b="1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Transformer</a:t>
            </a:r>
            <a:endParaRPr lang="en-US" sz="1600" dirty="0">
              <a:latin typeface="Segoe UI Variable Small" pitchFamily="2" charset="0"/>
            </a:endParaRPr>
          </a:p>
          <a:p>
            <a:pPr algn="ctr">
              <a:lnSpc>
                <a:spcPct val="160000"/>
              </a:lnSpc>
            </a:pPr>
            <a:r>
              <a:rPr lang="en-US" sz="1400" b="1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Encoder</a:t>
            </a:r>
            <a:endParaRPr lang="en-US" sz="1600" dirty="0">
              <a:latin typeface="Segoe UI Variable Small" pitchFamily="2" charset="0"/>
            </a:endParaRPr>
          </a:p>
          <a:p>
            <a:pPr algn="ctr">
              <a:lnSpc>
                <a:spcPct val="16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Multi-Head Attention</a:t>
            </a:r>
            <a:endParaRPr lang="en-US" sz="1600" dirty="0">
              <a:latin typeface="Segoe UI Variable Small" pitchFamily="2" charset="0"/>
            </a:endParaRPr>
          </a:p>
          <a:p>
            <a:pPr algn="ctr">
              <a:lnSpc>
                <a:spcPct val="160000"/>
              </a:lnSpc>
            </a:pPr>
            <a:r>
              <a:rPr lang="en-US" sz="1200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MLP + LayerNorm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6858000" y="3556000"/>
            <a:ext cx="2540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L × Blocks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9525000" y="2476500"/>
            <a:ext cx="635000" cy="0"/>
          </a:xfrm>
          <a:prstGeom prst="straightConnector1">
            <a:avLst/>
          </a:prstGeom>
          <a:noFill/>
          <a:ln w="25400">
            <a:solidFill>
              <a:srgbClr val="B87333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10287000" y="1968500"/>
            <a:ext cx="1524000" cy="1016000"/>
          </a:xfrm>
          <a:prstGeom prst="roundRect">
            <a:avLst>
              <a:gd name="adj" fmla="val 8000"/>
            </a:avLst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>
              <a:latin typeface="Segoe UI Variable Small" pitchFamily="2" charset="0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10287000" y="1968500"/>
            <a:ext cx="1524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MLP</a:t>
            </a:r>
            <a:endParaRPr lang="en-US" sz="1600" dirty="0">
              <a:latin typeface="Segoe UI Variable Small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Head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10287000" y="3048000"/>
            <a:ext cx="1524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Classification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762000" y="4064000"/>
            <a:ext cx="381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200" b="1" dirty="0">
                <a:solidFill>
                  <a:srgbClr val="7A8594"/>
                </a:solidFill>
                <a:latin typeface="Segoe UI Variable Small" pitchFamily="2" charset="0"/>
                <a:ea typeface="QuattrocentoSans" pitchFamily="34" charset="-122"/>
              </a:rPr>
              <a:t>Key feature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762000" y="4572000"/>
            <a:ext cx="6350000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Base</a:t>
            </a:r>
            <a:r>
              <a:rPr lang="en-US" sz="18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: </a:t>
            </a:r>
            <a:r>
              <a:rPr lang="en-US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model size</a:t>
            </a:r>
            <a:r>
              <a:rPr lang="en-US" sz="18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 ~86M </a:t>
            </a:r>
            <a:r>
              <a:rPr lang="en-US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parameters</a:t>
            </a:r>
            <a:endParaRPr lang="en-US" sz="1600" dirty="0">
              <a:latin typeface="Segoe UI Variable Small" pitchFamily="2" charset="0"/>
            </a:endParaRPr>
          </a:p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Patch16</a:t>
            </a:r>
            <a:r>
              <a:rPr lang="en-US" sz="18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: 16×16 pixel/patch</a:t>
            </a:r>
            <a:endParaRPr lang="en-US" sz="1600" dirty="0">
              <a:latin typeface="Segoe UI Variable Small" pitchFamily="2" charset="0"/>
            </a:endParaRPr>
          </a:p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224</a:t>
            </a:r>
            <a:r>
              <a:rPr lang="en-US" sz="18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: input image </a:t>
            </a:r>
            <a:r>
              <a:rPr lang="en-US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size </a:t>
            </a:r>
            <a:r>
              <a:rPr lang="en-US" sz="18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224×224 pixels</a:t>
            </a:r>
            <a:endParaRPr lang="en-US" sz="1600" dirty="0">
              <a:latin typeface="Segoe UI Variable Small" pitchFamily="2" charset="0"/>
            </a:endParaRPr>
          </a:p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in21k</a:t>
            </a:r>
            <a:r>
              <a:rPr lang="en-US" sz="1800" dirty="0">
                <a:solidFill>
                  <a:srgbClr val="1E2328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: pre-training on ImageNet-21k</a:t>
            </a:r>
            <a:endParaRPr lang="en-US" sz="1600" dirty="0">
              <a:latin typeface="Segoe UI Variable Small" pitchFamily="2" charset="0"/>
            </a:endParaRPr>
          </a:p>
          <a:p>
            <a:pPr>
              <a:lnSpc>
                <a:spcPct val="160000"/>
              </a:lnSpc>
              <a:spcBef>
                <a:spcPts val="800"/>
              </a:spcBef>
            </a:pPr>
            <a:r>
              <a:rPr lang="en-US" sz="1800" b="1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→ 224×224 image → 14×14 = 196 patches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39" name="Shape 37"/>
          <p:cNvSpPr/>
          <p:nvPr/>
        </p:nvSpPr>
        <p:spPr>
          <a:xfrm>
            <a:off x="7821227" y="4064000"/>
            <a:ext cx="7672773" cy="4318000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2" name="Picture 2" descr="Vision Transformer详解-CSDN博客">
            <a:extLst>
              <a:ext uri="{FF2B5EF4-FFF2-40B4-BE49-F238E27FC236}">
                <a16:creationId xmlns:a16="http://schemas.microsoft.com/office/drawing/2014/main" id="{7D9C6BE6-B901-F5D5-480C-773F4FD4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34" y="4313376"/>
            <a:ext cx="7274757" cy="381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23">
            <a:extLst>
              <a:ext uri="{FF2B5EF4-FFF2-40B4-BE49-F238E27FC236}">
                <a16:creationId xmlns:a16="http://schemas.microsoft.com/office/drawing/2014/main" id="{8DF755B1-A4C1-A581-553B-CCCDD125B6BC}"/>
              </a:ext>
            </a:extLst>
          </p:cNvPr>
          <p:cNvSpPr/>
          <p:nvPr/>
        </p:nvSpPr>
        <p:spPr>
          <a:xfrm>
            <a:off x="3143737" y="1371600"/>
            <a:ext cx="3110526" cy="203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Patch -&gt; 768-dimension vector space (token)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C2E0A16-BD66-E994-E75F-86ACEA5BAB0B}"/>
              </a:ext>
            </a:extLst>
          </p:cNvPr>
          <p:cNvSpPr txBox="1"/>
          <p:nvPr/>
        </p:nvSpPr>
        <p:spPr>
          <a:xfrm>
            <a:off x="6629400" y="1164595"/>
            <a:ext cx="2997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B87333"/>
                </a:solidFill>
                <a:latin typeface="Segoe UI Variable Small" pitchFamily="2" charset="0"/>
              </a:rPr>
              <a:t>Merge the </a:t>
            </a:r>
            <a:r>
              <a:rPr lang="en-US" altLang="zh-CN" sz="1100" dirty="0">
                <a:solidFill>
                  <a:srgbClr val="B87333"/>
                </a:solidFill>
                <a:latin typeface="Segoe UI Variable Small" pitchFamily="2" charset="0"/>
              </a:rPr>
              <a:t>tokens</a:t>
            </a:r>
            <a:r>
              <a:rPr lang="zh-CN" altLang="en-US" sz="1100" dirty="0">
                <a:solidFill>
                  <a:srgbClr val="B87333"/>
                </a:solidFill>
                <a:latin typeface="Segoe UI Variable Small" pitchFamily="2" charset="0"/>
              </a:rPr>
              <a:t> and extract the features</a:t>
            </a:r>
          </a:p>
        </p:txBody>
      </p:sp>
      <p:sp>
        <p:nvSpPr>
          <p:cNvPr id="45" name="Text 23">
            <a:extLst>
              <a:ext uri="{FF2B5EF4-FFF2-40B4-BE49-F238E27FC236}">
                <a16:creationId xmlns:a16="http://schemas.microsoft.com/office/drawing/2014/main" id="{E5648CD2-60E9-9C90-5259-70A97C058EAD}"/>
              </a:ext>
            </a:extLst>
          </p:cNvPr>
          <p:cNvSpPr/>
          <p:nvPr/>
        </p:nvSpPr>
        <p:spPr>
          <a:xfrm>
            <a:off x="9999054" y="1729103"/>
            <a:ext cx="2099892" cy="203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rgbClr val="B87333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768-dimension -&gt; 2-dimension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46" name="Text 23">
            <a:extLst>
              <a:ext uri="{FF2B5EF4-FFF2-40B4-BE49-F238E27FC236}">
                <a16:creationId xmlns:a16="http://schemas.microsoft.com/office/drawing/2014/main" id="{EAFA9095-DDB3-BDE9-4A00-9D67B33858CC}"/>
              </a:ext>
            </a:extLst>
          </p:cNvPr>
          <p:cNvSpPr/>
          <p:nvPr/>
        </p:nvSpPr>
        <p:spPr>
          <a:xfrm>
            <a:off x="12443970" y="1549400"/>
            <a:ext cx="1256098" cy="203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rgbClr val="B87333"/>
                </a:solidFill>
                <a:latin typeface="Segoe UI Variable Small" pitchFamily="2" charset="0"/>
              </a:rPr>
              <a:t>Gamma probability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47" name="Text 23">
            <a:extLst>
              <a:ext uri="{FF2B5EF4-FFF2-40B4-BE49-F238E27FC236}">
                <a16:creationId xmlns:a16="http://schemas.microsoft.com/office/drawing/2014/main" id="{AC00B72D-ECB5-3F2D-5644-CD5049BBF2A1}"/>
              </a:ext>
            </a:extLst>
          </p:cNvPr>
          <p:cNvSpPr/>
          <p:nvPr/>
        </p:nvSpPr>
        <p:spPr>
          <a:xfrm>
            <a:off x="12448783" y="1904524"/>
            <a:ext cx="997647" cy="203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rgbClr val="B87333"/>
                </a:solidFill>
                <a:latin typeface="Segoe UI Variable Small" pitchFamily="2" charset="0"/>
              </a:rPr>
              <a:t>CRs probability</a:t>
            </a:r>
            <a:endParaRPr lang="en-US" sz="1600" dirty="0">
              <a:latin typeface="Segoe UI Variable Small" pitchFamily="2" charset="0"/>
            </a:endParaRPr>
          </a:p>
        </p:txBody>
      </p: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560A64F7-3D60-8D44-8963-D887975B5438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 flipV="1">
            <a:off x="12098946" y="1651000"/>
            <a:ext cx="345024" cy="179703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连接符: 肘形 54">
            <a:extLst>
              <a:ext uri="{FF2B5EF4-FFF2-40B4-BE49-F238E27FC236}">
                <a16:creationId xmlns:a16="http://schemas.microsoft.com/office/drawing/2014/main" id="{87D2338C-3855-9971-16A6-FDCCB6375D76}"/>
              </a:ext>
            </a:extLst>
          </p:cNvPr>
          <p:cNvCxnSpPr>
            <a:cxnSpLocks/>
            <a:stCxn id="45" idx="3"/>
            <a:endCxn id="47" idx="1"/>
          </p:cNvCxnSpPr>
          <p:nvPr/>
        </p:nvCxnSpPr>
        <p:spPr>
          <a:xfrm>
            <a:off x="12098946" y="1830703"/>
            <a:ext cx="349837" cy="17542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Text 14">
            <a:extLst>
              <a:ext uri="{FF2B5EF4-FFF2-40B4-BE49-F238E27FC236}">
                <a16:creationId xmlns:a16="http://schemas.microsoft.com/office/drawing/2014/main" id="{6BFB9E79-4B17-3D6C-8CB9-681AA427135D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6/ 19</a:t>
            </a:r>
            <a:endParaRPr lang="en-US" sz="1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6228-4B3F-4D2B-7B3B-BF462AD1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">
            <a:extLst>
              <a:ext uri="{FF2B5EF4-FFF2-40B4-BE49-F238E27FC236}">
                <a16:creationId xmlns:a16="http://schemas.microsoft.com/office/drawing/2014/main" id="{A5F98A78-489C-B2E5-9086-AB0CF4FD22D0}"/>
              </a:ext>
            </a:extLst>
          </p:cNvPr>
          <p:cNvSpPr/>
          <p:nvPr/>
        </p:nvSpPr>
        <p:spPr>
          <a:xfrm>
            <a:off x="8450980" y="1254772"/>
            <a:ext cx="6699183" cy="6581796"/>
          </a:xfrm>
          <a:prstGeom prst="rect">
            <a:avLst/>
          </a:prstGeom>
          <a:solidFill>
            <a:srgbClr val="E8E4DE"/>
          </a:solidFill>
          <a:ln w="25400">
            <a:solidFill>
              <a:srgbClr val="D0CBC4"/>
            </a:solidFill>
            <a:prstDash val="dash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E4A3BAB-55E4-8F13-1DF1-DBDDA2013C38}"/>
              </a:ext>
            </a:extLst>
          </p:cNvPr>
          <p:cNvSpPr/>
          <p:nvPr/>
        </p:nvSpPr>
        <p:spPr>
          <a:xfrm>
            <a:off x="762000" y="254000"/>
            <a:ext cx="762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2D3A4A"/>
                </a:solidFill>
                <a:latin typeface="+mj-lt"/>
                <a:ea typeface="QuattrocentoSans" pitchFamily="34" charset="-122"/>
                <a:cs typeface="QuattrocentoSans" pitchFamily="34" charset="-120"/>
              </a:rPr>
              <a:t>LHAASO Data -&gt; Image</a:t>
            </a:r>
            <a:endParaRPr lang="en-US" sz="2800" dirty="0">
              <a:latin typeface="+mj-lt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1B8A198-C0C8-2132-0096-000A7E3A9D67}"/>
              </a:ext>
            </a:extLst>
          </p:cNvPr>
          <p:cNvSpPr/>
          <p:nvPr/>
        </p:nvSpPr>
        <p:spPr>
          <a:xfrm>
            <a:off x="762000" y="1016000"/>
            <a:ext cx="685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7A8594"/>
                </a:solidFill>
                <a:ea typeface="QuattrocentoSans" pitchFamily="34" charset="-122"/>
              </a:rPr>
              <a:t>Process of data projection</a:t>
            </a:r>
            <a:endParaRPr lang="en-US" sz="2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D955FA5-6077-300E-085E-6F439219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063" y="1977926"/>
            <a:ext cx="4791871" cy="5188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4CB74B7-7A58-9D53-8868-0C318788A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772" y="1508772"/>
            <a:ext cx="6126455" cy="61264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A1C77EA-2FB3-D9C7-40D5-D2BE49EDF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4" t="11832"/>
          <a:stretch>
            <a:fillRect/>
          </a:stretch>
        </p:blipFill>
        <p:spPr>
          <a:xfrm>
            <a:off x="4141367" y="1728393"/>
            <a:ext cx="3088431" cy="216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8B57E45-0CF0-C053-0A27-31B075B84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 r="50956"/>
          <a:stretch>
            <a:fillRect/>
          </a:stretch>
        </p:blipFill>
        <p:spPr>
          <a:xfrm>
            <a:off x="701317" y="1728393"/>
            <a:ext cx="3003789" cy="2160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4840322-A2E1-8CC7-A72D-282672386EAA}"/>
              </a:ext>
            </a:extLst>
          </p:cNvPr>
          <p:cNvSpPr txBox="1"/>
          <p:nvPr/>
        </p:nvSpPr>
        <p:spPr>
          <a:xfrm>
            <a:off x="762000" y="1776665"/>
            <a:ext cx="3641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Q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659A73B-C428-CFC7-0BA0-EFD5D6FED1B2}"/>
              </a:ext>
            </a:extLst>
          </p:cNvPr>
          <p:cNvSpPr txBox="1"/>
          <p:nvPr/>
        </p:nvSpPr>
        <p:spPr>
          <a:xfrm>
            <a:off x="4239152" y="1780688"/>
            <a:ext cx="3641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E2328"/>
                </a:solidFill>
                <a:ea typeface="QuattrocentoSans" pitchFamily="34" charset="-122"/>
              </a:rPr>
              <a:t>T</a:t>
            </a:r>
            <a:endParaRPr lang="zh-CN" altLang="en-US" dirty="0"/>
          </a:p>
        </p:txBody>
      </p:sp>
      <p:sp>
        <p:nvSpPr>
          <p:cNvPr id="26" name="文本框 3">
            <a:extLst>
              <a:ext uri="{FF2B5EF4-FFF2-40B4-BE49-F238E27FC236}">
                <a16:creationId xmlns:a16="http://schemas.microsoft.com/office/drawing/2014/main" id="{CB69CE70-4398-B967-86B3-1FE5380782D5}"/>
              </a:ext>
            </a:extLst>
          </p:cNvPr>
          <p:cNvSpPr txBox="1"/>
          <p:nvPr/>
        </p:nvSpPr>
        <p:spPr>
          <a:xfrm>
            <a:off x="2084275" y="3667735"/>
            <a:ext cx="65744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00" dirty="0"/>
              <a:t>log10(q)+2</a:t>
            </a:r>
            <a:endParaRPr lang="zh-CN" altLang="en-US" sz="700" dirty="0"/>
          </a:p>
        </p:txBody>
      </p:sp>
      <p:sp>
        <p:nvSpPr>
          <p:cNvPr id="34" name="Text 3">
            <a:extLst>
              <a:ext uri="{FF2B5EF4-FFF2-40B4-BE49-F238E27FC236}">
                <a16:creationId xmlns:a16="http://schemas.microsoft.com/office/drawing/2014/main" id="{7F1A820E-B4FA-4303-DDCD-AD7671734EAB}"/>
              </a:ext>
            </a:extLst>
          </p:cNvPr>
          <p:cNvSpPr/>
          <p:nvPr/>
        </p:nvSpPr>
        <p:spPr>
          <a:xfrm>
            <a:off x="762000" y="4180584"/>
            <a:ext cx="6858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• </a:t>
            </a:r>
            <a:r>
              <a:rPr lang="en-US" sz="2000" b="1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Q </a:t>
            </a: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→ </a:t>
            </a:r>
            <a:r>
              <a:rPr lang="en-US" sz="2000" b="1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Red</a:t>
            </a: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 channel of image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• </a:t>
            </a:r>
            <a:r>
              <a:rPr lang="en-US" sz="2000" b="1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T </a:t>
            </a: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→ </a:t>
            </a:r>
            <a:r>
              <a:rPr lang="en-US" sz="2000" b="1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Green</a:t>
            </a: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en-US" altLang="zh-CN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channel of image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• Linear projection and discretization to </a:t>
            </a:r>
            <a:r>
              <a:rPr lang="en-US" sz="2000" b="1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0-255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E2328"/>
                </a:solidFill>
                <a:ea typeface="QuattrocentoSans" pitchFamily="34" charset="-122"/>
                <a:cs typeface="QuattrocentoSans" pitchFamily="34" charset="-120"/>
              </a:rPr>
              <a:t>• image size: 224×224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2000" dirty="0"/>
              <a:t>Q, T are aligned at the pixel level</a:t>
            </a:r>
          </a:p>
        </p:txBody>
      </p:sp>
      <p:sp>
        <p:nvSpPr>
          <p:cNvPr id="43" name="Text 14">
            <a:extLst>
              <a:ext uri="{FF2B5EF4-FFF2-40B4-BE49-F238E27FC236}">
                <a16:creationId xmlns:a16="http://schemas.microsoft.com/office/drawing/2014/main" id="{07CF8ADE-938E-204E-97B0-059E59002091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7 / 19</a:t>
            </a:r>
            <a:endParaRPr lang="en-US" sz="1600" b="1" dirty="0"/>
          </a:p>
        </p:txBody>
      </p:sp>
      <p:sp>
        <p:nvSpPr>
          <p:cNvPr id="63" name="Shape 4">
            <a:extLst>
              <a:ext uri="{FF2B5EF4-FFF2-40B4-BE49-F238E27FC236}">
                <a16:creationId xmlns:a16="http://schemas.microsoft.com/office/drawing/2014/main" id="{BBD47002-9304-5F15-A50B-5E7CEBC950AF}"/>
              </a:ext>
            </a:extLst>
          </p:cNvPr>
          <p:cNvSpPr/>
          <p:nvPr/>
        </p:nvSpPr>
        <p:spPr>
          <a:xfrm>
            <a:off x="762000" y="6697995"/>
            <a:ext cx="1524000" cy="635000"/>
          </a:xfrm>
          <a:prstGeom prst="roundRect">
            <a:avLst>
              <a:gd name="adj" fmla="val 8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Text 5">
            <a:extLst>
              <a:ext uri="{FF2B5EF4-FFF2-40B4-BE49-F238E27FC236}">
                <a16:creationId xmlns:a16="http://schemas.microsoft.com/office/drawing/2014/main" id="{7149E8F7-3178-3BD1-CCC4-9F3F970A5B3B}"/>
              </a:ext>
            </a:extLst>
          </p:cNvPr>
          <p:cNvSpPr/>
          <p:nvPr/>
        </p:nvSpPr>
        <p:spPr>
          <a:xfrm>
            <a:off x="762000" y="6697995"/>
            <a:ext cx="1524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Q, T</a:t>
            </a:r>
            <a:endParaRPr lang="en-US" sz="1600" dirty="0"/>
          </a:p>
        </p:txBody>
      </p:sp>
      <p:sp>
        <p:nvSpPr>
          <p:cNvPr id="65" name="Shape 6">
            <a:extLst>
              <a:ext uri="{FF2B5EF4-FFF2-40B4-BE49-F238E27FC236}">
                <a16:creationId xmlns:a16="http://schemas.microsoft.com/office/drawing/2014/main" id="{055B829A-7DE7-BEBB-1619-9944C0A55249}"/>
              </a:ext>
            </a:extLst>
          </p:cNvPr>
          <p:cNvSpPr/>
          <p:nvPr/>
        </p:nvSpPr>
        <p:spPr>
          <a:xfrm>
            <a:off x="2413000" y="7015495"/>
            <a:ext cx="508000" cy="0"/>
          </a:xfrm>
          <a:prstGeom prst="straightConnector1">
            <a:avLst/>
          </a:prstGeom>
          <a:noFill/>
          <a:ln w="25400">
            <a:solidFill>
              <a:srgbClr val="7A8594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6" name="Shape 7">
            <a:extLst>
              <a:ext uri="{FF2B5EF4-FFF2-40B4-BE49-F238E27FC236}">
                <a16:creationId xmlns:a16="http://schemas.microsoft.com/office/drawing/2014/main" id="{4A25BA58-F06A-A6E2-5E43-F77ED389BA3E}"/>
              </a:ext>
            </a:extLst>
          </p:cNvPr>
          <p:cNvSpPr/>
          <p:nvPr/>
        </p:nvSpPr>
        <p:spPr>
          <a:xfrm>
            <a:off x="3048000" y="6697995"/>
            <a:ext cx="1524000" cy="635000"/>
          </a:xfrm>
          <a:prstGeom prst="roundRect">
            <a:avLst>
              <a:gd name="adj" fmla="val 8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7" name="Text 8">
            <a:extLst>
              <a:ext uri="{FF2B5EF4-FFF2-40B4-BE49-F238E27FC236}">
                <a16:creationId xmlns:a16="http://schemas.microsoft.com/office/drawing/2014/main" id="{7F5A0AFE-B338-1C4C-8350-588ABBFD1112}"/>
              </a:ext>
            </a:extLst>
          </p:cNvPr>
          <p:cNvSpPr/>
          <p:nvPr/>
        </p:nvSpPr>
        <p:spPr>
          <a:xfrm>
            <a:off x="3048000" y="6697995"/>
            <a:ext cx="1524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Linear projection</a:t>
            </a:r>
            <a:endParaRPr lang="en-US" sz="1600" dirty="0"/>
          </a:p>
        </p:txBody>
      </p:sp>
      <p:sp>
        <p:nvSpPr>
          <p:cNvPr id="68" name="Shape 9">
            <a:extLst>
              <a:ext uri="{FF2B5EF4-FFF2-40B4-BE49-F238E27FC236}">
                <a16:creationId xmlns:a16="http://schemas.microsoft.com/office/drawing/2014/main" id="{F9FBC012-2DA5-97E2-7C03-B1F9F36255DB}"/>
              </a:ext>
            </a:extLst>
          </p:cNvPr>
          <p:cNvSpPr/>
          <p:nvPr/>
        </p:nvSpPr>
        <p:spPr>
          <a:xfrm>
            <a:off x="4699000" y="7015495"/>
            <a:ext cx="508000" cy="0"/>
          </a:xfrm>
          <a:prstGeom prst="straightConnector1">
            <a:avLst/>
          </a:prstGeom>
          <a:noFill/>
          <a:ln w="25400">
            <a:solidFill>
              <a:srgbClr val="7A8594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9" name="Shape 10">
            <a:extLst>
              <a:ext uri="{FF2B5EF4-FFF2-40B4-BE49-F238E27FC236}">
                <a16:creationId xmlns:a16="http://schemas.microsoft.com/office/drawing/2014/main" id="{14AE17D5-5C4D-4C87-2344-F2653178C37F}"/>
              </a:ext>
            </a:extLst>
          </p:cNvPr>
          <p:cNvSpPr/>
          <p:nvPr/>
        </p:nvSpPr>
        <p:spPr>
          <a:xfrm>
            <a:off x="5334000" y="6697995"/>
            <a:ext cx="1524000" cy="635000"/>
          </a:xfrm>
          <a:prstGeom prst="roundRect">
            <a:avLst>
              <a:gd name="adj" fmla="val 8000"/>
            </a:avLst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0" name="Text 11">
            <a:extLst>
              <a:ext uri="{FF2B5EF4-FFF2-40B4-BE49-F238E27FC236}">
                <a16:creationId xmlns:a16="http://schemas.microsoft.com/office/drawing/2014/main" id="{4765A1EA-88BB-649E-A1C3-AE19A1DEC0C8}"/>
              </a:ext>
            </a:extLst>
          </p:cNvPr>
          <p:cNvSpPr/>
          <p:nvPr/>
        </p:nvSpPr>
        <p:spPr>
          <a:xfrm>
            <a:off x="5334000" y="6697995"/>
            <a:ext cx="1524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224×224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71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524000"/>
            <a:ext cx="5080000" cy="254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6000" b="1" dirty="0">
                <a:solidFill>
                  <a:srgbClr val="2D3A4A">
                    <a:alpha val="8235"/>
                  </a:srgbClr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02</a:t>
            </a:r>
            <a:endParaRPr lang="en-US" sz="160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2000" y="3810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400" b="1" kern="0" spc="300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CHAPTER 02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4318000"/>
            <a:ext cx="7620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sz="3600" b="1" dirty="0">
                <a:solidFill>
                  <a:srgbClr val="2D3A4A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Optimization performance of AI model</a:t>
            </a:r>
            <a:endParaRPr lang="en-US" altLang="zh-CN" sz="2400" dirty="0">
              <a:latin typeface="Segoe UI Variable Small" pitchFamily="2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62000" y="5143500"/>
            <a:ext cx="1270000" cy="381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62000" y="5461000"/>
            <a:ext cx="7366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altLang="zh-CN" sz="20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Effect of color augment, patch number and model architecture </a:t>
            </a:r>
          </a:p>
          <a:p>
            <a:r>
              <a:rPr lang="en-US" altLang="zh-CN" sz="2000" dirty="0">
                <a:solidFill>
                  <a:srgbClr val="7A8594"/>
                </a:solidFill>
                <a:latin typeface="Segoe UI Variable Small" pitchFamily="2" charset="0"/>
                <a:ea typeface="Quattrocento Sans" pitchFamily="34" charset="-122"/>
                <a:cs typeface="Quattrocento Sans" pitchFamily="34" charset="-120"/>
              </a:rPr>
              <a:t>on AI performance</a:t>
            </a:r>
            <a:endParaRPr lang="en-US" altLang="zh-CN" sz="2000" dirty="0">
              <a:latin typeface="Segoe UI Variable Small" pitchFamily="2" charset="0"/>
            </a:endParaRPr>
          </a:p>
        </p:txBody>
      </p:sp>
      <p:pic>
        <p:nvPicPr>
          <p:cNvPr id="7" name="Image 0" descr="https://kimi-img.moonshot.cn/pub/slides/okc/3tssbl7sanrli/mnt/agents/output/vit_wcda/images/1_China_starts_building_huge_cosmic.png"/>
          <p:cNvPicPr>
            <a:picLocks noChangeAspect="1"/>
          </p:cNvPicPr>
          <p:nvPr/>
        </p:nvPicPr>
        <p:blipFill>
          <a:blip r:embed="rId3">
            <a:alphaModFix amt="25000"/>
          </a:blip>
          <a:srcRect l="18765" r="18765"/>
          <a:stretch/>
        </p:blipFill>
        <p:spPr>
          <a:xfrm>
            <a:off x="9906000" y="2286000"/>
            <a:ext cx="5588000" cy="4572000"/>
          </a:xfrm>
          <a:prstGeom prst="roundRect">
            <a:avLst>
              <a:gd name="adj" fmla="val 8000"/>
            </a:avLst>
          </a:prstGeom>
        </p:spPr>
      </p:pic>
      <p:sp>
        <p:nvSpPr>
          <p:cNvPr id="8" name="Shape 1">
            <a:extLst>
              <a:ext uri="{FF2B5EF4-FFF2-40B4-BE49-F238E27FC236}">
                <a16:creationId xmlns:a16="http://schemas.microsoft.com/office/drawing/2014/main" id="{C942C65A-33E4-61BA-BBB1-D766ADF4C8EE}"/>
              </a:ext>
            </a:extLst>
          </p:cNvPr>
          <p:cNvSpPr/>
          <p:nvPr/>
        </p:nvSpPr>
        <p:spPr>
          <a:xfrm>
            <a:off x="762000" y="0"/>
            <a:ext cx="1524000" cy="50800"/>
          </a:xfrm>
          <a:prstGeom prst="rect">
            <a:avLst/>
          </a:prstGeom>
          <a:solidFill>
            <a:srgbClr val="B87333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62000" y="254000"/>
            <a:ext cx="8382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2D3A4A"/>
                </a:solidFill>
                <a:latin typeface="+mj-lt"/>
                <a:ea typeface="Quattrocento Sans" pitchFamily="34" charset="-122"/>
                <a:cs typeface="Quattrocento Sans" pitchFamily="34" charset="-120"/>
              </a:rPr>
              <a:t>Optimization on classification of Gamma/CRs</a:t>
            </a:r>
            <a:endParaRPr lang="en-US" sz="2800" dirty="0">
              <a:latin typeface="+mj-lt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08000" y="1625600"/>
            <a:ext cx="4318000" cy="2540000"/>
          </a:xfrm>
          <a:prstGeom prst="roundRect">
            <a:avLst>
              <a:gd name="adj" fmla="val 6000"/>
            </a:avLst>
          </a:prstGeom>
          <a:solidFill>
            <a:srgbClr val="2D3A4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698500" y="1752600"/>
            <a:ext cx="3937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Testing of image preprocessing</a:t>
            </a:r>
            <a:endParaRPr lang="en-US" altLang="zh-CN" sz="1600" dirty="0"/>
          </a:p>
        </p:txBody>
      </p:sp>
      <p:sp>
        <p:nvSpPr>
          <p:cNvPr id="10" name="Text 8"/>
          <p:cNvSpPr/>
          <p:nvPr/>
        </p:nvSpPr>
        <p:spPr>
          <a:xfrm>
            <a:off x="698500" y="2197100"/>
            <a:ext cx="3937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• remove color augment (~4%↑)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FFFFFF"/>
                </a:solidFill>
                <a:ea typeface="Quattrocento Sans" pitchFamily="34" charset="-122"/>
                <a:cs typeface="Quattrocento Sans" pitchFamily="34" charset="-120"/>
              </a:rPr>
              <a:t>•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Increase patch number (~10%↑)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    • Resize 1024→224/384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Quattrocento Sans" pitchFamily="34" charset="-122"/>
                <a:cs typeface="Quattrocento Sans" pitchFamily="34" charset="-120"/>
              </a:rPr>
              <a:t>• Rotation, flip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CBBB2FC0-2001-5EFF-A517-EA102EF76BB8}"/>
              </a:ext>
            </a:extLst>
          </p:cNvPr>
          <p:cNvSpPr/>
          <p:nvPr/>
        </p:nvSpPr>
        <p:spPr>
          <a:xfrm>
            <a:off x="7446885" y="1143000"/>
            <a:ext cx="685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7A8594"/>
                </a:solidFill>
                <a:ea typeface="QuattrocentoSans" pitchFamily="34" charset="-122"/>
              </a:rPr>
              <a:t>Experiment setting</a:t>
            </a:r>
            <a:endParaRPr lang="en-US" sz="2200" dirty="0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60A27ABB-51E6-82F0-B1D7-098EAC5E5FB3}"/>
              </a:ext>
            </a:extLst>
          </p:cNvPr>
          <p:cNvSpPr/>
          <p:nvPr/>
        </p:nvSpPr>
        <p:spPr>
          <a:xfrm>
            <a:off x="7446885" y="1651000"/>
            <a:ext cx="6858000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Train simulation dataset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~1.3e7 events, </a:t>
            </a:r>
            <a:r>
              <a:rPr lang="en-US" dirty="0" err="1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G</a:t>
            </a:r>
            <a:r>
              <a:rPr lang="en-US" sz="1800" dirty="0" err="1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amma:CRs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 1:1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b="1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Test simulation dataset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~3e6 events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b="1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Verify on real data</a:t>
            </a:r>
            <a:r>
              <a:rPr lang="en-US" sz="18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: Crab, half month</a:t>
            </a:r>
            <a:endParaRPr lang="en-US" sz="1600" dirty="0"/>
          </a:p>
          <a:p>
            <a:pPr>
              <a:lnSpc>
                <a:spcPct val="160000"/>
              </a:lnSpc>
              <a:spcBef>
                <a:spcPts val="800"/>
              </a:spcBef>
            </a:pPr>
            <a:r>
              <a:rPr lang="en-US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The typical preprocessing includes color augment, and experiments have shown that removing it leads to better results.</a:t>
            </a:r>
            <a:endParaRPr lang="en-US" sz="1600" dirty="0"/>
          </a:p>
        </p:txBody>
      </p:sp>
      <p:sp>
        <p:nvSpPr>
          <p:cNvPr id="27" name="Shape 4">
            <a:extLst>
              <a:ext uri="{FF2B5EF4-FFF2-40B4-BE49-F238E27FC236}">
                <a16:creationId xmlns:a16="http://schemas.microsoft.com/office/drawing/2014/main" id="{E7290CDB-766E-4B94-B470-3E55A5E65851}"/>
              </a:ext>
            </a:extLst>
          </p:cNvPr>
          <p:cNvSpPr/>
          <p:nvPr/>
        </p:nvSpPr>
        <p:spPr>
          <a:xfrm>
            <a:off x="7446885" y="4445000"/>
            <a:ext cx="6858000" cy="1016000"/>
          </a:xfrm>
          <a:prstGeom prst="roundRect">
            <a:avLst>
              <a:gd name="adj" fmla="val 6000"/>
            </a:avLst>
          </a:prstGeom>
          <a:solidFill>
            <a:srgbClr val="E8E4D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AB250BD7-29A3-513B-3EC8-4E3B97C9A6FA}"/>
              </a:ext>
            </a:extLst>
          </p:cNvPr>
          <p:cNvSpPr/>
          <p:nvPr/>
        </p:nvSpPr>
        <p:spPr>
          <a:xfrm>
            <a:off x="7700885" y="4445000"/>
            <a:ext cx="635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Removing color augment </a:t>
            </a:r>
            <a:r>
              <a:rPr lang="en-US" sz="2800" b="1" dirty="0">
                <a:solidFill>
                  <a:srgbClr val="B87333"/>
                </a:solidFill>
                <a:ea typeface="Quattrocento Sans" pitchFamily="34" charset="-122"/>
                <a:cs typeface="Quattrocento Sans" pitchFamily="34" charset="-120"/>
              </a:rPr>
              <a:t>~4%</a:t>
            </a:r>
            <a:r>
              <a:rPr lang="en-US" sz="2000" dirty="0">
                <a:solidFill>
                  <a:srgbClr val="1E2328"/>
                </a:solidFill>
                <a:ea typeface="Quattrocento Sans" pitchFamily="34" charset="-122"/>
                <a:cs typeface="Quattrocento Sans" pitchFamily="34" charset="-120"/>
              </a:rPr>
              <a:t> performance up</a:t>
            </a:r>
            <a:endParaRPr lang="en-US" sz="16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5A560D37-F860-6787-EE23-4E18EAE50164}"/>
              </a:ext>
            </a:extLst>
          </p:cNvPr>
          <p:cNvSpPr/>
          <p:nvPr/>
        </p:nvSpPr>
        <p:spPr>
          <a:xfrm>
            <a:off x="7446885" y="57785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2D3A4A"/>
                </a:solidFill>
                <a:ea typeface="Quattrocento Sans" pitchFamily="34" charset="-122"/>
                <a:cs typeface="Quattrocento Sans" pitchFamily="34" charset="-120"/>
              </a:rPr>
              <a:t>Crab </a:t>
            </a:r>
            <a:r>
              <a:rPr lang="en-US" b="1" dirty="0">
                <a:solidFill>
                  <a:srgbClr val="2D3A4A"/>
                </a:solidFill>
                <a:ea typeface="Quattrocento Sans" pitchFamily="34" charset="-122"/>
                <a:cs typeface="Quattrocento Sans" pitchFamily="34" charset="-120"/>
              </a:rPr>
              <a:t>significance @ N</a:t>
            </a:r>
            <a:r>
              <a:rPr lang="en-US" altLang="zh-CN" b="1" baseline="-25000" dirty="0">
                <a:solidFill>
                  <a:srgbClr val="2D3A4A"/>
                </a:solidFill>
                <a:ea typeface="Quattrocento Sans" pitchFamily="34" charset="-122"/>
                <a:cs typeface="Quattrocento Sans" pitchFamily="34" charset="-120"/>
              </a:rPr>
              <a:t>hit</a:t>
            </a:r>
            <a:r>
              <a:rPr lang="en-US" altLang="zh-CN" b="1" dirty="0">
                <a:solidFill>
                  <a:srgbClr val="2D3A4A"/>
                </a:solidFill>
                <a:ea typeface="Quattrocento Sans" pitchFamily="34" charset="-122"/>
                <a:cs typeface="Quattrocento Sans" pitchFamily="34" charset="-120"/>
              </a:rPr>
              <a:t>&gt;125 (~2 TeV)</a:t>
            </a:r>
            <a:endParaRPr lang="en-US" sz="1600" dirty="0"/>
          </a:p>
        </p:txBody>
      </p:sp>
      <p:graphicFrame>
        <p:nvGraphicFramePr>
          <p:cNvPr id="30" name="Table 0">
            <a:extLst>
              <a:ext uri="{FF2B5EF4-FFF2-40B4-BE49-F238E27FC236}">
                <a16:creationId xmlns:a16="http://schemas.microsoft.com/office/drawing/2014/main" id="{A40D1569-EF93-1EC0-9999-16802AE62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059883"/>
              </p:ext>
            </p:extLst>
          </p:nvPr>
        </p:nvGraphicFramePr>
        <p:xfrm>
          <a:off x="7446885" y="6286500"/>
          <a:ext cx="6858000" cy="1651000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1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u="none" dirty="0">
                          <a:solidFill>
                            <a:srgbClr val="FFFFFF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Version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3A4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>
                          <a:solidFill>
                            <a:srgbClr val="FFFFFF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Crab Significance 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3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with augment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  <a:ea typeface="QuattrocentoSans" charset="0"/>
                          <a:cs typeface="QuattrocentoSans" charset="0"/>
                        </a:rPr>
                        <a:t>1.29 </a:t>
                      </a:r>
                      <a:r>
                        <a:rPr lang="en-US" altLang="zh-CN" sz="1600" dirty="0">
                          <a:latin typeface="+mn-lt"/>
                          <a:ea typeface="QuattrocentoSans" charset="0"/>
                          <a:cs typeface="QuattrocentoSans" charset="0"/>
                        </a:rPr>
                        <a:t>times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1E2328"/>
                          </a:solidFill>
                          <a:latin typeface="+mn-lt"/>
                          <a:ea typeface="QuattrocentoSans" pitchFamily="34" charset="-122"/>
                          <a:cs typeface="QuattrocentoSans" pitchFamily="34" charset="-120"/>
                        </a:rPr>
                        <a:t>without augment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rgbClr val="B87333"/>
                          </a:solidFill>
                          <a:latin typeface="+mn-lt"/>
                          <a:ea typeface="QuattrocentoSans" pitchFamily="34" charset="-122"/>
                          <a:cs typeface="QuattrocentoSans" charset="0"/>
                        </a:rPr>
                        <a:t>1.34 times</a:t>
                      </a:r>
                      <a:endParaRPr lang="en-US" sz="1600" dirty="0">
                        <a:latin typeface="+mn-lt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1" name="Text 14">
            <a:extLst>
              <a:ext uri="{FF2B5EF4-FFF2-40B4-BE49-F238E27FC236}">
                <a16:creationId xmlns:a16="http://schemas.microsoft.com/office/drawing/2014/main" id="{12449F26-3F6A-CBF0-D5D0-A00950A3D51F}"/>
              </a:ext>
            </a:extLst>
          </p:cNvPr>
          <p:cNvSpPr/>
          <p:nvPr/>
        </p:nvSpPr>
        <p:spPr>
          <a:xfrm>
            <a:off x="14732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rgbClr val="7A8594"/>
                </a:solidFill>
                <a:ea typeface="QuattrocentoSans" pitchFamily="34" charset="-122"/>
                <a:cs typeface="QuattrocentoSans" pitchFamily="34" charset="-120"/>
              </a:rPr>
              <a:t>9 / 19</a:t>
            </a:r>
            <a:endParaRPr lang="en-US" sz="1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5">
      <a:majorFont>
        <a:latin typeface="Noto Sans SC Black"/>
        <a:ea typeface="等线 Light"/>
        <a:cs typeface=""/>
      </a:majorFont>
      <a:minorFont>
        <a:latin typeface="Segoe UI Variable Small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1407</Words>
  <Application>Microsoft Office PowerPoint</Application>
  <PresentationFormat>自定义</PresentationFormat>
  <Paragraphs>285</Paragraphs>
  <Slides>23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Segoe UI Variable Small</vt:lpstr>
      <vt:lpstr>Noto Sans SC Black</vt:lpstr>
      <vt:lpstr>Calibri</vt:lpstr>
      <vt:lpstr>微软雅黑</vt:lpstr>
      <vt:lpstr>Verdana</vt:lpstr>
      <vt:lpstr>Quattrocento Sans</vt:lpstr>
      <vt:lpstr>Cambria Math</vt:lpstr>
      <vt:lpstr>Wingdings</vt:lpstr>
      <vt:lpstr>Arial</vt:lpstr>
      <vt:lpstr>QuattrocentoSans</vt:lpstr>
      <vt:lpstr>等线</vt:lpstr>
      <vt:lpstr>Symbol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AI-powered WCDA: CRAB In 2022</vt:lpstr>
      <vt:lpstr>AI-powered WCDA</vt:lpstr>
      <vt:lpstr>PowerPoint 演示文稿</vt:lpstr>
      <vt:lpstr>AI-powered WCDA: GRB 221009A (2 Hours)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预训练视觉模型在WCDA性能提升上的探索</dc:title>
  <dc:subject>预训练视觉模型在WCDA性能提升上的探索</dc:subject>
  <dc:creator>Kimi</dc:creator>
  <cp:lastModifiedBy>shicong hu</cp:lastModifiedBy>
  <cp:revision>401</cp:revision>
  <dcterms:created xsi:type="dcterms:W3CDTF">2026-04-25T09:15:20Z</dcterms:created>
  <dcterms:modified xsi:type="dcterms:W3CDTF">2026-04-27T05:07:45Z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预训练视觉模型在WCDA性能提升上的探索","ContentProducer":"001191110108MACG2KBH8F10000","ProduceID":"19dc3e8a-2732-8223-8000-0000d412021d","ReservedCode1":"","ContentPropagator":"001191110108MACG2KBH8F20000","PropagateID":"19dc3e8a-2732-8223-8000-0000d412021d","ReservedCode2":""}</vt:lpwstr>
  </property>
</Properties>
</file>