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00"/>
    <p:restoredTop sz="96534"/>
  </p:normalViewPr>
  <p:slideViewPr>
    <p:cSldViewPr snapToGrid="0">
      <p:cViewPr>
        <p:scale>
          <a:sx n="114" d="100"/>
          <a:sy n="114" d="100"/>
        </p:scale>
        <p:origin x="208"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14B4F-048A-4445-8C08-A62741D170A9}" type="datetimeFigureOut">
              <a:rPr kumimoji="1" lang="zh-CN" altLang="en-US" smtClean="0"/>
              <a:t>2026/4/26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D376F-226D-9842-B889-1EFA11C16067}" type="slidenum">
              <a:rPr kumimoji="1" lang="zh-CN" altLang="en-US" smtClean="0"/>
              <a:t>‹#›</a:t>
            </a:fld>
            <a:endParaRPr kumimoji="1" lang="zh-CN" altLang="en-US"/>
          </a:p>
        </p:txBody>
      </p:sp>
    </p:spTree>
    <p:extLst>
      <p:ext uri="{BB962C8B-B14F-4D97-AF65-F5344CB8AC3E}">
        <p14:creationId xmlns:p14="http://schemas.microsoft.com/office/powerpoint/2010/main" val="331240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title of my presentation is </a:t>
            </a:r>
            <a:r>
              <a:rPr lang="en-US" altLang="zh-CN" sz="1200" b="1" dirty="0">
                <a:solidFill>
                  <a:schemeClr val="bg1"/>
                </a:solidFill>
                <a:latin typeface="MV Boli" panose="020F0502020204030204" pitchFamily="34" charset="0"/>
                <a:cs typeface="MV Boli" panose="020F0502020204030204" pitchFamily="34" charset="0"/>
              </a:rPr>
              <a:t>Secondary Electron-Positron Pairs as a Key Component of the Solar Disk TeV Emission</a:t>
            </a:r>
            <a:r>
              <a:rPr lang="en-US" altLang="zh-CN" sz="1200" b="1"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 </a:t>
            </a:r>
            <a:br>
              <a:rPr lang="en-US" altLang="zh-CN" sz="1200" b="1" i="0" kern="1200" dirty="0">
                <a:solidFill>
                  <a:schemeClr val="tx1"/>
                </a:solidFill>
                <a:effectLst/>
                <a:latin typeface="+mn-lt"/>
                <a:ea typeface="+mn-ea"/>
                <a:cs typeface="+mn-cs"/>
              </a:rPr>
            </a:br>
            <a:endParaRPr lang="en-US" altLang="zh-CN" sz="1200" b="1" i="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82ED231C-9796-9846-95EF-25E06F2A2239}" type="slidenum">
              <a:rPr kumimoji="1" lang="zh-CN" altLang="en-US" smtClean="0"/>
              <a:t>1</a:t>
            </a:fld>
            <a:endParaRPr kumimoji="1" lang="zh-CN" altLang="en-US"/>
          </a:p>
        </p:txBody>
      </p:sp>
    </p:spTree>
    <p:extLst>
      <p:ext uri="{BB962C8B-B14F-4D97-AF65-F5344CB8AC3E}">
        <p14:creationId xmlns:p14="http://schemas.microsoft.com/office/powerpoint/2010/main" val="390445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Here is the content of my report.</a:t>
            </a:r>
            <a:endParaRPr kumimoji="1" lang="zh-CN" altLang="en-US" dirty="0"/>
          </a:p>
        </p:txBody>
      </p:sp>
      <p:sp>
        <p:nvSpPr>
          <p:cNvPr id="4" name="灯片编号占位符 3"/>
          <p:cNvSpPr>
            <a:spLocks noGrp="1"/>
          </p:cNvSpPr>
          <p:nvPr>
            <p:ph type="sldNum" sz="quarter" idx="5"/>
          </p:nvPr>
        </p:nvSpPr>
        <p:spPr/>
        <p:txBody>
          <a:bodyPr/>
          <a:lstStyle/>
          <a:p>
            <a:fld id="{521D376F-226D-9842-B889-1EFA11C16067}" type="slidenum">
              <a:rPr kumimoji="1" lang="zh-CN" altLang="en-US" smtClean="0"/>
              <a:t>2</a:t>
            </a:fld>
            <a:endParaRPr kumimoji="1" lang="zh-CN" altLang="en-US"/>
          </a:p>
        </p:txBody>
      </p:sp>
    </p:spTree>
    <p:extLst>
      <p:ext uri="{BB962C8B-B14F-4D97-AF65-F5344CB8AC3E}">
        <p14:creationId xmlns:p14="http://schemas.microsoft.com/office/powerpoint/2010/main" val="256587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First, let me give you a brief background. As we know, galactic cosmic rays constantly bombard the Sun and trigger cascade showers. But we can't detect all of them. We can only observe the ones that get deflected by the magnetic field and end up traveling outward or tangentially.</a:t>
            </a:r>
            <a:endParaRPr kumimoji="1" lang="zh-CN" altLang="en-US" dirty="0"/>
          </a:p>
        </p:txBody>
      </p:sp>
      <p:sp>
        <p:nvSpPr>
          <p:cNvPr id="4" name="灯片编号占位符 3"/>
          <p:cNvSpPr>
            <a:spLocks noGrp="1"/>
          </p:cNvSpPr>
          <p:nvPr>
            <p:ph type="sldNum" sz="quarter" idx="5"/>
          </p:nvPr>
        </p:nvSpPr>
        <p:spPr/>
        <p:txBody>
          <a:bodyPr/>
          <a:lstStyle/>
          <a:p>
            <a:fld id="{521D376F-226D-9842-B889-1EFA11C16067}" type="slidenum">
              <a:rPr kumimoji="1" lang="zh-CN" altLang="en-US" smtClean="0"/>
              <a:t>3</a:t>
            </a:fld>
            <a:endParaRPr kumimoji="1" lang="zh-CN" altLang="en-US"/>
          </a:p>
        </p:txBody>
      </p:sp>
    </p:spTree>
    <p:extLst>
      <p:ext uri="{BB962C8B-B14F-4D97-AF65-F5344CB8AC3E}">
        <p14:creationId xmlns:p14="http://schemas.microsoft.com/office/powerpoint/2010/main" val="422771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interactions between cosmic rays and the solar atmosphere produce gamma rays, neutrons, and electrons and positrons, all of which can be detected by EAS arrays such as LHAASO. In particular, it is difficult to distinguish between gamma rays and electrons/positrons because they both induce electromagnetic showers.</a:t>
            </a:r>
          </a:p>
          <a:p>
            <a:endParaRPr kumimoji="1" lang="zh-CN" altLang="en-US" dirty="0"/>
          </a:p>
        </p:txBody>
      </p:sp>
      <p:sp>
        <p:nvSpPr>
          <p:cNvPr id="4" name="灯片编号占位符 3"/>
          <p:cNvSpPr>
            <a:spLocks noGrp="1"/>
          </p:cNvSpPr>
          <p:nvPr>
            <p:ph type="sldNum" sz="quarter" idx="5"/>
          </p:nvPr>
        </p:nvSpPr>
        <p:spPr/>
        <p:txBody>
          <a:bodyPr/>
          <a:lstStyle/>
          <a:p>
            <a:fld id="{82ED231C-9796-9846-95EF-25E06F2A2239}" type="slidenum">
              <a:rPr kumimoji="1" lang="zh-CN" altLang="en-US" smtClean="0"/>
              <a:t>4</a:t>
            </a:fld>
            <a:endParaRPr kumimoji="1" lang="zh-CN" altLang="en-US"/>
          </a:p>
        </p:txBody>
      </p:sp>
    </p:spTree>
    <p:extLst>
      <p:ext uri="{BB962C8B-B14F-4D97-AF65-F5344CB8AC3E}">
        <p14:creationId xmlns:p14="http://schemas.microsoft.com/office/powerpoint/2010/main" val="344681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So, a natural question to ask is: how much of the signal detected by EAS arrays actually comes from electrons and positrons?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Actually,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HAWC has detected 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TeV signal from the Sun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2023, with a flux that far exceeds theoretical predictions.</a:t>
            </a:r>
            <a:r>
              <a:rPr kumimoji="1"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 need to quantify the contribution of solar secondary electrons and positrons to the observation.</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521D376F-226D-9842-B889-1EFA11C16067}" type="slidenum">
              <a:rPr kumimoji="1" lang="zh-CN" altLang="en-US" smtClean="0"/>
              <a:t>5</a:t>
            </a:fld>
            <a:endParaRPr kumimoji="1" lang="zh-CN" altLang="en-US"/>
          </a:p>
        </p:txBody>
      </p:sp>
    </p:spTree>
    <p:extLst>
      <p:ext uri="{BB962C8B-B14F-4D97-AF65-F5344CB8AC3E}">
        <p14:creationId xmlns:p14="http://schemas.microsoft.com/office/powerpoint/2010/main" val="234573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answer this question, we performed Monte Carlo simulations.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Since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only outward-developing showers are detectable, we assume that cosmic rays have been deflected by the magnetic field and directed outwards from the solar interior. We then used Geant4 to simulate the distribution of secondary particles emitted from the Sun.</a:t>
            </a:r>
            <a:endParaRPr kumimoji="1" lang="zh-CN" altLang="en-US" dirty="0"/>
          </a:p>
        </p:txBody>
      </p:sp>
      <p:sp>
        <p:nvSpPr>
          <p:cNvPr id="4" name="灯片编号占位符 3"/>
          <p:cNvSpPr>
            <a:spLocks noGrp="1"/>
          </p:cNvSpPr>
          <p:nvPr>
            <p:ph type="sldNum" sz="quarter" idx="5"/>
          </p:nvPr>
        </p:nvSpPr>
        <p:spPr/>
        <p:txBody>
          <a:bodyPr/>
          <a:lstStyle/>
          <a:p>
            <a:fld id="{521D376F-226D-9842-B889-1EFA11C16067}" type="slidenum">
              <a:rPr kumimoji="1" lang="zh-CN" altLang="en-US" smtClean="0"/>
              <a:t>6</a:t>
            </a:fld>
            <a:endParaRPr kumimoji="1" lang="zh-CN" altLang="en-US"/>
          </a:p>
        </p:txBody>
      </p:sp>
    </p:spTree>
    <p:extLst>
      <p:ext uri="{BB962C8B-B14F-4D97-AF65-F5344CB8AC3E}">
        <p14:creationId xmlns:p14="http://schemas.microsoft.com/office/powerpoint/2010/main" val="354373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Here, we present the results of fitting our simulations to the Fermi and HAWC observational data, from which we inferred the spectral parameters of the outward-directed cosmic-ray protons and helium. A comparison with the energy spectra of Galactic cosmic rays is also provided.</a:t>
            </a:r>
            <a:endParaRPr kumimoji="1" lang="zh-CN" altLang="en-US" dirty="0"/>
          </a:p>
        </p:txBody>
      </p:sp>
      <p:sp>
        <p:nvSpPr>
          <p:cNvPr id="4" name="灯片编号占位符 3"/>
          <p:cNvSpPr>
            <a:spLocks noGrp="1"/>
          </p:cNvSpPr>
          <p:nvPr>
            <p:ph type="sldNum" sz="quarter" idx="5"/>
          </p:nvPr>
        </p:nvSpPr>
        <p:spPr/>
        <p:txBody>
          <a:bodyPr/>
          <a:lstStyle/>
          <a:p>
            <a:fld id="{521D376F-226D-9842-B889-1EFA11C16067}" type="slidenum">
              <a:rPr kumimoji="1" lang="zh-CN" altLang="en-US" smtClean="0"/>
              <a:t>7</a:t>
            </a:fld>
            <a:endParaRPr kumimoji="1" lang="zh-CN" altLang="en-US"/>
          </a:p>
        </p:txBody>
      </p:sp>
    </p:spTree>
    <p:extLst>
      <p:ext uri="{BB962C8B-B14F-4D97-AF65-F5344CB8AC3E}">
        <p14:creationId xmlns:p14="http://schemas.microsoft.com/office/powerpoint/2010/main" val="190272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Finally, based on the fitting results, we determined that the fraction of electrons and positrons is approximately 20%. Simultaneously, we predicted the flux of solar secondary neutrons. Since electrons and positrons develop irregular morphologies during their propagation, LHAASO holds the potential to detect this extended solar emission. In the future, detectors such as VLAST have the potential to collect and attempt to extract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solar neutron signals.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Thank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you.</a:t>
            </a:r>
            <a:endParaRPr kumimoji="1" lang="zh-CN" altLang="en-US" dirty="0"/>
          </a:p>
        </p:txBody>
      </p:sp>
      <p:sp>
        <p:nvSpPr>
          <p:cNvPr id="4" name="灯片编号占位符 3"/>
          <p:cNvSpPr>
            <a:spLocks noGrp="1"/>
          </p:cNvSpPr>
          <p:nvPr>
            <p:ph type="sldNum" sz="quarter" idx="5"/>
          </p:nvPr>
        </p:nvSpPr>
        <p:spPr/>
        <p:txBody>
          <a:bodyPr/>
          <a:lstStyle/>
          <a:p>
            <a:fld id="{521D376F-226D-9842-B889-1EFA11C16067}" type="slidenum">
              <a:rPr kumimoji="1" lang="zh-CN" altLang="en-US" smtClean="0"/>
              <a:t>8</a:t>
            </a:fld>
            <a:endParaRPr kumimoji="1" lang="zh-CN" altLang="en-US"/>
          </a:p>
        </p:txBody>
      </p:sp>
    </p:spTree>
    <p:extLst>
      <p:ext uri="{BB962C8B-B14F-4D97-AF65-F5344CB8AC3E}">
        <p14:creationId xmlns:p14="http://schemas.microsoft.com/office/powerpoint/2010/main" val="1785696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BDEC5-A9E6-4EE3-8917-DDCF4C6B7BA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52AAAD05-7E46-B7A2-71FA-69DCBB511C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2614FA55-1962-66DA-8D82-58B074EA4519}"/>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5" name="页脚占位符 4">
            <a:extLst>
              <a:ext uri="{FF2B5EF4-FFF2-40B4-BE49-F238E27FC236}">
                <a16:creationId xmlns:a16="http://schemas.microsoft.com/office/drawing/2014/main" id="{7BD5B0B4-F1F2-AC30-0A8B-658A22752EA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5D4146F-7605-E3BC-A4B1-DF0780BFEAF3}"/>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39444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0D4C5-0E63-D077-E549-AD7AA680C759}"/>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8A700C8-5B55-C840-5B83-3A19DA54FB95}"/>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4CE040A-767C-CA29-4046-ADD4E8A535A9}"/>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5" name="页脚占位符 4">
            <a:extLst>
              <a:ext uri="{FF2B5EF4-FFF2-40B4-BE49-F238E27FC236}">
                <a16:creationId xmlns:a16="http://schemas.microsoft.com/office/drawing/2014/main" id="{CDF9C363-D6F0-B725-B6B0-E67730A3DA3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2133FEB-8E84-26D5-4D64-434C729D9269}"/>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64794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A472D39-2066-F190-4B75-FBC331891211}"/>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A6EC94C-502D-BD98-0860-CE53AA10CD6B}"/>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550CCD-99AE-FFBE-D2B9-91F2480DFC02}"/>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5" name="页脚占位符 4">
            <a:extLst>
              <a:ext uri="{FF2B5EF4-FFF2-40B4-BE49-F238E27FC236}">
                <a16:creationId xmlns:a16="http://schemas.microsoft.com/office/drawing/2014/main" id="{89BA5D2E-73AC-CDE2-107E-9045B274A1A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E341546-EC3A-217C-129D-8E8A6DA36C8D}"/>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223672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C0AF86-1725-1EE6-7926-40471EAD9BB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AC0B3CF-602D-1528-30D3-5DDB0F59C540}"/>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2A787D9-E3C0-E191-6993-11217A069B2C}"/>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5" name="页脚占位符 4">
            <a:extLst>
              <a:ext uri="{FF2B5EF4-FFF2-40B4-BE49-F238E27FC236}">
                <a16:creationId xmlns:a16="http://schemas.microsoft.com/office/drawing/2014/main" id="{FBC6E087-D8DD-5E65-C98A-46C023C5D04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89A9A0C-056C-0DC6-3539-BD806A814159}"/>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19470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F3352-614D-8C24-2518-F4CC242C00D3}"/>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70C32E5A-0600-9682-F951-4829EE9BF7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513E2C5-1076-29A9-7772-85E19FCCEDFB}"/>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5" name="页脚占位符 4">
            <a:extLst>
              <a:ext uri="{FF2B5EF4-FFF2-40B4-BE49-F238E27FC236}">
                <a16:creationId xmlns:a16="http://schemas.microsoft.com/office/drawing/2014/main" id="{4D30B143-4409-F957-A2E3-8563B6A441A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6DCCCF6-331D-909E-8C6E-3A829F26D3BB}"/>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229011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04784-EFD9-0FE5-5AB6-C60828B0351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E5480D0-A778-C0D4-57D9-19DD7871E66D}"/>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7ADC9D-E25A-B0E6-4218-F202726A9903}"/>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5B8644A4-5AC2-7479-126D-FA568E1CFDB2}"/>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6" name="页脚占位符 5">
            <a:extLst>
              <a:ext uri="{FF2B5EF4-FFF2-40B4-BE49-F238E27FC236}">
                <a16:creationId xmlns:a16="http://schemas.microsoft.com/office/drawing/2014/main" id="{E104E182-5B64-839F-DC47-6108B1DE950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6E5D584-722D-D7F7-E0D6-D97C7C917442}"/>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74131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44EF0-125E-C26C-84EF-AF25A47EC356}"/>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44A9448-5BD7-097A-D81A-8A5838C7A8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BFBF7E6C-7379-9C11-D0C9-4AD9C8FC684F}"/>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FB7833BA-AD22-5756-C989-77F0DCAA5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25CDAD52-0AE5-CAC0-020D-0B3867CC2C0A}"/>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D3A59E8A-ED82-2183-4085-DB6BD9A26173}"/>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8" name="页脚占位符 7">
            <a:extLst>
              <a:ext uri="{FF2B5EF4-FFF2-40B4-BE49-F238E27FC236}">
                <a16:creationId xmlns:a16="http://schemas.microsoft.com/office/drawing/2014/main" id="{16E7480E-256C-4463-1D07-EF99CBBD0EE9}"/>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E40EC153-E6DA-6058-7CBF-20723AA13D6E}"/>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182677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F1273C-3927-04CB-1998-92CC1276C5E8}"/>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4B468E0-9DA8-B16C-C509-7CCF08750CC5}"/>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4" name="页脚占位符 3">
            <a:extLst>
              <a:ext uri="{FF2B5EF4-FFF2-40B4-BE49-F238E27FC236}">
                <a16:creationId xmlns:a16="http://schemas.microsoft.com/office/drawing/2014/main" id="{63E4126C-6D68-45AC-F163-A5F25CA4EC4D}"/>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227835AD-67E6-0DEB-F94E-A5A08BAC5C79}"/>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67182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BCEDDF-D3D7-6D24-179E-5E225A3C5911}"/>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3" name="页脚占位符 2">
            <a:extLst>
              <a:ext uri="{FF2B5EF4-FFF2-40B4-BE49-F238E27FC236}">
                <a16:creationId xmlns:a16="http://schemas.microsoft.com/office/drawing/2014/main" id="{994F90B2-3567-800E-C07E-C588A3B2B123}"/>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6A322444-D6F1-3718-F551-06AF6FE7042E}"/>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30740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27509-9BEF-49E4-5340-8791C3A693B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D7C0345-7F36-90F8-2F1F-4EBD0D659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015FBE5C-8711-9B87-62F7-F1ED1C79B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47382F99-98F5-F7B0-E562-D9593BF900DB}"/>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6" name="页脚占位符 5">
            <a:extLst>
              <a:ext uri="{FF2B5EF4-FFF2-40B4-BE49-F238E27FC236}">
                <a16:creationId xmlns:a16="http://schemas.microsoft.com/office/drawing/2014/main" id="{BD7E9CB3-AA20-E141-77FD-F7180DF560BE}"/>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7B80DDB-664F-6264-BEE9-D37A5ABEDE3C}"/>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13090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512330-B5B7-4A1F-D6F5-08CF39EF7B1E}"/>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6BD7666A-33B8-0BC4-9545-61C4B6310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4901AA05-BBC9-6A01-ACF4-C19ED2C68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52F57DD-475B-A9E0-06F7-658850ECC9A1}"/>
              </a:ext>
            </a:extLst>
          </p:cNvPr>
          <p:cNvSpPr>
            <a:spLocks noGrp="1"/>
          </p:cNvSpPr>
          <p:nvPr>
            <p:ph type="dt" sz="half" idx="10"/>
          </p:nvPr>
        </p:nvSpPr>
        <p:spPr/>
        <p:txBody>
          <a:bodyPr/>
          <a:lstStyle/>
          <a:p>
            <a:fld id="{2D2891C6-CAA7-EB4E-AC24-116624BB142D}" type="datetimeFigureOut">
              <a:rPr kumimoji="1" lang="zh-CN" altLang="en-US" smtClean="0"/>
              <a:t>2026/4/26</a:t>
            </a:fld>
            <a:endParaRPr kumimoji="1" lang="zh-CN" altLang="en-US"/>
          </a:p>
        </p:txBody>
      </p:sp>
      <p:sp>
        <p:nvSpPr>
          <p:cNvPr id="6" name="页脚占位符 5">
            <a:extLst>
              <a:ext uri="{FF2B5EF4-FFF2-40B4-BE49-F238E27FC236}">
                <a16:creationId xmlns:a16="http://schemas.microsoft.com/office/drawing/2014/main" id="{7CD5A72D-C1E1-150F-1EC1-7939E5AB5A4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E592B04-047F-EF6C-E638-198ED347FCF6}"/>
              </a:ext>
            </a:extLst>
          </p:cNvPr>
          <p:cNvSpPr>
            <a:spLocks noGrp="1"/>
          </p:cNvSpPr>
          <p:nvPr>
            <p:ph type="sldNum" sz="quarter" idx="12"/>
          </p:nvPr>
        </p:nvSpPr>
        <p:spPr/>
        <p:txBody>
          <a:body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50724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D61FC9B-9DEC-7B5A-ECA6-33B00C1C2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9165621-A625-6E3D-1576-A8A44DA15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DA32D84-6AAA-62AB-2294-988696786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891C6-CAA7-EB4E-AC24-116624BB142D}" type="datetimeFigureOut">
              <a:rPr kumimoji="1" lang="zh-CN" altLang="en-US" smtClean="0"/>
              <a:t>2026/4/26</a:t>
            </a:fld>
            <a:endParaRPr kumimoji="1" lang="zh-CN" altLang="en-US"/>
          </a:p>
        </p:txBody>
      </p:sp>
      <p:sp>
        <p:nvSpPr>
          <p:cNvPr id="5" name="页脚占位符 4">
            <a:extLst>
              <a:ext uri="{FF2B5EF4-FFF2-40B4-BE49-F238E27FC236}">
                <a16:creationId xmlns:a16="http://schemas.microsoft.com/office/drawing/2014/main" id="{F3BD6CC3-D8E6-5758-54DC-3F4758051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2C4D69C-4B65-3A90-B369-64484DC1B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EF6F19-3D50-5243-BBA0-03F4C4F4F959}" type="slidenum">
              <a:rPr kumimoji="1" lang="zh-CN" altLang="en-US" smtClean="0"/>
              <a:t>‹#›</a:t>
            </a:fld>
            <a:endParaRPr kumimoji="1" lang="zh-CN" altLang="en-US"/>
          </a:p>
        </p:txBody>
      </p:sp>
    </p:spTree>
    <p:extLst>
      <p:ext uri="{BB962C8B-B14F-4D97-AF65-F5344CB8AC3E}">
        <p14:creationId xmlns:p14="http://schemas.microsoft.com/office/powerpoint/2010/main" val="374037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C849B9-8389-D008-8CA9-9264B2406A1C}"/>
              </a:ext>
            </a:extLst>
          </p:cNvPr>
          <p:cNvSpPr>
            <a:spLocks noGrp="1"/>
          </p:cNvSpPr>
          <p:nvPr>
            <p:ph type="ctrTitle"/>
          </p:nvPr>
        </p:nvSpPr>
        <p:spPr>
          <a:xfrm>
            <a:off x="879675" y="2466762"/>
            <a:ext cx="10432650" cy="1207013"/>
          </a:xfr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a:noAutofit/>
          </a:bodyPr>
          <a:lstStyle/>
          <a:p>
            <a:r>
              <a:rPr lang="en-US" altLang="zh-CN" sz="3600" b="1" dirty="0">
                <a:solidFill>
                  <a:schemeClr val="bg1"/>
                </a:solidFill>
                <a:latin typeface="MV Boli" panose="020F0502020204030204" pitchFamily="34" charset="0"/>
                <a:cs typeface="MV Boli" panose="020F0502020204030204" pitchFamily="34" charset="0"/>
              </a:rPr>
              <a:t>Secondary Electron-Positron Pairs as a Key Component of the Solar Disk TeV Emission</a:t>
            </a:r>
          </a:p>
        </p:txBody>
      </p:sp>
      <mc:AlternateContent xmlns:mc="http://schemas.openxmlformats.org/markup-compatibility/2006" xmlns:a14="http://schemas.microsoft.com/office/drawing/2010/main">
        <mc:Choice Requires="a14">
          <p:sp>
            <p:nvSpPr>
              <p:cNvPr id="3" name="副标题 2">
                <a:extLst>
                  <a:ext uri="{FF2B5EF4-FFF2-40B4-BE49-F238E27FC236}">
                    <a16:creationId xmlns:a16="http://schemas.microsoft.com/office/drawing/2014/main" id="{D0F01C83-F52E-AD96-E99B-B30364B970AE}"/>
                  </a:ext>
                </a:extLst>
              </p:cNvPr>
              <p:cNvSpPr>
                <a:spLocks noGrp="1"/>
              </p:cNvSpPr>
              <p:nvPr>
                <p:ph type="subTitle" idx="1"/>
              </p:nvPr>
            </p:nvSpPr>
            <p:spPr>
              <a:xfrm>
                <a:off x="1524000" y="4059238"/>
                <a:ext cx="9144000" cy="1655762"/>
              </a:xfrm>
            </p:spPr>
            <p:txBody>
              <a:bodyPr>
                <a:normAutofit lnSpcReduction="10000"/>
              </a:bodyPr>
              <a:lstStyle/>
              <a:p>
                <a:pPr/>
                <a14:m>
                  <m:oMathPara xmlns:m="http://schemas.openxmlformats.org/officeDocument/2006/math">
                    <m:oMathParaPr>
                      <m:jc m:val="centerGroup"/>
                    </m:oMathParaPr>
                    <m:oMath xmlns:m="http://schemas.openxmlformats.org/officeDocument/2006/math">
                      <m:r>
                        <a:rPr kumimoji="1" lang="en-US" altLang="zh-CN" i="1" dirty="0" smtClean="0">
                          <a:solidFill>
                            <a:schemeClr val="tx1"/>
                          </a:solidFill>
                          <a:latin typeface="Cambria Math" panose="02040503050406030204" pitchFamily="18" charset="0"/>
                        </a:rPr>
                        <m:t>𝑊𝑒𝑛𝑦𝑢</m:t>
                      </m:r>
                      <m:r>
                        <a:rPr kumimoji="1" lang="en-US" altLang="zh-CN" i="1" dirty="0" smtClean="0">
                          <a:solidFill>
                            <a:schemeClr val="tx1"/>
                          </a:solidFill>
                          <a:latin typeface="Cambria Math" panose="02040503050406030204" pitchFamily="18" charset="0"/>
                        </a:rPr>
                        <m:t> </m:t>
                      </m:r>
                      <m:r>
                        <a:rPr kumimoji="1" lang="en-US" altLang="zh-CN" i="1" dirty="0" smtClean="0">
                          <a:solidFill>
                            <a:schemeClr val="tx1"/>
                          </a:solidFill>
                          <a:latin typeface="Cambria Math" panose="02040503050406030204" pitchFamily="18" charset="0"/>
                        </a:rPr>
                        <m:t>𝐶𝑎</m:t>
                      </m:r>
                      <m:sSup>
                        <m:sSupPr>
                          <m:ctrlPr>
                            <a:rPr kumimoji="1" lang="en-US" altLang="zh-CN" i="1" dirty="0">
                              <a:solidFill>
                                <a:schemeClr val="tx1"/>
                              </a:solidFill>
                              <a:latin typeface="Cambria Math" panose="02040503050406030204" pitchFamily="18" charset="0"/>
                            </a:rPr>
                          </m:ctrlPr>
                        </m:sSupPr>
                        <m:e>
                          <m:r>
                            <a:rPr kumimoji="1" lang="en-US" altLang="zh-CN" i="1" dirty="0">
                              <a:solidFill>
                                <a:schemeClr val="tx1"/>
                              </a:solidFill>
                              <a:latin typeface="Cambria Math" panose="02040503050406030204" pitchFamily="18" charset="0"/>
                            </a:rPr>
                            <m:t>𝑜</m:t>
                          </m:r>
                        </m:e>
                        <m:sup>
                          <m:r>
                            <a:rPr kumimoji="1" lang="en-US" altLang="zh-CN" i="1" dirty="0">
                              <a:solidFill>
                                <a:schemeClr val="tx1"/>
                              </a:solidFill>
                              <a:latin typeface="Cambria Math" panose="02040503050406030204" pitchFamily="18" charset="0"/>
                            </a:rPr>
                            <m:t>1</m:t>
                          </m:r>
                        </m:sup>
                      </m:sSup>
                      <m:r>
                        <a:rPr kumimoji="1" lang="zh-CN" altLang="en-US" i="1" dirty="0" smtClean="0">
                          <a:solidFill>
                            <a:schemeClr val="tx1"/>
                          </a:solidFill>
                          <a:latin typeface="Cambria Math" panose="02040503050406030204" pitchFamily="18" charset="0"/>
                        </a:rPr>
                        <m:t>、</m:t>
                      </m:r>
                      <m:r>
                        <a:rPr kumimoji="1" lang="en-US" altLang="zh-CN" i="1" dirty="0">
                          <a:solidFill>
                            <a:schemeClr val="tx1"/>
                          </a:solidFill>
                          <a:latin typeface="Cambria Math" panose="02040503050406030204" pitchFamily="18" charset="0"/>
                        </a:rPr>
                        <m:t>𝐾𝑒𝑛𝑛𝑦</m:t>
                      </m:r>
                      <m:r>
                        <a:rPr kumimoji="1" lang="en-US" altLang="zh-CN" i="1" dirty="0">
                          <a:solidFill>
                            <a:schemeClr val="tx1"/>
                          </a:solidFill>
                          <a:latin typeface="Cambria Math" panose="02040503050406030204" pitchFamily="18" charset="0"/>
                        </a:rPr>
                        <m:t> </m:t>
                      </m:r>
                      <m:r>
                        <a:rPr kumimoji="1" lang="en-US" altLang="zh-CN" i="1" dirty="0">
                          <a:solidFill>
                            <a:schemeClr val="tx1"/>
                          </a:solidFill>
                          <a:latin typeface="Cambria Math" panose="02040503050406030204" pitchFamily="18" charset="0"/>
                        </a:rPr>
                        <m:t>𝐶h𝑢𝑛</m:t>
                      </m:r>
                      <m:r>
                        <a:rPr kumimoji="1" lang="en-US" altLang="zh-CN" i="1" dirty="0">
                          <a:solidFill>
                            <a:schemeClr val="tx1"/>
                          </a:solidFill>
                          <a:latin typeface="Cambria Math" panose="02040503050406030204" pitchFamily="18" charset="0"/>
                        </a:rPr>
                        <m:t> </m:t>
                      </m:r>
                      <m:r>
                        <a:rPr kumimoji="1" lang="en-US" altLang="zh-CN" i="1" dirty="0">
                          <a:solidFill>
                            <a:schemeClr val="tx1"/>
                          </a:solidFill>
                          <a:latin typeface="Cambria Math" panose="02040503050406030204" pitchFamily="18" charset="0"/>
                        </a:rPr>
                        <m:t>𝑌𝑢</m:t>
                      </m:r>
                      <m:r>
                        <a:rPr kumimoji="1" lang="en-US" altLang="zh-CN" i="1" dirty="0">
                          <a:solidFill>
                            <a:schemeClr val="tx1"/>
                          </a:solidFill>
                          <a:latin typeface="Cambria Math" panose="02040503050406030204" pitchFamily="18" charset="0"/>
                        </a:rPr>
                        <m:t> </m:t>
                      </m:r>
                      <m:r>
                        <a:rPr kumimoji="1" lang="en-US" altLang="zh-CN" i="1" dirty="0">
                          <a:solidFill>
                            <a:schemeClr val="tx1"/>
                          </a:solidFill>
                          <a:latin typeface="Cambria Math" panose="02040503050406030204" pitchFamily="18" charset="0"/>
                        </a:rPr>
                        <m:t>𝑁𝑔</m:t>
                      </m:r>
                      <m:r>
                        <a:rPr kumimoji="1" lang="en-US" altLang="zh-CN" i="1" dirty="0">
                          <a:solidFill>
                            <a:schemeClr val="tx1"/>
                          </a:solidFill>
                          <a:latin typeface="Cambria Math" panose="02040503050406030204" pitchFamily="18" charset="0"/>
                        </a:rPr>
                        <m:t>¹</m:t>
                      </m:r>
                      <m:r>
                        <a:rPr kumimoji="1" lang="en-US" altLang="zh-CN" i="1" dirty="0">
                          <a:solidFill>
                            <a:schemeClr val="tx1"/>
                          </a:solidFill>
                          <a:latin typeface="Cambria Math" panose="02040503050406030204" pitchFamily="18" charset="0"/>
                        </a:rPr>
                        <m:t>、</m:t>
                      </m:r>
                      <m:sSup>
                        <m:sSupPr>
                          <m:ctrlPr>
                            <a:rPr kumimoji="1" lang="en-US" altLang="zh-CN" i="1" dirty="0">
                              <a:solidFill>
                                <a:schemeClr val="tx1"/>
                              </a:solidFill>
                              <a:latin typeface="Cambria Math" panose="02040503050406030204" pitchFamily="18" charset="0"/>
                            </a:rPr>
                          </m:ctrlPr>
                        </m:sSupPr>
                        <m:e>
                          <m:r>
                            <a:rPr kumimoji="1" lang="en-US" altLang="zh-CN" i="1" dirty="0">
                              <a:solidFill>
                                <a:schemeClr val="tx1"/>
                              </a:solidFill>
                              <a:latin typeface="Cambria Math" panose="02040503050406030204" pitchFamily="18" charset="0"/>
                            </a:rPr>
                            <m:t>𝐶h𝑖𝑛𝑔𝑎𝑚</m:t>
                          </m:r>
                          <m:r>
                            <a:rPr kumimoji="1" lang="en-US" altLang="zh-CN" i="1" dirty="0">
                              <a:solidFill>
                                <a:schemeClr val="tx1"/>
                              </a:solidFill>
                              <a:latin typeface="Cambria Math" panose="02040503050406030204" pitchFamily="18" charset="0"/>
                            </a:rPr>
                            <m:t> </m:t>
                          </m:r>
                          <m:r>
                            <a:rPr kumimoji="1" lang="en-US" altLang="zh-CN" i="1" dirty="0">
                              <a:solidFill>
                                <a:schemeClr val="tx1"/>
                              </a:solidFill>
                              <a:latin typeface="Cambria Math" panose="02040503050406030204" pitchFamily="18" charset="0"/>
                            </a:rPr>
                            <m:t>𝐹𝑜𝑛𝑔</m:t>
                          </m:r>
                        </m:e>
                        <m:sup>
                          <m:r>
                            <a:rPr kumimoji="1" lang="en-US" altLang="zh-CN" i="1" dirty="0">
                              <a:solidFill>
                                <a:schemeClr val="tx1"/>
                              </a:solidFill>
                              <a:latin typeface="Cambria Math" panose="02040503050406030204" pitchFamily="18" charset="0"/>
                            </a:rPr>
                            <m:t>1</m:t>
                          </m:r>
                        </m:sup>
                      </m:sSup>
                      <m:r>
                        <a:rPr kumimoji="1" lang="zh-CN" altLang="en-US" i="1" dirty="0">
                          <a:solidFill>
                            <a:schemeClr val="tx1"/>
                          </a:solidFill>
                          <a:latin typeface="Cambria Math" panose="02040503050406030204" pitchFamily="18" charset="0"/>
                        </a:rPr>
                        <m:t>、</m:t>
                      </m:r>
                      <m:sSup>
                        <m:sSupPr>
                          <m:ctrlPr>
                            <a:rPr kumimoji="1" lang="en-US" altLang="zh-CN" i="1" dirty="0">
                              <a:solidFill>
                                <a:schemeClr val="tx1"/>
                              </a:solidFill>
                              <a:latin typeface="Cambria Math" panose="02040503050406030204" pitchFamily="18" charset="0"/>
                            </a:rPr>
                          </m:ctrlPr>
                        </m:sSupPr>
                        <m:e>
                          <m:r>
                            <m:rPr>
                              <m:sty m:val="p"/>
                            </m:rPr>
                            <a:rPr kumimoji="1" lang="en-US" altLang="zh-CN" i="1" dirty="0">
                              <a:solidFill>
                                <a:schemeClr val="tx1"/>
                              </a:solidFill>
                              <a:latin typeface="Cambria Math" panose="02040503050406030204" pitchFamily="18" charset="0"/>
                            </a:rPr>
                            <m:t>Zh</m:t>
                          </m:r>
                          <m:r>
                            <a:rPr kumimoji="1" lang="en-US" altLang="zh-CN" i="1" dirty="0">
                              <a:solidFill>
                                <a:schemeClr val="tx1"/>
                              </a:solidFill>
                              <a:latin typeface="Cambria Math" panose="02040503050406030204" pitchFamily="18" charset="0"/>
                            </a:rPr>
                            <m:t>𝑒</m:t>
                          </m:r>
                          <m:r>
                            <a:rPr kumimoji="1" lang="en-US" altLang="zh-CN" i="1" dirty="0">
                              <a:solidFill>
                                <a:schemeClr val="tx1"/>
                              </a:solidFill>
                              <a:latin typeface="Cambria Math" panose="02040503050406030204" pitchFamily="18" charset="0"/>
                            </a:rPr>
                            <m:t> </m:t>
                          </m:r>
                          <m:r>
                            <a:rPr kumimoji="1" lang="en-US" altLang="zh-CN" i="1" dirty="0">
                              <a:solidFill>
                                <a:schemeClr val="tx1"/>
                              </a:solidFill>
                              <a:latin typeface="Cambria Math" panose="02040503050406030204" pitchFamily="18" charset="0"/>
                            </a:rPr>
                            <m:t>𝐿𝑖</m:t>
                          </m:r>
                        </m:e>
                        <m:sup>
                          <m:r>
                            <a:rPr kumimoji="1" lang="en-US" altLang="zh-CN" i="1" dirty="0">
                              <a:solidFill>
                                <a:schemeClr val="tx1"/>
                              </a:solidFill>
                              <a:latin typeface="Cambria Math" panose="02040503050406030204" pitchFamily="18" charset="0"/>
                            </a:rPr>
                            <m:t>2</m:t>
                          </m:r>
                        </m:sup>
                      </m:sSup>
                    </m:oMath>
                  </m:oMathPara>
                </a14:m>
                <a:endParaRPr lang="en-US" altLang="zh-CN" sz="2000" i="1" dirty="0">
                  <a:solidFill>
                    <a:schemeClr val="tx1"/>
                  </a:solidFill>
                  <a:latin typeface="Arial" panose="020B0604020202020204" pitchFamily="34" charset="0"/>
                </a:endParaRPr>
              </a:p>
              <a:p>
                <a:r>
                  <a:rPr lang="en-US" altLang="zh-CN" sz="2000" i="1" dirty="0">
                    <a:solidFill>
                      <a:schemeClr val="tx1"/>
                    </a:solidFill>
                    <a:latin typeface="Arial" panose="020B0604020202020204" pitchFamily="34" charset="0"/>
                  </a:rPr>
                  <a:t>1</a:t>
                </a:r>
                <a:r>
                  <a:rPr lang="zh-CN" altLang="en-US" sz="2000" i="1" dirty="0">
                    <a:solidFill>
                      <a:schemeClr val="tx1"/>
                    </a:solidFill>
                    <a:latin typeface="Arial" panose="020B0604020202020204" pitchFamily="34" charset="0"/>
                  </a:rPr>
                  <a:t> </a:t>
                </a:r>
                <a:r>
                  <a:rPr lang="en-US" altLang="zh-CN" sz="2000" i="1" dirty="0">
                    <a:solidFill>
                      <a:schemeClr val="tx1"/>
                    </a:solidFill>
                    <a:latin typeface="Arial" panose="020B0604020202020204" pitchFamily="34" charset="0"/>
                  </a:rPr>
                  <a:t>The Chinese University of Hong Kong</a:t>
                </a:r>
              </a:p>
              <a:p>
                <a:r>
                  <a:rPr lang="en-US" altLang="zh-CN" sz="2000" i="1" dirty="0">
                    <a:solidFill>
                      <a:schemeClr val="tx1"/>
                    </a:solidFill>
                    <a:latin typeface="Arial" panose="020B0604020202020204" pitchFamily="34" charset="0"/>
                  </a:rPr>
                  <a:t>2</a:t>
                </a:r>
                <a:r>
                  <a:rPr lang="zh-CN" altLang="en-US" sz="2000" i="1" dirty="0">
                    <a:solidFill>
                      <a:schemeClr val="tx1"/>
                    </a:solidFill>
                    <a:latin typeface="Arial" panose="020B0604020202020204" pitchFamily="34" charset="0"/>
                  </a:rPr>
                  <a:t> </a:t>
                </a:r>
                <a:r>
                  <a:rPr lang="en-US" altLang="zh-CN" sz="2000" i="1" dirty="0">
                    <a:solidFill>
                      <a:schemeClr val="tx1"/>
                    </a:solidFill>
                    <a:latin typeface="Arial" panose="020B0604020202020204" pitchFamily="34" charset="0"/>
                  </a:rPr>
                  <a:t>Institute of High Energy Physics, CAS</a:t>
                </a:r>
                <a:endParaRPr lang="en" altLang="zh-CN" sz="2000" i="1" dirty="0">
                  <a:solidFill>
                    <a:schemeClr val="tx1"/>
                  </a:solidFill>
                  <a:latin typeface="Arial" panose="020B0604020202020204" pitchFamily="34" charset="0"/>
                </a:endParaRPr>
              </a:p>
              <a:p>
                <a:r>
                  <a:rPr kumimoji="1" lang="en-US" altLang="zh-CN" dirty="0">
                    <a:solidFill>
                      <a:schemeClr val="tx1"/>
                    </a:solidFill>
                  </a:rPr>
                  <a:t>2026.4.27</a:t>
                </a:r>
                <a:endParaRPr kumimoji="1" lang="zh-CN" altLang="en-US" dirty="0">
                  <a:solidFill>
                    <a:schemeClr val="tx1"/>
                  </a:solidFill>
                </a:endParaRPr>
              </a:p>
            </p:txBody>
          </p:sp>
        </mc:Choice>
        <mc:Fallback xmlns="">
          <p:sp>
            <p:nvSpPr>
              <p:cNvPr id="3" name="副标题 2">
                <a:extLst>
                  <a:ext uri="{FF2B5EF4-FFF2-40B4-BE49-F238E27FC236}">
                    <a16:creationId xmlns:a16="http://schemas.microsoft.com/office/drawing/2014/main" id="{D0F01C83-F52E-AD96-E99B-B30364B970AE}"/>
                  </a:ext>
                </a:extLst>
              </p:cNvPr>
              <p:cNvSpPr>
                <a:spLocks noGrp="1" noRot="1" noChangeAspect="1" noMove="1" noResize="1" noEditPoints="1" noAdjustHandles="1" noChangeArrowheads="1" noChangeShapeType="1" noTextEdit="1"/>
              </p:cNvSpPr>
              <p:nvPr>
                <p:ph type="subTitle" idx="1"/>
              </p:nvPr>
            </p:nvSpPr>
            <p:spPr>
              <a:xfrm>
                <a:off x="1524000" y="4059238"/>
                <a:ext cx="9144000" cy="1655762"/>
              </a:xfrm>
              <a:blipFill>
                <a:blip r:embed="rId3"/>
                <a:stretch>
                  <a:fillRect t="-2273" b="-4545"/>
                </a:stretch>
              </a:blipFill>
            </p:spPr>
            <p:txBody>
              <a:bodyPr/>
              <a:lstStyle/>
              <a:p>
                <a:r>
                  <a:rPr lang="zh-CN" altLang="en-US">
                    <a:noFill/>
                  </a:rPr>
                  <a:t> </a:t>
                </a:r>
              </a:p>
            </p:txBody>
          </p:sp>
        </mc:Fallback>
      </mc:AlternateContent>
      <p:pic>
        <p:nvPicPr>
          <p:cNvPr id="5" name="图片 4" descr="卡通人物&#10;&#10;AI 生成的内容可能不正确。">
            <a:extLst>
              <a:ext uri="{FF2B5EF4-FFF2-40B4-BE49-F238E27FC236}">
                <a16:creationId xmlns:a16="http://schemas.microsoft.com/office/drawing/2014/main" id="{E22B37B3-3DCA-1E2F-6039-89A80F7F7BAB}"/>
              </a:ext>
            </a:extLst>
          </p:cNvPr>
          <p:cNvPicPr>
            <a:picLocks noChangeAspect="1"/>
          </p:cNvPicPr>
          <p:nvPr/>
        </p:nvPicPr>
        <p:blipFill>
          <a:blip r:embed="rId4"/>
          <a:stretch>
            <a:fillRect/>
          </a:stretch>
        </p:blipFill>
        <p:spPr>
          <a:xfrm>
            <a:off x="2073931" y="4973594"/>
            <a:ext cx="1270913" cy="1006140"/>
          </a:xfrm>
          <a:prstGeom prst="rect">
            <a:avLst/>
          </a:prstGeom>
        </p:spPr>
      </p:pic>
      <p:pic>
        <p:nvPicPr>
          <p:cNvPr id="6" name="图片 5" descr="文本&#10;&#10;AI 生成的内容可能不正确。">
            <a:extLst>
              <a:ext uri="{FF2B5EF4-FFF2-40B4-BE49-F238E27FC236}">
                <a16:creationId xmlns:a16="http://schemas.microsoft.com/office/drawing/2014/main" id="{AE7EB934-CC38-522F-15A7-454BF2264A31}"/>
              </a:ext>
            </a:extLst>
          </p:cNvPr>
          <p:cNvPicPr>
            <a:picLocks noChangeAspect="1"/>
          </p:cNvPicPr>
          <p:nvPr/>
        </p:nvPicPr>
        <p:blipFill>
          <a:blip r:embed="rId5"/>
          <a:stretch>
            <a:fillRect/>
          </a:stretch>
        </p:blipFill>
        <p:spPr>
          <a:xfrm>
            <a:off x="7425240" y="5105961"/>
            <a:ext cx="4572000" cy="741406"/>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20240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6459DBB-DF4D-1C82-E10D-7F150DABACC1}"/>
              </a:ext>
            </a:extLst>
          </p:cNvPr>
          <p:cNvGrpSpPr/>
          <p:nvPr/>
        </p:nvGrpSpPr>
        <p:grpSpPr>
          <a:xfrm>
            <a:off x="0" y="6510866"/>
            <a:ext cx="12198412" cy="369332"/>
            <a:chOff x="0" y="6510866"/>
            <a:chExt cx="12198412" cy="369332"/>
          </a:xfrm>
        </p:grpSpPr>
        <p:sp>
          <p:nvSpPr>
            <p:cNvPr id="5" name="标题 1">
              <a:extLst>
                <a:ext uri="{FF2B5EF4-FFF2-40B4-BE49-F238E27FC236}">
                  <a16:creationId xmlns:a16="http://schemas.microsoft.com/office/drawing/2014/main" id="{ACF0241A-FE64-3AA3-6EE0-DD739BBAF86F}"/>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6" name="文本框 5">
              <a:extLst>
                <a:ext uri="{FF2B5EF4-FFF2-40B4-BE49-F238E27FC236}">
                  <a16:creationId xmlns:a16="http://schemas.microsoft.com/office/drawing/2014/main" id="{D2C91D17-1241-3F8D-84D0-258FE3C450CF}"/>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1</a:t>
              </a:r>
              <a:endParaRPr kumimoji="1" lang="zh-CN" altLang="en-US" b="1" dirty="0">
                <a:solidFill>
                  <a:schemeClr val="bg1"/>
                </a:solidFill>
              </a:endParaRPr>
            </a:p>
          </p:txBody>
        </p:sp>
      </p:grpSp>
      <p:sp>
        <p:nvSpPr>
          <p:cNvPr id="7" name="Rectangle 11">
            <a:extLst>
              <a:ext uri="{FF2B5EF4-FFF2-40B4-BE49-F238E27FC236}">
                <a16:creationId xmlns:a16="http://schemas.microsoft.com/office/drawing/2014/main" id="{22C7D213-5801-DD57-4400-EB6597BA41F8}"/>
              </a:ext>
            </a:extLst>
          </p:cNvPr>
          <p:cNvSpPr>
            <a:spLocks noGrp="1" noChangeArrowheads="1"/>
          </p:cNvSpPr>
          <p:nvPr>
            <p:ph type="title"/>
          </p:nvPr>
        </p:nvSpPr>
        <p:spPr>
          <a:xfrm>
            <a:off x="372534" y="305284"/>
            <a:ext cx="5029200" cy="563562"/>
          </a:xfrm>
        </p:spPr>
        <p:txBody>
          <a:bodyPr>
            <a:noAutofit/>
          </a:bodyPr>
          <a:lstStyle/>
          <a:p>
            <a:pPr algn="l"/>
            <a:r>
              <a:rPr lang="en-US" altLang="zh-CN" sz="5400" b="1" dirty="0">
                <a:solidFill>
                  <a:srgbClr val="69246B"/>
                </a:solidFill>
                <a:latin typeface="+mn-lt"/>
                <a:ea typeface="+mn-ea"/>
                <a:cs typeface="+mn-cs"/>
              </a:rPr>
              <a:t>Outline</a:t>
            </a:r>
            <a:endParaRPr lang="zh-CN" altLang="zh-CN" sz="5400" b="1" dirty="0">
              <a:solidFill>
                <a:srgbClr val="69246B"/>
              </a:solidFill>
              <a:latin typeface="+mn-lt"/>
              <a:ea typeface="+mn-ea"/>
              <a:cs typeface="+mn-cs"/>
            </a:endParaRPr>
          </a:p>
        </p:txBody>
      </p:sp>
      <p:sp>
        <p:nvSpPr>
          <p:cNvPr id="8" name="文本框 7">
            <a:extLst>
              <a:ext uri="{FF2B5EF4-FFF2-40B4-BE49-F238E27FC236}">
                <a16:creationId xmlns:a16="http://schemas.microsoft.com/office/drawing/2014/main" id="{92EE1500-9ED8-EBB6-3D5D-417106A46B0A}"/>
              </a:ext>
            </a:extLst>
          </p:cNvPr>
          <p:cNvSpPr txBox="1"/>
          <p:nvPr/>
        </p:nvSpPr>
        <p:spPr>
          <a:xfrm>
            <a:off x="1724316" y="1737144"/>
            <a:ext cx="6590266" cy="3170099"/>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4000" b="1" dirty="0"/>
              <a:t>Motivation &amp; Background</a:t>
            </a:r>
          </a:p>
          <a:p>
            <a:pPr marL="342900" indent="-342900">
              <a:buFont typeface="Arial" panose="020B0604020202020204" pitchFamily="34" charset="0"/>
              <a:buChar char="•"/>
            </a:pPr>
            <a:endParaRPr kumimoji="1" lang="en-US" altLang="zh-CN" sz="4000" b="1" dirty="0"/>
          </a:p>
          <a:p>
            <a:pPr marL="342900" indent="-342900">
              <a:buFont typeface="Arial" panose="020B0604020202020204" pitchFamily="34" charset="0"/>
              <a:buChar char="•"/>
            </a:pPr>
            <a:r>
              <a:rPr kumimoji="1" lang="en-US" altLang="zh-CN" sz="4000" b="1" dirty="0"/>
              <a:t>G4Solar</a:t>
            </a:r>
            <a:r>
              <a:rPr kumimoji="1" lang="zh-CN" altLang="en-US" sz="4000" b="1" dirty="0"/>
              <a:t> </a:t>
            </a:r>
            <a:r>
              <a:rPr kumimoji="1" lang="en-US" altLang="zh-CN" sz="4000" b="1" dirty="0"/>
              <a:t>Simulation</a:t>
            </a:r>
          </a:p>
          <a:p>
            <a:pPr marL="342900" indent="-342900">
              <a:buFont typeface="Arial" panose="020B0604020202020204" pitchFamily="34" charset="0"/>
              <a:buChar char="•"/>
            </a:pPr>
            <a:endParaRPr kumimoji="1" lang="en-US" altLang="zh-CN" sz="4000" b="1" dirty="0"/>
          </a:p>
          <a:p>
            <a:pPr marL="342900" indent="-342900" algn="l">
              <a:buFont typeface="Arial" panose="020B0604020202020204" pitchFamily="34" charset="0"/>
              <a:buChar char="•"/>
            </a:pPr>
            <a:r>
              <a:rPr kumimoji="1" lang="en-US" altLang="zh-CN" sz="4000" b="1" dirty="0"/>
              <a:t>Results</a:t>
            </a:r>
          </a:p>
        </p:txBody>
      </p:sp>
    </p:spTree>
    <p:extLst>
      <p:ext uri="{BB962C8B-B14F-4D97-AF65-F5344CB8AC3E}">
        <p14:creationId xmlns:p14="http://schemas.microsoft.com/office/powerpoint/2010/main" val="358458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F390EB9-5B1F-5DA6-E759-3556E3B5632E}"/>
              </a:ext>
            </a:extLst>
          </p:cNvPr>
          <p:cNvGrpSpPr/>
          <p:nvPr/>
        </p:nvGrpSpPr>
        <p:grpSpPr>
          <a:xfrm>
            <a:off x="0" y="186267"/>
            <a:ext cx="12198412" cy="6693931"/>
            <a:chOff x="0" y="186267"/>
            <a:chExt cx="12198412" cy="6693931"/>
          </a:xfrm>
        </p:grpSpPr>
        <p:grpSp>
          <p:nvGrpSpPr>
            <p:cNvPr id="5" name="组合 4">
              <a:extLst>
                <a:ext uri="{FF2B5EF4-FFF2-40B4-BE49-F238E27FC236}">
                  <a16:creationId xmlns:a16="http://schemas.microsoft.com/office/drawing/2014/main" id="{B9D06703-02D0-7812-512E-DC3378CD75ED}"/>
                </a:ext>
              </a:extLst>
            </p:cNvPr>
            <p:cNvGrpSpPr/>
            <p:nvPr/>
          </p:nvGrpSpPr>
          <p:grpSpPr>
            <a:xfrm>
              <a:off x="0" y="6510866"/>
              <a:ext cx="12198412" cy="369332"/>
              <a:chOff x="0" y="6510866"/>
              <a:chExt cx="12198412" cy="369332"/>
            </a:xfrm>
          </p:grpSpPr>
          <p:sp>
            <p:nvSpPr>
              <p:cNvPr id="7" name="标题 1">
                <a:extLst>
                  <a:ext uri="{FF2B5EF4-FFF2-40B4-BE49-F238E27FC236}">
                    <a16:creationId xmlns:a16="http://schemas.microsoft.com/office/drawing/2014/main" id="{B662ABDE-0C1A-9733-B3CD-606F7D27D1FC}"/>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8" name="文本框 7">
                <a:extLst>
                  <a:ext uri="{FF2B5EF4-FFF2-40B4-BE49-F238E27FC236}">
                    <a16:creationId xmlns:a16="http://schemas.microsoft.com/office/drawing/2014/main" id="{B185D6F1-82E5-7857-28CD-95F5D73E30D2}"/>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2</a:t>
                </a:r>
                <a:endParaRPr kumimoji="1" lang="zh-CN" altLang="en-US" b="1" dirty="0">
                  <a:solidFill>
                    <a:schemeClr val="bg1"/>
                  </a:solidFill>
                </a:endParaRPr>
              </a:p>
            </p:txBody>
          </p:sp>
        </p:grpSp>
        <p:sp>
          <p:nvSpPr>
            <p:cNvPr id="6" name="文本框 5">
              <a:extLst>
                <a:ext uri="{FF2B5EF4-FFF2-40B4-BE49-F238E27FC236}">
                  <a16:creationId xmlns:a16="http://schemas.microsoft.com/office/drawing/2014/main" id="{4EFD1F70-5CDC-776D-C5BC-47A30BE27D94}"/>
                </a:ext>
              </a:extLst>
            </p:cNvPr>
            <p:cNvSpPr txBox="1"/>
            <p:nvPr/>
          </p:nvSpPr>
          <p:spPr>
            <a:xfrm>
              <a:off x="355600" y="186267"/>
              <a:ext cx="9431867" cy="840230"/>
            </a:xfrm>
            <a:prstGeom prst="rect">
              <a:avLst/>
            </a:prstGeom>
            <a:noFill/>
          </p:spPr>
          <p:txBody>
            <a:bodyPr wrap="square">
              <a:spAutoFit/>
            </a:bodyPr>
            <a:lstStyle/>
            <a:p>
              <a:pPr>
                <a:lnSpc>
                  <a:spcPct val="90000"/>
                </a:lnSpc>
                <a:spcBef>
                  <a:spcPct val="0"/>
                </a:spcBef>
              </a:pPr>
              <a:r>
                <a:rPr lang="en-US" altLang="zh-CN" sz="5400" b="1" dirty="0">
                  <a:solidFill>
                    <a:srgbClr val="69246B"/>
                  </a:solidFill>
                </a:rPr>
                <a:t>Motivation &amp; Background</a:t>
              </a:r>
            </a:p>
          </p:txBody>
        </p:sp>
      </p:grpSp>
      <p:pic>
        <p:nvPicPr>
          <p:cNvPr id="9" name="图片 8">
            <a:extLst>
              <a:ext uri="{FF2B5EF4-FFF2-40B4-BE49-F238E27FC236}">
                <a16:creationId xmlns:a16="http://schemas.microsoft.com/office/drawing/2014/main" id="{F07FA796-5DEF-372C-98AE-85F24A72022F}"/>
              </a:ext>
            </a:extLst>
          </p:cNvPr>
          <p:cNvPicPr>
            <a:picLocks noChangeAspect="1"/>
          </p:cNvPicPr>
          <p:nvPr/>
        </p:nvPicPr>
        <p:blipFill>
          <a:blip r:embed="rId3"/>
          <a:srcRect t="1602" r="2401" b="1096"/>
          <a:stretch>
            <a:fillRect/>
          </a:stretch>
        </p:blipFill>
        <p:spPr>
          <a:xfrm>
            <a:off x="645161" y="1172571"/>
            <a:ext cx="5222934" cy="5207079"/>
          </a:xfrm>
          <a:prstGeom prst="rect">
            <a:avLst/>
          </a:prstGeom>
        </p:spPr>
      </p:pic>
      <p:pic>
        <p:nvPicPr>
          <p:cNvPr id="10" name="图片 9">
            <a:extLst>
              <a:ext uri="{FF2B5EF4-FFF2-40B4-BE49-F238E27FC236}">
                <a16:creationId xmlns:a16="http://schemas.microsoft.com/office/drawing/2014/main" id="{D31D3647-C811-CFCA-3F6B-6286D49FE86D}"/>
              </a:ext>
            </a:extLst>
          </p:cNvPr>
          <p:cNvPicPr>
            <a:picLocks noChangeAspect="1"/>
          </p:cNvPicPr>
          <p:nvPr/>
        </p:nvPicPr>
        <p:blipFill>
          <a:blip r:embed="rId4"/>
          <a:stretch>
            <a:fillRect/>
          </a:stretch>
        </p:blipFill>
        <p:spPr>
          <a:xfrm>
            <a:off x="6323905" y="1172571"/>
            <a:ext cx="5222934" cy="5222934"/>
          </a:xfrm>
          <a:prstGeom prst="rect">
            <a:avLst/>
          </a:prstGeom>
        </p:spPr>
      </p:pic>
    </p:spTree>
    <p:extLst>
      <p:ext uri="{BB962C8B-B14F-4D97-AF65-F5344CB8AC3E}">
        <p14:creationId xmlns:p14="http://schemas.microsoft.com/office/powerpoint/2010/main" val="188933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B9D83DD-FA70-24D7-8DCE-D13B37182279}"/>
              </a:ext>
            </a:extLst>
          </p:cNvPr>
          <p:cNvGrpSpPr/>
          <p:nvPr/>
        </p:nvGrpSpPr>
        <p:grpSpPr>
          <a:xfrm>
            <a:off x="0" y="186267"/>
            <a:ext cx="12198412" cy="6693931"/>
            <a:chOff x="0" y="186267"/>
            <a:chExt cx="12198412" cy="6693931"/>
          </a:xfrm>
        </p:grpSpPr>
        <p:grpSp>
          <p:nvGrpSpPr>
            <p:cNvPr id="5" name="组合 4">
              <a:extLst>
                <a:ext uri="{FF2B5EF4-FFF2-40B4-BE49-F238E27FC236}">
                  <a16:creationId xmlns:a16="http://schemas.microsoft.com/office/drawing/2014/main" id="{86E42CF6-9D26-23D6-A33B-086D05F54AC7}"/>
                </a:ext>
              </a:extLst>
            </p:cNvPr>
            <p:cNvGrpSpPr/>
            <p:nvPr/>
          </p:nvGrpSpPr>
          <p:grpSpPr>
            <a:xfrm>
              <a:off x="0" y="6510866"/>
              <a:ext cx="12198412" cy="369332"/>
              <a:chOff x="0" y="6510866"/>
              <a:chExt cx="12198412" cy="369332"/>
            </a:xfrm>
          </p:grpSpPr>
          <p:sp>
            <p:nvSpPr>
              <p:cNvPr id="6" name="标题 1">
                <a:extLst>
                  <a:ext uri="{FF2B5EF4-FFF2-40B4-BE49-F238E27FC236}">
                    <a16:creationId xmlns:a16="http://schemas.microsoft.com/office/drawing/2014/main" id="{5B88AADB-4C31-F3DE-76CA-FF82DDBFF89F}"/>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7" name="文本框 6">
                <a:extLst>
                  <a:ext uri="{FF2B5EF4-FFF2-40B4-BE49-F238E27FC236}">
                    <a16:creationId xmlns:a16="http://schemas.microsoft.com/office/drawing/2014/main" id="{8A646B4E-AC59-6460-D512-A5F9BDE431E2}"/>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3</a:t>
                </a:r>
                <a:endParaRPr kumimoji="1" lang="zh-CN" altLang="en-US" b="1" dirty="0">
                  <a:solidFill>
                    <a:schemeClr val="bg1"/>
                  </a:solidFill>
                </a:endParaRPr>
              </a:p>
            </p:txBody>
          </p:sp>
        </p:grpSp>
        <p:sp>
          <p:nvSpPr>
            <p:cNvPr id="9" name="文本框 8">
              <a:extLst>
                <a:ext uri="{FF2B5EF4-FFF2-40B4-BE49-F238E27FC236}">
                  <a16:creationId xmlns:a16="http://schemas.microsoft.com/office/drawing/2014/main" id="{1F83F87D-BB3F-EBB5-28B8-4862677BC6E2}"/>
                </a:ext>
              </a:extLst>
            </p:cNvPr>
            <p:cNvSpPr txBox="1"/>
            <p:nvPr/>
          </p:nvSpPr>
          <p:spPr>
            <a:xfrm>
              <a:off x="355600" y="186267"/>
              <a:ext cx="9431867" cy="840230"/>
            </a:xfrm>
            <a:prstGeom prst="rect">
              <a:avLst/>
            </a:prstGeom>
            <a:noFill/>
          </p:spPr>
          <p:txBody>
            <a:bodyPr wrap="square">
              <a:spAutoFit/>
            </a:bodyPr>
            <a:lstStyle/>
            <a:p>
              <a:pPr>
                <a:lnSpc>
                  <a:spcPct val="90000"/>
                </a:lnSpc>
                <a:spcBef>
                  <a:spcPct val="0"/>
                </a:spcBef>
              </a:pPr>
              <a:r>
                <a:rPr lang="en-US" altLang="zh-CN" sz="5400" b="1" dirty="0">
                  <a:solidFill>
                    <a:srgbClr val="69246B"/>
                  </a:solidFill>
                </a:rPr>
                <a:t>Motivation &amp; Background</a:t>
              </a:r>
            </a:p>
          </p:txBody>
        </p:sp>
      </p:grpSp>
      <p:grpSp>
        <p:nvGrpSpPr>
          <p:cNvPr id="4" name="组合 3">
            <a:extLst>
              <a:ext uri="{FF2B5EF4-FFF2-40B4-BE49-F238E27FC236}">
                <a16:creationId xmlns:a16="http://schemas.microsoft.com/office/drawing/2014/main" id="{2ED0DC05-84BB-FD4A-B355-B42A4D07BD54}"/>
              </a:ext>
            </a:extLst>
          </p:cNvPr>
          <p:cNvGrpSpPr/>
          <p:nvPr/>
        </p:nvGrpSpPr>
        <p:grpSpPr>
          <a:xfrm>
            <a:off x="684028" y="1185532"/>
            <a:ext cx="10823944" cy="5166298"/>
            <a:chOff x="-302448" y="2109770"/>
            <a:chExt cx="8078476" cy="4561963"/>
          </a:xfrm>
        </p:grpSpPr>
        <p:pic>
          <p:nvPicPr>
            <p:cNvPr id="3" name="图片 2">
              <a:extLst>
                <a:ext uri="{FF2B5EF4-FFF2-40B4-BE49-F238E27FC236}">
                  <a16:creationId xmlns:a16="http://schemas.microsoft.com/office/drawing/2014/main" id="{0AF1C687-E393-835C-E8FB-03699E53CD72}"/>
                </a:ext>
              </a:extLst>
            </p:cNvPr>
            <p:cNvPicPr>
              <a:picLocks noChangeAspect="1"/>
            </p:cNvPicPr>
            <p:nvPr/>
          </p:nvPicPr>
          <p:blipFill>
            <a:blip r:embed="rId3"/>
            <a:stretch>
              <a:fillRect/>
            </a:stretch>
          </p:blipFill>
          <p:spPr>
            <a:xfrm>
              <a:off x="-302448" y="2109770"/>
              <a:ext cx="8078476" cy="4561963"/>
            </a:xfrm>
            <a:prstGeom prst="rect">
              <a:avLst/>
            </a:prstGeom>
          </p:spPr>
        </p:pic>
        <p:sp>
          <p:nvSpPr>
            <p:cNvPr id="19" name="文本框 18">
              <a:extLst>
                <a:ext uri="{FF2B5EF4-FFF2-40B4-BE49-F238E27FC236}">
                  <a16:creationId xmlns:a16="http://schemas.microsoft.com/office/drawing/2014/main" id="{A401DC3C-C331-A1A3-F0FC-D9B7CEA2A81A}"/>
                </a:ext>
              </a:extLst>
            </p:cNvPr>
            <p:cNvSpPr txBox="1"/>
            <p:nvPr/>
          </p:nvSpPr>
          <p:spPr>
            <a:xfrm>
              <a:off x="4381348" y="3550897"/>
              <a:ext cx="541864" cy="462016"/>
            </a:xfrm>
            <a:prstGeom prst="rect">
              <a:avLst/>
            </a:prstGeom>
            <a:noFill/>
          </p:spPr>
          <p:txBody>
            <a:bodyPr wrap="square">
              <a:spAutoFit/>
            </a:bodyPr>
            <a:lstStyle/>
            <a:p>
              <a:r>
                <a:rPr kumimoji="1" lang="el-GR" altLang="zh-CN" sz="2800" b="1" i="1" dirty="0">
                  <a:solidFill>
                    <a:srgbClr val="7030A0"/>
                  </a:solidFill>
                  <a:latin typeface="Cambria Math" panose="02040503050406030204" pitchFamily="18" charset="0"/>
                </a:rPr>
                <a:t>γ</a:t>
              </a:r>
              <a:endParaRPr kumimoji="1" lang="zh-CN" altLang="en-US" sz="2800" b="1" i="1" dirty="0">
                <a:solidFill>
                  <a:srgbClr val="7030A0"/>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F25E9A76-AEC3-5A9F-BF20-0CDB8795D27C}"/>
                    </a:ext>
                  </a:extLst>
                </p:cNvPr>
                <p:cNvSpPr txBox="1"/>
                <p:nvPr/>
              </p:nvSpPr>
              <p:spPr>
                <a:xfrm>
                  <a:off x="5504393" y="3916701"/>
                  <a:ext cx="126598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1" i="1" dirty="0" smtClean="0">
                                <a:solidFill>
                                  <a:srgbClr val="7030A0"/>
                                </a:solidFill>
                                <a:latin typeface="Cambria Math" panose="02040503050406030204" pitchFamily="18" charset="0"/>
                              </a:rPr>
                            </m:ctrlPr>
                          </m:sSupPr>
                          <m:e>
                            <m:r>
                              <a:rPr kumimoji="1" lang="en-US" altLang="zh-CN" sz="2800" b="1" i="1" dirty="0" smtClean="0">
                                <a:solidFill>
                                  <a:srgbClr val="7030A0"/>
                                </a:solidFill>
                                <a:latin typeface="Cambria Math" panose="02040503050406030204" pitchFamily="18" charset="0"/>
                              </a:rPr>
                              <m:t>𝒆</m:t>
                            </m:r>
                          </m:e>
                          <m:sup>
                            <m:r>
                              <a:rPr kumimoji="1" lang="en-US" altLang="zh-CN" sz="2800" b="1" i="1" dirty="0" smtClean="0">
                                <a:solidFill>
                                  <a:srgbClr val="7030A0"/>
                                </a:solidFill>
                                <a:latin typeface="Cambria Math" panose="02040503050406030204" pitchFamily="18" charset="0"/>
                              </a:rPr>
                              <m:t>+</m:t>
                            </m:r>
                          </m:sup>
                        </m:sSup>
                        <m:r>
                          <a:rPr kumimoji="1" lang="en-US" altLang="zh-CN" sz="2800" b="1" i="0" dirty="0" smtClean="0">
                            <a:solidFill>
                              <a:srgbClr val="7030A0"/>
                            </a:solidFill>
                            <a:latin typeface="Cambria Math" panose="02040503050406030204" pitchFamily="18" charset="0"/>
                          </a:rPr>
                          <m:t>/</m:t>
                        </m:r>
                        <m:sSup>
                          <m:sSupPr>
                            <m:ctrlPr>
                              <a:rPr kumimoji="1" lang="en-US" altLang="zh-CN" sz="2800" b="1" i="1" dirty="0" smtClean="0">
                                <a:solidFill>
                                  <a:srgbClr val="7030A0"/>
                                </a:solidFill>
                                <a:latin typeface="Cambria Math" panose="02040503050406030204" pitchFamily="18" charset="0"/>
                              </a:rPr>
                            </m:ctrlPr>
                          </m:sSupPr>
                          <m:e>
                            <m:r>
                              <a:rPr kumimoji="1" lang="en-US" altLang="zh-CN" sz="2800" b="1" i="1" dirty="0" smtClean="0">
                                <a:solidFill>
                                  <a:srgbClr val="7030A0"/>
                                </a:solidFill>
                                <a:latin typeface="Cambria Math" panose="02040503050406030204" pitchFamily="18" charset="0"/>
                              </a:rPr>
                              <m:t>𝒆</m:t>
                            </m:r>
                          </m:e>
                          <m:sup>
                            <m:r>
                              <a:rPr kumimoji="1" lang="en-US" altLang="zh-CN" sz="2800" b="1" i="1" dirty="0" smtClean="0">
                                <a:solidFill>
                                  <a:srgbClr val="7030A0"/>
                                </a:solidFill>
                                <a:latin typeface="Cambria Math" panose="02040503050406030204" pitchFamily="18" charset="0"/>
                              </a:rPr>
                              <m:t>−</m:t>
                            </m:r>
                          </m:sup>
                        </m:sSup>
                      </m:oMath>
                    </m:oMathPara>
                  </a14:m>
                  <a:endParaRPr kumimoji="1" lang="zh-CN" altLang="en-US" sz="2800" b="1" dirty="0">
                    <a:solidFill>
                      <a:srgbClr val="7030A0"/>
                    </a:solidFill>
                  </a:endParaRPr>
                </a:p>
              </p:txBody>
            </p:sp>
          </mc:Choice>
          <mc:Fallback xmlns="">
            <p:sp>
              <p:nvSpPr>
                <p:cNvPr id="20" name="文本框 19">
                  <a:extLst>
                    <a:ext uri="{FF2B5EF4-FFF2-40B4-BE49-F238E27FC236}">
                      <a16:creationId xmlns:a16="http://schemas.microsoft.com/office/drawing/2014/main" id="{F25E9A76-AEC3-5A9F-BF20-0CDB8795D27C}"/>
                    </a:ext>
                  </a:extLst>
                </p:cNvPr>
                <p:cNvSpPr txBox="1">
                  <a:spLocks noRot="1" noChangeAspect="1" noMove="1" noResize="1" noEditPoints="1" noAdjustHandles="1" noChangeArrowheads="1" noChangeShapeType="1" noTextEdit="1"/>
                </p:cNvSpPr>
                <p:nvPr/>
              </p:nvSpPr>
              <p:spPr>
                <a:xfrm>
                  <a:off x="5504393" y="3916701"/>
                  <a:ext cx="1265988" cy="523220"/>
                </a:xfrm>
                <a:prstGeom prst="rect">
                  <a:avLst/>
                </a:prstGeom>
                <a:blipFill>
                  <a:blip r:embed="rId4"/>
                  <a:stretch>
                    <a:fillRect b="-6383"/>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5D348730-9EF8-D458-1214-D0979FEF87CB}"/>
                </a:ext>
              </a:extLst>
            </p:cNvPr>
            <p:cNvSpPr txBox="1"/>
            <p:nvPr/>
          </p:nvSpPr>
          <p:spPr>
            <a:xfrm>
              <a:off x="5161367" y="3730189"/>
              <a:ext cx="541864" cy="462016"/>
            </a:xfrm>
            <a:prstGeom prst="rect">
              <a:avLst/>
            </a:prstGeom>
            <a:noFill/>
          </p:spPr>
          <p:txBody>
            <a:bodyPr wrap="square">
              <a:spAutoFit/>
            </a:bodyPr>
            <a:lstStyle/>
            <a:p>
              <a:r>
                <a:rPr kumimoji="1" lang="el-GR" altLang="zh-CN" sz="2800" b="1" i="1" dirty="0">
                  <a:solidFill>
                    <a:srgbClr val="7030A0"/>
                  </a:solidFill>
                  <a:latin typeface="Cambria Math" panose="02040503050406030204" pitchFamily="18" charset="0"/>
                </a:rPr>
                <a:t>n</a:t>
              </a:r>
              <a:endParaRPr kumimoji="1" lang="zh-CN" altLang="en-US" sz="2800" b="1" i="1" dirty="0">
                <a:solidFill>
                  <a:srgbClr val="7030A0"/>
                </a:solidFill>
                <a:latin typeface="Cambria Math" panose="02040503050406030204" pitchFamily="18" charset="0"/>
              </a:endParaRPr>
            </a:p>
          </p:txBody>
        </p:sp>
      </p:grpSp>
      <p:sp>
        <p:nvSpPr>
          <p:cNvPr id="17" name="文本框 16">
            <a:extLst>
              <a:ext uri="{FF2B5EF4-FFF2-40B4-BE49-F238E27FC236}">
                <a16:creationId xmlns:a16="http://schemas.microsoft.com/office/drawing/2014/main" id="{C3FD0F99-DB99-8B5D-7829-8678902F1615}"/>
              </a:ext>
            </a:extLst>
          </p:cNvPr>
          <p:cNvSpPr txBox="1"/>
          <p:nvPr/>
        </p:nvSpPr>
        <p:spPr>
          <a:xfrm>
            <a:off x="6959611" y="4233612"/>
            <a:ext cx="3794308" cy="830997"/>
          </a:xfrm>
          <a:prstGeom prst="rect">
            <a:avLst/>
          </a:prstGeom>
          <a:noFill/>
        </p:spPr>
        <p:txBody>
          <a:bodyPr wrap="none" rtlCol="0">
            <a:spAutoFit/>
          </a:bodyPr>
          <a:lstStyle/>
          <a:p>
            <a:r>
              <a:rPr kumimoji="1" lang="en-US" altLang="zh-CN" sz="2400" b="1" dirty="0">
                <a:solidFill>
                  <a:schemeClr val="bg1"/>
                </a:solidFill>
                <a:latin typeface="Cambria Math" panose="02040503050406030204" pitchFamily="18" charset="0"/>
              </a:rPr>
              <a:t>Electromagnetic cascade</a:t>
            </a:r>
          </a:p>
          <a:p>
            <a:r>
              <a:rPr kumimoji="1" lang="en-US" altLang="zh-CN" sz="2400" b="1" dirty="0">
                <a:solidFill>
                  <a:schemeClr val="bg1"/>
                </a:solidFill>
                <a:latin typeface="Cambria Math" panose="02040503050406030204" pitchFamily="18" charset="0"/>
              </a:rPr>
              <a:t>(gamma, electron, positron)</a:t>
            </a:r>
            <a:endParaRPr kumimoji="1" lang="zh-CN" altLang="en-US" sz="2400" b="1" dirty="0">
              <a:solidFill>
                <a:schemeClr val="bg1"/>
              </a:solidFill>
              <a:latin typeface="Cambria Math" panose="02040503050406030204" pitchFamily="18" charset="0"/>
            </a:endParaRPr>
          </a:p>
        </p:txBody>
      </p:sp>
    </p:spTree>
    <p:extLst>
      <p:ext uri="{BB962C8B-B14F-4D97-AF65-F5344CB8AC3E}">
        <p14:creationId xmlns:p14="http://schemas.microsoft.com/office/powerpoint/2010/main" val="751371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a:extLst>
              <a:ext uri="{FF2B5EF4-FFF2-40B4-BE49-F238E27FC236}">
                <a16:creationId xmlns:a16="http://schemas.microsoft.com/office/drawing/2014/main" id="{185DBE09-2851-B699-19FF-0F888DCD1E6F}"/>
              </a:ext>
            </a:extLst>
          </p:cNvPr>
          <p:cNvGrpSpPr/>
          <p:nvPr/>
        </p:nvGrpSpPr>
        <p:grpSpPr>
          <a:xfrm>
            <a:off x="1405775" y="837715"/>
            <a:ext cx="9128745" cy="5503701"/>
            <a:chOff x="5987162" y="-267926"/>
            <a:chExt cx="5511224" cy="3409257"/>
          </a:xfrm>
        </p:grpSpPr>
        <p:grpSp>
          <p:nvGrpSpPr>
            <p:cNvPr id="5" name="Group 8">
              <a:extLst>
                <a:ext uri="{FF2B5EF4-FFF2-40B4-BE49-F238E27FC236}">
                  <a16:creationId xmlns:a16="http://schemas.microsoft.com/office/drawing/2014/main" id="{7C35E7CF-ABBC-1C32-86B4-FB82CEF11376}"/>
                </a:ext>
              </a:extLst>
            </p:cNvPr>
            <p:cNvGrpSpPr/>
            <p:nvPr/>
          </p:nvGrpSpPr>
          <p:grpSpPr>
            <a:xfrm>
              <a:off x="5987162" y="-267926"/>
              <a:ext cx="5511224" cy="3409257"/>
              <a:chOff x="5835472" y="-336906"/>
              <a:chExt cx="6621056" cy="4095801"/>
            </a:xfrm>
          </p:grpSpPr>
          <p:pic>
            <p:nvPicPr>
              <p:cNvPr id="7" name="Picture 14" descr="A diagram of solar energy&#10;&#10;AI-generated content may be incorrect.">
                <a:extLst>
                  <a:ext uri="{FF2B5EF4-FFF2-40B4-BE49-F238E27FC236}">
                    <a16:creationId xmlns:a16="http://schemas.microsoft.com/office/drawing/2014/main" id="{8A175537-0DB9-4915-51FF-0DD79E362A00}"/>
                  </a:ext>
                </a:extLst>
              </p:cNvPr>
              <p:cNvPicPr>
                <a:picLocks noChangeAspect="1"/>
              </p:cNvPicPr>
              <p:nvPr/>
            </p:nvPicPr>
            <p:blipFill>
              <a:blip r:embed="rId3"/>
              <a:srcRect/>
              <a:stretch/>
            </p:blipFill>
            <p:spPr>
              <a:xfrm>
                <a:off x="5835472" y="-336906"/>
                <a:ext cx="6621056" cy="4095801"/>
              </a:xfrm>
              <a:prstGeom prst="rect">
                <a:avLst/>
              </a:prstGeom>
            </p:spPr>
          </p:pic>
          <p:pic>
            <p:nvPicPr>
              <p:cNvPr id="8" name="Picture 12">
                <a:extLst>
                  <a:ext uri="{FF2B5EF4-FFF2-40B4-BE49-F238E27FC236}">
                    <a16:creationId xmlns:a16="http://schemas.microsoft.com/office/drawing/2014/main" id="{84D5A4E8-0074-22EA-6009-47E698BE940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3795" t="28519" r="72222" b="66087"/>
              <a:stretch/>
            </p:blipFill>
            <p:spPr>
              <a:xfrm>
                <a:off x="8462853" y="1354770"/>
                <a:ext cx="791210" cy="179384"/>
              </a:xfrm>
              <a:prstGeom prst="rect">
                <a:avLst/>
              </a:prstGeom>
            </p:spPr>
          </p:pic>
          <p:pic>
            <p:nvPicPr>
              <p:cNvPr id="9" name="Picture 13">
                <a:extLst>
                  <a:ext uri="{FF2B5EF4-FFF2-40B4-BE49-F238E27FC236}">
                    <a16:creationId xmlns:a16="http://schemas.microsoft.com/office/drawing/2014/main" id="{DBB8C39F-FC39-F36B-AC50-EC693528DA06}"/>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l="27779" t="28519" r="57450" b="64725"/>
              <a:stretch/>
            </p:blipFill>
            <p:spPr>
              <a:xfrm>
                <a:off x="8462853" y="1553729"/>
                <a:ext cx="835660" cy="224684"/>
              </a:xfrm>
              <a:prstGeom prst="rect">
                <a:avLst/>
              </a:prstGeom>
            </p:spPr>
          </p:pic>
        </p:grpSp>
        <p:sp>
          <p:nvSpPr>
            <p:cNvPr id="6" name="TextBox 25">
              <a:extLst>
                <a:ext uri="{FF2B5EF4-FFF2-40B4-BE49-F238E27FC236}">
                  <a16:creationId xmlns:a16="http://schemas.microsoft.com/office/drawing/2014/main" id="{ED5E9F88-5D2A-E20B-404B-A5FC072F1E74}"/>
                </a:ext>
              </a:extLst>
            </p:cNvPr>
            <p:cNvSpPr txBox="1"/>
            <p:nvPr/>
          </p:nvSpPr>
          <p:spPr>
            <a:xfrm>
              <a:off x="6869822" y="2158135"/>
              <a:ext cx="4125963" cy="2132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Calibri"/>
                </a:rPr>
                <a:t>HAWC Collaboration, 2022</a:t>
              </a:r>
            </a:p>
          </p:txBody>
        </p:sp>
      </p:grpSp>
      <p:sp>
        <p:nvSpPr>
          <p:cNvPr id="10" name="文本框 9">
            <a:extLst>
              <a:ext uri="{FF2B5EF4-FFF2-40B4-BE49-F238E27FC236}">
                <a16:creationId xmlns:a16="http://schemas.microsoft.com/office/drawing/2014/main" id="{4FD70FF0-EEF5-60F4-AD3C-5361513A0AF1}"/>
              </a:ext>
            </a:extLst>
          </p:cNvPr>
          <p:cNvSpPr txBox="1"/>
          <p:nvPr/>
        </p:nvSpPr>
        <p:spPr>
          <a:xfrm>
            <a:off x="3654222" y="6156750"/>
            <a:ext cx="5261377" cy="369332"/>
          </a:xfrm>
          <a:prstGeom prst="rect">
            <a:avLst/>
          </a:prstGeom>
          <a:noFill/>
        </p:spPr>
        <p:txBody>
          <a:bodyPr wrap="none" rtlCol="0">
            <a:spAutoFit/>
          </a:bodyPr>
          <a:lstStyle/>
          <a:p>
            <a:r>
              <a:rPr lang="en-US" altLang="zh-CN" dirty="0"/>
              <a:t>Phys. Rev. Lett. </a:t>
            </a:r>
            <a:r>
              <a:rPr lang="en-US" altLang="zh-CN" b="1" dirty="0"/>
              <a:t>131</a:t>
            </a:r>
            <a:r>
              <a:rPr lang="en-US" altLang="zh-CN" dirty="0"/>
              <a:t>, 051201,</a:t>
            </a:r>
            <a:r>
              <a:rPr lang="zh-CN" altLang="en-US" dirty="0"/>
              <a:t> </a:t>
            </a:r>
            <a:r>
              <a:rPr lang="en-US" altLang="zh-CN" dirty="0"/>
              <a:t>HAWC Collaboration</a:t>
            </a:r>
            <a:endParaRPr kumimoji="1" lang="zh-CN" altLang="en-US" dirty="0"/>
          </a:p>
        </p:txBody>
      </p:sp>
      <p:grpSp>
        <p:nvGrpSpPr>
          <p:cNvPr id="11" name="组合 10">
            <a:extLst>
              <a:ext uri="{FF2B5EF4-FFF2-40B4-BE49-F238E27FC236}">
                <a16:creationId xmlns:a16="http://schemas.microsoft.com/office/drawing/2014/main" id="{71976A99-0244-3145-80A4-D5B14E11AB93}"/>
              </a:ext>
            </a:extLst>
          </p:cNvPr>
          <p:cNvGrpSpPr/>
          <p:nvPr/>
        </p:nvGrpSpPr>
        <p:grpSpPr>
          <a:xfrm>
            <a:off x="0" y="186267"/>
            <a:ext cx="12198412" cy="6693931"/>
            <a:chOff x="0" y="186267"/>
            <a:chExt cx="12198412" cy="6693931"/>
          </a:xfrm>
        </p:grpSpPr>
        <p:grpSp>
          <p:nvGrpSpPr>
            <p:cNvPr id="12" name="组合 11">
              <a:extLst>
                <a:ext uri="{FF2B5EF4-FFF2-40B4-BE49-F238E27FC236}">
                  <a16:creationId xmlns:a16="http://schemas.microsoft.com/office/drawing/2014/main" id="{B9087B61-F681-9D4F-81D2-B0FDCB1FA0B3}"/>
                </a:ext>
              </a:extLst>
            </p:cNvPr>
            <p:cNvGrpSpPr/>
            <p:nvPr/>
          </p:nvGrpSpPr>
          <p:grpSpPr>
            <a:xfrm>
              <a:off x="0" y="6510866"/>
              <a:ext cx="12198412" cy="369332"/>
              <a:chOff x="0" y="6510866"/>
              <a:chExt cx="12198412" cy="369332"/>
            </a:xfrm>
          </p:grpSpPr>
          <p:sp>
            <p:nvSpPr>
              <p:cNvPr id="14" name="标题 1">
                <a:extLst>
                  <a:ext uri="{FF2B5EF4-FFF2-40B4-BE49-F238E27FC236}">
                    <a16:creationId xmlns:a16="http://schemas.microsoft.com/office/drawing/2014/main" id="{D4529DB8-B313-4BE3-218E-FE4248019A71}"/>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15" name="文本框 14">
                <a:extLst>
                  <a:ext uri="{FF2B5EF4-FFF2-40B4-BE49-F238E27FC236}">
                    <a16:creationId xmlns:a16="http://schemas.microsoft.com/office/drawing/2014/main" id="{2BAE553D-F8B0-6067-86DE-A446159B766C}"/>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4</a:t>
                </a:r>
                <a:endParaRPr kumimoji="1" lang="zh-CN" altLang="en-US" b="1" dirty="0">
                  <a:solidFill>
                    <a:schemeClr val="bg1"/>
                  </a:solidFill>
                </a:endParaRPr>
              </a:p>
            </p:txBody>
          </p:sp>
        </p:grpSp>
        <p:sp>
          <p:nvSpPr>
            <p:cNvPr id="13" name="文本框 12">
              <a:extLst>
                <a:ext uri="{FF2B5EF4-FFF2-40B4-BE49-F238E27FC236}">
                  <a16:creationId xmlns:a16="http://schemas.microsoft.com/office/drawing/2014/main" id="{903BB476-DEBF-5604-3CED-9187A84FC6E0}"/>
                </a:ext>
              </a:extLst>
            </p:cNvPr>
            <p:cNvSpPr txBox="1"/>
            <p:nvPr/>
          </p:nvSpPr>
          <p:spPr>
            <a:xfrm>
              <a:off x="355600" y="186267"/>
              <a:ext cx="9431867" cy="840230"/>
            </a:xfrm>
            <a:prstGeom prst="rect">
              <a:avLst/>
            </a:prstGeom>
            <a:noFill/>
          </p:spPr>
          <p:txBody>
            <a:bodyPr wrap="square">
              <a:spAutoFit/>
            </a:bodyPr>
            <a:lstStyle/>
            <a:p>
              <a:pPr>
                <a:lnSpc>
                  <a:spcPct val="90000"/>
                </a:lnSpc>
                <a:spcBef>
                  <a:spcPct val="0"/>
                </a:spcBef>
              </a:pPr>
              <a:r>
                <a:rPr lang="en-US" altLang="zh-CN" sz="5400" b="1" dirty="0">
                  <a:solidFill>
                    <a:srgbClr val="69246B"/>
                  </a:solidFill>
                </a:rPr>
                <a:t>Motivation &amp; Background</a:t>
              </a:r>
            </a:p>
          </p:txBody>
        </p:sp>
      </p:grpSp>
    </p:spTree>
    <p:extLst>
      <p:ext uri="{BB962C8B-B14F-4D97-AF65-F5344CB8AC3E}">
        <p14:creationId xmlns:p14="http://schemas.microsoft.com/office/powerpoint/2010/main" val="400177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E1587B4-FF89-D72D-E2FF-4FA34521AC7F}"/>
              </a:ext>
            </a:extLst>
          </p:cNvPr>
          <p:cNvGrpSpPr/>
          <p:nvPr/>
        </p:nvGrpSpPr>
        <p:grpSpPr>
          <a:xfrm>
            <a:off x="0" y="186267"/>
            <a:ext cx="12198412" cy="6693931"/>
            <a:chOff x="0" y="186267"/>
            <a:chExt cx="12198412" cy="6693931"/>
          </a:xfrm>
        </p:grpSpPr>
        <p:grpSp>
          <p:nvGrpSpPr>
            <p:cNvPr id="5" name="组合 4">
              <a:extLst>
                <a:ext uri="{FF2B5EF4-FFF2-40B4-BE49-F238E27FC236}">
                  <a16:creationId xmlns:a16="http://schemas.microsoft.com/office/drawing/2014/main" id="{0A383B92-27FD-4465-2DFF-C97EDF5CC198}"/>
                </a:ext>
              </a:extLst>
            </p:cNvPr>
            <p:cNvGrpSpPr/>
            <p:nvPr/>
          </p:nvGrpSpPr>
          <p:grpSpPr>
            <a:xfrm>
              <a:off x="0" y="6510866"/>
              <a:ext cx="12198412" cy="369332"/>
              <a:chOff x="0" y="6510866"/>
              <a:chExt cx="12198412" cy="369332"/>
            </a:xfrm>
          </p:grpSpPr>
          <p:sp>
            <p:nvSpPr>
              <p:cNvPr id="7" name="标题 1">
                <a:extLst>
                  <a:ext uri="{FF2B5EF4-FFF2-40B4-BE49-F238E27FC236}">
                    <a16:creationId xmlns:a16="http://schemas.microsoft.com/office/drawing/2014/main" id="{C0222C1F-5242-3E37-D4A4-573B2AFB70DB}"/>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8" name="文本框 7">
                <a:extLst>
                  <a:ext uri="{FF2B5EF4-FFF2-40B4-BE49-F238E27FC236}">
                    <a16:creationId xmlns:a16="http://schemas.microsoft.com/office/drawing/2014/main" id="{0943685B-8FB6-32EA-FDEA-03A1816C3A81}"/>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5</a:t>
                </a:r>
                <a:endParaRPr kumimoji="1" lang="zh-CN" altLang="en-US" b="1" dirty="0">
                  <a:solidFill>
                    <a:schemeClr val="bg1"/>
                  </a:solidFill>
                </a:endParaRPr>
              </a:p>
            </p:txBody>
          </p:sp>
        </p:grpSp>
        <p:sp>
          <p:nvSpPr>
            <p:cNvPr id="6" name="文本框 5">
              <a:extLst>
                <a:ext uri="{FF2B5EF4-FFF2-40B4-BE49-F238E27FC236}">
                  <a16:creationId xmlns:a16="http://schemas.microsoft.com/office/drawing/2014/main" id="{2430814B-FE08-9790-5B02-64F01E153D4C}"/>
                </a:ext>
              </a:extLst>
            </p:cNvPr>
            <p:cNvSpPr txBox="1"/>
            <p:nvPr/>
          </p:nvSpPr>
          <p:spPr>
            <a:xfrm>
              <a:off x="355600" y="186267"/>
              <a:ext cx="6274357" cy="840230"/>
            </a:xfrm>
            <a:prstGeom prst="rect">
              <a:avLst/>
            </a:prstGeom>
            <a:noFill/>
          </p:spPr>
          <p:txBody>
            <a:bodyPr wrap="square">
              <a:spAutoFit/>
            </a:bodyPr>
            <a:lstStyle/>
            <a:p>
              <a:pPr>
                <a:lnSpc>
                  <a:spcPct val="90000"/>
                </a:lnSpc>
                <a:spcBef>
                  <a:spcPct val="0"/>
                </a:spcBef>
              </a:pPr>
              <a:r>
                <a:rPr lang="en-US" altLang="zh-CN" sz="5400" b="1" dirty="0">
                  <a:solidFill>
                    <a:srgbClr val="69246B"/>
                  </a:solidFill>
                </a:rPr>
                <a:t>G4Solar</a:t>
              </a:r>
              <a:r>
                <a:rPr lang="zh-CN" altLang="en-US" sz="5400" b="1" dirty="0">
                  <a:solidFill>
                    <a:srgbClr val="69246B"/>
                  </a:solidFill>
                </a:rPr>
                <a:t> </a:t>
              </a:r>
              <a:r>
                <a:rPr lang="en-US" altLang="zh-CN" sz="5400" b="1" dirty="0">
                  <a:solidFill>
                    <a:srgbClr val="69246B"/>
                  </a:solidFill>
                </a:rPr>
                <a:t>Simulation</a:t>
              </a:r>
            </a:p>
          </p:txBody>
        </p:sp>
      </p:grpSp>
      <p:grpSp>
        <p:nvGrpSpPr>
          <p:cNvPr id="10" name="组合 9">
            <a:extLst>
              <a:ext uri="{FF2B5EF4-FFF2-40B4-BE49-F238E27FC236}">
                <a16:creationId xmlns:a16="http://schemas.microsoft.com/office/drawing/2014/main" id="{26791E2C-467F-A8F1-55AD-8CD5B06F2AD2}"/>
              </a:ext>
            </a:extLst>
          </p:cNvPr>
          <p:cNvGrpSpPr/>
          <p:nvPr/>
        </p:nvGrpSpPr>
        <p:grpSpPr>
          <a:xfrm>
            <a:off x="7791433" y="606382"/>
            <a:ext cx="2426433" cy="1744269"/>
            <a:chOff x="2083337" y="13845404"/>
            <a:chExt cx="2426433" cy="1744269"/>
          </a:xfrm>
        </p:grpSpPr>
        <p:pic>
          <p:nvPicPr>
            <p:cNvPr id="11" name="图片 10" descr="徽标&#10;&#10;AI 生成的内容可能不正确。">
              <a:extLst>
                <a:ext uri="{FF2B5EF4-FFF2-40B4-BE49-F238E27FC236}">
                  <a16:creationId xmlns:a16="http://schemas.microsoft.com/office/drawing/2014/main" id="{872A826D-32B0-0A30-0C0E-6DBBC730B4CF}"/>
                </a:ext>
              </a:extLst>
            </p:cNvPr>
            <p:cNvPicPr>
              <a:picLocks noChangeAspect="1"/>
            </p:cNvPicPr>
            <p:nvPr/>
          </p:nvPicPr>
          <p:blipFill>
            <a:blip r:embed="rId3"/>
            <a:stretch>
              <a:fillRect/>
            </a:stretch>
          </p:blipFill>
          <p:spPr>
            <a:xfrm>
              <a:off x="2119852" y="13845404"/>
              <a:ext cx="2353404" cy="779742"/>
            </a:xfrm>
            <a:prstGeom prst="rect">
              <a:avLst/>
            </a:prstGeom>
          </p:spPr>
        </p:pic>
        <p:sp>
          <p:nvSpPr>
            <p:cNvPr id="12" name="文本框 11">
              <a:extLst>
                <a:ext uri="{FF2B5EF4-FFF2-40B4-BE49-F238E27FC236}">
                  <a16:creationId xmlns:a16="http://schemas.microsoft.com/office/drawing/2014/main" id="{E5D5BC91-EE87-692E-7673-E152600F7E89}"/>
                </a:ext>
              </a:extLst>
            </p:cNvPr>
            <p:cNvSpPr txBox="1"/>
            <p:nvPr/>
          </p:nvSpPr>
          <p:spPr>
            <a:xfrm>
              <a:off x="2083337" y="14399408"/>
              <a:ext cx="2426433" cy="707886"/>
            </a:xfrm>
            <a:prstGeom prst="rect">
              <a:avLst/>
            </a:prstGeom>
            <a:noFill/>
          </p:spPr>
          <p:txBody>
            <a:bodyPr wrap="none" rtlCol="0">
              <a:spAutoFit/>
            </a:bodyPr>
            <a:lstStyle/>
            <a:p>
              <a:r>
                <a:rPr kumimoji="1" lang="en-US" altLang="zh-CN" sz="4000" b="1" dirty="0"/>
                <a:t>G4SOLAR</a:t>
              </a:r>
              <a:endParaRPr kumimoji="1" lang="zh-CN" altLang="en-US" sz="4000" b="1" dirty="0"/>
            </a:p>
          </p:txBody>
        </p:sp>
        <p:sp>
          <p:nvSpPr>
            <p:cNvPr id="14" name="文本框 13">
              <a:extLst>
                <a:ext uri="{FF2B5EF4-FFF2-40B4-BE49-F238E27FC236}">
                  <a16:creationId xmlns:a16="http://schemas.microsoft.com/office/drawing/2014/main" id="{D195DB27-554A-8D2C-78D4-FF30C2957C8F}"/>
                </a:ext>
              </a:extLst>
            </p:cNvPr>
            <p:cNvSpPr txBox="1"/>
            <p:nvPr/>
          </p:nvSpPr>
          <p:spPr>
            <a:xfrm>
              <a:off x="2209240" y="14934253"/>
              <a:ext cx="2182072" cy="369332"/>
            </a:xfrm>
            <a:prstGeom prst="rect">
              <a:avLst/>
            </a:prstGeom>
            <a:noFill/>
          </p:spPr>
          <p:txBody>
            <a:bodyPr wrap="none" rtlCol="0">
              <a:spAutoFit/>
            </a:bodyPr>
            <a:lstStyle/>
            <a:p>
              <a:r>
                <a:rPr lang="en-US" altLang="zh-CN" dirty="0"/>
                <a:t>developed by Li Zhe</a:t>
              </a:r>
              <a:r>
                <a:rPr lang="zh-CN" altLang="en-US" dirty="0"/>
                <a:t> </a:t>
              </a:r>
              <a:endParaRPr lang="en-US" altLang="zh-CN" dirty="0"/>
            </a:p>
          </p:txBody>
        </p:sp>
        <p:sp>
          <p:nvSpPr>
            <p:cNvPr id="15" name="文本框 14">
              <a:extLst>
                <a:ext uri="{FF2B5EF4-FFF2-40B4-BE49-F238E27FC236}">
                  <a16:creationId xmlns:a16="http://schemas.microsoft.com/office/drawing/2014/main" id="{9E064EDB-CD51-F7E0-17CB-AB3B5466F4C7}"/>
                </a:ext>
              </a:extLst>
            </p:cNvPr>
            <p:cNvSpPr txBox="1"/>
            <p:nvPr/>
          </p:nvSpPr>
          <p:spPr>
            <a:xfrm>
              <a:off x="2201795" y="15220341"/>
              <a:ext cx="2141933" cy="369332"/>
            </a:xfrm>
            <a:prstGeom prst="rect">
              <a:avLst/>
            </a:prstGeom>
            <a:noFill/>
          </p:spPr>
          <p:txBody>
            <a:bodyPr wrap="none" rtlCol="0">
              <a:spAutoFit/>
            </a:bodyPr>
            <a:lstStyle/>
            <a:p>
              <a:r>
                <a:rPr lang="en-US" altLang="zh-CN" dirty="0"/>
                <a:t>arXiv:2009.03888v2</a:t>
              </a:r>
              <a:endParaRPr kumimoji="1" lang="zh-CN" altLang="en-US" dirty="0"/>
            </a:p>
          </p:txBody>
        </p:sp>
      </p:grpSp>
      <p:pic>
        <p:nvPicPr>
          <p:cNvPr id="17" name="图片 16">
            <a:extLst>
              <a:ext uri="{FF2B5EF4-FFF2-40B4-BE49-F238E27FC236}">
                <a16:creationId xmlns:a16="http://schemas.microsoft.com/office/drawing/2014/main" id="{B7A2E8C7-FF64-94EF-5748-65AB85026447}"/>
              </a:ext>
            </a:extLst>
          </p:cNvPr>
          <p:cNvPicPr>
            <a:picLocks noChangeAspect="1"/>
          </p:cNvPicPr>
          <p:nvPr/>
        </p:nvPicPr>
        <p:blipFill>
          <a:blip r:embed="rId4"/>
          <a:stretch>
            <a:fillRect/>
          </a:stretch>
        </p:blipFill>
        <p:spPr>
          <a:xfrm>
            <a:off x="355600" y="2320419"/>
            <a:ext cx="11607499" cy="3800563"/>
          </a:xfrm>
          <a:prstGeom prst="rect">
            <a:avLst/>
          </a:prstGeom>
        </p:spPr>
      </p:pic>
      <p:sp>
        <p:nvSpPr>
          <p:cNvPr id="19" name="文本框 18">
            <a:extLst>
              <a:ext uri="{FF2B5EF4-FFF2-40B4-BE49-F238E27FC236}">
                <a16:creationId xmlns:a16="http://schemas.microsoft.com/office/drawing/2014/main" id="{FA9195B9-15F9-FAE6-A6E5-B1AF21950A4A}"/>
              </a:ext>
            </a:extLst>
          </p:cNvPr>
          <p:cNvSpPr txBox="1"/>
          <p:nvPr/>
        </p:nvSpPr>
        <p:spPr>
          <a:xfrm>
            <a:off x="1343069" y="956024"/>
            <a:ext cx="6130342" cy="1600438"/>
          </a:xfrm>
          <a:prstGeom prst="rect">
            <a:avLst/>
          </a:prstGeom>
          <a:noFill/>
        </p:spPr>
        <p:txBody>
          <a:bodyPr wrap="square">
            <a:spAutoFit/>
          </a:bodyPr>
          <a:lstStyle/>
          <a:p>
            <a:r>
              <a:rPr lang="en-US" altLang="zh-CN" sz="2400" b="1" dirty="0"/>
              <a:t>Main Assumptions:</a:t>
            </a:r>
          </a:p>
          <a:p>
            <a:r>
              <a:rPr lang="en-US" altLang="zh-CN" sz="1800" dirty="0"/>
              <a:t>CR</a:t>
            </a:r>
            <a:r>
              <a:rPr lang="zh-CN" altLang="en-US" sz="1800" dirty="0"/>
              <a:t> </a:t>
            </a:r>
            <a:r>
              <a:rPr lang="en-US" altLang="zh-CN" sz="1800" dirty="0"/>
              <a:t>are deflected by the B field and emitted</a:t>
            </a:r>
            <a:r>
              <a:rPr lang="zh-CN" altLang="en-US" sz="1800" dirty="0"/>
              <a:t> </a:t>
            </a:r>
            <a:r>
              <a:rPr lang="en-US" altLang="zh-CN" sz="1800" dirty="0"/>
              <a:t>outward from a specific </a:t>
            </a:r>
            <a:r>
              <a:rPr lang="en-US" altLang="zh-CN" sz="1800" b="1" dirty="0">
                <a:solidFill>
                  <a:srgbClr val="1C1A77"/>
                </a:solidFill>
              </a:rPr>
              <a:t>Depth</a:t>
            </a:r>
            <a:r>
              <a:rPr lang="en-US" altLang="zh-CN" sz="1800" dirty="0"/>
              <a:t> within the Sun with a specific </a:t>
            </a:r>
            <a:r>
              <a:rPr lang="en-US" altLang="zh-CN" sz="1800" b="1" dirty="0">
                <a:solidFill>
                  <a:srgbClr val="1C1A77"/>
                </a:solidFill>
              </a:rPr>
              <a:t>Spectrum</a:t>
            </a:r>
            <a:r>
              <a:rPr lang="en-US" altLang="zh-CN" sz="1800" dirty="0"/>
              <a:t> and </a:t>
            </a:r>
            <a:r>
              <a:rPr lang="en-US" altLang="zh-CN" sz="1800" b="1" dirty="0">
                <a:solidFill>
                  <a:srgbClr val="1C1A77"/>
                </a:solidFill>
              </a:rPr>
              <a:t>Angular Distribution</a:t>
            </a:r>
            <a:r>
              <a:rPr lang="en-US" altLang="zh-CN" sz="1800" b="1" dirty="0"/>
              <a:t>.</a:t>
            </a:r>
            <a:r>
              <a:rPr lang="zh-CN" altLang="en-US" sz="1800" b="1" dirty="0"/>
              <a:t> </a:t>
            </a:r>
            <a:r>
              <a:rPr lang="en-US" altLang="zh-CN" sz="1800" dirty="0"/>
              <a:t>We refer to such cosmic rays as </a:t>
            </a:r>
            <a:r>
              <a:rPr lang="en-US" altLang="zh-CN" sz="1800" b="1" dirty="0">
                <a:solidFill>
                  <a:srgbClr val="1C1A77"/>
                </a:solidFill>
              </a:rPr>
              <a:t>Outward CRs (OCRs).</a:t>
            </a:r>
          </a:p>
        </p:txBody>
      </p:sp>
    </p:spTree>
    <p:extLst>
      <p:ext uri="{BB962C8B-B14F-4D97-AF65-F5344CB8AC3E}">
        <p14:creationId xmlns:p14="http://schemas.microsoft.com/office/powerpoint/2010/main" val="67598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72CA4CF-AF1D-3778-021E-453CD06D1858}"/>
              </a:ext>
            </a:extLst>
          </p:cNvPr>
          <p:cNvGrpSpPr/>
          <p:nvPr/>
        </p:nvGrpSpPr>
        <p:grpSpPr>
          <a:xfrm>
            <a:off x="0" y="186267"/>
            <a:ext cx="12198412" cy="6693931"/>
            <a:chOff x="0" y="186267"/>
            <a:chExt cx="12198412" cy="6693931"/>
          </a:xfrm>
        </p:grpSpPr>
        <p:grpSp>
          <p:nvGrpSpPr>
            <p:cNvPr id="5" name="组合 4">
              <a:extLst>
                <a:ext uri="{FF2B5EF4-FFF2-40B4-BE49-F238E27FC236}">
                  <a16:creationId xmlns:a16="http://schemas.microsoft.com/office/drawing/2014/main" id="{3390B36A-F766-D0F6-3E33-0B7C360C9E9B}"/>
                </a:ext>
              </a:extLst>
            </p:cNvPr>
            <p:cNvGrpSpPr/>
            <p:nvPr/>
          </p:nvGrpSpPr>
          <p:grpSpPr>
            <a:xfrm>
              <a:off x="0" y="6510866"/>
              <a:ext cx="12198412" cy="369332"/>
              <a:chOff x="0" y="6510866"/>
              <a:chExt cx="12198412" cy="369332"/>
            </a:xfrm>
          </p:grpSpPr>
          <p:sp>
            <p:nvSpPr>
              <p:cNvPr id="7" name="标题 1">
                <a:extLst>
                  <a:ext uri="{FF2B5EF4-FFF2-40B4-BE49-F238E27FC236}">
                    <a16:creationId xmlns:a16="http://schemas.microsoft.com/office/drawing/2014/main" id="{A17041F9-9F05-B667-8781-9107B30EFD1E}"/>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8" name="文本框 7">
                <a:extLst>
                  <a:ext uri="{FF2B5EF4-FFF2-40B4-BE49-F238E27FC236}">
                    <a16:creationId xmlns:a16="http://schemas.microsoft.com/office/drawing/2014/main" id="{7317CC15-F4E7-2D1A-AB45-8FAD44491836}"/>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6</a:t>
                </a:r>
                <a:endParaRPr kumimoji="1" lang="zh-CN" altLang="en-US" b="1" dirty="0">
                  <a:solidFill>
                    <a:schemeClr val="bg1"/>
                  </a:solidFill>
                </a:endParaRPr>
              </a:p>
            </p:txBody>
          </p:sp>
        </p:grpSp>
        <p:sp>
          <p:nvSpPr>
            <p:cNvPr id="6" name="文本框 5">
              <a:extLst>
                <a:ext uri="{FF2B5EF4-FFF2-40B4-BE49-F238E27FC236}">
                  <a16:creationId xmlns:a16="http://schemas.microsoft.com/office/drawing/2014/main" id="{47F2E779-06BE-F637-9985-1262ADC2FA48}"/>
                </a:ext>
              </a:extLst>
            </p:cNvPr>
            <p:cNvSpPr txBox="1"/>
            <p:nvPr/>
          </p:nvSpPr>
          <p:spPr>
            <a:xfrm>
              <a:off x="355600" y="186267"/>
              <a:ext cx="6274357" cy="840230"/>
            </a:xfrm>
            <a:prstGeom prst="rect">
              <a:avLst/>
            </a:prstGeom>
            <a:noFill/>
          </p:spPr>
          <p:txBody>
            <a:bodyPr wrap="square">
              <a:spAutoFit/>
            </a:bodyPr>
            <a:lstStyle/>
            <a:p>
              <a:pPr>
                <a:lnSpc>
                  <a:spcPct val="90000"/>
                </a:lnSpc>
                <a:spcBef>
                  <a:spcPct val="0"/>
                </a:spcBef>
              </a:pPr>
              <a:r>
                <a:rPr lang="en-US" altLang="zh-CN" sz="5400" b="1" dirty="0">
                  <a:solidFill>
                    <a:srgbClr val="69246B"/>
                  </a:solidFill>
                </a:rPr>
                <a:t>Results</a:t>
              </a:r>
            </a:p>
          </p:txBody>
        </p:sp>
      </p:grpSp>
      <p:pic>
        <p:nvPicPr>
          <p:cNvPr id="9" name="图片 8">
            <a:extLst>
              <a:ext uri="{FF2B5EF4-FFF2-40B4-BE49-F238E27FC236}">
                <a16:creationId xmlns:a16="http://schemas.microsoft.com/office/drawing/2014/main" id="{8A9976A9-A4B8-8561-522E-62C48F37CC07}"/>
              </a:ext>
            </a:extLst>
          </p:cNvPr>
          <p:cNvPicPr>
            <a:picLocks noChangeAspect="1"/>
          </p:cNvPicPr>
          <p:nvPr/>
        </p:nvPicPr>
        <p:blipFill>
          <a:blip r:embed="rId3"/>
          <a:srcRect/>
          <a:stretch/>
        </p:blipFill>
        <p:spPr>
          <a:xfrm>
            <a:off x="301080" y="1795594"/>
            <a:ext cx="5683131" cy="3946174"/>
          </a:xfrm>
          <a:prstGeom prst="rect">
            <a:avLst/>
          </a:prstGeom>
        </p:spPr>
      </p:pic>
      <p:sp>
        <p:nvSpPr>
          <p:cNvPr id="10" name="文本框 9">
            <a:extLst>
              <a:ext uri="{FF2B5EF4-FFF2-40B4-BE49-F238E27FC236}">
                <a16:creationId xmlns:a16="http://schemas.microsoft.com/office/drawing/2014/main" id="{B5F973C2-F82A-2B70-F8AD-04A0C38CE0E3}"/>
              </a:ext>
            </a:extLst>
          </p:cNvPr>
          <p:cNvSpPr txBox="1"/>
          <p:nvPr/>
        </p:nvSpPr>
        <p:spPr>
          <a:xfrm>
            <a:off x="2238927" y="1916616"/>
            <a:ext cx="2191113" cy="461665"/>
          </a:xfrm>
          <a:prstGeom prst="rect">
            <a:avLst/>
          </a:prstGeom>
          <a:noFill/>
        </p:spPr>
        <p:txBody>
          <a:bodyPr wrap="none" rtlCol="0">
            <a:spAutoFit/>
          </a:bodyPr>
          <a:lstStyle/>
          <a:p>
            <a:r>
              <a:rPr kumimoji="1" lang="en-US" altLang="zh-CN" sz="2400" b="1" dirty="0">
                <a:solidFill>
                  <a:srgbClr val="85621D"/>
                </a:solidFill>
              </a:rPr>
              <a:t>Fitting Results</a:t>
            </a:r>
            <a:endParaRPr kumimoji="1" lang="zh-CN" altLang="en-US" sz="2400" b="1" dirty="0">
              <a:solidFill>
                <a:srgbClr val="85621D"/>
              </a:solidFill>
            </a:endParaRPr>
          </a:p>
        </p:txBody>
      </p:sp>
      <p:grpSp>
        <p:nvGrpSpPr>
          <p:cNvPr id="14" name="组合 13">
            <a:extLst>
              <a:ext uri="{FF2B5EF4-FFF2-40B4-BE49-F238E27FC236}">
                <a16:creationId xmlns:a16="http://schemas.microsoft.com/office/drawing/2014/main" id="{A0DE135D-4605-9058-1AB1-A4D5EE1DE28D}"/>
              </a:ext>
            </a:extLst>
          </p:cNvPr>
          <p:cNvGrpSpPr/>
          <p:nvPr/>
        </p:nvGrpSpPr>
        <p:grpSpPr>
          <a:xfrm>
            <a:off x="6202375" y="1795594"/>
            <a:ext cx="5683131" cy="3946174"/>
            <a:chOff x="12041319" y="20090942"/>
            <a:chExt cx="7772398" cy="5407838"/>
          </a:xfrm>
        </p:grpSpPr>
        <p:pic>
          <p:nvPicPr>
            <p:cNvPr id="11" name="图片 10">
              <a:extLst>
                <a:ext uri="{FF2B5EF4-FFF2-40B4-BE49-F238E27FC236}">
                  <a16:creationId xmlns:a16="http://schemas.microsoft.com/office/drawing/2014/main" id="{29CE25F6-FB5C-C133-3C68-C0D5EB925192}"/>
                </a:ext>
              </a:extLst>
            </p:cNvPr>
            <p:cNvPicPr>
              <a:picLocks noChangeAspect="1"/>
            </p:cNvPicPr>
            <p:nvPr/>
          </p:nvPicPr>
          <p:blipFill>
            <a:blip r:embed="rId4"/>
            <a:srcRect/>
            <a:stretch/>
          </p:blipFill>
          <p:spPr>
            <a:xfrm>
              <a:off x="12041319" y="20090942"/>
              <a:ext cx="7772398" cy="5407838"/>
            </a:xfrm>
            <a:prstGeom prst="rect">
              <a:avLst/>
            </a:prstGeom>
          </p:spPr>
        </p:pic>
        <p:sp>
          <p:nvSpPr>
            <p:cNvPr id="12" name="文本框 11">
              <a:extLst>
                <a:ext uri="{FF2B5EF4-FFF2-40B4-BE49-F238E27FC236}">
                  <a16:creationId xmlns:a16="http://schemas.microsoft.com/office/drawing/2014/main" id="{AD3CCCF7-76FB-050A-0904-7EBC3421490B}"/>
                </a:ext>
              </a:extLst>
            </p:cNvPr>
            <p:cNvSpPr txBox="1"/>
            <p:nvPr/>
          </p:nvSpPr>
          <p:spPr>
            <a:xfrm>
              <a:off x="14360437" y="22885505"/>
              <a:ext cx="3914598" cy="461665"/>
            </a:xfrm>
            <a:prstGeom prst="rect">
              <a:avLst/>
            </a:prstGeom>
            <a:noFill/>
          </p:spPr>
          <p:txBody>
            <a:bodyPr wrap="none" rtlCol="0">
              <a:spAutoFit/>
            </a:bodyPr>
            <a:lstStyle/>
            <a:p>
              <a:r>
                <a:rPr kumimoji="1" lang="en-US" altLang="zh-CN" sz="2400" b="1" dirty="0">
                  <a:solidFill>
                    <a:srgbClr val="85621D"/>
                  </a:solidFill>
                </a:rPr>
                <a:t>The best-fit OCR</a:t>
              </a:r>
              <a:r>
                <a:rPr kumimoji="1" lang="zh-CN" altLang="en-US" sz="2400" b="1" dirty="0">
                  <a:solidFill>
                    <a:srgbClr val="85621D"/>
                  </a:solidFill>
                </a:rPr>
                <a:t> </a:t>
              </a:r>
              <a:r>
                <a:rPr kumimoji="1" lang="en-US" altLang="zh-CN" sz="2400" b="1" dirty="0">
                  <a:solidFill>
                    <a:srgbClr val="85621D"/>
                  </a:solidFill>
                </a:rPr>
                <a:t>Spectrum</a:t>
              </a:r>
              <a:endParaRPr kumimoji="1" lang="zh-CN" altLang="en-US" sz="2400" b="1" dirty="0">
                <a:solidFill>
                  <a:srgbClr val="85621D"/>
                </a:solidFill>
              </a:endParaRPr>
            </a:p>
          </p:txBody>
        </p:sp>
        <p:sp>
          <p:nvSpPr>
            <p:cNvPr id="13" name="文本框 12">
              <a:extLst>
                <a:ext uri="{FF2B5EF4-FFF2-40B4-BE49-F238E27FC236}">
                  <a16:creationId xmlns:a16="http://schemas.microsoft.com/office/drawing/2014/main" id="{4E151334-6232-6F87-7B0E-D95D69B306EC}"/>
                </a:ext>
              </a:extLst>
            </p:cNvPr>
            <p:cNvSpPr txBox="1"/>
            <p:nvPr/>
          </p:nvSpPr>
          <p:spPr>
            <a:xfrm>
              <a:off x="13819327" y="20342290"/>
              <a:ext cx="3274358" cy="461665"/>
            </a:xfrm>
            <a:prstGeom prst="rect">
              <a:avLst/>
            </a:prstGeom>
            <a:noFill/>
          </p:spPr>
          <p:txBody>
            <a:bodyPr wrap="none" rtlCol="0">
              <a:spAutoFit/>
            </a:bodyPr>
            <a:lstStyle/>
            <a:p>
              <a:r>
                <a:rPr kumimoji="1" lang="en-US" altLang="zh-CN" sz="2400" b="1" dirty="0">
                  <a:solidFill>
                    <a:srgbClr val="85621D"/>
                  </a:solidFill>
                </a:rPr>
                <a:t>GCR Energy Spectrum</a:t>
              </a:r>
              <a:endParaRPr kumimoji="1" lang="zh-CN" altLang="en-US" sz="2400" b="1" dirty="0">
                <a:solidFill>
                  <a:srgbClr val="85621D"/>
                </a:solidFill>
              </a:endParaRPr>
            </a:p>
          </p:txBody>
        </p:sp>
      </p:grpSp>
    </p:spTree>
    <p:extLst>
      <p:ext uri="{BB962C8B-B14F-4D97-AF65-F5344CB8AC3E}">
        <p14:creationId xmlns:p14="http://schemas.microsoft.com/office/powerpoint/2010/main" val="269507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793DD66-7DA4-58F2-A98B-63C73526944E}"/>
              </a:ext>
            </a:extLst>
          </p:cNvPr>
          <p:cNvGrpSpPr/>
          <p:nvPr/>
        </p:nvGrpSpPr>
        <p:grpSpPr>
          <a:xfrm>
            <a:off x="0" y="186267"/>
            <a:ext cx="12198412" cy="6693931"/>
            <a:chOff x="0" y="186267"/>
            <a:chExt cx="12198412" cy="6693931"/>
          </a:xfrm>
        </p:grpSpPr>
        <p:grpSp>
          <p:nvGrpSpPr>
            <p:cNvPr id="5" name="组合 4">
              <a:extLst>
                <a:ext uri="{FF2B5EF4-FFF2-40B4-BE49-F238E27FC236}">
                  <a16:creationId xmlns:a16="http://schemas.microsoft.com/office/drawing/2014/main" id="{33EC64D6-C56F-6286-5FC3-D0F673AA660C}"/>
                </a:ext>
              </a:extLst>
            </p:cNvPr>
            <p:cNvGrpSpPr/>
            <p:nvPr/>
          </p:nvGrpSpPr>
          <p:grpSpPr>
            <a:xfrm>
              <a:off x="0" y="6510866"/>
              <a:ext cx="12198412" cy="369332"/>
              <a:chOff x="0" y="6510866"/>
              <a:chExt cx="12198412" cy="369332"/>
            </a:xfrm>
          </p:grpSpPr>
          <p:sp>
            <p:nvSpPr>
              <p:cNvPr id="7" name="标题 1">
                <a:extLst>
                  <a:ext uri="{FF2B5EF4-FFF2-40B4-BE49-F238E27FC236}">
                    <a16:creationId xmlns:a16="http://schemas.microsoft.com/office/drawing/2014/main" id="{2F39E553-FDF1-15CB-090F-0E455CAD7BAF}"/>
                  </a:ext>
                </a:extLst>
              </p:cNvPr>
              <p:cNvSpPr txBox="1">
                <a:spLocks/>
              </p:cNvSpPr>
              <p:nvPr/>
            </p:nvSpPr>
            <p:spPr>
              <a:xfrm>
                <a:off x="0" y="6510866"/>
                <a:ext cx="12192000" cy="347134"/>
              </a:xfrm>
              <a:prstGeom prst="rect">
                <a:avLst/>
              </a:prstGeom>
              <a:solidFill>
                <a:srgbClr val="69246B"/>
              </a:solidFill>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kumimoji="1" lang="zh-CN" altLang="en-US" sz="3600" dirty="0"/>
              </a:p>
            </p:txBody>
          </p:sp>
          <p:sp>
            <p:nvSpPr>
              <p:cNvPr id="8" name="文本框 7">
                <a:extLst>
                  <a:ext uri="{FF2B5EF4-FFF2-40B4-BE49-F238E27FC236}">
                    <a16:creationId xmlns:a16="http://schemas.microsoft.com/office/drawing/2014/main" id="{57BF169C-26AA-421B-3036-7FFBD2E29BBF}"/>
                  </a:ext>
                </a:extLst>
              </p:cNvPr>
              <p:cNvSpPr txBox="1"/>
              <p:nvPr/>
            </p:nvSpPr>
            <p:spPr>
              <a:xfrm>
                <a:off x="11885506" y="6510866"/>
                <a:ext cx="312906" cy="369332"/>
              </a:xfrm>
              <a:prstGeom prst="rect">
                <a:avLst/>
              </a:prstGeom>
              <a:noFill/>
            </p:spPr>
            <p:txBody>
              <a:bodyPr wrap="none" rtlCol="0">
                <a:spAutoFit/>
              </a:bodyPr>
              <a:lstStyle/>
              <a:p>
                <a:r>
                  <a:rPr kumimoji="1" lang="en-US" altLang="zh-CN" b="1" dirty="0">
                    <a:solidFill>
                      <a:schemeClr val="bg1"/>
                    </a:solidFill>
                  </a:rPr>
                  <a:t>7</a:t>
                </a:r>
                <a:endParaRPr kumimoji="1" lang="zh-CN" altLang="en-US" b="1" dirty="0">
                  <a:solidFill>
                    <a:schemeClr val="bg1"/>
                  </a:solidFill>
                </a:endParaRPr>
              </a:p>
            </p:txBody>
          </p:sp>
        </p:grpSp>
        <p:sp>
          <p:nvSpPr>
            <p:cNvPr id="6" name="文本框 5">
              <a:extLst>
                <a:ext uri="{FF2B5EF4-FFF2-40B4-BE49-F238E27FC236}">
                  <a16:creationId xmlns:a16="http://schemas.microsoft.com/office/drawing/2014/main" id="{85059962-2A19-31AA-C904-378952286C6B}"/>
                </a:ext>
              </a:extLst>
            </p:cNvPr>
            <p:cNvSpPr txBox="1"/>
            <p:nvPr/>
          </p:nvSpPr>
          <p:spPr>
            <a:xfrm>
              <a:off x="355600" y="186267"/>
              <a:ext cx="6274357" cy="840230"/>
            </a:xfrm>
            <a:prstGeom prst="rect">
              <a:avLst/>
            </a:prstGeom>
            <a:noFill/>
          </p:spPr>
          <p:txBody>
            <a:bodyPr wrap="square">
              <a:spAutoFit/>
            </a:bodyPr>
            <a:lstStyle/>
            <a:p>
              <a:pPr>
                <a:lnSpc>
                  <a:spcPct val="90000"/>
                </a:lnSpc>
                <a:spcBef>
                  <a:spcPct val="0"/>
                </a:spcBef>
              </a:pPr>
              <a:r>
                <a:rPr lang="en-US" altLang="zh-CN" sz="5400" b="1" dirty="0">
                  <a:solidFill>
                    <a:srgbClr val="69246B"/>
                  </a:solidFill>
                </a:rPr>
                <a:t>Results</a:t>
              </a:r>
            </a:p>
          </p:txBody>
        </p:sp>
      </p:grpSp>
      <p:pic>
        <p:nvPicPr>
          <p:cNvPr id="10" name="图片 9">
            <a:extLst>
              <a:ext uri="{FF2B5EF4-FFF2-40B4-BE49-F238E27FC236}">
                <a16:creationId xmlns:a16="http://schemas.microsoft.com/office/drawing/2014/main" id="{D1E2037B-91A9-29DE-4383-B91178654CB5}"/>
              </a:ext>
            </a:extLst>
          </p:cNvPr>
          <p:cNvPicPr>
            <a:picLocks noChangeAspect="1"/>
          </p:cNvPicPr>
          <p:nvPr/>
        </p:nvPicPr>
        <p:blipFill>
          <a:blip r:embed="rId3"/>
          <a:stretch>
            <a:fillRect/>
          </a:stretch>
        </p:blipFill>
        <p:spPr>
          <a:xfrm>
            <a:off x="3970287" y="403760"/>
            <a:ext cx="8148956" cy="5669836"/>
          </a:xfrm>
          <a:prstGeom prst="rect">
            <a:avLst/>
          </a:prstGeom>
        </p:spPr>
      </p:pic>
      <p:sp>
        <p:nvSpPr>
          <p:cNvPr id="12" name="文本框 11">
            <a:extLst>
              <a:ext uri="{FF2B5EF4-FFF2-40B4-BE49-F238E27FC236}">
                <a16:creationId xmlns:a16="http://schemas.microsoft.com/office/drawing/2014/main" id="{326F4138-5C25-0125-4693-69F8F9B4D66C}"/>
              </a:ext>
            </a:extLst>
          </p:cNvPr>
          <p:cNvSpPr txBox="1"/>
          <p:nvPr/>
        </p:nvSpPr>
        <p:spPr>
          <a:xfrm>
            <a:off x="355600" y="1026497"/>
            <a:ext cx="3887216" cy="5078313"/>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We simulated and successfully fitted the Fermi and HAWC observations of solar gamma rays,</a:t>
            </a:r>
            <a:r>
              <a:rPr lang="zh-CN" altLang="en-US" dirty="0"/>
              <a:t> </a:t>
            </a:r>
            <a:r>
              <a:rPr lang="en-US" altLang="zh-CN" dirty="0"/>
              <a:t>and inferred the energy spectrum of the outward-deflected cosmic rays at the solar surface.</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Our simulations indicate that the electron-positron signal accounts for approximately ~</a:t>
            </a:r>
            <a:r>
              <a:rPr lang="en-US" altLang="zh-CN" b="1" dirty="0">
                <a:solidFill>
                  <a:srgbClr val="7030A0"/>
                </a:solidFill>
              </a:rPr>
              <a:t>20%</a:t>
            </a:r>
            <a:r>
              <a:rPr lang="en-US" altLang="zh-CN" dirty="0"/>
              <a:t> of the total observed signal.</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We predicted the energy spectra of solar secondary electrons, positrons, and neutrons at Earth. These signals are expected to be detected by future detectors such as LHAASO and VLAST.</a:t>
            </a:r>
            <a:endParaRPr lang="zh-CN" altLang="en-US" dirty="0"/>
          </a:p>
        </p:txBody>
      </p:sp>
    </p:spTree>
    <p:extLst>
      <p:ext uri="{BB962C8B-B14F-4D97-AF65-F5344CB8AC3E}">
        <p14:creationId xmlns:p14="http://schemas.microsoft.com/office/powerpoint/2010/main" val="341435766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1725</TotalTime>
  <Words>630</Words>
  <Application>Microsoft Macintosh PowerPoint</Application>
  <PresentationFormat>宽屏</PresentationFormat>
  <Paragraphs>60</Paragraphs>
  <Slides>8</Slides>
  <Notes>8</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8</vt:i4>
      </vt:variant>
    </vt:vector>
  </HeadingPairs>
  <TitlesOfParts>
    <vt:vector size="15" baseType="lpstr">
      <vt:lpstr>等线</vt:lpstr>
      <vt:lpstr>等线 Light</vt:lpstr>
      <vt:lpstr>Arial</vt:lpstr>
      <vt:lpstr>Calibri</vt:lpstr>
      <vt:lpstr>Cambria Math</vt:lpstr>
      <vt:lpstr>MV Boli</vt:lpstr>
      <vt:lpstr>Office 主题​​</vt:lpstr>
      <vt:lpstr>Secondary Electron-Positron Pairs as a Key Component of the Solar Disk TeV Emission</vt:lpstr>
      <vt:lpstr>Outline</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文羽 曹</dc:creator>
  <cp:lastModifiedBy>文羽 曹</cp:lastModifiedBy>
  <cp:revision>5</cp:revision>
  <dcterms:created xsi:type="dcterms:W3CDTF">2026-04-24T02:36:08Z</dcterms:created>
  <dcterms:modified xsi:type="dcterms:W3CDTF">2026-04-26T14:36:16Z</dcterms:modified>
</cp:coreProperties>
</file>