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751" r:id="rId2"/>
    <p:sldId id="753" r:id="rId3"/>
    <p:sldId id="750" r:id="rId4"/>
    <p:sldId id="757" r:id="rId5"/>
    <p:sldId id="752" r:id="rId6"/>
    <p:sldId id="754" r:id="rId7"/>
    <p:sldId id="756" r:id="rId8"/>
    <p:sldId id="781" r:id="rId9"/>
    <p:sldId id="758" r:id="rId10"/>
    <p:sldId id="771" r:id="rId11"/>
    <p:sldId id="772" r:id="rId12"/>
    <p:sldId id="780" r:id="rId13"/>
    <p:sldId id="774" r:id="rId14"/>
    <p:sldId id="783" r:id="rId15"/>
    <p:sldId id="778" r:id="rId16"/>
    <p:sldId id="779" r:id="rId17"/>
    <p:sldId id="767" r:id="rId18"/>
    <p:sldId id="762" r:id="rId19"/>
    <p:sldId id="782" r:id="rId20"/>
    <p:sldId id="765" r:id="rId21"/>
    <p:sldId id="763" r:id="rId22"/>
    <p:sldId id="764"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于晏 彭" initials="于彭"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EEA"/>
    <a:srgbClr val="DAE3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0"/>
    <p:restoredTop sz="81020" autoAdjust="0"/>
  </p:normalViewPr>
  <p:slideViewPr>
    <p:cSldViewPr snapToGrid="0">
      <p:cViewPr varScale="1">
        <p:scale>
          <a:sx n="102" d="100"/>
          <a:sy n="102" d="100"/>
        </p:scale>
        <p:origin x="288" y="18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036525-B100-480D-A6F3-E2DF8C4F834B}" type="datetimeFigureOut">
              <a:rPr lang="zh-CN" altLang="en-US" smtClean="0"/>
              <a:t>2026/4/27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3362F2-B997-44F7-88D8-1EAA5851394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zh-CN" altLang="en-US"/>
          </a:p>
        </p:txBody>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C33362F2-B997-44F7-88D8-1EAA5851394A}"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3362F2-B997-44F7-88D8-1EAA5851394A}"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C33362F2-B997-44F7-88D8-1EAA5851394A}"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3362F2-B997-44F7-88D8-1EAA5851394A}"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3362F2-B997-44F7-88D8-1EAA5851394A}" type="slidenum">
              <a:rPr lang="zh-CN" altLang="en-US" smtClean="0"/>
              <a:t>14</a:t>
            </a:fld>
            <a:endParaRPr lang="zh-CN" altLang="en-US"/>
          </a:p>
        </p:txBody>
      </p:sp>
    </p:spTree>
    <p:extLst>
      <p:ext uri="{BB962C8B-B14F-4D97-AF65-F5344CB8AC3E}">
        <p14:creationId xmlns:p14="http://schemas.microsoft.com/office/powerpoint/2010/main" val="3398487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3362F2-B997-44F7-88D8-1EAA5851394A}" type="slidenum">
              <a:rPr lang="zh-CN" altLang="en-US" smtClean="0"/>
              <a:t>19</a:t>
            </a:fld>
            <a:endParaRPr lang="zh-CN" altLang="en-US"/>
          </a:p>
        </p:txBody>
      </p:sp>
    </p:spTree>
    <p:extLst>
      <p:ext uri="{BB962C8B-B14F-4D97-AF65-F5344CB8AC3E}">
        <p14:creationId xmlns:p14="http://schemas.microsoft.com/office/powerpoint/2010/main" val="3359581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3362F2-B997-44F7-88D8-1EAA5851394A}" type="slidenum">
              <a:rPr lang="zh-CN" altLang="en-US" smtClean="0"/>
              <a:t>21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t>By first extracting neighborhood information separately for different detector structures and then jointly modeling global information, this strategy alleviates the learning burden on the MLP and improves information utilization efficiency compared with mixed-input processing.</a:t>
            </a:r>
            <a:endParaRPr lang="zh-CN" altLang="en-US" sz="1200"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C33362F2-B997-44F7-88D8-1EAA5851394A}"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3362F2-B997-44F7-88D8-1EAA5851394A}"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t>By first extracting neighborhood information separately for different detector structures and then jointly modeling global information, this strategy alleviates the learning burden on the MLP and improves information utilization efficiency compared with mixed-input processing.</a:t>
            </a:r>
            <a:endParaRPr lang="zh-CN" altLang="en-US" sz="1200"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C33362F2-B997-44F7-88D8-1EAA5851394A}"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3362F2-B997-44F7-88D8-1EAA5851394A}"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3362F2-B997-44F7-88D8-1EAA5851394A}"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B9243-EF21-B65A-8084-574B58B6505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8220563-471B-F09E-D326-DE1CD42A81F6}"/>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0441AF3B-24A3-BDE2-DD08-AE1395639AB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7835AFC-7A25-8F59-ABA7-2FF9DB73F7D9}"/>
              </a:ext>
            </a:extLst>
          </p:cNvPr>
          <p:cNvSpPr>
            <a:spLocks noGrp="1"/>
          </p:cNvSpPr>
          <p:nvPr>
            <p:ph type="sldNum" sz="quarter" idx="5"/>
          </p:nvPr>
        </p:nvSpPr>
        <p:spPr/>
        <p:txBody>
          <a:bodyPr/>
          <a:lstStyle/>
          <a:p>
            <a:fld id="{C33362F2-B997-44F7-88D8-1EAA5851394A}" type="slidenum">
              <a:rPr lang="zh-CN" altLang="en-US" smtClean="0"/>
              <a:t>8</a:t>
            </a:fld>
            <a:endParaRPr lang="zh-CN" altLang="en-US"/>
          </a:p>
        </p:txBody>
      </p:sp>
    </p:spTree>
    <p:extLst>
      <p:ext uri="{BB962C8B-B14F-4D97-AF65-F5344CB8AC3E}">
        <p14:creationId xmlns:p14="http://schemas.microsoft.com/office/powerpoint/2010/main" val="832930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3362F2-B997-44F7-88D8-1EAA5851394A}"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3362F2-B997-44F7-88D8-1EAA5851394A}"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132A013-E9B5-40F2-8E38-11BB35EE8D2B}" type="datetimeFigureOut">
              <a:rPr lang="zh-CN" altLang="en-US" smtClean="0"/>
              <a:t>2026/4/27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5591AE-29A0-4572-B29E-B5989FFDCD87}"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132A013-E9B5-40F2-8E38-11BB35EE8D2B}" type="datetimeFigureOut">
              <a:rPr lang="zh-CN" altLang="en-US" smtClean="0"/>
              <a:t>2026/4/27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5591AE-29A0-4572-B29E-B5989FFDCD87}"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132A013-E9B5-40F2-8E38-11BB35EE8D2B}" type="datetimeFigureOut">
              <a:rPr lang="zh-CN" altLang="en-US" smtClean="0"/>
              <a:t>2026/4/27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5591AE-29A0-4572-B29E-B5989FFDCD87}"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5_标题幻灯片">
    <p:spTree>
      <p:nvGrpSpPr>
        <p:cNvPr id="1" name=""/>
        <p:cNvGrpSpPr/>
        <p:nvPr/>
      </p:nvGrpSpPr>
      <p:grpSpPr>
        <a:xfrm>
          <a:off x="0" y="0"/>
          <a:ext cx="0" cy="0"/>
          <a:chOff x="0" y="0"/>
          <a:chExt cx="0" cy="0"/>
        </a:xfrm>
      </p:grpSpPr>
      <p:grpSp>
        <p:nvGrpSpPr>
          <p:cNvPr id="36" name="组合 35"/>
          <p:cNvGrpSpPr/>
          <p:nvPr/>
        </p:nvGrpSpPr>
        <p:grpSpPr>
          <a:xfrm flipV="1">
            <a:off x="2156059" y="6670658"/>
            <a:ext cx="10035941" cy="172777"/>
            <a:chOff x="1483847" y="442406"/>
            <a:chExt cx="9848319" cy="247354"/>
          </a:xfrm>
        </p:grpSpPr>
        <p:sp>
          <p:nvSpPr>
            <p:cNvPr id="37" name="矩形 36"/>
            <p:cNvSpPr/>
            <p:nvPr userDrawn="1"/>
          </p:nvSpPr>
          <p:spPr>
            <a:xfrm>
              <a:off x="1545070" y="511498"/>
              <a:ext cx="9787096" cy="154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8" name="矩形 37"/>
            <p:cNvSpPr/>
            <p:nvPr userDrawn="1"/>
          </p:nvSpPr>
          <p:spPr>
            <a:xfrm>
              <a:off x="1545071" y="558218"/>
              <a:ext cx="7598929" cy="5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endParaRPr lang="zh-CN" altLang="en-US" sz="1800"/>
            </a:p>
          </p:txBody>
        </p:sp>
        <p:sp>
          <p:nvSpPr>
            <p:cNvPr id="39" name="等腰三角形 38"/>
            <p:cNvSpPr/>
            <p:nvPr userDrawn="1"/>
          </p:nvSpPr>
          <p:spPr>
            <a:xfrm rot="10800000" flipH="1" flipV="1">
              <a:off x="1483847" y="442406"/>
              <a:ext cx="386898" cy="2473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矩形 1"/>
          <p:cNvSpPr/>
          <p:nvPr/>
        </p:nvSpPr>
        <p:spPr>
          <a:xfrm>
            <a:off x="4750825" y="5947895"/>
            <a:ext cx="2714325" cy="309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1007836" y="6534217"/>
            <a:ext cx="1231271" cy="309942"/>
          </a:xfrm>
          <a:prstGeom prst="rect">
            <a:avLst/>
          </a:prstGeom>
          <a:noFill/>
        </p:spPr>
        <p:txBody>
          <a:bodyPr wrap="none" lIns="108825" tIns="54412" rIns="108825" bIns="54412" rtlCol="0">
            <a:spAutoFit/>
          </a:bodyPr>
          <a:lstStyle/>
          <a:p>
            <a:r>
              <a:rPr lang="en-US" altLang="zh-CN" sz="1300" dirty="0">
                <a:latin typeface="华文中宋" panose="02010600040101010101" pitchFamily="2" charset="-122"/>
                <a:ea typeface="华文中宋" panose="02010600040101010101" pitchFamily="2" charset="-122"/>
              </a:rPr>
              <a:t>4410m a.s.l.</a:t>
            </a:r>
            <a:endParaRPr lang="zh-CN" altLang="en-US" sz="1300" dirty="0">
              <a:latin typeface="华文中宋" panose="02010600040101010101" pitchFamily="2" charset="-122"/>
              <a:ea typeface="华文中宋" panose="02010600040101010101" pitchFamily="2"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1981" y="6446812"/>
            <a:ext cx="1744578" cy="333582"/>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692" y="5986914"/>
            <a:ext cx="668184" cy="86146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20646" b="49608"/>
          <a:stretch>
            <a:fillRect/>
          </a:stretch>
        </p:blipFill>
        <p:spPr>
          <a:xfrm>
            <a:off x="2487456" y="211224"/>
            <a:ext cx="1721196" cy="654518"/>
          </a:xfrm>
          <a:prstGeom prst="rect">
            <a:avLst/>
          </a:prstGeom>
        </p:spPr>
      </p:pic>
      <p:pic>
        <p:nvPicPr>
          <p:cNvPr id="12" name="图片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08652" y="333880"/>
            <a:ext cx="4260048" cy="47174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节标题">
    <p:spTree>
      <p:nvGrpSpPr>
        <p:cNvPr id="1" name=""/>
        <p:cNvGrpSpPr/>
        <p:nvPr/>
      </p:nvGrpSpPr>
      <p:grpSpPr>
        <a:xfrm>
          <a:off x="0" y="0"/>
          <a:ext cx="0" cy="0"/>
          <a:chOff x="0" y="0"/>
          <a:chExt cx="0" cy="0"/>
        </a:xfrm>
      </p:grpSpPr>
      <p:grpSp>
        <p:nvGrpSpPr>
          <p:cNvPr id="22" name="组合 21"/>
          <p:cNvGrpSpPr/>
          <p:nvPr/>
        </p:nvGrpSpPr>
        <p:grpSpPr>
          <a:xfrm>
            <a:off x="1612901" y="22395"/>
            <a:ext cx="10581218" cy="482749"/>
            <a:chOff x="1483847" y="882651"/>
            <a:chExt cx="7660153" cy="482749"/>
          </a:xfrm>
        </p:grpSpPr>
        <p:sp>
          <p:nvSpPr>
            <p:cNvPr id="23" name="矩形 22"/>
            <p:cNvSpPr/>
            <p:nvPr userDrawn="1"/>
          </p:nvSpPr>
          <p:spPr>
            <a:xfrm>
              <a:off x="1545071" y="1165843"/>
              <a:ext cx="7598929" cy="21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4" name="矩形 23"/>
            <p:cNvSpPr/>
            <p:nvPr userDrawn="1"/>
          </p:nvSpPr>
          <p:spPr>
            <a:xfrm>
              <a:off x="1545071" y="1208179"/>
              <a:ext cx="7598929" cy="10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endParaRPr lang="zh-CN" altLang="en-US" sz="1800"/>
            </a:p>
          </p:txBody>
        </p:sp>
        <p:sp>
          <p:nvSpPr>
            <p:cNvPr id="25" name="等腰三角形 24"/>
            <p:cNvSpPr/>
            <p:nvPr userDrawn="1"/>
          </p:nvSpPr>
          <p:spPr>
            <a:xfrm rot="10800000">
              <a:off x="6363759" y="1075550"/>
              <a:ext cx="353793" cy="124216"/>
            </a:xfrm>
            <a:prstGeom prst="triangle">
              <a:avLst>
                <a:gd name="adj" fmla="val 1485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6" name="等腰三角形 25"/>
            <p:cNvSpPr/>
            <p:nvPr userDrawn="1"/>
          </p:nvSpPr>
          <p:spPr>
            <a:xfrm rot="10800000" flipV="1">
              <a:off x="8515350" y="882651"/>
              <a:ext cx="314325" cy="318174"/>
            </a:xfrm>
            <a:prstGeom prst="triangle">
              <a:avLst>
                <a:gd name="adj" fmla="val 1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7" name="等腰三角形 26"/>
            <p:cNvSpPr/>
            <p:nvPr userDrawn="1"/>
          </p:nvSpPr>
          <p:spPr>
            <a:xfrm rot="10800000" flipH="1" flipV="1">
              <a:off x="1483847" y="1118046"/>
              <a:ext cx="386898" cy="2473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pic>
        <p:nvPicPr>
          <p:cNvPr id="21" name="图片 20"/>
          <p:cNvPicPr>
            <a:picLocks noChangeAspect="1"/>
          </p:cNvPicPr>
          <p:nvPr/>
        </p:nvPicPr>
        <p:blipFill rotWithShape="1">
          <a:blip r:embed="rId2" cstate="print">
            <a:extLst>
              <a:ext uri="{28A0092B-C50C-407E-A947-70E740481C1C}">
                <a14:useLocalDpi xmlns:a14="http://schemas.microsoft.com/office/drawing/2010/main" val="0"/>
              </a:ext>
            </a:extLst>
          </a:blip>
          <a:srcRect t="18271" b="49608"/>
          <a:stretch>
            <a:fillRect/>
          </a:stretch>
        </p:blipFill>
        <p:spPr>
          <a:xfrm>
            <a:off x="71699" y="11129"/>
            <a:ext cx="1674895" cy="537973"/>
          </a:xfrm>
          <a:prstGeom prst="rect">
            <a:avLst/>
          </a:prstGeom>
        </p:spPr>
      </p:pic>
      <p:sp>
        <p:nvSpPr>
          <p:cNvPr id="2" name="矩形 1"/>
          <p:cNvSpPr/>
          <p:nvPr/>
        </p:nvSpPr>
        <p:spPr>
          <a:xfrm>
            <a:off x="8749510" y="130259"/>
            <a:ext cx="1453414" cy="202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flipV="1">
            <a:off x="3581401" y="6562723"/>
            <a:ext cx="8610602" cy="229287"/>
            <a:chOff x="1483847" y="442406"/>
            <a:chExt cx="7660153" cy="247354"/>
          </a:xfrm>
        </p:grpSpPr>
        <p:sp>
          <p:nvSpPr>
            <p:cNvPr id="29" name="矩形 28"/>
            <p:cNvSpPr/>
            <p:nvPr userDrawn="1"/>
          </p:nvSpPr>
          <p:spPr>
            <a:xfrm>
              <a:off x="1545071" y="480043"/>
              <a:ext cx="759892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0" name="矩形 29"/>
            <p:cNvSpPr/>
            <p:nvPr userDrawn="1"/>
          </p:nvSpPr>
          <p:spPr>
            <a:xfrm>
              <a:off x="1545071" y="539311"/>
              <a:ext cx="7598929" cy="1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endParaRPr lang="zh-CN" altLang="en-US" sz="1800"/>
            </a:p>
          </p:txBody>
        </p:sp>
        <p:sp>
          <p:nvSpPr>
            <p:cNvPr id="31" name="等腰三角形 30"/>
            <p:cNvSpPr/>
            <p:nvPr userDrawn="1"/>
          </p:nvSpPr>
          <p:spPr>
            <a:xfrm rot="10800000" flipH="1" flipV="1">
              <a:off x="1483847" y="442406"/>
              <a:ext cx="386898" cy="2473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01" y="6454812"/>
            <a:ext cx="3213300" cy="353290"/>
          </a:xfrm>
          <a:prstGeom prst="rect">
            <a:avLst/>
          </a:prstGeom>
        </p:spPr>
      </p:pic>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15945" t="50497" r="13831" b="43321"/>
          <a:stretch>
            <a:fillRect/>
          </a:stretch>
        </p:blipFill>
        <p:spPr>
          <a:xfrm>
            <a:off x="8842389" y="61665"/>
            <a:ext cx="2721070" cy="278404"/>
          </a:xfrm>
          <a:prstGeom prst="rect">
            <a:avLst/>
          </a:prstGeom>
        </p:spPr>
      </p:pic>
      <p:sp>
        <p:nvSpPr>
          <p:cNvPr id="34" name="文本框 33"/>
          <p:cNvSpPr txBox="1"/>
          <p:nvPr/>
        </p:nvSpPr>
        <p:spPr>
          <a:xfrm>
            <a:off x="9883558" y="315112"/>
            <a:ext cx="572436" cy="279164"/>
          </a:xfrm>
          <a:prstGeom prst="rect">
            <a:avLst/>
          </a:prstGeom>
          <a:noFill/>
        </p:spPr>
        <p:txBody>
          <a:bodyPr wrap="none" lIns="108825" tIns="54412" rIns="108825" bIns="54412" rtlCol="0">
            <a:spAutoFit/>
          </a:bodyPr>
          <a:lstStyle/>
          <a:p>
            <a:r>
              <a:rPr lang="en-US" altLang="zh-CN" sz="1100" dirty="0">
                <a:latin typeface="华文中宋" panose="02010600040101010101" pitchFamily="2" charset="-122"/>
                <a:ea typeface="华文中宋" panose="02010600040101010101" pitchFamily="2" charset="-122"/>
              </a:rPr>
              <a:t>4410</a:t>
            </a:r>
            <a:endParaRPr lang="zh-CN" altLang="en-US" sz="1100" dirty="0">
              <a:latin typeface="华文中宋" panose="02010600040101010101" pitchFamily="2" charset="-122"/>
              <a:ea typeface="华文中宋" panose="02010600040101010101"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132A013-E9B5-40F2-8E38-11BB35EE8D2B}" type="datetimeFigureOut">
              <a:rPr lang="zh-CN" altLang="en-US" smtClean="0"/>
              <a:t>2026/4/27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5591AE-29A0-4572-B29E-B5989FFDCD87}"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132A013-E9B5-40F2-8E38-11BB35EE8D2B}" type="datetimeFigureOut">
              <a:rPr lang="zh-CN" altLang="en-US" smtClean="0"/>
              <a:t>2026/4/27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5591AE-29A0-4572-B29E-B5989FFDCD87}"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132A013-E9B5-40F2-8E38-11BB35EE8D2B}" type="datetimeFigureOut">
              <a:rPr lang="zh-CN" altLang="en-US" smtClean="0"/>
              <a:t>2026/4/27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5591AE-29A0-4572-B29E-B5989FFDCD8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132A013-E9B5-40F2-8E38-11BB35EE8D2B}" type="datetimeFigureOut">
              <a:rPr lang="zh-CN" altLang="en-US" smtClean="0"/>
              <a:t>2026/4/27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35591AE-29A0-4572-B29E-B5989FFDCD8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132A013-E9B5-40F2-8E38-11BB35EE8D2B}" type="datetimeFigureOut">
              <a:rPr lang="zh-CN" altLang="en-US" smtClean="0"/>
              <a:t>2026/4/27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35591AE-29A0-4572-B29E-B5989FFDCD8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132A013-E9B5-40F2-8E38-11BB35EE8D2B}" type="datetimeFigureOut">
              <a:rPr lang="zh-CN" altLang="en-US" smtClean="0"/>
              <a:t>2026/4/27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35591AE-29A0-4572-B29E-B5989FFDCD8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132A013-E9B5-40F2-8E38-11BB35EE8D2B}" type="datetimeFigureOut">
              <a:rPr lang="zh-CN" altLang="en-US" smtClean="0"/>
              <a:t>2026/4/27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5591AE-29A0-4572-B29E-B5989FFDCD8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132A013-E9B5-40F2-8E38-11BB35EE8D2B}" type="datetimeFigureOut">
              <a:rPr lang="zh-CN" altLang="en-US" smtClean="0"/>
              <a:t>2026/4/27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5591AE-29A0-4572-B29E-B5989FFDCD8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2A013-E9B5-40F2-8E38-11BB35EE8D2B}" type="datetimeFigureOut">
              <a:rPr lang="zh-CN" altLang="en-US" smtClean="0"/>
              <a:t>2026/4/27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5591AE-29A0-4572-B29E-B5989FFDCD8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2.jpg"/><Relationship Id="rId5" Type="http://schemas.openxmlformats.org/officeDocument/2006/relationships/image" Target="../media/image41.GIF"/><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0.pn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hyperlink" Target="https://pos.sissa.it/501/1431/pdf"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hyperlink" Target="https://arxiv.org/abs/2010.06205" TargetMode="External"/><Relationship Id="rId4" Type="http://schemas.openxmlformats.org/officeDocument/2006/relationships/image" Target="../media/image8.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785842"/>
            <a:ext cx="12192000" cy="22043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49858" y="1834435"/>
            <a:ext cx="11704320" cy="2169825"/>
          </a:xfrm>
          <a:prstGeom prst="rect">
            <a:avLst/>
          </a:prstGeom>
          <a:noFill/>
        </p:spPr>
        <p:txBody>
          <a:bodyPr wrap="square" rtlCol="0">
            <a:spAutoFit/>
          </a:bodyPr>
          <a:lstStyle/>
          <a:p>
            <a:pPr algn="ctr"/>
            <a:r>
              <a:rPr lang="en-US" altLang="zh-CN" sz="4500" b="0" i="0" dirty="0">
                <a:solidFill>
                  <a:srgbClr val="FFFF00"/>
                </a:solidFill>
                <a:effectLst/>
                <a:latin typeface="Liberation Sans"/>
              </a:rPr>
              <a:t>Machine Learning at LHASSO KM2A: Gamma-Ray </a:t>
            </a:r>
            <a:r>
              <a:rPr lang="en-US" altLang="zh-CN" sz="4500" dirty="0">
                <a:solidFill>
                  <a:srgbClr val="FFFF00"/>
                </a:solidFill>
                <a:latin typeface="Liberation Sans"/>
              </a:rPr>
              <a:t>identification at</a:t>
            </a:r>
            <a:r>
              <a:rPr lang="en-US" altLang="zh-CN" sz="4500" b="0" i="0" dirty="0">
                <a:solidFill>
                  <a:srgbClr val="FFFF00"/>
                </a:solidFill>
                <a:effectLst/>
                <a:latin typeface="Liberation Sans"/>
              </a:rPr>
              <a:t> the Crab Nebula</a:t>
            </a:r>
          </a:p>
        </p:txBody>
      </p:sp>
      <p:sp>
        <p:nvSpPr>
          <p:cNvPr id="5" name="TextBox 4"/>
          <p:cNvSpPr txBox="1"/>
          <p:nvPr/>
        </p:nvSpPr>
        <p:spPr>
          <a:xfrm>
            <a:off x="3025036" y="4976057"/>
            <a:ext cx="6100174" cy="523220"/>
          </a:xfrm>
          <a:prstGeom prst="rect">
            <a:avLst/>
          </a:prstGeom>
          <a:noFill/>
        </p:spPr>
        <p:txBody>
          <a:bodyPr wrap="square">
            <a:spAutoFit/>
          </a:bodyPr>
          <a:lstStyle/>
          <a:p>
            <a:pPr algn="ctr"/>
            <a:r>
              <a:rPr lang="en-US" altLang="zh-CN" sz="2800" dirty="0">
                <a:latin typeface="Times New Roman" panose="02020603050405020304" pitchFamily="18" charset="0"/>
                <a:cs typeface="Times New Roman" panose="02020603050405020304" pitchFamily="18" charset="0"/>
              </a:rPr>
              <a:t>Chao Yang, Yongfeng Zhu, Manqi Ruan</a:t>
            </a:r>
            <a:endParaRPr lang="zh-CN" altLang="en-US" sz="28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82" y="1431885"/>
            <a:ext cx="4778154" cy="4130267"/>
          </a:xfrm>
          <a:prstGeom prst="rect">
            <a:avLst/>
          </a:prstGeom>
        </p:spPr>
      </p:pic>
      <p:sp>
        <p:nvSpPr>
          <p:cNvPr id="2" name="TextBox 1"/>
          <p:cNvSpPr txBox="1"/>
          <p:nvPr/>
        </p:nvSpPr>
        <p:spPr>
          <a:xfrm>
            <a:off x="185160" y="609734"/>
            <a:ext cx="7217722" cy="477054"/>
          </a:xfrm>
          <a:prstGeom prst="rect">
            <a:avLst/>
          </a:prstGeom>
          <a:noFill/>
        </p:spPr>
        <p:txBody>
          <a:bodyPr wrap="square">
            <a:spAutoFit/>
          </a:bodyPr>
          <a:lstStyle/>
          <a:p>
            <a:pPr algn="ctr">
              <a:spcBef>
                <a:spcPts val="1500"/>
              </a:spcBef>
            </a:pPr>
            <a:r>
              <a:rPr lang="en-US" altLang="zh-CN" sz="2500" b="1" u="sng" dirty="0">
                <a:latin typeface="Times New Roman" panose="02020603050405020304" pitchFamily="18" charset="0"/>
                <a:cs typeface="Times New Roman" panose="02020603050405020304" pitchFamily="18" charset="0"/>
              </a:rPr>
              <a:t>Current Bottleneck</a:t>
            </a:r>
            <a:r>
              <a:rPr lang="zh-CN" altLang="en-US" sz="2500" b="1" u="sng" dirty="0">
                <a:latin typeface="Times New Roman" panose="02020603050405020304" pitchFamily="18" charset="0"/>
                <a:cs typeface="Times New Roman" panose="02020603050405020304" pitchFamily="18" charset="0"/>
              </a:rPr>
              <a:t>：</a:t>
            </a:r>
            <a:r>
              <a:rPr lang="en-US" altLang="zh-CN" sz="2500" b="1" u="sng" dirty="0">
                <a:latin typeface="Times New Roman" panose="02020603050405020304" pitchFamily="18" charset="0"/>
                <a:cs typeface="Times New Roman" panose="02020603050405020304" pitchFamily="18" charset="0"/>
              </a:rPr>
              <a:t>Data-MC Discrepancy</a:t>
            </a:r>
          </a:p>
        </p:txBody>
      </p:sp>
      <mc:AlternateContent xmlns:mc="http://schemas.openxmlformats.org/markup-compatibility/2006">
        <mc:Choice xmlns:a14="http://schemas.microsoft.com/office/drawing/2010/main" Requires="a14">
          <p:sp>
            <p:nvSpPr>
              <p:cNvPr id="5" name="文本框 4"/>
              <p:cNvSpPr txBox="1"/>
              <p:nvPr/>
            </p:nvSpPr>
            <p:spPr>
              <a:xfrm>
                <a:off x="5597495" y="1071760"/>
                <a:ext cx="6409345" cy="4699813"/>
              </a:xfrm>
              <a:prstGeom prst="rect">
                <a:avLst/>
              </a:prstGeom>
              <a:noFill/>
            </p:spPr>
            <p:txBody>
              <a:bodyPr wrap="square">
                <a:spAutoFit/>
              </a:bodyPr>
              <a:lstStyle/>
              <a:p>
                <a:pPr marL="342900" indent="-342900" algn="ctr">
                  <a:lnSpc>
                    <a:spcPct val="150000"/>
                  </a:lnSpc>
                  <a:buFont typeface="Wingdings" panose="05000000000000000000" pitchFamily="2" charset="2"/>
                  <a:buChar char="Ø"/>
                </a:pPr>
                <a:r>
                  <a:rPr lang="en-US" altLang="zh-CN" sz="2200" b="1" dirty="0">
                    <a:solidFill>
                      <a:srgbClr val="C00000"/>
                    </a:solidFill>
                    <a:latin typeface="Times New Roman" panose="02020603050405020304" pitchFamily="18" charset="0"/>
                    <a:cs typeface="Times New Roman" panose="02020603050405020304" pitchFamily="18" charset="0"/>
                  </a:rPr>
                  <a:t>Possible solutions: </a:t>
                </a:r>
                <a:endParaRPr lang="en-US" altLang="zh-CN" sz="2200" b="1" dirty="0">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Better Simulation:</a:t>
                </a:r>
                <a:r>
                  <a:rPr lang="en-US" altLang="zh-CN" sz="2000" dirty="0">
                    <a:latin typeface="Times New Roman" panose="02020603050405020304" pitchFamily="18" charset="0"/>
                    <a:cs typeface="Times New Roman" panose="02020603050405020304" pitchFamily="18" charset="0"/>
                  </a:rPr>
                  <a:t> Develop more accurate Simulation (from CORSIKA, to Geant4, to digitization), especially to model noises at different stages.</a:t>
                </a:r>
                <a:br>
                  <a:rPr lang="en-US" altLang="zh-CN" sz="2000" dirty="0">
                    <a:latin typeface="Times New Roman" panose="02020603050405020304" pitchFamily="18" charset="0"/>
                    <a:cs typeface="Times New Roman" panose="02020603050405020304" pitchFamily="18" charset="0"/>
                  </a:rPr>
                </a:br>
                <a14:m>
                  <m:oMath xmlns:m="http://schemas.openxmlformats.org/officeDocument/2006/math">
                    <m:r>
                      <a:rPr lang="en-US" altLang="zh-CN" sz="20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000" b="1" dirty="0">
                    <a:latin typeface="Times New Roman" panose="02020603050405020304" pitchFamily="18" charset="0"/>
                    <a:cs typeface="Times New Roman" panose="02020603050405020304" pitchFamily="18" charset="0"/>
                  </a:rPr>
                  <a:t>Ongoing Efforts:</a:t>
                </a:r>
                <a:r>
                  <a:rPr lang="en-US" altLang="zh-CN" sz="2000" dirty="0">
                    <a:latin typeface="Times New Roman" panose="02020603050405020304" pitchFamily="18" charset="0"/>
                    <a:cs typeface="Times New Roman" panose="02020603050405020304" pitchFamily="18" charset="0"/>
                  </a:rPr>
                  <a:t> The AI-LHAASO group is actively        preparing new MC samples with various combinations.</a:t>
                </a:r>
              </a:p>
              <a:p>
                <a:pPr>
                  <a:lnSpc>
                    <a:spcPct val="150000"/>
                  </a:lnSpc>
                </a:pPr>
                <a:endParaRPr lang="en-US" altLang="zh-CN" sz="2000" dirty="0">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Better Architecture that less sensitive to the Discrepancy: </a:t>
                </a:r>
                <a14:m>
                  <m:oMath xmlns:m="http://schemas.openxmlformats.org/officeDocument/2006/math">
                    <m:r>
                      <m:rPr>
                        <m:nor/>
                      </m:rPr>
                      <a:rPr lang="en-US" altLang="zh-CN" sz="2000" b="1">
                        <a:latin typeface="Times New Roman" panose="02020603050405020304" pitchFamily="18" charset="0"/>
                        <a:cs typeface="Times New Roman" panose="02020603050405020304" pitchFamily="18" charset="0"/>
                      </a:rPr>
                      <m:t>Se</m:t>
                    </m:r>
                    <m:r>
                      <m:rPr>
                        <m:nor/>
                      </m:rPr>
                      <a:rPr lang="en-US" altLang="zh-CN" sz="2000" b="1" i="0" smtClean="0">
                        <a:latin typeface="Times New Roman" panose="02020603050405020304" pitchFamily="18" charset="0"/>
                        <a:cs typeface="Times New Roman" panose="02020603050405020304" pitchFamily="18" charset="0"/>
                      </a:rPr>
                      <m:t>lf</m:t>
                    </m:r>
                    <m:r>
                      <m:rPr>
                        <m:nor/>
                      </m:rPr>
                      <a:rPr lang="en-US" altLang="zh-CN" sz="2000" b="1">
                        <a:latin typeface="Times New Roman" panose="02020603050405020304" pitchFamily="18" charset="0"/>
                        <a:cs typeface="Times New Roman" panose="02020603050405020304" pitchFamily="18" charset="0"/>
                      </a:rPr>
                      <m:t>−</m:t>
                    </m:r>
                    <m:r>
                      <m:rPr>
                        <m:nor/>
                      </m:rPr>
                      <a:rPr lang="en-US" altLang="zh-CN" sz="2000" b="1">
                        <a:latin typeface="Times New Roman" panose="02020603050405020304" pitchFamily="18" charset="0"/>
                        <a:cs typeface="Times New Roman" panose="02020603050405020304" pitchFamily="18" charset="0"/>
                      </a:rPr>
                      <m:t>supervised</m:t>
                    </m:r>
                    <m:r>
                      <m:rPr>
                        <m:nor/>
                      </m:rPr>
                      <a:rPr lang="en-US" altLang="zh-CN" sz="2000" b="1">
                        <a:latin typeface="Times New Roman" panose="02020603050405020304" pitchFamily="18" charset="0"/>
                        <a:cs typeface="Times New Roman" panose="02020603050405020304" pitchFamily="18" charset="0"/>
                      </a:rPr>
                      <m:t> </m:t>
                    </m:r>
                    <m:r>
                      <m:rPr>
                        <m:nor/>
                      </m:rPr>
                      <a:rPr lang="en-US" altLang="zh-CN" sz="2000" b="1">
                        <a:latin typeface="Times New Roman" panose="02020603050405020304" pitchFamily="18" charset="0"/>
                        <a:cs typeface="Times New Roman" panose="02020603050405020304" pitchFamily="18" charset="0"/>
                      </a:rPr>
                      <m:t>Learning</m:t>
                    </m:r>
                    <m:r>
                      <m:rPr>
                        <m:nor/>
                      </m:rPr>
                      <a:rPr lang="en-US" altLang="zh-CN" sz="2000" b="1" i="0" smtClean="0">
                        <a:latin typeface="Times New Roman" panose="02020603050405020304" pitchFamily="18" charset="0"/>
                        <a:cs typeface="Times New Roman" panose="02020603050405020304" pitchFamily="18" charset="0"/>
                      </a:rPr>
                      <m:t> (</m:t>
                    </m:r>
                    <m:r>
                      <m:rPr>
                        <m:nor/>
                      </m:rPr>
                      <a:rPr lang="en-US" altLang="zh-CN" sz="2000" b="1" i="1" smtClean="0">
                        <a:latin typeface="Times New Roman" panose="02020603050405020304" pitchFamily="18" charset="0"/>
                        <a:cs typeface="Times New Roman" panose="02020603050405020304" pitchFamily="18" charset="0"/>
                      </a:rPr>
                      <m:t>to</m:t>
                    </m:r>
                    <m:r>
                      <m:rPr>
                        <m:nor/>
                      </m:rPr>
                      <a:rPr lang="en-US" altLang="zh-CN" sz="2000" b="1" i="1" smtClean="0">
                        <a:latin typeface="Times New Roman" panose="02020603050405020304" pitchFamily="18" charset="0"/>
                        <a:cs typeface="Times New Roman" panose="02020603050405020304" pitchFamily="18" charset="0"/>
                      </a:rPr>
                      <m:t> </m:t>
                    </m:r>
                    <m:r>
                      <m:rPr>
                        <m:nor/>
                      </m:rPr>
                      <a:rPr lang="en-US" altLang="zh-CN" sz="2000" b="1" i="1" smtClean="0">
                        <a:latin typeface="Times New Roman" panose="02020603050405020304" pitchFamily="18" charset="0"/>
                        <a:cs typeface="Times New Roman" panose="02020603050405020304" pitchFamily="18" charset="0"/>
                      </a:rPr>
                      <m:t>guide</m:t>
                    </m:r>
                    <m:r>
                      <m:rPr>
                        <m:nor/>
                      </m:rPr>
                      <a:rPr lang="en-US" altLang="zh-CN" sz="2000" b="1" i="1" smtClean="0">
                        <a:latin typeface="Times New Roman" panose="02020603050405020304" pitchFamily="18" charset="0"/>
                        <a:cs typeface="Times New Roman" panose="02020603050405020304" pitchFamily="18" charset="0"/>
                      </a:rPr>
                      <m:t> </m:t>
                    </m:r>
                    <m:r>
                      <m:rPr>
                        <m:nor/>
                      </m:rPr>
                      <a:rPr lang="en-US" altLang="zh-CN" sz="2000" b="1" i="1" smtClean="0">
                        <a:latin typeface="Times New Roman" panose="02020603050405020304" pitchFamily="18" charset="0"/>
                        <a:cs typeface="Times New Roman" panose="02020603050405020304" pitchFamily="18" charset="0"/>
                      </a:rPr>
                      <m:t>the</m:t>
                    </m:r>
                    <m:r>
                      <m:rPr>
                        <m:nor/>
                      </m:rPr>
                      <a:rPr lang="en-US" altLang="zh-CN" sz="2000" b="1" i="1" smtClean="0">
                        <a:latin typeface="Times New Roman" panose="02020603050405020304" pitchFamily="18" charset="0"/>
                        <a:cs typeface="Times New Roman" panose="02020603050405020304" pitchFamily="18" charset="0"/>
                      </a:rPr>
                      <m:t> </m:t>
                    </m:r>
                    <m:r>
                      <m:rPr>
                        <m:nor/>
                      </m:rPr>
                      <a:rPr lang="en-US" altLang="zh-CN" sz="2000" b="1" i="1" smtClean="0">
                        <a:latin typeface="Times New Roman" panose="02020603050405020304" pitchFamily="18" charset="0"/>
                        <a:cs typeface="Times New Roman" panose="02020603050405020304" pitchFamily="18" charset="0"/>
                      </a:rPr>
                      <m:t>attention</m:t>
                    </m:r>
                    <m:r>
                      <m:rPr>
                        <m:nor/>
                      </m:rPr>
                      <a:rPr lang="en-US" altLang="zh-CN" sz="2000" b="1" i="1" smtClean="0">
                        <a:latin typeface="Times New Roman" panose="02020603050405020304" pitchFamily="18" charset="0"/>
                        <a:cs typeface="Times New Roman" panose="02020603050405020304" pitchFamily="18" charset="0"/>
                      </a:rPr>
                      <m:t> </m:t>
                    </m:r>
                    <m:r>
                      <m:rPr>
                        <m:nor/>
                      </m:rPr>
                      <a:rPr lang="en-US" altLang="zh-CN" sz="2000" b="1" i="1" smtClean="0">
                        <a:latin typeface="Times New Roman" panose="02020603050405020304" pitchFamily="18" charset="0"/>
                        <a:cs typeface="Times New Roman" panose="02020603050405020304" pitchFamily="18" charset="0"/>
                      </a:rPr>
                      <m:t>of</m:t>
                    </m:r>
                    <m:r>
                      <m:rPr>
                        <m:nor/>
                      </m:rPr>
                      <a:rPr lang="en-US" altLang="zh-CN" sz="2000" b="1" i="1" smtClean="0">
                        <a:latin typeface="Times New Roman" panose="02020603050405020304" pitchFamily="18" charset="0"/>
                        <a:cs typeface="Times New Roman" panose="02020603050405020304" pitchFamily="18" charset="0"/>
                      </a:rPr>
                      <m:t> </m:t>
                    </m:r>
                    <m:r>
                      <m:rPr>
                        <m:nor/>
                      </m:rPr>
                      <a:rPr lang="en-US" altLang="zh-CN" sz="2000" b="1" i="1" smtClean="0">
                        <a:latin typeface="Times New Roman" panose="02020603050405020304" pitchFamily="18" charset="0"/>
                        <a:cs typeface="Times New Roman" panose="02020603050405020304" pitchFamily="18" charset="0"/>
                      </a:rPr>
                      <m:t>ML</m:t>
                    </m:r>
                    <m:r>
                      <a:rPr lang="en-US" altLang="zh-CN" sz="2000" b="1" i="1" smtClean="0">
                        <a:latin typeface="Cambria Math" panose="02040503050406030204" pitchFamily="18" charset="0"/>
                        <a:cs typeface="Times New Roman" panose="02020603050405020304" pitchFamily="18" charset="0"/>
                      </a:rPr>
                      <m:t>…</m:t>
                    </m:r>
                    <m:r>
                      <m:rPr>
                        <m:nor/>
                      </m:rPr>
                      <a:rPr lang="en-US" altLang="zh-CN" sz="2000" b="1" i="0" smtClean="0">
                        <a:latin typeface="Times New Roman" panose="02020603050405020304" pitchFamily="18" charset="0"/>
                        <a:cs typeface="Times New Roman" panose="02020603050405020304" pitchFamily="18" charset="0"/>
                      </a:rPr>
                      <m:t>)</m:t>
                    </m:r>
                  </m:oMath>
                </a14:m>
                <a:endParaRPr lang="zh-CN" altLang="en-US" sz="2000" dirty="0">
                  <a:latin typeface="Times New Roman" panose="02020603050405020304" pitchFamily="18" charset="0"/>
                  <a:cs typeface="Times New Roman" panose="02020603050405020304" pitchFamily="18" charset="0"/>
                </a:endParaRPr>
              </a:p>
            </p:txBody>
          </p:sp>
        </mc:Choice>
        <mc:Fallback>
          <p:sp>
            <p:nvSpPr>
              <p:cNvPr id="5" name="文本框 4"/>
              <p:cNvSpPr txBox="1">
                <a:spLocks noRot="1" noChangeAspect="1" noMove="1" noResize="1" noEditPoints="1" noAdjustHandles="1" noChangeArrowheads="1" noChangeShapeType="1" noTextEdit="1"/>
              </p:cNvSpPr>
              <p:nvPr/>
            </p:nvSpPr>
            <p:spPr>
              <a:xfrm>
                <a:off x="5597495" y="1071760"/>
                <a:ext cx="6409345" cy="4699813"/>
              </a:xfrm>
              <a:prstGeom prst="rect">
                <a:avLst/>
              </a:prstGeom>
              <a:blipFill>
                <a:blip r:embed="rId4"/>
                <a:stretch>
                  <a:fillRect l="-791" r="-5929" b="-809"/>
                </a:stretch>
              </a:blipFill>
            </p:spPr>
            <p:txBody>
              <a:bodyPr/>
              <a:lstStyle/>
              <a:p>
                <a:r>
                  <a:rPr>
                    <a:noFill/>
                  </a:rPr>
                  <a:t> </a:t>
                </a:r>
              </a:p>
            </p:txBody>
          </p:sp>
        </mc:Fallback>
      </mc:AlternateContent>
      <p:sp>
        <p:nvSpPr>
          <p:cNvPr id="3" name="文本框 2"/>
          <p:cNvSpPr txBox="1"/>
          <p:nvPr/>
        </p:nvSpPr>
        <p:spPr>
          <a:xfrm>
            <a:off x="11566525" y="6250940"/>
            <a:ext cx="521970" cy="368300"/>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778525" y="908847"/>
            <a:ext cx="10523508" cy="4295613"/>
          </a:xfrm>
          <a:prstGeom prst="rect">
            <a:avLst/>
          </a:prstGeom>
        </p:spPr>
      </p:pic>
      <p:sp>
        <p:nvSpPr>
          <p:cNvPr id="6" name="TextBox 1"/>
          <p:cNvSpPr txBox="1"/>
          <p:nvPr/>
        </p:nvSpPr>
        <p:spPr>
          <a:xfrm>
            <a:off x="185160" y="609734"/>
            <a:ext cx="6100174" cy="477054"/>
          </a:xfrm>
          <a:prstGeom prst="rect">
            <a:avLst/>
          </a:prstGeom>
          <a:noFill/>
        </p:spPr>
        <p:txBody>
          <a:bodyPr wrap="square">
            <a:spAutoFit/>
          </a:bodyPr>
          <a:lstStyle/>
          <a:p>
            <a:pPr>
              <a:spcBef>
                <a:spcPts val="1500"/>
              </a:spcBef>
            </a:pPr>
            <a:r>
              <a:rPr lang="en-US" altLang="zh-CN" sz="2500" b="1" u="sng" dirty="0">
                <a:latin typeface="Times New Roman" panose="02020603050405020304" pitchFamily="18" charset="0"/>
                <a:cs typeface="Times New Roman" panose="02020603050405020304" pitchFamily="18" charset="0"/>
              </a:rPr>
              <a:t>Semi-supervised Learning</a:t>
            </a:r>
          </a:p>
        </p:txBody>
      </p:sp>
      <p:sp>
        <p:nvSpPr>
          <p:cNvPr id="15" name="文本框 14"/>
          <p:cNvSpPr txBox="1"/>
          <p:nvPr/>
        </p:nvSpPr>
        <p:spPr>
          <a:xfrm>
            <a:off x="665147" y="5319029"/>
            <a:ext cx="11692997" cy="1092607"/>
          </a:xfrm>
          <a:prstGeom prst="rect">
            <a:avLst/>
          </a:prstGeom>
          <a:noFill/>
        </p:spPr>
        <p:txBody>
          <a:bodyPr wrap="square" rtlCol="0">
            <a:spAutoFit/>
          </a:bodyPr>
          <a:lstStyle/>
          <a:p>
            <a:pPr marL="285750" indent="-28575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Abundant Experimental Data:</a:t>
            </a:r>
            <a:r>
              <a:rPr lang="en-US" altLang="zh-CN" sz="2000" dirty="0">
                <a:latin typeface="Times New Roman" panose="02020603050405020304" pitchFamily="18" charset="0"/>
                <a:cs typeface="Times New Roman" panose="02020603050405020304" pitchFamily="18" charset="0"/>
              </a:rPr>
              <a:t> We possess an extensive amount of real experimental data.</a:t>
            </a:r>
          </a:p>
          <a:p>
            <a:pPr marL="285750" indent="-28575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Representation Learning:</a:t>
            </a:r>
            <a:r>
              <a:rPr lang="en-US" altLang="zh-CN" sz="2000" dirty="0">
                <a:latin typeface="Times New Roman" panose="02020603050405020304" pitchFamily="18" charset="0"/>
                <a:cs typeface="Times New Roman" panose="02020603050405020304" pitchFamily="18" charset="0"/>
              </a:rPr>
              <a:t> Pre-training enables the encoder to effectively capture </a:t>
            </a:r>
            <a:r>
              <a:rPr lang="en-US" altLang="zh-CN" sz="2000" b="1" dirty="0">
                <a:latin typeface="Times New Roman" panose="02020603050405020304" pitchFamily="18" charset="0"/>
                <a:cs typeface="Times New Roman" panose="02020603050405020304" pitchFamily="18" charset="0"/>
              </a:rPr>
              <a:t>robust representations</a:t>
            </a:r>
            <a:r>
              <a:rPr lang="en-US" altLang="zh-CN" sz="2000" dirty="0">
                <a:latin typeface="Times New Roman" panose="02020603050405020304" pitchFamily="18" charset="0"/>
                <a:cs typeface="Times New Roman" panose="02020603050405020304" pitchFamily="18" charset="0"/>
              </a:rPr>
              <a:t> from this data.</a:t>
            </a:r>
          </a:p>
        </p:txBody>
      </p:sp>
      <p:sp>
        <p:nvSpPr>
          <p:cNvPr id="5" name="文本框 4"/>
          <p:cNvSpPr txBox="1"/>
          <p:nvPr/>
        </p:nvSpPr>
        <p:spPr>
          <a:xfrm>
            <a:off x="11566525" y="6250940"/>
            <a:ext cx="521970" cy="368300"/>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10</a:t>
            </a:r>
          </a:p>
        </p:txBody>
      </p:sp>
      <p:sp>
        <p:nvSpPr>
          <p:cNvPr id="4" name="文本框 3">
            <a:extLst>
              <a:ext uri="{FF2B5EF4-FFF2-40B4-BE49-F238E27FC236}">
                <a16:creationId xmlns:a16="http://schemas.microsoft.com/office/drawing/2014/main" id="{D75921CC-E845-680D-8145-28AD22F2F85F}"/>
              </a:ext>
            </a:extLst>
          </p:cNvPr>
          <p:cNvSpPr txBox="1"/>
          <p:nvPr/>
        </p:nvSpPr>
        <p:spPr>
          <a:xfrm>
            <a:off x="7758904" y="701243"/>
            <a:ext cx="4136494"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*Encoder: Classical ParticleNet</a:t>
            </a:r>
            <a:endParaRPr lang="zh-CN" alt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14138" y="3163263"/>
            <a:ext cx="2983758"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Supervised Learning</a:t>
            </a:r>
            <a:endParaRPr lang="zh-CN" altLang="en-US" sz="2000" b="1" dirty="0">
              <a:latin typeface="Times New Roman" panose="02020603050405020304" pitchFamily="18" charset="0"/>
              <a:cs typeface="Times New Roman" panose="02020603050405020304" pitchFamily="18" charset="0"/>
            </a:endParaRPr>
          </a:p>
        </p:txBody>
      </p:sp>
      <p:pic>
        <p:nvPicPr>
          <p:cNvPr id="17" name="图片 16"/>
          <p:cNvPicPr>
            <a:picLocks noChangeAspect="1"/>
          </p:cNvPicPr>
          <p:nvPr/>
        </p:nvPicPr>
        <p:blipFill>
          <a:blip r:embed="rId3"/>
          <a:stretch>
            <a:fillRect/>
          </a:stretch>
        </p:blipFill>
        <p:spPr>
          <a:xfrm>
            <a:off x="336750" y="3568173"/>
            <a:ext cx="2348064" cy="2300945"/>
          </a:xfrm>
          <a:prstGeom prst="rect">
            <a:avLst/>
          </a:prstGeom>
        </p:spPr>
      </p:pic>
      <p:pic>
        <p:nvPicPr>
          <p:cNvPr id="18" name="图片 17"/>
          <p:cNvPicPr>
            <a:picLocks noChangeAspect="1"/>
          </p:cNvPicPr>
          <p:nvPr/>
        </p:nvPicPr>
        <p:blipFill>
          <a:blip r:embed="rId4"/>
          <a:stretch>
            <a:fillRect/>
          </a:stretch>
        </p:blipFill>
        <p:spPr>
          <a:xfrm>
            <a:off x="336750" y="893038"/>
            <a:ext cx="2352064" cy="2304865"/>
          </a:xfrm>
          <a:prstGeom prst="rect">
            <a:avLst/>
          </a:prstGeom>
        </p:spPr>
      </p:pic>
      <p:sp>
        <p:nvSpPr>
          <p:cNvPr id="22" name="文本框 21"/>
          <p:cNvSpPr txBox="1"/>
          <p:nvPr/>
        </p:nvSpPr>
        <p:spPr>
          <a:xfrm>
            <a:off x="340101" y="5793094"/>
            <a:ext cx="2791405" cy="400110"/>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Self-supervised Learning</a:t>
            </a:r>
            <a:endParaRPr lang="zh-CN" altLang="en-US" sz="2000" dirty="0">
              <a:latin typeface="Times New Roman" panose="02020603050405020304" pitchFamily="18" charset="0"/>
              <a:cs typeface="Times New Roman" panose="02020603050405020304" pitchFamily="18" charset="0"/>
            </a:endParaRPr>
          </a:p>
        </p:txBody>
      </p:sp>
      <p:sp>
        <p:nvSpPr>
          <p:cNvPr id="25" name="文本框 24"/>
          <p:cNvSpPr txBox="1"/>
          <p:nvPr/>
        </p:nvSpPr>
        <p:spPr>
          <a:xfrm>
            <a:off x="3144032" y="5548252"/>
            <a:ext cx="8950037" cy="923330"/>
          </a:xfrm>
          <a:prstGeom prst="rect">
            <a:avLst/>
          </a:prstGeom>
          <a:noFill/>
        </p:spPr>
        <p:txBody>
          <a:bodyPr wrap="square">
            <a:spAutoFit/>
          </a:bodyPr>
          <a:lstStyle/>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Via pre-training, the encoder effectively learns </a:t>
            </a:r>
            <a:r>
              <a:rPr lang="en-US" altLang="zh-CN" b="1" dirty="0">
                <a:latin typeface="Times New Roman" panose="02020603050405020304" pitchFamily="18" charset="0"/>
                <a:cs typeface="Times New Roman" panose="02020603050405020304" pitchFamily="18" charset="0"/>
              </a:rPr>
              <a:t>discriminative features</a:t>
            </a:r>
            <a:r>
              <a:rPr lang="en-US" altLang="zh-CN" dirty="0">
                <a:latin typeface="Times New Roman" panose="02020603050405020304" pitchFamily="18" charset="0"/>
                <a:cs typeface="Times New Roman" panose="02020603050405020304" pitchFamily="18" charset="0"/>
              </a:rPr>
              <a:t> for classification.</a:t>
            </a:r>
          </a:p>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Semi-supervised models can </a:t>
            </a:r>
            <a:r>
              <a:rPr lang="en-US" altLang="zh-CN" b="1" dirty="0">
                <a:latin typeface="Times New Roman" panose="02020603050405020304" pitchFamily="18" charset="0"/>
                <a:cs typeface="Times New Roman" panose="02020603050405020304" pitchFamily="18" charset="0"/>
              </a:rPr>
              <a:t>outperform</a:t>
            </a:r>
            <a:r>
              <a:rPr lang="en-US" altLang="zh-CN" dirty="0">
                <a:latin typeface="Times New Roman" panose="02020603050405020304" pitchFamily="18" charset="0"/>
                <a:cs typeface="Times New Roman" panose="02020603050405020304" pitchFamily="18" charset="0"/>
              </a:rPr>
              <a:t> their supervised counterparts given the same </a:t>
            </a:r>
            <a:r>
              <a:rPr lang="en-US" altLang="zh-CN" b="1" dirty="0">
                <a:latin typeface="Times New Roman" panose="02020603050405020304" pitchFamily="18" charset="0"/>
                <a:cs typeface="Times New Roman" panose="02020603050405020304" pitchFamily="18" charset="0"/>
              </a:rPr>
              <a:t>parameter count</a:t>
            </a:r>
            <a:r>
              <a:rPr lang="en-US" altLang="zh-CN" dirty="0">
                <a:latin typeface="Times New Roman" panose="02020603050405020304" pitchFamily="18" charset="0"/>
                <a:cs typeface="Times New Roman" panose="02020603050405020304" pitchFamily="18" charset="0"/>
              </a:rPr>
              <a:t> and </a:t>
            </a:r>
            <a:r>
              <a:rPr lang="en-US" altLang="zh-CN" b="1" dirty="0">
                <a:latin typeface="Times New Roman" panose="02020603050405020304" pitchFamily="18" charset="0"/>
                <a:cs typeface="Times New Roman" panose="02020603050405020304" pitchFamily="18" charset="0"/>
              </a:rPr>
              <a:t>labeled data volume</a:t>
            </a: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887500" y="414815"/>
            <a:ext cx="8969212" cy="477054"/>
          </a:xfrm>
          <a:prstGeom prst="rect">
            <a:avLst/>
          </a:prstGeom>
          <a:noFill/>
        </p:spPr>
        <p:txBody>
          <a:bodyPr wrap="square">
            <a:spAutoFit/>
          </a:bodyPr>
          <a:lstStyle/>
          <a:p>
            <a:pPr>
              <a:spcBef>
                <a:spcPts val="1500"/>
              </a:spcBef>
            </a:pPr>
            <a:r>
              <a:rPr lang="en-US" altLang="zh-CN" sz="2500" b="1" u="sng" dirty="0">
                <a:latin typeface="Times New Roman" panose="02020603050405020304" pitchFamily="18" charset="0"/>
                <a:cs typeface="Times New Roman" panose="02020603050405020304" pitchFamily="18" charset="0"/>
              </a:rPr>
              <a:t>Performance comparison: supervised &amp; self-supervised</a:t>
            </a: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0969" y="955668"/>
            <a:ext cx="4317012" cy="4317012"/>
          </a:xfrm>
          <a:prstGeom prst="rect">
            <a:avLst/>
          </a:prstGeom>
        </p:spPr>
      </p:pic>
      <p:sp>
        <p:nvSpPr>
          <p:cNvPr id="5" name="文本框 4"/>
          <p:cNvSpPr txBox="1"/>
          <p:nvPr/>
        </p:nvSpPr>
        <p:spPr>
          <a:xfrm>
            <a:off x="11566525" y="6250940"/>
            <a:ext cx="521970" cy="368300"/>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11</a:t>
            </a:r>
          </a:p>
        </p:txBody>
      </p:sp>
      <p:pic>
        <p:nvPicPr>
          <p:cNvPr id="19" name="Picture 18">
            <a:extLst>
              <a:ext uri="{FF2B5EF4-FFF2-40B4-BE49-F238E27FC236}">
                <a16:creationId xmlns:a16="http://schemas.microsoft.com/office/drawing/2014/main" id="{52230FFE-2D2A-FE86-D372-DDDE0366A8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6213" y="3320141"/>
            <a:ext cx="3605881" cy="2180661"/>
          </a:xfrm>
          <a:prstGeom prst="rect">
            <a:avLst/>
          </a:prstGeom>
        </p:spPr>
      </p:pic>
      <p:sp>
        <p:nvSpPr>
          <p:cNvPr id="20" name="文本框 5">
            <a:extLst>
              <a:ext uri="{FF2B5EF4-FFF2-40B4-BE49-F238E27FC236}">
                <a16:creationId xmlns:a16="http://schemas.microsoft.com/office/drawing/2014/main" id="{E009BD0A-FF2D-A03E-B284-BFED9C25CF03}"/>
              </a:ext>
            </a:extLst>
          </p:cNvPr>
          <p:cNvSpPr txBox="1"/>
          <p:nvPr/>
        </p:nvSpPr>
        <p:spPr>
          <a:xfrm>
            <a:off x="4606550" y="4621661"/>
            <a:ext cx="2332869" cy="369332"/>
          </a:xfrm>
          <a:prstGeom prst="rect">
            <a:avLst/>
          </a:prstGeom>
          <a:noFill/>
        </p:spPr>
        <p:txBody>
          <a:bodyPr wrap="square">
            <a:spAutoFit/>
          </a:bodyPr>
          <a:lstStyle/>
          <a:p>
            <a:r>
              <a:rPr lang="en-US" altLang="zh-CN" sz="1800" dirty="0">
                <a:latin typeface="Times New Roman" panose="02020603050405020304" pitchFamily="18" charset="0"/>
                <a:cs typeface="Times New Roman" panose="02020603050405020304" pitchFamily="18" charset="0"/>
              </a:rPr>
              <a:t>*Zenith angle: 0~50°</a:t>
            </a:r>
            <a:endParaRPr lang="zh-CN" altLang="en-US" dirty="0"/>
          </a:p>
        </p:txBody>
      </p:sp>
      <p:pic>
        <p:nvPicPr>
          <p:cNvPr id="23" name="Picture 22">
            <a:extLst>
              <a:ext uri="{FF2B5EF4-FFF2-40B4-BE49-F238E27FC236}">
                <a16:creationId xmlns:a16="http://schemas.microsoft.com/office/drawing/2014/main" id="{85AEDB96-86ED-9640-6ABC-4173428786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9253" y="922093"/>
            <a:ext cx="3665367" cy="235053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464966" y="1174930"/>
            <a:ext cx="3327813" cy="2570692"/>
          </a:xfrm>
          <a:prstGeom prst="rect">
            <a:avLst/>
          </a:prstGeom>
        </p:spPr>
      </p:pic>
      <p:pic>
        <p:nvPicPr>
          <p:cNvPr id="5" name="图片 4"/>
          <p:cNvPicPr>
            <a:picLocks noChangeAspect="1"/>
          </p:cNvPicPr>
          <p:nvPr/>
        </p:nvPicPr>
        <p:blipFill>
          <a:blip r:embed="rId4"/>
          <a:stretch>
            <a:fillRect/>
          </a:stretch>
        </p:blipFill>
        <p:spPr>
          <a:xfrm>
            <a:off x="8161311" y="1148531"/>
            <a:ext cx="3482874" cy="2597091"/>
          </a:xfrm>
          <a:prstGeom prst="rect">
            <a:avLst/>
          </a:prstGeom>
        </p:spPr>
      </p:pic>
      <p:pic>
        <p:nvPicPr>
          <p:cNvPr id="7" name="图片 6"/>
          <p:cNvPicPr>
            <a:picLocks noChangeAspect="1"/>
          </p:cNvPicPr>
          <p:nvPr/>
        </p:nvPicPr>
        <p:blipFill>
          <a:blip r:embed="rId5"/>
          <a:stretch>
            <a:fillRect/>
          </a:stretch>
        </p:blipFill>
        <p:spPr>
          <a:xfrm>
            <a:off x="4308865" y="1174930"/>
            <a:ext cx="3482873" cy="2570692"/>
          </a:xfrm>
          <a:prstGeom prst="rect">
            <a:avLst/>
          </a:prstGeom>
        </p:spPr>
      </p:pic>
      <p:pic>
        <p:nvPicPr>
          <p:cNvPr id="14" name="图片 13"/>
          <p:cNvPicPr>
            <a:picLocks noChangeAspect="1"/>
          </p:cNvPicPr>
          <p:nvPr/>
        </p:nvPicPr>
        <p:blipFill>
          <a:blip r:embed="rId6"/>
          <a:stretch>
            <a:fillRect/>
          </a:stretch>
        </p:blipFill>
        <p:spPr>
          <a:xfrm>
            <a:off x="4117101" y="4421571"/>
            <a:ext cx="2425333" cy="1822531"/>
          </a:xfrm>
          <a:prstGeom prst="rect">
            <a:avLst/>
          </a:prstGeom>
        </p:spPr>
      </p:pic>
      <p:pic>
        <p:nvPicPr>
          <p:cNvPr id="16" name="图片 15"/>
          <p:cNvPicPr>
            <a:picLocks noChangeAspect="1"/>
          </p:cNvPicPr>
          <p:nvPr/>
        </p:nvPicPr>
        <p:blipFill>
          <a:blip r:embed="rId7"/>
          <a:stretch>
            <a:fillRect/>
          </a:stretch>
        </p:blipFill>
        <p:spPr>
          <a:xfrm>
            <a:off x="6815136" y="4421571"/>
            <a:ext cx="2425333" cy="1830135"/>
          </a:xfrm>
          <a:prstGeom prst="rect">
            <a:avLst/>
          </a:prstGeom>
        </p:spPr>
      </p:pic>
      <p:pic>
        <p:nvPicPr>
          <p:cNvPr id="18" name="图片 17"/>
          <p:cNvPicPr>
            <a:picLocks noChangeAspect="1"/>
          </p:cNvPicPr>
          <p:nvPr/>
        </p:nvPicPr>
        <p:blipFill>
          <a:blip r:embed="rId8"/>
          <a:stretch>
            <a:fillRect/>
          </a:stretch>
        </p:blipFill>
        <p:spPr>
          <a:xfrm>
            <a:off x="9539674" y="4421571"/>
            <a:ext cx="2425333" cy="1837235"/>
          </a:xfrm>
          <a:prstGeom prst="rect">
            <a:avLst/>
          </a:prstGeom>
        </p:spPr>
      </p:pic>
      <p:sp>
        <p:nvSpPr>
          <p:cNvPr id="20" name="文本框 19"/>
          <p:cNvSpPr txBox="1"/>
          <p:nvPr/>
        </p:nvSpPr>
        <p:spPr>
          <a:xfrm>
            <a:off x="227896" y="619634"/>
            <a:ext cx="6110242" cy="477054"/>
          </a:xfrm>
          <a:prstGeom prst="rect">
            <a:avLst/>
          </a:prstGeom>
          <a:noFill/>
        </p:spPr>
        <p:txBody>
          <a:bodyPr wrap="square">
            <a:spAutoFit/>
          </a:bodyPr>
          <a:lstStyle/>
          <a:p>
            <a:r>
              <a:rPr lang="en-US" altLang="zh-CN" sz="2500" b="1" u="sng" dirty="0">
                <a:latin typeface="Times New Roman" panose="02020603050405020304" pitchFamily="18" charset="0"/>
                <a:cs typeface="Times New Roman" panose="02020603050405020304" pitchFamily="18" charset="0"/>
              </a:rPr>
              <a:t>Pretraining - Feature Visualization</a:t>
            </a:r>
          </a:p>
        </p:txBody>
      </p:sp>
      <mc:AlternateContent xmlns:mc="http://schemas.openxmlformats.org/markup-compatibility/2006" xmlns:a14="http://schemas.microsoft.com/office/drawing/2010/main">
        <mc:Choice Requires="a14">
          <p:sp>
            <p:nvSpPr>
              <p:cNvPr id="21" name="文本框 20"/>
              <p:cNvSpPr txBox="1"/>
              <p:nvPr/>
            </p:nvSpPr>
            <p:spPr>
              <a:xfrm>
                <a:off x="1144634" y="3745622"/>
                <a:ext cx="188862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CN" altLang="en-US" b="1" i="1" smtClean="0">
                          <a:latin typeface="Cambria Math" panose="02040503050406030204" pitchFamily="18" charset="0"/>
                        </a:rPr>
                        <m:t>𝜸</m:t>
                      </m:r>
                      <m:r>
                        <a:rPr lang="en-US" altLang="zh-CN" b="1" i="1" smtClean="0">
                          <a:latin typeface="Cambria Math" panose="02040503050406030204" pitchFamily="18" charset="0"/>
                        </a:rPr>
                        <m:t>/</m:t>
                      </m:r>
                      <m:r>
                        <a:rPr lang="en-US" altLang="zh-CN" b="1" i="1">
                          <a:latin typeface="Cambria Math" panose="02040503050406030204" pitchFamily="18" charset="0"/>
                        </a:rPr>
                        <m:t>𝒑</m:t>
                      </m:r>
                    </m:oMath>
                  </m:oMathPara>
                </a14:m>
                <a:endParaRPr lang="zh-CN" altLang="en-US" b="1" dirty="0"/>
              </a:p>
            </p:txBody>
          </p:sp>
        </mc:Choice>
        <mc:Fallback xmlns="">
          <p:sp>
            <p:nvSpPr>
              <p:cNvPr id="21" name="文本框 20"/>
              <p:cNvSpPr txBox="1">
                <a:spLocks noRot="1" noChangeAspect="1" noMove="1" noResize="1" noEditPoints="1" noAdjustHandles="1" noChangeArrowheads="1" noChangeShapeType="1" noTextEdit="1"/>
              </p:cNvSpPr>
              <p:nvPr/>
            </p:nvSpPr>
            <p:spPr>
              <a:xfrm>
                <a:off x="1144634" y="3745622"/>
                <a:ext cx="1888621" cy="369332"/>
              </a:xfrm>
              <a:prstGeom prst="rect">
                <a:avLst/>
              </a:prstGeom>
              <a:blipFill rotWithShape="1">
                <a:blip r:embed="rId9"/>
                <a:stretch>
                  <a:fillRect l="-19" t="-106" r="26" b="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p:cNvSpPr txBox="1"/>
              <p:nvPr/>
            </p:nvSpPr>
            <p:spPr>
              <a:xfrm>
                <a:off x="3644557" y="3745622"/>
                <a:ext cx="463510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rPr>
                        <m:t>𝑺𝒉𝒐𝒘𝒆𝒓</m:t>
                      </m:r>
                      <m:r>
                        <a:rPr lang="en-US" altLang="zh-CN" b="1" i="1" smtClean="0">
                          <a:latin typeface="Cambria Math" panose="02040503050406030204" pitchFamily="18" charset="0"/>
                        </a:rPr>
                        <m:t> </m:t>
                      </m:r>
                      <m:r>
                        <a:rPr lang="en-US" altLang="zh-CN" b="1" i="1">
                          <a:latin typeface="Cambria Math" panose="02040503050406030204" pitchFamily="18" charset="0"/>
                        </a:rPr>
                        <m:t>𝒔𝒊𝒛𝒆</m:t>
                      </m:r>
                      <m:r>
                        <a:rPr lang="en-US" altLang="zh-CN" b="1" i="1" smtClean="0">
                          <a:latin typeface="Cambria Math" panose="02040503050406030204" pitchFamily="18" charset="0"/>
                        </a:rPr>
                        <m:t>:</m:t>
                      </m:r>
                      <m:r>
                        <a:rPr lang="en-US" altLang="zh-CN" b="1" i="1" smtClean="0">
                          <a:latin typeface="Cambria Math" panose="02040503050406030204" pitchFamily="18" charset="0"/>
                        </a:rPr>
                        <m:t>𝑺𝒎𝒂𝒍𝒍</m:t>
                      </m:r>
                      <m:r>
                        <a:rPr lang="en-US" altLang="zh-CN" b="1" i="1" smtClean="0">
                          <a:latin typeface="Cambria Math" panose="02040503050406030204" pitchFamily="18" charset="0"/>
                          <a:ea typeface="Cambria Math" panose="02040503050406030204" pitchFamily="18" charset="0"/>
                        </a:rPr>
                        <m:t>←−</m:t>
                      </m:r>
                      <m:r>
                        <a:rPr lang="en-US" altLang="zh-CN" b="1" i="1" smtClean="0">
                          <a:latin typeface="Cambria Math" panose="02040503050406030204" pitchFamily="18" charset="0"/>
                        </a:rPr>
                        <m:t>−→</m:t>
                      </m:r>
                      <m:r>
                        <a:rPr lang="en-US" altLang="zh-CN" b="1" i="1" smtClean="0">
                          <a:latin typeface="Cambria Math" panose="02040503050406030204" pitchFamily="18" charset="0"/>
                        </a:rPr>
                        <m:t>𝑩𝒊𝒈</m:t>
                      </m:r>
                    </m:oMath>
                  </m:oMathPara>
                </a14:m>
                <a:endParaRPr dirty="0"/>
              </a:p>
            </p:txBody>
          </p:sp>
        </mc:Choice>
        <mc:Fallback xmlns="">
          <p:sp>
            <p:nvSpPr>
              <p:cNvPr id="22" name="文本框 21"/>
              <p:cNvSpPr txBox="1">
                <a:spLocks noRot="1" noChangeAspect="1" noMove="1" noResize="1" noEditPoints="1" noAdjustHandles="1" noChangeArrowheads="1" noChangeShapeType="1" noTextEdit="1"/>
              </p:cNvSpPr>
              <p:nvPr/>
            </p:nvSpPr>
            <p:spPr>
              <a:xfrm>
                <a:off x="3644557" y="3745622"/>
                <a:ext cx="4635103" cy="369332"/>
              </a:xfrm>
              <a:prstGeom prst="rect">
                <a:avLst/>
              </a:prstGeom>
              <a:blipFill>
                <a:blip r:embed="rId10"/>
                <a:stretch>
                  <a:fillRect b="-114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p:cNvSpPr txBox="1"/>
              <p:nvPr/>
            </p:nvSpPr>
            <p:spPr>
              <a:xfrm>
                <a:off x="7622213" y="3698175"/>
                <a:ext cx="4635103"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ea typeface="Cambria Math" panose="02040503050406030204" pitchFamily="18" charset="0"/>
                        </a:rPr>
                        <m:t>𝑻𝒊𝒎𝒆</m:t>
                      </m:r>
                      <m:r>
                        <a:rPr lang="en-US" altLang="zh-CN" b="1" i="1" smtClean="0">
                          <a:latin typeface="Cambria Math" panose="02040503050406030204" pitchFamily="18" charset="0"/>
                          <a:ea typeface="Cambria Math" panose="02040503050406030204" pitchFamily="18" charset="0"/>
                        </a:rPr>
                        <m:t> </m:t>
                      </m:r>
                      <m:r>
                        <a:rPr lang="en-US" altLang="zh-CN" b="1" i="1" smtClean="0">
                          <a:latin typeface="Cambria Math" panose="02040503050406030204" pitchFamily="18" charset="0"/>
                          <a:ea typeface="Cambria Math" panose="02040503050406030204" pitchFamily="18" charset="0"/>
                        </a:rPr>
                        <m:t>𝑫𝒊𝒔𝒕𝒓𝒊𝒃𝒖𝒕𝒊𝒐𝒏</m:t>
                      </m:r>
                      <m:r>
                        <a:rPr lang="en-US" altLang="zh-CN" b="1" i="1" smtClean="0">
                          <a:latin typeface="Cambria Math" panose="02040503050406030204" pitchFamily="18" charset="0"/>
                          <a:ea typeface="Cambria Math" panose="02040503050406030204" pitchFamily="18" charset="0"/>
                        </a:rPr>
                        <m:t>: </m:t>
                      </m:r>
                    </m:oMath>
                  </m:oMathPara>
                </a14:m>
                <a:endParaRPr lang="en-US" altLang="zh-CN" b="1"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b="1" i="1">
                          <a:latin typeface="Cambria Math" panose="02040503050406030204" pitchFamily="18" charset="0"/>
                          <a:ea typeface="Cambria Math" panose="02040503050406030204" pitchFamily="18" charset="0"/>
                        </a:rPr>
                        <m:t>𝑫𝒊𝒔𝒑𝒆𝒓𝒔𝒆𝒅</m:t>
                      </m:r>
                      <m:r>
                        <a:rPr lang="en-US" altLang="zh-CN" b="1" i="1">
                          <a:latin typeface="Cambria Math" panose="02040503050406030204" pitchFamily="18" charset="0"/>
                          <a:ea typeface="Cambria Math" panose="02040503050406030204" pitchFamily="18" charset="0"/>
                        </a:rPr>
                        <m:t>←−−→</m:t>
                      </m:r>
                      <m:r>
                        <a:rPr lang="en-US" altLang="zh-CN" b="1" i="1">
                          <a:latin typeface="Cambria Math" panose="02040503050406030204" pitchFamily="18" charset="0"/>
                        </a:rPr>
                        <m:t>𝑪𝒐𝒎𝒑𝒂𝒄𝒕</m:t>
                      </m:r>
                    </m:oMath>
                  </m:oMathPara>
                </a14:m>
                <a:endParaRPr dirty="0"/>
              </a:p>
            </p:txBody>
          </p:sp>
        </mc:Choice>
        <mc:Fallback xmlns="">
          <p:sp>
            <p:nvSpPr>
              <p:cNvPr id="23" name="文本框 22"/>
              <p:cNvSpPr txBox="1">
                <a:spLocks noRot="1" noChangeAspect="1" noMove="1" noResize="1" noEditPoints="1" noAdjustHandles="1" noChangeArrowheads="1" noChangeShapeType="1" noTextEdit="1"/>
              </p:cNvSpPr>
              <p:nvPr/>
            </p:nvSpPr>
            <p:spPr>
              <a:xfrm>
                <a:off x="7622213" y="3698175"/>
                <a:ext cx="4635103" cy="646331"/>
              </a:xfrm>
              <a:prstGeom prst="rect">
                <a:avLst/>
              </a:prstGeom>
              <a:blipFill>
                <a:blip r:embed="rId11"/>
                <a:stretch>
                  <a:fillRect b="-5769"/>
                </a:stretch>
              </a:blipFill>
            </p:spPr>
            <p:txBody>
              <a:bodyPr/>
              <a:lstStyle/>
              <a:p>
                <a:r>
                  <a:rPr>
                    <a:noFill/>
                  </a:rPr>
                  <a:t> </a:t>
                </a:r>
              </a:p>
            </p:txBody>
          </p:sp>
        </mc:Fallback>
      </mc:AlternateContent>
      <mc:AlternateContent xmlns:mc="http://schemas.openxmlformats.org/markup-compatibility/2006" xmlns:a14="http://schemas.microsoft.com/office/drawing/2010/main">
        <mc:Choice Requires="a14">
          <p:sp>
            <p:nvSpPr>
              <p:cNvPr id="25" name="文本框 24"/>
              <p:cNvSpPr txBox="1"/>
              <p:nvPr/>
            </p:nvSpPr>
            <p:spPr>
              <a:xfrm>
                <a:off x="4449517" y="6258806"/>
                <a:ext cx="188862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rPr>
                        <m:t>𝑬𝒑𝒐𝒄𝒉</m:t>
                      </m:r>
                      <m:r>
                        <a:rPr lang="en-US" altLang="zh-CN" b="1" i="1" smtClean="0">
                          <a:latin typeface="Cambria Math" panose="02040503050406030204" pitchFamily="18" charset="0"/>
                        </a:rPr>
                        <m:t> </m:t>
                      </m:r>
                      <m:r>
                        <a:rPr lang="en-US" altLang="zh-CN" b="1" i="1" smtClean="0">
                          <a:latin typeface="Cambria Math" panose="02040503050406030204" pitchFamily="18" charset="0"/>
                        </a:rPr>
                        <m:t>𝟒</m:t>
                      </m:r>
                    </m:oMath>
                  </m:oMathPara>
                </a14:m>
                <a:endParaRPr lang="zh-CN" altLang="en-US" b="1" dirty="0"/>
              </a:p>
            </p:txBody>
          </p:sp>
        </mc:Choice>
        <mc:Fallback xmlns="">
          <p:sp>
            <p:nvSpPr>
              <p:cNvPr id="25" name="文本框 24"/>
              <p:cNvSpPr txBox="1">
                <a:spLocks noRot="1" noChangeAspect="1" noMove="1" noResize="1" noEditPoints="1" noAdjustHandles="1" noChangeArrowheads="1" noChangeShapeType="1" noTextEdit="1"/>
              </p:cNvSpPr>
              <p:nvPr/>
            </p:nvSpPr>
            <p:spPr>
              <a:xfrm>
                <a:off x="4449517" y="6258806"/>
                <a:ext cx="1888621" cy="369332"/>
              </a:xfrm>
              <a:prstGeom prst="rect">
                <a:avLst/>
              </a:prstGeom>
              <a:blipFill>
                <a:blip r:embed="rId12"/>
                <a:stretch>
                  <a:fillRect b="-16667"/>
                </a:stretch>
              </a:blipFill>
            </p:spPr>
            <p:txBody>
              <a:bodyPr/>
              <a:lstStyle/>
              <a:p>
                <a:r>
                  <a:rPr>
                    <a:noFill/>
                  </a:rPr>
                  <a:t> </a:t>
                </a:r>
              </a:p>
            </p:txBody>
          </p:sp>
        </mc:Fallback>
      </mc:AlternateContent>
      <mc:AlternateContent xmlns:mc="http://schemas.openxmlformats.org/markup-compatibility/2006" xmlns:a14="http://schemas.microsoft.com/office/drawing/2010/main">
        <mc:Choice Requires="a14">
          <p:sp>
            <p:nvSpPr>
              <p:cNvPr id="27" name="文本框 26"/>
              <p:cNvSpPr txBox="1"/>
              <p:nvPr/>
            </p:nvSpPr>
            <p:spPr>
              <a:xfrm>
                <a:off x="7217000" y="6258806"/>
                <a:ext cx="188862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rPr>
                        <m:t>𝑬𝒑𝒐𝒄𝒉</m:t>
                      </m:r>
                      <m:r>
                        <a:rPr lang="en-US" altLang="zh-CN" b="1" i="1" smtClean="0">
                          <a:latin typeface="Cambria Math" panose="02040503050406030204" pitchFamily="18" charset="0"/>
                        </a:rPr>
                        <m:t> </m:t>
                      </m:r>
                      <m:r>
                        <a:rPr lang="en-US" altLang="zh-CN" b="1" i="1" smtClean="0">
                          <a:latin typeface="Cambria Math" panose="02040503050406030204" pitchFamily="18" charset="0"/>
                        </a:rPr>
                        <m:t>𝟏𝟎</m:t>
                      </m:r>
                    </m:oMath>
                  </m:oMathPara>
                </a14:m>
                <a:endParaRPr lang="zh-CN" altLang="en-US" b="1" dirty="0"/>
              </a:p>
            </p:txBody>
          </p:sp>
        </mc:Choice>
        <mc:Fallback xmlns="">
          <p:sp>
            <p:nvSpPr>
              <p:cNvPr id="27" name="文本框 26"/>
              <p:cNvSpPr txBox="1">
                <a:spLocks noRot="1" noChangeAspect="1" noMove="1" noResize="1" noEditPoints="1" noAdjustHandles="1" noChangeArrowheads="1" noChangeShapeType="1" noTextEdit="1"/>
              </p:cNvSpPr>
              <p:nvPr/>
            </p:nvSpPr>
            <p:spPr>
              <a:xfrm>
                <a:off x="7217000" y="6258806"/>
                <a:ext cx="1888621" cy="369332"/>
              </a:xfrm>
              <a:prstGeom prst="rect">
                <a:avLst/>
              </a:prstGeom>
              <a:blipFill>
                <a:blip r:embed="rId13"/>
                <a:stretch>
                  <a:fillRect b="-16667"/>
                </a:stretch>
              </a:blipFill>
            </p:spPr>
            <p:txBody>
              <a:bodyPr/>
              <a:lstStyle/>
              <a:p>
                <a:r>
                  <a:rPr>
                    <a:noFill/>
                  </a:rPr>
                  <a:t> </a:t>
                </a:r>
              </a:p>
            </p:txBody>
          </p:sp>
        </mc:Fallback>
      </mc:AlternateContent>
      <mc:AlternateContent xmlns:mc="http://schemas.openxmlformats.org/markup-compatibility/2006" xmlns:a14="http://schemas.microsoft.com/office/drawing/2010/main">
        <mc:Choice Requires="a14">
          <p:sp>
            <p:nvSpPr>
              <p:cNvPr id="28" name="文本框 27"/>
              <p:cNvSpPr txBox="1"/>
              <p:nvPr/>
            </p:nvSpPr>
            <p:spPr>
              <a:xfrm>
                <a:off x="9984483" y="6260366"/>
                <a:ext cx="188862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rPr>
                        <m:t>𝑬𝒑𝒐𝒄𝒉</m:t>
                      </m:r>
                      <m:r>
                        <a:rPr lang="en-US" altLang="zh-CN" b="1" i="1" smtClean="0">
                          <a:latin typeface="Cambria Math" panose="02040503050406030204" pitchFamily="18" charset="0"/>
                        </a:rPr>
                        <m:t> </m:t>
                      </m:r>
                      <m:r>
                        <a:rPr lang="en-US" altLang="zh-CN" b="1" i="1" smtClean="0">
                          <a:latin typeface="Cambria Math" panose="02040503050406030204" pitchFamily="18" charset="0"/>
                        </a:rPr>
                        <m:t>𝟒𝟑</m:t>
                      </m:r>
                    </m:oMath>
                  </m:oMathPara>
                </a14:m>
                <a:endParaRPr lang="zh-CN" altLang="en-US" b="1" dirty="0"/>
              </a:p>
            </p:txBody>
          </p:sp>
        </mc:Choice>
        <mc:Fallback xmlns="">
          <p:sp>
            <p:nvSpPr>
              <p:cNvPr id="28" name="文本框 27"/>
              <p:cNvSpPr txBox="1">
                <a:spLocks noRot="1" noChangeAspect="1" noMove="1" noResize="1" noEditPoints="1" noAdjustHandles="1" noChangeArrowheads="1" noChangeShapeType="1" noTextEdit="1"/>
              </p:cNvSpPr>
              <p:nvPr/>
            </p:nvSpPr>
            <p:spPr>
              <a:xfrm>
                <a:off x="9984483" y="6260366"/>
                <a:ext cx="1888621" cy="369332"/>
              </a:xfrm>
              <a:prstGeom prst="rect">
                <a:avLst/>
              </a:prstGeom>
              <a:blipFill>
                <a:blip r:embed="rId14"/>
                <a:stretch>
                  <a:fillRect b="-12903"/>
                </a:stretch>
              </a:blipFill>
            </p:spPr>
            <p:txBody>
              <a:bodyPr/>
              <a:lstStyle/>
              <a:p>
                <a:r>
                  <a:rPr>
                    <a:noFill/>
                  </a:rPr>
                  <a:t> </a:t>
                </a:r>
              </a:p>
            </p:txBody>
          </p:sp>
        </mc:Fallback>
      </mc:AlternateContent>
      <p:sp>
        <p:nvSpPr>
          <p:cNvPr id="30" name="文本框 29"/>
          <p:cNvSpPr txBox="1"/>
          <p:nvPr/>
        </p:nvSpPr>
        <p:spPr>
          <a:xfrm>
            <a:off x="109209" y="4174213"/>
            <a:ext cx="3959470" cy="2031325"/>
          </a:xfrm>
          <a:prstGeom prst="rect">
            <a:avLst/>
          </a:prstGeom>
          <a:noFill/>
        </p:spPr>
        <p:txBody>
          <a:bodyPr wrap="square">
            <a:spAutoFit/>
          </a:bodyPr>
          <a:lstStyle/>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Dimensionality reduction visualization partially interprets how well the model learns the features.</a:t>
            </a:r>
          </a:p>
          <a:p>
            <a:pPr marL="285750" indent="-285750">
              <a:buFont typeface="Wingdings" panose="05000000000000000000" pitchFamily="2" charset="2"/>
              <a:buChar char="Ø"/>
            </a:pPr>
            <a:endParaRPr lang="en-US"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The encoder's </a:t>
            </a:r>
            <a:r>
              <a:rPr lang="en-US" altLang="zh-CN" b="1" dirty="0">
                <a:latin typeface="Times New Roman" panose="02020603050405020304" pitchFamily="18" charset="0"/>
                <a:cs typeface="Times New Roman" panose="02020603050405020304" pitchFamily="18" charset="0"/>
              </a:rPr>
              <a:t>classification performance</a:t>
            </a:r>
            <a:r>
              <a:rPr lang="en-US" altLang="zh-CN" dirty="0">
                <a:latin typeface="Times New Roman" panose="02020603050405020304" pitchFamily="18" charset="0"/>
                <a:cs typeface="Times New Roman" panose="02020603050405020304" pitchFamily="18" charset="0"/>
              </a:rPr>
              <a:t> steadily improves as pre-training progresses.</a:t>
            </a:r>
            <a:endParaRPr lang="zh-CN" altLang="en-US"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11566525" y="6250940"/>
            <a:ext cx="521970" cy="368300"/>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12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3AA181D3-99A9-B9A1-35AC-5FE8745C9C96}"/>
              </a:ext>
            </a:extLst>
          </p:cNvPr>
          <p:cNvSpPr txBox="1"/>
          <p:nvPr/>
        </p:nvSpPr>
        <p:spPr>
          <a:xfrm>
            <a:off x="185159" y="609734"/>
            <a:ext cx="9284518" cy="477054"/>
          </a:xfrm>
          <a:prstGeom prst="rect">
            <a:avLst/>
          </a:prstGeom>
          <a:noFill/>
        </p:spPr>
        <p:txBody>
          <a:bodyPr wrap="square">
            <a:spAutoFit/>
          </a:bodyPr>
          <a:lstStyle/>
          <a:p>
            <a:pPr>
              <a:spcBef>
                <a:spcPts val="1500"/>
              </a:spcBef>
            </a:pPr>
            <a:r>
              <a:rPr lang="en-US" altLang="zh-CN" sz="2500" b="1" u="sng" dirty="0">
                <a:latin typeface="Times New Roman" panose="02020603050405020304" pitchFamily="18" charset="0"/>
                <a:cs typeface="Times New Roman" panose="02020603050405020304" pitchFamily="18" charset="0"/>
              </a:rPr>
              <a:t>Semi-supervised Learning---Momentum Contrast: Preliminary</a:t>
            </a:r>
          </a:p>
        </p:txBody>
      </p:sp>
      <p:pic>
        <p:nvPicPr>
          <p:cNvPr id="7" name="图片 6">
            <a:extLst>
              <a:ext uri="{FF2B5EF4-FFF2-40B4-BE49-F238E27FC236}">
                <a16:creationId xmlns:a16="http://schemas.microsoft.com/office/drawing/2014/main" id="{DB3B0D35-9A7C-93DC-219F-312F3AA520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74666"/>
            <a:ext cx="7222295" cy="5073600"/>
          </a:xfrm>
          <a:prstGeom prst="rect">
            <a:avLst/>
          </a:prstGeom>
        </p:spPr>
      </p:pic>
      <p:pic>
        <p:nvPicPr>
          <p:cNvPr id="9" name="图片 8">
            <a:extLst>
              <a:ext uri="{FF2B5EF4-FFF2-40B4-BE49-F238E27FC236}">
                <a16:creationId xmlns:a16="http://schemas.microsoft.com/office/drawing/2014/main" id="{347C6061-11F8-26FD-83D2-A1FFD7C4B375}"/>
              </a:ext>
            </a:extLst>
          </p:cNvPr>
          <p:cNvPicPr>
            <a:picLocks noChangeAspect="1"/>
          </p:cNvPicPr>
          <p:nvPr/>
        </p:nvPicPr>
        <p:blipFill>
          <a:blip r:embed="rId4"/>
          <a:stretch>
            <a:fillRect/>
          </a:stretch>
        </p:blipFill>
        <p:spPr>
          <a:xfrm>
            <a:off x="6538586" y="1224574"/>
            <a:ext cx="5322363" cy="3225846"/>
          </a:xfrm>
          <a:prstGeom prst="rect">
            <a:avLst/>
          </a:prstGeom>
        </p:spPr>
      </p:pic>
      <p:sp>
        <p:nvSpPr>
          <p:cNvPr id="10" name="文本框 9">
            <a:extLst>
              <a:ext uri="{FF2B5EF4-FFF2-40B4-BE49-F238E27FC236}">
                <a16:creationId xmlns:a16="http://schemas.microsoft.com/office/drawing/2014/main" id="{422FB734-A5FE-E2E5-6914-688AAC45B905}"/>
              </a:ext>
            </a:extLst>
          </p:cNvPr>
          <p:cNvSpPr txBox="1"/>
          <p:nvPr/>
        </p:nvSpPr>
        <p:spPr>
          <a:xfrm>
            <a:off x="7222295" y="4476584"/>
            <a:ext cx="4969705" cy="1323439"/>
          </a:xfrm>
          <a:prstGeom prst="rect">
            <a:avLst/>
          </a:prstGeom>
          <a:noFill/>
        </p:spPr>
        <p:txBody>
          <a:bodyPr wrap="square" rtlCol="0">
            <a:spAutoFit/>
          </a:bodyPr>
          <a:lstStyle/>
          <a:p>
            <a:endParaRPr lang="en-US" altLang="zh-CN"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Momentum Contrast learning is more stable during training than SimSiam, and it also achieves better pretraining performance.</a:t>
            </a:r>
            <a:endParaRPr lang="zh-CN" altLang="en-US" sz="20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2F762521-C7B7-C8EE-F46F-A6417C57E19A}"/>
              </a:ext>
            </a:extLst>
          </p:cNvPr>
          <p:cNvSpPr txBox="1"/>
          <p:nvPr/>
        </p:nvSpPr>
        <p:spPr>
          <a:xfrm>
            <a:off x="11566525" y="6250940"/>
            <a:ext cx="521970" cy="368300"/>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16</a:t>
            </a:r>
          </a:p>
        </p:txBody>
      </p:sp>
    </p:spTree>
    <p:extLst>
      <p:ext uri="{BB962C8B-B14F-4D97-AF65-F5344CB8AC3E}">
        <p14:creationId xmlns:p14="http://schemas.microsoft.com/office/powerpoint/2010/main" val="2272239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0970" y="576605"/>
            <a:ext cx="11410060" cy="5442324"/>
          </a:xfrm>
          <a:prstGeom prst="rect">
            <a:avLst/>
          </a:prstGeom>
          <a:noFill/>
        </p:spPr>
        <p:txBody>
          <a:bodyPr wrap="square" rtlCol="0">
            <a:spAutoFit/>
          </a:bodyPr>
          <a:lstStyle/>
          <a:p>
            <a:pPr>
              <a:lnSpc>
                <a:spcPts val="3000"/>
              </a:lnSpc>
            </a:pPr>
            <a:r>
              <a:rPr lang="en-US" altLang="zh-CN" sz="2000" b="1" u="sng" dirty="0">
                <a:latin typeface="Times New Roman" panose="02020603050405020304" pitchFamily="18" charset="0"/>
                <a:cs typeface="Times New Roman" panose="02020603050405020304" pitchFamily="18" charset="0"/>
              </a:rPr>
              <a:t>Summary</a:t>
            </a:r>
            <a:endParaRPr lang="en-US" altLang="zh-CN" sz="2000" u="sng" dirty="0">
              <a:latin typeface="Times New Roman" panose="02020603050405020304" pitchFamily="18" charset="0"/>
              <a:cs typeface="Times New Roman" panose="02020603050405020304" pitchFamily="18" charset="0"/>
            </a:endParaRPr>
          </a:p>
          <a:p>
            <a:pPr marL="342900" indent="-342900">
              <a:lnSpc>
                <a:spcPts val="3000"/>
              </a:lnSpc>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Machine learning significantly improve the significance of Crab Nebula on real data, with clear differential dependence on energy and zenith angle.</a:t>
            </a:r>
          </a:p>
          <a:p>
            <a:pPr marL="342900" indent="-342900">
              <a:lnSpc>
                <a:spcPts val="3000"/>
              </a:lnSpc>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The current bottleneck is the discrepancy between MC and data: to be addressed by better simulation and better machine learning Architecture.</a:t>
            </a:r>
          </a:p>
          <a:p>
            <a:pPr marL="342900" indent="-342900">
              <a:lnSpc>
                <a:spcPts val="3000"/>
              </a:lnSpc>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Self-supervised learning shows promising progress, with emerging interpretable patterns in the learned representations.</a:t>
            </a:r>
          </a:p>
          <a:p>
            <a:pPr marL="342900" indent="-342900">
              <a:lnSpc>
                <a:spcPts val="3000"/>
              </a:lnSpc>
              <a:buFont typeface="Wingdings" panose="05000000000000000000" pitchFamily="2" charset="2"/>
              <a:buChar char="Ø"/>
            </a:pPr>
            <a:endParaRPr lang="en-US" altLang="zh-CN" sz="2000" dirty="0">
              <a:latin typeface="Times New Roman" panose="02020603050405020304" pitchFamily="18" charset="0"/>
              <a:cs typeface="Times New Roman" panose="02020603050405020304" pitchFamily="18" charset="0"/>
            </a:endParaRPr>
          </a:p>
          <a:p>
            <a:pPr>
              <a:lnSpc>
                <a:spcPts val="3000"/>
              </a:lnSpc>
            </a:pPr>
            <a:r>
              <a:rPr lang="en-US" altLang="zh-CN" sz="2000" b="1" u="sng" dirty="0">
                <a:latin typeface="Times New Roman" panose="02020603050405020304" pitchFamily="18" charset="0"/>
                <a:cs typeface="Times New Roman" panose="02020603050405020304" pitchFamily="18" charset="0"/>
              </a:rPr>
              <a:t>Future Work</a:t>
            </a:r>
          </a:p>
          <a:p>
            <a:pPr marL="342900" indent="-342900">
              <a:lnSpc>
                <a:spcPts val="3000"/>
              </a:lnSpc>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Test new simulation setups, develop different architectures, to improve MC–data consistency. </a:t>
            </a:r>
            <a:r>
              <a:rPr lang="en-US" altLang="zh-CN" sz="2000" i="1" dirty="0">
                <a:latin typeface="Times New Roman" panose="02020603050405020304" pitchFamily="18" charset="0"/>
                <a:cs typeface="Times New Roman" panose="02020603050405020304" pitchFamily="18" charset="0"/>
              </a:rPr>
              <a:t>Computing resource and manpower is becoming bottleneck.</a:t>
            </a:r>
          </a:p>
          <a:p>
            <a:pPr marL="342900" indent="-342900">
              <a:lnSpc>
                <a:spcPts val="3000"/>
              </a:lnSpc>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Prepare the standard ML toolkit, to cover tasks of angular/energy reconstruction, plus ion identifications, prepare for sky survey.</a:t>
            </a:r>
          </a:p>
          <a:p>
            <a:pPr marL="342900" indent="-342900">
              <a:lnSpc>
                <a:spcPts val="3000"/>
              </a:lnSpc>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Continue interpretability studies, to better understand the tools. </a:t>
            </a:r>
            <a:endParaRPr lang="zh-CN" altLang="en-US" sz="20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11566525" y="6250940"/>
            <a:ext cx="521970" cy="368300"/>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13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663" y="1063929"/>
            <a:ext cx="3037136" cy="2640643"/>
          </a:xfrm>
          <a:prstGeom prst="rect">
            <a:avLst/>
          </a:prstGeom>
        </p:spPr>
      </p:pic>
      <p:pic>
        <p:nvPicPr>
          <p:cNvPr id="3" name="Picture 2"/>
          <p:cNvPicPr>
            <a:picLocks noChangeAspect="1"/>
          </p:cNvPicPr>
          <p:nvPr/>
        </p:nvPicPr>
        <p:blipFill>
          <a:blip r:embed="rId3"/>
          <a:stretch>
            <a:fillRect/>
          </a:stretch>
        </p:blipFill>
        <p:spPr>
          <a:xfrm>
            <a:off x="1" y="3853209"/>
            <a:ext cx="3349088" cy="2121706"/>
          </a:xfrm>
          <a:prstGeom prst="rect">
            <a:avLst/>
          </a:prstGeom>
        </p:spPr>
      </p:pic>
      <p:pic>
        <p:nvPicPr>
          <p:cNvPr id="4" name="Picture 3"/>
          <p:cNvPicPr>
            <a:picLocks noChangeAspect="1"/>
          </p:cNvPicPr>
          <p:nvPr/>
        </p:nvPicPr>
        <p:blipFill>
          <a:blip r:embed="rId4"/>
          <a:stretch>
            <a:fillRect/>
          </a:stretch>
        </p:blipFill>
        <p:spPr>
          <a:xfrm>
            <a:off x="6146104" y="1168543"/>
            <a:ext cx="5727525" cy="2548555"/>
          </a:xfrm>
          <a:prstGeom prst="rect">
            <a:avLst/>
          </a:prstGeom>
        </p:spPr>
      </p:pic>
      <p:pic>
        <p:nvPicPr>
          <p:cNvPr id="5" name="Picture 4"/>
          <p:cNvPicPr>
            <a:picLocks noChangeAspect="1"/>
          </p:cNvPicPr>
          <p:nvPr/>
        </p:nvPicPr>
        <p:blipFill>
          <a:blip r:embed="rId5"/>
          <a:stretch>
            <a:fillRect/>
          </a:stretch>
        </p:blipFill>
        <p:spPr>
          <a:xfrm>
            <a:off x="6149151" y="3890113"/>
            <a:ext cx="5737004" cy="2600131"/>
          </a:xfrm>
          <a:prstGeom prst="rect">
            <a:avLst/>
          </a:prstGeom>
        </p:spPr>
      </p:pic>
      <p:pic>
        <p:nvPicPr>
          <p:cNvPr id="6" name="Picture 5"/>
          <p:cNvPicPr>
            <a:picLocks noChangeAspect="1"/>
          </p:cNvPicPr>
          <p:nvPr/>
        </p:nvPicPr>
        <p:blipFill>
          <a:blip r:embed="rId6"/>
          <a:stretch>
            <a:fillRect/>
          </a:stretch>
        </p:blipFill>
        <p:spPr>
          <a:xfrm>
            <a:off x="3113213" y="1156017"/>
            <a:ext cx="2999487" cy="5507830"/>
          </a:xfrm>
          <a:prstGeom prst="rect">
            <a:avLst/>
          </a:prstGeom>
        </p:spPr>
      </p:pic>
      <p:sp>
        <p:nvSpPr>
          <p:cNvPr id="9" name="文本框 19"/>
          <p:cNvSpPr txBox="1"/>
          <p:nvPr/>
        </p:nvSpPr>
        <p:spPr>
          <a:xfrm>
            <a:off x="1743546" y="453495"/>
            <a:ext cx="8740740" cy="477054"/>
          </a:xfrm>
          <a:prstGeom prst="rect">
            <a:avLst/>
          </a:prstGeom>
          <a:noFill/>
        </p:spPr>
        <p:txBody>
          <a:bodyPr wrap="square">
            <a:spAutoFit/>
          </a:bodyPr>
          <a:lstStyle/>
          <a:p>
            <a:r>
              <a:rPr lang="en-US" altLang="zh-CN" sz="2500" b="1" u="sng" dirty="0">
                <a:latin typeface="Times New Roman" panose="02020603050405020304" pitchFamily="18" charset="0"/>
                <a:cs typeface="Times New Roman" panose="02020603050405020304" pitchFamily="18" charset="0"/>
              </a:rPr>
              <a:t>A relevant progress: hadronic energy measurement at CEPC</a:t>
            </a:r>
          </a:p>
        </p:txBody>
      </p:sp>
      <p:sp>
        <p:nvSpPr>
          <p:cNvPr id="7" name="文本框 6"/>
          <p:cNvSpPr txBox="1"/>
          <p:nvPr/>
        </p:nvSpPr>
        <p:spPr>
          <a:xfrm>
            <a:off x="11566525" y="6250940"/>
            <a:ext cx="521970" cy="368300"/>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14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80972" y="2098638"/>
            <a:ext cx="10024216" cy="3170099"/>
          </a:xfrm>
          <a:prstGeom prst="rect">
            <a:avLst/>
          </a:prstGeom>
          <a:noFill/>
        </p:spPr>
        <p:txBody>
          <a:bodyPr wrap="square" rtlCol="0">
            <a:spAutoFit/>
          </a:bodyPr>
          <a:lstStyle/>
          <a:p>
            <a:r>
              <a:rPr lang="en-US" altLang="zh-CN" sz="6000" dirty="0">
                <a:latin typeface="Times New Roman" panose="02020603050405020304" pitchFamily="18" charset="0"/>
                <a:cs typeface="Times New Roman" panose="02020603050405020304" pitchFamily="18" charset="0"/>
              </a:rPr>
              <a:t>Thank you for your attention!</a:t>
            </a:r>
          </a:p>
          <a:p>
            <a:pPr algn="ctr"/>
            <a:endParaRPr lang="en-US" altLang="zh-CN" sz="4000" dirty="0">
              <a:latin typeface="Times New Roman" panose="02020603050405020304" pitchFamily="18" charset="0"/>
              <a:cs typeface="Times New Roman" panose="02020603050405020304" pitchFamily="18" charset="0"/>
            </a:endParaRPr>
          </a:p>
          <a:p>
            <a:pPr algn="ctr"/>
            <a:r>
              <a:rPr lang="en-US" altLang="zh-CN" sz="4000" dirty="0">
                <a:latin typeface="Times New Roman" panose="02020603050405020304" pitchFamily="18" charset="0"/>
                <a:cs typeface="Times New Roman" panose="02020603050405020304" pitchFamily="18" charset="0"/>
              </a:rPr>
              <a:t>…and we need more!</a:t>
            </a:r>
          </a:p>
          <a:p>
            <a:endParaRPr lang="zh-CN" altLang="en-US" sz="6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74549" y="2683379"/>
            <a:ext cx="6212793" cy="1169551"/>
          </a:xfrm>
          <a:prstGeom prst="rect">
            <a:avLst/>
          </a:prstGeom>
          <a:noFill/>
        </p:spPr>
        <p:txBody>
          <a:bodyPr wrap="square" rtlCol="0">
            <a:spAutoFit/>
          </a:bodyPr>
          <a:lstStyle/>
          <a:p>
            <a:r>
              <a:rPr lang="en-US" altLang="zh-CN" sz="7000" dirty="0">
                <a:latin typeface="Times New Roman" panose="02020603050405020304" pitchFamily="18" charset="0"/>
                <a:cs typeface="Times New Roman" panose="02020603050405020304" pitchFamily="18" charset="0"/>
              </a:rPr>
              <a:t>Back up</a:t>
            </a:r>
            <a:endParaRPr lang="zh-CN" altLang="en-US" sz="7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2E2062C-425B-0322-BCEC-92906072E7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411" y="1290616"/>
            <a:ext cx="4505425" cy="4871539"/>
          </a:xfrm>
          <a:prstGeom prst="rect">
            <a:avLst/>
          </a:prstGeom>
        </p:spPr>
      </p:pic>
      <p:grpSp>
        <p:nvGrpSpPr>
          <p:cNvPr id="9" name="组合 8"/>
          <p:cNvGrpSpPr/>
          <p:nvPr/>
        </p:nvGrpSpPr>
        <p:grpSpPr>
          <a:xfrm>
            <a:off x="6096000" y="1199524"/>
            <a:ext cx="2458106" cy="4872012"/>
            <a:chOff x="4157298" y="614961"/>
            <a:chExt cx="2783816" cy="5679748"/>
          </a:xfrm>
        </p:grpSpPr>
        <p:grpSp>
          <p:nvGrpSpPr>
            <p:cNvPr id="10" name="组合 9"/>
            <p:cNvGrpSpPr/>
            <p:nvPr/>
          </p:nvGrpSpPr>
          <p:grpSpPr>
            <a:xfrm>
              <a:off x="4282191" y="614961"/>
              <a:ext cx="2534030" cy="741969"/>
              <a:chOff x="7357" y="571"/>
              <a:chExt cx="4129" cy="1069"/>
            </a:xfrm>
          </p:grpSpPr>
          <p:sp>
            <p:nvSpPr>
              <p:cNvPr id="25" name="椭圆 24"/>
              <p:cNvSpPr/>
              <p:nvPr/>
            </p:nvSpPr>
            <p:spPr>
              <a:xfrm>
                <a:off x="9558" y="575"/>
                <a:ext cx="1928" cy="741"/>
              </a:xfrm>
              <a:prstGeom prst="ellipse">
                <a:avLst/>
              </a:prstGeom>
              <a:solidFill>
                <a:srgbClr val="DECEF4"/>
              </a:solidFill>
              <a:ln w="19050">
                <a:solidFill>
                  <a:srgbClr val="CCC6E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400" dirty="0">
                  <a:latin typeface="Times New Roman" panose="02020603050405020304" pitchFamily="18" charset="0"/>
                  <a:cs typeface="Times New Roman" panose="02020603050405020304" pitchFamily="18" charset="0"/>
                </a:endParaRPr>
              </a:p>
            </p:txBody>
          </p:sp>
          <p:sp>
            <p:nvSpPr>
              <p:cNvPr id="26" name="椭圆 25"/>
              <p:cNvSpPr/>
              <p:nvPr/>
            </p:nvSpPr>
            <p:spPr>
              <a:xfrm>
                <a:off x="7402" y="571"/>
                <a:ext cx="1856" cy="741"/>
              </a:xfrm>
              <a:prstGeom prst="ellipse">
                <a:avLst/>
              </a:prstGeom>
              <a:solidFill>
                <a:srgbClr val="DECEF4"/>
              </a:solidFill>
              <a:ln w="19050">
                <a:solidFill>
                  <a:srgbClr val="CCC6E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p:sp>
            <p:nvSpPr>
              <p:cNvPr id="27" name="文本框 26"/>
              <p:cNvSpPr txBox="1"/>
              <p:nvPr/>
            </p:nvSpPr>
            <p:spPr>
              <a:xfrm>
                <a:off x="7357" y="700"/>
                <a:ext cx="2064" cy="483"/>
              </a:xfrm>
              <a:prstGeom prst="rect">
                <a:avLst/>
              </a:prstGeom>
              <a:noFill/>
              <a:ln>
                <a:noFill/>
              </a:ln>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coordinates</a:t>
                </a:r>
              </a:p>
            </p:txBody>
          </p:sp>
          <p:sp>
            <p:nvSpPr>
              <p:cNvPr id="28" name="文本框 27"/>
              <p:cNvSpPr txBox="1"/>
              <p:nvPr/>
            </p:nvSpPr>
            <p:spPr>
              <a:xfrm>
                <a:off x="9652" y="724"/>
                <a:ext cx="1834" cy="483"/>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features</a:t>
                </a:r>
              </a:p>
            </p:txBody>
          </p:sp>
          <p:cxnSp>
            <p:nvCxnSpPr>
              <p:cNvPr id="29" name="直接箭头连接符 28"/>
              <p:cNvCxnSpPr>
                <a:stCxn id="26" idx="4"/>
              </p:cNvCxnSpPr>
              <p:nvPr/>
            </p:nvCxnSpPr>
            <p:spPr>
              <a:xfrm>
                <a:off x="8329" y="1312"/>
                <a:ext cx="0" cy="302"/>
              </a:xfrm>
              <a:prstGeom prst="straightConnector1">
                <a:avLst/>
              </a:prstGeom>
              <a:ln w="19050">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30" name="直接箭头连接符 29"/>
              <p:cNvCxnSpPr/>
              <p:nvPr/>
            </p:nvCxnSpPr>
            <p:spPr>
              <a:xfrm>
                <a:off x="10580" y="1338"/>
                <a:ext cx="0" cy="302"/>
              </a:xfrm>
              <a:prstGeom prst="straightConnector1">
                <a:avLst/>
              </a:prstGeom>
              <a:ln w="19050">
                <a:solidFill>
                  <a:schemeClr val="tx1"/>
                </a:solidFill>
                <a:tailEnd type="arrow"/>
              </a:ln>
            </p:spPr>
            <p:style>
              <a:lnRef idx="2">
                <a:schemeClr val="accent1"/>
              </a:lnRef>
              <a:fillRef idx="0">
                <a:srgbClr val="FFFFFF"/>
              </a:fillRef>
              <a:effectRef idx="0">
                <a:srgbClr val="FFFFFF"/>
              </a:effectRef>
              <a:fontRef idx="minor">
                <a:schemeClr val="tx1"/>
              </a:fontRef>
            </p:style>
          </p:cxnSp>
        </p:grpSp>
        <p:grpSp>
          <p:nvGrpSpPr>
            <p:cNvPr id="11" name="组合 10"/>
            <p:cNvGrpSpPr/>
            <p:nvPr/>
          </p:nvGrpSpPr>
          <p:grpSpPr>
            <a:xfrm>
              <a:off x="4157298" y="1372311"/>
              <a:ext cx="2783816" cy="4922398"/>
              <a:chOff x="2772515" y="880994"/>
              <a:chExt cx="2783816" cy="4922398"/>
            </a:xfrm>
          </p:grpSpPr>
          <p:sp>
            <p:nvSpPr>
              <p:cNvPr id="12" name="圆角矩形 19"/>
              <p:cNvSpPr/>
              <p:nvPr/>
            </p:nvSpPr>
            <p:spPr>
              <a:xfrm>
                <a:off x="2782723" y="2543064"/>
                <a:ext cx="2763400" cy="612871"/>
              </a:xfrm>
              <a:prstGeom prst="roundRect">
                <a:avLst/>
              </a:prstGeom>
              <a:solidFill>
                <a:srgbClr val="EDF4F0"/>
              </a:solidFill>
              <a:ln w="19050">
                <a:solidFill>
                  <a:schemeClr val="bg2">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400" dirty="0">
                    <a:solidFill>
                      <a:schemeClr val="tx1"/>
                    </a:solidFill>
                    <a:latin typeface="Times New Roman" panose="02020603050405020304" pitchFamily="18" charset="0"/>
                    <a:cs typeface="Times New Roman" panose="02020603050405020304" pitchFamily="18" charset="0"/>
                  </a:rPr>
                  <a:t>EdgeConv Block</a:t>
                </a:r>
              </a:p>
              <a:p>
                <a:pPr algn="ctr"/>
                <a:r>
                  <a:rPr lang="en-US" altLang="zh-CN" sz="1400" dirty="0">
                    <a:solidFill>
                      <a:schemeClr val="tx1">
                        <a:lumMod val="50000"/>
                        <a:lumOff val="50000"/>
                      </a:schemeClr>
                    </a:solidFill>
                    <a:latin typeface="Times New Roman" panose="02020603050405020304" pitchFamily="18" charset="0"/>
                    <a:cs typeface="Times New Roman" panose="02020603050405020304" pitchFamily="18" charset="0"/>
                  </a:rPr>
                  <a:t>k = 16, C = ( 256, 256, 256)</a:t>
                </a:r>
              </a:p>
            </p:txBody>
          </p:sp>
          <p:cxnSp>
            <p:nvCxnSpPr>
              <p:cNvPr id="13" name="直接箭头连接符 12"/>
              <p:cNvCxnSpPr>
                <a:stCxn id="12" idx="2"/>
                <a:endCxn id="14" idx="0"/>
              </p:cNvCxnSpPr>
              <p:nvPr/>
            </p:nvCxnSpPr>
            <p:spPr>
              <a:xfrm>
                <a:off x="4164423" y="3155935"/>
                <a:ext cx="1" cy="216104"/>
              </a:xfrm>
              <a:prstGeom prst="straightConnector1">
                <a:avLst/>
              </a:prstGeom>
              <a:ln w="19050">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14" name="圆角矩形 28"/>
              <p:cNvSpPr/>
              <p:nvPr/>
            </p:nvSpPr>
            <p:spPr>
              <a:xfrm>
                <a:off x="2782724" y="3372039"/>
                <a:ext cx="2763400" cy="395624"/>
              </a:xfrm>
              <a:prstGeom prst="roundRect">
                <a:avLst/>
              </a:prstGeom>
              <a:solidFill>
                <a:schemeClr val="accent1">
                  <a:lumMod val="20000"/>
                  <a:lumOff val="80000"/>
                </a:schemeClr>
              </a:solidFill>
              <a:ln w="19050">
                <a:solidFill>
                  <a:schemeClr val="accent1">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400" dirty="0">
                    <a:solidFill>
                      <a:schemeClr val="tx1"/>
                    </a:solidFill>
                    <a:latin typeface="Times New Roman" panose="02020603050405020304" pitchFamily="18" charset="0"/>
                    <a:cs typeface="Times New Roman" panose="02020603050405020304" pitchFamily="18" charset="0"/>
                  </a:rPr>
                  <a:t>Global Average Pooling</a:t>
                </a:r>
              </a:p>
            </p:txBody>
          </p:sp>
          <p:cxnSp>
            <p:nvCxnSpPr>
              <p:cNvPr id="15" name="直接箭头连接符 14"/>
              <p:cNvCxnSpPr>
                <a:stCxn id="14" idx="2"/>
                <a:endCxn id="16" idx="0"/>
              </p:cNvCxnSpPr>
              <p:nvPr/>
            </p:nvCxnSpPr>
            <p:spPr>
              <a:xfrm>
                <a:off x="4164424" y="3767663"/>
                <a:ext cx="364" cy="230748"/>
              </a:xfrm>
              <a:prstGeom prst="straightConnector1">
                <a:avLst/>
              </a:prstGeom>
              <a:ln w="19050">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16" name="圆角矩形 31"/>
              <p:cNvSpPr/>
              <p:nvPr/>
            </p:nvSpPr>
            <p:spPr>
              <a:xfrm>
                <a:off x="2782723" y="3998411"/>
                <a:ext cx="2764129" cy="483078"/>
              </a:xfrm>
              <a:prstGeom prst="roundRect">
                <a:avLst/>
              </a:prstGeom>
              <a:solidFill>
                <a:schemeClr val="accent2">
                  <a:lumMod val="20000"/>
                  <a:lumOff val="80000"/>
                </a:schemeClr>
              </a:solidFill>
              <a:ln w="19050">
                <a:solidFill>
                  <a:schemeClr val="accent2">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400" dirty="0">
                    <a:solidFill>
                      <a:schemeClr val="tx1"/>
                    </a:solidFill>
                    <a:latin typeface="Times New Roman" panose="02020603050405020304" pitchFamily="18" charset="0"/>
                    <a:cs typeface="Times New Roman" panose="02020603050405020304" pitchFamily="18" charset="0"/>
                  </a:rPr>
                  <a:t>Fully Connected</a:t>
                </a:r>
              </a:p>
              <a:p>
                <a:pPr algn="ctr"/>
                <a:r>
                  <a:rPr lang="en-US" altLang="zh-CN" sz="1400" dirty="0">
                    <a:solidFill>
                      <a:schemeClr val="tx1">
                        <a:lumMod val="50000"/>
                        <a:lumOff val="50000"/>
                      </a:schemeClr>
                    </a:solidFill>
                    <a:latin typeface="Times New Roman" panose="02020603050405020304" pitchFamily="18" charset="0"/>
                    <a:cs typeface="Times New Roman" panose="02020603050405020304" pitchFamily="18" charset="0"/>
                  </a:rPr>
                  <a:t>256, </a:t>
                </a:r>
                <a:r>
                  <a:rPr lang="en-US" altLang="zh-CN" sz="1400" dirty="0" err="1">
                    <a:solidFill>
                      <a:schemeClr val="tx1">
                        <a:lumMod val="50000"/>
                        <a:lumOff val="50000"/>
                      </a:schemeClr>
                    </a:solidFill>
                    <a:latin typeface="Times New Roman" panose="02020603050405020304" pitchFamily="18" charset="0"/>
                    <a:cs typeface="Times New Roman" panose="02020603050405020304" pitchFamily="18" charset="0"/>
                  </a:rPr>
                  <a:t>ReLU</a:t>
                </a:r>
                <a:r>
                  <a:rPr lang="en-US" altLang="zh-CN" sz="1400" dirty="0">
                    <a:solidFill>
                      <a:schemeClr val="tx1">
                        <a:lumMod val="50000"/>
                        <a:lumOff val="50000"/>
                      </a:schemeClr>
                    </a:solidFill>
                    <a:latin typeface="Times New Roman" panose="02020603050405020304" pitchFamily="18" charset="0"/>
                    <a:cs typeface="Times New Roman" panose="02020603050405020304" pitchFamily="18" charset="0"/>
                  </a:rPr>
                  <a:t>, Dropout = 0.1</a:t>
                </a:r>
              </a:p>
            </p:txBody>
          </p:sp>
          <p:sp>
            <p:nvSpPr>
              <p:cNvPr id="17" name="圆角矩形 35"/>
              <p:cNvSpPr/>
              <p:nvPr/>
            </p:nvSpPr>
            <p:spPr>
              <a:xfrm>
                <a:off x="2782723" y="4710377"/>
                <a:ext cx="2764129" cy="483078"/>
              </a:xfrm>
              <a:prstGeom prst="roundRect">
                <a:avLst/>
              </a:prstGeom>
              <a:solidFill>
                <a:schemeClr val="accent2">
                  <a:lumMod val="20000"/>
                  <a:lumOff val="80000"/>
                </a:schemeClr>
              </a:solidFill>
              <a:ln w="19050">
                <a:solidFill>
                  <a:schemeClr val="accent2">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400" dirty="0">
                    <a:solidFill>
                      <a:schemeClr val="tx1"/>
                    </a:solidFill>
                    <a:latin typeface="Times New Roman" panose="02020603050405020304" pitchFamily="18" charset="0"/>
                    <a:cs typeface="Times New Roman" panose="02020603050405020304" pitchFamily="18" charset="0"/>
                  </a:rPr>
                  <a:t>Fully Connected</a:t>
                </a:r>
              </a:p>
              <a:p>
                <a:pPr algn="ctr"/>
                <a:r>
                  <a:rPr lang="en-US" altLang="zh-CN" sz="1400" dirty="0">
                    <a:solidFill>
                      <a:schemeClr val="tx1">
                        <a:lumMod val="50000"/>
                        <a:lumOff val="50000"/>
                      </a:schemeClr>
                    </a:solidFill>
                    <a:latin typeface="Times New Roman" panose="02020603050405020304" pitchFamily="18" charset="0"/>
                    <a:cs typeface="Times New Roman" panose="02020603050405020304" pitchFamily="18" charset="0"/>
                  </a:rPr>
                  <a:t>3</a:t>
                </a:r>
              </a:p>
            </p:txBody>
          </p:sp>
          <p:cxnSp>
            <p:nvCxnSpPr>
              <p:cNvPr id="18" name="直接箭头连接符 17"/>
              <p:cNvCxnSpPr>
                <a:stCxn id="16" idx="2"/>
                <a:endCxn id="17" idx="0"/>
              </p:cNvCxnSpPr>
              <p:nvPr/>
            </p:nvCxnSpPr>
            <p:spPr>
              <a:xfrm>
                <a:off x="4164788" y="4481489"/>
                <a:ext cx="0" cy="228888"/>
              </a:xfrm>
              <a:prstGeom prst="straightConnector1">
                <a:avLst/>
              </a:prstGeom>
              <a:ln w="19050">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19" name="圆角矩形 38"/>
              <p:cNvSpPr/>
              <p:nvPr/>
            </p:nvSpPr>
            <p:spPr>
              <a:xfrm>
                <a:off x="2772515" y="5422343"/>
                <a:ext cx="2783816" cy="381049"/>
              </a:xfrm>
              <a:prstGeom prst="roundRect">
                <a:avLst/>
              </a:prstGeom>
              <a:solidFill>
                <a:schemeClr val="accent4">
                  <a:lumMod val="20000"/>
                  <a:lumOff val="80000"/>
                </a:schemeClr>
              </a:solidFill>
              <a:ln w="1905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cs typeface="Times New Roman" panose="02020603050405020304" pitchFamily="18" charset="0"/>
                  </a:rPr>
                  <a:t>Softmax</a:t>
                </a:r>
              </a:p>
            </p:txBody>
          </p:sp>
          <p:cxnSp>
            <p:nvCxnSpPr>
              <p:cNvPr id="20" name="直接箭头连接符 19"/>
              <p:cNvCxnSpPr>
                <a:stCxn id="17" idx="2"/>
                <a:endCxn id="19" idx="0"/>
              </p:cNvCxnSpPr>
              <p:nvPr/>
            </p:nvCxnSpPr>
            <p:spPr>
              <a:xfrm flipH="1">
                <a:off x="4164423" y="5193455"/>
                <a:ext cx="365" cy="228888"/>
              </a:xfrm>
              <a:prstGeom prst="straightConnector1">
                <a:avLst/>
              </a:prstGeom>
              <a:ln w="19050">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a:stCxn id="22" idx="2"/>
                <a:endCxn id="12" idx="0"/>
              </p:cNvCxnSpPr>
              <p:nvPr/>
            </p:nvCxnSpPr>
            <p:spPr>
              <a:xfrm>
                <a:off x="4164423" y="2313459"/>
                <a:ext cx="0" cy="229605"/>
              </a:xfrm>
              <a:prstGeom prst="straightConnector1">
                <a:avLst/>
              </a:prstGeom>
              <a:ln w="19050">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22" name="圆角矩形 19"/>
              <p:cNvSpPr/>
              <p:nvPr/>
            </p:nvSpPr>
            <p:spPr>
              <a:xfrm>
                <a:off x="2782723" y="1700588"/>
                <a:ext cx="2763400" cy="612871"/>
              </a:xfrm>
              <a:prstGeom prst="roundRect">
                <a:avLst/>
              </a:prstGeom>
              <a:solidFill>
                <a:srgbClr val="EDF4F0"/>
              </a:solidFill>
              <a:ln w="19050">
                <a:solidFill>
                  <a:schemeClr val="bg2">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400" dirty="0">
                    <a:solidFill>
                      <a:schemeClr val="tx1"/>
                    </a:solidFill>
                    <a:latin typeface="Times New Roman" panose="02020603050405020304" pitchFamily="18" charset="0"/>
                    <a:cs typeface="Times New Roman" panose="02020603050405020304" pitchFamily="18" charset="0"/>
                  </a:rPr>
                  <a:t>EdgeConv Block</a:t>
                </a:r>
              </a:p>
              <a:p>
                <a:pPr algn="ctr"/>
                <a:r>
                  <a:rPr lang="en-US" altLang="zh-CN" sz="1400" dirty="0">
                    <a:solidFill>
                      <a:schemeClr val="tx1">
                        <a:lumMod val="50000"/>
                        <a:lumOff val="50000"/>
                      </a:schemeClr>
                    </a:solidFill>
                    <a:latin typeface="Times New Roman" panose="02020603050405020304" pitchFamily="18" charset="0"/>
                    <a:cs typeface="Times New Roman" panose="02020603050405020304" pitchFamily="18" charset="0"/>
                  </a:rPr>
                  <a:t>k = 16, C = ( 256, 256, 256)</a:t>
                </a:r>
              </a:p>
            </p:txBody>
          </p:sp>
          <p:sp>
            <p:nvSpPr>
              <p:cNvPr id="23" name="圆角矩形 19"/>
              <p:cNvSpPr/>
              <p:nvPr/>
            </p:nvSpPr>
            <p:spPr>
              <a:xfrm>
                <a:off x="2782723" y="880994"/>
                <a:ext cx="2763400" cy="612871"/>
              </a:xfrm>
              <a:prstGeom prst="roundRect">
                <a:avLst/>
              </a:prstGeom>
              <a:solidFill>
                <a:srgbClr val="EDF4F0"/>
              </a:solidFill>
              <a:ln w="19050">
                <a:solidFill>
                  <a:schemeClr val="bg2">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400" dirty="0">
                    <a:solidFill>
                      <a:schemeClr val="tx1"/>
                    </a:solidFill>
                    <a:latin typeface="Times New Roman" panose="02020603050405020304" pitchFamily="18" charset="0"/>
                    <a:cs typeface="Times New Roman" panose="02020603050405020304" pitchFamily="18" charset="0"/>
                  </a:rPr>
                  <a:t>EdgeConv Block</a:t>
                </a:r>
              </a:p>
              <a:p>
                <a:pPr algn="ctr"/>
                <a:r>
                  <a:rPr lang="en-US" altLang="zh-CN" sz="1400" dirty="0">
                    <a:solidFill>
                      <a:schemeClr val="tx1">
                        <a:lumMod val="50000"/>
                        <a:lumOff val="50000"/>
                      </a:schemeClr>
                    </a:solidFill>
                    <a:latin typeface="Times New Roman" panose="02020603050405020304" pitchFamily="18" charset="0"/>
                    <a:cs typeface="Times New Roman" panose="02020603050405020304" pitchFamily="18" charset="0"/>
                  </a:rPr>
                  <a:t>k = 16, C = ( 256, 256, 256)</a:t>
                </a:r>
              </a:p>
            </p:txBody>
          </p:sp>
          <p:cxnSp>
            <p:nvCxnSpPr>
              <p:cNvPr id="24" name="直接箭头连接符 23"/>
              <p:cNvCxnSpPr>
                <a:stCxn id="23" idx="2"/>
                <a:endCxn id="22" idx="0"/>
              </p:cNvCxnSpPr>
              <p:nvPr/>
            </p:nvCxnSpPr>
            <p:spPr>
              <a:xfrm>
                <a:off x="4164423" y="1493865"/>
                <a:ext cx="0" cy="206723"/>
              </a:xfrm>
              <a:prstGeom prst="straightConnector1">
                <a:avLst/>
              </a:prstGeom>
              <a:ln w="19050">
                <a:solidFill>
                  <a:schemeClr val="tx1"/>
                </a:solidFill>
                <a:tailEnd type="arrow"/>
              </a:ln>
            </p:spPr>
            <p:style>
              <a:lnRef idx="2">
                <a:schemeClr val="accent1"/>
              </a:lnRef>
              <a:fillRef idx="0">
                <a:srgbClr val="FFFFFF"/>
              </a:fillRef>
              <a:effectRef idx="0">
                <a:srgbClr val="FFFFFF"/>
              </a:effectRef>
              <a:fontRef idx="minor">
                <a:schemeClr val="tx1"/>
              </a:fontRef>
            </p:style>
          </p:cxnSp>
        </p:grpSp>
      </p:grpSp>
      <p:sp>
        <p:nvSpPr>
          <p:cNvPr id="31" name="矩形 30"/>
          <p:cNvSpPr/>
          <p:nvPr/>
        </p:nvSpPr>
        <p:spPr>
          <a:xfrm>
            <a:off x="2857500" y="1820495"/>
            <a:ext cx="2259016" cy="2599105"/>
          </a:xfrm>
          <a:prstGeom prst="rect">
            <a:avLst/>
          </a:prstGeom>
          <a:noFill/>
          <a:ln w="28575">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箭头连接符 32"/>
          <p:cNvCxnSpPr>
            <a:cxnSpLocks/>
            <a:stCxn id="31" idx="3"/>
          </p:cNvCxnSpPr>
          <p:nvPr/>
        </p:nvCxnSpPr>
        <p:spPr>
          <a:xfrm>
            <a:off x="5116516" y="3120048"/>
            <a:ext cx="888044" cy="0"/>
          </a:xfrm>
          <a:prstGeom prst="straightConnector1">
            <a:avLst/>
          </a:prstGeom>
          <a:ln w="28575">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1788160" y="6085221"/>
            <a:ext cx="3332480"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Pre-trained with Data</a:t>
            </a:r>
            <a:endParaRPr lang="zh-CN" altLang="en-US" sz="2000" b="1" dirty="0">
              <a:latin typeface="Times New Roman" panose="02020603050405020304" pitchFamily="18" charset="0"/>
              <a:cs typeface="Times New Roman" panose="02020603050405020304" pitchFamily="18" charset="0"/>
            </a:endParaRPr>
          </a:p>
        </p:txBody>
      </p:sp>
      <p:sp>
        <p:nvSpPr>
          <p:cNvPr id="36" name="文本框 35"/>
          <p:cNvSpPr txBox="1"/>
          <p:nvPr/>
        </p:nvSpPr>
        <p:spPr>
          <a:xfrm>
            <a:off x="6411574" y="6130965"/>
            <a:ext cx="3332480"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Finetune with MC</a:t>
            </a:r>
            <a:endParaRPr lang="zh-CN" altLang="en-US" sz="2000" b="1" dirty="0">
              <a:latin typeface="Times New Roman" panose="02020603050405020304" pitchFamily="18" charset="0"/>
              <a:cs typeface="Times New Roman" panose="02020603050405020304" pitchFamily="18" charset="0"/>
            </a:endParaRPr>
          </a:p>
        </p:txBody>
      </p:sp>
      <p:pic>
        <p:nvPicPr>
          <p:cNvPr id="39" name="图片 38"/>
          <p:cNvPicPr>
            <a:picLocks noChangeAspect="1"/>
          </p:cNvPicPr>
          <p:nvPr/>
        </p:nvPicPr>
        <p:blipFill>
          <a:blip r:embed="rId4"/>
          <a:stretch>
            <a:fillRect/>
          </a:stretch>
        </p:blipFill>
        <p:spPr>
          <a:xfrm>
            <a:off x="8666468" y="1101486"/>
            <a:ext cx="3411352" cy="2290268"/>
          </a:xfrm>
          <a:prstGeom prst="rect">
            <a:avLst/>
          </a:prstGeom>
        </p:spPr>
      </p:pic>
      <p:sp>
        <p:nvSpPr>
          <p:cNvPr id="40" name="文本框 39"/>
          <p:cNvSpPr txBox="1"/>
          <p:nvPr/>
        </p:nvSpPr>
        <p:spPr>
          <a:xfrm>
            <a:off x="9032240" y="3452251"/>
            <a:ext cx="3011135" cy="3139321"/>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Pre-train the encoder on experimental data via the SimSiam contrastive learning framework.</a:t>
            </a:r>
          </a:p>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Attach a classification head and fine-tune with simulated (MC) data.</a:t>
            </a:r>
          </a:p>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Mitigate performance degradation caused by the </a:t>
            </a:r>
            <a:r>
              <a:rPr lang="en-US" altLang="zh-CN" b="1" dirty="0">
                <a:latin typeface="Times New Roman" panose="02020603050405020304" pitchFamily="18" charset="0"/>
                <a:cs typeface="Times New Roman" panose="02020603050405020304" pitchFamily="18" charset="0"/>
              </a:rPr>
              <a:t>MC-Data mismatch</a:t>
            </a:r>
            <a:endParaRPr lang="en-US" altLang="zh-CN" dirty="0">
              <a:latin typeface="Times New Roman" panose="02020603050405020304" pitchFamily="18" charset="0"/>
              <a:cs typeface="Times New Roman" panose="02020603050405020304" pitchFamily="18" charset="0"/>
            </a:endParaRPr>
          </a:p>
          <a:p>
            <a:endParaRPr lang="zh-CN" altLang="en-US"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85160" y="609734"/>
            <a:ext cx="6100174" cy="477054"/>
          </a:xfrm>
          <a:prstGeom prst="rect">
            <a:avLst/>
          </a:prstGeom>
          <a:noFill/>
        </p:spPr>
        <p:txBody>
          <a:bodyPr wrap="square">
            <a:spAutoFit/>
          </a:bodyPr>
          <a:lstStyle/>
          <a:p>
            <a:pPr>
              <a:spcBef>
                <a:spcPts val="1500"/>
              </a:spcBef>
            </a:pPr>
            <a:r>
              <a:rPr lang="en-US" altLang="zh-CN" sz="2500" b="1" u="sng" dirty="0">
                <a:latin typeface="Times New Roman" panose="02020603050405020304" pitchFamily="18" charset="0"/>
                <a:cs typeface="Times New Roman" panose="02020603050405020304" pitchFamily="18" charset="0"/>
              </a:rPr>
              <a:t>Semi-supervised Learning---Details</a:t>
            </a:r>
          </a:p>
        </p:txBody>
      </p:sp>
      <p:sp>
        <p:nvSpPr>
          <p:cNvPr id="3" name="文本框 2">
            <a:extLst>
              <a:ext uri="{FF2B5EF4-FFF2-40B4-BE49-F238E27FC236}">
                <a16:creationId xmlns:a16="http://schemas.microsoft.com/office/drawing/2014/main" id="{7E37ACD2-4B3D-F542-8A04-2429AF9BB919}"/>
              </a:ext>
            </a:extLst>
          </p:cNvPr>
          <p:cNvSpPr txBox="1"/>
          <p:nvPr/>
        </p:nvSpPr>
        <p:spPr>
          <a:xfrm>
            <a:off x="11566525" y="6250940"/>
            <a:ext cx="521970" cy="368300"/>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15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068236" y="2761323"/>
            <a:ext cx="5031905" cy="3432391"/>
          </a:xfrm>
          <a:prstGeom prst="rect">
            <a:avLst/>
          </a:prstGeom>
        </p:spPr>
      </p:pic>
      <p:sp>
        <p:nvSpPr>
          <p:cNvPr id="16" name="箭头: 下 15"/>
          <p:cNvSpPr/>
          <p:nvPr/>
        </p:nvSpPr>
        <p:spPr>
          <a:xfrm rot="20030671">
            <a:off x="2398499" y="3713043"/>
            <a:ext cx="344473" cy="400110"/>
          </a:xfrm>
          <a:prstGeom prst="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91847" y="936550"/>
            <a:ext cx="11908293" cy="2246769"/>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Machine learning @ LHASSO</a:t>
            </a:r>
          </a:p>
          <a:p>
            <a:pPr marL="800100" lvl="1" indent="-34290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Identification: gamma, proton, and different species of ions</a:t>
            </a:r>
          </a:p>
          <a:p>
            <a:pPr marL="800100" lvl="1" indent="-34290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Regression: Angular &amp; energy</a:t>
            </a:r>
          </a:p>
          <a:p>
            <a:pPr marL="342900" indent="-342900">
              <a:buFont typeface="Wingdings" panose="05000000000000000000" pitchFamily="2" charset="2"/>
              <a:buChar char="Ø"/>
            </a:pPr>
            <a:endParaRPr lang="en-US" altLang="zh-CN"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We focus on the </a:t>
            </a:r>
            <a:r>
              <a:rPr lang="en-US" altLang="zh-CN" sz="2000" b="1" dirty="0">
                <a:solidFill>
                  <a:srgbClr val="0070C0"/>
                </a:solidFill>
                <a:latin typeface="Times New Roman" panose="02020603050405020304" pitchFamily="18" charset="0"/>
                <a:cs typeface="Times New Roman" panose="02020603050405020304" pitchFamily="18" charset="0"/>
              </a:rPr>
              <a:t>gamma-proton identification @ KM2A</a:t>
            </a:r>
            <a:r>
              <a:rPr lang="en-US" altLang="zh-CN" sz="2000" dirty="0">
                <a:latin typeface="Times New Roman" panose="02020603050405020304" pitchFamily="18" charset="0"/>
                <a:cs typeface="Times New Roman" panose="02020603050405020304" pitchFamily="18" charset="0"/>
              </a:rPr>
              <a:t>, using both simulation and real data</a:t>
            </a:r>
          </a:p>
          <a:p>
            <a:pPr marL="800100" lvl="1" indent="-34290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Crab nebula as standard candle</a:t>
            </a:r>
          </a:p>
          <a:p>
            <a:pPr marL="800100" lvl="1" indent="-34290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Methods: </a:t>
            </a:r>
            <a:r>
              <a:rPr lang="en-US" altLang="zh-CN" sz="2000" b="1" dirty="0">
                <a:solidFill>
                  <a:srgbClr val="0070C0"/>
                </a:solidFill>
                <a:latin typeface="Times New Roman" panose="02020603050405020304" pitchFamily="18" charset="0"/>
                <a:cs typeface="Times New Roman" panose="02020603050405020304" pitchFamily="18" charset="0"/>
              </a:rPr>
              <a:t>supervised</a:t>
            </a:r>
            <a:r>
              <a:rPr lang="en-US" altLang="zh-CN" sz="2000" dirty="0">
                <a:latin typeface="Times New Roman" panose="02020603050405020304" pitchFamily="18" charset="0"/>
                <a:cs typeface="Times New Roman" panose="02020603050405020304" pitchFamily="18" charset="0"/>
              </a:rPr>
              <a:t> and </a:t>
            </a:r>
            <a:r>
              <a:rPr lang="en-US" altLang="zh-CN" sz="2000" b="1" dirty="0">
                <a:solidFill>
                  <a:srgbClr val="0070C0"/>
                </a:solidFill>
                <a:latin typeface="Times New Roman" panose="02020603050405020304" pitchFamily="18" charset="0"/>
                <a:cs typeface="Times New Roman" panose="02020603050405020304" pitchFamily="18" charset="0"/>
              </a:rPr>
              <a:t>self-supervised</a:t>
            </a:r>
            <a:r>
              <a:rPr lang="en-US" altLang="zh-CN" sz="2000" b="1"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approaches</a:t>
            </a:r>
          </a:p>
        </p:txBody>
      </p:sp>
      <p:pic>
        <p:nvPicPr>
          <p:cNvPr id="4" name="图片 3"/>
          <p:cNvPicPr>
            <a:picLocks noChangeAspect="1"/>
          </p:cNvPicPr>
          <p:nvPr/>
        </p:nvPicPr>
        <p:blipFill>
          <a:blip r:embed="rId4"/>
          <a:stretch>
            <a:fillRect/>
          </a:stretch>
        </p:blipFill>
        <p:spPr>
          <a:xfrm>
            <a:off x="241326" y="3576240"/>
            <a:ext cx="3310278" cy="2326059"/>
          </a:xfrm>
          <a:prstGeom prst="rect">
            <a:avLst/>
          </a:prstGeom>
        </p:spPr>
      </p:pic>
      <p:sp>
        <p:nvSpPr>
          <p:cNvPr id="12" name="文本框 11"/>
          <p:cNvSpPr txBox="1"/>
          <p:nvPr/>
        </p:nvSpPr>
        <p:spPr>
          <a:xfrm>
            <a:off x="1058154" y="5912248"/>
            <a:ext cx="1812403" cy="338554"/>
          </a:xfrm>
          <a:prstGeom prst="rect">
            <a:avLst/>
          </a:prstGeom>
          <a:noFill/>
        </p:spPr>
        <p:txBody>
          <a:bodyPr wrap="square">
            <a:spAutoFit/>
          </a:bodyPr>
          <a:lstStyle/>
          <a:p>
            <a:r>
              <a:rPr lang="en-US" altLang="zh-CN" sz="1600" u="sng" dirty="0">
                <a:solidFill>
                  <a:schemeClr val="accent5"/>
                </a:solidFill>
                <a:latin typeface="Times New Roman" panose="02020603050405020304" pitchFamily="18" charset="0"/>
                <a:cs typeface="Times New Roman" panose="02020603050405020304" pitchFamily="18" charset="0"/>
                <a:hlinkClick r:id="rId5"/>
              </a:rPr>
              <a:t>LHAASO (2020)</a:t>
            </a:r>
            <a:endParaRPr lang="zh-CN" altLang="en-US" sz="1600" u="sng" dirty="0">
              <a:solidFill>
                <a:schemeClr val="accent5"/>
              </a:solidFill>
              <a:latin typeface="Times New Roman" panose="02020603050405020304" pitchFamily="18" charset="0"/>
              <a:cs typeface="Times New Roman" panose="02020603050405020304" pitchFamily="18" charset="0"/>
            </a:endParaRPr>
          </a:p>
        </p:txBody>
      </p:sp>
      <p:pic>
        <p:nvPicPr>
          <p:cNvPr id="27" name="图片 26"/>
          <p:cNvPicPr>
            <a:picLocks noChangeAspect="1"/>
          </p:cNvPicPr>
          <p:nvPr/>
        </p:nvPicPr>
        <p:blipFill>
          <a:blip r:embed="rId6"/>
          <a:stretch>
            <a:fillRect/>
          </a:stretch>
        </p:blipFill>
        <p:spPr>
          <a:xfrm>
            <a:off x="3394555" y="3542198"/>
            <a:ext cx="3716918" cy="2490410"/>
          </a:xfrm>
          <a:prstGeom prst="rect">
            <a:avLst/>
          </a:prstGeom>
        </p:spPr>
      </p:pic>
      <p:sp>
        <p:nvSpPr>
          <p:cNvPr id="31" name="文本框 30"/>
          <p:cNvSpPr txBox="1"/>
          <p:nvPr/>
        </p:nvSpPr>
        <p:spPr>
          <a:xfrm>
            <a:off x="4073329" y="5918142"/>
            <a:ext cx="3079033" cy="338554"/>
          </a:xfrm>
          <a:prstGeom prst="rect">
            <a:avLst/>
          </a:prstGeom>
          <a:noFill/>
        </p:spPr>
        <p:txBody>
          <a:bodyPr wrap="square">
            <a:spAutoFit/>
          </a:bodyPr>
          <a:lstStyle/>
          <a:p>
            <a:r>
              <a:rPr lang="da-DK" altLang="zh-CN" sz="1600" u="sng" dirty="0">
                <a:solidFill>
                  <a:schemeClr val="accent5"/>
                </a:solidFill>
                <a:latin typeface="Times New Roman" panose="02020603050405020304" pitchFamily="18" charset="0"/>
                <a:cs typeface="Times New Roman" panose="02020603050405020304" pitchFamily="18" charset="0"/>
                <a:hlinkClick r:id="rId7"/>
              </a:rPr>
              <a:t>Huang et al., PoS(ICRC2025)1431</a:t>
            </a:r>
            <a:endParaRPr lang="zh-CN" altLang="en-US" sz="1600" u="sng" dirty="0">
              <a:solidFill>
                <a:schemeClr val="accent5"/>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8814712" y="6105268"/>
            <a:ext cx="2601059" cy="369332"/>
          </a:xfrm>
          <a:prstGeom prst="rect">
            <a:avLst/>
          </a:prstGeom>
          <a:noFill/>
        </p:spPr>
        <p:txBody>
          <a:bodyPr wrap="square" rtlCol="0">
            <a:spAutoFit/>
          </a:bodyPr>
          <a:lstStyle/>
          <a:p>
            <a:r>
              <a:rPr lang="en-US" altLang="zh-CN" b="1" dirty="0"/>
              <a:t>5216 EDs+1188 MDs</a:t>
            </a:r>
            <a:endParaRPr lang="zh-CN" altLang="en-US" b="1" dirty="0"/>
          </a:p>
        </p:txBody>
      </p:sp>
      <mc:AlternateContent xmlns:mc="http://schemas.openxmlformats.org/markup-compatibility/2006" xmlns:a14="http://schemas.microsoft.com/office/drawing/2010/main">
        <mc:Choice Requires="a14">
          <p:sp>
            <p:nvSpPr>
              <p:cNvPr id="8" name="TextBox 7"/>
              <p:cNvSpPr txBox="1"/>
              <p:nvPr/>
            </p:nvSpPr>
            <p:spPr>
              <a:xfrm>
                <a:off x="4706087" y="4296109"/>
                <a:ext cx="117118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800" b="1" i="1" smtClean="0">
                          <a:solidFill>
                            <a:srgbClr val="FF0000"/>
                          </a:solidFill>
                          <a:latin typeface="Cambria Math" panose="02040503050406030204" pitchFamily="18" charset="0"/>
                          <a:cs typeface="Times New Roman" panose="02020603050405020304" pitchFamily="18" charset="0"/>
                        </a:rPr>
                        <m:t>𝜸</m:t>
                      </m:r>
                      <m:r>
                        <a:rPr lang="en-US" altLang="zh-CN" sz="1800" b="1" i="1" smtClean="0">
                          <a:solidFill>
                            <a:srgbClr val="FF0000"/>
                          </a:solidFill>
                          <a:latin typeface="Cambria Math" panose="02040503050406030204" pitchFamily="18" charset="0"/>
                          <a:cs typeface="Times New Roman" panose="02020603050405020304" pitchFamily="18" charset="0"/>
                        </a:rPr>
                        <m:t>/</m:t>
                      </m:r>
                      <m:r>
                        <a:rPr lang="en-US" altLang="zh-CN" sz="1800" b="1" i="1" smtClean="0">
                          <a:solidFill>
                            <a:srgbClr val="FF0000"/>
                          </a:solidFill>
                          <a:latin typeface="Cambria Math" panose="02040503050406030204" pitchFamily="18" charset="0"/>
                          <a:cs typeface="Times New Roman" panose="02020603050405020304" pitchFamily="18" charset="0"/>
                        </a:rPr>
                        <m:t>𝒑</m:t>
                      </m:r>
                      <m:r>
                        <m:rPr>
                          <m:nor/>
                        </m:rPr>
                        <a:rPr lang="en-US" altLang="zh-CN" sz="1800" b="1" i="0" smtClean="0">
                          <a:solidFill>
                            <a:srgbClr val="FF0000"/>
                          </a:solidFill>
                          <a:latin typeface="Times New Roman" panose="02020603050405020304" pitchFamily="18" charset="0"/>
                          <a:cs typeface="Times New Roman" panose="02020603050405020304" pitchFamily="18" charset="0"/>
                        </a:rPr>
                        <m:t> </m:t>
                      </m:r>
                    </m:oMath>
                  </m:oMathPara>
                </a14:m>
                <a:endParaRPr dirty="0"/>
              </a:p>
            </p:txBody>
          </p:sp>
        </mc:Choice>
        <mc:Fallback xmlns="">
          <p:sp>
            <p:nvSpPr>
              <p:cNvPr id="8" name="TextBox 7"/>
              <p:cNvSpPr txBox="1">
                <a:spLocks noRot="1" noChangeAspect="1" noMove="1" noResize="1" noEditPoints="1" noAdjustHandles="1" noChangeArrowheads="1" noChangeShapeType="1" noTextEdit="1"/>
              </p:cNvSpPr>
              <p:nvPr/>
            </p:nvSpPr>
            <p:spPr>
              <a:xfrm>
                <a:off x="4706087" y="4296109"/>
                <a:ext cx="1171183" cy="369332"/>
              </a:xfrm>
              <a:prstGeom prst="rect">
                <a:avLst/>
              </a:prstGeom>
              <a:blipFill rotWithShape="1">
                <a:blip r:embed="rId8"/>
                <a:stretch>
                  <a:fillRect l="-9" t="-90" r="29" b="2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916543" y="4296109"/>
                <a:ext cx="1171183" cy="369332"/>
              </a:xfrm>
              <a:prstGeom prst="rect">
                <a:avLst/>
              </a:prstGeom>
              <a:noFill/>
            </p:spPr>
            <p:txBody>
              <a:bodyPr wrap="square">
                <a:spAutoFit/>
              </a:bodyPr>
              <a:lstStyle/>
              <a:p>
                <a:r>
                  <a:rPr lang="en-US" altLang="zh-CN" sz="1800" b="1" dirty="0">
                    <a:solidFill>
                      <a:srgbClr val="FF0000"/>
                    </a:solidFill>
                    <a:cs typeface="Times New Roman" panose="02020603050405020304" pitchFamily="18" charset="0"/>
                  </a:rPr>
                  <a:t>Angular</a:t>
                </a:r>
                <a14:m>
                  <m:oMath xmlns:m="http://schemas.openxmlformats.org/officeDocument/2006/math">
                    <m:r>
                      <m:rPr>
                        <m:nor/>
                      </m:rPr>
                      <a:rPr lang="en-US" altLang="zh-CN" sz="1800" b="1" i="0" smtClean="0">
                        <a:solidFill>
                          <a:srgbClr val="FF0000"/>
                        </a:solidFill>
                        <a:latin typeface="Times New Roman" panose="02020603050405020304" pitchFamily="18" charset="0"/>
                        <a:cs typeface="Times New Roman" panose="02020603050405020304" pitchFamily="18" charset="0"/>
                      </a:rPr>
                      <m:t> </m:t>
                    </m:r>
                  </m:oMath>
                </a14:m>
                <a:endParaRPr dirty="0"/>
              </a:p>
            </p:txBody>
          </p:sp>
        </mc:Choice>
        <mc:Fallback xmlns="">
          <p:sp>
            <p:nvSpPr>
              <p:cNvPr id="9" name="TextBox 8"/>
              <p:cNvSpPr txBox="1">
                <a:spLocks noRot="1" noChangeAspect="1" noMove="1" noResize="1" noEditPoints="1" noAdjustHandles="1" noChangeArrowheads="1" noChangeShapeType="1" noTextEdit="1"/>
              </p:cNvSpPr>
              <p:nvPr/>
            </p:nvSpPr>
            <p:spPr>
              <a:xfrm>
                <a:off x="1916543" y="4296109"/>
                <a:ext cx="1171183" cy="369332"/>
              </a:xfrm>
              <a:prstGeom prst="rect">
                <a:avLst/>
              </a:prstGeom>
              <a:blipFill rotWithShape="1">
                <a:blip r:embed="rId9"/>
                <a:stretch>
                  <a:fillRect l="-10" t="-90" r="30" b="26"/>
                </a:stretch>
              </a:blipFill>
            </p:spPr>
            <p:txBody>
              <a:bodyPr/>
              <a:lstStyle/>
              <a:p>
                <a:r>
                  <a:rPr lang="zh-CN" altLang="en-US">
                    <a:noFill/>
                  </a:rPr>
                  <a:t> </a:t>
                </a:r>
              </a:p>
            </p:txBody>
          </p:sp>
        </mc:Fallback>
      </mc:AlternateContent>
      <p:sp>
        <p:nvSpPr>
          <p:cNvPr id="6" name="文本框 5"/>
          <p:cNvSpPr txBox="1"/>
          <p:nvPr/>
        </p:nvSpPr>
        <p:spPr>
          <a:xfrm>
            <a:off x="241326" y="536917"/>
            <a:ext cx="6097424" cy="477054"/>
          </a:xfrm>
          <a:prstGeom prst="rect">
            <a:avLst/>
          </a:prstGeom>
          <a:noFill/>
        </p:spPr>
        <p:txBody>
          <a:bodyPr wrap="square">
            <a:spAutoFit/>
          </a:bodyPr>
          <a:lstStyle/>
          <a:p>
            <a:r>
              <a:rPr lang="en-US" altLang="zh-CN" sz="2500" b="1" u="sng" dirty="0">
                <a:latin typeface="Times New Roman" panose="02020603050405020304" pitchFamily="18" charset="0"/>
                <a:cs typeface="Times New Roman" panose="02020603050405020304" pitchFamily="18" charset="0"/>
              </a:rPr>
              <a:t>Introduction</a:t>
            </a:r>
          </a:p>
        </p:txBody>
      </p:sp>
      <p:sp>
        <p:nvSpPr>
          <p:cNvPr id="5" name="文本框 4"/>
          <p:cNvSpPr txBox="1"/>
          <p:nvPr/>
        </p:nvSpPr>
        <p:spPr>
          <a:xfrm>
            <a:off x="11566525" y="6250940"/>
            <a:ext cx="521970" cy="368300"/>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615168" y="1033974"/>
            <a:ext cx="5267725" cy="4389771"/>
          </a:xfrm>
          <a:prstGeom prst="rect">
            <a:avLst/>
          </a:prstGeom>
        </p:spPr>
      </p:pic>
      <p:pic>
        <p:nvPicPr>
          <p:cNvPr id="7" name="图片 6"/>
          <p:cNvPicPr>
            <a:picLocks noChangeAspect="1"/>
          </p:cNvPicPr>
          <p:nvPr/>
        </p:nvPicPr>
        <p:blipFill>
          <a:blip r:embed="rId3"/>
          <a:stretch>
            <a:fillRect/>
          </a:stretch>
        </p:blipFill>
        <p:spPr>
          <a:xfrm>
            <a:off x="6405479" y="1033973"/>
            <a:ext cx="5267725" cy="4389771"/>
          </a:xfrm>
          <a:prstGeom prst="rect">
            <a:avLst/>
          </a:prstGeom>
        </p:spPr>
      </p:pic>
      <p:sp>
        <p:nvSpPr>
          <p:cNvPr id="8" name="文本框 7"/>
          <p:cNvSpPr txBox="1"/>
          <p:nvPr/>
        </p:nvSpPr>
        <p:spPr>
          <a:xfrm>
            <a:off x="521293" y="5554766"/>
            <a:ext cx="11670707" cy="923330"/>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Early in training, the model tends to learn </a:t>
            </a:r>
            <a:r>
              <a:rPr lang="en-US" altLang="zh-CN" b="1" dirty="0">
                <a:latin typeface="Times New Roman" panose="02020603050405020304" pitchFamily="18" charset="0"/>
                <a:cs typeface="Times New Roman" panose="02020603050405020304" pitchFamily="18" charset="0"/>
              </a:rPr>
              <a:t>irrelevant features</a:t>
            </a:r>
            <a:r>
              <a:rPr lang="en-US" altLang="zh-CN" dirty="0">
                <a:latin typeface="Times New Roman" panose="02020603050405020304" pitchFamily="18" charset="0"/>
                <a:cs typeface="Times New Roman" panose="02020603050405020304" pitchFamily="18" charset="0"/>
              </a:rPr>
              <a:t>. (e.g., shower size)</a:t>
            </a:r>
          </a:p>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Apply </a:t>
            </a:r>
            <a:r>
              <a:rPr lang="en-US" altLang="zh-CN" b="1" dirty="0">
                <a:latin typeface="Times New Roman" panose="02020603050405020304" pitchFamily="18" charset="0"/>
                <a:cs typeface="Times New Roman" panose="02020603050405020304" pitchFamily="18" charset="0"/>
              </a:rPr>
              <a:t>data augmentation</a:t>
            </a:r>
            <a:r>
              <a:rPr lang="en-US" altLang="zh-CN" dirty="0">
                <a:latin typeface="Times New Roman" panose="02020603050405020304" pitchFamily="18" charset="0"/>
                <a:cs typeface="Times New Roman" panose="02020603050405020304" pitchFamily="18" charset="0"/>
              </a:rPr>
              <a:t> to eliminate the variance of these extraneous features, forcing the model to focus on </a:t>
            </a:r>
            <a:r>
              <a:rPr lang="en-US" altLang="zh-CN" b="1" dirty="0">
                <a:latin typeface="Times New Roman" panose="02020603050405020304" pitchFamily="18" charset="0"/>
                <a:cs typeface="Times New Roman" panose="02020603050405020304" pitchFamily="18" charset="0"/>
              </a:rPr>
              <a:t>discriminative representations</a:t>
            </a:r>
            <a:r>
              <a:rPr lang="en-US" altLang="zh-CN" dirty="0">
                <a:latin typeface="Times New Roman" panose="02020603050405020304" pitchFamily="18" charset="0"/>
                <a:cs typeface="Times New Roman" panose="02020603050405020304" pitchFamily="18" charset="0"/>
              </a:rPr>
              <a:t> for classification.</a:t>
            </a:r>
            <a:endParaRPr lang="zh-CN" altLang="en-US"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295237" y="556920"/>
            <a:ext cx="6110242" cy="477054"/>
          </a:xfrm>
          <a:prstGeom prst="rect">
            <a:avLst/>
          </a:prstGeom>
          <a:noFill/>
        </p:spPr>
        <p:txBody>
          <a:bodyPr wrap="square">
            <a:spAutoFit/>
          </a:bodyPr>
          <a:lstStyle/>
          <a:p>
            <a:r>
              <a:rPr lang="en-US" altLang="zh-CN" sz="2500" b="1" u="sng" dirty="0">
                <a:latin typeface="Times New Roman" panose="02020603050405020304" pitchFamily="18" charset="0"/>
                <a:cs typeface="Times New Roman" panose="02020603050405020304" pitchFamily="18" charset="0"/>
              </a:rPr>
              <a:t>Visualization-Guided Refinement</a:t>
            </a:r>
          </a:p>
        </p:txBody>
      </p:sp>
      <p:sp>
        <p:nvSpPr>
          <p:cNvPr id="3" name="文本框 2">
            <a:extLst>
              <a:ext uri="{FF2B5EF4-FFF2-40B4-BE49-F238E27FC236}">
                <a16:creationId xmlns:a16="http://schemas.microsoft.com/office/drawing/2014/main" id="{3C1F6F16-E12B-52EC-6561-1CD3A133FE44}"/>
              </a:ext>
            </a:extLst>
          </p:cNvPr>
          <p:cNvSpPr txBox="1"/>
          <p:nvPr/>
        </p:nvSpPr>
        <p:spPr>
          <a:xfrm>
            <a:off x="11566525" y="6250940"/>
            <a:ext cx="521970" cy="368300"/>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17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894" y="1212577"/>
            <a:ext cx="3285407" cy="2426147"/>
          </a:xfrm>
          <a:prstGeom prst="rect">
            <a:avLst/>
          </a:prstGeom>
        </p:spPr>
      </p:pic>
      <p:pic>
        <p:nvPicPr>
          <p:cNvPr id="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894" y="3817327"/>
            <a:ext cx="3298292" cy="242614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1088" y="1212577"/>
            <a:ext cx="3195023" cy="2426147"/>
          </a:xfrm>
          <a:prstGeom prst="rect">
            <a:avLst/>
          </a:prstGeom>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9261" y="3817327"/>
            <a:ext cx="3356850" cy="254903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8861" y="772522"/>
            <a:ext cx="2545196" cy="2717407"/>
          </a:xfrm>
          <a:prstGeom prst="rect">
            <a:avLst/>
          </a:prstGeom>
        </p:spPr>
      </p:pic>
      <p:sp>
        <p:nvSpPr>
          <p:cNvPr id="13" name="文本框 12"/>
          <p:cNvSpPr txBox="1"/>
          <p:nvPr/>
        </p:nvSpPr>
        <p:spPr>
          <a:xfrm>
            <a:off x="7749397" y="5044482"/>
            <a:ext cx="4251075" cy="1323439"/>
          </a:xfrm>
          <a:prstGeom prst="rect">
            <a:avLst/>
          </a:prstGeom>
          <a:noFill/>
        </p:spPr>
        <p:txBody>
          <a:bodyPr wrap="square">
            <a:spAutoFit/>
          </a:bodyPr>
          <a:lstStyle/>
          <a:p>
            <a:pPr marL="342900" indent="-342900">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~120x</a:t>
            </a:r>
            <a:r>
              <a:rPr lang="en-US" altLang="zh-CN" sz="2000" dirty="0">
                <a:latin typeface="Times New Roman" panose="02020603050405020304" pitchFamily="18" charset="0"/>
                <a:cs typeface="Times New Roman" panose="02020603050405020304" pitchFamily="18" charset="0"/>
              </a:rPr>
              <a:t> speedup on a single CPU and </a:t>
            </a:r>
            <a:r>
              <a:rPr lang="en-US" altLang="zh-CN" sz="2000" b="1" dirty="0">
                <a:latin typeface="Times New Roman" panose="02020603050405020304" pitchFamily="18" charset="0"/>
                <a:cs typeface="Times New Roman" panose="02020603050405020304" pitchFamily="18" charset="0"/>
              </a:rPr>
              <a:t>~6,800x</a:t>
            </a:r>
            <a:r>
              <a:rPr lang="en-US" altLang="zh-CN" sz="2000" dirty="0">
                <a:latin typeface="Times New Roman" panose="02020603050405020304" pitchFamily="18" charset="0"/>
                <a:cs typeface="Times New Roman" panose="02020603050405020304" pitchFamily="18" charset="0"/>
              </a:rPr>
              <a:t> on GPU inference over Geant4, maintaining an overall error of 2-3%.</a:t>
            </a:r>
            <a:endParaRPr lang="zh-CN" altLang="en-US" sz="2000" dirty="0">
              <a:latin typeface="Times New Roman" panose="02020603050405020304" pitchFamily="18" charset="0"/>
              <a:cs typeface="Times New Roman" panose="02020603050405020304" pitchFamily="18" charset="0"/>
            </a:endParaRPr>
          </a:p>
        </p:txBody>
      </p:sp>
      <p:grpSp>
        <p:nvGrpSpPr>
          <p:cNvPr id="6" name="组合 5"/>
          <p:cNvGrpSpPr/>
          <p:nvPr/>
        </p:nvGrpSpPr>
        <p:grpSpPr>
          <a:xfrm>
            <a:off x="7969289" y="3489929"/>
            <a:ext cx="3811289" cy="1535083"/>
            <a:chOff x="556430" y="7487036"/>
            <a:chExt cx="4988707" cy="2098755"/>
          </a:xfrm>
        </p:grpSpPr>
        <p:pic>
          <p:nvPicPr>
            <p:cNvPr id="7" name="图片 6"/>
            <p:cNvPicPr>
              <a:picLocks noChangeAspect="1"/>
            </p:cNvPicPr>
            <p:nvPr/>
          </p:nvPicPr>
          <p:blipFill>
            <a:blip r:embed="rId8"/>
            <a:stretch>
              <a:fillRect/>
            </a:stretch>
          </p:blipFill>
          <p:spPr>
            <a:xfrm>
              <a:off x="556430" y="7487036"/>
              <a:ext cx="4988707" cy="2098755"/>
            </a:xfrm>
            <a:prstGeom prst="rect">
              <a:avLst/>
            </a:prstGeom>
          </p:spPr>
        </p:pic>
        <p:sp>
          <p:nvSpPr>
            <p:cNvPr id="8" name="矩形 7"/>
            <p:cNvSpPr/>
            <p:nvPr/>
          </p:nvSpPr>
          <p:spPr>
            <a:xfrm>
              <a:off x="1998430" y="8594214"/>
              <a:ext cx="2727682" cy="20961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295237" y="556920"/>
            <a:ext cx="6110242" cy="477054"/>
          </a:xfrm>
          <a:prstGeom prst="rect">
            <a:avLst/>
          </a:prstGeom>
          <a:noFill/>
        </p:spPr>
        <p:txBody>
          <a:bodyPr wrap="square">
            <a:spAutoFit/>
          </a:bodyPr>
          <a:lstStyle/>
          <a:p>
            <a:r>
              <a:rPr lang="en-US" altLang="zh-CN" sz="2500" b="1" u="sng" dirty="0">
                <a:latin typeface="Times New Roman" panose="02020603050405020304" pitchFamily="18" charset="0"/>
                <a:cs typeface="Times New Roman" panose="02020603050405020304" pitchFamily="18" charset="0"/>
              </a:rPr>
              <a:t>Photon Tracking with Deep Learning</a:t>
            </a:r>
          </a:p>
        </p:txBody>
      </p:sp>
      <p:sp>
        <p:nvSpPr>
          <p:cNvPr id="10" name="文本框 9"/>
          <p:cNvSpPr txBox="1"/>
          <p:nvPr/>
        </p:nvSpPr>
        <p:spPr>
          <a:xfrm>
            <a:off x="5428957" y="938610"/>
            <a:ext cx="1195916"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Geant4</a:t>
            </a:r>
            <a:endParaRPr lang="zh-CN" altLang="en-US" b="1"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5498042" y="3543360"/>
            <a:ext cx="1195916"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ML</a:t>
            </a:r>
            <a:endParaRPr lang="zh-CN" altLang="en-US" b="1"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4D27D782-9B19-F503-96EE-52AD9D153E6B}"/>
              </a:ext>
            </a:extLst>
          </p:cNvPr>
          <p:cNvSpPr txBox="1"/>
          <p:nvPr/>
        </p:nvSpPr>
        <p:spPr>
          <a:xfrm>
            <a:off x="11566525" y="6250940"/>
            <a:ext cx="521970" cy="368300"/>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18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09315" y="849434"/>
            <a:ext cx="4662596" cy="2579566"/>
          </a:xfrm>
          <a:prstGeom prst="rect">
            <a:avLst/>
          </a:prstGeom>
        </p:spPr>
      </p:pic>
      <p:pic>
        <p:nvPicPr>
          <p:cNvPr id="3" name="图片 2"/>
          <p:cNvPicPr>
            <a:picLocks noChangeAspect="1"/>
          </p:cNvPicPr>
          <p:nvPr/>
        </p:nvPicPr>
        <p:blipFill>
          <a:blip r:embed="rId3"/>
          <a:stretch>
            <a:fillRect/>
          </a:stretch>
        </p:blipFill>
        <p:spPr>
          <a:xfrm>
            <a:off x="1097743" y="3429000"/>
            <a:ext cx="2896867" cy="3015591"/>
          </a:xfrm>
          <a:prstGeom prst="rect">
            <a:avLst/>
          </a:prstGeom>
        </p:spPr>
      </p:pic>
      <p:pic>
        <p:nvPicPr>
          <p:cNvPr id="4" name="图片 3"/>
          <p:cNvPicPr>
            <a:picLocks noChangeAspect="1"/>
          </p:cNvPicPr>
          <p:nvPr/>
        </p:nvPicPr>
        <p:blipFill>
          <a:blip r:embed="rId4"/>
          <a:stretch>
            <a:fillRect/>
          </a:stretch>
        </p:blipFill>
        <p:spPr>
          <a:xfrm>
            <a:off x="5328130" y="539743"/>
            <a:ext cx="5948784" cy="3965856"/>
          </a:xfrm>
          <a:prstGeom prst="rect">
            <a:avLst/>
          </a:prstGeom>
        </p:spPr>
      </p:pic>
      <p:sp>
        <p:nvSpPr>
          <p:cNvPr id="6" name="文本框 5"/>
          <p:cNvSpPr txBox="1"/>
          <p:nvPr/>
        </p:nvSpPr>
        <p:spPr>
          <a:xfrm>
            <a:off x="4815692" y="4505599"/>
            <a:ext cx="7282304" cy="1938992"/>
          </a:xfrm>
          <a:prstGeom prst="rect">
            <a:avLst/>
          </a:prstGeom>
          <a:noFill/>
        </p:spPr>
        <p:txBody>
          <a:bodyPr wrap="square">
            <a:spAutoFit/>
          </a:bodyPr>
          <a:lstStyle/>
          <a:p>
            <a:pPr marL="342900" indent="-34290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Verify the feasibility of replacing photon tracing with Deep Learning in upstream/high-level simulations. </a:t>
            </a:r>
          </a:p>
          <a:p>
            <a:pPr marL="342900" indent="-34290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Randomly emit 200k high-energy muons from the MD center and analyze the </a:t>
            </a:r>
            <a:r>
              <a:rPr lang="en-US" altLang="zh-CN" sz="2000" b="1" dirty="0">
                <a:latin typeface="Times New Roman" panose="02020603050405020304" pitchFamily="18" charset="0"/>
                <a:cs typeface="Times New Roman" panose="02020603050405020304" pitchFamily="18" charset="0"/>
              </a:rPr>
              <a:t>integrated charge distribution</a:t>
            </a:r>
            <a:r>
              <a:rPr lang="en-US" altLang="zh-CN" sz="2000" dirty="0">
                <a:latin typeface="Times New Roman" panose="02020603050405020304" pitchFamily="18" charset="0"/>
                <a:cs typeface="Times New Roman" panose="02020603050405020304" pitchFamily="18" charset="0"/>
              </a:rPr>
              <a:t> on PMTs. </a:t>
            </a:r>
          </a:p>
          <a:p>
            <a:pPr marL="342900" indent="-34290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The integrated charge distribution predicted by the </a:t>
            </a:r>
            <a:r>
              <a:rPr lang="en-US" altLang="zh-CN" sz="2000" b="1" dirty="0">
                <a:latin typeface="Times New Roman" panose="02020603050405020304" pitchFamily="18" charset="0"/>
                <a:cs typeface="Times New Roman" panose="02020603050405020304" pitchFamily="18" charset="0"/>
              </a:rPr>
              <a:t>two-stage DL model</a:t>
            </a:r>
            <a:r>
              <a:rPr lang="en-US" altLang="zh-CN" sz="2000" dirty="0">
                <a:latin typeface="Times New Roman" panose="02020603050405020304" pitchFamily="18" charset="0"/>
                <a:cs typeface="Times New Roman" panose="02020603050405020304" pitchFamily="18" charset="0"/>
              </a:rPr>
              <a:t> shows </a:t>
            </a:r>
            <a:r>
              <a:rPr lang="en-US" altLang="zh-CN" sz="2000" b="1" dirty="0">
                <a:latin typeface="Times New Roman" panose="02020603050405020304" pitchFamily="18" charset="0"/>
                <a:cs typeface="Times New Roman" panose="02020603050405020304" pitchFamily="18" charset="0"/>
              </a:rPr>
              <a:t>good agreement</a:t>
            </a:r>
            <a:r>
              <a:rPr lang="en-US" altLang="zh-CN" sz="2000" dirty="0">
                <a:latin typeface="Times New Roman" panose="02020603050405020304" pitchFamily="18" charset="0"/>
                <a:cs typeface="Times New Roman" panose="02020603050405020304" pitchFamily="18" charset="0"/>
              </a:rPr>
              <a:t> with the G4KM2A ground truth. </a:t>
            </a:r>
            <a:endParaRPr lang="zh-CN" altLang="en-US" sz="20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295237" y="556920"/>
            <a:ext cx="6110242" cy="477054"/>
          </a:xfrm>
          <a:prstGeom prst="rect">
            <a:avLst/>
          </a:prstGeom>
          <a:noFill/>
        </p:spPr>
        <p:txBody>
          <a:bodyPr wrap="square">
            <a:spAutoFit/>
          </a:bodyPr>
          <a:lstStyle/>
          <a:p>
            <a:r>
              <a:rPr lang="en-US" altLang="zh-CN" sz="2500" b="1" u="sng" dirty="0">
                <a:latin typeface="Times New Roman" panose="02020603050405020304" pitchFamily="18" charset="0"/>
                <a:cs typeface="Times New Roman" panose="02020603050405020304" pitchFamily="18" charset="0"/>
              </a:rPr>
              <a:t>Photon Tracking with Deep Learning</a:t>
            </a:r>
          </a:p>
        </p:txBody>
      </p:sp>
      <p:sp>
        <p:nvSpPr>
          <p:cNvPr id="7" name="文本框 6">
            <a:extLst>
              <a:ext uri="{FF2B5EF4-FFF2-40B4-BE49-F238E27FC236}">
                <a16:creationId xmlns:a16="http://schemas.microsoft.com/office/drawing/2014/main" id="{DAD51565-BA79-DBDB-EA56-36C6B735CE53}"/>
              </a:ext>
            </a:extLst>
          </p:cNvPr>
          <p:cNvSpPr txBox="1"/>
          <p:nvPr/>
        </p:nvSpPr>
        <p:spPr>
          <a:xfrm>
            <a:off x="11566525" y="6250940"/>
            <a:ext cx="521970" cy="368300"/>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19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4394" y="1211480"/>
            <a:ext cx="11803118" cy="1300356"/>
          </a:xfrm>
          <a:prstGeom prst="rect">
            <a:avLst/>
          </a:prstGeom>
          <a:noFill/>
        </p:spPr>
        <p:txBody>
          <a:bodyPr wrap="square" rtlCol="0">
            <a:spAutoFit/>
          </a:bodyPr>
          <a:lstStyle/>
          <a:p>
            <a:pPr marL="457200" indent="-457200">
              <a:spcBef>
                <a:spcPts val="1500"/>
              </a:spcBef>
              <a:buFont typeface="Wingdings" panose="05000000000000000000" pitchFamily="2" charset="2"/>
              <a:buChar char="Ø"/>
            </a:pPr>
            <a:r>
              <a:rPr lang="en-US" altLang="zh-CN" sz="2200" dirty="0">
                <a:latin typeface="Times New Roman" panose="02020603050405020304" pitchFamily="18" charset="0"/>
                <a:cs typeface="Times New Roman" panose="02020603050405020304" pitchFamily="18" charset="0"/>
              </a:rPr>
              <a:t>IO: Hits as input, Photon/Proton scores as output</a:t>
            </a:r>
          </a:p>
          <a:p>
            <a:pPr marL="457200" indent="-457200">
              <a:spcBef>
                <a:spcPts val="1500"/>
              </a:spcBef>
              <a:buFont typeface="Wingdings" panose="05000000000000000000" pitchFamily="2" charset="2"/>
              <a:buChar char="Ø"/>
            </a:pPr>
            <a:r>
              <a:rPr lang="en-US" altLang="zh-CN" sz="2200" dirty="0">
                <a:latin typeface="Times New Roman" panose="02020603050405020304" pitchFamily="18" charset="0"/>
                <a:cs typeface="Times New Roman" panose="02020603050405020304" pitchFamily="18" charset="0"/>
              </a:rPr>
              <a:t>KM2A is composed of 1188 Muon Detector + 5216 of EM detector, correspondingly, the model evolves into a Dual input architecture with ParticleNet or Transformer</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8849" y="2668043"/>
            <a:ext cx="3152514" cy="3182883"/>
          </a:xfrm>
          <a:prstGeom prst="rect">
            <a:avLst/>
          </a:prstGeom>
        </p:spPr>
      </p:pic>
      <p:sp>
        <p:nvSpPr>
          <p:cNvPr id="14" name="文本框 13"/>
          <p:cNvSpPr txBox="1"/>
          <p:nvPr/>
        </p:nvSpPr>
        <p:spPr>
          <a:xfrm>
            <a:off x="685253" y="5948336"/>
            <a:ext cx="2320994" cy="369332"/>
          </a:xfrm>
          <a:prstGeom prst="rect">
            <a:avLst/>
          </a:prstGeom>
          <a:noFill/>
        </p:spPr>
        <p:txBody>
          <a:bodyPr wrap="square">
            <a:spAutoFit/>
          </a:bodyPr>
          <a:lstStyle/>
          <a:p>
            <a:r>
              <a:rPr lang="en-US" altLang="zh-CN" b="1" dirty="0">
                <a:latin typeface="Times New Roman" panose="02020603050405020304" pitchFamily="18" charset="0"/>
                <a:ea typeface="黑体" panose="02010609060101010101" pitchFamily="49" charset="-122"/>
                <a:cs typeface="Times New Roman" panose="02020603050405020304" pitchFamily="18" charset="0"/>
              </a:rPr>
              <a:t>2025.10 ~ ParticleNet</a:t>
            </a:r>
            <a:endParaRPr lang="zh-CN" altLang="en-US" dirty="0"/>
          </a:p>
        </p:txBody>
      </p:sp>
      <p:sp>
        <p:nvSpPr>
          <p:cNvPr id="17" name="文本框 16"/>
          <p:cNvSpPr txBox="1"/>
          <p:nvPr/>
        </p:nvSpPr>
        <p:spPr>
          <a:xfrm>
            <a:off x="4068637" y="5946477"/>
            <a:ext cx="6366510" cy="369332"/>
          </a:xfrm>
          <a:prstGeom prst="rect">
            <a:avLst/>
          </a:prstGeom>
          <a:noFill/>
        </p:spPr>
        <p:txBody>
          <a:bodyPr wrap="square">
            <a:spAutoFit/>
          </a:bodyPr>
          <a:lstStyle/>
          <a:p>
            <a:r>
              <a:rPr lang="en-US" altLang="zh-CN" b="1" dirty="0">
                <a:latin typeface="Times New Roman" panose="02020603050405020304" pitchFamily="18" charset="0"/>
                <a:ea typeface="黑体" panose="02010609060101010101" pitchFamily="49" charset="-122"/>
                <a:cs typeface="Times New Roman" panose="02020603050405020304" pitchFamily="18" charset="0"/>
              </a:rPr>
              <a:t>2025.12 ~ Dual Stream ParticleNet</a:t>
            </a:r>
            <a:r>
              <a:rPr lang="zh-CN" altLang="en-US" b="1" dirty="0">
                <a:solidFill>
                  <a:srgbClr val="FF0000"/>
                </a:solidFill>
                <a:latin typeface="Times New Roman" panose="02020603050405020304" pitchFamily="18" charset="0"/>
                <a:cs typeface="Times New Roman" panose="02020603050405020304" pitchFamily="18" charset="0"/>
              </a:rPr>
              <a:t> </a:t>
            </a:r>
            <a:endParaRPr lang="zh-CN" altLang="en-US" dirty="0"/>
          </a:p>
        </p:txBody>
      </p:sp>
      <p:sp>
        <p:nvSpPr>
          <p:cNvPr id="19" name="箭头: 右 18"/>
          <p:cNvSpPr/>
          <p:nvPr/>
        </p:nvSpPr>
        <p:spPr>
          <a:xfrm>
            <a:off x="3273699" y="3769600"/>
            <a:ext cx="711200" cy="266559"/>
          </a:xfrm>
          <a:prstGeom prst="rightArrow">
            <a:avLst/>
          </a:prstGeom>
          <a:solidFill>
            <a:srgbClr val="DAE3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箭头: 右 3"/>
          <p:cNvSpPr/>
          <p:nvPr/>
        </p:nvSpPr>
        <p:spPr>
          <a:xfrm>
            <a:off x="7750825" y="3749652"/>
            <a:ext cx="711200" cy="266559"/>
          </a:xfrm>
          <a:prstGeom prst="rightArrow">
            <a:avLst/>
          </a:prstGeom>
          <a:solidFill>
            <a:srgbClr val="DAE3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8" name="图片 67"/>
          <p:cNvPicPr>
            <a:picLocks noChangeAspect="1"/>
          </p:cNvPicPr>
          <p:nvPr/>
        </p:nvPicPr>
        <p:blipFill>
          <a:blip r:embed="rId4"/>
          <a:stretch>
            <a:fillRect/>
          </a:stretch>
        </p:blipFill>
        <p:spPr>
          <a:xfrm>
            <a:off x="8782886" y="2667320"/>
            <a:ext cx="3042813" cy="3182883"/>
          </a:xfrm>
          <a:prstGeom prst="rect">
            <a:avLst/>
          </a:prstGeom>
        </p:spPr>
      </p:pic>
      <p:sp>
        <p:nvSpPr>
          <p:cNvPr id="69" name="文本框 68"/>
          <p:cNvSpPr txBox="1"/>
          <p:nvPr/>
        </p:nvSpPr>
        <p:spPr>
          <a:xfrm>
            <a:off x="8173927" y="5942368"/>
            <a:ext cx="4018073" cy="646331"/>
          </a:xfrm>
          <a:prstGeom prst="rect">
            <a:avLst/>
          </a:prstGeom>
          <a:noFill/>
        </p:spPr>
        <p:txBody>
          <a:bodyPr wrap="square">
            <a:spAutoFit/>
          </a:bodyPr>
          <a:lstStyle/>
          <a:p>
            <a:pPr algn="ctr"/>
            <a:r>
              <a:rPr lang="en-US" altLang="zh-CN" b="1" dirty="0">
                <a:latin typeface="Times New Roman" panose="02020603050405020304" pitchFamily="18" charset="0"/>
                <a:ea typeface="黑体" panose="02010609060101010101" pitchFamily="49" charset="-122"/>
                <a:cs typeface="Times New Roman" panose="02020603050405020304" pitchFamily="18" charset="0"/>
              </a:rPr>
              <a:t>2026.3 ~ Dual Stream </a:t>
            </a:r>
          </a:p>
          <a:p>
            <a:pPr algn="ctr"/>
            <a:r>
              <a:rPr lang="en-US" altLang="zh-CN" b="1" dirty="0">
                <a:latin typeface="Times New Roman" panose="02020603050405020304" pitchFamily="18" charset="0"/>
                <a:ea typeface="黑体" panose="02010609060101010101" pitchFamily="49" charset="-122"/>
                <a:cs typeface="Times New Roman" panose="02020603050405020304" pitchFamily="18" charset="0"/>
              </a:rPr>
              <a:t>GNN-Transformer</a:t>
            </a:r>
            <a:endParaRPr lang="zh-CN" altLang="en-US" dirty="0"/>
          </a:p>
        </p:txBody>
      </p:sp>
      <p:pic>
        <p:nvPicPr>
          <p:cNvPr id="137" name="图片 136"/>
          <p:cNvPicPr>
            <a:picLocks noChangeAspect="1"/>
          </p:cNvPicPr>
          <p:nvPr/>
        </p:nvPicPr>
        <p:blipFill>
          <a:blip r:embed="rId5"/>
          <a:stretch>
            <a:fillRect/>
          </a:stretch>
        </p:blipFill>
        <p:spPr>
          <a:xfrm>
            <a:off x="959060" y="2682922"/>
            <a:ext cx="1743258" cy="3268214"/>
          </a:xfrm>
          <a:prstGeom prst="rect">
            <a:avLst/>
          </a:prstGeom>
        </p:spPr>
      </p:pic>
      <p:sp>
        <p:nvSpPr>
          <p:cNvPr id="8" name="文本框 7"/>
          <p:cNvSpPr txBox="1"/>
          <p:nvPr/>
        </p:nvSpPr>
        <p:spPr>
          <a:xfrm>
            <a:off x="224987" y="638876"/>
            <a:ext cx="6097424" cy="477054"/>
          </a:xfrm>
          <a:prstGeom prst="rect">
            <a:avLst/>
          </a:prstGeom>
          <a:noFill/>
        </p:spPr>
        <p:txBody>
          <a:bodyPr wrap="square">
            <a:spAutoFit/>
          </a:bodyPr>
          <a:lstStyle/>
          <a:p>
            <a:pPr>
              <a:spcBef>
                <a:spcPts val="1500"/>
              </a:spcBef>
            </a:pPr>
            <a:r>
              <a:rPr lang="en-US" altLang="zh-CN" sz="2500" b="1" u="sng" dirty="0">
                <a:latin typeface="Times New Roman" panose="02020603050405020304" pitchFamily="18" charset="0"/>
                <a:cs typeface="Times New Roman" panose="02020603050405020304" pitchFamily="18" charset="0"/>
              </a:rPr>
              <a:t>Model design &amp; Optimization </a:t>
            </a:r>
          </a:p>
        </p:txBody>
      </p:sp>
      <p:sp>
        <p:nvSpPr>
          <p:cNvPr id="2" name="文本框 1"/>
          <p:cNvSpPr txBox="1"/>
          <p:nvPr/>
        </p:nvSpPr>
        <p:spPr>
          <a:xfrm>
            <a:off x="11566525" y="6250940"/>
            <a:ext cx="521970" cy="368300"/>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227896" y="2909189"/>
            <a:ext cx="3759740" cy="2755476"/>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2484" y="1555666"/>
            <a:ext cx="4500960" cy="4834973"/>
          </a:xfrm>
          <a:prstGeom prst="rect">
            <a:avLst/>
          </a:prstGeom>
        </p:spPr>
      </p:pic>
      <p:sp>
        <p:nvSpPr>
          <p:cNvPr id="5" name="文本框 4"/>
          <p:cNvSpPr txBox="1"/>
          <p:nvPr/>
        </p:nvSpPr>
        <p:spPr>
          <a:xfrm>
            <a:off x="6588636" y="953075"/>
            <a:ext cx="1148080" cy="707886"/>
          </a:xfrm>
          <a:prstGeom prst="rect">
            <a:avLst/>
          </a:prstGeom>
          <a:noFill/>
        </p:spPr>
        <p:txBody>
          <a:bodyPr wrap="square" rtlCol="0">
            <a:spAutoFit/>
          </a:bodyPr>
          <a:lstStyle/>
          <a:p>
            <a:r>
              <a:rPr lang="en-US" altLang="zh-CN" b="1" dirty="0"/>
              <a:t>MD hits</a:t>
            </a:r>
          </a:p>
          <a:p>
            <a:r>
              <a:rPr lang="zh-CN" altLang="en-US" sz="2200" b="1" dirty="0"/>
              <a:t>    ↓</a:t>
            </a:r>
          </a:p>
        </p:txBody>
      </p:sp>
      <p:sp>
        <p:nvSpPr>
          <p:cNvPr id="6" name="文本框 5"/>
          <p:cNvSpPr txBox="1"/>
          <p:nvPr/>
        </p:nvSpPr>
        <p:spPr>
          <a:xfrm>
            <a:off x="4246880" y="953075"/>
            <a:ext cx="1148080" cy="707886"/>
          </a:xfrm>
          <a:prstGeom prst="rect">
            <a:avLst/>
          </a:prstGeom>
          <a:noFill/>
        </p:spPr>
        <p:txBody>
          <a:bodyPr wrap="square" rtlCol="0">
            <a:spAutoFit/>
          </a:bodyPr>
          <a:lstStyle/>
          <a:p>
            <a:r>
              <a:rPr lang="en-US" altLang="zh-CN" b="1" dirty="0"/>
              <a:t>ED hits</a:t>
            </a:r>
          </a:p>
          <a:p>
            <a:r>
              <a:rPr lang="zh-CN" altLang="en-US" sz="2200" b="1" dirty="0"/>
              <a:t>    ↓</a:t>
            </a:r>
          </a:p>
        </p:txBody>
      </p:sp>
      <p:sp>
        <p:nvSpPr>
          <p:cNvPr id="7" name="椭圆 6"/>
          <p:cNvSpPr/>
          <p:nvPr/>
        </p:nvSpPr>
        <p:spPr>
          <a:xfrm>
            <a:off x="4480560" y="2617978"/>
            <a:ext cx="568960" cy="582422"/>
          </a:xfrm>
          <a:prstGeom prst="ellipse">
            <a:avLst/>
          </a:prstGeom>
          <a:noFill/>
          <a:ln w="38100">
            <a:solidFill>
              <a:schemeClr val="bg2">
                <a:lumMod val="6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 name="直接箭头连接符 8"/>
          <p:cNvCxnSpPr>
            <a:stCxn id="7" idx="2"/>
          </p:cNvCxnSpPr>
          <p:nvPr/>
        </p:nvCxnSpPr>
        <p:spPr>
          <a:xfrm flipH="1">
            <a:off x="3673509" y="2909189"/>
            <a:ext cx="807051" cy="402971"/>
          </a:xfrm>
          <a:prstGeom prst="straightConnector1">
            <a:avLst/>
          </a:prstGeom>
          <a:ln w="28575">
            <a:solidFill>
              <a:schemeClr val="bg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6746240" y="2617978"/>
            <a:ext cx="568960" cy="582422"/>
          </a:xfrm>
          <a:prstGeom prst="ellipse">
            <a:avLst/>
          </a:prstGeom>
          <a:noFill/>
          <a:ln w="38100">
            <a:solidFill>
              <a:schemeClr val="bg2">
                <a:lumMod val="6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3" name="直接箭头连接符 12"/>
          <p:cNvCxnSpPr>
            <a:stCxn id="12" idx="6"/>
            <a:endCxn id="17" idx="1"/>
          </p:cNvCxnSpPr>
          <p:nvPr/>
        </p:nvCxnSpPr>
        <p:spPr>
          <a:xfrm flipV="1">
            <a:off x="7315200" y="2008229"/>
            <a:ext cx="980644" cy="900960"/>
          </a:xfrm>
          <a:prstGeom prst="straightConnector1">
            <a:avLst/>
          </a:prstGeom>
          <a:ln w="28575">
            <a:solidFill>
              <a:schemeClr val="bg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5"/>
          <a:stretch>
            <a:fillRect/>
          </a:stretch>
        </p:blipFill>
        <p:spPr>
          <a:xfrm>
            <a:off x="8295844" y="587459"/>
            <a:ext cx="3920963" cy="2841539"/>
          </a:xfrm>
          <a:prstGeom prst="rect">
            <a:avLst/>
          </a:prstGeom>
        </p:spPr>
      </p:pic>
      <p:sp>
        <p:nvSpPr>
          <p:cNvPr id="20" name="椭圆 19"/>
          <p:cNvSpPr/>
          <p:nvPr/>
        </p:nvSpPr>
        <p:spPr>
          <a:xfrm>
            <a:off x="5608484" y="4286927"/>
            <a:ext cx="568960" cy="582422"/>
          </a:xfrm>
          <a:prstGeom prst="ellipse">
            <a:avLst/>
          </a:prstGeom>
          <a:noFill/>
          <a:ln w="38100">
            <a:solidFill>
              <a:schemeClr val="bg2">
                <a:lumMod val="6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1" name="直接箭头连接符 20"/>
          <p:cNvCxnSpPr>
            <a:stCxn id="20" idx="6"/>
            <a:endCxn id="25" idx="1"/>
          </p:cNvCxnSpPr>
          <p:nvPr/>
        </p:nvCxnSpPr>
        <p:spPr>
          <a:xfrm>
            <a:off x="6177444" y="4578138"/>
            <a:ext cx="2118400" cy="463962"/>
          </a:xfrm>
          <a:prstGeom prst="straightConnector1">
            <a:avLst/>
          </a:prstGeom>
          <a:ln w="28575">
            <a:solidFill>
              <a:schemeClr val="bg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5" name="图片 24"/>
          <p:cNvPicPr>
            <a:picLocks noChangeAspect="1"/>
          </p:cNvPicPr>
          <p:nvPr/>
        </p:nvPicPr>
        <p:blipFill>
          <a:blip r:embed="rId6"/>
          <a:stretch>
            <a:fillRect/>
          </a:stretch>
        </p:blipFill>
        <p:spPr>
          <a:xfrm>
            <a:off x="8295844" y="3621330"/>
            <a:ext cx="3598940" cy="2841540"/>
          </a:xfrm>
          <a:prstGeom prst="rect">
            <a:avLst/>
          </a:prstGeom>
        </p:spPr>
      </p:pic>
      <p:sp>
        <p:nvSpPr>
          <p:cNvPr id="35" name="文本框 34"/>
          <p:cNvSpPr txBox="1"/>
          <p:nvPr/>
        </p:nvSpPr>
        <p:spPr>
          <a:xfrm>
            <a:off x="37421" y="1171428"/>
            <a:ext cx="3528863" cy="1446550"/>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200" dirty="0">
                <a:latin typeface="Times New Roman" panose="02020603050405020304" pitchFamily="18" charset="0"/>
                <a:cs typeface="Times New Roman" panose="02020603050405020304" pitchFamily="18" charset="0"/>
              </a:rPr>
              <a:t>Dimensionality-reduced visualization of high-level features extracted from different model depths.</a:t>
            </a:r>
            <a:endParaRPr lang="zh-CN" altLang="en-US" sz="22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227896" y="619634"/>
            <a:ext cx="6110242" cy="477054"/>
          </a:xfrm>
          <a:prstGeom prst="rect">
            <a:avLst/>
          </a:prstGeom>
          <a:noFill/>
        </p:spPr>
        <p:txBody>
          <a:bodyPr wrap="square">
            <a:spAutoFit/>
          </a:bodyPr>
          <a:lstStyle/>
          <a:p>
            <a:r>
              <a:rPr lang="en-US" altLang="zh-CN" sz="2500" b="1" u="sng" dirty="0">
                <a:latin typeface="Times New Roman" panose="02020603050405020304" pitchFamily="18" charset="0"/>
                <a:cs typeface="Times New Roman" panose="02020603050405020304" pitchFamily="18" charset="0"/>
              </a:rPr>
              <a:t>Feature Visualization</a:t>
            </a:r>
          </a:p>
        </p:txBody>
      </p:sp>
      <p:sp>
        <p:nvSpPr>
          <p:cNvPr id="3" name="文本框 2"/>
          <p:cNvSpPr txBox="1"/>
          <p:nvPr/>
        </p:nvSpPr>
        <p:spPr>
          <a:xfrm>
            <a:off x="11566525" y="6250940"/>
            <a:ext cx="521970" cy="368300"/>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7590" y="3554021"/>
            <a:ext cx="2926185" cy="286746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591" y="681676"/>
            <a:ext cx="2926184" cy="286746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7487" y="681676"/>
            <a:ext cx="2926185" cy="2867465"/>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7486" y="3576881"/>
            <a:ext cx="2926186" cy="2867466"/>
          </a:xfrm>
          <a:prstGeom prst="rect">
            <a:avLst/>
          </a:prstGeom>
        </p:spPr>
      </p:pic>
      <p:sp>
        <p:nvSpPr>
          <p:cNvPr id="15" name="文本框 14"/>
          <p:cNvSpPr txBox="1"/>
          <p:nvPr/>
        </p:nvSpPr>
        <p:spPr>
          <a:xfrm>
            <a:off x="10805514" y="4980266"/>
            <a:ext cx="1248417" cy="477054"/>
          </a:xfrm>
          <a:prstGeom prst="rect">
            <a:avLst/>
          </a:prstGeom>
          <a:noFill/>
        </p:spPr>
        <p:txBody>
          <a:bodyPr wrap="square" rtlCol="0">
            <a:spAutoFit/>
          </a:bodyPr>
          <a:lstStyle/>
          <a:p>
            <a:r>
              <a:rPr lang="zh-CN" altLang="en-US" sz="2500" b="1" dirty="0">
                <a:solidFill>
                  <a:srgbClr val="FF0000"/>
                </a:solidFill>
              </a:rPr>
              <a:t>↑</a:t>
            </a:r>
            <a:r>
              <a:rPr lang="en-US" altLang="zh-CN" sz="2500" b="1" dirty="0">
                <a:solidFill>
                  <a:srgbClr val="FF0000"/>
                </a:solidFill>
              </a:rPr>
              <a:t>14.9%</a:t>
            </a:r>
            <a:endParaRPr lang="zh-CN" altLang="en-US" sz="2500" b="1" dirty="0">
              <a:solidFill>
                <a:srgbClr val="FF0000"/>
              </a:solidFill>
            </a:endParaRPr>
          </a:p>
        </p:txBody>
      </p:sp>
      <p:sp>
        <p:nvSpPr>
          <p:cNvPr id="21" name="文本框 20"/>
          <p:cNvSpPr txBox="1"/>
          <p:nvPr/>
        </p:nvSpPr>
        <p:spPr>
          <a:xfrm>
            <a:off x="10805514" y="1955521"/>
            <a:ext cx="1248417" cy="477054"/>
          </a:xfrm>
          <a:prstGeom prst="rect">
            <a:avLst/>
          </a:prstGeom>
          <a:noFill/>
        </p:spPr>
        <p:txBody>
          <a:bodyPr wrap="square" rtlCol="0">
            <a:spAutoFit/>
          </a:bodyPr>
          <a:lstStyle/>
          <a:p>
            <a:r>
              <a:rPr lang="zh-CN" altLang="en-US" sz="2500" b="1" dirty="0">
                <a:solidFill>
                  <a:srgbClr val="FF0000"/>
                </a:solidFill>
              </a:rPr>
              <a:t>↑</a:t>
            </a:r>
            <a:r>
              <a:rPr lang="en-US" altLang="zh-CN" sz="2500" b="1" dirty="0">
                <a:solidFill>
                  <a:srgbClr val="FF0000"/>
                </a:solidFill>
              </a:rPr>
              <a:t>34.4%</a:t>
            </a:r>
            <a:endParaRPr lang="zh-CN" altLang="en-US" sz="2500" b="1" dirty="0">
              <a:solidFill>
                <a:srgbClr val="FF0000"/>
              </a:solidFill>
            </a:endParaRPr>
          </a:p>
        </p:txBody>
      </p:sp>
      <p:sp>
        <p:nvSpPr>
          <p:cNvPr id="22" name="文本框 21"/>
          <p:cNvSpPr txBox="1"/>
          <p:nvPr/>
        </p:nvSpPr>
        <p:spPr>
          <a:xfrm>
            <a:off x="0" y="1150005"/>
            <a:ext cx="4499512" cy="1446550"/>
          </a:xfrm>
          <a:prstGeom prst="rect">
            <a:avLst/>
          </a:prstGeom>
          <a:noFill/>
        </p:spPr>
        <p:txBody>
          <a:bodyPr wrap="square" rtlCol="0">
            <a:spAutoFit/>
          </a:bodyPr>
          <a:lstStyle/>
          <a:p>
            <a:pPr marL="457200" indent="-457200">
              <a:spcBef>
                <a:spcPts val="1500"/>
              </a:spcBef>
              <a:buFont typeface="Wingdings" panose="05000000000000000000" pitchFamily="2" charset="2"/>
              <a:buChar char="Ø"/>
            </a:pPr>
            <a:r>
              <a:rPr lang="en-US" altLang="zh-CN" sz="2200" dirty="0">
                <a:latin typeface="Times New Roman" panose="02020603050405020304" pitchFamily="18" charset="0"/>
                <a:cs typeface="Times New Roman" panose="02020603050405020304" pitchFamily="18" charset="0"/>
              </a:rPr>
              <a:t>Based on </a:t>
            </a:r>
            <a:r>
              <a:rPr lang="en-US" altLang="zh-CN" sz="2200" b="1" dirty="0">
                <a:latin typeface="Times New Roman" panose="02020603050405020304" pitchFamily="18" charset="0"/>
                <a:cs typeface="Times New Roman" panose="02020603050405020304" pitchFamily="18" charset="0"/>
              </a:rPr>
              <a:t>Dual-Stream PN</a:t>
            </a:r>
            <a:r>
              <a:rPr lang="en-US" altLang="zh-CN" sz="2200" dirty="0">
                <a:latin typeface="Times New Roman" panose="02020603050405020304" pitchFamily="18" charset="0"/>
                <a:cs typeface="Times New Roman" panose="02020603050405020304" pitchFamily="18" charset="0"/>
              </a:rPr>
              <a:t>, we performed predictions on the </a:t>
            </a:r>
            <a:r>
              <a:rPr lang="en-US" altLang="zh-CN" sz="2200" b="1" dirty="0">
                <a:solidFill>
                  <a:srgbClr val="0070C0"/>
                </a:solidFill>
                <a:latin typeface="Times New Roman" panose="02020603050405020304" pitchFamily="18" charset="0"/>
                <a:cs typeface="Times New Roman" panose="02020603050405020304" pitchFamily="18" charset="0"/>
              </a:rPr>
              <a:t>full-year</a:t>
            </a:r>
            <a:r>
              <a:rPr lang="en-US" altLang="zh-CN" sz="2200" dirty="0">
                <a:solidFill>
                  <a:srgbClr val="0070C0"/>
                </a:solidFill>
                <a:latin typeface="Times New Roman" panose="02020603050405020304" pitchFamily="18" charset="0"/>
                <a:cs typeface="Times New Roman" panose="02020603050405020304" pitchFamily="18" charset="0"/>
              </a:rPr>
              <a:t> </a:t>
            </a:r>
            <a:r>
              <a:rPr lang="en-US" altLang="zh-CN" sz="2200" b="1" dirty="0">
                <a:solidFill>
                  <a:srgbClr val="0070C0"/>
                </a:solidFill>
                <a:latin typeface="Times New Roman" panose="02020603050405020304" pitchFamily="18" charset="0"/>
                <a:cs typeface="Times New Roman" panose="02020603050405020304" pitchFamily="18" charset="0"/>
              </a:rPr>
              <a:t>2024 observational data of the Crab Nebula</a:t>
            </a:r>
            <a:r>
              <a:rPr lang="en-US" altLang="zh-CN" sz="2200" dirty="0">
                <a:solidFill>
                  <a:srgbClr val="0070C0"/>
                </a:solidFill>
                <a:latin typeface="Times New Roman" panose="02020603050405020304" pitchFamily="18" charset="0"/>
                <a:cs typeface="Times New Roman" panose="02020603050405020304" pitchFamily="18" charset="0"/>
              </a:rPr>
              <a:t>.</a:t>
            </a:r>
            <a:endParaRPr lang="en-US" altLang="zh-CN" sz="2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23" name="表格 22"/>
          <p:cNvGraphicFramePr>
            <a:graphicFrameLocks noGrp="1"/>
          </p:cNvGraphicFramePr>
          <p:nvPr>
            <p:extLst>
              <p:ext uri="{D42A27DB-BD31-4B8C-83A1-F6EECF244321}">
                <p14:modId xmlns:p14="http://schemas.microsoft.com/office/powerpoint/2010/main" val="2205549013"/>
              </p:ext>
            </p:extLst>
          </p:nvPr>
        </p:nvGraphicFramePr>
        <p:xfrm>
          <a:off x="245467" y="3173979"/>
          <a:ext cx="4499512" cy="2787917"/>
        </p:xfrm>
        <a:graphic>
          <a:graphicData uri="http://schemas.openxmlformats.org/drawingml/2006/table">
            <a:tbl>
              <a:tblPr firstRow="1" bandRow="1">
                <a:tableStyleId>{D7AC3CCA-C797-4891-BE02-D94E43425B78}</a:tableStyleId>
              </a:tblPr>
              <a:tblGrid>
                <a:gridCol w="1367810">
                  <a:extLst>
                    <a:ext uri="{9D8B030D-6E8A-4147-A177-3AD203B41FA5}">
                      <a16:colId xmlns:a16="http://schemas.microsoft.com/office/drawing/2014/main" val="20000"/>
                    </a:ext>
                  </a:extLst>
                </a:gridCol>
                <a:gridCol w="908943">
                  <a:extLst>
                    <a:ext uri="{9D8B030D-6E8A-4147-A177-3AD203B41FA5}">
                      <a16:colId xmlns:a16="http://schemas.microsoft.com/office/drawing/2014/main" val="20001"/>
                    </a:ext>
                  </a:extLst>
                </a:gridCol>
                <a:gridCol w="929640">
                  <a:extLst>
                    <a:ext uri="{9D8B030D-6E8A-4147-A177-3AD203B41FA5}">
                      <a16:colId xmlns:a16="http://schemas.microsoft.com/office/drawing/2014/main" val="20002"/>
                    </a:ext>
                  </a:extLst>
                </a:gridCol>
                <a:gridCol w="1293119">
                  <a:extLst>
                    <a:ext uri="{9D8B030D-6E8A-4147-A177-3AD203B41FA5}">
                      <a16:colId xmlns:a16="http://schemas.microsoft.com/office/drawing/2014/main" val="20003"/>
                    </a:ext>
                  </a:extLst>
                </a:gridCol>
              </a:tblGrid>
              <a:tr h="716873">
                <a:tc>
                  <a:txBody>
                    <a:bodyPr/>
                    <a:lstStyle/>
                    <a:p>
                      <a:pPr algn="ctr"/>
                      <a:endParaRPr lang="zh-CN" altLang="en-US" sz="1600" b="1" dirty="0"/>
                    </a:p>
                  </a:txBody>
                  <a:tcPr anchor="ctr"/>
                </a:tc>
                <a:tc>
                  <a:txBody>
                    <a:bodyPr/>
                    <a:lstStyle/>
                    <a:p>
                      <a:pPr algn="ctr"/>
                      <a:r>
                        <a:rPr lang="en-US" altLang="zh-CN" sz="1600" b="1" dirty="0" err="1"/>
                        <a:t>Nsig</a:t>
                      </a:r>
                      <a:endParaRPr lang="zh-CN" altLang="en-US" sz="1600" b="1" dirty="0"/>
                    </a:p>
                  </a:txBody>
                  <a:tcPr anchor="ctr"/>
                </a:tc>
                <a:tc>
                  <a:txBody>
                    <a:bodyPr/>
                    <a:lstStyle/>
                    <a:p>
                      <a:pPr algn="ctr"/>
                      <a:r>
                        <a:rPr lang="en-US" altLang="zh-CN" sz="1600" b="1" dirty="0"/>
                        <a:t>Nb</a:t>
                      </a:r>
                      <a:endParaRPr lang="zh-CN" altLang="en-US" sz="1600" b="1" dirty="0"/>
                    </a:p>
                  </a:txBody>
                  <a:tcPr anchor="ctr"/>
                </a:tc>
                <a:tc>
                  <a:txBody>
                    <a:bodyPr/>
                    <a:lstStyle/>
                    <a:p>
                      <a:pPr algn="ctr"/>
                      <a:r>
                        <a:rPr lang="en-US" altLang="zh-CN" sz="1600" b="1" dirty="0"/>
                        <a:t>Significance</a:t>
                      </a:r>
                      <a:endParaRPr lang="zh-CN" altLang="en-US" sz="1600" b="1" dirty="0"/>
                    </a:p>
                  </a:txBody>
                  <a:tcPr anchor="ctr"/>
                </a:tc>
                <a:extLst>
                  <a:ext uri="{0D108BD9-81ED-4DB2-BD59-A6C34878D82A}">
                    <a16:rowId xmlns:a16="http://schemas.microsoft.com/office/drawing/2014/main" val="10000"/>
                  </a:ext>
                </a:extLst>
              </a:tr>
              <a:tr h="456402">
                <a:tc>
                  <a:txBody>
                    <a:bodyPr/>
                    <a:lstStyle/>
                    <a:p>
                      <a:pPr algn="ctr"/>
                      <a:r>
                        <a:rPr lang="en-US" altLang="zh-CN" sz="1600" b="1" dirty="0"/>
                        <a:t>ML</a:t>
                      </a:r>
                      <a:r>
                        <a:rPr lang="zh-CN" altLang="en-US" sz="1600" b="1" dirty="0"/>
                        <a:t>（</a:t>
                      </a:r>
                      <a:r>
                        <a:rPr lang="en-US" altLang="zh-CN" sz="1600" b="1" dirty="0"/>
                        <a:t>10-25</a:t>
                      </a:r>
                      <a:r>
                        <a:rPr lang="zh-CN" altLang="en-US" sz="1600" b="1" dirty="0"/>
                        <a:t>）</a:t>
                      </a:r>
                    </a:p>
                  </a:txBody>
                  <a:tcPr anchor="ctr"/>
                </a:tc>
                <a:tc>
                  <a:txBody>
                    <a:bodyPr/>
                    <a:lstStyle/>
                    <a:p>
                      <a:pPr algn="ctr"/>
                      <a:r>
                        <a:rPr lang="en-US" altLang="zh-CN" sz="1600" b="1" dirty="0"/>
                        <a:t>12977</a:t>
                      </a:r>
                      <a:endParaRPr lang="zh-CN" altLang="en-US" sz="1600" b="1" dirty="0"/>
                    </a:p>
                  </a:txBody>
                  <a:tcPr anchor="ctr"/>
                </a:tc>
                <a:tc>
                  <a:txBody>
                    <a:bodyPr/>
                    <a:lstStyle/>
                    <a:p>
                      <a:pPr algn="ctr"/>
                      <a:r>
                        <a:rPr lang="en-US" altLang="zh-CN" sz="1600" b="1" dirty="0"/>
                        <a:t>12703</a:t>
                      </a:r>
                      <a:endParaRPr lang="zh-CN" altLang="en-US" sz="1600" b="1" dirty="0"/>
                    </a:p>
                  </a:txBody>
                  <a:tcPr anchor="ctr"/>
                </a:tc>
                <a:tc>
                  <a:txBody>
                    <a:bodyPr/>
                    <a:lstStyle/>
                    <a:p>
                      <a:pPr algn="ctr"/>
                      <a:r>
                        <a:rPr lang="en-US" altLang="zh-CN" sz="1600" b="1" dirty="0"/>
                        <a:t>97.86</a:t>
                      </a:r>
                      <a:endParaRPr lang="zh-CN" altLang="en-US" sz="1600" b="1" dirty="0"/>
                    </a:p>
                  </a:txBody>
                  <a:tcPr anchor="ctr"/>
                </a:tc>
                <a:extLst>
                  <a:ext uri="{0D108BD9-81ED-4DB2-BD59-A6C34878D82A}">
                    <a16:rowId xmlns:a16="http://schemas.microsoft.com/office/drawing/2014/main" val="10001"/>
                  </a:ext>
                </a:extLst>
              </a:tr>
              <a:tr h="535402">
                <a:tc>
                  <a:txBody>
                    <a:bodyPr/>
                    <a:lstStyle/>
                    <a:p>
                      <a:pPr algn="ctr"/>
                      <a:r>
                        <a:rPr lang="en-US" altLang="zh-CN" sz="1600" b="1" dirty="0"/>
                        <a:t>Baseline</a:t>
                      </a:r>
                      <a:r>
                        <a:rPr lang="zh-CN" altLang="en-US" sz="1600" b="1" dirty="0"/>
                        <a:t>（</a:t>
                      </a:r>
                      <a:r>
                        <a:rPr lang="en-US" altLang="zh-CN" sz="1600" b="1" dirty="0"/>
                        <a:t>10-25</a:t>
                      </a:r>
                      <a:r>
                        <a:rPr lang="zh-CN" altLang="en-US" sz="1600" b="1" dirty="0"/>
                        <a:t>）</a:t>
                      </a:r>
                    </a:p>
                  </a:txBody>
                  <a:tcPr anchor="ctr"/>
                </a:tc>
                <a:tc>
                  <a:txBody>
                    <a:bodyPr/>
                    <a:lstStyle/>
                    <a:p>
                      <a:pPr algn="ctr"/>
                      <a:r>
                        <a:rPr lang="en-US" altLang="zh-CN" sz="1600" b="1" dirty="0"/>
                        <a:t>15989</a:t>
                      </a:r>
                      <a:endParaRPr lang="zh-CN" altLang="en-US" sz="1600" b="1" dirty="0"/>
                    </a:p>
                  </a:txBody>
                  <a:tcPr anchor="ctr"/>
                </a:tc>
                <a:tc>
                  <a:txBody>
                    <a:bodyPr/>
                    <a:lstStyle/>
                    <a:p>
                      <a:pPr algn="ctr"/>
                      <a:r>
                        <a:rPr lang="en-US" altLang="zh-CN" sz="1600" b="1" dirty="0"/>
                        <a:t>40625</a:t>
                      </a:r>
                      <a:endParaRPr lang="zh-CN" altLang="en-US" sz="1600" b="1" dirty="0"/>
                    </a:p>
                  </a:txBody>
                  <a:tcPr anchor="ctr"/>
                </a:tc>
                <a:tc>
                  <a:txBody>
                    <a:bodyPr/>
                    <a:lstStyle/>
                    <a:p>
                      <a:pPr algn="ctr"/>
                      <a:r>
                        <a:rPr lang="en-US" altLang="zh-CN" sz="1600" b="1" dirty="0"/>
                        <a:t>72.79</a:t>
                      </a:r>
                      <a:endParaRPr lang="zh-CN" altLang="en-US" sz="1600" b="1" dirty="0"/>
                    </a:p>
                  </a:txBody>
                  <a:tcPr anchor="ctr"/>
                </a:tc>
                <a:extLst>
                  <a:ext uri="{0D108BD9-81ED-4DB2-BD59-A6C34878D82A}">
                    <a16:rowId xmlns:a16="http://schemas.microsoft.com/office/drawing/2014/main" val="10002"/>
                  </a:ext>
                </a:extLst>
              </a:tr>
              <a:tr h="456402">
                <a:tc>
                  <a:txBody>
                    <a:bodyPr/>
                    <a:lstStyle/>
                    <a:p>
                      <a:pPr algn="ctr"/>
                      <a:r>
                        <a:rPr lang="en-US" altLang="zh-CN" sz="1600" b="1" dirty="0"/>
                        <a:t>ML</a:t>
                      </a:r>
                      <a:r>
                        <a:rPr lang="zh-CN" altLang="en-US" sz="1600" b="1" dirty="0"/>
                        <a:t>（</a:t>
                      </a:r>
                      <a:r>
                        <a:rPr lang="en-US" altLang="zh-CN" sz="1600" b="1" dirty="0"/>
                        <a:t>25-100</a:t>
                      </a:r>
                      <a:r>
                        <a:rPr lang="zh-CN" altLang="en-US" sz="1600" b="1" dirty="0"/>
                        <a:t>）</a:t>
                      </a:r>
                    </a:p>
                  </a:txBody>
                  <a:tcPr anchor="ctr"/>
                </a:tc>
                <a:tc>
                  <a:txBody>
                    <a:bodyPr/>
                    <a:lstStyle/>
                    <a:p>
                      <a:pPr algn="ctr"/>
                      <a:r>
                        <a:rPr lang="en-US" altLang="zh-CN" sz="1600" b="1" dirty="0"/>
                        <a:t>3977</a:t>
                      </a:r>
                      <a:endParaRPr lang="zh-CN" altLang="en-US" sz="1600" b="1" dirty="0"/>
                    </a:p>
                  </a:txBody>
                  <a:tcPr anchor="ctr"/>
                </a:tc>
                <a:tc>
                  <a:txBody>
                    <a:bodyPr/>
                    <a:lstStyle/>
                    <a:p>
                      <a:pPr algn="ctr"/>
                      <a:r>
                        <a:rPr lang="en-US" altLang="zh-CN" sz="1600" b="1" dirty="0"/>
                        <a:t>291</a:t>
                      </a:r>
                      <a:endParaRPr lang="zh-CN" altLang="en-US" sz="1600" b="1" dirty="0"/>
                    </a:p>
                  </a:txBody>
                  <a:tcPr anchor="ctr"/>
                </a:tc>
                <a:tc>
                  <a:txBody>
                    <a:bodyPr/>
                    <a:lstStyle/>
                    <a:p>
                      <a:pPr algn="ctr"/>
                      <a:r>
                        <a:rPr lang="en-US" altLang="zh-CN" sz="1600" b="1" dirty="0"/>
                        <a:t>113.2</a:t>
                      </a:r>
                      <a:endParaRPr lang="zh-CN" altLang="en-US" sz="1600" b="1" dirty="0"/>
                    </a:p>
                  </a:txBody>
                  <a:tcPr anchor="ctr"/>
                </a:tc>
                <a:extLst>
                  <a:ext uri="{0D108BD9-81ED-4DB2-BD59-A6C34878D82A}">
                    <a16:rowId xmlns:a16="http://schemas.microsoft.com/office/drawing/2014/main" val="10003"/>
                  </a:ext>
                </a:extLst>
              </a:tr>
              <a:tr h="535402">
                <a:tc>
                  <a:txBody>
                    <a:bodyPr/>
                    <a:lstStyle/>
                    <a:p>
                      <a:pPr algn="ctr"/>
                      <a:r>
                        <a:rPr lang="en-US" altLang="zh-CN" sz="1600" b="1" dirty="0"/>
                        <a:t>Baseline</a:t>
                      </a:r>
                      <a:r>
                        <a:rPr lang="zh-CN" altLang="en-US" sz="1600" b="1" dirty="0"/>
                        <a:t>（</a:t>
                      </a:r>
                      <a:r>
                        <a:rPr lang="en-US" altLang="zh-CN" sz="1600" b="1" dirty="0"/>
                        <a:t>25-100</a:t>
                      </a:r>
                      <a:r>
                        <a:rPr lang="zh-CN" altLang="en-US" sz="1600" b="1" dirty="0"/>
                        <a:t>）</a:t>
                      </a:r>
                    </a:p>
                  </a:txBody>
                  <a:tcPr anchor="ctr"/>
                </a:tc>
                <a:tc>
                  <a:txBody>
                    <a:bodyPr/>
                    <a:lstStyle/>
                    <a:p>
                      <a:pPr algn="ctr"/>
                      <a:r>
                        <a:rPr lang="en-US" altLang="zh-CN" sz="1600" b="1" dirty="0"/>
                        <a:t>3381</a:t>
                      </a:r>
                      <a:endParaRPr lang="zh-CN" altLang="en-US" sz="1600" b="1" dirty="0"/>
                    </a:p>
                  </a:txBody>
                  <a:tcPr anchor="ctr"/>
                </a:tc>
                <a:tc>
                  <a:txBody>
                    <a:bodyPr/>
                    <a:lstStyle/>
                    <a:p>
                      <a:pPr algn="ctr"/>
                      <a:r>
                        <a:rPr lang="en-US" altLang="zh-CN" sz="1600" b="1" dirty="0"/>
                        <a:t>330</a:t>
                      </a:r>
                      <a:endParaRPr lang="zh-CN" altLang="en-US" sz="1600" b="1" dirty="0"/>
                    </a:p>
                  </a:txBody>
                  <a:tcPr anchor="ctr"/>
                </a:tc>
                <a:tc>
                  <a:txBody>
                    <a:bodyPr/>
                    <a:lstStyle/>
                    <a:p>
                      <a:pPr algn="ctr"/>
                      <a:r>
                        <a:rPr lang="en-US" altLang="zh-CN" sz="1600" b="1" dirty="0"/>
                        <a:t>98.49</a:t>
                      </a:r>
                      <a:endParaRPr lang="zh-CN" altLang="en-US" sz="1600" b="1" dirty="0"/>
                    </a:p>
                  </a:txBody>
                  <a:tcPr anchor="ctr"/>
                </a:tc>
                <a:extLst>
                  <a:ext uri="{0D108BD9-81ED-4DB2-BD59-A6C34878D82A}">
                    <a16:rowId xmlns:a16="http://schemas.microsoft.com/office/drawing/2014/main" val="10004"/>
                  </a:ext>
                </a:extLst>
              </a:tr>
            </a:tbl>
          </a:graphicData>
        </a:graphic>
      </p:graphicFrame>
      <p:sp>
        <p:nvSpPr>
          <p:cNvPr id="2" name="文本框 1"/>
          <p:cNvSpPr txBox="1"/>
          <p:nvPr/>
        </p:nvSpPr>
        <p:spPr>
          <a:xfrm>
            <a:off x="245467" y="612106"/>
            <a:ext cx="6110242" cy="477054"/>
          </a:xfrm>
          <a:prstGeom prst="rect">
            <a:avLst/>
          </a:prstGeom>
          <a:noFill/>
        </p:spPr>
        <p:txBody>
          <a:bodyPr wrap="square">
            <a:spAutoFit/>
          </a:bodyPr>
          <a:lstStyle/>
          <a:p>
            <a:r>
              <a:rPr lang="en-US" altLang="zh-CN" sz="2500" b="1" u="sng" dirty="0">
                <a:latin typeface="Times New Roman" panose="02020603050405020304" pitchFamily="18" charset="0"/>
                <a:cs typeface="Times New Roman" panose="02020603050405020304" pitchFamily="18" charset="0"/>
              </a:rPr>
              <a:t>Overall Performance</a:t>
            </a:r>
          </a:p>
        </p:txBody>
      </p:sp>
      <p:sp>
        <p:nvSpPr>
          <p:cNvPr id="5" name="文本框 4"/>
          <p:cNvSpPr txBox="1"/>
          <p:nvPr/>
        </p:nvSpPr>
        <p:spPr>
          <a:xfrm>
            <a:off x="11566525" y="6250940"/>
            <a:ext cx="521970" cy="368300"/>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4</a:t>
            </a:r>
          </a:p>
        </p:txBody>
      </p:sp>
      <p:sp>
        <p:nvSpPr>
          <p:cNvPr id="3" name="文本框 2">
            <a:extLst>
              <a:ext uri="{FF2B5EF4-FFF2-40B4-BE49-F238E27FC236}">
                <a16:creationId xmlns:a16="http://schemas.microsoft.com/office/drawing/2014/main" id="{97C6AB1F-8391-1E70-A84E-832C8FE5E9FE}"/>
              </a:ext>
            </a:extLst>
          </p:cNvPr>
          <p:cNvSpPr txBox="1"/>
          <p:nvPr/>
        </p:nvSpPr>
        <p:spPr>
          <a:xfrm>
            <a:off x="3656082" y="396126"/>
            <a:ext cx="6870065"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*Zenith angle: 0~50°</a:t>
            </a:r>
            <a:endParaRPr lang="zh-CN" altLang="en-US" sz="2000"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6F8271FE-57D8-3481-D3A5-1E4D04463332}"/>
              </a:ext>
            </a:extLst>
          </p:cNvPr>
          <p:cNvSpPr txBox="1"/>
          <p:nvPr/>
        </p:nvSpPr>
        <p:spPr>
          <a:xfrm>
            <a:off x="960824" y="2685212"/>
            <a:ext cx="6130290" cy="400110"/>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Supervised Dual-stream PN </a:t>
            </a:r>
            <a:endParaRPr lang="zh-CN" alt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645" y="1048388"/>
            <a:ext cx="5019935" cy="5238278"/>
          </a:xfrm>
          <a:prstGeom prst="rect">
            <a:avLst/>
          </a:prstGeom>
        </p:spPr>
      </p:pic>
      <p:grpSp>
        <p:nvGrpSpPr>
          <p:cNvPr id="4" name="组合 3"/>
          <p:cNvGrpSpPr/>
          <p:nvPr/>
        </p:nvGrpSpPr>
        <p:grpSpPr>
          <a:xfrm>
            <a:off x="5759865" y="1094287"/>
            <a:ext cx="6189836" cy="5092868"/>
            <a:chOff x="5505068" y="784885"/>
            <a:chExt cx="6414485" cy="5362039"/>
          </a:xfrm>
        </p:grpSpPr>
        <p:pic>
          <p:nvPicPr>
            <p:cNvPr id="10" name="图片 9"/>
            <p:cNvPicPr>
              <a:picLocks noChangeAspect="1"/>
            </p:cNvPicPr>
            <p:nvPr/>
          </p:nvPicPr>
          <p:blipFill>
            <a:blip r:embed="rId4"/>
            <a:stretch>
              <a:fillRect/>
            </a:stretch>
          </p:blipFill>
          <p:spPr>
            <a:xfrm>
              <a:off x="5505068" y="784885"/>
              <a:ext cx="6414485" cy="5270264"/>
            </a:xfrm>
            <a:prstGeom prst="rect">
              <a:avLst/>
            </a:prstGeom>
          </p:spPr>
        </p:pic>
        <p:pic>
          <p:nvPicPr>
            <p:cNvPr id="3" name="图片 2"/>
            <p:cNvPicPr>
              <a:picLocks noChangeAspect="1"/>
            </p:cNvPicPr>
            <p:nvPr/>
          </p:nvPicPr>
          <p:blipFill>
            <a:blip r:embed="rId5"/>
            <a:stretch>
              <a:fillRect/>
            </a:stretch>
          </p:blipFill>
          <p:spPr>
            <a:xfrm>
              <a:off x="8194584" y="5924390"/>
              <a:ext cx="1266667" cy="222534"/>
            </a:xfrm>
            <a:prstGeom prst="rect">
              <a:avLst/>
            </a:prstGeom>
          </p:spPr>
        </p:pic>
      </p:grpSp>
      <p:sp>
        <p:nvSpPr>
          <p:cNvPr id="5" name="文本框 4"/>
          <p:cNvSpPr txBox="1"/>
          <p:nvPr/>
        </p:nvSpPr>
        <p:spPr>
          <a:xfrm>
            <a:off x="8626471" y="5948112"/>
            <a:ext cx="1710135" cy="338554"/>
          </a:xfrm>
          <a:prstGeom prst="rect">
            <a:avLst/>
          </a:prstGeom>
          <a:noFill/>
        </p:spPr>
        <p:txBody>
          <a:bodyPr wrap="square" rtlCol="0">
            <a:spAutoFit/>
          </a:bodyPr>
          <a:lstStyle/>
          <a:p>
            <a:r>
              <a:rPr lang="en-US" altLang="zh-CN" sz="1600" b="1" dirty="0">
                <a:latin typeface="Calibri" panose="020F0502020204030204" pitchFamily="34" charset="0"/>
                <a:ea typeface="Calibri" panose="020F0502020204030204" pitchFamily="34" charset="0"/>
                <a:cs typeface="Calibri" panose="020F0502020204030204" pitchFamily="34" charset="0"/>
              </a:rPr>
              <a:t>Month</a:t>
            </a:r>
            <a:endParaRPr lang="zh-CN" altLang="en-US" sz="1600" b="1" dirty="0">
              <a:latin typeface="Calibri" panose="020F0502020204030204" pitchFamily="34" charset="0"/>
              <a:ea typeface="黑体" panose="02010609060101010101" pitchFamily="49" charset="-122"/>
              <a:cs typeface="Calibri" panose="020F0502020204030204" pitchFamily="34" charset="0"/>
            </a:endParaRPr>
          </a:p>
        </p:txBody>
      </p:sp>
      <p:sp>
        <p:nvSpPr>
          <p:cNvPr id="2" name="TextBox 1"/>
          <p:cNvSpPr txBox="1"/>
          <p:nvPr/>
        </p:nvSpPr>
        <p:spPr>
          <a:xfrm>
            <a:off x="-628213" y="571334"/>
            <a:ext cx="6100174" cy="477054"/>
          </a:xfrm>
          <a:prstGeom prst="rect">
            <a:avLst/>
          </a:prstGeom>
          <a:noFill/>
        </p:spPr>
        <p:txBody>
          <a:bodyPr wrap="square">
            <a:spAutoFit/>
          </a:bodyPr>
          <a:lstStyle/>
          <a:p>
            <a:pPr algn="ctr">
              <a:spcBef>
                <a:spcPts val="1500"/>
              </a:spcBef>
            </a:pPr>
            <a:r>
              <a:rPr lang="en-US" altLang="zh-CN" sz="2500" b="1" u="sng" dirty="0">
                <a:latin typeface="Times New Roman" panose="02020603050405020304" pitchFamily="18" charset="0"/>
                <a:cs typeface="Times New Roman" panose="02020603050405020304" pitchFamily="18" charset="0"/>
              </a:rPr>
              <a:t>Dependence on Energy &amp; Time</a:t>
            </a:r>
            <a:r>
              <a:rPr lang="zh-CN" altLang="en-US" sz="2500" b="1" u="sng" dirty="0">
                <a:latin typeface="Times New Roman" panose="02020603050405020304" pitchFamily="18" charset="0"/>
                <a:cs typeface="Times New Roman" panose="02020603050405020304" pitchFamily="18" charset="0"/>
              </a:rPr>
              <a:t> </a:t>
            </a:r>
            <a:endParaRPr lang="en-US" altLang="zh-CN" sz="2500" b="1" u="sng"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11566525" y="6250940"/>
            <a:ext cx="521970" cy="368300"/>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5</a:t>
            </a:r>
          </a:p>
        </p:txBody>
      </p:sp>
      <p:sp>
        <p:nvSpPr>
          <p:cNvPr id="8" name="文本框 7">
            <a:extLst>
              <a:ext uri="{FF2B5EF4-FFF2-40B4-BE49-F238E27FC236}">
                <a16:creationId xmlns:a16="http://schemas.microsoft.com/office/drawing/2014/main" id="{90101580-00C2-5539-2FAE-439C6AD66BC4}"/>
              </a:ext>
            </a:extLst>
          </p:cNvPr>
          <p:cNvSpPr txBox="1"/>
          <p:nvPr/>
        </p:nvSpPr>
        <p:spPr>
          <a:xfrm>
            <a:off x="7139836" y="491807"/>
            <a:ext cx="4434309"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*Zenith angle: 0~50°</a:t>
            </a:r>
            <a:endParaRPr lang="zh-CN" altLang="en-US" sz="2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D130275-9448-D1C9-9C1E-69DE7CD431BE}"/>
              </a:ext>
            </a:extLst>
          </p:cNvPr>
          <p:cNvSpPr txBox="1"/>
          <p:nvPr/>
        </p:nvSpPr>
        <p:spPr>
          <a:xfrm>
            <a:off x="4851516" y="3667527"/>
            <a:ext cx="2175586"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Preliminary</a:t>
            </a:r>
            <a:endParaRPr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stretch>
            <a:fillRect/>
          </a:stretch>
        </p:blipFill>
        <p:spPr>
          <a:xfrm>
            <a:off x="5511412" y="3431671"/>
            <a:ext cx="3570826" cy="2841022"/>
          </a:xfrm>
          <a:prstGeom prst="rect">
            <a:avLst/>
          </a:prstGeom>
        </p:spPr>
      </p:pic>
      <p:pic>
        <p:nvPicPr>
          <p:cNvPr id="21" name="图片 20"/>
          <p:cNvPicPr>
            <a:picLocks noChangeAspect="1"/>
          </p:cNvPicPr>
          <p:nvPr/>
        </p:nvPicPr>
        <p:blipFill>
          <a:blip r:embed="rId4"/>
          <a:stretch>
            <a:fillRect/>
          </a:stretch>
        </p:blipFill>
        <p:spPr>
          <a:xfrm>
            <a:off x="5511412" y="587978"/>
            <a:ext cx="3570826" cy="2841022"/>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332" y="1128043"/>
            <a:ext cx="5267080" cy="5272699"/>
          </a:xfrm>
          <a:prstGeom prst="rect">
            <a:avLst/>
          </a:prstGeom>
        </p:spPr>
      </p:pic>
      <p:grpSp>
        <p:nvGrpSpPr>
          <p:cNvPr id="3" name="组合 2"/>
          <p:cNvGrpSpPr/>
          <p:nvPr/>
        </p:nvGrpSpPr>
        <p:grpSpPr>
          <a:xfrm>
            <a:off x="3771898" y="912695"/>
            <a:ext cx="2099795" cy="2171664"/>
            <a:chOff x="4264913" y="1118537"/>
            <a:chExt cx="3113840" cy="1966813"/>
          </a:xfrm>
        </p:grpSpPr>
        <p:sp>
          <p:nvSpPr>
            <p:cNvPr id="7" name="椭圆 6"/>
            <p:cNvSpPr/>
            <p:nvPr/>
          </p:nvSpPr>
          <p:spPr>
            <a:xfrm>
              <a:off x="4264913" y="2639458"/>
              <a:ext cx="771652" cy="445892"/>
            </a:xfrm>
            <a:prstGeom prst="ellipse">
              <a:avLst/>
            </a:prstGeom>
            <a:noFill/>
            <a:ln w="38100">
              <a:solidFill>
                <a:schemeClr val="bg2">
                  <a:lumMod val="6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a:stCxn id="7" idx="7"/>
            </p:cNvCxnSpPr>
            <p:nvPr/>
          </p:nvCxnSpPr>
          <p:spPr>
            <a:xfrm flipV="1">
              <a:off x="4923559" y="1118537"/>
              <a:ext cx="2455194" cy="1586220"/>
            </a:xfrm>
            <a:prstGeom prst="line">
              <a:avLst/>
            </a:prstGeom>
            <a:ln w="38100">
              <a:solidFill>
                <a:schemeClr val="bg2">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a:off x="3947412" y="3087030"/>
            <a:ext cx="1818774" cy="2962078"/>
          </a:xfrm>
          <a:prstGeom prst="line">
            <a:avLst/>
          </a:prstGeom>
          <a:ln w="38100">
            <a:solidFill>
              <a:schemeClr val="bg2">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09216" y="541747"/>
            <a:ext cx="6100174" cy="477054"/>
          </a:xfrm>
          <a:prstGeom prst="rect">
            <a:avLst/>
          </a:prstGeom>
          <a:noFill/>
        </p:spPr>
        <p:txBody>
          <a:bodyPr wrap="square">
            <a:spAutoFit/>
          </a:bodyPr>
          <a:lstStyle/>
          <a:p>
            <a:pPr algn="ctr">
              <a:spcBef>
                <a:spcPts val="1500"/>
              </a:spcBef>
            </a:pPr>
            <a:r>
              <a:rPr lang="en-US" altLang="zh-CN" sz="2500" b="1" u="sng" dirty="0">
                <a:latin typeface="Times New Roman" panose="02020603050405020304" pitchFamily="18" charset="0"/>
                <a:cs typeface="Times New Roman" panose="02020603050405020304" pitchFamily="18" charset="0"/>
              </a:rPr>
              <a:t>Dependence on Zenith Angle</a:t>
            </a:r>
          </a:p>
        </p:txBody>
      </p:sp>
      <mc:AlternateContent xmlns:mc="http://schemas.openxmlformats.org/markup-compatibility/2006" xmlns:a14="http://schemas.microsoft.com/office/drawing/2010/main">
        <mc:Choice Requires="a14">
          <p:sp>
            <p:nvSpPr>
              <p:cNvPr id="10" name="TextBox 9"/>
              <p:cNvSpPr txBox="1"/>
              <p:nvPr/>
            </p:nvSpPr>
            <p:spPr>
              <a:xfrm>
                <a:off x="8984590" y="780274"/>
                <a:ext cx="3104177" cy="5555367"/>
              </a:xfrm>
              <a:prstGeom prst="rect">
                <a:avLst/>
              </a:prstGeom>
              <a:noFill/>
            </p:spPr>
            <p:txBody>
              <a:bodyPr wrap="square">
                <a:spAutoFit/>
              </a:bodyPr>
              <a:lstStyle/>
              <a:p>
                <a:pPr marL="285750" indent="-285750">
                  <a:spcBef>
                    <a:spcPts val="600"/>
                  </a:spcBef>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Machine learning has significantly better performance at large zenith angles.</a:t>
                </a:r>
              </a:p>
              <a:p>
                <a:pPr marL="285750" indent="-285750">
                  <a:spcBef>
                    <a:spcPts val="600"/>
                  </a:spcBef>
                  <a:buFont typeface="Wingdings" panose="05000000000000000000" pitchFamily="2" charset="2"/>
                  <a:buChar char="Ø"/>
                </a:pPr>
                <a:endParaRPr lang="en-US" altLang="zh-CN" sz="2000" dirty="0">
                  <a:latin typeface="Times New Roman" panose="02020603050405020304" pitchFamily="18" charset="0"/>
                  <a:cs typeface="Times New Roman" panose="02020603050405020304" pitchFamily="18" charset="0"/>
                </a:endParaRPr>
              </a:p>
              <a:p>
                <a:pPr marL="285750" indent="-285750">
                  <a:spcBef>
                    <a:spcPts val="600"/>
                  </a:spcBef>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Current ML yields a </a:t>
                </a:r>
                <a:r>
                  <a:rPr lang="en-US" altLang="zh-CN" sz="2000" b="1" dirty="0">
                    <a:latin typeface="Times New Roman" panose="02020603050405020304" pitchFamily="18" charset="0"/>
                    <a:cs typeface="Times New Roman" panose="02020603050405020304" pitchFamily="18" charset="0"/>
                  </a:rPr>
                  <a:t>15–50%</a:t>
                </a:r>
                <a:r>
                  <a:rPr lang="en-US" altLang="zh-CN" sz="2000" dirty="0">
                    <a:latin typeface="Times New Roman" panose="02020603050405020304" pitchFamily="18" charset="0"/>
                    <a:cs typeface="Times New Roman" panose="02020603050405020304" pitchFamily="18" charset="0"/>
                  </a:rPr>
                  <a:t> improvement in signal significance through gamma/proton ID alone. When integrated with </a:t>
                </a:r>
                <a:r>
                  <a:rPr lang="en-US" altLang="zh-CN" sz="2000" b="1" dirty="0">
                    <a:latin typeface="Times New Roman" panose="02020603050405020304" pitchFamily="18" charset="0"/>
                    <a:cs typeface="Times New Roman" panose="02020603050405020304" pitchFamily="18" charset="0"/>
                  </a:rPr>
                  <a:t>angular and energy regression</a:t>
                </a:r>
                <a:r>
                  <a:rPr lang="en-US" altLang="zh-CN" sz="2000" dirty="0">
                    <a:latin typeface="Times New Roman" panose="02020603050405020304" pitchFamily="18" charset="0"/>
                    <a:cs typeface="Times New Roman" panose="02020603050405020304" pitchFamily="18" charset="0"/>
                  </a:rPr>
                  <a:t>, the overall significance can be doubled or tripled </a:t>
                </a:r>
                <a:br>
                  <a:rPr lang="en-US" altLang="zh-CN" sz="2000" dirty="0">
                    <a:latin typeface="Times New Roman" panose="02020603050405020304" pitchFamily="18" charset="0"/>
                    <a:cs typeface="Times New Roman" panose="02020603050405020304" pitchFamily="18" charset="0"/>
                  </a:rPr>
                </a:br>
                <a14:m>
                  <m:oMath xmlns:m="http://schemas.openxmlformats.org/officeDocument/2006/math">
                    <m:r>
                      <a:rPr lang="zh-CN" altLang="en-US" sz="2000" b="1" i="1" dirty="0" smtClean="0">
                        <a:solidFill>
                          <a:srgbClr val="0070C0"/>
                        </a:solidFill>
                        <a:latin typeface="Cambria Math" panose="02040503050406030204" pitchFamily="18" charset="0"/>
                        <a:cs typeface="Times New Roman" panose="02020603050405020304" pitchFamily="18" charset="0"/>
                      </a:rPr>
                      <m:t>→</m:t>
                    </m:r>
                  </m:oMath>
                </a14:m>
                <a:r>
                  <a:rPr lang="en-US" altLang="zh-CN" sz="2000" b="1" dirty="0">
                    <a:solidFill>
                      <a:srgbClr val="0070C0"/>
                    </a:solidFill>
                    <a:latin typeface="Times New Roman" panose="02020603050405020304" pitchFamily="18" charset="0"/>
                    <a:cs typeface="Times New Roman" panose="02020603050405020304" pitchFamily="18" charset="0"/>
                  </a:rPr>
                  <a:t> see </a:t>
                </a:r>
                <a:r>
                  <a:rPr lang="en-US" altLang="zh-CN" sz="2000" b="1" dirty="0" err="1">
                    <a:solidFill>
                      <a:srgbClr val="0070C0"/>
                    </a:solidFill>
                    <a:latin typeface="Times New Roman" panose="02020603050405020304" pitchFamily="18" charset="0"/>
                    <a:cs typeface="Times New Roman" panose="02020603050405020304" pitchFamily="18" charset="0"/>
                  </a:rPr>
                  <a:t>Chenyuan</a:t>
                </a:r>
                <a:r>
                  <a:rPr lang="en-US" altLang="zh-CN" sz="2000" b="1" dirty="0">
                    <a:solidFill>
                      <a:srgbClr val="0070C0"/>
                    </a:solidFill>
                    <a:latin typeface="Times New Roman" panose="02020603050405020304" pitchFamily="18" charset="0"/>
                    <a:cs typeface="Times New Roman" panose="02020603050405020304" pitchFamily="18" charset="0"/>
                  </a:rPr>
                  <a:t> and Shicong’s talks</a:t>
                </a:r>
              </a:p>
              <a:p>
                <a:pPr marL="285750" indent="-285750">
                  <a:spcBef>
                    <a:spcPts val="600"/>
                  </a:spcBef>
                  <a:buFont typeface="Wingdings" panose="05000000000000000000" pitchFamily="2" charset="2"/>
                  <a:buChar char="Ø"/>
                </a:pPr>
                <a:endParaRPr sz="2000" dirty="0">
                  <a:latin typeface="Times New Roman" panose="02020603050405020304" pitchFamily="18" charset="0"/>
                  <a:cs typeface="Times New Roman" panose="020206030504050203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984590" y="780274"/>
                <a:ext cx="3104177" cy="5555367"/>
              </a:xfrm>
              <a:prstGeom prst="rect">
                <a:avLst/>
              </a:prstGeom>
              <a:blipFill>
                <a:blip r:embed="rId6"/>
                <a:stretch>
                  <a:fillRect l="-1633" t="-685" r="-1224"/>
                </a:stretch>
              </a:blipFill>
            </p:spPr>
            <p:txBody>
              <a:bodyPr/>
              <a:lstStyle/>
              <a:p>
                <a:r>
                  <a:rPr>
                    <a:noFill/>
                  </a:rPr>
                  <a:t> </a:t>
                </a:r>
              </a:p>
            </p:txBody>
          </p:sp>
        </mc:Fallback>
      </mc:AlternateContent>
      <p:sp>
        <p:nvSpPr>
          <p:cNvPr id="5" name="文本框 4"/>
          <p:cNvSpPr txBox="1"/>
          <p:nvPr/>
        </p:nvSpPr>
        <p:spPr>
          <a:xfrm>
            <a:off x="11566525" y="6250940"/>
            <a:ext cx="521970" cy="368300"/>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6</a:t>
            </a:r>
          </a:p>
        </p:txBody>
      </p:sp>
      <p:sp>
        <p:nvSpPr>
          <p:cNvPr id="6" name="TextBox 5">
            <a:extLst>
              <a:ext uri="{FF2B5EF4-FFF2-40B4-BE49-F238E27FC236}">
                <a16:creationId xmlns:a16="http://schemas.microsoft.com/office/drawing/2014/main" id="{8EBFC8CC-A3DC-97D1-2721-5FCEA441E164}"/>
              </a:ext>
            </a:extLst>
          </p:cNvPr>
          <p:cNvSpPr txBox="1"/>
          <p:nvPr/>
        </p:nvSpPr>
        <p:spPr>
          <a:xfrm>
            <a:off x="2504883" y="1546824"/>
            <a:ext cx="2175586"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Preliminary</a:t>
            </a:r>
            <a:endParaRPr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C89CD-CD3A-C4C7-CD92-01EFDFB5CA16}"/>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17928BDC-51C5-DA06-CAA8-B8AE2F340CF7}"/>
              </a:ext>
            </a:extLst>
          </p:cNvPr>
          <p:cNvSpPr txBox="1"/>
          <p:nvPr/>
        </p:nvSpPr>
        <p:spPr>
          <a:xfrm>
            <a:off x="1650487" y="363021"/>
            <a:ext cx="9518255" cy="477054"/>
          </a:xfrm>
          <a:prstGeom prst="rect">
            <a:avLst/>
          </a:prstGeom>
          <a:noFill/>
        </p:spPr>
        <p:txBody>
          <a:bodyPr wrap="square">
            <a:spAutoFit/>
          </a:bodyPr>
          <a:lstStyle/>
          <a:p>
            <a:r>
              <a:rPr lang="en-US" altLang="zh-CN" sz="2500" b="1" u="sng" dirty="0">
                <a:latin typeface="Times New Roman" panose="02020603050405020304" pitchFamily="18" charset="0"/>
                <a:cs typeface="Times New Roman" panose="02020603050405020304" pitchFamily="18" charset="0"/>
              </a:rPr>
              <a:t>Scaling behavior: diagnosis ML performance</a:t>
            </a:r>
          </a:p>
        </p:txBody>
      </p:sp>
      <p:pic>
        <p:nvPicPr>
          <p:cNvPr id="4" name="图片 3">
            <a:extLst>
              <a:ext uri="{FF2B5EF4-FFF2-40B4-BE49-F238E27FC236}">
                <a16:creationId xmlns:a16="http://schemas.microsoft.com/office/drawing/2014/main" id="{6BA152BF-5EC2-D2C3-35DA-52A31DFC0803}"/>
              </a:ext>
            </a:extLst>
          </p:cNvPr>
          <p:cNvPicPr>
            <a:picLocks noChangeAspect="1"/>
          </p:cNvPicPr>
          <p:nvPr/>
        </p:nvPicPr>
        <p:blipFill>
          <a:blip r:embed="rId3"/>
          <a:stretch>
            <a:fillRect/>
          </a:stretch>
        </p:blipFill>
        <p:spPr>
          <a:xfrm>
            <a:off x="4309680" y="972255"/>
            <a:ext cx="3299171" cy="2777963"/>
          </a:xfrm>
          <a:prstGeom prst="rect">
            <a:avLst/>
          </a:prstGeom>
        </p:spPr>
      </p:pic>
      <p:pic>
        <p:nvPicPr>
          <p:cNvPr id="6" name="图片 5">
            <a:extLst>
              <a:ext uri="{FF2B5EF4-FFF2-40B4-BE49-F238E27FC236}">
                <a16:creationId xmlns:a16="http://schemas.microsoft.com/office/drawing/2014/main" id="{48D566C0-A1FE-CB72-9EE5-489C12089493}"/>
              </a:ext>
            </a:extLst>
          </p:cNvPr>
          <p:cNvPicPr>
            <a:picLocks noChangeAspect="1"/>
          </p:cNvPicPr>
          <p:nvPr/>
        </p:nvPicPr>
        <p:blipFill>
          <a:blip r:embed="rId4"/>
          <a:stretch>
            <a:fillRect/>
          </a:stretch>
        </p:blipFill>
        <p:spPr>
          <a:xfrm>
            <a:off x="4241350" y="3744936"/>
            <a:ext cx="3332612" cy="2747044"/>
          </a:xfrm>
          <a:prstGeom prst="rect">
            <a:avLst/>
          </a:prstGeom>
        </p:spPr>
      </p:pic>
      <p:pic>
        <p:nvPicPr>
          <p:cNvPr id="8" name="图片 7">
            <a:extLst>
              <a:ext uri="{FF2B5EF4-FFF2-40B4-BE49-F238E27FC236}">
                <a16:creationId xmlns:a16="http://schemas.microsoft.com/office/drawing/2014/main" id="{68235169-48E0-B54D-1D08-DE105C9709DD}"/>
              </a:ext>
            </a:extLst>
          </p:cNvPr>
          <p:cNvPicPr>
            <a:picLocks noChangeAspect="1"/>
          </p:cNvPicPr>
          <p:nvPr/>
        </p:nvPicPr>
        <p:blipFill>
          <a:blip r:embed="rId5"/>
          <a:stretch>
            <a:fillRect/>
          </a:stretch>
        </p:blipFill>
        <p:spPr>
          <a:xfrm>
            <a:off x="282229" y="958141"/>
            <a:ext cx="3299171" cy="2775233"/>
          </a:xfrm>
          <a:prstGeom prst="rect">
            <a:avLst/>
          </a:prstGeom>
        </p:spPr>
      </p:pic>
      <p:pic>
        <p:nvPicPr>
          <p:cNvPr id="10" name="图片 9">
            <a:extLst>
              <a:ext uri="{FF2B5EF4-FFF2-40B4-BE49-F238E27FC236}">
                <a16:creationId xmlns:a16="http://schemas.microsoft.com/office/drawing/2014/main" id="{74A4CCB2-399A-EF02-184F-210B49061F28}"/>
              </a:ext>
            </a:extLst>
          </p:cNvPr>
          <p:cNvPicPr>
            <a:picLocks noChangeAspect="1"/>
          </p:cNvPicPr>
          <p:nvPr/>
        </p:nvPicPr>
        <p:blipFill>
          <a:blip r:embed="rId6"/>
          <a:stretch>
            <a:fillRect/>
          </a:stretch>
        </p:blipFill>
        <p:spPr>
          <a:xfrm>
            <a:off x="248788" y="3688617"/>
            <a:ext cx="3332612" cy="2803363"/>
          </a:xfrm>
          <a:prstGeom prst="rect">
            <a:avLst/>
          </a:prstGeom>
        </p:spPr>
      </p:pic>
      <p:sp>
        <p:nvSpPr>
          <p:cNvPr id="16" name="文本框 15">
            <a:extLst>
              <a:ext uri="{FF2B5EF4-FFF2-40B4-BE49-F238E27FC236}">
                <a16:creationId xmlns:a16="http://schemas.microsoft.com/office/drawing/2014/main" id="{D4A6155B-5E0C-A542-09D3-FFC94CBFBC1E}"/>
              </a:ext>
            </a:extLst>
          </p:cNvPr>
          <p:cNvSpPr txBox="1"/>
          <p:nvPr/>
        </p:nvSpPr>
        <p:spPr>
          <a:xfrm>
            <a:off x="8024968" y="1756609"/>
            <a:ext cx="3918244" cy="4524315"/>
          </a:xfrm>
          <a:prstGeom prst="rect">
            <a:avLst/>
          </a:prstGeom>
          <a:noFill/>
        </p:spPr>
        <p:txBody>
          <a:bodyPr wrap="square" rtlCol="0">
            <a:spAutoFit/>
          </a:bodyPr>
          <a:lstStyle/>
          <a:p>
            <a:pPr marL="342900" indent="-342900">
              <a:buFont typeface="Wingdings" panose="05000000000000000000" pitchFamily="2" charset="2"/>
              <a:buChar char="Ø"/>
            </a:pPr>
            <a:r>
              <a:rPr lang="en-US" altLang="zh-CN" b="1" dirty="0">
                <a:latin typeface="Times New Roman" panose="02020603050405020304" pitchFamily="18" charset="0"/>
                <a:cs typeface="Times New Roman" panose="02020603050405020304" pitchFamily="18" charset="0"/>
              </a:rPr>
              <a:t>Challenge:</a:t>
            </a:r>
            <a:r>
              <a:rPr lang="en-US" altLang="zh-CN" dirty="0">
                <a:latin typeface="Times New Roman" panose="02020603050405020304" pitchFamily="18" charset="0"/>
                <a:cs typeface="Times New Roman" panose="02020603050405020304" pitchFamily="18" charset="0"/>
              </a:rPr>
              <a:t> While most identification is straightforward, the main difficulty is to identify </a:t>
            </a:r>
            <a:r>
              <a:rPr lang="en-US" altLang="zh-CN" b="1" dirty="0">
                <a:solidFill>
                  <a:srgbClr val="FF0000"/>
                </a:solidFill>
                <a:latin typeface="Times New Roman" panose="02020603050405020304" pitchFamily="18" charset="0"/>
                <a:cs typeface="Times New Roman" panose="02020603050405020304" pitchFamily="18" charset="0"/>
              </a:rPr>
              <a:t>background events</a:t>
            </a:r>
            <a:r>
              <a:rPr lang="en-US" altLang="zh-CN" dirty="0">
                <a:solidFill>
                  <a:srgbClr val="FF0000"/>
                </a:solidFill>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that closely mimic gamma signals.</a:t>
            </a:r>
          </a:p>
          <a:p>
            <a:pPr marL="342900" indent="-342900">
              <a:buFont typeface="Wingdings" panose="05000000000000000000" pitchFamily="2" charset="2"/>
              <a:buChar char="Ø"/>
            </a:pPr>
            <a:endParaRPr lang="en-US" altLang="zh-CN"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Need reliable simulation towards those tail events</a:t>
            </a:r>
          </a:p>
          <a:p>
            <a:pPr marL="342900" indent="-342900">
              <a:buFont typeface="Wingdings" panose="05000000000000000000" pitchFamily="2" charset="2"/>
              <a:buChar char="Ø"/>
            </a:pPr>
            <a:endParaRPr lang="en-US" altLang="zh-CN"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altLang="zh-CN" dirty="0">
                <a:solidFill>
                  <a:srgbClr val="0070C0"/>
                </a:solidFill>
                <a:latin typeface="Times New Roman" panose="02020603050405020304" pitchFamily="18" charset="0"/>
                <a:cs typeface="Times New Roman" panose="02020603050405020304" pitchFamily="18" charset="0"/>
              </a:rPr>
              <a:t>Or use angular information to get high purity proton sample – and select those with high photon-likelihoods to finetune the model</a:t>
            </a:r>
          </a:p>
          <a:p>
            <a:pPr marL="342900" indent="-342900">
              <a:buFont typeface="Wingdings" panose="05000000000000000000" pitchFamily="2" charset="2"/>
              <a:buChar char="Ø"/>
            </a:pPr>
            <a:endParaRPr lang="en-US" altLang="zh-CN"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0130E98D-1E99-D155-2B95-B155B65B0FC8}"/>
              </a:ext>
            </a:extLst>
          </p:cNvPr>
          <p:cNvSpPr txBox="1"/>
          <p:nvPr/>
        </p:nvSpPr>
        <p:spPr>
          <a:xfrm>
            <a:off x="11566525" y="6250940"/>
            <a:ext cx="521970" cy="368300"/>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7</a:t>
            </a:r>
          </a:p>
        </p:txBody>
      </p:sp>
    </p:spTree>
    <p:extLst>
      <p:ext uri="{BB962C8B-B14F-4D97-AF65-F5344CB8AC3E}">
        <p14:creationId xmlns:p14="http://schemas.microsoft.com/office/powerpoint/2010/main" val="3792384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6040131" y="4770621"/>
            <a:ext cx="6151869" cy="1876254"/>
            <a:chOff x="102514" y="3733427"/>
            <a:chExt cx="6674208" cy="2013400"/>
          </a:xfrm>
        </p:grpSpPr>
        <p:pic>
          <p:nvPicPr>
            <p:cNvPr id="3" name="图片 2"/>
            <p:cNvPicPr>
              <a:picLocks noChangeAspect="1"/>
            </p:cNvPicPr>
            <p:nvPr/>
          </p:nvPicPr>
          <p:blipFill>
            <a:blip r:embed="rId3"/>
            <a:stretch>
              <a:fillRect/>
            </a:stretch>
          </p:blipFill>
          <p:spPr>
            <a:xfrm>
              <a:off x="102514" y="3733427"/>
              <a:ext cx="6674208" cy="2013400"/>
            </a:xfrm>
            <a:prstGeom prst="rect">
              <a:avLst/>
            </a:prstGeom>
          </p:spPr>
        </p:pic>
        <p:sp>
          <p:nvSpPr>
            <p:cNvPr id="5" name="矩形 4"/>
            <p:cNvSpPr/>
            <p:nvPr/>
          </p:nvSpPr>
          <p:spPr>
            <a:xfrm>
              <a:off x="5059680" y="4613868"/>
              <a:ext cx="711199" cy="37761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029200" y="5121868"/>
              <a:ext cx="741680" cy="37761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2497" y="1008266"/>
            <a:ext cx="5031016" cy="379169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5"/>
          <a:stretch>
            <a:fillRect/>
          </a:stretch>
        </p:blipFill>
        <p:spPr>
          <a:xfrm>
            <a:off x="712603" y="1063691"/>
            <a:ext cx="5004693" cy="3736271"/>
          </a:xfrm>
          <a:prstGeom prst="rect">
            <a:avLst/>
          </a:prstGeom>
        </p:spPr>
      </p:pic>
      <p:sp>
        <p:nvSpPr>
          <p:cNvPr id="10" name="文本框 9"/>
          <p:cNvSpPr txBox="1"/>
          <p:nvPr/>
        </p:nvSpPr>
        <p:spPr>
          <a:xfrm>
            <a:off x="2440639" y="1685937"/>
            <a:ext cx="1439186"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Q=36.8</a:t>
            </a:r>
            <a:endParaRPr lang="zh-CN" altLang="en-US" sz="2000" b="1"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8333961" y="1885992"/>
            <a:ext cx="1439186"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Q=65.4</a:t>
            </a:r>
            <a:endParaRPr lang="zh-CN" altLang="en-US" sz="20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415267" y="496153"/>
            <a:ext cx="6100174" cy="477054"/>
          </a:xfrm>
          <a:prstGeom prst="rect">
            <a:avLst/>
          </a:prstGeom>
          <a:noFill/>
        </p:spPr>
        <p:txBody>
          <a:bodyPr wrap="square">
            <a:spAutoFit/>
          </a:bodyPr>
          <a:lstStyle/>
          <a:p>
            <a:pPr algn="ctr">
              <a:spcBef>
                <a:spcPts val="1500"/>
              </a:spcBef>
            </a:pPr>
            <a:r>
              <a:rPr lang="en-US" altLang="zh-CN" sz="2500" b="1" u="sng" dirty="0">
                <a:latin typeface="Times New Roman" panose="02020603050405020304" pitchFamily="18" charset="0"/>
                <a:cs typeface="Times New Roman" panose="02020603050405020304" pitchFamily="18" charset="0"/>
              </a:rPr>
              <a:t>Comparison to MC</a:t>
            </a:r>
          </a:p>
        </p:txBody>
      </p:sp>
      <p:sp>
        <p:nvSpPr>
          <p:cNvPr id="12" name="TextBox 11"/>
          <p:cNvSpPr txBox="1"/>
          <p:nvPr/>
        </p:nvSpPr>
        <p:spPr>
          <a:xfrm>
            <a:off x="97307" y="4821545"/>
            <a:ext cx="5857180" cy="1605568"/>
          </a:xfrm>
          <a:prstGeom prst="rect">
            <a:avLst/>
          </a:prstGeom>
          <a:noFill/>
        </p:spPr>
        <p:txBody>
          <a:bodyPr wrap="square">
            <a:spAutoFit/>
          </a:bodyPr>
          <a:lstStyle/>
          <a:p>
            <a:pPr marL="285750" indent="-285750">
              <a:spcBef>
                <a:spcPts val="10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ML yields notable improvements on real data, but the performance gain on MC is </a:t>
            </a:r>
            <a:r>
              <a:rPr lang="en-US" altLang="zh-CN" b="1" dirty="0">
                <a:solidFill>
                  <a:srgbClr val="FF0000"/>
                </a:solidFill>
                <a:latin typeface="Times New Roman" panose="02020603050405020304" pitchFamily="18" charset="0"/>
                <a:cs typeface="Times New Roman" panose="02020603050405020304" pitchFamily="18" charset="0"/>
              </a:rPr>
              <a:t>~5x</a:t>
            </a:r>
            <a:r>
              <a:rPr lang="en-US" altLang="zh-CN" dirty="0">
                <a:solidFill>
                  <a:srgbClr val="FF0000"/>
                </a:solidFill>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higher than the actual transfer to real data.</a:t>
            </a:r>
          </a:p>
          <a:p>
            <a:pPr marL="285750" indent="-285750">
              <a:spcBef>
                <a:spcPts val="500"/>
              </a:spcBef>
              <a:buFont typeface="Wingdings" panose="05000000000000000000" pitchFamily="2" charset="2"/>
              <a:buChar char="Ø"/>
            </a:pPr>
            <a:r>
              <a:rPr lang="en-US" altLang="zh-CN" b="1" dirty="0">
                <a:solidFill>
                  <a:srgbClr val="0070C0"/>
                </a:solidFill>
                <a:latin typeface="Times New Roman" panose="02020603050405020304" pitchFamily="18" charset="0"/>
                <a:cs typeface="Times New Roman" panose="02020603050405020304" pitchFamily="18" charset="0"/>
              </a:rPr>
              <a:t>Plausible reason:</a:t>
            </a:r>
            <a:r>
              <a:rPr lang="en-US" altLang="zh-CN" dirty="0">
                <a:solidFill>
                  <a:srgbClr val="0070C0"/>
                </a:solidFill>
                <a:latin typeface="Times New Roman" panose="02020603050405020304" pitchFamily="18" charset="0"/>
                <a:cs typeface="Times New Roman" panose="02020603050405020304" pitchFamily="18" charset="0"/>
              </a:rPr>
              <a:t> </a:t>
            </a:r>
            <a:r>
              <a:rPr lang="en-US" altLang="zh-CN" b="1" dirty="0">
                <a:solidFill>
                  <a:srgbClr val="0070C0"/>
                </a:solidFill>
                <a:latin typeface="Times New Roman" panose="02020603050405020304" pitchFamily="18" charset="0"/>
                <a:cs typeface="Times New Roman" panose="02020603050405020304" pitchFamily="18" charset="0"/>
              </a:rPr>
              <a:t>Data-MC discrepancy</a:t>
            </a:r>
            <a:r>
              <a:rPr lang="en-US" altLang="zh-CN" dirty="0">
                <a:solidFill>
                  <a:srgbClr val="0070C0"/>
                </a:solidFill>
                <a:latin typeface="Times New Roman" panose="02020603050405020304" pitchFamily="18" charset="0"/>
                <a:cs typeface="Times New Roman" panose="02020603050405020304" pitchFamily="18" charset="0"/>
              </a:rPr>
              <a:t>.</a:t>
            </a:r>
          </a:p>
          <a:p>
            <a:pPr marL="285750" indent="-285750">
              <a:spcBef>
                <a:spcPts val="500"/>
              </a:spcBef>
              <a:buFont typeface="Wingdings" panose="05000000000000000000" pitchFamily="2" charset="2"/>
              <a:buChar char="Ø"/>
            </a:pPr>
            <a:r>
              <a:rPr lang="en-US" altLang="zh-CN" b="1" dirty="0">
                <a:solidFill>
                  <a:srgbClr val="0070C0"/>
                </a:solidFill>
                <a:latin typeface="Times New Roman" panose="02020603050405020304" pitchFamily="18" charset="0"/>
                <a:cs typeface="Times New Roman" panose="02020603050405020304" pitchFamily="18" charset="0"/>
              </a:rPr>
              <a:t>Need to increase the simulation statistic…</a:t>
            </a:r>
          </a:p>
        </p:txBody>
      </p:sp>
      <p:sp>
        <p:nvSpPr>
          <p:cNvPr id="4" name="文本框 3"/>
          <p:cNvSpPr txBox="1"/>
          <p:nvPr/>
        </p:nvSpPr>
        <p:spPr>
          <a:xfrm>
            <a:off x="11577955" y="6342380"/>
            <a:ext cx="521970" cy="368300"/>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8</a:t>
            </a:r>
          </a:p>
        </p:txBody>
      </p:sp>
      <p:sp>
        <p:nvSpPr>
          <p:cNvPr id="7" name="文本框 6">
            <a:extLst>
              <a:ext uri="{FF2B5EF4-FFF2-40B4-BE49-F238E27FC236}">
                <a16:creationId xmlns:a16="http://schemas.microsoft.com/office/drawing/2014/main" id="{30EFC618-3713-C851-9D54-E07E5F2A85AE}"/>
              </a:ext>
            </a:extLst>
          </p:cNvPr>
          <p:cNvSpPr txBox="1"/>
          <p:nvPr/>
        </p:nvSpPr>
        <p:spPr>
          <a:xfrm>
            <a:off x="3879825" y="608156"/>
            <a:ext cx="6302237"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*Enegry: 25-100TeV  Zenith angle: 0~50°</a:t>
            </a:r>
            <a:endParaRPr lang="zh-CN" altLang="en-US" sz="20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C3CF9AA5-2180-3416-5B31-2428BC29A381}"/>
              </a:ext>
            </a:extLst>
          </p:cNvPr>
          <p:cNvSpPr txBox="1"/>
          <p:nvPr/>
        </p:nvSpPr>
        <p:spPr>
          <a:xfrm>
            <a:off x="7605464" y="4660658"/>
            <a:ext cx="6130290" cy="400110"/>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Supervised Dual-stream PN </a:t>
            </a:r>
            <a:endParaRPr lang="zh-CN" altLang="en-US" sz="2000" dirty="0"/>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1136</Words>
  <Application>Microsoft Macintosh PowerPoint</Application>
  <PresentationFormat>Widescreen</PresentationFormat>
  <Paragraphs>188</Paragraphs>
  <Slides>22</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等线</vt:lpstr>
      <vt:lpstr>等线 Light</vt:lpstr>
      <vt:lpstr>Liberation Sans</vt:lpstr>
      <vt:lpstr>华文中宋</vt:lpstr>
      <vt:lpstr>Arial</vt:lpstr>
      <vt:lpstr>Calibri</vt:lpstr>
      <vt:lpstr>Cambria Math</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于晏 彭</dc:creator>
  <cp:lastModifiedBy>Microsoft Office User</cp:lastModifiedBy>
  <cp:revision>43</cp:revision>
  <dcterms:created xsi:type="dcterms:W3CDTF">2026-04-21T13:16:00Z</dcterms:created>
  <dcterms:modified xsi:type="dcterms:W3CDTF">2026-04-27T02:06:09Z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41084B792FD14DB89E34138FDB383BBD_13</vt:lpwstr>
  </property>
</Properties>
</file>