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7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148" r:id="rId2"/>
    <p:sldId id="1150" r:id="rId3"/>
    <p:sldId id="1347" r:id="rId4"/>
    <p:sldId id="1344" r:id="rId5"/>
    <p:sldId id="1340" r:id="rId6"/>
    <p:sldId id="1349" r:id="rId7"/>
    <p:sldId id="1369" r:id="rId8"/>
    <p:sldId id="1370" r:id="rId9"/>
    <p:sldId id="1372" r:id="rId10"/>
    <p:sldId id="1375" r:id="rId11"/>
    <p:sldId id="1377" r:id="rId12"/>
    <p:sldId id="1380" r:id="rId13"/>
    <p:sldId id="1356" r:id="rId14"/>
    <p:sldId id="1346" r:id="rId15"/>
    <p:sldId id="1373" r:id="rId16"/>
    <p:sldId id="1371" r:id="rId17"/>
    <p:sldId id="1374" r:id="rId18"/>
    <p:sldId id="1379" r:id="rId19"/>
  </p:sldIdLst>
  <p:sldSz cx="12192000" cy="6858000"/>
  <p:notesSz cx="10234613" cy="7104063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袁敏" initials="袁" lastIdx="1" clrIdx="0"/>
  <p:cmAuthor id="2" name="Jiao Zheng" initials="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C31F4"/>
    <a:srgbClr val="2539FD"/>
    <a:srgbClr val="0211CF"/>
    <a:srgbClr val="9437FF"/>
    <a:srgbClr val="007F00"/>
    <a:srgbClr val="00BEBE"/>
    <a:srgbClr val="BF00BF"/>
    <a:srgbClr val="B4B8FD"/>
    <a:srgbClr val="FD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08" autoAdjust="0"/>
    <p:restoredTop sz="86039"/>
  </p:normalViewPr>
  <p:slideViewPr>
    <p:cSldViewPr snapToGrid="0">
      <p:cViewPr>
        <p:scale>
          <a:sx n="100" d="100"/>
          <a:sy n="100" d="100"/>
        </p:scale>
        <p:origin x="28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tags" Target="tags/tag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7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6004793" y="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720"/>
            </a:lvl1pPr>
          </a:lstStyle>
          <a:p>
            <a:fld id="{0F9B84EA-7D68-4D60-9CB1-D50884785D1C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755185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7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6004793" y="755185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72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004793" y="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5282" y="993846"/>
            <a:ext cx="4770461" cy="268338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60103" y="3826307"/>
            <a:ext cx="8480820" cy="3130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755185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004793" y="755185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5276" y="993916"/>
            <a:ext cx="4770136" cy="268313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the complex 52◦ &lt; l &lt; 55◦ region, which encompasses the three ultra-high energy sources 1LHAASO J1928+1746u,1LHAASO J1928+1813u, and 1LHAASO J1929+1846u.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>
                <a:sym typeface="+mn-ea"/>
              </a:rPr>
              <a:t>In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Leahy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2008,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baseline="30000" dirty="0">
                <a:sym typeface="+mn-ea"/>
              </a:rPr>
              <a:t>13</a:t>
            </a:r>
            <a:r>
              <a:rPr kumimoji="1" lang="en-US" altLang="zh-CN" dirty="0">
                <a:sym typeface="+mn-ea"/>
              </a:rPr>
              <a:t>CO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data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resulted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in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d=6.2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 err="1">
                <a:sym typeface="+mn-ea"/>
              </a:rPr>
              <a:t>kpc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corresponding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to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V=53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km/s</a:t>
            </a:r>
            <a:r>
              <a:rPr kumimoji="1" lang="zh-CN" altLang="en-US" dirty="0">
                <a:sym typeface="+mn-ea"/>
              </a:rPr>
              <a:t> 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>
                <a:sym typeface="+mn-ea"/>
              </a:rPr>
              <a:t>Their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rotation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model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is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different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to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Reid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2019</a:t>
            </a:r>
            <a:endParaRPr kumimoji="1" lang="zh-CN" altLang="en-US" dirty="0"/>
          </a:p>
          <a:p>
            <a:r>
              <a:rPr kumimoji="1" lang="zh-CN" altLang="en-US" dirty="0" smtClean="0">
                <a:sym typeface="+mn-ea"/>
              </a:rPr>
              <a:t> </a:t>
            </a:r>
            <a:endParaRPr kumimoji="1" lang="zh-CN" altLang="en-US" dirty="0"/>
          </a:p>
          <a:p>
            <a:endParaRPr kumimoji="1" lang="zh-CN" altLang="en-US" dirty="0">
              <a:solidFill>
                <a:srgbClr val="FF0000"/>
              </a:solidFill>
            </a:endParaRPr>
          </a:p>
          <a:p>
            <a:r>
              <a:rPr kumimoji="1" lang="en-US" altLang="zh-CN" dirty="0" smtClean="0">
                <a:sym typeface="+mn-ea"/>
              </a:rPr>
              <a:t>Associated with </a:t>
            </a:r>
            <a:r>
              <a:rPr kumimoji="1" lang="en-US" altLang="zh-CN" dirty="0" smtClean="0">
                <a:solidFill>
                  <a:srgbClr val="0432FF"/>
                </a:solidFill>
                <a:sym typeface="+mn-ea"/>
              </a:rPr>
              <a:t>radio PSR </a:t>
            </a:r>
            <a:r>
              <a:rPr kumimoji="1" lang="en-US" altLang="zh-CN" dirty="0" smtClean="0">
                <a:sym typeface="+mn-ea"/>
              </a:rPr>
              <a:t>J1930+1852 (</a:t>
            </a:r>
            <a:r>
              <a:rPr kumimoji="1" lang="en-US" altLang="zh-CN" dirty="0" smtClean="0">
                <a:solidFill>
                  <a:srgbClr val="FF40FF"/>
                </a:solidFill>
                <a:sym typeface="+mn-ea"/>
              </a:rPr>
              <a:t>young</a:t>
            </a:r>
            <a:r>
              <a:rPr kumimoji="1" lang="en-US" altLang="zh-CN" dirty="0" smtClean="0">
                <a:sym typeface="+mn-ea"/>
              </a:rPr>
              <a:t>)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4650" y="993775"/>
            <a:ext cx="4770438" cy="2682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At 2000yr, R</a:t>
            </a:r>
            <a:r>
              <a:rPr lang="en-US" altLang="zh-CN" baseline="-25000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PWN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=2pc and R</a:t>
            </a:r>
            <a:r>
              <a:rPr lang="en-US" altLang="zh-CN" baseline="-25000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SNR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=7.9pc </a:t>
            </a:r>
            <a:b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</a:b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...to be compared with 1.5pc and 8pc @ 4.9kpc</a:t>
            </a:r>
            <a:endParaRPr lang="en-US" altLang="zh-CN" dirty="0">
              <a:solidFill>
                <a:srgbClr val="304760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/>
            </a:r>
            <a:b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</a:b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Wingdings" panose="05000000000000000000"/>
              </a:rPr>
              <a:t>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PWN slightly too large</a:t>
            </a:r>
            <a:endParaRPr lang="en-US" altLang="zh-CN" dirty="0">
              <a:solidFill>
                <a:srgbClr val="FF40FF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endParaRPr kumimoji="1" lang="zh-CN" altLang="en-US" dirty="0"/>
          </a:p>
          <a:p>
            <a:endParaRPr kumimoji="1" lang="zh-CN" altLang="en-US" dirty="0"/>
          </a:p>
          <a:p>
            <a:pPr algn="ctr">
              <a:spcAft>
                <a:spcPts val="600"/>
              </a:spcAft>
            </a:pPr>
            <a:r>
              <a:rPr lang="en-US" altLang="zh-CN" b="1" dirty="0">
                <a:solidFill>
                  <a:srgbClr val="0432FF"/>
                </a:solidFill>
                <a:sym typeface="+mn-ea"/>
              </a:rPr>
              <a:t>Main </a:t>
            </a:r>
            <a:r>
              <a:rPr lang="en-US" altLang="zh-CN" b="1" dirty="0" smtClean="0">
                <a:solidFill>
                  <a:srgbClr val="0432FF"/>
                </a:solidFill>
                <a:sym typeface="+mn-ea"/>
              </a:rPr>
              <a:t>parameters</a:t>
            </a:r>
            <a:endParaRPr lang="en-US" altLang="zh-CN" b="1" dirty="0" smtClean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S</a:t>
            </a:r>
            <a:r>
              <a:rPr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ystem </a:t>
            </a: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age </a:t>
            </a:r>
            <a:r>
              <a:rPr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2000 </a:t>
            </a:r>
            <a:r>
              <a:rPr lang="en-US" altLang="zh-CN" dirty="0" err="1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yr</a:t>
            </a:r>
            <a:r>
              <a:rPr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and pulsar spin-down time scale 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900 </a:t>
            </a:r>
            <a:r>
              <a:rPr lang="en-US" altLang="zh-CN" dirty="0" err="1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yr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(pulsar characteristic age </a:t>
            </a:r>
            <a:r>
              <a:rPr lang="en-US" altLang="zh-CN" i="1" dirty="0" err="1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τc</a:t>
            </a:r>
            <a:r>
              <a:rPr lang="en-US" altLang="zh-CN" i="1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= 2900 </a:t>
            </a:r>
            <a:r>
              <a:rPr lang="en-US" altLang="zh-CN" dirty="0" err="1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yr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) </a:t>
            </a:r>
            <a:endParaRPr lang="en-US" altLang="zh-CN" dirty="0" smtClean="0">
              <a:solidFill>
                <a:srgbClr val="304760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C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anonical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SNR with 10</a:t>
            </a:r>
            <a:r>
              <a:rPr lang="en-US" altLang="zh-CN" baseline="30000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51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erg and 8M</a:t>
            </a:r>
            <a:r>
              <a:rPr lang="en-US" altLang="zh-CN" baseline="-25000" dirty="0">
                <a:solidFill>
                  <a:srgbClr val="304760"/>
                </a:solidFill>
                <a:latin typeface="PingFang SC" panose="020B0400000000000000" charset="-122"/>
                <a:ea typeface="PingFang SC" panose="020B0400000000000000" charset="-122"/>
                <a:cs typeface="Times New Roman" panose="02020503050405090304" charset="0"/>
                <a:sym typeface="+mn-ea"/>
              </a:rPr>
              <a:t>☉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and </a:t>
            </a:r>
            <a:r>
              <a:rPr lang="en-US" altLang="zh-CN" dirty="0" err="1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nism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=0.1 H/cm</a:t>
            </a:r>
            <a:r>
              <a:rPr lang="en-US" altLang="zh-CN" baseline="30000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3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r>
              <a:rPr lang="en-US" altLang="zh-CN" i="1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(</a:t>
            </a:r>
            <a:r>
              <a:rPr lang="en-US" altLang="zh-CN" i="1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fixed)</a:t>
            </a:r>
            <a:endParaRPr lang="en-US" altLang="zh-CN" i="1" dirty="0" smtClean="0">
              <a:solidFill>
                <a:srgbClr val="304760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P</a:t>
            </a:r>
            <a:r>
              <a:rPr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ulsar </a:t>
            </a: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power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converted </a:t>
            </a: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at 95% into </a:t>
            </a:r>
            <a:r>
              <a:rPr lang="en-US" altLang="zh-CN" dirty="0" err="1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ultrarelativistic</a:t>
            </a: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pairs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and 5% into magnetic turbulence </a:t>
            </a:r>
            <a:endParaRPr lang="en-US" altLang="zh-CN" dirty="0" smtClean="0">
              <a:solidFill>
                <a:srgbClr val="304760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Pair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injection spectrum with indices 1.6/2.7, break at 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400 GeV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, cutoff at 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400 </a:t>
            </a:r>
            <a:r>
              <a:rPr lang="en-US" altLang="zh-CN" dirty="0" err="1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TeV</a:t>
            </a:r>
            <a:endParaRPr lang="en-US" altLang="zh-CN" dirty="0" smtClean="0">
              <a:solidFill>
                <a:srgbClr val="304760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S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trong </a:t>
            </a:r>
            <a:r>
              <a:rPr lang="en-US" altLang="zh-CN" dirty="0" err="1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Alfvenic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turbulence in PWN with largest scale at 2% of PWN </a:t>
            </a:r>
            <a:r>
              <a:rPr lang="en-US" altLang="zh-CN" dirty="0" smtClean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radius</a:t>
            </a:r>
            <a:endParaRPr lang="en-US" altLang="zh-CN" dirty="0" smtClean="0">
              <a:solidFill>
                <a:srgbClr val="304760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N</a:t>
            </a:r>
            <a:r>
              <a:rPr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o </a:t>
            </a:r>
            <a:r>
              <a:rPr lang="en-US" altLang="zh-CN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need for ISRF enhancement 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from </a:t>
            </a:r>
            <a:r>
              <a:rPr lang="en-US" altLang="zh-CN" dirty="0" err="1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Popescu</a:t>
            </a:r>
            <a:r>
              <a:rPr lang="en-US" altLang="zh-CN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et al. 2017 average Galactic model </a:t>
            </a:r>
            <a:endParaRPr lang="en-US" altLang="zh-CN" dirty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5276" y="993916"/>
            <a:ext cx="4770136" cy="268313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5276" y="993916"/>
            <a:ext cx="4770136" cy="268313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J1928 source </a:t>
            </a:r>
            <a:endParaRPr lang="en-US" altLang="zh-CN" dirty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Extended component</a:t>
            </a:r>
            <a:b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</a:b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Unseen by IACTs</a:t>
            </a:r>
            <a:b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</a:b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...until adapted HESS analysis</a:t>
            </a:r>
            <a:r>
              <a:rPr lang="zh-CN" altLang="en-US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endParaRPr lang="en-US" altLang="zh-CN" dirty="0" smtClean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r>
              <a:rPr lang="fr-FR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(</a:t>
            </a:r>
            <a:r>
              <a:rPr lang="fr-FR" altLang="zh-CN" dirty="0" err="1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Abdalla</a:t>
            </a:r>
            <a:r>
              <a:rPr lang="fr-FR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et al. 2021) </a:t>
            </a:r>
            <a:endParaRPr lang="fr-FR" altLang="zh-CN" dirty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endParaRPr lang="en-US" altLang="zh-CN" dirty="0" smtClean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PSR 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J1928+1746</a:t>
            </a:r>
            <a:b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</a:b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82 </a:t>
            </a:r>
            <a:r>
              <a:rPr lang="en-US" altLang="zh-CN" dirty="0" err="1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kyr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, 1.6x10</a:t>
            </a:r>
            <a:r>
              <a:rPr lang="en-US" altLang="zh-CN" baseline="30000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36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erg/s, 4.3 </a:t>
            </a:r>
            <a:r>
              <a:rPr lang="en-US" altLang="zh-CN" dirty="0" err="1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kpc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 </a:t>
            </a:r>
            <a:endParaRPr lang="en-US" altLang="zh-CN" dirty="0" smtClean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Origin 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  <a:sym typeface="+mn-ea"/>
              </a:rPr>
              <a:t>? </a:t>
            </a:r>
            <a:endParaRPr lang="en-US" altLang="zh-CN" dirty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5276" y="993916"/>
            <a:ext cx="4770136" cy="268313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 dirty="0">
                <a:latin typeface="Helvetica" charset="0"/>
                <a:sym typeface="+mn-ea"/>
              </a:rPr>
              <a:t>Interpretation</a:t>
            </a:r>
            <a:r>
              <a:rPr lang="en-US" altLang="zh-CN" dirty="0">
                <a:latin typeface="Helvetica" charset="0"/>
                <a:sym typeface="+mn-ea"/>
              </a:rPr>
              <a:t>: </a:t>
            </a:r>
            <a:endParaRPr lang="en-US" altLang="zh-CN" dirty="0" smtClean="0">
              <a:latin typeface="ArialMT" panose="020B060402020209020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zh-CN" dirty="0" smtClean="0">
                <a:latin typeface="Helvetica" charset="0"/>
                <a:sym typeface="+mn-ea"/>
              </a:rPr>
              <a:t>PWN </a:t>
            </a:r>
            <a:r>
              <a:rPr lang="en-US" altLang="zh-CN" dirty="0">
                <a:latin typeface="Helvetica" charset="0"/>
                <a:sym typeface="+mn-ea"/>
              </a:rPr>
              <a:t>interpretation very likely for J1930 </a:t>
            </a:r>
            <a:endParaRPr lang="en-US" altLang="zh-CN" dirty="0" smtClean="0">
              <a:latin typeface="ArialMT" panose="020B060402020209020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zh-CN" dirty="0" smtClean="0">
                <a:latin typeface="Helvetica" charset="0"/>
                <a:sym typeface="+mn-ea"/>
              </a:rPr>
              <a:t>PWN </a:t>
            </a:r>
            <a:r>
              <a:rPr lang="en-US" altLang="zh-CN" dirty="0">
                <a:latin typeface="Helvetica" charset="0"/>
                <a:sym typeface="+mn-ea"/>
              </a:rPr>
              <a:t>interpretation viable for J1932 </a:t>
            </a:r>
            <a:endParaRPr lang="en-US" altLang="zh-CN" dirty="0" smtClean="0">
              <a:latin typeface="ArialMT" panose="020B060402020209020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zh-CN" dirty="0" smtClean="0">
                <a:latin typeface="Helvetica" charset="0"/>
                <a:sym typeface="+mn-ea"/>
              </a:rPr>
              <a:t>Origin </a:t>
            </a:r>
            <a:r>
              <a:rPr lang="en-US" altLang="zh-CN" dirty="0">
                <a:latin typeface="Helvetica" charset="0"/>
                <a:sym typeface="+mn-ea"/>
              </a:rPr>
              <a:t>of J1928 unclear but PWN </a:t>
            </a:r>
            <a:r>
              <a:rPr lang="en-US" altLang="zh-CN" dirty="0" smtClean="0">
                <a:latin typeface="Helvetica" charset="0"/>
                <a:sym typeface="+mn-ea"/>
              </a:rPr>
              <a:t>or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err="1" smtClean="0">
                <a:latin typeface="Helvetica" charset="0"/>
                <a:sym typeface="+mn-ea"/>
              </a:rPr>
              <a:t>TeV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halo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around </a:t>
            </a:r>
            <a:r>
              <a:rPr lang="en-US" altLang="zh-CN" dirty="0">
                <a:latin typeface="Helvetica" charset="0"/>
                <a:sym typeface="+mn-ea"/>
              </a:rPr>
              <a:t>PSR J1928+1746 viable</a:t>
            </a:r>
            <a:endParaRPr lang="en-US" altLang="zh-CN" dirty="0" smtClean="0">
              <a:latin typeface="ArialMT" panose="020B0604020202090204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zh-CN" dirty="0" smtClean="0">
                <a:latin typeface="Helvetica" charset="0"/>
                <a:sym typeface="+mn-ea"/>
              </a:rPr>
              <a:t>Origin </a:t>
            </a:r>
            <a:r>
              <a:rPr lang="en-US" altLang="zh-CN" dirty="0">
                <a:latin typeface="Helvetica" charset="0"/>
                <a:sym typeface="+mn-ea"/>
              </a:rPr>
              <a:t>of J1928-EXT unclear </a:t>
            </a:r>
            <a:endParaRPr lang="en-US" altLang="zh-CN" dirty="0">
              <a:latin typeface="ArialMT" panose="020B0604020202090204" charset="0"/>
            </a:endParaRPr>
          </a:p>
          <a:p>
            <a:pPr marL="742950" lvl="1" indent="-285750">
              <a:buFont typeface="Arial" panose="020B0604020202090204" pitchFamily="34" charset="0"/>
              <a:buChar char="•"/>
            </a:pPr>
            <a:r>
              <a:rPr lang="en-US" altLang="zh-CN" dirty="0" smtClean="0">
                <a:latin typeface="Helvetica" charset="0"/>
                <a:sym typeface="+mn-ea"/>
              </a:rPr>
              <a:t>Large-scale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Galactic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diffuse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emission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absent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in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the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model</a:t>
            </a:r>
            <a:endParaRPr lang="en-US" altLang="zh-CN" dirty="0" smtClean="0">
              <a:latin typeface="Helvetica" charset="0"/>
            </a:endParaRPr>
          </a:p>
          <a:p>
            <a:pPr marL="742950" lvl="1" indent="-285750">
              <a:buFont typeface="Arial" panose="020B0604020202090204" pitchFamily="34" charset="0"/>
              <a:buChar char="•"/>
            </a:pPr>
            <a:r>
              <a:rPr lang="en-US" altLang="zh-CN" dirty="0" err="1" smtClean="0">
                <a:latin typeface="Helvetica" charset="0"/>
                <a:sym typeface="+mn-ea"/>
              </a:rPr>
              <a:t>Mismodeling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of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J1928</a:t>
            </a:r>
            <a:endParaRPr lang="en-US" altLang="zh-CN" dirty="0" smtClean="0">
              <a:latin typeface="Helvetica" charset="0"/>
            </a:endParaRPr>
          </a:p>
          <a:p>
            <a:pPr marL="742950" lvl="1" indent="-285750">
              <a:buFont typeface="Arial" panose="020B0604020202090204" pitchFamily="34" charset="0"/>
              <a:buChar char="•"/>
            </a:pPr>
            <a:r>
              <a:rPr lang="en-US" altLang="zh-CN" dirty="0" smtClean="0">
                <a:latin typeface="Helvetica" charset="0"/>
                <a:sym typeface="+mn-ea"/>
              </a:rPr>
              <a:t>May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be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the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same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object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as</a:t>
            </a:r>
            <a:r>
              <a:rPr lang="zh-CN" altLang="en-US" dirty="0" smtClean="0">
                <a:latin typeface="Helvetica" charset="0"/>
                <a:sym typeface="+mn-ea"/>
              </a:rPr>
              <a:t> </a:t>
            </a:r>
            <a:r>
              <a:rPr lang="en-US" altLang="zh-CN" dirty="0" smtClean="0">
                <a:latin typeface="Helvetica" charset="0"/>
                <a:sym typeface="+mn-ea"/>
              </a:rPr>
              <a:t>J1928</a:t>
            </a: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5276" y="993916"/>
            <a:ext cx="4770136" cy="268313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We use Pass 8 data with the P8R3 Instrument Response Functions.</a:t>
            </a:r>
          </a:p>
          <a:p>
            <a:endParaRPr kumimoji="1" lang="zh-CN" alt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dirty="0" smtClean="0">
                <a:sym typeface="+mn-ea"/>
              </a:rPr>
              <a:t>Time range:  </a:t>
            </a:r>
            <a:r>
              <a:rPr kumimoji="1" lang="en-US" altLang="zh-CN" dirty="0" smtClean="0">
                <a:solidFill>
                  <a:srgbClr val="0432FF"/>
                </a:solidFill>
                <a:sym typeface="+mn-ea"/>
              </a:rPr>
              <a:t>till</a:t>
            </a:r>
            <a:r>
              <a:rPr kumimoji="1" lang="zh-CN" altLang="en-US" dirty="0" smtClean="0">
                <a:solidFill>
                  <a:srgbClr val="0432FF"/>
                </a:solidFill>
                <a:sym typeface="+mn-ea"/>
              </a:rPr>
              <a:t> </a:t>
            </a:r>
            <a:r>
              <a:rPr kumimoji="1" lang="en-US" altLang="zh-CN" dirty="0" smtClean="0">
                <a:solidFill>
                  <a:srgbClr val="0432FF"/>
                </a:solidFill>
                <a:sym typeface="+mn-ea"/>
              </a:rPr>
              <a:t>2024-7-31</a:t>
            </a:r>
            <a:endParaRPr kumimoji="1" lang="en-US" altLang="zh-CN" dirty="0" smtClean="0">
              <a:solidFill>
                <a:srgbClr val="0432FF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dirty="0" smtClean="0">
                <a:sym typeface="+mn-ea"/>
              </a:rPr>
              <a:t> KM2A: 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1570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days,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including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½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and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¾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arrays</a:t>
            </a:r>
            <a:r>
              <a:rPr kumimoji="1" lang="zh-CN" altLang="en-US" dirty="0" smtClean="0">
                <a:sym typeface="+mn-ea"/>
              </a:rPr>
              <a:t> </a:t>
            </a:r>
            <a:endParaRPr kumimoji="1"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dirty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WCDA: </a:t>
            </a:r>
            <a:r>
              <a:rPr kumimoji="1" lang="hr-HR" altLang="zh-CN" dirty="0" smtClean="0">
                <a:sym typeface="+mn-ea"/>
              </a:rPr>
              <a:t>1137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days,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full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array</a:t>
            </a:r>
            <a:endParaRPr kumimoji="1"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dirty="0">
                <a:sym typeface="+mn-ea"/>
              </a:rPr>
              <a:t> Energy range: [</a:t>
            </a:r>
            <a:r>
              <a:rPr kumimoji="1" lang="en-US" altLang="zh-CN" dirty="0" smtClean="0">
                <a:sym typeface="+mn-ea"/>
              </a:rPr>
              <a:t>17,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0, </a:t>
            </a:r>
            <a:r>
              <a:rPr kumimoji="1" lang="en-US" altLang="zh-CN" dirty="0">
                <a:sym typeface="+mn-ea"/>
              </a:rPr>
              <a:t>3.4] </a:t>
            </a:r>
            <a:r>
              <a:rPr kumimoji="1" lang="en-US" altLang="zh-CN" dirty="0" smtClean="0">
                <a:sym typeface="Wingdings" panose="05000000000000000000"/>
              </a:rPr>
              <a:t> &gt;1 </a:t>
            </a:r>
            <a:r>
              <a:rPr kumimoji="1" lang="en-US" altLang="zh-CN" dirty="0" err="1" smtClean="0">
                <a:sym typeface="Wingdings" panose="05000000000000000000"/>
              </a:rPr>
              <a:t>TeV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dirty="0" smtClean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S</a:t>
            </a:r>
            <a:r>
              <a:rPr kumimoji="1" lang="en-US" altLang="zh-CN" dirty="0" smtClean="0">
                <a:sym typeface="+mn-ea"/>
              </a:rPr>
              <a:t>patial: mask: [1.1,1.3] </a:t>
            </a:r>
            <a:r>
              <a:rPr kumimoji="1" lang="en-US" altLang="zh-CN" dirty="0" smtClean="0">
                <a:sym typeface="Wingdings" panose="05000000000000000000"/>
              </a:rPr>
              <a:t> KM2A 10-25 </a:t>
            </a:r>
            <a:r>
              <a:rPr kumimoji="1" lang="en-US" altLang="zh-CN" dirty="0" err="1" smtClean="0">
                <a:sym typeface="Wingdings" panose="05000000000000000000"/>
              </a:rPr>
              <a:t>TeV</a:t>
            </a:r>
            <a:endParaRPr kumimoji="1" lang="en-US" altLang="zh-CN" dirty="0" smtClean="0">
              <a:sym typeface="Wingdings" panose="0500000000000000000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dirty="0" smtClean="0">
                <a:sym typeface="Wingdings" panose="05000000000000000000"/>
              </a:rPr>
              <a:t> Spectral: no mask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3C2FA-0B89-7149-8176-2BD17F0B5D12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5276" y="993916"/>
            <a:ext cx="4770136" cy="268313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mtClean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TS threshold: 6 for curvature, 9 for extension</a:t>
            </a:r>
            <a:endParaRPr kumimoji="1" lang="en-US" altLang="zh-CN" smtClean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kumimoji="1" lang="en-US" altLang="zh-CN" b="1" dirty="0" smtClean="0">
                <a:sym typeface="+mn-ea"/>
              </a:rPr>
              <a:t>KM2A</a:t>
            </a:r>
            <a:r>
              <a:rPr kumimoji="1" lang="zh-CN" altLang="en-US" b="1" dirty="0" smtClean="0">
                <a:sym typeface="+mn-ea"/>
              </a:rPr>
              <a:t> </a:t>
            </a:r>
            <a:r>
              <a:rPr kumimoji="1" lang="en-US" altLang="zh-CN" b="1" dirty="0" smtClean="0">
                <a:sym typeface="+mn-ea"/>
              </a:rPr>
              <a:t>&gt;100</a:t>
            </a:r>
            <a:r>
              <a:rPr kumimoji="1" lang="zh-CN" altLang="en-US" b="1" dirty="0" smtClean="0">
                <a:sym typeface="+mn-ea"/>
              </a:rPr>
              <a:t> </a:t>
            </a:r>
            <a:r>
              <a:rPr kumimoji="1" lang="en-US" altLang="zh-CN" b="1" dirty="0" err="1" smtClean="0">
                <a:sym typeface="+mn-ea"/>
              </a:rPr>
              <a:t>TeV</a:t>
            </a:r>
            <a:r>
              <a:rPr kumimoji="1" lang="en-US" altLang="zh-CN" b="1" dirty="0" smtClean="0">
                <a:sym typeface="+mn-ea"/>
              </a:rPr>
              <a:t>:</a:t>
            </a:r>
            <a:endParaRPr kumimoji="1" lang="en-US" altLang="zh-CN" b="1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zh-CN" dirty="0" smtClean="0">
                <a:sym typeface="+mn-ea"/>
              </a:rPr>
              <a:t>Starting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from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the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best-fit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model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of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smtClean="0">
                <a:sym typeface="+mn-ea"/>
              </a:rPr>
              <a:t>25-100</a:t>
            </a:r>
            <a:r>
              <a:rPr kumimoji="1" lang="zh-CN" altLang="en-US" dirty="0" smtClean="0">
                <a:sym typeface="+mn-ea"/>
              </a:rPr>
              <a:t> </a:t>
            </a:r>
            <a:r>
              <a:rPr kumimoji="1" lang="en-US" altLang="zh-CN" dirty="0" err="1" smtClean="0">
                <a:sym typeface="+mn-ea"/>
              </a:rPr>
              <a:t>TeV</a:t>
            </a:r>
            <a:endParaRPr kumimoji="1" lang="en-US" altLang="zh-CN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zh-CN" dirty="0">
                <a:sym typeface="+mn-ea"/>
              </a:rPr>
              <a:t>Source detection threshold : TS&gt;4</a:t>
            </a:r>
            <a:endParaRPr kumimoji="1" lang="en-US" altLang="zh-CN" dirty="0"/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kumimoji="1" lang="en-US" altLang="zh-CN" dirty="0">
                <a:sym typeface="+mn-ea"/>
              </a:rPr>
              <a:t>Spectral model: PL</a:t>
            </a:r>
            <a:endParaRPr kumimoji="1" lang="zh-CN" altLang="en-US" dirty="0"/>
          </a:p>
          <a:p>
            <a:endParaRPr kumimoji="1" lang="zh-CN" altLang="en-US" dirty="0"/>
          </a:p>
          <a:p>
            <a:r>
              <a:rPr kumimoji="1" lang="en-US" altLang="zh-CN" dirty="0" smtClean="0">
                <a:solidFill>
                  <a:srgbClr val="FF40FF"/>
                </a:solidFill>
                <a:sym typeface="+mn-ea"/>
              </a:rPr>
              <a:t>KM2A&gt;100</a:t>
            </a:r>
            <a:r>
              <a:rPr kumimoji="1" lang="zh-CN" altLang="en-US" dirty="0" smtClean="0">
                <a:solidFill>
                  <a:srgbClr val="FF40FF"/>
                </a:solidFill>
                <a:sym typeface="+mn-ea"/>
              </a:rPr>
              <a:t> </a:t>
            </a:r>
            <a:r>
              <a:rPr kumimoji="1" lang="en-US" altLang="zh-CN" dirty="0" err="1" smtClean="0">
                <a:solidFill>
                  <a:srgbClr val="FF40FF"/>
                </a:solidFill>
                <a:sym typeface="+mn-ea"/>
              </a:rPr>
              <a:t>TeV</a:t>
            </a:r>
            <a:r>
              <a:rPr kumimoji="1" lang="en-US" altLang="zh-CN" dirty="0" smtClean="0">
                <a:solidFill>
                  <a:srgbClr val="FF40FF"/>
                </a:solidFill>
                <a:sym typeface="+mn-ea"/>
              </a:rPr>
              <a:t>: </a:t>
            </a:r>
            <a:r>
              <a:rPr kumimoji="1" lang="zh-CN" altLang="en-US" dirty="0" smtClean="0">
                <a:solidFill>
                  <a:srgbClr val="FF40FF"/>
                </a:solidFill>
                <a:sym typeface="+mn-ea"/>
              </a:rPr>
              <a:t>没有独立解源</a:t>
            </a:r>
            <a:endParaRPr kumimoji="1" lang="zh-CN" altLang="en-US" dirty="0">
              <a:solidFill>
                <a:srgbClr val="FF40FF"/>
              </a:solidFill>
            </a:endParaRPr>
          </a:p>
          <a:p>
            <a:endParaRPr kumimoji="1" lang="zh-CN" altLang="en-US" dirty="0"/>
          </a:p>
          <a:p>
            <a:endParaRPr kumimoji="1" lang="zh-CN" altLang="en-US" dirty="0"/>
          </a:p>
          <a:p>
            <a:r>
              <a:rPr kumimoji="1" lang="zh-CN" altLang="en-US" dirty="0"/>
              <a:t>At above 100 TeV, we have started from the best-fit of 25-100 TeV and redo the optimization. This time, we used a looser threshold of TS for source detection. You can see the strongest emission is still from the central region.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DFE7-6A9A-6248-A0BA-43783C87E4B5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7F6-A93D-1043-A8BE-F2D150E9D32F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8CA2-837A-4447-AEBF-8F08E03A6738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121F-508F-BA44-AE84-03E3C5F9528C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B109-2790-F14E-8849-D40266014A5F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1EB5-FBB6-9B41-B7CD-4DAF970282BD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628A-1505-A843-BDCF-BA63DDF99146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ECF3-9501-DA48-A335-73062BDCD4F2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96FE-8C8C-0447-8DA4-BE284DA450C5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C5849-5DD3-694C-826A-DCC68D105CA7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C1B1-A2E7-FE4E-A15E-5275A606CD88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237B9-DA00-464F-AF9E-E548ECE466A3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3DBC-13F0-E944-BAB6-20A94E30EE05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736D7-C3DB-4E45-B8AB-AEF6966C8FAA}" type="datetime1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0.xml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tags" Target="../tags/tag370.xml"/><Relationship Id="rId17" Type="http://schemas.openxmlformats.org/officeDocument/2006/relationships/image" Target="../media/image17.png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tags" Target="../tags/tag35.xml"/><Relationship Id="rId8" Type="http://schemas.openxmlformats.org/officeDocument/2006/relationships/tags" Target="../tags/tag36.xml"/><Relationship Id="rId9" Type="http://schemas.openxmlformats.org/officeDocument/2006/relationships/tags" Target="../tags/tag37.xml"/><Relationship Id="rId10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7.emf"/><Relationship Id="rId6" Type="http://schemas.openxmlformats.org/officeDocument/2006/relationships/image" Target="../media/image19.png"/><Relationship Id="rId7" Type="http://schemas.openxmlformats.org/officeDocument/2006/relationships/image" Target="../media/image18.jpeg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4" Type="http://schemas.openxmlformats.org/officeDocument/2006/relationships/tags" Target="../tags/tag44.xml"/><Relationship Id="rId5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2.xml"/><Relationship Id="rId8" Type="http://schemas.openxmlformats.org/officeDocument/2006/relationships/image" Target="../media/image20.png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tags" Target="../tags/tag47.xml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tags" Target="../tags/tag48.xml"/><Relationship Id="rId2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tags" Target="../tags/tag51.xml"/><Relationship Id="rId2" Type="http://schemas.openxmlformats.org/officeDocument/2006/relationships/tags" Target="../tags/tag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26.png"/><Relationship Id="rId1" Type="http://schemas.openxmlformats.org/officeDocument/2006/relationships/tags" Target="../tags/tag54.xml"/><Relationship Id="rId2" Type="http://schemas.openxmlformats.org/officeDocument/2006/relationships/tags" Target="../tags/tag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1" Type="http://schemas.openxmlformats.org/officeDocument/2006/relationships/tags" Target="../tags/tag57.xml"/><Relationship Id="rId2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1" Type="http://schemas.openxmlformats.org/officeDocument/2006/relationships/themeOverride" Target="../theme/themeOverride1.xml"/><Relationship Id="rId2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tags" Target="../tags/tag7.xml"/><Relationship Id="rId6" Type="http://schemas.openxmlformats.org/officeDocument/2006/relationships/tags" Target="../tags/tag8.xml"/><Relationship Id="rId7" Type="http://schemas.openxmlformats.org/officeDocument/2006/relationships/tags" Target="../tags/tag9.xml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tags" Target="../tags/tag16.xml"/><Relationship Id="rId7" Type="http://schemas.openxmlformats.org/officeDocument/2006/relationships/tags" Target="../tags/tag17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openxmlformats.org/officeDocument/2006/relationships/themeOverride" Target="../theme/themeOverride2.xml"/><Relationship Id="rId2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11.png"/><Relationship Id="rId1" Type="http://schemas.openxmlformats.org/officeDocument/2006/relationships/tags" Target="../tags/tag20.xml"/><Relationship Id="rId2" Type="http://schemas.openxmlformats.org/officeDocument/2006/relationships/tags" Target="../tags/tag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9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ctrTitle"/>
          </p:nvPr>
        </p:nvSpPr>
        <p:spPr>
          <a:xfrm>
            <a:off x="906145" y="1198245"/>
            <a:ext cx="10399395" cy="1477010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/>
            </a:r>
            <a:br>
              <a:rPr lang="en-US" altLang="zh-CN" sz="4000" b="1" dirty="0"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</a:br>
            <a:r>
              <a:rPr lang="en-US" altLang="zh-CN" sz="4000" b="1" dirty="0"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Updated LHAASO and Fermi-LAT analysis of a Complex Galactic Plane Region </a:t>
            </a:r>
            <a:endParaRPr lang="en-US" altLang="zh-CN" sz="4000" b="1" dirty="0">
              <a:latin typeface="Times New Roman" panose="02020503050405090304" charset="0"/>
              <a:ea typeface="宋体" pitchFamily="2" charset="-122"/>
              <a:cs typeface="Times New Roman" panose="02020503050405090304" charset="0"/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06169" y="3320446"/>
            <a:ext cx="10618470" cy="335849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Linjie Liu (YNAO)  </a:t>
            </a:r>
          </a:p>
          <a:p>
            <a:pPr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with Xian Hou (YNAO), Pierrick Martin (IRAP), Shaoqiang Xi (IHEP), Chuyuan Yang (YNAO)  </a:t>
            </a:r>
          </a:p>
          <a:p>
            <a:pPr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 </a:t>
            </a:r>
          </a:p>
          <a:p>
            <a:pPr marL="0" algn="ctr"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en-US" altLang="zh-CN" sz="2800" b="1" dirty="0">
                <a:solidFill>
                  <a:schemeClr val="tx1"/>
                </a:solidFill>
                <a:sym typeface="+mn-ea"/>
              </a:rPr>
              <a:t>The First LHAASO Collaboration Conference 2026</a:t>
            </a:r>
          </a:p>
          <a:p>
            <a:pPr marL="0" algn="ctr"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en-US" altLang="zh-CN" sz="2800" b="1" dirty="0">
                <a:solidFill>
                  <a:schemeClr val="tx1"/>
                </a:solidFill>
                <a:sym typeface="+mn-ea"/>
              </a:rPr>
              <a:t>Suzhou, China</a:t>
            </a:r>
          </a:p>
          <a:p>
            <a:pPr marL="0" algn="ctr"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rPr>
              <a:t>Apr 27, 2026</a:t>
            </a: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079127" y="0"/>
            <a:ext cx="1085456" cy="1080655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7" y="37457"/>
            <a:ext cx="1064295" cy="937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2105" y="962025"/>
            <a:ext cx="11395075" cy="702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SzPct val="70000"/>
              <a:buFont typeface="Wingdings" panose="05000000000000000000" charset="0"/>
              <a:buChar char=""/>
            </a:pP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Associated with </a:t>
            </a:r>
            <a:r>
              <a:rPr kumimoji="1" lang="en-US" altLang="zh-CN" sz="2000" dirty="0" smtClean="0">
                <a:solidFill>
                  <a:srgbClr val="2539FD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young r</a:t>
            </a:r>
            <a:r>
              <a:rPr kumimoji="1" lang="en-US" altLang="zh-CN" sz="2000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adio PSR </a:t>
            </a: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J1930+1852 </a:t>
            </a:r>
            <a:r>
              <a:rPr lang="en-US" altLang="zh-CN" sz="2000" dirty="0" err="1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(</a:t>
            </a:r>
            <a:r>
              <a:rPr lang="en-US" altLang="zh-CN" sz="2000" i="1" dirty="0" err="1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τ</a:t>
            </a:r>
            <a:r>
              <a:rPr lang="en-US" altLang="zh-CN" sz="2000" baseline="-25000" dirty="0" err="1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c</a:t>
            </a:r>
            <a:r>
              <a:rPr lang="en-US" altLang="zh-CN" sz="2000" i="1" dirty="0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lang="en-US" altLang="zh-CN" sz="2000" dirty="0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= 2900 </a:t>
            </a:r>
            <a:r>
              <a:rPr lang="en-US" altLang="zh-CN" sz="2000" dirty="0" err="1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yr</a:t>
            </a:r>
            <a:r>
              <a:rPr lang="zh-CN" altLang="en-US" sz="2000" dirty="0" err="1">
                <a:solidFill>
                  <a:srgbClr val="304760"/>
                </a:solidFill>
                <a:latin typeface="Times New Roman Regular" panose="02020503050405090304" charset="0"/>
                <a:ea typeface="宋体" charset="0"/>
                <a:cs typeface="Times New Roman Regular" panose="02020503050405090304" charset="0"/>
                <a:sym typeface="+mn-ea"/>
              </a:rPr>
              <a:t>，</a:t>
            </a:r>
            <a:r>
              <a:rPr lang="en-US" altLang="zh-CN" sz="2000" i="1" dirty="0" err="1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E</a:t>
            </a:r>
            <a:r>
              <a:rPr lang="en-US" altLang="zh-CN" sz="2000" dirty="0" err="1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dot=1.2e</a:t>
            </a:r>
            <a:r>
              <a:rPr lang="en-US" altLang="zh-CN" sz="2000" baseline="30000" dirty="0" err="1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37</a:t>
            </a:r>
            <a:r>
              <a:rPr lang="en-US" altLang="zh-CN" sz="2000" dirty="0" err="1">
                <a:solidFill>
                  <a:srgbClr val="304760"/>
                </a:solidFill>
                <a:latin typeface="Times New Roman Regular" panose="02020503050405090304" charset="0"/>
                <a:ea typeface="Times New Roman" panose="02020503050405090304" charset="0"/>
                <a:cs typeface="Times New Roman Regular" panose="02020503050405090304" charset="0"/>
                <a:sym typeface="+mn-ea"/>
              </a:rPr>
              <a:t> erg/s)</a:t>
            </a: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</a:p>
          <a:p>
            <a:pPr marL="342900" indent="-342900">
              <a:buSzPct val="70000"/>
              <a:buFont typeface="Wingdings" panose="05000000000000000000" charset="0"/>
              <a:buChar char=""/>
            </a:pP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New kinematic</a:t>
            </a:r>
            <a:r>
              <a:rPr kumimoji="1"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d</a:t>
            </a: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istance</a:t>
            </a:r>
            <a:r>
              <a:rPr kumimoji="1"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based</a:t>
            </a:r>
            <a:r>
              <a:rPr kumimoji="1"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on</a:t>
            </a:r>
            <a:r>
              <a:rPr kumimoji="1"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nl-NL" altLang="zh-CN" sz="2000" dirty="0" err="1">
                <a:latin typeface="Times New Roman Regular" panose="02020503050405090304" charset="0"/>
                <a:cs typeface="Times New Roman Regular" panose="02020503050405090304" charset="0"/>
              </a:rPr>
              <a:t>Reid</a:t>
            </a:r>
            <a:r>
              <a:rPr kumimoji="1" lang="nl-NL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nl-NL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2019 model </a:t>
            </a:r>
            <a:r>
              <a:rPr kumimoji="1" lang="nl-NL" altLang="zh-CN" sz="2000" dirty="0" err="1" smtClean="0">
                <a:latin typeface="Times New Roman Regular" panose="02020503050405090304" charset="0"/>
                <a:cs typeface="Times New Roman Regular" panose="02020503050405090304" charset="0"/>
              </a:rPr>
              <a:t>and</a:t>
            </a:r>
            <a:r>
              <a:rPr kumimoji="1" lang="nl-NL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nl-NL" altLang="zh-CN" sz="2000" dirty="0" err="1" smtClean="0">
                <a:latin typeface="Times New Roman Regular" panose="02020503050405090304" charset="0"/>
                <a:cs typeface="Times New Roman Regular" panose="02020503050405090304" charset="0"/>
              </a:rPr>
              <a:t>using</a:t>
            </a:r>
            <a:r>
              <a:rPr kumimoji="1" lang="nl-NL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MWISP (CO)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data </a:t>
            </a: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:</a:t>
            </a:r>
            <a:r>
              <a:rPr kumimoji="1"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d=4.9 </a:t>
            </a:r>
            <a:r>
              <a:rPr kumimoji="1" lang="en-US" altLang="zh-CN" sz="2000" dirty="0" err="1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kpc</a:t>
            </a:r>
            <a:r>
              <a:rPr kumimoji="1" lang="en-US" altLang="zh-CN" sz="2000" dirty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endParaRPr kumimoji="1" lang="en-US" altLang="zh-CN" sz="2000" dirty="0" smtClean="0">
              <a:solidFill>
                <a:srgbClr val="0432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kumimoji="1" lang="en-US" altLang="zh-CN" sz="2000" dirty="0" smtClean="0">
              <a:solidFill>
                <a:srgbClr val="FF0000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kumimoji="1" lang="en-US" altLang="zh-CN" sz="2000" dirty="0" smtClean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kumimoji="1" lang="zh-CN" altLang="en-US" sz="2000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85994" y="6877873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Albert et al. 2023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22" y="7247205"/>
            <a:ext cx="6053328" cy="32064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26415" y="148590"/>
            <a:ext cx="11026140" cy="646430"/>
            <a:chOff x="829" y="234"/>
            <a:chExt cx="17364" cy="1018"/>
          </a:xfrm>
        </p:grpSpPr>
        <p:cxnSp>
          <p:nvCxnSpPr>
            <p:cNvPr id="15" name="直线连接符 14"/>
            <p:cNvCxnSpPr/>
            <p:nvPr>
              <p:custDataLst>
                <p:tags r:id="rId9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4545" y="234"/>
              <a:ext cx="11731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G54.1+0.3: Crab-like PWN/SNR system</a:t>
              </a:r>
              <a:endParaRPr lang="zh-CN" altLang="en-US" sz="3200" b="1" dirty="0"/>
            </a:p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 </a:t>
              </a:r>
              <a:r>
                <a:rPr lang="en-US" altLang="zh-CN" sz="3200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 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8028305" y="5605145"/>
            <a:ext cx="3699510" cy="6527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>
                <a:solidFill>
                  <a:srgbClr val="30476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No infrared emission from SNR (apart from central PWN</a:t>
            </a:r>
            <a:r>
              <a:rPr lang="en-US" altLang="zh-CN" smtClean="0">
                <a:solidFill>
                  <a:srgbClr val="30476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)</a:t>
            </a:r>
            <a:r>
              <a:rPr lang="en-US" altLang="zh-CN">
                <a:solidFill>
                  <a:srgbClr val="30476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/>
            </a:r>
            <a:br>
              <a:rPr lang="en-US" altLang="zh-CN">
                <a:solidFill>
                  <a:srgbClr val="304760"/>
                </a:solidFill>
                <a:latin typeface="Times New Roman Regular" panose="02020503050405090304" charset="0"/>
                <a:cs typeface="Times New Roman Regular" panose="02020503050405090304" charset="0"/>
              </a:rPr>
            </a:br>
            <a:endParaRPr lang="en-US" altLang="zh-CN">
              <a:solidFill>
                <a:srgbClr val="0432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kumimoji="1" lang="zh-CN" altLang="en-US">
              <a:solidFill>
                <a:srgbClr val="00B050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32105" y="2212340"/>
            <a:ext cx="6096000" cy="3299460"/>
            <a:chOff x="711" y="2161"/>
            <a:chExt cx="8882" cy="4934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" y="2161"/>
              <a:ext cx="8882" cy="4935"/>
            </a:xfrm>
            <a:prstGeom prst="rect">
              <a:avLst/>
            </a:prstGeom>
          </p:spPr>
        </p:pic>
        <p:sp>
          <p:nvSpPr>
            <p:cNvPr id="27" name="椭圆 26"/>
            <p:cNvSpPr/>
            <p:nvPr>
              <p:custDataLst>
                <p:tags r:id="rId8"/>
              </p:custDataLst>
            </p:nvPr>
          </p:nvSpPr>
          <p:spPr>
            <a:xfrm>
              <a:off x="2048" y="3204"/>
              <a:ext cx="1456" cy="2032"/>
            </a:xfrm>
            <a:prstGeom prst="ellipse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52640" y="2319020"/>
            <a:ext cx="4574540" cy="3121660"/>
            <a:chOff x="11452" y="2180"/>
            <a:chExt cx="7204" cy="4916"/>
          </a:xfrm>
        </p:grpSpPr>
        <p:pic>
          <p:nvPicPr>
            <p:cNvPr id="29" name="图片 2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2" y="2180"/>
              <a:ext cx="7205" cy="4916"/>
            </a:xfrm>
            <a:prstGeom prst="rect">
              <a:avLst/>
            </a:prstGeom>
          </p:spPr>
        </p:pic>
        <p:sp>
          <p:nvSpPr>
            <p:cNvPr id="30" name="椭圆 29"/>
            <p:cNvSpPr/>
            <p:nvPr>
              <p:custDataLst>
                <p:tags r:id="rId6"/>
              </p:custDataLst>
            </p:nvPr>
          </p:nvSpPr>
          <p:spPr>
            <a:xfrm>
              <a:off x="14609" y="3764"/>
              <a:ext cx="1456" cy="2032"/>
            </a:xfrm>
            <a:prstGeom prst="ellipse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7152640" y="1825625"/>
            <a:ext cx="3182620" cy="3975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000" b="1" dirty="0">
                <a:solidFill>
                  <a:srgbClr val="2539FD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IR from WISE 22 Microns</a:t>
            </a:r>
            <a:endParaRPr lang="en-US" altLang="zh-CN" sz="2000" b="1" dirty="0">
              <a:solidFill>
                <a:srgbClr val="2539FD"/>
              </a:solidFill>
              <a:latin typeface="Times New Roman" panose="02020503050405090304" charset="0"/>
              <a:cs typeface="Times New Roman" panose="02020503050405090304" charset="0"/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endParaRPr lang="zh-CN" altLang="en-US" sz="2000">
              <a:solidFill>
                <a:srgbClr val="2539FD"/>
              </a:solidFill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endParaRPr lang="zh-CN" altLang="en-US" sz="2000" b="1" dirty="0">
              <a:solidFill>
                <a:srgbClr val="2539FD"/>
              </a:solidFill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endParaRPr lang="zh-CN" altLang="en-US" sz="2000" b="1" dirty="0">
              <a:solidFill>
                <a:srgbClr val="2539FD"/>
              </a:solidFill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endParaRPr lang="zh-CN" altLang="en-US" sz="2000" b="1" dirty="0">
              <a:solidFill>
                <a:srgbClr val="2539FD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233680" y="5775325"/>
                <a:ext cx="6999605" cy="70294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kumimoji="1" lang="en-US" altLang="zh-CN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Green circle: radio</a:t>
                </a:r>
                <a:r>
                  <a:rPr kumimoji="1" lang="zh-CN" altLang="en-US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</a:t>
                </a:r>
                <a:r>
                  <a:rPr kumimoji="1" lang="en-US" altLang="zh-CN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shell</a:t>
                </a:r>
                <a:r>
                  <a:rPr kumimoji="1" lang="zh-CN" altLang="en-US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</a:t>
                </a:r>
                <a:r>
                  <a:rPr kumimoji="1" lang="en-US" altLang="zh-CN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from</a:t>
                </a:r>
                <a:r>
                  <a:rPr kumimoji="1" lang="zh-CN" altLang="en-US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</a:t>
                </a:r>
                <a:r>
                  <a:rPr kumimoji="1" lang="en-US" altLang="zh-CN" err="1" smtClean="0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MeerKAT</a:t>
                </a:r>
                <a:r>
                  <a:rPr kumimoji="1" lang="zh-CN" altLang="en-US" err="1" smtClean="0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：</a:t>
                </a:r>
                <a:r>
                  <a:rPr kumimoji="1" lang="en-US" altLang="zh-CN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14</a:t>
                </a:r>
                <a:r>
                  <a:rPr kumimoji="1" lang="zh-CN" altLang="en-US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</a:t>
                </a:r>
                <a:r>
                  <a:rPr kumimoji="1" lang="en-US" altLang="zh-CN" err="1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arcmin</a:t>
                </a:r>
                <a:r>
                  <a:rPr kumimoji="1" lang="zh-CN" altLang="en-US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</a:t>
                </a:r>
                <a:r>
                  <a:rPr kumimoji="1" lang="en-US" altLang="zh-CN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=</a:t>
                </a:r>
                <a:r>
                  <a:rPr kumimoji="1" lang="zh-CN" altLang="en-US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</a:t>
                </a:r>
                <a:r>
                  <a:rPr kumimoji="1" lang="en-US" altLang="zh-CN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0.2</a:t>
                </a:r>
                <a14:m>
                  <m:oMath xmlns:m="http://schemas.openxmlformats.org/officeDocument/2006/math">
                    <m:r>
                      <a:rPr kumimoji="1" lang="it-IT" altLang="zh-CN" i="1">
                        <a:solidFill>
                          <a:srgbClr val="00B050"/>
                        </a:solidFill>
                        <a:latin typeface="Cambria Math" charset="0"/>
                        <a:ea typeface="宋体" charset="0"/>
                        <a:cs typeface="DejaVu Math TeX Gyre" panose="02000503000000000000" charset="0"/>
                      </a:rPr>
                      <m:t>°</m:t>
                    </m:r>
                  </m:oMath>
                </a14:m>
                <a:r>
                  <a:rPr kumimoji="1" lang="zh-CN" altLang="en-US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</a:t>
                </a:r>
                <a:r>
                  <a:rPr kumimoji="1" lang="en-US" altLang="zh-CN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(diameter</a:t>
                </a:r>
                <a:r>
                  <a:rPr kumimoji="1" lang="en-US" altLang="zh-CN" smtClean="0">
                    <a:solidFill>
                      <a:srgbClr val="00B050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)</a:t>
                </a:r>
              </a:p>
              <a:p>
                <a:r>
                  <a:rPr lang="en-US" altLang="zh-CN" smtClean="0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Blue circle: </a:t>
                </a:r>
                <a:r>
                  <a:rPr lang="en-US" altLang="zh-CN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l</a:t>
                </a:r>
                <a:r>
                  <a:rPr lang="en-US" altLang="zh-CN" smtClean="0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arge </a:t>
                </a:r>
                <a:r>
                  <a:rPr lang="en-US" altLang="zh-CN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cavity </a:t>
                </a:r>
                <a:r>
                  <a:rPr lang="en-US" altLang="zh-CN" smtClean="0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in radio and IR:  </a:t>
                </a:r>
                <a:r>
                  <a:rPr lang="en-US" altLang="zh-CN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0.4</a:t>
                </a:r>
                <a14:m>
                  <m:oMath xmlns:m="http://schemas.openxmlformats.org/officeDocument/2006/math">
                    <m:r>
                      <a:rPr lang="it-IT" altLang="zh-CN">
                        <a:solidFill>
                          <a:srgbClr val="0432FF"/>
                        </a:solidFill>
                        <a:latin typeface="Cambria Math" charset="0"/>
                        <a:ea typeface="宋体" charset="0"/>
                        <a:cs typeface="DejaVu Math TeX Gyre" panose="02000503000000000000" charset="0"/>
                      </a:rPr>
                      <m:t>°</m:t>
                    </m:r>
                  </m:oMath>
                </a14:m>
                <a:r>
                  <a:rPr lang="zh-CN" altLang="en-US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 </a:t>
                </a:r>
                <a:r>
                  <a:rPr lang="en-US" altLang="zh-CN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(diameter</a:t>
                </a:r>
                <a:r>
                  <a:rPr lang="en-US" altLang="zh-CN" smtClean="0">
                    <a:solidFill>
                      <a:srgbClr val="0432FF"/>
                    </a:solidFill>
                    <a:latin typeface="Times New Roman Regular" panose="02020503050405090304" charset="0"/>
                    <a:cs typeface="Times New Roman Regular" panose="02020503050405090304" charset="0"/>
                    <a:sym typeface="+mn-ea"/>
                  </a:rPr>
                  <a:t>)</a:t>
                </a:r>
                <a:endParaRPr lang="en-US" altLang="zh-CN" smtClean="0">
                  <a:solidFill>
                    <a:srgbClr val="0432FF"/>
                  </a:solidFill>
                  <a:latin typeface="Times New Roman Regular" panose="02020503050405090304" charset="0"/>
                  <a:cs typeface="Times New Roman Regular" panose="02020503050405090304" charset="0"/>
                </a:endParaRPr>
              </a:p>
              <a:p>
                <a:endParaRPr kumimoji="1" lang="en-US" altLang="zh-CN" smtClean="0">
                  <a:solidFill>
                    <a:srgbClr val="00B050"/>
                  </a:solidFill>
                  <a:latin typeface="Times New Roman Regular" panose="02020503050405090304" charset="0"/>
                  <a:cs typeface="Times New Roman Regular" panose="02020503050405090304" charset="0"/>
                  <a:sym typeface="+mn-ea"/>
                </a:endParaRPr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233680" y="5775325"/>
                <a:ext cx="6999605" cy="702945"/>
              </a:xfrm>
              <a:prstGeom prst="rect">
                <a:avLst/>
              </a:prstGeom>
              <a:blipFill rotWithShape="1">
                <a:blip r:embed="rId17"/>
                <a:stretch>
                  <a:fillRect b="-262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1041400" y="1767205"/>
            <a:ext cx="3182620" cy="3975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en-US" altLang="zh-CN" sz="2000" b="1" dirty="0">
                <a:solidFill>
                  <a:srgbClr val="2539FD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Radio from MeerKAT</a:t>
            </a:r>
            <a:endParaRPr lang="zh-CN" altLang="en-US" sz="2000">
              <a:solidFill>
                <a:srgbClr val="2539FD"/>
              </a:solidFill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endParaRPr lang="zh-CN" altLang="en-US" sz="2000" b="1" dirty="0"/>
          </a:p>
          <a:p>
            <a:pPr marL="342900" indent="-342900" algn="l">
              <a:buFont typeface="Wingdings" panose="05000000000000000000" charset="0"/>
              <a:buChar char=""/>
            </a:pPr>
            <a:endParaRPr lang="zh-CN" altLang="en-US" sz="2000" b="1" dirty="0"/>
          </a:p>
          <a:p>
            <a:pPr marL="342900" indent="-342900" algn="l">
              <a:buFont typeface="Wingdings" panose="05000000000000000000" charset="0"/>
              <a:buChar char=""/>
            </a:pPr>
            <a:endParaRPr lang="en-US" altLang="zh-CN" sz="2000" b="1" dirty="0">
              <a:solidFill>
                <a:srgbClr val="0070C0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4" y="1629884"/>
            <a:ext cx="4936734" cy="3850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526611" y="1060653"/>
                <a:ext cx="5824220" cy="377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 smtClean="0">
                    <a:latin typeface="Times New Roman Regular" panose="02020503050405090304" charset="0"/>
                    <a:cs typeface="Times New Roman Regular" panose="02020503050405090304" charset="0"/>
                  </a:rPr>
                  <a:t>Extract </a:t>
                </a:r>
                <a:r>
                  <a:rPr kumimoji="1" lang="en-US" altLang="zh-CN" baseline="30000" dirty="0" smtClean="0">
                    <a:latin typeface="Times New Roman Regular" panose="02020503050405090304" charset="0"/>
                    <a:cs typeface="Times New Roman Regular" panose="02020503050405090304" charset="0"/>
                  </a:rPr>
                  <a:t>12</a:t>
                </a:r>
                <a:r>
                  <a:rPr kumimoji="1" lang="en-US" altLang="zh-CN" dirty="0" smtClean="0">
                    <a:latin typeface="Times New Roman Regular" panose="02020503050405090304" charset="0"/>
                    <a:cs typeface="Times New Roman Regular" panose="02020503050405090304" charset="0"/>
                  </a:rPr>
                  <a:t>CO data within 0.03</a:t>
                </a:r>
                <a14:m>
                  <m:oMath xmlns:m="http://schemas.openxmlformats.org/officeDocument/2006/math">
                    <m:r>
                      <a:rPr kumimoji="1" lang="it-IT" altLang="zh-CN" i="1" smtClean="0">
                        <a:latin typeface="Cambria Math" charset="0"/>
                        <a:ea typeface="宋体" charset="0"/>
                        <a:cs typeface="DejaVu Math TeX Gyre" panose="02000503000000000000" charset="0"/>
                      </a:rPr>
                      <m:t>°</m:t>
                    </m:r>
                  </m:oMath>
                </a14:m>
                <a:r>
                  <a:rPr kumimoji="1" lang="en-US" altLang="zh-CN" dirty="0" smtClean="0">
                    <a:latin typeface="Times New Roman Regular" panose="02020503050405090304" charset="0"/>
                    <a:cs typeface="Times New Roman Regular" panose="02020503050405090304" charset="0"/>
                  </a:rPr>
                  <a:t> around G54 WCDA position</a:t>
                </a:r>
                <a:endParaRPr kumimoji="1" lang="zh-CN" altLang="en-US" dirty="0">
                  <a:latin typeface="Times New Roman Regular" panose="02020503050405090304" charset="0"/>
                  <a:cs typeface="Times New Roman Regular" panose="02020503050405090304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11" y="1060653"/>
                <a:ext cx="5824220" cy="377825"/>
              </a:xfrm>
              <a:prstGeom prst="rect">
                <a:avLst/>
              </a:prstGeom>
              <a:blipFill rotWithShape="1">
                <a:blip r:embed="rId6"/>
                <a:stretch>
                  <a:fillRect l="-3" t="-2911" r="3" b="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/>
          <p:cNvSpPr txBox="1"/>
          <p:nvPr/>
        </p:nvSpPr>
        <p:spPr>
          <a:xfrm>
            <a:off x="5384242" y="4058767"/>
            <a:ext cx="13658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smtClean="0">
                <a:latin typeface="Times New Roman Italic" panose="02020503050405090304" charset="0"/>
                <a:cs typeface="Times New Roman Italic" panose="02020503050405090304" charset="0"/>
              </a:rPr>
              <a:t>K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=53.5 km/s</a:t>
            </a:r>
          </a:p>
          <a:p>
            <a:r>
              <a:rPr kumimoji="1" lang="en-US" altLang="zh-CN" i="1" dirty="0">
                <a:latin typeface="Times New Roman Italic" panose="02020503050405090304" charset="0"/>
                <a:cs typeface="Times New Roman Italic" panose="02020503050405090304" charset="0"/>
              </a:rPr>
              <a:t>d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=4.9 </a:t>
            </a:r>
            <a:r>
              <a:rPr kumimoji="1" lang="en-US" altLang="zh-CN" dirty="0" err="1" smtClean="0">
                <a:latin typeface="Times New Roman Regular" panose="02020503050405090304" charset="0"/>
                <a:cs typeface="Times New Roman Regular" panose="02020503050405090304" charset="0"/>
              </a:rPr>
              <a:t>kpc</a:t>
            </a:r>
            <a:endParaRPr kumimoji="1" lang="zh-CN" altLang="en-US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14120" y="891862"/>
            <a:ext cx="7010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12</a:t>
            </a: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CO</a:t>
            </a:r>
            <a:endParaRPr kumimoji="1" lang="zh-CN" altLang="en-US" sz="2000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14820" y="1417320"/>
            <a:ext cx="5189855" cy="3827145"/>
            <a:chOff x="10732" y="1772"/>
            <a:chExt cx="8173" cy="6027"/>
          </a:xfrm>
        </p:grpSpPr>
        <p:sp>
          <p:nvSpPr>
            <p:cNvPr id="14" name="文本框 13"/>
            <p:cNvSpPr txBox="1"/>
            <p:nvPr/>
          </p:nvSpPr>
          <p:spPr>
            <a:xfrm>
              <a:off x="14711" y="7268"/>
              <a:ext cx="1701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 smtClean="0">
                  <a:latin typeface="Times New Roman Regular" panose="02020503050405090304" charset="0"/>
                  <a:cs typeface="Times New Roman Regular" panose="02020503050405090304" charset="0"/>
                </a:rPr>
                <a:t>GAL (</a:t>
              </a:r>
              <a:r>
                <a:rPr kumimoji="1" lang="en-US" altLang="zh-CN" sz="1600" dirty="0" err="1" smtClean="0">
                  <a:latin typeface="Times New Roman Regular" panose="02020503050405090304" charset="0"/>
                  <a:cs typeface="Times New Roman Regular" panose="02020503050405090304" charset="0"/>
                </a:rPr>
                <a:t>deg</a:t>
              </a:r>
              <a:r>
                <a:rPr kumimoji="1" lang="en-US" altLang="zh-CN" sz="1600" dirty="0" smtClean="0">
                  <a:latin typeface="Times New Roman Regular" panose="02020503050405090304" charset="0"/>
                  <a:cs typeface="Times New Roman Regular" panose="02020503050405090304" charset="0"/>
                </a:rPr>
                <a:t>)</a:t>
              </a:r>
              <a:endParaRPr kumimoji="1" lang="zh-CN" altLang="en-US" sz="1600" dirty="0"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 rot="16200000">
              <a:off x="10075" y="3974"/>
              <a:ext cx="1846" cy="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smtClean="0">
                  <a:latin typeface="Times New Roman Regular" panose="02020503050405090304" charset="0"/>
                  <a:cs typeface="Times New Roman Regular" panose="02020503050405090304" charset="0"/>
                </a:rPr>
                <a:t>GLAT (</a:t>
              </a:r>
              <a:r>
                <a:rPr kumimoji="1" lang="en-US" altLang="zh-CN" sz="1600" dirty="0" err="1" smtClean="0">
                  <a:latin typeface="Times New Roman Regular" panose="02020503050405090304" charset="0"/>
                  <a:cs typeface="Times New Roman Regular" panose="02020503050405090304" charset="0"/>
                </a:rPr>
                <a:t>deg</a:t>
              </a:r>
              <a:r>
                <a:rPr kumimoji="1" lang="en-US" altLang="zh-CN" sz="1600" dirty="0" smtClean="0">
                  <a:latin typeface="Times New Roman Regular" panose="02020503050405090304" charset="0"/>
                  <a:cs typeface="Times New Roman Regular" panose="02020503050405090304" charset="0"/>
                </a:rPr>
                <a:t>)</a:t>
              </a:r>
              <a:endParaRPr kumimoji="1" lang="zh-CN" altLang="en-US" sz="1600" dirty="0"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4" y="1772"/>
              <a:ext cx="7031" cy="5178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526611" y="5671708"/>
            <a:ext cx="112994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90204" pitchFamily="34" charset="0"/>
              <a:buChar char="•"/>
            </a:pPr>
            <a:r>
              <a:rPr kumimoji="1"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G54 and J1929 </a:t>
            </a:r>
            <a:r>
              <a:rPr kumimoji="1" lang="en-US" altLang="zh-CN" sz="2000" dirty="0" smtClean="0">
                <a:solidFill>
                  <a:srgbClr val="FF33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are in </a:t>
            </a:r>
            <a:r>
              <a:rPr kumimoji="1" lang="en-US" altLang="zh-CN" sz="2000" dirty="0">
                <a:solidFill>
                  <a:srgbClr val="FF33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a complex CO </a:t>
            </a:r>
            <a:r>
              <a:rPr kumimoji="1" lang="en-US" altLang="zh-CN" sz="2000" dirty="0" smtClean="0">
                <a:solidFill>
                  <a:srgbClr val="FF33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region</a:t>
            </a:r>
            <a:endParaRPr kumimoji="1" lang="en-US" altLang="zh-CN" sz="2000" dirty="0">
              <a:solidFill>
                <a:srgbClr val="FF3300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90204" pitchFamily="34" charset="0"/>
              <a:buChar char="•"/>
            </a:pPr>
            <a:r>
              <a:rPr lang="en-US" altLang="zh-CN" sz="2000" dirty="0" smtClean="0">
                <a:solidFill>
                  <a:srgbClr val="FF33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BUT: NO </a:t>
            </a:r>
            <a:r>
              <a:rPr lang="en-US" altLang="zh-CN" sz="2000" dirty="0">
                <a:solidFill>
                  <a:srgbClr val="FF33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gas clouds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whose morphology nicely delineates the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boundaries of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the remnant </a:t>
            </a:r>
            <a:r>
              <a:rPr lang="en-US" altLang="zh-CN" sz="2000" dirty="0">
                <a:solidFill>
                  <a:srgbClr val="FF33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as seen in </a:t>
            </a:r>
            <a:r>
              <a:rPr lang="en-US" altLang="zh-CN" sz="2000" dirty="0" smtClean="0">
                <a:solidFill>
                  <a:srgbClr val="FF33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radio</a:t>
            </a:r>
            <a:endParaRPr kumimoji="1" lang="en-US" altLang="zh-CN" sz="2000" dirty="0" smtClean="0">
              <a:solidFill>
                <a:srgbClr val="FF3300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6415" y="148590"/>
            <a:ext cx="11026140" cy="646430"/>
            <a:chOff x="829" y="234"/>
            <a:chExt cx="17364" cy="1018"/>
          </a:xfrm>
        </p:grpSpPr>
        <p:cxnSp>
          <p:nvCxnSpPr>
            <p:cNvPr id="8" name="直线连接符 14"/>
            <p:cNvCxnSpPr/>
            <p:nvPr>
              <p:custDataLst>
                <p:tags r:id="rId1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2"/>
              </p:custDataLst>
            </p:nvPr>
          </p:nvSpPr>
          <p:spPr>
            <a:xfrm>
              <a:off x="6652" y="234"/>
              <a:ext cx="6771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>
                  <a:solidFill>
                    <a:schemeClr val="tx1"/>
                  </a:solidFill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MWISP (CO) data</a:t>
              </a:r>
              <a:r>
                <a:rPr lang="en-US" altLang="zh-CN" sz="3200" dirty="0" smtClean="0">
                  <a:solidFill>
                    <a:schemeClr val="tx1"/>
                  </a:solidFill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 </a:t>
              </a:r>
              <a:endParaRPr lang="en-US" altLang="zh-CN" sz="3200" b="1" dirty="0" smtClean="0">
                <a:solidFill>
                  <a:schemeClr val="tx1"/>
                </a:solidFill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900420" y="2316480"/>
            <a:ext cx="6301740" cy="810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2200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P</a:t>
            </a:r>
            <a:r>
              <a:rPr lang="en-US" altLang="zh-CN" sz="2200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ulsar </a:t>
            </a:r>
            <a:r>
              <a:rPr lang="en-US" altLang="zh-CN" sz="2200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power </a:t>
            </a:r>
            <a:r>
              <a:rPr lang="en-US" altLang="zh-CN" sz="2200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converted </a:t>
            </a:r>
            <a:r>
              <a:rPr lang="en-US" altLang="zh-CN" sz="2200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at 95% into </a:t>
            </a:r>
            <a:r>
              <a:rPr lang="en-US" altLang="zh-CN" sz="2200" dirty="0" err="1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ultrarelativistic</a:t>
            </a:r>
            <a:r>
              <a:rPr lang="en-US" altLang="zh-CN" sz="2200" dirty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pairs </a:t>
            </a:r>
            <a:r>
              <a:rPr lang="en-US" altLang="zh-CN" sz="2200" dirty="0">
                <a:solidFill>
                  <a:srgbClr val="304760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and 5% into magnetic turbulence </a:t>
            </a:r>
            <a:endParaRPr lang="en-US" altLang="zh-CN" sz="2200" dirty="0" smtClean="0">
              <a:solidFill>
                <a:srgbClr val="304760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 sz="2200" dirty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</p:txBody>
      </p:sp>
      <p:pic>
        <p:nvPicPr>
          <p:cNvPr id="5" name="图片 4" descr="bd06a13f-8941-4a38-97ae-b7f1be5c46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820" y="2243455"/>
            <a:ext cx="5591810" cy="41116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415" y="175895"/>
            <a:ext cx="11026140" cy="619125"/>
            <a:chOff x="829" y="277"/>
            <a:chExt cx="17364" cy="975"/>
          </a:xfrm>
        </p:grpSpPr>
        <p:cxnSp>
          <p:nvCxnSpPr>
            <p:cNvPr id="13" name="直线连接符 14"/>
            <p:cNvCxnSpPr/>
            <p:nvPr>
              <p:custDataLst>
                <p:tags r:id="rId4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6713" y="277"/>
              <a:ext cx="7588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SED modeling: G54.1+0.3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37820" y="1140460"/>
            <a:ext cx="948626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0100" lvl="1" indent="-342900">
              <a:buSzPct val="100000"/>
              <a:buFont typeface="Arial" panose="020B0604020202090204" pitchFamily="34" charset="0"/>
              <a:buChar char="•"/>
            </a:pPr>
            <a:r>
              <a:rPr lang="en-US" altLang="zh-CN" sz="22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1D multi-zone model framework from Martin et al. 2024, 2025 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810125" y="3822700"/>
            <a:ext cx="1472565" cy="888365"/>
            <a:chOff x="12064" y="7587"/>
            <a:chExt cx="2319" cy="1399"/>
          </a:xfrm>
        </p:grpSpPr>
        <p:sp>
          <p:nvSpPr>
            <p:cNvPr id="2" name="椭圆 1"/>
            <p:cNvSpPr/>
            <p:nvPr>
              <p:custDataLst>
                <p:tags r:id="rId2"/>
              </p:custDataLst>
            </p:nvPr>
          </p:nvSpPr>
          <p:spPr>
            <a:xfrm>
              <a:off x="12064" y="8226"/>
              <a:ext cx="475" cy="76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" name="直线箭头连接符 3"/>
            <p:cNvCxnSpPr>
              <a:stCxn id="2" idx="0"/>
            </p:cNvCxnSpPr>
            <p:nvPr>
              <p:custDataLst>
                <p:tags r:id="rId3"/>
              </p:custDataLst>
            </p:nvPr>
          </p:nvCxnSpPr>
          <p:spPr>
            <a:xfrm flipV="1">
              <a:off x="12302" y="7587"/>
              <a:ext cx="2081" cy="6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99835" y="3627755"/>
            <a:ext cx="5121275" cy="2319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en-US" altLang="zh-CN" sz="24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Fermi-LAT</a:t>
            </a:r>
            <a:r>
              <a:rPr kumimoji="1" lang="zh-CN" altLang="en-US" sz="24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SED</a:t>
            </a:r>
            <a:r>
              <a:rPr kumimoji="1" lang="zh-CN" altLang="en-US" sz="24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points</a:t>
            </a:r>
            <a:r>
              <a:rPr kumimoji="1" lang="zh-CN" altLang="en-US" sz="24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updated</a:t>
            </a:r>
            <a:r>
              <a:rPr kumimoji="1" lang="zh-CN" altLang="en-US" sz="24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compared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to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last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report</a:t>
            </a:r>
          </a:p>
          <a:p>
            <a:endParaRPr kumimoji="1" lang="en-US" altLang="zh-CN" sz="24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G54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origin: particles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accelerated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in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the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PWN,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and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then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escaped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to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and trapped in the</a:t>
            </a:r>
            <a:r>
              <a:rPr kumimoji="1" lang="zh-CN" altLang="en-US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400" dirty="0" smtClean="0">
                <a:latin typeface="Times New Roman Regular" panose="02020503050405090304" charset="0"/>
                <a:cs typeface="Times New Roman Regular" panose="02020503050405090304" charset="0"/>
              </a:rPr>
              <a:t>SNR</a:t>
            </a:r>
          </a:p>
          <a:p>
            <a:endParaRPr kumimoji="1" lang="en-US" altLang="zh-CN" sz="2400" dirty="0" smtClean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025650" y="1480820"/>
            <a:ext cx="8720455" cy="3446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kumimoji="1" lang="zh-CN" altLang="en-US" sz="2200" dirty="0" smtClean="0">
                <a:solidFill>
                  <a:schemeClr val="tx1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We perform a joint analysis of Fermi-LAT and LHAASO data in this complex region  </a:t>
            </a:r>
          </a:p>
          <a:p>
            <a:pPr marL="285750" indent="-285750">
              <a:spcAft>
                <a:spcPts val="600"/>
              </a:spcAft>
              <a:buFont typeface="Arial" panose="020B0604020202090204" pitchFamily="34" charset="0"/>
              <a:buChar char="•"/>
            </a:pPr>
            <a:endParaRPr kumimoji="1" lang="zh-CN" altLang="en-US" sz="2200" dirty="0" smtClean="0">
              <a:solidFill>
                <a:schemeClr val="tx1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kumimoji="1" lang="en-US" altLang="zh-CN" sz="2200" dirty="0" smtClean="0">
                <a:solidFill>
                  <a:schemeClr val="tx1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G54.1+0.3 </a:t>
            </a:r>
            <a:r>
              <a:rPr kumimoji="1" lang="zh-CN" altLang="en-US" sz="2200" dirty="0" smtClean="0">
                <a:solidFill>
                  <a:schemeClr val="tx1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appears point-like across GeV to &gt;100 TeV energies and is embedded in a complex molecular cloud environment</a:t>
            </a:r>
          </a:p>
          <a:p>
            <a:pPr marL="285750" indent="-285750">
              <a:spcAft>
                <a:spcPts val="600"/>
              </a:spcAft>
              <a:buFont typeface="Arial" panose="020B0604020202090204" pitchFamily="34" charset="0"/>
              <a:buChar char="•"/>
            </a:pPr>
            <a:endParaRPr kumimoji="1" lang="zh-CN" altLang="en-US" sz="2200" dirty="0" smtClean="0">
              <a:solidFill>
                <a:schemeClr val="tx1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kumimoji="1" lang="zh-CN" altLang="en-US" sz="2200" dirty="0" smtClean="0">
                <a:solidFill>
                  <a:schemeClr val="tx1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The broadband SED indicates that the gamma-ray emission from G54.1+0.3 is driven by particles accelerated in the PWN, which likely escape into and </a:t>
            </a:r>
            <a:r>
              <a:rPr kumimoji="1" lang="en-US" altLang="zh-CN" sz="2200" dirty="0" smtClean="0">
                <a:solidFill>
                  <a:schemeClr val="tx1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trapped in the </a:t>
            </a:r>
            <a:r>
              <a:rPr kumimoji="1" lang="zh-CN" altLang="en-US" sz="2200" dirty="0" smtClean="0">
                <a:solidFill>
                  <a:schemeClr val="tx1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SNR</a:t>
            </a:r>
            <a:r>
              <a:rPr kumimoji="1" lang="en-US" altLang="zh-CN" sz="2200" dirty="0" smtClean="0">
                <a:solidFill>
                  <a:schemeClr val="tx1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.</a:t>
            </a:r>
            <a:r>
              <a:rPr kumimoji="1" lang="zh-CN" altLang="en-US" sz="2200" dirty="0" smtClean="0">
                <a:solidFill>
                  <a:schemeClr val="tx1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 </a:t>
            </a:r>
            <a:endParaRPr kumimoji="1" lang="zh-CN" altLang="en-US" sz="2200" dirty="0" smtClean="0">
              <a:solidFill>
                <a:schemeClr val="tx1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26415" y="135890"/>
            <a:ext cx="11026140" cy="659130"/>
            <a:chOff x="829" y="214"/>
            <a:chExt cx="17364" cy="1038"/>
          </a:xfrm>
        </p:grpSpPr>
        <p:cxnSp>
          <p:nvCxnSpPr>
            <p:cNvPr id="5" name="直线连接符 14"/>
            <p:cNvCxnSpPr/>
            <p:nvPr>
              <p:custDataLst>
                <p:tags r:id="rId1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7558" y="214"/>
              <a:ext cx="3289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" panose="02020503050405090304" charset="0"/>
                  <a:ea typeface="宋体" pitchFamily="2" charset="-122"/>
                  <a:cs typeface="Times New Roman" panose="02020503050405090304" charset="0"/>
                  <a:sym typeface="+mn-ea"/>
                </a:rPr>
                <a:t>Summary</a:t>
              </a:r>
              <a:endParaRPr lang="en-US" altLang="zh-CN" sz="3200" b="1" dirty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endParaRPr>
            </a:p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 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631440" y="5817235"/>
            <a:ext cx="7719060" cy="479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Paper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status: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full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draft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available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for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review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in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around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months</a:t>
            </a:r>
            <a:endParaRPr kumimoji="1" lang="en-US" altLang="zh-CN" sz="2000" dirty="0" smtClean="0">
              <a:solidFill>
                <a:schemeClr val="tx1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kumimoji="1" lang="en-US" altLang="zh-CN" sz="2000" dirty="0" smtClean="0">
              <a:solidFill>
                <a:schemeClr val="tx1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54296" y="2615184"/>
            <a:ext cx="2085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i="1" dirty="0" smtClean="0">
                <a:solidFill>
                  <a:srgbClr val="BF00BF"/>
                </a:solidFill>
              </a:rPr>
              <a:t>Thanks!</a:t>
            </a:r>
            <a:endParaRPr kumimoji="1" lang="zh-CN" altLang="en-US" sz="4400" i="1" dirty="0">
              <a:solidFill>
                <a:srgbClr val="BF00B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4292729" y="6131668"/>
            <a:ext cx="457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TS threshold: 6 for curvature, 9 for extension</a:t>
            </a:r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4307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1-17 </a:t>
            </a:r>
            <a:r>
              <a:rPr kumimoji="1" lang="en-US" altLang="zh-CN" dirty="0" err="1" smtClean="0"/>
              <a:t>TeV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296029" y="143077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25-100 </a:t>
            </a:r>
            <a:r>
              <a:rPr kumimoji="1" lang="en-US" altLang="zh-CN" dirty="0" err="1" smtClean="0"/>
              <a:t>TeV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683177" y="143077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&gt;100 </a:t>
            </a:r>
            <a:r>
              <a:rPr kumimoji="1" lang="en-US" altLang="zh-CN" dirty="0" err="1" smtClean="0"/>
              <a:t>TeV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6943"/>
            <a:ext cx="3872408" cy="3525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25" y="2128063"/>
            <a:ext cx="3871179" cy="3524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822" y="2128063"/>
            <a:ext cx="3871178" cy="3524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64361" y="870228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40FF"/>
                </a:solidFill>
              </a:rPr>
              <a:t>No significant residuals</a:t>
            </a:r>
            <a:endParaRPr kumimoji="1" lang="zh-CN" altLang="en-US" sz="2400" dirty="0">
              <a:solidFill>
                <a:srgbClr val="FF40FF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27965" y="148590"/>
            <a:ext cx="11324590" cy="1074420"/>
            <a:chOff x="359" y="234"/>
            <a:chExt cx="17834" cy="1692"/>
          </a:xfrm>
        </p:grpSpPr>
        <p:sp>
          <p:nvSpPr>
            <p:cNvPr id="19" name="文本框 18"/>
            <p:cNvSpPr txBox="1"/>
            <p:nvPr>
              <p:custDataLst>
                <p:tags r:id="rId1"/>
              </p:custDataLst>
            </p:nvPr>
          </p:nvSpPr>
          <p:spPr>
            <a:xfrm>
              <a:off x="359" y="1298"/>
              <a:ext cx="6150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l">
                <a:buFont typeface="Wingdings" panose="05000000000000000000" charset="0"/>
                <a:buChar char=""/>
              </a:pPr>
              <a:r>
                <a:rPr lang="en-US" altLang="zh-CN" sz="2000" b="1" dirty="0">
                  <a:solidFill>
                    <a:srgbClr val="0070C0"/>
                  </a:solidFill>
                  <a:latin typeface="Times New Roman" panose="02020503050405090304" charset="0"/>
                  <a:cs typeface="Times New Roman" panose="02020503050405090304" charset="0"/>
                </a:rPr>
                <a:t>Morphology: </a:t>
              </a:r>
              <a:r>
                <a:rPr lang="en-US" altLang="zh-CN" sz="2000" b="1" dirty="0">
                  <a:solidFill>
                    <a:srgbClr val="0070C0"/>
                  </a:solidFill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residual TS maps</a:t>
              </a:r>
              <a:endParaRPr lang="en-US" altLang="zh-CN" sz="2000" b="1" dirty="0">
                <a:solidFill>
                  <a:srgbClr val="0070C0"/>
                </a:solidFill>
                <a:latin typeface="Times New Roman" panose="02020503050405090304" charset="0"/>
                <a:cs typeface="Times New Roman" panose="02020503050405090304" charset="0"/>
              </a:endParaRPr>
            </a:p>
          </p:txBody>
        </p:sp>
        <p:cxnSp>
          <p:nvCxnSpPr>
            <p:cNvPr id="15" name="直线连接符 14"/>
            <p:cNvCxnSpPr/>
            <p:nvPr>
              <p:custDataLst>
                <p:tags r:id="rId2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6652" y="234"/>
              <a:ext cx="5012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LHAASO result</a:t>
              </a:r>
              <a:r>
                <a:rPr lang="en-US" altLang="zh-CN" sz="3200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s 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509139" y="6488538"/>
            <a:ext cx="457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TS threshold: 6 for curvature, 9 for extension</a:t>
            </a:r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97615" y="1653634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smtClean="0">
                <a:solidFill>
                  <a:srgbClr val="0432FF"/>
                </a:solidFill>
              </a:rPr>
              <a:t>WCDA:</a:t>
            </a:r>
            <a:r>
              <a:rPr kumimoji="1" lang="zh-CN" altLang="en-US" b="1" smtClean="0">
                <a:solidFill>
                  <a:srgbClr val="0432FF"/>
                </a:solidFill>
              </a:rPr>
              <a:t> </a:t>
            </a:r>
            <a:r>
              <a:rPr kumimoji="1" lang="en-US" altLang="zh-CN" b="1" err="1" smtClean="0">
                <a:solidFill>
                  <a:srgbClr val="0432FF"/>
                </a:solidFill>
              </a:rPr>
              <a:t>hou</a:t>
            </a:r>
            <a:r>
              <a:rPr kumimoji="1" lang="zh-CN" altLang="en-US" b="1" smtClean="0">
                <a:solidFill>
                  <a:srgbClr val="0432FF"/>
                </a:solidFill>
              </a:rPr>
              <a:t> </a:t>
            </a:r>
            <a:r>
              <a:rPr kumimoji="1" lang="en-US" altLang="zh-CN" b="1" smtClean="0">
                <a:solidFill>
                  <a:srgbClr val="0432FF"/>
                </a:solidFill>
              </a:rPr>
              <a:t>vs.</a:t>
            </a:r>
            <a:r>
              <a:rPr kumimoji="1" lang="zh-CN" altLang="en-US" b="1" smtClean="0">
                <a:solidFill>
                  <a:srgbClr val="0432FF"/>
                </a:solidFill>
              </a:rPr>
              <a:t> </a:t>
            </a:r>
            <a:r>
              <a:rPr kumimoji="1" lang="en-US" altLang="zh-CN" b="1" smtClean="0">
                <a:solidFill>
                  <a:srgbClr val="0432FF"/>
                </a:solidFill>
              </a:rPr>
              <a:t>xi</a:t>
            </a:r>
            <a:endParaRPr kumimoji="1" lang="zh-CN" altLang="en-US" b="1">
              <a:solidFill>
                <a:srgbClr val="0432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21085" y="1653634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smtClean="0">
                <a:solidFill>
                  <a:srgbClr val="0432FF"/>
                </a:solidFill>
              </a:rPr>
              <a:t>KM2A:</a:t>
            </a:r>
            <a:r>
              <a:rPr kumimoji="1" lang="zh-CN" altLang="en-US" b="1" smtClean="0">
                <a:solidFill>
                  <a:srgbClr val="0432FF"/>
                </a:solidFill>
              </a:rPr>
              <a:t> </a:t>
            </a:r>
            <a:r>
              <a:rPr kumimoji="1" lang="en-US" altLang="zh-CN" b="1" err="1" smtClean="0">
                <a:solidFill>
                  <a:srgbClr val="0432FF"/>
                </a:solidFill>
              </a:rPr>
              <a:t>hou</a:t>
            </a:r>
            <a:r>
              <a:rPr kumimoji="1" lang="zh-CN" altLang="en-US" b="1" smtClean="0">
                <a:solidFill>
                  <a:srgbClr val="0432FF"/>
                </a:solidFill>
              </a:rPr>
              <a:t> </a:t>
            </a:r>
            <a:r>
              <a:rPr kumimoji="1" lang="en-US" altLang="zh-CN" b="1" smtClean="0">
                <a:solidFill>
                  <a:srgbClr val="0432FF"/>
                </a:solidFill>
              </a:rPr>
              <a:t>vs.</a:t>
            </a:r>
            <a:r>
              <a:rPr kumimoji="1" lang="zh-CN" altLang="en-US" b="1" smtClean="0">
                <a:solidFill>
                  <a:srgbClr val="0432FF"/>
                </a:solidFill>
              </a:rPr>
              <a:t> </a:t>
            </a:r>
            <a:r>
              <a:rPr kumimoji="1" lang="en-US" altLang="zh-CN" b="1" smtClean="0">
                <a:solidFill>
                  <a:srgbClr val="0432FF"/>
                </a:solidFill>
              </a:rPr>
              <a:t>xi</a:t>
            </a:r>
            <a:endParaRPr kumimoji="1" lang="zh-CN" altLang="en-US" b="1">
              <a:solidFill>
                <a:srgbClr val="0432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71690" y="1082675"/>
            <a:ext cx="5020310" cy="3987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Cross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checked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by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Xi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err="1" smtClean="0"/>
              <a:t>Shaoqiang</a:t>
            </a:r>
            <a:r>
              <a:rPr kumimoji="1" lang="zh-CN" altLang="en-US" sz="2000" dirty="0" smtClean="0"/>
              <a:t> </a:t>
            </a:r>
            <a:r>
              <a:rPr kumimoji="1" lang="zh-CN" altLang="en-US" sz="2000" dirty="0" smtClean="0">
                <a:sym typeface="Wingdings" panose="05000000000000000000"/>
              </a:rPr>
              <a:t> </a:t>
            </a:r>
            <a:r>
              <a:rPr kumimoji="1" lang="en-US" altLang="zh-CN" sz="2000" dirty="0" smtClean="0">
                <a:solidFill>
                  <a:srgbClr val="FF3300"/>
                </a:solidFill>
                <a:sym typeface="Wingdings" panose="05000000000000000000"/>
              </a:rPr>
              <a:t>Good!</a:t>
            </a:r>
            <a:endParaRPr kumimoji="1" lang="zh-CN" altLang="en-US" sz="2000" dirty="0">
              <a:solidFill>
                <a:srgbClr val="FF33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08785" y="1110901"/>
            <a:ext cx="403479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Blue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solid: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the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2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nd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</a:p>
          <a:p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Green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dashed: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the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1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st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</a:p>
          <a:p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Dark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green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dashed: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point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err="1" smtClean="0">
                <a:latin typeface="Times New Roman Regular" panose="02020503050405090304" charset="0"/>
                <a:cs typeface="Times New Roman Regular" panose="02020503050405090304" charset="0"/>
              </a:rPr>
              <a:t>srcs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in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1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st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  <a:endParaRPr kumimoji="1" lang="zh-CN" altLang="en-US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0" y="2186536"/>
            <a:ext cx="4903152" cy="43668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48" y="2186536"/>
            <a:ext cx="4903152" cy="43668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7965" y="148590"/>
            <a:ext cx="11324590" cy="1074420"/>
            <a:chOff x="359" y="234"/>
            <a:chExt cx="17834" cy="1692"/>
          </a:xfrm>
        </p:grpSpPr>
        <p:sp>
          <p:nvSpPr>
            <p:cNvPr id="19" name="文本框 18"/>
            <p:cNvSpPr txBox="1"/>
            <p:nvPr>
              <p:custDataLst>
                <p:tags r:id="rId1"/>
              </p:custDataLst>
            </p:nvPr>
          </p:nvSpPr>
          <p:spPr>
            <a:xfrm>
              <a:off x="359" y="1298"/>
              <a:ext cx="2939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charset="0"/>
                <a:buChar char=""/>
              </a:pPr>
              <a:r>
                <a:rPr lang="en-US" altLang="zh-CN" sz="2000" b="1" dirty="0">
                  <a:solidFill>
                    <a:srgbClr val="0070C0"/>
                  </a:solidFill>
                  <a:latin typeface="Times New Roman" panose="02020503050405090304" charset="0"/>
                  <a:cs typeface="Times New Roman" panose="02020503050405090304" charset="0"/>
                </a:rPr>
                <a:t>Morphology</a:t>
              </a:r>
            </a:p>
          </p:txBody>
        </p:sp>
        <p:cxnSp>
          <p:nvCxnSpPr>
            <p:cNvPr id="4" name="直线连接符 14"/>
            <p:cNvCxnSpPr/>
            <p:nvPr>
              <p:custDataLst>
                <p:tags r:id="rId2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652" y="234"/>
              <a:ext cx="5012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LHAASO result</a:t>
              </a:r>
              <a:r>
                <a:rPr lang="en-US" altLang="zh-CN" sz="3200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s 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20147" y="1268952"/>
            <a:ext cx="11651428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Combine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the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WCDA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and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KM2A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best-fit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models,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for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same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extended sources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detected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with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both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WCDA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and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KM2A,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use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2-component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Gaussian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model:</a:t>
            </a:r>
            <a:r>
              <a:rPr kumimoji="1"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WCDA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model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if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i="1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E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&lt;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25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err="1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TeV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,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KM2A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model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if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 </a:t>
            </a:r>
            <a:r>
              <a:rPr kumimoji="1" lang="en-US" altLang="zh-CN" i="1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E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&gt;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25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err="1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TeV</a:t>
            </a:r>
            <a:r>
              <a:rPr kumimoji="1" lang="zh-CN" altLang="en-US" dirty="0" smtClean="0">
                <a:solidFill>
                  <a:srgbClr val="FF40FF"/>
                </a:solidFill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endParaRPr kumimoji="1" lang="en-US" altLang="zh-CN" dirty="0">
              <a:solidFill>
                <a:srgbClr val="FF40FF"/>
              </a:solidFill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Test </a:t>
            </a:r>
            <a:r>
              <a:rPr kumimoji="1"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curvature and change to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PLEC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if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err="1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TS_curv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&gt;</a:t>
            </a:r>
            <a:r>
              <a:rPr kumimoji="1"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6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kumimoji="1"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Fit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2555403"/>
            <a:ext cx="5548211" cy="41436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7965" y="148590"/>
            <a:ext cx="11324590" cy="1096010"/>
            <a:chOff x="359" y="234"/>
            <a:chExt cx="17834" cy="1726"/>
          </a:xfrm>
        </p:grpSpPr>
        <p:sp>
          <p:nvSpPr>
            <p:cNvPr id="19" name="文本框 18"/>
            <p:cNvSpPr txBox="1"/>
            <p:nvPr>
              <p:custDataLst>
                <p:tags r:id="rId1"/>
              </p:custDataLst>
            </p:nvPr>
          </p:nvSpPr>
          <p:spPr>
            <a:xfrm>
              <a:off x="359" y="1378"/>
              <a:ext cx="12540" cy="58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342900" indent="-342900" algn="l">
                <a:buFont typeface="Wingdings" panose="05000000000000000000" charset="0"/>
                <a:buChar char=""/>
              </a:pPr>
              <a:r>
                <a:rPr lang="en-US" altLang="zh-CN" sz="2000" b="1" dirty="0">
                  <a:solidFill>
                    <a:srgbClr val="0070C0"/>
                  </a:solidFill>
                  <a:latin typeface="Times New Roman" panose="02020503050405090304" charset="0"/>
                  <a:cs typeface="Times New Roman" panose="02020503050405090304" charset="0"/>
                  <a:sym typeface="+mn-ea"/>
                </a:rPr>
                <a:t>Broad Band Spectra: &gt; 1 TeV</a:t>
              </a:r>
              <a:r>
                <a:rPr lang="en-US" altLang="zh-CN" sz="2000" b="1" dirty="0" smtClean="0">
                  <a:sym typeface="+mn-ea"/>
                </a:rPr>
                <a:t> (</a:t>
              </a:r>
              <a:r>
                <a:rPr kumimoji="1" lang="en-US" altLang="zh-CN" sz="2000" b="1" dirty="0">
                  <a:solidFill>
                    <a:srgbClr val="0432FF"/>
                  </a:solidFill>
                  <a:sym typeface="+mn-ea"/>
                </a:rPr>
                <a:t>energy-dependent</a:t>
              </a:r>
              <a:r>
                <a:rPr kumimoji="1" lang="zh-CN" altLang="en-US" sz="2000" b="1" dirty="0">
                  <a:solidFill>
                    <a:srgbClr val="0432FF"/>
                  </a:solidFill>
                  <a:sym typeface="+mn-ea"/>
                </a:rPr>
                <a:t> </a:t>
              </a:r>
              <a:r>
                <a:rPr kumimoji="1" lang="en-US" altLang="zh-CN" sz="2000" b="1" dirty="0">
                  <a:solidFill>
                    <a:srgbClr val="0432FF"/>
                  </a:solidFill>
                  <a:sym typeface="+mn-ea"/>
                </a:rPr>
                <a:t>spatial</a:t>
              </a:r>
              <a:r>
                <a:rPr kumimoji="1" lang="zh-CN" altLang="en-US" sz="2000" b="1" dirty="0">
                  <a:solidFill>
                    <a:srgbClr val="0432FF"/>
                  </a:solidFill>
                  <a:sym typeface="+mn-ea"/>
                </a:rPr>
                <a:t> </a:t>
              </a:r>
              <a:r>
                <a:rPr kumimoji="1" lang="en-US" altLang="zh-CN" sz="2000" b="1" dirty="0">
                  <a:solidFill>
                    <a:srgbClr val="0432FF"/>
                  </a:solidFill>
                  <a:sym typeface="+mn-ea"/>
                </a:rPr>
                <a:t>model</a:t>
              </a:r>
              <a:r>
                <a:rPr lang="en-US" altLang="zh-CN" sz="2000" b="1" dirty="0" smtClean="0">
                  <a:sym typeface="+mn-ea"/>
                </a:rPr>
                <a:t>)</a:t>
              </a:r>
              <a:endParaRPr lang="zh-CN" altLang="en-US" sz="2000" b="1" dirty="0"/>
            </a:p>
            <a:p>
              <a:pPr marL="342900" indent="-342900" algn="l">
                <a:buFont typeface="Wingdings" panose="05000000000000000000" charset="0"/>
                <a:buChar char=""/>
              </a:pPr>
              <a:endParaRPr lang="en-US" altLang="zh-CN" sz="2000" b="1" dirty="0">
                <a:solidFill>
                  <a:srgbClr val="0070C0"/>
                </a:solidFill>
                <a:latin typeface="Times New Roman" panose="02020503050405090304" charset="0"/>
                <a:cs typeface="Times New Roman" panose="02020503050405090304" charset="0"/>
              </a:endParaRPr>
            </a:p>
          </p:txBody>
        </p:sp>
        <p:cxnSp>
          <p:nvCxnSpPr>
            <p:cNvPr id="15" name="直线连接符 14"/>
            <p:cNvCxnSpPr/>
            <p:nvPr>
              <p:custDataLst>
                <p:tags r:id="rId2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6652" y="234"/>
              <a:ext cx="5012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LHAASO result</a:t>
              </a:r>
              <a:r>
                <a:rPr lang="en-US" altLang="zh-CN" sz="3200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s 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051429" y="6488538"/>
            <a:ext cx="457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TS threshold: 6 for curvature, 9 for extension</a:t>
            </a:r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0379" y="1205141"/>
            <a:ext cx="114478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432FF"/>
                </a:solidFill>
              </a:rPr>
              <a:t>Main modeling goals </a:t>
            </a:r>
          </a:p>
          <a:p>
            <a:pPr marL="914400" lvl="1" indent="-457200">
              <a:buFont typeface="Arial" panose="020B0604020202090204" pitchFamily="34" charset="0"/>
              <a:buChar char="•"/>
            </a:pPr>
            <a:r>
              <a:rPr lang="en-US" altLang="zh-CN" sz="2200" dirty="0" smtClean="0"/>
              <a:t>Fit </a:t>
            </a:r>
            <a:r>
              <a:rPr lang="en-US" altLang="zh-CN" sz="2200" dirty="0"/>
              <a:t>the broadband radio-to-gamma SED for SNR/PWN </a:t>
            </a:r>
            <a:r>
              <a:rPr lang="en-US" altLang="zh-CN" sz="2200" dirty="0" smtClean="0"/>
              <a:t>G54.1+0.3</a:t>
            </a:r>
          </a:p>
          <a:p>
            <a:pPr marL="914400" lvl="1" indent="-457200">
              <a:buFont typeface="Arial" panose="020B0604020202090204" pitchFamily="34" charset="0"/>
              <a:buChar char="•"/>
            </a:pPr>
            <a:r>
              <a:rPr lang="en-US" altLang="zh-CN" sz="2200" dirty="0" smtClean="0"/>
              <a:t>Reproduce </a:t>
            </a:r>
            <a:r>
              <a:rPr lang="en-US" altLang="zh-CN" sz="2200" dirty="0"/>
              <a:t>PWN radius ~1.5pc @ </a:t>
            </a:r>
            <a:r>
              <a:rPr lang="en-US" altLang="zh-CN" sz="2200" dirty="0" smtClean="0"/>
              <a:t>4.9kpc</a:t>
            </a:r>
          </a:p>
          <a:p>
            <a:pPr marL="914400" lvl="1" indent="-457200">
              <a:buFont typeface="Arial" panose="020B0604020202090204" pitchFamily="34" charset="0"/>
              <a:buChar char="•"/>
            </a:pPr>
            <a:r>
              <a:rPr lang="en-US" altLang="zh-CN" sz="2200" dirty="0" smtClean="0"/>
              <a:t>Reproduce </a:t>
            </a:r>
            <a:r>
              <a:rPr lang="en-US" altLang="zh-CN" sz="2200" dirty="0"/>
              <a:t>SNR radius ~8pc @ 4.9kpc </a:t>
            </a:r>
            <a:endParaRPr lang="en-US" altLang="zh-CN" sz="2200" dirty="0" smtClean="0"/>
          </a:p>
          <a:p>
            <a:pPr marL="914400" lvl="1" indent="-457200">
              <a:buFont typeface="Arial" panose="020B0604020202090204" pitchFamily="34" charset="0"/>
              <a:buChar char="•"/>
            </a:pPr>
            <a:r>
              <a:rPr lang="en-US" altLang="zh-CN" sz="2200" i="1" dirty="0" smtClean="0"/>
              <a:t>Note</a:t>
            </a:r>
            <a:r>
              <a:rPr lang="en-US" altLang="zh-CN" sz="2200" i="1" dirty="0"/>
              <a:t>: both are &lt;</a:t>
            </a:r>
            <a:r>
              <a:rPr lang="en-US" altLang="zh-CN" sz="2200" i="1" dirty="0" smtClean="0"/>
              <a:t>6 </a:t>
            </a:r>
            <a:r>
              <a:rPr lang="en-US" altLang="zh-CN" sz="2200" i="1" dirty="0" err="1" smtClean="0"/>
              <a:t>arcmin</a:t>
            </a:r>
            <a:r>
              <a:rPr lang="en-US" altLang="zh-CN" sz="2200" i="1" dirty="0" smtClean="0"/>
              <a:t> </a:t>
            </a:r>
            <a:r>
              <a:rPr lang="en-US" altLang="zh-CN" sz="2200" i="1" dirty="0"/>
              <a:t>so unresolved by LAT or LHAASO </a:t>
            </a:r>
            <a:endParaRPr lang="en-US" altLang="zh-CN" sz="2200" dirty="0"/>
          </a:p>
          <a:p>
            <a:pPr marL="342900" indent="-342900"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en-US" altLang="zh-CN" sz="2700" dirty="0"/>
              <a:t> </a:t>
            </a:r>
            <a:r>
              <a:rPr lang="en-US" altLang="zh-CN" sz="2400" dirty="0">
                <a:solidFill>
                  <a:srgbClr val="0432FF"/>
                </a:solidFill>
              </a:rPr>
              <a:t>Main modeling assumptions </a:t>
            </a:r>
          </a:p>
          <a:p>
            <a:pPr marL="800100" lvl="1" indent="-342900">
              <a:buSzPct val="100000"/>
              <a:buFont typeface="Arial" panose="020B0604020202090204" pitchFamily="34" charset="0"/>
              <a:buChar char="•"/>
            </a:pPr>
            <a:r>
              <a:rPr lang="en-US" altLang="zh-CN" sz="2200" dirty="0"/>
              <a:t>1D multi-zone model framework from Martin et al. 2024, 2025 </a:t>
            </a:r>
          </a:p>
          <a:p>
            <a:pPr marL="800100" lvl="1" indent="-342900">
              <a:buSzPct val="100000"/>
              <a:buFont typeface="Arial" panose="020B0604020202090204" pitchFamily="34" charset="0"/>
              <a:buChar char="•"/>
            </a:pPr>
            <a:r>
              <a:rPr lang="en-US" altLang="zh-CN" sz="2200" dirty="0"/>
              <a:t>Distance to object = </a:t>
            </a:r>
            <a:r>
              <a:rPr lang="en-US" altLang="zh-CN" sz="2200" dirty="0" smtClean="0"/>
              <a:t>4.9 </a:t>
            </a:r>
            <a:r>
              <a:rPr lang="en-US" altLang="zh-CN" sz="2200" dirty="0" err="1" smtClean="0"/>
              <a:t>kpc</a:t>
            </a:r>
            <a:r>
              <a:rPr lang="en-US" altLang="zh-CN" sz="2200" dirty="0" smtClean="0"/>
              <a:t> </a:t>
            </a:r>
            <a:endParaRPr lang="en-US" altLang="zh-CN" sz="2200" dirty="0"/>
          </a:p>
          <a:p>
            <a:pPr marL="800100" lvl="1" indent="-342900">
              <a:buSzPct val="100000"/>
              <a:buFont typeface="Arial" panose="020B0604020202090204" pitchFamily="34" charset="0"/>
              <a:buChar char="•"/>
            </a:pPr>
            <a:r>
              <a:rPr lang="en-US" altLang="zh-CN" sz="2200" dirty="0"/>
              <a:t>Allowing particle escape from PWN to SNR (but not from SNR to ISM) </a:t>
            </a:r>
          </a:p>
          <a:p>
            <a:pPr marL="800100" lvl="1" indent="-342900">
              <a:buSzPct val="100000"/>
              <a:buFont typeface="Arial" panose="020B0604020202090204" pitchFamily="34" charset="0"/>
              <a:buChar char="•"/>
            </a:pPr>
            <a:r>
              <a:rPr lang="en-US" altLang="zh-CN" sz="2200" dirty="0"/>
              <a:t>Main fit parameters: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u"/>
            </a:pPr>
            <a:r>
              <a:rPr lang="en-US" altLang="zh-CN" sz="2100" dirty="0" smtClean="0"/>
              <a:t>Pulsar </a:t>
            </a:r>
            <a:r>
              <a:rPr lang="en-US" altLang="zh-CN" sz="2100" dirty="0"/>
              <a:t>spin-down history (spin-down time scale) </a:t>
            </a:r>
            <a:endParaRPr lang="en-US" altLang="zh-CN" dirty="0"/>
          </a:p>
          <a:p>
            <a:pPr marL="1257300" lvl="2" indent="-342900">
              <a:buSzPct val="50000"/>
              <a:buFont typeface="Wingdings" panose="05000000000000000000" pitchFamily="2" charset="2"/>
              <a:buChar char="u"/>
            </a:pPr>
            <a:r>
              <a:rPr lang="en-US" altLang="zh-CN" sz="2100" dirty="0" smtClean="0"/>
              <a:t>Particle </a:t>
            </a:r>
            <a:r>
              <a:rPr lang="en-US" altLang="zh-CN" sz="2100" dirty="0"/>
              <a:t>injection spectrum (broken power-law spectrum) </a:t>
            </a:r>
            <a:endParaRPr lang="en-US" altLang="zh-CN" dirty="0"/>
          </a:p>
          <a:p>
            <a:pPr marL="1257300" lvl="2" indent="-342900">
              <a:buSzPct val="50000"/>
              <a:buFont typeface="Wingdings" panose="05000000000000000000" pitchFamily="2" charset="2"/>
              <a:buChar char="u"/>
            </a:pPr>
            <a:r>
              <a:rPr lang="en-US" altLang="zh-CN" sz="2100" dirty="0" smtClean="0"/>
              <a:t>Pulsar </a:t>
            </a:r>
            <a:r>
              <a:rPr lang="en-US" altLang="zh-CN" sz="2100" dirty="0"/>
              <a:t>power injection (particle and magnetic turbulence injection efficiencies) </a:t>
            </a:r>
            <a:endParaRPr lang="en-US" altLang="zh-CN" dirty="0">
              <a:effectLst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41736" y="2316925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smtClean="0">
                <a:solidFill>
                  <a:srgbClr val="304760"/>
                </a:solidFill>
                <a:latin typeface="Palatino" charset="0"/>
              </a:rPr>
              <a:t>(Lang </a:t>
            </a:r>
            <a:r>
              <a:rPr lang="en-US" altLang="zh-CN" i="1" dirty="0">
                <a:solidFill>
                  <a:srgbClr val="304760"/>
                </a:solidFill>
                <a:latin typeface="Palatino" charset="0"/>
              </a:rPr>
              <a:t>et al. 2010 </a:t>
            </a:r>
            <a:r>
              <a:rPr lang="en-US" altLang="zh-CN" i="1" dirty="0" err="1">
                <a:solidFill>
                  <a:srgbClr val="304760"/>
                </a:solidFill>
                <a:latin typeface="Palatino" charset="0"/>
              </a:rPr>
              <a:t>Goedhart</a:t>
            </a:r>
            <a:r>
              <a:rPr lang="en-US" altLang="zh-CN" i="1" dirty="0">
                <a:solidFill>
                  <a:srgbClr val="304760"/>
                </a:solidFill>
                <a:latin typeface="Palatino" charset="0"/>
              </a:rPr>
              <a:t> et al. </a:t>
            </a:r>
            <a:r>
              <a:rPr lang="en-US" altLang="zh-CN" i="1" dirty="0" smtClean="0">
                <a:solidFill>
                  <a:srgbClr val="304760"/>
                </a:solidFill>
                <a:latin typeface="Palatino" charset="0"/>
              </a:rPr>
              <a:t>2010) </a:t>
            </a:r>
            <a:endParaRPr lang="en-US" altLang="zh-CN" dirty="0"/>
          </a:p>
        </p:txBody>
      </p:sp>
      <p:grpSp>
        <p:nvGrpSpPr>
          <p:cNvPr id="5" name="组合 4"/>
          <p:cNvGrpSpPr/>
          <p:nvPr/>
        </p:nvGrpSpPr>
        <p:grpSpPr>
          <a:xfrm>
            <a:off x="526415" y="175895"/>
            <a:ext cx="11026140" cy="619125"/>
            <a:chOff x="829" y="277"/>
            <a:chExt cx="17364" cy="975"/>
          </a:xfrm>
        </p:grpSpPr>
        <p:cxnSp>
          <p:nvCxnSpPr>
            <p:cNvPr id="8" name="直线连接符 14"/>
            <p:cNvCxnSpPr/>
            <p:nvPr>
              <p:custDataLst>
                <p:tags r:id="rId1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2"/>
              </p:custDataLst>
            </p:nvPr>
          </p:nvSpPr>
          <p:spPr>
            <a:xfrm>
              <a:off x="6713" y="277"/>
              <a:ext cx="6371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SED modeling: G54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ctrTitle"/>
          </p:nvPr>
        </p:nvSpPr>
        <p:spPr>
          <a:xfrm>
            <a:off x="0" y="327660"/>
            <a:ext cx="4714875" cy="71564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5300" b="1" dirty="0"/>
              <a:t>Outline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398905" y="1330325"/>
            <a:ext cx="5929630" cy="4879340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SzPct val="50000"/>
              <a:buFont typeface="Wingdings" panose="05000000000000000000" charset="0"/>
              <a:buChar char=""/>
              <a:defRPr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rPr>
              <a:t>Introduction</a:t>
            </a:r>
          </a:p>
          <a:p>
            <a:pPr marL="457200" indent="-457200" algn="l">
              <a:lnSpc>
                <a:spcPct val="150000"/>
              </a:lnSpc>
              <a:buSzPct val="50000"/>
              <a:buFont typeface="Wingdings" panose="05000000000000000000" charset="0"/>
              <a:buChar char=""/>
              <a:defRPr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Data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set and analysis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method</a:t>
            </a:r>
          </a:p>
          <a:p>
            <a:pPr marL="457200" indent="-457200" algn="l">
              <a:lnSpc>
                <a:spcPct val="150000"/>
              </a:lnSpc>
              <a:buSzPct val="50000"/>
              <a:buFont typeface="Wingdings" panose="05000000000000000000" charset="0"/>
              <a:buChar char=""/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Fermi-LAT 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results</a:t>
            </a:r>
          </a:p>
          <a:p>
            <a:pPr marL="457200" indent="-457200" algn="l">
              <a:lnSpc>
                <a:spcPct val="150000"/>
              </a:lnSpc>
              <a:buSzPct val="50000"/>
              <a:buFont typeface="Wingdings" panose="05000000000000000000" charset="0"/>
              <a:buChar char=""/>
              <a:defRPr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LHAASO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rPr>
              <a:t>results</a:t>
            </a:r>
            <a:endParaRPr lang="en-US" altLang="zh-CN" sz="2800" dirty="0" smtClean="0">
              <a:solidFill>
                <a:schemeClr val="tx1"/>
              </a:solidFill>
              <a:latin typeface="Times New Roman" panose="02020503050405090304" charset="0"/>
              <a:ea typeface="宋体" pitchFamily="2" charset="-122"/>
              <a:cs typeface="Times New Roman" panose="02020503050405090304" charset="0"/>
            </a:endParaRPr>
          </a:p>
          <a:p>
            <a:pPr marL="457200" indent="-457200" algn="l">
              <a:lnSpc>
                <a:spcPct val="150000"/>
              </a:lnSpc>
              <a:buSzPct val="50000"/>
              <a:buFont typeface="Wingdings" panose="05000000000000000000" charset="0"/>
              <a:buChar char=""/>
              <a:defRPr/>
            </a:pPr>
            <a:r>
              <a:rPr sz="2800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Discussion (G54.1+0.3)</a:t>
            </a:r>
          </a:p>
          <a:p>
            <a:pPr marL="457200" indent="-457200" algn="l">
              <a:lnSpc>
                <a:spcPct val="150000"/>
              </a:lnSpc>
              <a:buSzPct val="50000"/>
              <a:buFont typeface="Wingdings" panose="05000000000000000000" charset="0"/>
              <a:buChar char=""/>
              <a:defRPr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rPr>
              <a:t>Summary </a:t>
            </a:r>
            <a:endParaRPr lang="en-US" altLang="zh-CN" sz="2800" b="1" dirty="0" smtClean="0">
              <a:solidFill>
                <a:schemeClr val="tx1"/>
              </a:solidFill>
              <a:latin typeface="Times New Roman" panose="02020503050405090304" charset="0"/>
              <a:ea typeface="宋体" pitchFamily="2" charset="-122"/>
              <a:cs typeface="Times New Roman" panose="02020503050405090304" charset="0"/>
              <a:sym typeface="+mn-ea"/>
            </a:endParaRPr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cxnSp>
        <p:nvCxnSpPr>
          <p:cNvPr id="3" name="直线连接符 2"/>
          <p:cNvCxnSpPr/>
          <p:nvPr/>
        </p:nvCxnSpPr>
        <p:spPr>
          <a:xfrm>
            <a:off x="526189" y="1043305"/>
            <a:ext cx="11026394" cy="0"/>
          </a:xfrm>
          <a:prstGeom prst="line">
            <a:avLst/>
          </a:prstGeom>
          <a:ln w="38100">
            <a:solidFill>
              <a:srgbClr val="94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1" y="1134279"/>
            <a:ext cx="6701183" cy="5268226"/>
          </a:xfrm>
          <a:prstGeom prst="rect">
            <a:avLst/>
          </a:prstGeom>
        </p:spPr>
      </p:pic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520815" y="964565"/>
            <a:ext cx="5297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2539FD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From Albert et al. </a:t>
            </a:r>
            <a:r>
              <a:rPr lang="en-US" altLang="zh-CN" sz="2000" dirty="0" smtClean="0">
                <a:solidFill>
                  <a:srgbClr val="2539FD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2023,</a:t>
            </a:r>
            <a:r>
              <a:rPr lang="zh-CN" altLang="en-US" sz="2000" dirty="0" smtClean="0">
                <a:solidFill>
                  <a:srgbClr val="2539FD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000" dirty="0" smtClean="0">
                <a:solidFill>
                  <a:srgbClr val="2539FD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building </a:t>
            </a:r>
            <a:r>
              <a:rPr lang="en-US" altLang="zh-CN" sz="2000" dirty="0">
                <a:solidFill>
                  <a:srgbClr val="2539FD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up from 3HWC </a:t>
            </a:r>
            <a:endParaRPr lang="en-US" altLang="zh-CN" sz="2000" dirty="0">
              <a:solidFill>
                <a:srgbClr val="2539FD"/>
              </a:solidFill>
              <a:effectLst/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4640694" y="146314"/>
            <a:ext cx="2560533" cy="479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>
              <a:buFont typeface="Arial" panose="020B0604020202090204" pitchFamily="34" charset="0"/>
              <a:buNone/>
              <a:defRPr/>
            </a:pPr>
            <a:r>
              <a:rPr lang="en-US" altLang="zh-CN" sz="3200" b="1" smtClean="0"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rPr>
              <a:t>Introduction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28867" y="1120423"/>
            <a:ext cx="4660374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3HWC J1930+188  </a:t>
            </a:r>
            <a:endParaRPr lang="en-US" altLang="zh-CN" dirty="0"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  <a:p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X-ray/radio </a:t>
            </a:r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SNR/PWN 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G54.1+0.3</a:t>
            </a:r>
            <a:b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</a:b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No clear </a:t>
            </a:r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SNR</a:t>
            </a:r>
            <a:r>
              <a:rPr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shell</a:t>
            </a:r>
            <a:r>
              <a:rPr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at</a:t>
            </a:r>
            <a:r>
              <a:rPr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the</a:t>
            </a:r>
            <a:r>
              <a:rPr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paper</a:t>
            </a:r>
            <a:r>
              <a:rPr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publish</a:t>
            </a:r>
            <a:r>
              <a:rPr lang="zh-CN" altLang="en-US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dirty="0" smtClean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time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/>
            </a:r>
            <a:b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</a:b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PSR J1930+1852</a:t>
            </a:r>
            <a:b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</a:b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2-3 </a:t>
            </a:r>
            <a:r>
              <a:rPr lang="en-US" altLang="zh-CN" dirty="0" err="1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kyr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, 1.2x10</a:t>
            </a:r>
            <a:r>
              <a:rPr lang="en-US" altLang="zh-CN" baseline="30000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37</a:t>
            </a:r>
            <a:r>
              <a:rPr lang="en-US" altLang="zh-CN" sz="1200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erg/s, ~5-6 </a:t>
            </a:r>
            <a:r>
              <a:rPr lang="en-US" altLang="zh-CN" dirty="0" err="1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kpc</a:t>
            </a:r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 Crab cousin </a:t>
            </a:r>
          </a:p>
          <a:p>
            <a:r>
              <a:rPr lang="en-US" altLang="zh-CN" dirty="0">
                <a:latin typeface="Times New Roman" panose="02020503050405090304" charset="0"/>
                <a:ea typeface="Times New Roman" panose="02020503050405090304" charset="0"/>
                <a:cs typeface="Times New Roman" panose="02020503050405090304" charset="0"/>
              </a:rPr>
              <a:t>PWN interpretation very likely </a:t>
            </a:r>
            <a:endParaRPr lang="en-US" altLang="zh-CN" dirty="0">
              <a:effectLst/>
              <a:latin typeface="Times New Roman" panose="02020503050405090304" charset="0"/>
              <a:ea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64909" y="4166490"/>
            <a:ext cx="38671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rgbClr val="FF40FF"/>
                </a:solidFill>
                <a:latin typeface="Times New Roman Regular" panose="02020503050405090304" charset="0"/>
                <a:ea typeface="宋体" charset="0"/>
                <a:cs typeface="Times New Roman Regular" panose="02020503050405090304" charset="0"/>
                <a:sym typeface="+mn-ea"/>
              </a:rPr>
              <a:t>×</a:t>
            </a: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3932030" y="3745546"/>
            <a:ext cx="38671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rgbClr val="FF40FF"/>
                </a:solidFill>
                <a:latin typeface="Times New Roman Regular" panose="02020503050405090304" charset="0"/>
                <a:ea typeface="宋体" charset="0"/>
                <a:cs typeface="Times New Roman Regular" panose="02020503050405090304" charset="0"/>
                <a:sym typeface="+mn-ea"/>
              </a:rPr>
              <a:t>×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4081474" y="4746825"/>
            <a:ext cx="38671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rgbClr val="FF40FF"/>
                </a:solidFill>
                <a:latin typeface="Times New Roman Regular" panose="02020503050405090304" charset="0"/>
                <a:ea typeface="宋体" charset="0"/>
                <a:cs typeface="Times New Roman Regular" panose="02020503050405090304" charset="0"/>
                <a:sym typeface="+mn-ea"/>
              </a:rPr>
              <a:t>×</a:t>
            </a:r>
          </a:p>
        </p:txBody>
      </p:sp>
      <p:cxnSp>
        <p:nvCxnSpPr>
          <p:cNvPr id="26" name="直接箭头连接符 10"/>
          <p:cNvCxnSpPr/>
          <p:nvPr/>
        </p:nvCxnSpPr>
        <p:spPr>
          <a:xfrm flipH="1">
            <a:off x="2445026" y="5036820"/>
            <a:ext cx="1813242" cy="1095623"/>
          </a:xfrm>
          <a:prstGeom prst="straightConnector1">
            <a:avLst/>
          </a:prstGeom>
          <a:ln w="22225" cap="flat" cmpd="sng" algn="ctr">
            <a:solidFill>
              <a:srgbClr val="EC31F4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779897" y="6169236"/>
            <a:ext cx="2571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1LHAASO J1928+1746u</a:t>
            </a:r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6759381" y="2581344"/>
            <a:ext cx="2571750" cy="369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1LHAASO </a:t>
            </a:r>
            <a:r>
              <a:rPr lang="en-US" altLang="zh-CN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J1929+1846u</a:t>
            </a:r>
            <a:endParaRPr lang="en-US" altLang="zh-CN" dirty="0">
              <a:solidFill>
                <a:srgbClr val="0432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6390861" y="3380174"/>
            <a:ext cx="2571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1LHAASO J1928+1813u</a:t>
            </a:r>
          </a:p>
        </p:txBody>
      </p:sp>
      <p:cxnSp>
        <p:nvCxnSpPr>
          <p:cNvPr id="30" name="直接箭头连接符 12"/>
          <p:cNvCxnSpPr>
            <a:stCxn id="23" idx="3"/>
          </p:cNvCxnSpPr>
          <p:nvPr>
            <p:custDataLst>
              <p:tags r:id="rId6"/>
            </p:custDataLst>
          </p:nvPr>
        </p:nvCxnSpPr>
        <p:spPr>
          <a:xfrm flipV="1">
            <a:off x="4451624" y="3636669"/>
            <a:ext cx="1905415" cy="729876"/>
          </a:xfrm>
          <a:prstGeom prst="straightConnector1">
            <a:avLst/>
          </a:prstGeom>
          <a:ln w="22225" cap="flat" cmpd="sng" algn="ctr">
            <a:solidFill>
              <a:srgbClr val="EC31F4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15"/>
          <p:cNvCxnSpPr>
            <a:stCxn id="24" idx="3"/>
          </p:cNvCxnSpPr>
          <p:nvPr>
            <p:custDataLst>
              <p:tags r:id="rId7"/>
            </p:custDataLst>
          </p:nvPr>
        </p:nvCxnSpPr>
        <p:spPr>
          <a:xfrm flipV="1">
            <a:off x="4318745" y="2766129"/>
            <a:ext cx="2364851" cy="1179472"/>
          </a:xfrm>
          <a:prstGeom prst="straightConnector1">
            <a:avLst/>
          </a:prstGeom>
          <a:ln w="19050" cap="flat" cmpd="sng" algn="ctr">
            <a:solidFill>
              <a:srgbClr val="EC31F4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/>
        </p:nvCxnSpPr>
        <p:spPr>
          <a:xfrm>
            <a:off x="526189" y="794830"/>
            <a:ext cx="11026394" cy="0"/>
          </a:xfrm>
          <a:prstGeom prst="line">
            <a:avLst/>
          </a:prstGeom>
          <a:ln w="38100">
            <a:solidFill>
              <a:srgbClr val="94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139430" y="4091940"/>
            <a:ext cx="30060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Complex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region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Pulsars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SNRs/PWNs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kumimoji="1" lang="en-US" altLang="zh-CN" sz="2000" dirty="0" err="1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TeV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sources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UHE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LHAASO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sources</a:t>
            </a:r>
          </a:p>
          <a:p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   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(Cao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et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al.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2024)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640694" y="146314"/>
            <a:ext cx="2560533" cy="479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>
              <a:buFont typeface="Arial" panose="020B0604020202090204" pitchFamily="34" charset="0"/>
              <a:buNone/>
              <a:defRPr/>
            </a:pPr>
            <a:r>
              <a:rPr lang="en-US" altLang="zh-CN" sz="3200" b="1" smtClean="0"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rPr>
              <a:t>Introduction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7080" y="6356350"/>
            <a:ext cx="380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539FD"/>
                </a:solidFill>
                <a:latin typeface="Helvetica" charset="0"/>
              </a:rPr>
              <a:t>HAWC analysis (Albert et al. 2023) </a:t>
            </a:r>
            <a:endParaRPr lang="en-US" altLang="zh-CN" dirty="0">
              <a:solidFill>
                <a:srgbClr val="2539FD"/>
              </a:solidFill>
              <a:effectLst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81245" y="1457960"/>
            <a:ext cx="6907530" cy="51517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The </a:t>
            </a:r>
            <a:r>
              <a:rPr lang="en-US" altLang="zh-CN" sz="2000" b="1" dirty="0">
                <a:latin typeface="Times New Roman Regular" panose="02020503050405090304" charset="0"/>
                <a:cs typeface="Times New Roman Regular" panose="02020503050405090304" charset="0"/>
              </a:rPr>
              <a:t>HAWC analysis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resulted in: </a:t>
            </a:r>
            <a:endParaRPr lang="en-US" altLang="zh-CN" sz="2000" dirty="0" smtClean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Two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point-like sources: </a:t>
            </a:r>
            <a:r>
              <a:rPr lang="en-US" altLang="zh-CN" sz="2000" dirty="0">
                <a:solidFill>
                  <a:srgbClr val="2539FD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J1930, J1932 </a:t>
            </a:r>
            <a:endParaRPr lang="en-US" altLang="zh-CN" sz="2000" dirty="0" smtClean="0">
              <a:solidFill>
                <a:srgbClr val="2539FD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Two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extended sources: </a:t>
            </a:r>
            <a:r>
              <a:rPr lang="en-US" altLang="zh-CN" sz="2000" dirty="0">
                <a:solidFill>
                  <a:srgbClr val="2539FD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J1928, J1928-EXT </a:t>
            </a: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Newly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detected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point</a:t>
            </a:r>
            <a:r>
              <a:rPr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source: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J1932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(coincident</a:t>
            </a:r>
            <a:r>
              <a:rPr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with</a:t>
            </a:r>
            <a:r>
              <a:rPr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gamma</a:t>
            </a:r>
            <a:r>
              <a:rPr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PSR</a:t>
            </a:r>
            <a:r>
              <a:rPr lang="zh-CN" altLang="en-US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J1932+1916)</a:t>
            </a: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Refined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two-comp morphology for J1928 </a:t>
            </a:r>
            <a:endParaRPr lang="en-US" altLang="zh-CN" sz="2000" dirty="0" smtClean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50000"/>
              </a:lnSpc>
              <a:buFont typeface="Arial" panose="020B0604020202090204" pitchFamily="34" charset="0"/>
              <a:buChar char="•"/>
            </a:pPr>
            <a:endParaRPr lang="en-US" altLang="zh-CN" sz="20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lvl="1"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en-US" altLang="zh-CN" sz="2000" dirty="0" smtClean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</a:rPr>
              <a:t>Our </a:t>
            </a:r>
            <a:r>
              <a:rPr lang="en-US" altLang="zh-CN" sz="2000" b="1" dirty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goal</a:t>
            </a:r>
            <a:r>
              <a:rPr lang="en-US" altLang="zh-CN" sz="2000" dirty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:</a:t>
            </a:r>
            <a:br>
              <a:rPr lang="en-US" altLang="zh-CN" sz="2000" dirty="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</a:b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• </a:t>
            </a:r>
            <a:r>
              <a:rPr lang="en-US" altLang="zh-CN" sz="2000" dirty="0">
                <a:effectLst/>
                <a:latin typeface="Times New Roman Regular" panose="02020503050405090304" charset="0"/>
                <a:cs typeface="Times New Roman Regular" panose="02020503050405090304" charset="0"/>
              </a:rPr>
              <a:t>Joint </a:t>
            </a:r>
            <a:r>
              <a:rPr lang="en-US" altLang="zh-CN" sz="2000" i="1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Fermi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-LAT</a:t>
            </a:r>
            <a:r>
              <a:rPr lang="en-US" altLang="zh-CN" sz="2000" dirty="0">
                <a:effectLst/>
                <a:latin typeface="Times New Roman Regular" panose="02020503050405090304" charset="0"/>
                <a:cs typeface="Times New Roman Regular" panose="02020503050405090304" charset="0"/>
              </a:rPr>
              <a:t> and LHAASO analysis of the gamma-ray emission in this complex region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0" y="1021363"/>
            <a:ext cx="3573217" cy="5245786"/>
          </a:xfrm>
          <a:prstGeom prst="rect">
            <a:avLst/>
          </a:prstGeom>
        </p:spPr>
      </p:pic>
      <p:cxnSp>
        <p:nvCxnSpPr>
          <p:cNvPr id="9" name="直线连接符 8"/>
          <p:cNvCxnSpPr/>
          <p:nvPr/>
        </p:nvCxnSpPr>
        <p:spPr>
          <a:xfrm>
            <a:off x="526189" y="794830"/>
            <a:ext cx="11026394" cy="0"/>
          </a:xfrm>
          <a:prstGeom prst="line">
            <a:avLst/>
          </a:prstGeom>
          <a:ln w="38100">
            <a:solidFill>
              <a:srgbClr val="94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911985" y="1059815"/>
            <a:ext cx="6698615" cy="50368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rgbClr val="2539FD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Fermi-LAT (GeV):</a:t>
            </a: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Pass 8 (P8R3)</a:t>
            </a:r>
            <a:r>
              <a:rPr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data</a:t>
            </a: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, </a:t>
            </a:r>
            <a:r>
              <a:rPr lang="en-US" altLang="zh-CN" sz="2000" dirty="0" smtClean="0">
                <a:latin typeface="Times New Roman" panose="02020503050405090304" charset="0"/>
                <a:cs typeface="Times New Roman" panose="02020503050405090304" charset="0"/>
              </a:rPr>
              <a:t>17.3 </a:t>
            </a:r>
            <a:r>
              <a:rPr lang="en-US" altLang="zh-CN" sz="2000" dirty="0" err="1">
                <a:latin typeface="Times New Roman" panose="02020503050405090304" charset="0"/>
                <a:cs typeface="Times New Roman" panose="02020503050405090304" charset="0"/>
              </a:rPr>
              <a:t>yr</a:t>
            </a: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,</a:t>
            </a: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  <a:sym typeface="+mn-ea"/>
              </a:rPr>
              <a:t> SOURCE</a:t>
            </a: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  <a:sym typeface="+mn-ea"/>
              </a:rPr>
              <a:t>Energy range: </a:t>
            </a:r>
            <a:r>
              <a:rPr lang="en-US" altLang="zh-CN" sz="2000" dirty="0" smtClean="0">
                <a:latin typeface="Times New Roman" panose="02020503050405090304" charset="0"/>
                <a:cs typeface="Times New Roman" panose="02020503050405090304" charset="0"/>
                <a:sym typeface="+mn-ea"/>
              </a:rPr>
              <a:t>0.1~500 GeV</a:t>
            </a:r>
            <a:r>
              <a:rPr lang="zh-CN" altLang="en-US" sz="2000" dirty="0" smtClean="0">
                <a:latin typeface="Times New Roman" panose="02020503050405090304" charset="0"/>
                <a:cs typeface="Times New Roman" panose="02020503050405090304" charset="0"/>
                <a:sym typeface="+mn-ea"/>
              </a:rPr>
              <a:t>                                           </a:t>
            </a: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  <a:sym typeface="+mn-ea"/>
              </a:rPr>
              <a:t>Summed</a:t>
            </a: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 binned likelihood analysis (Fermitools / Fermipy)</a:t>
            </a: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endParaRPr lang="en-US" altLang="zh-CN" sz="2000" dirty="0">
              <a:latin typeface="Times New Roman" panose="02020503050405090304" charset="0"/>
              <a:cs typeface="Times New Roman" panose="02020503050405090304" charset="0"/>
            </a:endParaRPr>
          </a:p>
          <a:p>
            <a:pPr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rgbClr val="2539FD"/>
                </a:solidFill>
                <a:latin typeface="Times New Roman" panose="02020503050405090304" charset="0"/>
                <a:cs typeface="Times New Roman" panose="02020503050405090304" charset="0"/>
              </a:rPr>
              <a:t>LHAASO (TeV):</a:t>
            </a: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Pass 4 data (up to  July 31, 2024)  </a:t>
            </a: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</a:rPr>
              <a:t>KM2A: 1570 days, </a:t>
            </a:r>
            <a:r>
              <a:rPr lang="en-US" altLang="zh-CN" sz="20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WCDA: 1137 days</a:t>
            </a: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en-US" altLang="zh-CN" sz="2000" dirty="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Energy range: </a:t>
            </a:r>
            <a:r>
              <a:rPr kumimoji="1" lang="en-US" altLang="zh-CN" sz="2000" dirty="0" smtClean="0">
                <a:latin typeface="Times New Roman Regular" panose="02020503050405090304" charset="0"/>
                <a:cs typeface="Times New Roman Regular" panose="02020503050405090304" charset="0"/>
                <a:sym typeface="Wingdings" panose="05000000000000000000"/>
              </a:rPr>
              <a:t>&gt;1 </a:t>
            </a:r>
            <a:r>
              <a:rPr kumimoji="1" lang="en-US" altLang="zh-CN" sz="2000" dirty="0" err="1" smtClean="0">
                <a:latin typeface="Times New Roman Regular" panose="02020503050405090304" charset="0"/>
                <a:cs typeface="Times New Roman Regular" panose="02020503050405090304" charset="0"/>
                <a:sym typeface="Wingdings" panose="05000000000000000000"/>
              </a:rPr>
              <a:t>TeV</a:t>
            </a: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sz="2000" dirty="0">
                <a:latin typeface="Times New Roman Regular" panose="02020503050405090304" charset="0"/>
                <a:cs typeface="Times New Roman Regular" panose="02020503050405090304" charset="0"/>
              </a:rPr>
              <a:t>Spatial : WCDA and KM2A treated separately  </a:t>
            </a:r>
          </a:p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sz="2000" dirty="0">
                <a:latin typeface="Times New Roman Regular" panose="02020503050405090304" charset="0"/>
                <a:cs typeface="Times New Roman Regular" panose="02020503050405090304" charset="0"/>
              </a:rPr>
              <a:t>Spectral : WCDA + KM2A   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63189" y="135573"/>
            <a:ext cx="5648353" cy="479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>
              <a:buFont typeface="Arial" panose="020B0604020202090204" pitchFamily="34" charset="0"/>
              <a:buNone/>
              <a:defRPr/>
            </a:pPr>
            <a:r>
              <a:rPr lang="en-US" altLang="zh-CN" sz="3200" b="1" dirty="0"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rPr>
              <a:t> Data set and analysis method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5</a:t>
            </a:fld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526189" y="794830"/>
            <a:ext cx="11026394" cy="0"/>
          </a:xfrm>
          <a:prstGeom prst="line">
            <a:avLst/>
          </a:prstGeom>
          <a:ln w="38100">
            <a:solidFill>
              <a:srgbClr val="94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8" name="下箭头 7"/>
          <p:cNvSpPr/>
          <p:nvPr/>
        </p:nvSpPr>
        <p:spPr>
          <a:xfrm>
            <a:off x="2683510" y="5447665"/>
            <a:ext cx="332740" cy="56578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26415" y="6039485"/>
            <a:ext cx="5728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</a:rPr>
              <a:t>s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</a:rPr>
              <a:t>ignificant improvement over 4FGL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</a:rPr>
              <a:t>-DR4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503050405090304" charset="0"/>
                <a:cs typeface="Times New Roman" panose="02020503050405090304" charset="0"/>
              </a:rPr>
              <a:t> (ΔAIC ~ 78)</a:t>
            </a:r>
          </a:p>
        </p:txBody>
      </p:sp>
      <p:cxnSp>
        <p:nvCxnSpPr>
          <p:cNvPr id="15" name="直线连接符 14"/>
          <p:cNvCxnSpPr/>
          <p:nvPr/>
        </p:nvCxnSpPr>
        <p:spPr>
          <a:xfrm>
            <a:off x="526189" y="794830"/>
            <a:ext cx="11026394" cy="0"/>
          </a:xfrm>
          <a:prstGeom prst="line">
            <a:avLst/>
          </a:prstGeom>
          <a:ln w="38100">
            <a:solidFill>
              <a:srgbClr val="94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224020" y="148590"/>
            <a:ext cx="3743960" cy="479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>
              <a:buFont typeface="Arial" panose="020B0604020202090204" pitchFamily="34" charset="0"/>
              <a:buNone/>
              <a:defRPr/>
            </a:pPr>
            <a:r>
              <a:rPr lang="en-US" altLang="zh-CN" sz="3200" b="1" i="1" dirty="0">
                <a:latin typeface="Times New Roman Bold Italic" panose="02020503050405090304" charset="0"/>
                <a:ea typeface="宋体" pitchFamily="2" charset="-122"/>
                <a:cs typeface="Times New Roman Bold Italic" panose="02020503050405090304" charset="0"/>
                <a:sym typeface="+mn-ea"/>
              </a:rPr>
              <a:t> </a:t>
            </a:r>
            <a:r>
              <a:rPr lang="en-US" altLang="zh-CN" sz="3200" b="1" i="1" dirty="0" smtClean="0">
                <a:latin typeface="Times New Roman Bold Italic" panose="02020503050405090304" charset="0"/>
                <a:ea typeface="宋体" pitchFamily="2" charset="-122"/>
                <a:cs typeface="Times New Roman Bold Italic" panose="02020503050405090304" charset="0"/>
                <a:sym typeface="+mn-ea"/>
              </a:rPr>
              <a:t>Fermi</a:t>
            </a:r>
            <a:r>
              <a:rPr lang="en-US" altLang="zh-CN" sz="3200" b="1" dirty="0" smtClean="0">
                <a:latin typeface="Times New Roman" panose="02020503050405090304" charset="0"/>
                <a:ea typeface="宋体" pitchFamily="2" charset="-122"/>
                <a:cs typeface="Times New Roman" panose="02020503050405090304" charset="0"/>
                <a:sym typeface="+mn-ea"/>
              </a:rPr>
              <a:t>-LAT  results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78485" y="5048885"/>
            <a:ext cx="46977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2539FD"/>
                </a:solidFill>
                <a:latin typeface="Times New Roman" panose="02020503050405090304" charset="0"/>
                <a:cs typeface="Times New Roman" panose="02020503050405090304" charset="0"/>
              </a:rPr>
              <a:t>Spatial: </a:t>
            </a:r>
            <a:r>
              <a:rPr lang="en-US" altLang="zh-CN" sz="2000" dirty="0">
                <a:solidFill>
                  <a:srgbClr val="EC31F4"/>
                </a:solidFill>
                <a:latin typeface="Times New Roman" panose="02020503050405090304" charset="0"/>
                <a:cs typeface="Times New Roman" panose="02020503050405090304" charset="0"/>
              </a:rPr>
              <a:t>3</a:t>
            </a:r>
            <a:r>
              <a:rPr lang="en-US" altLang="zh-CN" sz="2000">
                <a:solidFill>
                  <a:srgbClr val="EC31F4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zh-CN" altLang="en-US" sz="2000">
                <a:solidFill>
                  <a:srgbClr val="EC31F4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point</a:t>
            </a:r>
            <a:r>
              <a:rPr lang="en-US" altLang="zh-CN" sz="2000">
                <a:solidFill>
                  <a:srgbClr val="EC31F4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-like</a:t>
            </a:r>
            <a:r>
              <a:rPr lang="zh-CN" altLang="en-US" sz="2000">
                <a:solidFill>
                  <a:srgbClr val="EC31F4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</a:t>
            </a:r>
            <a:r>
              <a:rPr lang="en-US" altLang="zh-CN" sz="2000">
                <a:solidFill>
                  <a:srgbClr val="EC31F4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+ 2</a:t>
            </a:r>
            <a:r>
              <a:rPr lang="zh-CN" altLang="en-US" sz="2000">
                <a:solidFill>
                  <a:srgbClr val="EC31F4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 extended sources</a:t>
            </a:r>
          </a:p>
        </p:txBody>
      </p:sp>
      <p:pic>
        <p:nvPicPr>
          <p:cNvPr id="10" name="图片 9" descr="2c633b93-dd7f-478d-8af2-a9d71d5659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485" y="1429385"/>
            <a:ext cx="4542155" cy="3542030"/>
          </a:xfrm>
          <a:prstGeom prst="rect">
            <a:avLst/>
          </a:prstGeom>
        </p:spPr>
      </p:pic>
      <p:pic>
        <p:nvPicPr>
          <p:cNvPr id="11" name="图片 10" descr="81a32ffb-2720-40c3-8ec7-06c9e0ce34a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9575" y="1551940"/>
            <a:ext cx="4544695" cy="350329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7336790" y="933450"/>
            <a:ext cx="3821430" cy="479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algn="l">
              <a:buFont typeface="Wingdings" panose="05000000000000000000" charset="0"/>
              <a:buChar char=""/>
              <a:defRPr/>
            </a:pPr>
            <a:r>
              <a:rPr lang="en-US" altLang="zh-CN" sz="2000" b="1" dirty="0">
                <a:solidFill>
                  <a:srgbClr val="2539FD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 0.1-500 GeV spectral analysis</a:t>
            </a:r>
            <a:endParaRPr lang="en-US" altLang="zh-CN" sz="2000" b="1" dirty="0" smtClean="0">
              <a:solidFill>
                <a:srgbClr val="2539FD"/>
              </a:solidFill>
              <a:latin typeface="Times New Roman" panose="02020503050405090304" charset="0"/>
              <a:ea typeface="宋体" pitchFamily="2" charset="-122"/>
              <a:cs typeface="Times New Roman" panose="0202050305040509030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733425" y="872490"/>
            <a:ext cx="3744595" cy="479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algn="l">
              <a:buFont typeface="Wingdings" panose="05000000000000000000" charset="0"/>
              <a:buChar char=""/>
              <a:defRPr/>
            </a:pPr>
            <a:r>
              <a:rPr lang="en-US" altLang="zh-CN" sz="2000" b="1" dirty="0">
                <a:solidFill>
                  <a:srgbClr val="2539FD"/>
                </a:solidFill>
                <a:latin typeface="Times New Roman" panose="02020503050405090304" charset="0"/>
                <a:cs typeface="Times New Roman" panose="02020503050405090304" charset="0"/>
                <a:sym typeface="+mn-ea"/>
              </a:rPr>
              <a:t> 1-500 GeV spatial analysis</a:t>
            </a:r>
            <a:endParaRPr lang="en-US" altLang="zh-CN" sz="2000" b="1" dirty="0">
              <a:solidFill>
                <a:srgbClr val="2539FD"/>
              </a:solidFill>
              <a:latin typeface="Times New Roman" panose="02020503050405090304" charset="0"/>
              <a:ea typeface="微软雅黑" panose="020B0503020204020204" charset="-122"/>
              <a:cs typeface="Times New Roman" panose="0202050305040509030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8850052" y="4088763"/>
            <a:ext cx="23082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Upper</a:t>
            </a:r>
            <a:r>
              <a:rPr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limits</a:t>
            </a:r>
            <a:r>
              <a:rPr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if</a:t>
            </a:r>
            <a:r>
              <a:rPr lang="zh-CN" altLang="en-US" sz="2000" dirty="0"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2000" dirty="0">
                <a:latin typeface="Times New Roman" panose="02020503050405090304" charset="0"/>
                <a:cs typeface="Times New Roman" panose="02020503050405090304" charset="0"/>
              </a:rPr>
              <a:t>TS&lt;4</a:t>
            </a:r>
            <a:endParaRPr lang="zh-CN" altLang="en-US" sz="2000" dirty="0"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59575" y="1473835"/>
            <a:ext cx="927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432FF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Target:</a:t>
            </a:r>
            <a:r>
              <a:rPr kumimoji="1" lang="zh-CN" altLang="en-US" b="1" dirty="0" smtClean="0">
                <a:solidFill>
                  <a:srgbClr val="0432FF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 </a:t>
            </a:r>
            <a:endParaRPr lang="en-US" altLang="zh-CN" b="1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9181465" y="5135245"/>
            <a:ext cx="6623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2539FD"/>
                </a:solidFill>
                <a:latin typeface="Times New Roman" panose="02020503050405090304" charset="0"/>
                <a:cs typeface="Times New Roman" panose="02020503050405090304" charset="0"/>
              </a:rPr>
              <a:t>SED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6415" y="6449695"/>
            <a:ext cx="4542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 Regular" panose="02020503050405090304" charset="0"/>
                <a:cs typeface="Times New Roman Regular" panose="02020503050405090304" charset="0"/>
              </a:rPr>
              <a:t>J1930+1851P (</a:t>
            </a:r>
            <a:r>
              <a:rPr lang="zh-CN" altLang="en-US" sz="2000" dirty="0">
                <a:solidFill>
                  <a:srgbClr val="EC31F4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coincident with G54.1+0.3</a:t>
            </a:r>
            <a:r>
              <a:rPr lang="zh-CN" altLang="en-US" sz="2000" dirty="0">
                <a:latin typeface="Times New Roman Regular" panose="02020503050405090304" charset="0"/>
                <a:cs typeface="Times New Roman Regular" panose="02020503050405090304" charset="0"/>
              </a:rPr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1840" y="2067933"/>
            <a:ext cx="2481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kumimoji="1" lang="en-US" altLang="zh-CN" b="1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WCDA: hou vs. catalog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35256" y="2076208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KM2A:</a:t>
            </a:r>
            <a:r>
              <a:rPr kumimoji="1" lang="zh-CN" altLang="en-US" b="1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b="1" dirty="0" err="1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hou</a:t>
            </a:r>
            <a:r>
              <a:rPr kumimoji="1" lang="zh-CN" altLang="en-US" b="1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b="1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vs.</a:t>
            </a:r>
            <a:r>
              <a:rPr kumimoji="1" lang="zh-CN" altLang="en-US" b="1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b="1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catalog</a:t>
            </a:r>
            <a:endParaRPr kumimoji="1" lang="zh-CN" altLang="en-US" b="1" dirty="0">
              <a:solidFill>
                <a:srgbClr val="0432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71931" y="2706891"/>
            <a:ext cx="2532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432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KM2A vs. WCDA (hou)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549156" y="1081970"/>
            <a:ext cx="4034790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Blue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solid: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the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2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nd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Green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dashed: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the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1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st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Dark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green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dashed: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point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err="1" smtClean="0">
                <a:latin typeface="Times New Roman Regular" panose="02020503050405090304" charset="0"/>
                <a:cs typeface="Times New Roman Regular" panose="02020503050405090304" charset="0"/>
              </a:rPr>
              <a:t>srcs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in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1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st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  <a:endParaRPr kumimoji="1" lang="zh-CN" altLang="en-US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" y="2708296"/>
            <a:ext cx="4021959" cy="3582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82" y="3274920"/>
            <a:ext cx="4021959" cy="3582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40" y="2563431"/>
            <a:ext cx="4021959" cy="358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83805" y="879475"/>
            <a:ext cx="4489450" cy="1050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chemeClr val="tx1"/>
              </a:buClr>
              <a:buFont typeface="Arial" panose="020B0604020202090204" pitchFamily="34" charset="0"/>
              <a:buChar char="•"/>
            </a:pPr>
            <a:r>
              <a:rPr kumimoji="1" lang="en-US" altLang="zh-CN" sz="20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Starting from 1</a:t>
            </a:r>
            <a:r>
              <a:rPr kumimoji="1" lang="en-US" altLang="zh-CN" sz="2000" baseline="300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st</a:t>
            </a:r>
            <a:r>
              <a:rPr kumimoji="1" lang="en-US" altLang="zh-CN" sz="20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catalog</a:t>
            </a:r>
          </a:p>
          <a:p>
            <a:pPr marL="342900" indent="-342900">
              <a:buClr>
                <a:schemeClr val="tx1"/>
              </a:buClr>
              <a:buFont typeface="Arial" panose="020B0604020202090204" pitchFamily="34" charset="0"/>
              <a:buChar char="•"/>
            </a:pPr>
            <a:r>
              <a:rPr kumimoji="1" lang="en-US" altLang="zh-CN" sz="20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Source </a:t>
            </a:r>
            <a:r>
              <a:rPr kumimoji="1" lang="en-US" altLang="zh-CN" sz="2000" dirty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detection </a:t>
            </a:r>
            <a:r>
              <a:rPr kumimoji="1" lang="en-US" altLang="zh-CN" sz="20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threshold</a:t>
            </a:r>
            <a:r>
              <a:rPr kumimoji="1" lang="zh-CN" altLang="zh-CN" sz="20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sz="2000" dirty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: </a:t>
            </a:r>
            <a:r>
              <a:rPr kumimoji="1" lang="en-US" altLang="zh-CN" sz="20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TS&gt;16</a:t>
            </a:r>
          </a:p>
          <a:p>
            <a:pPr marL="342900" indent="-342900">
              <a:buClr>
                <a:schemeClr val="tx1"/>
              </a:buClr>
              <a:buFont typeface="Arial" panose="020B0604020202090204" pitchFamily="34" charset="0"/>
              <a:buChar char="•"/>
            </a:pPr>
            <a:r>
              <a:rPr kumimoji="1" lang="en-US" altLang="zh-CN" sz="2000" dirty="0" smtClean="0">
                <a:solidFill>
                  <a:srgbClr val="FF4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Spectral model: PL</a:t>
            </a:r>
            <a:endParaRPr kumimoji="1" lang="zh-CN" altLang="en-US" sz="2000" dirty="0">
              <a:solidFill>
                <a:srgbClr val="FF40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7965" y="148590"/>
            <a:ext cx="11324590" cy="1074420"/>
            <a:chOff x="359" y="234"/>
            <a:chExt cx="17834" cy="1692"/>
          </a:xfrm>
        </p:grpSpPr>
        <p:sp>
          <p:nvSpPr>
            <p:cNvPr id="19" name="文本框 18"/>
            <p:cNvSpPr txBox="1"/>
            <p:nvPr/>
          </p:nvSpPr>
          <p:spPr>
            <a:xfrm>
              <a:off x="359" y="1298"/>
              <a:ext cx="2939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charset="0"/>
                <a:buChar char=""/>
              </a:pPr>
              <a:r>
                <a:rPr lang="en-US" altLang="zh-CN" sz="2000" b="1" dirty="0">
                  <a:solidFill>
                    <a:srgbClr val="0070C0"/>
                  </a:solidFill>
                  <a:latin typeface="Times New Roman" panose="02020503050405090304" charset="0"/>
                  <a:cs typeface="Times New Roman" panose="02020503050405090304" charset="0"/>
                </a:rPr>
                <a:t>Morphology</a:t>
              </a:r>
            </a:p>
          </p:txBody>
        </p:sp>
        <p:cxnSp>
          <p:nvCxnSpPr>
            <p:cNvPr id="15" name="直线连接符 14"/>
            <p:cNvCxnSpPr/>
            <p:nvPr>
              <p:custDataLst>
                <p:tags r:id="rId1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2"/>
              </p:custDataLst>
            </p:nvPr>
          </p:nvSpPr>
          <p:spPr>
            <a:xfrm>
              <a:off x="6652" y="234"/>
              <a:ext cx="5012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LHAASO result</a:t>
              </a:r>
              <a:r>
                <a:rPr lang="en-US" altLang="zh-CN" sz="3200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s 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08910" y="1367155"/>
            <a:ext cx="4054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0432FF"/>
                </a:solidFill>
              </a:rPr>
              <a:t>KM2A: 100</a:t>
            </a:r>
            <a:r>
              <a:rPr kumimoji="1" lang="zh-CN" altLang="en-US" sz="2000" b="1" dirty="0">
                <a:solidFill>
                  <a:srgbClr val="0432FF"/>
                </a:solidFill>
              </a:rPr>
              <a:t> </a:t>
            </a:r>
            <a:r>
              <a:rPr kumimoji="1" lang="en-US" altLang="zh-CN" sz="2000" b="1" dirty="0" err="1">
                <a:solidFill>
                  <a:srgbClr val="0432FF"/>
                </a:solidFill>
              </a:rPr>
              <a:t>TeV</a:t>
            </a:r>
            <a:r>
              <a:rPr kumimoji="1" lang="zh-CN" altLang="en-US" sz="2000" b="1" dirty="0">
                <a:solidFill>
                  <a:srgbClr val="0432FF"/>
                </a:solidFill>
              </a:rPr>
              <a:t> </a:t>
            </a:r>
            <a:r>
              <a:rPr kumimoji="1" lang="en-US" altLang="zh-CN" sz="2000" b="1" dirty="0">
                <a:solidFill>
                  <a:srgbClr val="0432FF"/>
                </a:solidFill>
              </a:rPr>
              <a:t>vs.</a:t>
            </a:r>
            <a:r>
              <a:rPr kumimoji="1" lang="zh-CN" altLang="en-US" sz="2000" b="1" dirty="0">
                <a:solidFill>
                  <a:srgbClr val="0432FF"/>
                </a:solidFill>
              </a:rPr>
              <a:t> </a:t>
            </a:r>
            <a:r>
              <a:rPr kumimoji="1" lang="en-US" altLang="zh-CN" sz="2000" b="1" dirty="0">
                <a:solidFill>
                  <a:srgbClr val="0432FF"/>
                </a:solidFill>
              </a:rPr>
              <a:t>25-100TeV</a:t>
            </a:r>
            <a:r>
              <a:rPr kumimoji="1" lang="zh-CN" altLang="en-US" sz="2000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759521" y="3123258"/>
            <a:ext cx="3945890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Blue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solid: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the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2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nd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Green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dashed: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the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1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st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Dark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green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dashed: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point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err="1" smtClean="0">
                <a:latin typeface="Times New Roman Regular" panose="02020503050405090304" charset="0"/>
                <a:cs typeface="Times New Roman Regular" panose="02020503050405090304" charset="0"/>
              </a:rPr>
              <a:t>src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in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1</a:t>
            </a:r>
            <a:r>
              <a:rPr kumimoji="1" lang="en-US" altLang="zh-CN" baseline="30000" dirty="0" smtClean="0">
                <a:latin typeface="Times New Roman Regular" panose="02020503050405090304" charset="0"/>
                <a:cs typeface="Times New Roman Regular" panose="02020503050405090304" charset="0"/>
              </a:rPr>
              <a:t>st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model</a:t>
            </a:r>
            <a:endParaRPr kumimoji="1" lang="zh-CN" altLang="en-US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65" y="1918335"/>
            <a:ext cx="5534660" cy="49295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7965" y="148590"/>
            <a:ext cx="11324590" cy="1074420"/>
            <a:chOff x="359" y="234"/>
            <a:chExt cx="17834" cy="1692"/>
          </a:xfrm>
        </p:grpSpPr>
        <p:sp>
          <p:nvSpPr>
            <p:cNvPr id="4" name="文本框 3"/>
            <p:cNvSpPr txBox="1"/>
            <p:nvPr>
              <p:custDataLst>
                <p:tags r:id="rId1"/>
              </p:custDataLst>
            </p:nvPr>
          </p:nvSpPr>
          <p:spPr>
            <a:xfrm>
              <a:off x="359" y="1298"/>
              <a:ext cx="2939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charset="0"/>
                <a:buChar char=""/>
              </a:pPr>
              <a:r>
                <a:rPr lang="en-US" altLang="zh-CN" sz="2000" b="1" dirty="0">
                  <a:solidFill>
                    <a:srgbClr val="0070C0"/>
                  </a:solidFill>
                  <a:latin typeface="Times New Roman" panose="02020503050405090304" charset="0"/>
                  <a:cs typeface="Times New Roman" panose="02020503050405090304" charset="0"/>
                </a:rPr>
                <a:t>Morphology</a:t>
              </a:r>
            </a:p>
          </p:txBody>
        </p:sp>
        <p:cxnSp>
          <p:nvCxnSpPr>
            <p:cNvPr id="5" name="直线连接符 14"/>
            <p:cNvCxnSpPr/>
            <p:nvPr>
              <p:custDataLst>
                <p:tags r:id="rId2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6652" y="234"/>
              <a:ext cx="5012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LHAASO result</a:t>
              </a:r>
              <a:r>
                <a:rPr lang="en-US" altLang="zh-CN" sz="3200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s 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479035" y="21795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1-17 </a:t>
            </a:r>
            <a:r>
              <a:rPr kumimoji="1" lang="en-US" altLang="zh-CN" dirty="0" err="1" smtClean="0">
                <a:solidFill>
                  <a:schemeClr val="bg1"/>
                </a:solidFill>
              </a:rPr>
              <a:t>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609770" y="112865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>
                <a:solidFill>
                  <a:schemeClr val="bg1"/>
                </a:solidFill>
              </a:rPr>
              <a:t>25-100 </a:t>
            </a:r>
            <a:r>
              <a:rPr kumimoji="1" lang="en-US" altLang="zh-CN" dirty="0" err="1" smtClean="0">
                <a:solidFill>
                  <a:schemeClr val="bg1"/>
                </a:solidFill>
              </a:rPr>
              <a:t>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119156" y="409794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&gt;100 </a:t>
            </a:r>
            <a:r>
              <a:rPr kumimoji="1" lang="en-US" altLang="zh-CN" dirty="0" err="1" smtClean="0">
                <a:solidFill>
                  <a:schemeClr val="bg1"/>
                </a:solidFill>
              </a:rPr>
              <a:t>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863028" y="40979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1-17 </a:t>
            </a:r>
            <a:r>
              <a:rPr kumimoji="1" lang="en-US" altLang="zh-CN" dirty="0" err="1" smtClean="0">
                <a:solidFill>
                  <a:schemeClr val="bg1"/>
                </a:solidFill>
              </a:rPr>
              <a:t>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26415" y="148590"/>
            <a:ext cx="11026140" cy="646430"/>
            <a:chOff x="829" y="234"/>
            <a:chExt cx="17364" cy="1018"/>
          </a:xfrm>
        </p:grpSpPr>
        <p:cxnSp>
          <p:nvCxnSpPr>
            <p:cNvPr id="15" name="直线连接符 14"/>
            <p:cNvCxnSpPr/>
            <p:nvPr>
              <p:custDataLst>
                <p:tags r:id="rId5"/>
              </p:custDataLst>
            </p:nvPr>
          </p:nvCxnSpPr>
          <p:spPr>
            <a:xfrm>
              <a:off x="829" y="1252"/>
              <a:ext cx="17364" cy="0"/>
            </a:xfrm>
            <a:prstGeom prst="line">
              <a:avLst/>
            </a:prstGeom>
            <a:ln w="38100">
              <a:solidFill>
                <a:srgbClr val="943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6652" y="234"/>
              <a:ext cx="5012" cy="7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buFont typeface="Arial" panose="020B0604020202090204" pitchFamily="34" charset="0"/>
                <a:buNone/>
                <a:defRPr/>
              </a:pPr>
              <a:r>
                <a:rPr lang="en-US" altLang="zh-CN" sz="3200" b="1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LHAASO result</a:t>
              </a:r>
              <a:r>
                <a:rPr lang="en-US" altLang="zh-CN" sz="3200" dirty="0" smtClean="0">
                  <a:latin typeface="Times New Roman Bold" panose="02020503050405090304" charset="0"/>
                  <a:ea typeface="宋体" pitchFamily="2" charset="-122"/>
                  <a:cs typeface="Times New Roman Bold" panose="02020503050405090304" charset="0"/>
                  <a:sym typeface="+mn-ea"/>
                </a:rPr>
                <a:t>s </a:t>
              </a:r>
              <a:endParaRPr lang="zh-CN" altLang="en-US" sz="3200" b="1" dirty="0" smtClean="0">
                <a:latin typeface="Times New Roman Bold" panose="02020503050405090304" charset="0"/>
                <a:ea typeface="宋体" pitchFamily="2" charset="-122"/>
                <a:cs typeface="Times New Roman Bold" panose="02020503050405090304" charset="0"/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77" y="1945805"/>
            <a:ext cx="5549528" cy="4144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737090" y="1831340"/>
            <a:ext cx="989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&gt; 1 TeV</a:t>
            </a:r>
          </a:p>
        </p:txBody>
      </p:sp>
      <p:pic>
        <p:nvPicPr>
          <p:cNvPr id="11" name="图片 10" descr="lhaaso_G54_TS ma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515" y="1948180"/>
            <a:ext cx="4980305" cy="3874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26415" y="5998210"/>
            <a:ext cx="4553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Overlapped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with: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PSR,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SNR,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err="1" smtClean="0">
                <a:latin typeface="Times New Roman Regular" panose="02020503050405090304" charset="0"/>
                <a:cs typeface="Times New Roman Regular" panose="02020503050405090304" charset="0"/>
              </a:rPr>
              <a:t>TeVCat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,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Fermi-LAT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4FGL,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other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smtClean="0">
                <a:latin typeface="Times New Roman Regular" panose="02020503050405090304" charset="0"/>
                <a:cs typeface="Times New Roman Regular" panose="02020503050405090304" charset="0"/>
              </a:rPr>
              <a:t>LHAASO</a:t>
            </a:r>
            <a:r>
              <a:rPr kumimoji="1" lang="zh-CN" altLang="en-US" dirty="0" smtClean="0"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kumimoji="1" lang="en-US" altLang="zh-CN" dirty="0" err="1" smtClean="0">
                <a:latin typeface="Times New Roman Regular" panose="02020503050405090304" charset="0"/>
                <a:cs typeface="Times New Roman Regular" panose="02020503050405090304" charset="0"/>
              </a:rPr>
              <a:t>srcs</a:t>
            </a:r>
            <a:endParaRPr kumimoji="1" lang="en-US" altLang="zh-CN" dirty="0" smtClean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24075" y="1533525"/>
            <a:ext cx="1352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 Bold" panose="02020503050405090304" charset="0"/>
                <a:cs typeface="Times New Roman Bold" panose="02020503050405090304" charset="0"/>
              </a:rPr>
              <a:t>Scale: sqrt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206240" y="1033780"/>
            <a:ext cx="3668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0432FF"/>
                </a:solidFill>
                <a:latin typeface="Times New Roman Bold" panose="02020503050405090304" charset="0"/>
                <a:cs typeface="Times New Roman Bold" panose="02020503050405090304" charset="0"/>
              </a:rPr>
              <a:t>Target:</a:t>
            </a:r>
            <a:r>
              <a:rPr kumimoji="1" lang="zh-CN" altLang="en-US" sz="2000" b="1" dirty="0" smtClean="0">
                <a:solidFill>
                  <a:srgbClr val="0432FF"/>
                </a:solidFill>
                <a:latin typeface="Times New Roman Bold" panose="02020503050405090304" charset="0"/>
                <a:cs typeface="Times New Roman Bold" panose="02020503050405090304" charset="0"/>
              </a:rPr>
              <a:t> </a:t>
            </a:r>
            <a:r>
              <a:rPr kumimoji="1" lang="en-US" altLang="zh-CN" sz="2000" b="1" dirty="0" smtClean="0">
                <a:solidFill>
                  <a:srgbClr val="0432FF"/>
                </a:solidFill>
                <a:latin typeface="Times New Roman Bold" panose="02020503050405090304" charset="0"/>
                <a:cs typeface="Times New Roman Bold" panose="02020503050405090304" charset="0"/>
              </a:rPr>
              <a:t>PWN/SNR G54.1+0.3</a:t>
            </a:r>
            <a:endParaRPr kumimoji="1" lang="zh-CN" altLang="en-US" sz="2000" b="1" dirty="0">
              <a:solidFill>
                <a:srgbClr val="0432FF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880355" y="21998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1-17 </a:t>
            </a:r>
            <a:r>
              <a:rPr kumimoji="1" lang="en-US" altLang="zh-CN" dirty="0" err="1" smtClean="0">
                <a:solidFill>
                  <a:schemeClr val="bg1"/>
                </a:solidFill>
              </a:rPr>
              <a:t>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a27bce4-8eb7-407c-93e9-6a0b9420e352"/>
  <p:tag name="COMMONDATA" val="eyJoZGlkIjoiMzUzNTIwZTNjMDE3ZTYwZjQxZmUzMDA1YmIyNjYzYm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1262</Words>
  <Application>Microsoft Macintosh PowerPoint</Application>
  <PresentationFormat>宽屏</PresentationFormat>
  <Paragraphs>233</Paragraphs>
  <Slides>18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ArialMT</vt:lpstr>
      <vt:lpstr>Calibri</vt:lpstr>
      <vt:lpstr>Cambria Math</vt:lpstr>
      <vt:lpstr>DejaVu Math TeX Gyre</vt:lpstr>
      <vt:lpstr>Franklin Gothic Medium</vt:lpstr>
      <vt:lpstr>Helvetica</vt:lpstr>
      <vt:lpstr>Palatino</vt:lpstr>
      <vt:lpstr>PingFang SC</vt:lpstr>
      <vt:lpstr>Times New Roman</vt:lpstr>
      <vt:lpstr>Times New Roman Bold</vt:lpstr>
      <vt:lpstr>Times New Roman Bold Italic</vt:lpstr>
      <vt:lpstr>Times New Roman Italic</vt:lpstr>
      <vt:lpstr>Times New Roman Regular</vt:lpstr>
      <vt:lpstr>Wingdings</vt:lpstr>
      <vt:lpstr>宋体</vt:lpstr>
      <vt:lpstr>微软雅黑</vt:lpstr>
      <vt:lpstr>Arial</vt:lpstr>
      <vt:lpstr>Office 主题</vt:lpstr>
      <vt:lpstr> Updated LHAASO and Fermi-LAT analysis of a Complex Galactic Plane Region 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24200</dc:creator>
  <cp:lastModifiedBy>Microsoft Office 用户</cp:lastModifiedBy>
  <cp:revision>1778</cp:revision>
  <cp:lastPrinted>2026-04-25T02:57:41Z</cp:lastPrinted>
  <dcterms:created xsi:type="dcterms:W3CDTF">2026-04-25T02:57:41Z</dcterms:created>
  <dcterms:modified xsi:type="dcterms:W3CDTF">2026-04-27T06:54:30Z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KSORubyTemplateID">
    <vt:lpwstr>8</vt:lpwstr>
  </property>
  <property fmtid="{D5CDD505-2E9C-101B-9397-08002B2CF9AE}" pid="4" name="ICV">
    <vt:lpwstr/>
  </property>
</Properties>
</file>