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2" r:id="rId1"/>
  </p:sldMasterIdLst>
  <p:notesMasterIdLst>
    <p:notesMasterId r:id="rId9"/>
  </p:notesMasterIdLst>
  <p:handoutMasterIdLst>
    <p:handoutMasterId r:id="rId10"/>
  </p:handoutMasterIdLst>
  <p:sldIdLst>
    <p:sldId id="256" r:id="rId2"/>
    <p:sldId id="258" r:id="rId3"/>
    <p:sldId id="270" r:id="rId4"/>
    <p:sldId id="271" r:id="rId5"/>
    <p:sldId id="273" r:id="rId6"/>
    <p:sldId id="272" r:id="rId7"/>
    <p:sldId id="274"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EF6"/>
    <a:srgbClr val="FFFEEE"/>
    <a:srgbClr val="FFFEE7"/>
    <a:srgbClr val="FFFBEF"/>
    <a:srgbClr val="F8F8F8"/>
    <a:srgbClr val="FFFA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52" autoAdjust="0"/>
    <p:restoredTop sz="94660"/>
  </p:normalViewPr>
  <p:slideViewPr>
    <p:cSldViewPr snapToGrid="0">
      <p:cViewPr varScale="1">
        <p:scale>
          <a:sx n="75" d="100"/>
          <a:sy n="75" d="100"/>
        </p:scale>
        <p:origin x="82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B5150DE-1987-38E5-38DD-B935D430FC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274EB024-814F-C076-6F89-7BB74CA971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55C266-129A-4AD9-A37E-4C2A96B62E9A}" type="datetimeFigureOut">
              <a:rPr lang="zh-CN" altLang="en-US" smtClean="0"/>
              <a:t>2026/4/28</a:t>
            </a:fld>
            <a:endParaRPr lang="zh-CN" altLang="en-US"/>
          </a:p>
        </p:txBody>
      </p:sp>
      <p:sp>
        <p:nvSpPr>
          <p:cNvPr id="4" name="页脚占位符 3">
            <a:extLst>
              <a:ext uri="{FF2B5EF4-FFF2-40B4-BE49-F238E27FC236}">
                <a16:creationId xmlns:a16="http://schemas.microsoft.com/office/drawing/2014/main" id="{5B22B636-514E-12A1-6BC1-E499FA0A69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6366BB9F-642A-BE93-D760-A0FC9A2D89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DE9550-212C-41A5-B169-731213631AED}" type="slidenum">
              <a:rPr lang="zh-CN" altLang="en-US" smtClean="0"/>
              <a:t>‹#›</a:t>
            </a:fld>
            <a:endParaRPr lang="zh-CN" altLang="en-US"/>
          </a:p>
        </p:txBody>
      </p:sp>
    </p:spTree>
    <p:extLst>
      <p:ext uri="{BB962C8B-B14F-4D97-AF65-F5344CB8AC3E}">
        <p14:creationId xmlns:p14="http://schemas.microsoft.com/office/powerpoint/2010/main" val="6837240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A33E75-818A-4E6F-9B2C-5E71D1EF73F5}" type="datetimeFigureOut">
              <a:rPr lang="zh-CN" altLang="en-US" smtClean="0"/>
              <a:t>2026/4/28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D464E1-6C94-42D4-904E-2C74AD76782E}" type="slidenum">
              <a:rPr lang="zh-CN" altLang="en-US" smtClean="0"/>
              <a:t>‹#›</a:t>
            </a:fld>
            <a:endParaRPr lang="zh-CN" altLang="en-US"/>
          </a:p>
        </p:txBody>
      </p:sp>
    </p:spTree>
    <p:extLst>
      <p:ext uri="{BB962C8B-B14F-4D97-AF65-F5344CB8AC3E}">
        <p14:creationId xmlns:p14="http://schemas.microsoft.com/office/powerpoint/2010/main" val="8613926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zh-CN" altLang="en-US"/>
          </a:p>
        </p:txBody>
      </p:sp>
      <p:sp>
        <p:nvSpPr>
          <p:cNvPr id="3" name="备注占位符 2"/>
          <p:cNvSpPr>
            <a:spLocks noGrp="1"/>
          </p:cNvSpPr>
          <p:nvPr>
            <p:ph type="body" idx="1"/>
          </p:nvPr>
        </p:nvSpPr>
        <p:spPr/>
        <p:txBody>
          <a:bodyPr/>
          <a:lstStyle/>
          <a:p>
            <a:r>
              <a:rPr lang="en-US" altLang="zh-CN" sz="1800" dirty="0">
                <a:effectLst/>
                <a:latin typeface="Times New Roman" panose="02020603050405020304" pitchFamily="18" charset="0"/>
                <a:ea typeface="等线" panose="02010600030101010101" pitchFamily="2" charset="-122"/>
              </a:rPr>
              <a:t>Good afternoon, everyone! My name is . Today, I’m going to present a paper about LHAASO-KM2A Measurement of Diffuse Gamma-Ray Emission. Scientists have been studying cosmic rays for over a hundred years and have developed theoretical models to account for their origin and propagation. But are these theoretical models correct? This has to be verified with observational data, which is the main focus of this paper.</a:t>
            </a:r>
            <a:endParaRPr lang="zh-CN" altLang="en-US" dirty="0"/>
          </a:p>
        </p:txBody>
      </p:sp>
      <p:sp>
        <p:nvSpPr>
          <p:cNvPr id="4" name="灯片编号占位符 3"/>
          <p:cNvSpPr>
            <a:spLocks noGrp="1"/>
          </p:cNvSpPr>
          <p:nvPr>
            <p:ph type="sldNum" sz="quarter" idx="5"/>
          </p:nvPr>
        </p:nvSpPr>
        <p:spPr/>
        <p:txBody>
          <a:bodyPr/>
          <a:lstStyle/>
          <a:p>
            <a:fld id="{52D464E1-6C94-42D4-904E-2C74AD76782E}" type="slidenum">
              <a:rPr lang="zh-CN" altLang="en-US" smtClean="0"/>
              <a:t>1</a:t>
            </a:fld>
            <a:endParaRPr lang="zh-CN" altLang="en-US"/>
          </a:p>
        </p:txBody>
      </p:sp>
    </p:spTree>
    <p:extLst>
      <p:ext uri="{BB962C8B-B14F-4D97-AF65-F5344CB8AC3E}">
        <p14:creationId xmlns:p14="http://schemas.microsoft.com/office/powerpoint/2010/main" val="3567559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zh-CN" altLang="en-US"/>
          </a:p>
        </p:txBody>
      </p:sp>
      <p:sp>
        <p:nvSpPr>
          <p:cNvPr id="3" name="备注占位符 2"/>
          <p:cNvSpPr>
            <a:spLocks noGrp="1"/>
          </p:cNvSpPr>
          <p:nvPr>
            <p:ph type="body" idx="1"/>
          </p:nvPr>
        </p:nvSpPr>
        <p:spPr/>
        <p:txBody>
          <a:bodyPr/>
          <a:lstStyle/>
          <a:p>
            <a:r>
              <a:rPr lang="en-US" altLang="zh-CN" sz="1800" dirty="0">
                <a:solidFill>
                  <a:srgbClr val="000000"/>
                </a:solidFill>
                <a:effectLst/>
                <a:latin typeface="Times New Roman" panose="02020603050405020304" pitchFamily="18" charset="0"/>
                <a:ea typeface="等线" panose="02010600030101010101" pitchFamily="2" charset="-122"/>
              </a:rPr>
              <a:t>LHAASO</a:t>
            </a:r>
            <a:r>
              <a:rPr lang="en-US" altLang="zh-CN" sz="1800" dirty="0">
                <a:solidFill>
                  <a:srgbClr val="000000"/>
                </a:solidFill>
                <a:effectLst/>
                <a:latin typeface="Times New Roman" panose="02020603050405020304" pitchFamily="18" charset="0"/>
                <a:ea typeface="Segoe UI" panose="020B0502040204020203" pitchFamily="34" charset="0"/>
              </a:rPr>
              <a:t> is located at </a:t>
            </a:r>
            <a:r>
              <a:rPr lang="en-US" altLang="zh-CN" sz="1800" dirty="0" err="1">
                <a:solidFill>
                  <a:srgbClr val="000000"/>
                </a:solidFill>
                <a:effectLst/>
                <a:latin typeface="Times New Roman" panose="02020603050405020304" pitchFamily="18" charset="0"/>
                <a:ea typeface="Segoe UI" panose="020B0502040204020203" pitchFamily="34" charset="0"/>
              </a:rPr>
              <a:t>Haizi</a:t>
            </a:r>
            <a:r>
              <a:rPr lang="en-US" altLang="zh-CN" sz="1800" dirty="0">
                <a:solidFill>
                  <a:srgbClr val="000000"/>
                </a:solidFill>
                <a:effectLst/>
                <a:latin typeface="Times New Roman" panose="02020603050405020304" pitchFamily="18" charset="0"/>
                <a:ea typeface="Segoe UI" panose="020B0502040204020203" pitchFamily="34" charset="0"/>
              </a:rPr>
              <a:t> Mountain in Sichuan Province, China. It combines multiple detection methods for data collection, which makes it the newest, largest and most sensitive cosmic ray detector in the world. Its advantage lies in its ability to accurately measure gamma ray with extremely high energ</a:t>
            </a:r>
            <a:r>
              <a:rPr lang="en-US" altLang="zh-CN" sz="1800" dirty="0">
                <a:solidFill>
                  <a:srgbClr val="000000"/>
                </a:solidFill>
                <a:effectLst/>
                <a:latin typeface="Times New Roman" panose="02020603050405020304" pitchFamily="18" charset="0"/>
                <a:ea typeface="等线" panose="02010600030101010101" pitchFamily="2" charset="-122"/>
              </a:rPr>
              <a:t>y</a:t>
            </a:r>
            <a:r>
              <a:rPr lang="en-US" altLang="zh-CN" sz="1800" dirty="0">
                <a:solidFill>
                  <a:srgbClr val="000000"/>
                </a:solidFill>
                <a:effectLst/>
                <a:latin typeface="Times New Roman" panose="02020603050405020304" pitchFamily="18" charset="0"/>
                <a:ea typeface="Segoe UI" panose="020B0502040204020203" pitchFamily="34" charset="0"/>
              </a:rPr>
              <a:t>.</a:t>
            </a:r>
            <a:endParaRPr lang="zh-CN" altLang="en-US" dirty="0"/>
          </a:p>
        </p:txBody>
      </p:sp>
      <p:sp>
        <p:nvSpPr>
          <p:cNvPr id="4" name="灯片编号占位符 3"/>
          <p:cNvSpPr>
            <a:spLocks noGrp="1"/>
          </p:cNvSpPr>
          <p:nvPr>
            <p:ph type="sldNum" sz="quarter" idx="5"/>
          </p:nvPr>
        </p:nvSpPr>
        <p:spPr/>
        <p:txBody>
          <a:bodyPr/>
          <a:lstStyle/>
          <a:p>
            <a:fld id="{52D464E1-6C94-42D4-904E-2C74AD76782E}" type="slidenum">
              <a:rPr lang="zh-CN" altLang="en-US" smtClean="0"/>
              <a:t>2</a:t>
            </a:fld>
            <a:endParaRPr lang="zh-CN" altLang="en-US"/>
          </a:p>
        </p:txBody>
      </p:sp>
    </p:spTree>
    <p:extLst>
      <p:ext uri="{BB962C8B-B14F-4D97-AF65-F5344CB8AC3E}">
        <p14:creationId xmlns:p14="http://schemas.microsoft.com/office/powerpoint/2010/main" val="2938211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2D464E1-6C94-42D4-904E-2C74AD76782E}" type="slidenum">
              <a:rPr lang="zh-CN" altLang="en-US" smtClean="0"/>
              <a:t>4</a:t>
            </a:fld>
            <a:endParaRPr lang="zh-CN" altLang="en-US"/>
          </a:p>
        </p:txBody>
      </p:sp>
    </p:spTree>
    <p:extLst>
      <p:ext uri="{BB962C8B-B14F-4D97-AF65-F5344CB8AC3E}">
        <p14:creationId xmlns:p14="http://schemas.microsoft.com/office/powerpoint/2010/main" val="1361565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zh-CN" altLang="en-US"/>
          </a:p>
        </p:txBody>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2D464E1-6C94-42D4-904E-2C74AD76782E}" type="slidenum">
              <a:rPr lang="zh-CN" altLang="en-US" smtClean="0"/>
              <a:t>6</a:t>
            </a:fld>
            <a:endParaRPr lang="zh-CN" altLang="en-US"/>
          </a:p>
        </p:txBody>
      </p:sp>
    </p:spTree>
    <p:extLst>
      <p:ext uri="{BB962C8B-B14F-4D97-AF65-F5344CB8AC3E}">
        <p14:creationId xmlns:p14="http://schemas.microsoft.com/office/powerpoint/2010/main" val="2533597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F71DA-E3DA-8918-E0A9-2FBC60186F6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6257785-74B4-C708-27FF-9888660D2262}"/>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4FAF1030-B523-98DF-2BA7-7543D4083774}"/>
              </a:ext>
            </a:extLst>
          </p:cNvPr>
          <p:cNvSpPr>
            <a:spLocks noGrp="1"/>
          </p:cNvSpPr>
          <p:nvPr>
            <p:ph type="body" idx="1"/>
          </p:nvPr>
        </p:nvSpPr>
        <p:spPr/>
        <p:txBody>
          <a:bodyPr/>
          <a:lstStyle/>
          <a:p>
            <a:r>
              <a:rPr lang="zh-CN" altLang="zh-CN" sz="1800" dirty="0">
                <a:effectLst/>
                <a:ea typeface="Times New Roman" panose="02020603050405020304" pitchFamily="18" charset="0"/>
              </a:rPr>
              <a:t> </a:t>
            </a:r>
            <a:r>
              <a:rPr lang="en-US" altLang="zh-CN" sz="1800" dirty="0">
                <a:solidFill>
                  <a:srgbClr val="000000"/>
                </a:solidFill>
                <a:effectLst/>
                <a:ea typeface="Times New Roman" panose="02020603050405020304" pitchFamily="18" charset="0"/>
              </a:rPr>
              <a:t>In the future, we can focus our efforts on expanding the analysis to other Galaxy regions, improving measurement methods and equipment, and modifying the theoretical models.</a:t>
            </a:r>
            <a:r>
              <a:rPr lang="en-US" altLang="zh-CN" sz="1800" dirty="0">
                <a:solidFill>
                  <a:srgbClr val="000000"/>
                </a:solidFill>
                <a:effectLst/>
                <a:latin typeface="Segoe UI" panose="020B0502040204020203" pitchFamily="34" charset="0"/>
                <a:ea typeface="等线" panose="02010600030101010101" pitchFamily="2" charset="-122"/>
              </a:rPr>
              <a:t> </a:t>
            </a:r>
            <a:r>
              <a:rPr lang="en-US" altLang="zh-CN" sz="1800" dirty="0">
                <a:solidFill>
                  <a:srgbClr val="000000"/>
                </a:solidFill>
                <a:effectLst/>
                <a:latin typeface="Times New Roman" panose="02020603050405020304" pitchFamily="18" charset="0"/>
                <a:ea typeface="等线" panose="02010600030101010101" pitchFamily="2" charset="-122"/>
              </a:rPr>
              <a:t>These topics may help us gain a better understanding of the universe and its fundamental laws.</a:t>
            </a:r>
            <a:endParaRPr lang="zh-CN" altLang="en-US" dirty="0"/>
          </a:p>
        </p:txBody>
      </p:sp>
      <p:sp>
        <p:nvSpPr>
          <p:cNvPr id="4" name="灯片编号占位符 3">
            <a:extLst>
              <a:ext uri="{FF2B5EF4-FFF2-40B4-BE49-F238E27FC236}">
                <a16:creationId xmlns:a16="http://schemas.microsoft.com/office/drawing/2014/main" id="{FDE174E3-6D3E-C2AE-6BBB-F6B9A133CE15}"/>
              </a:ext>
            </a:extLst>
          </p:cNvPr>
          <p:cNvSpPr>
            <a:spLocks noGrp="1"/>
          </p:cNvSpPr>
          <p:nvPr>
            <p:ph type="sldNum" sz="quarter" idx="5"/>
          </p:nvPr>
        </p:nvSpPr>
        <p:spPr/>
        <p:txBody>
          <a:bodyPr/>
          <a:lstStyle/>
          <a:p>
            <a:fld id="{52D464E1-6C94-42D4-904E-2C74AD76782E}" type="slidenum">
              <a:rPr lang="zh-CN" altLang="en-US" smtClean="0"/>
              <a:t>7</a:t>
            </a:fld>
            <a:endParaRPr lang="zh-CN" altLang="en-US"/>
          </a:p>
        </p:txBody>
      </p:sp>
    </p:spTree>
    <p:extLst>
      <p:ext uri="{BB962C8B-B14F-4D97-AF65-F5344CB8AC3E}">
        <p14:creationId xmlns:p14="http://schemas.microsoft.com/office/powerpoint/2010/main" val="1463641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F5A23AB-B051-4731-8F69-AB613B592E29}" type="datetime1">
              <a:rPr lang="zh-CN" altLang="en-US" smtClean="0"/>
              <a:t>2026/4/28</a:t>
            </a:fld>
            <a:endParaRPr lang="zh-CN" altLang="en-US"/>
          </a:p>
        </p:txBody>
      </p:sp>
      <p:sp>
        <p:nvSpPr>
          <p:cNvPr id="5" name="Footer Placeholder 4"/>
          <p:cNvSpPr>
            <a:spLocks noGrp="1"/>
          </p:cNvSpPr>
          <p:nvPr>
            <p:ph type="ftr" sz="quarter" idx="11"/>
          </p:nvPr>
        </p:nvSpPr>
        <p:spPr/>
        <p:txBody>
          <a:bodyPr/>
          <a:lstStyle/>
          <a:p>
            <a:r>
              <a:rPr lang="en-US" altLang="zh-CN"/>
              <a:t>poster-38</a:t>
            </a:r>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15928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97C095A-F23E-4751-8BE7-01940E7CBEEB}" type="datetime1">
              <a:rPr lang="zh-CN" altLang="en-US" smtClean="0"/>
              <a:t>2026/4/28</a:t>
            </a:fld>
            <a:endParaRPr lang="zh-CN" altLang="en-US"/>
          </a:p>
        </p:txBody>
      </p:sp>
      <p:sp>
        <p:nvSpPr>
          <p:cNvPr id="5" name="Footer Placeholder 4"/>
          <p:cNvSpPr>
            <a:spLocks noGrp="1"/>
          </p:cNvSpPr>
          <p:nvPr>
            <p:ph type="ftr" sz="quarter" idx="11"/>
          </p:nvPr>
        </p:nvSpPr>
        <p:spPr/>
        <p:txBody>
          <a:bodyPr/>
          <a:lstStyle/>
          <a:p>
            <a:r>
              <a:rPr lang="en-US" altLang="zh-CN"/>
              <a:t>poster-38</a:t>
            </a:r>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37880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744AC53F-842B-4EA3-B26C-1677AAE899B1}" type="datetime1">
              <a:rPr lang="zh-CN" altLang="en-US" smtClean="0"/>
              <a:t>2026/4/28</a:t>
            </a:fld>
            <a:endParaRPr lang="zh-CN" altLang="en-US"/>
          </a:p>
        </p:txBody>
      </p:sp>
      <p:sp>
        <p:nvSpPr>
          <p:cNvPr id="5" name="Footer Placeholder 4"/>
          <p:cNvSpPr>
            <a:spLocks noGrp="1"/>
          </p:cNvSpPr>
          <p:nvPr>
            <p:ph type="ftr" sz="quarter" idx="11"/>
          </p:nvPr>
        </p:nvSpPr>
        <p:spPr/>
        <p:txBody>
          <a:bodyPr/>
          <a:lstStyle/>
          <a:p>
            <a:r>
              <a:rPr lang="en-US" altLang="zh-CN"/>
              <a:t>poster-38</a:t>
            </a:r>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6393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8D303498-A4DB-45D7-8E5B-FBF57C3985E9}" type="datetime1">
              <a:rPr lang="zh-CN" altLang="en-US" smtClean="0"/>
              <a:t>2026/4/28</a:t>
            </a:fld>
            <a:endParaRPr lang="zh-CN" altLang="en-US"/>
          </a:p>
        </p:txBody>
      </p:sp>
      <p:sp>
        <p:nvSpPr>
          <p:cNvPr id="5" name="Footer Placeholder 4"/>
          <p:cNvSpPr>
            <a:spLocks noGrp="1"/>
          </p:cNvSpPr>
          <p:nvPr>
            <p:ph type="ftr" sz="quarter" idx="11"/>
          </p:nvPr>
        </p:nvSpPr>
        <p:spPr/>
        <p:txBody>
          <a:bodyPr/>
          <a:lstStyle/>
          <a:p>
            <a:r>
              <a:rPr lang="en-US" altLang="zh-CN"/>
              <a:t>poster-38</a:t>
            </a:r>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10680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57FACEA-2880-46E8-A08C-E8B00E367099}" type="datetime1">
              <a:rPr lang="zh-CN" altLang="en-US" smtClean="0"/>
              <a:t>2026/4/28</a:t>
            </a:fld>
            <a:endParaRPr lang="zh-CN" altLang="en-US"/>
          </a:p>
        </p:txBody>
      </p:sp>
      <p:sp>
        <p:nvSpPr>
          <p:cNvPr id="5" name="Footer Placeholder 4"/>
          <p:cNvSpPr>
            <a:spLocks noGrp="1"/>
          </p:cNvSpPr>
          <p:nvPr>
            <p:ph type="ftr" sz="quarter" idx="11"/>
          </p:nvPr>
        </p:nvSpPr>
        <p:spPr/>
        <p:txBody>
          <a:bodyPr/>
          <a:lstStyle/>
          <a:p>
            <a:r>
              <a:rPr lang="en-US" altLang="zh-CN"/>
              <a:t>poster-38</a:t>
            </a:r>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305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259BB0AF-654D-45DB-B472-B5B8F84A7DA2}" type="datetime1">
              <a:rPr lang="zh-CN" altLang="en-US" smtClean="0"/>
              <a:t>2026/4/28</a:t>
            </a:fld>
            <a:endParaRPr lang="zh-CN" altLang="en-US"/>
          </a:p>
        </p:txBody>
      </p:sp>
      <p:sp>
        <p:nvSpPr>
          <p:cNvPr id="6" name="Footer Placeholder 5"/>
          <p:cNvSpPr>
            <a:spLocks noGrp="1"/>
          </p:cNvSpPr>
          <p:nvPr>
            <p:ph type="ftr" sz="quarter" idx="11"/>
          </p:nvPr>
        </p:nvSpPr>
        <p:spPr/>
        <p:txBody>
          <a:bodyPr/>
          <a:lstStyle/>
          <a:p>
            <a:r>
              <a:rPr lang="en-US" altLang="zh-CN"/>
              <a:t>poster-38</a:t>
            </a:r>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73738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DE577567-5885-4CEE-ABE3-205665AE5FBE}" type="datetime1">
              <a:rPr lang="zh-CN" altLang="en-US" smtClean="0"/>
              <a:t>2026/4/28</a:t>
            </a:fld>
            <a:endParaRPr lang="zh-CN" altLang="en-US"/>
          </a:p>
        </p:txBody>
      </p:sp>
      <p:sp>
        <p:nvSpPr>
          <p:cNvPr id="8" name="Footer Placeholder 7"/>
          <p:cNvSpPr>
            <a:spLocks noGrp="1"/>
          </p:cNvSpPr>
          <p:nvPr>
            <p:ph type="ftr" sz="quarter" idx="11"/>
          </p:nvPr>
        </p:nvSpPr>
        <p:spPr/>
        <p:txBody>
          <a:bodyPr/>
          <a:lstStyle/>
          <a:p>
            <a:r>
              <a:rPr lang="en-US" altLang="zh-CN"/>
              <a:t>poster-38</a:t>
            </a:r>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44069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2B9F544-1FDC-4761-9DE5-CC7E184E93C2}" type="datetime1">
              <a:rPr lang="zh-CN" altLang="en-US" smtClean="0"/>
              <a:t>2026/4/28</a:t>
            </a:fld>
            <a:endParaRPr lang="zh-CN" altLang="en-US"/>
          </a:p>
        </p:txBody>
      </p:sp>
      <p:sp>
        <p:nvSpPr>
          <p:cNvPr id="4" name="Footer Placeholder 3"/>
          <p:cNvSpPr>
            <a:spLocks noGrp="1"/>
          </p:cNvSpPr>
          <p:nvPr>
            <p:ph type="ftr" sz="quarter" idx="11"/>
          </p:nvPr>
        </p:nvSpPr>
        <p:spPr/>
        <p:txBody>
          <a:bodyPr/>
          <a:lstStyle/>
          <a:p>
            <a:r>
              <a:rPr lang="en-US" altLang="zh-CN"/>
              <a:t>poster-38</a:t>
            </a:r>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21566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9A645-11A0-41D6-9010-D81ACEA00FB7}" type="datetime1">
              <a:rPr lang="zh-CN" altLang="en-US" smtClean="0"/>
              <a:t>2026/4/28</a:t>
            </a:fld>
            <a:endParaRPr lang="zh-CN" altLang="en-US"/>
          </a:p>
        </p:txBody>
      </p:sp>
      <p:sp>
        <p:nvSpPr>
          <p:cNvPr id="3" name="Footer Placeholder 2"/>
          <p:cNvSpPr>
            <a:spLocks noGrp="1"/>
          </p:cNvSpPr>
          <p:nvPr>
            <p:ph type="ftr" sz="quarter" idx="11"/>
          </p:nvPr>
        </p:nvSpPr>
        <p:spPr/>
        <p:txBody>
          <a:bodyPr/>
          <a:lstStyle/>
          <a:p>
            <a:r>
              <a:rPr lang="en-US" altLang="zh-CN"/>
              <a:t>poster-38</a:t>
            </a:r>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971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35EDA9F-F963-413D-BEE4-0F48E098EB0D}" type="datetime1">
              <a:rPr lang="zh-CN" altLang="en-US" smtClean="0"/>
              <a:t>2026/4/28</a:t>
            </a:fld>
            <a:endParaRPr lang="zh-CN" altLang="en-US"/>
          </a:p>
        </p:txBody>
      </p:sp>
      <p:sp>
        <p:nvSpPr>
          <p:cNvPr id="6" name="Footer Placeholder 5"/>
          <p:cNvSpPr>
            <a:spLocks noGrp="1"/>
          </p:cNvSpPr>
          <p:nvPr>
            <p:ph type="ftr" sz="quarter" idx="11"/>
          </p:nvPr>
        </p:nvSpPr>
        <p:spPr/>
        <p:txBody>
          <a:bodyPr/>
          <a:lstStyle/>
          <a:p>
            <a:r>
              <a:rPr lang="en-US" altLang="zh-CN"/>
              <a:t>poster-38</a:t>
            </a:r>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91330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16909636-CF07-41C4-8375-F5087054D94D}" type="datetime1">
              <a:rPr lang="zh-CN" altLang="en-US" smtClean="0"/>
              <a:t>2026/4/28</a:t>
            </a:fld>
            <a:endParaRPr lang="zh-CN" altLang="en-US"/>
          </a:p>
        </p:txBody>
      </p:sp>
      <p:sp>
        <p:nvSpPr>
          <p:cNvPr id="6" name="Footer Placeholder 5"/>
          <p:cNvSpPr>
            <a:spLocks noGrp="1"/>
          </p:cNvSpPr>
          <p:nvPr>
            <p:ph type="ftr" sz="quarter" idx="11"/>
          </p:nvPr>
        </p:nvSpPr>
        <p:spPr/>
        <p:txBody>
          <a:bodyPr/>
          <a:lstStyle/>
          <a:p>
            <a:r>
              <a:rPr lang="en-US" altLang="zh-CN"/>
              <a:t>poster-38</a:t>
            </a:r>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4663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EF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41930-0BBB-411E-9C19-040379B7B91B}" type="datetime1">
              <a:rPr lang="zh-CN" altLang="en-US" smtClean="0"/>
              <a:t>2026/4/28</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poster-38</a:t>
            </a: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189189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2E376A-D2BC-2236-27B5-BD5516F636AC}"/>
              </a:ext>
            </a:extLst>
          </p:cNvPr>
          <p:cNvSpPr>
            <a:spLocks noGrp="1"/>
          </p:cNvSpPr>
          <p:nvPr>
            <p:ph type="ctrTitle"/>
          </p:nvPr>
        </p:nvSpPr>
        <p:spPr>
          <a:xfrm>
            <a:off x="557015" y="1509879"/>
            <a:ext cx="11077965" cy="2225351"/>
          </a:xfrm>
        </p:spPr>
        <p:txBody>
          <a:bodyPr>
            <a:noAutofit/>
          </a:bodyPr>
          <a:lstStyle/>
          <a:p>
            <a:r>
              <a:rPr lang="en-US" altLang="zh-CN" sz="4800" b="1" kern="100" dirty="0">
                <a:latin typeface="Times New Roman" panose="02020603050405020304" pitchFamily="18" charset="0"/>
                <a:ea typeface="等线" panose="02010600030101010101" pitchFamily="2" charset="-122"/>
                <a:cs typeface="Times New Roman" panose="02020603050405020304" pitchFamily="18" charset="0"/>
              </a:rPr>
              <a:t>Search for very high energy gamma-ray emission from non-repeating fast radio bursts with LHAASO-WCDA</a:t>
            </a:r>
            <a:endParaRPr lang="zh-CN" altLang="en-US" sz="4800" b="1" dirty="0"/>
          </a:p>
        </p:txBody>
      </p:sp>
      <p:sp>
        <p:nvSpPr>
          <p:cNvPr id="3" name="副标题 2">
            <a:extLst>
              <a:ext uri="{FF2B5EF4-FFF2-40B4-BE49-F238E27FC236}">
                <a16:creationId xmlns:a16="http://schemas.microsoft.com/office/drawing/2014/main" id="{9A56FA61-4CD3-0DC3-20D0-7417B7258216}"/>
              </a:ext>
            </a:extLst>
          </p:cNvPr>
          <p:cNvSpPr>
            <a:spLocks noGrp="1"/>
          </p:cNvSpPr>
          <p:nvPr>
            <p:ph type="subTitle" idx="1"/>
          </p:nvPr>
        </p:nvSpPr>
        <p:spPr>
          <a:xfrm>
            <a:off x="1928190" y="4106299"/>
            <a:ext cx="8335617" cy="1241822"/>
          </a:xfrm>
        </p:spPr>
        <p:txBody>
          <a:bodyPr/>
          <a:lstStyle/>
          <a:p>
            <a:r>
              <a:rPr lang="en-US" altLang="zh-CN" dirty="0"/>
              <a:t>Yao Ge, Qiang Yuan, Rui Zhang</a:t>
            </a:r>
          </a:p>
          <a:p>
            <a:r>
              <a:rPr lang="en-US" altLang="zh-CN" dirty="0"/>
              <a:t>Purple Mountain Observatory, Chinese Academy of Sciences</a:t>
            </a:r>
            <a:endParaRPr lang="zh-CN" altLang="en-US" dirty="0"/>
          </a:p>
        </p:txBody>
      </p:sp>
      <p:sp>
        <p:nvSpPr>
          <p:cNvPr id="4" name="灯片编号占位符 3">
            <a:extLst>
              <a:ext uri="{FF2B5EF4-FFF2-40B4-BE49-F238E27FC236}">
                <a16:creationId xmlns:a16="http://schemas.microsoft.com/office/drawing/2014/main" id="{DA43009E-CBCC-CE0E-1237-A92C13E8FF33}"/>
              </a:ext>
            </a:extLst>
          </p:cNvPr>
          <p:cNvSpPr>
            <a:spLocks noGrp="1"/>
          </p:cNvSpPr>
          <p:nvPr>
            <p:ph type="sldNum" sz="quarter" idx="12"/>
          </p:nvPr>
        </p:nvSpPr>
        <p:spPr/>
        <p:txBody>
          <a:bodyPr/>
          <a:lstStyle/>
          <a:p>
            <a:fld id="{565CE74E-AB26-4998-AD42-012C4C1AD076}" type="slidenum">
              <a:rPr lang="zh-CN" altLang="en-US" smtClean="0"/>
              <a:t>1</a:t>
            </a:fld>
            <a:endParaRPr lang="zh-CN" altLang="en-US"/>
          </a:p>
        </p:txBody>
      </p:sp>
      <p:sp>
        <p:nvSpPr>
          <p:cNvPr id="5" name="页脚占位符 4">
            <a:extLst>
              <a:ext uri="{FF2B5EF4-FFF2-40B4-BE49-F238E27FC236}">
                <a16:creationId xmlns:a16="http://schemas.microsoft.com/office/drawing/2014/main" id="{B5D1A46D-3FB0-182B-8314-733A30E65E09}"/>
              </a:ext>
            </a:extLst>
          </p:cNvPr>
          <p:cNvSpPr>
            <a:spLocks noGrp="1"/>
          </p:cNvSpPr>
          <p:nvPr>
            <p:ph type="ftr" sz="quarter" idx="11"/>
          </p:nvPr>
        </p:nvSpPr>
        <p:spPr/>
        <p:txBody>
          <a:bodyPr/>
          <a:lstStyle/>
          <a:p>
            <a:r>
              <a:rPr lang="en-US" altLang="zh-CN" sz="2800" b="1" dirty="0">
                <a:solidFill>
                  <a:srgbClr val="FF0000"/>
                </a:solidFill>
              </a:rPr>
              <a:t>poster-38</a:t>
            </a:r>
            <a:endParaRPr lang="zh-CN" altLang="en-US" sz="2800" b="1" dirty="0">
              <a:solidFill>
                <a:srgbClr val="FF0000"/>
              </a:solidFill>
            </a:endParaRPr>
          </a:p>
        </p:txBody>
      </p:sp>
    </p:spTree>
    <p:extLst>
      <p:ext uri="{BB962C8B-B14F-4D97-AF65-F5344CB8AC3E}">
        <p14:creationId xmlns:p14="http://schemas.microsoft.com/office/powerpoint/2010/main" val="3549096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DA30F115-69DA-EDC3-AC11-67D311E98FE9}"/>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Lst>
          </a:blip>
          <a:stretch>
            <a:fillRect/>
          </a:stretch>
        </p:blipFill>
        <p:spPr>
          <a:xfrm>
            <a:off x="6924637" y="2787383"/>
            <a:ext cx="4872033" cy="2880000"/>
          </a:xfrm>
          <a:prstGeom prst="rect">
            <a:avLst/>
          </a:prstGeom>
        </p:spPr>
      </p:pic>
      <p:sp>
        <p:nvSpPr>
          <p:cNvPr id="2" name="标题 1">
            <a:extLst>
              <a:ext uri="{FF2B5EF4-FFF2-40B4-BE49-F238E27FC236}">
                <a16:creationId xmlns:a16="http://schemas.microsoft.com/office/drawing/2014/main" id="{8ECA3C7B-57E3-0BB9-8F18-AEE7EAEC34C4}"/>
              </a:ext>
            </a:extLst>
          </p:cNvPr>
          <p:cNvSpPr>
            <a:spLocks noGrp="1"/>
          </p:cNvSpPr>
          <p:nvPr>
            <p:ph type="title"/>
          </p:nvPr>
        </p:nvSpPr>
        <p:spPr>
          <a:xfrm>
            <a:off x="838200" y="136525"/>
            <a:ext cx="10515600" cy="1325563"/>
          </a:xfrm>
        </p:spPr>
        <p:txBody>
          <a:bodyPr>
            <a:normAutofit/>
          </a:bodyPr>
          <a:lstStyle/>
          <a:p>
            <a:pPr algn="ctr"/>
            <a:r>
              <a:rPr lang="en-US" altLang="zh-CN" b="1" kern="100" dirty="0">
                <a:latin typeface="+mn-lt"/>
                <a:ea typeface="等线" panose="02010600030101010101" pitchFamily="2" charset="-122"/>
              </a:rPr>
              <a:t>Introduction</a:t>
            </a:r>
            <a:endParaRPr lang="zh-CN" altLang="en-US" dirty="0">
              <a:latin typeface="+mn-lt"/>
            </a:endParaRPr>
          </a:p>
        </p:txBody>
      </p:sp>
      <p:sp>
        <p:nvSpPr>
          <p:cNvPr id="3" name="内容占位符 2">
            <a:extLst>
              <a:ext uri="{FF2B5EF4-FFF2-40B4-BE49-F238E27FC236}">
                <a16:creationId xmlns:a16="http://schemas.microsoft.com/office/drawing/2014/main" id="{719028B8-F32F-C63D-7E38-2508FBA93041}"/>
              </a:ext>
            </a:extLst>
          </p:cNvPr>
          <p:cNvSpPr>
            <a:spLocks noGrp="1"/>
          </p:cNvSpPr>
          <p:nvPr>
            <p:ph idx="1"/>
          </p:nvPr>
        </p:nvSpPr>
        <p:spPr>
          <a:xfrm>
            <a:off x="578617" y="2026817"/>
            <a:ext cx="10897772" cy="786234"/>
          </a:xfrm>
          <a:noFill/>
        </p:spPr>
        <p:txBody>
          <a:bodyPr>
            <a:noAutofit/>
          </a:bodyPr>
          <a:lstStyle/>
          <a:p>
            <a:pPr algn="just">
              <a:lnSpc>
                <a:spcPct val="100000"/>
              </a:lnSpc>
              <a:spcBef>
                <a:spcPts val="1200"/>
              </a:spcBef>
              <a:spcAft>
                <a:spcPts val="1200"/>
              </a:spcAft>
              <a:buFont typeface="Wingdings" panose="05000000000000000000" pitchFamily="2" charset="2"/>
              <a:buChar char="Ø"/>
            </a:pPr>
            <a:r>
              <a:rPr lang="en-US" altLang="zh-CN" sz="2400" b="1" kern="100" dirty="0">
                <a:latin typeface="Times New Roman" panose="02020603050405020304" pitchFamily="18" charset="0"/>
                <a:ea typeface="等线" panose="02010600030101010101" pitchFamily="2" charset="-122"/>
                <a:cs typeface="Times New Roman" panose="02020603050405020304" pitchFamily="18" charset="0"/>
              </a:rPr>
              <a:t>Research Object:</a:t>
            </a:r>
            <a:r>
              <a:rPr lang="en-US" altLang="zh-CN" sz="2400" kern="100" dirty="0">
                <a:latin typeface="Times New Roman" panose="02020603050405020304" pitchFamily="18" charset="0"/>
                <a:ea typeface="等线" panose="02010600030101010101" pitchFamily="2" charset="-122"/>
                <a:cs typeface="Times New Roman" panose="02020603050405020304" pitchFamily="18" charset="0"/>
              </a:rPr>
              <a:t> 25</a:t>
            </a:r>
            <a:r>
              <a:rPr lang="en-US" altLang="zh-CN" sz="2400" dirty="0">
                <a:latin typeface="Times New Roman" panose="02020603050405020304" pitchFamily="18" charset="0"/>
                <a:cs typeface="Times New Roman" panose="02020603050405020304" pitchFamily="18" charset="0"/>
              </a:rPr>
              <a:t> low-redshift non-repeating FRBs that appeared within the FOV of WCDA from 2021.3.5 to 2024.7.31.</a:t>
            </a:r>
          </a:p>
        </p:txBody>
      </p:sp>
      <p:sp>
        <p:nvSpPr>
          <p:cNvPr id="6" name="灯片编号占位符 5">
            <a:extLst>
              <a:ext uri="{FF2B5EF4-FFF2-40B4-BE49-F238E27FC236}">
                <a16:creationId xmlns:a16="http://schemas.microsoft.com/office/drawing/2014/main" id="{39A0CE0C-0B75-BCDF-1113-7E086A354238}"/>
              </a:ext>
            </a:extLst>
          </p:cNvPr>
          <p:cNvSpPr>
            <a:spLocks noGrp="1"/>
          </p:cNvSpPr>
          <p:nvPr>
            <p:ph type="sldNum" sz="quarter" idx="12"/>
          </p:nvPr>
        </p:nvSpPr>
        <p:spPr/>
        <p:txBody>
          <a:bodyPr/>
          <a:lstStyle/>
          <a:p>
            <a:fld id="{565CE74E-AB26-4998-AD42-012C4C1AD076}" type="slidenum">
              <a:rPr lang="zh-CN" altLang="en-US" smtClean="0"/>
              <a:t>2</a:t>
            </a:fld>
            <a:endParaRPr lang="zh-CN" altLang="en-US"/>
          </a:p>
        </p:txBody>
      </p:sp>
      <p:sp>
        <p:nvSpPr>
          <p:cNvPr id="4" name="矩形 3">
            <a:extLst>
              <a:ext uri="{FF2B5EF4-FFF2-40B4-BE49-F238E27FC236}">
                <a16:creationId xmlns:a16="http://schemas.microsoft.com/office/drawing/2014/main" id="{9B992BB0-2C2C-2AC5-C5D5-CF0C86489E30}"/>
              </a:ext>
            </a:extLst>
          </p:cNvPr>
          <p:cNvSpPr/>
          <p:nvPr/>
        </p:nvSpPr>
        <p:spPr>
          <a:xfrm>
            <a:off x="0" y="1317616"/>
            <a:ext cx="12192000" cy="347870"/>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 name="页脚占位符 4">
            <a:extLst>
              <a:ext uri="{FF2B5EF4-FFF2-40B4-BE49-F238E27FC236}">
                <a16:creationId xmlns:a16="http://schemas.microsoft.com/office/drawing/2014/main" id="{9C9060D1-8610-8B6F-8F11-B33168D6BD6B}"/>
              </a:ext>
            </a:extLst>
          </p:cNvPr>
          <p:cNvSpPr>
            <a:spLocks noGrp="1"/>
          </p:cNvSpPr>
          <p:nvPr>
            <p:ph type="ftr" sz="quarter" idx="11"/>
          </p:nvPr>
        </p:nvSpPr>
        <p:spPr/>
        <p:txBody>
          <a:bodyPr/>
          <a:lstStyle/>
          <a:p>
            <a:r>
              <a:rPr lang="en-US" altLang="zh-CN" sz="2800" b="1" dirty="0">
                <a:solidFill>
                  <a:srgbClr val="FF0000"/>
                </a:solidFill>
              </a:rPr>
              <a:t>poster-38</a:t>
            </a:r>
            <a:endParaRPr lang="zh-CN" altLang="en-US" sz="2800" b="1" dirty="0">
              <a:solidFill>
                <a:srgbClr val="FF0000"/>
              </a:solidFill>
            </a:endParaRPr>
          </a:p>
        </p:txBody>
      </p:sp>
      <p:sp>
        <p:nvSpPr>
          <p:cNvPr id="8" name="文本框 7">
            <a:extLst>
              <a:ext uri="{FF2B5EF4-FFF2-40B4-BE49-F238E27FC236}">
                <a16:creationId xmlns:a16="http://schemas.microsoft.com/office/drawing/2014/main" id="{21D8F9E8-33DE-27CD-B35D-D838B045A889}"/>
              </a:ext>
            </a:extLst>
          </p:cNvPr>
          <p:cNvSpPr txBox="1"/>
          <p:nvPr/>
        </p:nvSpPr>
        <p:spPr>
          <a:xfrm>
            <a:off x="578617" y="2896523"/>
            <a:ext cx="6088883" cy="2616101"/>
          </a:xfrm>
          <a:prstGeom prst="rect">
            <a:avLst/>
          </a:prstGeom>
          <a:noFill/>
        </p:spPr>
        <p:txBody>
          <a:bodyPr wrap="square">
            <a:spAutoFit/>
          </a:bodyPr>
          <a:lstStyle/>
          <a:p>
            <a:pPr algn="just">
              <a:spcBef>
                <a:spcPts val="1200"/>
              </a:spcBef>
              <a:spcAft>
                <a:spcPts val="1200"/>
              </a:spcAft>
              <a:buFont typeface="Wingdings" panose="05000000000000000000" pitchFamily="2" charset="2"/>
              <a:buChar char="Ø"/>
            </a:pPr>
            <a:r>
              <a:rPr lang="en-US" altLang="zh-CN" sz="2400" b="1" dirty="0">
                <a:latin typeface="Times New Roman" panose="02020603050405020304" pitchFamily="18" charset="0"/>
                <a:cs typeface="Times New Roman" panose="02020603050405020304" pitchFamily="18" charset="0"/>
              </a:rPr>
              <a:t>Objective: </a:t>
            </a:r>
          </a:p>
          <a:p>
            <a:pPr lvl="1" algn="just">
              <a:spcAft>
                <a:spcPts val="600"/>
              </a:spcAft>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Investigate gamma-ray signal from non-repeating FRBs</a:t>
            </a:r>
          </a:p>
          <a:p>
            <a:pPr lvl="1" algn="just">
              <a:spcAft>
                <a:spcPts val="600"/>
              </a:spcAft>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Estimate their significance </a:t>
            </a:r>
          </a:p>
          <a:p>
            <a:pPr lvl="1" algn="just">
              <a:spcAft>
                <a:spcPts val="600"/>
              </a:spcAft>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Calculate their flux upper limits within a certain period after </a:t>
            </a:r>
            <a:r>
              <a:rPr lang="en-US" altLang="zh-CN" sz="2400">
                <a:latin typeface="Times New Roman" panose="02020603050405020304" pitchFamily="18" charset="0"/>
                <a:cs typeface="Times New Roman" panose="02020603050405020304" pitchFamily="18" charset="0"/>
              </a:rPr>
              <a:t>the burst.</a:t>
            </a:r>
            <a:endParaRPr lang="en-US" altLang="zh-CN" sz="2400"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9CB96E62-F80E-9BA4-FFF5-CD2A785B000D}"/>
              </a:ext>
            </a:extLst>
          </p:cNvPr>
          <p:cNvSpPr txBox="1"/>
          <p:nvPr/>
        </p:nvSpPr>
        <p:spPr>
          <a:xfrm>
            <a:off x="7303253" y="5654055"/>
            <a:ext cx="4114800" cy="307777"/>
          </a:xfrm>
          <a:prstGeom prst="rect">
            <a:avLst/>
          </a:prstGeom>
          <a:noFill/>
        </p:spPr>
        <p:txBody>
          <a:bodyPr wrap="square">
            <a:spAutoFit/>
          </a:bodyPr>
          <a:lstStyle/>
          <a:p>
            <a:r>
              <a:rPr lang="en-US" altLang="zh-CN" sz="1400" b="1" i="0" dirty="0">
                <a:solidFill>
                  <a:srgbClr val="000000"/>
                </a:solidFill>
                <a:effectLst/>
                <a:latin typeface="Inter"/>
              </a:rPr>
              <a:t>Cartoon picture of the GRB-like FRB radiation model</a:t>
            </a:r>
            <a:endParaRPr lang="zh-CN" altLang="en-US" sz="1400" dirty="0"/>
          </a:p>
        </p:txBody>
      </p:sp>
      <p:sp>
        <p:nvSpPr>
          <p:cNvPr id="13" name="文本框 12">
            <a:extLst>
              <a:ext uri="{FF2B5EF4-FFF2-40B4-BE49-F238E27FC236}">
                <a16:creationId xmlns:a16="http://schemas.microsoft.com/office/drawing/2014/main" id="{ECE00562-195B-FFA7-D604-BF7DD2416C2E}"/>
              </a:ext>
            </a:extLst>
          </p:cNvPr>
          <p:cNvSpPr txBox="1"/>
          <p:nvPr/>
        </p:nvSpPr>
        <p:spPr>
          <a:xfrm>
            <a:off x="10029825" y="5961832"/>
            <a:ext cx="1323975" cy="253916"/>
          </a:xfrm>
          <a:prstGeom prst="rect">
            <a:avLst/>
          </a:prstGeom>
          <a:noFill/>
        </p:spPr>
        <p:txBody>
          <a:bodyPr wrap="square" rtlCol="0">
            <a:spAutoFit/>
          </a:bodyPr>
          <a:lstStyle/>
          <a:p>
            <a:r>
              <a:rPr lang="en-US" altLang="zh-CN" sz="1050" b="1" dirty="0">
                <a:latin typeface="Arial" panose="020B0604020202020204" pitchFamily="34" charset="0"/>
                <a:cs typeface="Arial" panose="020B0604020202020204" pitchFamily="34" charset="0"/>
              </a:rPr>
              <a:t>Bing Zhang, 2020</a:t>
            </a:r>
            <a:endParaRPr lang="zh-CN" altLang="en-US" sz="105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964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FAEA0DEA-BC62-7994-A718-86F48A8B3502}"/>
              </a:ext>
            </a:extLst>
          </p:cNvPr>
          <p:cNvSpPr>
            <a:spLocks noGrp="1"/>
          </p:cNvSpPr>
          <p:nvPr>
            <p:ph type="sldNum" sz="quarter" idx="12"/>
          </p:nvPr>
        </p:nvSpPr>
        <p:spPr/>
        <p:txBody>
          <a:bodyPr/>
          <a:lstStyle/>
          <a:p>
            <a:fld id="{565CE74E-AB26-4998-AD42-012C4C1AD076}" type="slidenum">
              <a:rPr lang="zh-CN" altLang="en-US" smtClean="0"/>
              <a:t>3</a:t>
            </a:fld>
            <a:endParaRPr lang="zh-CN" altLang="en-US"/>
          </a:p>
        </p:txBody>
      </p:sp>
      <mc:AlternateContent xmlns:mc="http://schemas.openxmlformats.org/markup-compatibility/2006">
        <mc:Choice xmlns:a14="http://schemas.microsoft.com/office/drawing/2010/main" Requires="a14">
          <p:sp>
            <p:nvSpPr>
              <p:cNvPr id="6" name="文本框 5">
                <a:extLst>
                  <a:ext uri="{FF2B5EF4-FFF2-40B4-BE49-F238E27FC236}">
                    <a16:creationId xmlns:a16="http://schemas.microsoft.com/office/drawing/2014/main" id="{42D039FD-26C4-7C06-BED4-A706F4B3711E}"/>
                  </a:ext>
                </a:extLst>
              </p:cNvPr>
              <p:cNvSpPr txBox="1"/>
              <p:nvPr/>
            </p:nvSpPr>
            <p:spPr>
              <a:xfrm>
                <a:off x="316522" y="1798011"/>
                <a:ext cx="6805638" cy="3170099"/>
              </a:xfrm>
              <a:prstGeom prst="rect">
                <a:avLst/>
              </a:prstGeom>
              <a:noFill/>
            </p:spPr>
            <p:txBody>
              <a:bodyPr wrap="square" rtlCol="0">
                <a:spAutoFit/>
              </a:bodyPr>
              <a:lstStyle/>
              <a:p>
                <a:pPr marL="457200" indent="-457200">
                  <a:lnSpc>
                    <a:spcPts val="2700"/>
                  </a:lnSpc>
                  <a:spcBef>
                    <a:spcPts val="600"/>
                  </a:spcBef>
                  <a:buFont typeface="Arial" panose="020B0604020202020204" pitchFamily="34" charset="0"/>
                  <a:buChar char="•"/>
                </a:pPr>
                <a:r>
                  <a:rPr lang="en-US" altLang="zh-CN" sz="2400" b="1" dirty="0">
                    <a:latin typeface="Times New Roman" panose="02020603050405020304" pitchFamily="18" charset="0"/>
                    <a:cs typeface="Times New Roman" panose="02020603050405020304" pitchFamily="18" charset="0"/>
                  </a:rPr>
                  <a:t>FRBs: </a:t>
                </a:r>
                <a:r>
                  <a:rPr lang="en-US" altLang="zh-CN" sz="2400" dirty="0">
                    <a:latin typeface="Times New Roman" panose="02020603050405020304" pitchFamily="18" charset="0"/>
                    <a:cs typeface="Times New Roman" panose="02020603050405020304" pitchFamily="18" charset="0"/>
                  </a:rPr>
                  <a:t>DEC: [-15°,</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75°], redshift &lt; 0.2</a:t>
                </a:r>
              </a:p>
              <a:p>
                <a:pPr marL="457200" indent="-457200">
                  <a:lnSpc>
                    <a:spcPts val="2700"/>
                  </a:lnSpc>
                  <a:spcBef>
                    <a:spcPts val="600"/>
                  </a:spcBef>
                  <a:buFont typeface="Arial" panose="020B0604020202020204" pitchFamily="34" charset="0"/>
                  <a:buChar char="•"/>
                </a:pPr>
                <a14:m>
                  <m:oMath xmlns:m="http://schemas.openxmlformats.org/officeDocument/2006/math">
                    <m:r>
                      <a:rPr lang="zh-CN" altLang="en-US" sz="2400" b="1" i="1" smtClean="0">
                        <a:latin typeface="Cambria Math" panose="02040503050406030204" pitchFamily="18" charset="0"/>
                      </a:rPr>
                      <m:t>𝜸</m:t>
                    </m:r>
                  </m:oMath>
                </a14:m>
                <a:r>
                  <a:rPr lang="en-US" altLang="zh-CN" sz="2400" b="1" dirty="0">
                    <a:latin typeface="Times New Roman" panose="02020603050405020304" pitchFamily="18" charset="0"/>
                    <a:cs typeface="Times New Roman" panose="02020603050405020304" pitchFamily="18" charset="0"/>
                  </a:rPr>
                  <a:t>/hadron separation</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Pincness</a:t>
                </a:r>
                <a:endParaRPr lang="en-US" altLang="zh-CN" sz="2400" dirty="0">
                  <a:latin typeface="Times New Roman" panose="02020603050405020304" pitchFamily="18" charset="0"/>
                  <a:cs typeface="Times New Roman" panose="02020603050405020304" pitchFamily="18" charset="0"/>
                </a:endParaRPr>
              </a:p>
              <a:p>
                <a:pPr marL="457200" indent="-457200">
                  <a:lnSpc>
                    <a:spcPts val="2700"/>
                  </a:lnSpc>
                  <a:spcBef>
                    <a:spcPts val="600"/>
                  </a:spcBef>
                  <a:buFont typeface="Arial" panose="020B0604020202020204" pitchFamily="34" charset="0"/>
                  <a:buChar char="•"/>
                </a:pPr>
                <a14:m>
                  <m:oMath xmlns:m="http://schemas.openxmlformats.org/officeDocument/2006/math">
                    <m:sSub>
                      <m:sSubPr>
                        <m:ctrlPr>
                          <a:rPr lang="en-US" altLang="zh-CN" sz="2400" b="1" i="1" smtClean="0">
                            <a:latin typeface="Cambria Math" panose="02040503050406030204" pitchFamily="18" charset="0"/>
                            <a:cs typeface="Times New Roman" panose="02020603050405020304" pitchFamily="18" charset="0"/>
                          </a:rPr>
                        </m:ctrlPr>
                      </m:sSubPr>
                      <m:e>
                        <m:r>
                          <a:rPr lang="en-US" altLang="zh-CN" sz="2400" b="1" i="1" smtClean="0">
                            <a:latin typeface="Cambria Math" panose="02040503050406030204" pitchFamily="18" charset="0"/>
                            <a:cs typeface="Times New Roman" panose="02020603050405020304" pitchFamily="18" charset="0"/>
                          </a:rPr>
                          <m:t>𝑵</m:t>
                        </m:r>
                      </m:e>
                      <m:sub>
                        <m:r>
                          <a:rPr lang="en-US" altLang="zh-CN" sz="2400" b="1" i="1">
                            <a:latin typeface="Cambria Math" panose="02040503050406030204" pitchFamily="18" charset="0"/>
                            <a:cs typeface="Times New Roman" panose="02020603050405020304" pitchFamily="18" charset="0"/>
                          </a:rPr>
                          <m:t>𝒉𝒊𝒕</m:t>
                        </m:r>
                      </m:sub>
                    </m:sSub>
                  </m:oMath>
                </a14:m>
                <a:r>
                  <a:rPr lang="en-US" altLang="zh-CN" sz="2400" b="1" dirty="0">
                    <a:latin typeface="Times New Roman" panose="02020603050405020304" pitchFamily="18" charset="0"/>
                    <a:cs typeface="Times New Roman" panose="02020603050405020304" pitchFamily="18" charset="0"/>
                  </a:rPr>
                  <a:t> bins</a:t>
                </a:r>
                <a:r>
                  <a:rPr lang="en-US" altLang="zh-CN" sz="2400" dirty="0">
                    <a:latin typeface="Times New Roman" panose="02020603050405020304" pitchFamily="18" charset="0"/>
                    <a:cs typeface="Times New Roman" panose="02020603050405020304" pitchFamily="18" charset="0"/>
                  </a:rPr>
                  <a:t>: [60, 2000]</a:t>
                </a:r>
              </a:p>
              <a:p>
                <a:pPr marL="457200" indent="-457200">
                  <a:lnSpc>
                    <a:spcPts val="2700"/>
                  </a:lnSpc>
                  <a:spcBef>
                    <a:spcPts val="600"/>
                  </a:spcBef>
                  <a:buFont typeface="Arial" panose="020B0604020202020204" pitchFamily="34" charset="0"/>
                  <a:buChar char="•"/>
                </a:pPr>
                <a:r>
                  <a:rPr lang="en-US" altLang="zh-CN" sz="2400" b="1" dirty="0">
                    <a:latin typeface="Times New Roman" panose="02020603050405020304" pitchFamily="18" charset="0"/>
                    <a:cs typeface="Times New Roman" panose="02020603050405020304" pitchFamily="18" charset="0"/>
                  </a:rPr>
                  <a:t>Time Windows</a:t>
                </a:r>
                <a:r>
                  <a:rPr lang="en-US" altLang="zh-CN" sz="2400" dirty="0">
                    <a:latin typeface="Times New Roman" panose="02020603050405020304" pitchFamily="18" charset="0"/>
                    <a:cs typeface="Times New Roman" panose="02020603050405020304" pitchFamily="18" charset="0"/>
                  </a:rPr>
                  <a:t>: 1day, 7 days and 30 days after the burst of each source.</a:t>
                </a:r>
              </a:p>
              <a:p>
                <a:pPr marL="457200" indent="-457200">
                  <a:lnSpc>
                    <a:spcPts val="2700"/>
                  </a:lnSpc>
                  <a:spcBef>
                    <a:spcPts val="600"/>
                  </a:spcBef>
                  <a:buFont typeface="Arial" panose="020B0604020202020204" pitchFamily="34" charset="0"/>
                  <a:buChar char="•"/>
                </a:pPr>
                <a:r>
                  <a:rPr lang="en-US" altLang="zh-CN" sz="2400" b="1" dirty="0">
                    <a:latin typeface="Times New Roman" panose="02020603050405020304" pitchFamily="18" charset="0"/>
                    <a:cs typeface="Times New Roman" panose="02020603050405020304" pitchFamily="18" charset="0"/>
                  </a:rPr>
                  <a:t>Background estimation</a:t>
                </a:r>
                <a:r>
                  <a:rPr lang="en-US" altLang="zh-CN" sz="2400" dirty="0">
                    <a:latin typeface="Times New Roman" panose="02020603050405020304" pitchFamily="18" charset="0"/>
                    <a:cs typeface="Times New Roman" panose="02020603050405020304" pitchFamily="18" charset="0"/>
                  </a:rPr>
                  <a:t>: Equi-Zenith Method. For each zenith angle, we employ the maximum available number of background windows.</a:t>
                </a:r>
              </a:p>
            </p:txBody>
          </p:sp>
        </mc:Choice>
        <mc:Fallback>
          <p:sp>
            <p:nvSpPr>
              <p:cNvPr id="6" name="文本框 5">
                <a:extLst>
                  <a:ext uri="{FF2B5EF4-FFF2-40B4-BE49-F238E27FC236}">
                    <a16:creationId xmlns:a16="http://schemas.microsoft.com/office/drawing/2014/main" id="{42D039FD-26C4-7C06-BED4-A706F4B3711E}"/>
                  </a:ext>
                </a:extLst>
              </p:cNvPr>
              <p:cNvSpPr txBox="1">
                <a:spLocks noRot="1" noChangeAspect="1" noMove="1" noResize="1" noEditPoints="1" noAdjustHandles="1" noChangeArrowheads="1" noChangeShapeType="1" noTextEdit="1"/>
              </p:cNvSpPr>
              <p:nvPr/>
            </p:nvSpPr>
            <p:spPr>
              <a:xfrm>
                <a:off x="316522" y="1798011"/>
                <a:ext cx="6805638" cy="3170099"/>
              </a:xfrm>
              <a:prstGeom prst="rect">
                <a:avLst/>
              </a:prstGeom>
              <a:blipFill>
                <a:blip r:embed="rId2"/>
                <a:stretch>
                  <a:fillRect l="-1254" t="-2500" b="-3462"/>
                </a:stretch>
              </a:blipFill>
            </p:spPr>
            <p:txBody>
              <a:bodyPr/>
              <a:lstStyle/>
              <a:p>
                <a:r>
                  <a:rPr lang="zh-CN" altLang="en-US">
                    <a:noFill/>
                  </a:rPr>
                  <a:t> </a:t>
                </a:r>
              </a:p>
            </p:txBody>
          </p:sp>
        </mc:Fallback>
      </mc:AlternateContent>
      <p:sp>
        <p:nvSpPr>
          <p:cNvPr id="7" name="标题 1">
            <a:extLst>
              <a:ext uri="{FF2B5EF4-FFF2-40B4-BE49-F238E27FC236}">
                <a16:creationId xmlns:a16="http://schemas.microsoft.com/office/drawing/2014/main" id="{44040DF9-23AB-3FB0-99F9-7EE50CF06A36}"/>
              </a:ext>
            </a:extLst>
          </p:cNvPr>
          <p:cNvSpPr>
            <a:spLocks noGrp="1"/>
          </p:cNvSpPr>
          <p:nvPr>
            <p:ph type="title"/>
          </p:nvPr>
        </p:nvSpPr>
        <p:spPr>
          <a:xfrm>
            <a:off x="838200" y="365125"/>
            <a:ext cx="10515600" cy="1325563"/>
          </a:xfrm>
        </p:spPr>
        <p:txBody>
          <a:bodyPr/>
          <a:lstStyle/>
          <a:p>
            <a:r>
              <a:rPr lang="en-US" altLang="zh-CN" b="1" dirty="0"/>
              <a:t>Analysis</a:t>
            </a:r>
            <a:endParaRPr lang="zh-CN" altLang="en-US" b="1" dirty="0"/>
          </a:p>
        </p:txBody>
      </p:sp>
      <p:sp>
        <p:nvSpPr>
          <p:cNvPr id="2" name="页脚占位符 1">
            <a:extLst>
              <a:ext uri="{FF2B5EF4-FFF2-40B4-BE49-F238E27FC236}">
                <a16:creationId xmlns:a16="http://schemas.microsoft.com/office/drawing/2014/main" id="{02482C31-5E09-9170-FBA6-5ACE4872E237}"/>
              </a:ext>
            </a:extLst>
          </p:cNvPr>
          <p:cNvSpPr>
            <a:spLocks noGrp="1"/>
          </p:cNvSpPr>
          <p:nvPr>
            <p:ph type="ftr" sz="quarter" idx="11"/>
          </p:nvPr>
        </p:nvSpPr>
        <p:spPr/>
        <p:txBody>
          <a:bodyPr/>
          <a:lstStyle/>
          <a:p>
            <a:r>
              <a:rPr lang="en-US" altLang="zh-CN" sz="2400" b="1" dirty="0">
                <a:solidFill>
                  <a:srgbClr val="FF0000"/>
                </a:solidFill>
              </a:rPr>
              <a:t>poster-38</a:t>
            </a:r>
            <a:endParaRPr lang="zh-CN" altLang="en-US" sz="2400" b="1" dirty="0">
              <a:solidFill>
                <a:srgbClr val="FF0000"/>
              </a:solidFill>
            </a:endParaRPr>
          </a:p>
        </p:txBody>
      </p:sp>
      <p:pic>
        <p:nvPicPr>
          <p:cNvPr id="3" name="内容占位符 3">
            <a:extLst>
              <a:ext uri="{FF2B5EF4-FFF2-40B4-BE49-F238E27FC236}">
                <a16:creationId xmlns:a16="http://schemas.microsoft.com/office/drawing/2014/main" id="{15F57E11-261A-7304-4DFB-3C051EDA9B6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04" t="6317" r="8121"/>
          <a:stretch>
            <a:fillRect/>
          </a:stretch>
        </p:blipFill>
        <p:spPr>
          <a:xfrm>
            <a:off x="6714134" y="1604971"/>
            <a:ext cx="5031175" cy="3084505"/>
          </a:xfrm>
          <a:prstGeom prst="rect">
            <a:avLst/>
          </a:prstGeom>
        </p:spPr>
      </p:pic>
      <p:sp>
        <p:nvSpPr>
          <p:cNvPr id="5" name="文本框 4">
            <a:extLst>
              <a:ext uri="{FF2B5EF4-FFF2-40B4-BE49-F238E27FC236}">
                <a16:creationId xmlns:a16="http://schemas.microsoft.com/office/drawing/2014/main" id="{53AE5538-6FCF-554D-9402-8B753F55614D}"/>
              </a:ext>
            </a:extLst>
          </p:cNvPr>
          <p:cNvSpPr txBox="1"/>
          <p:nvPr/>
        </p:nvSpPr>
        <p:spPr>
          <a:xfrm>
            <a:off x="7386143" y="4650853"/>
            <a:ext cx="4359166" cy="656590"/>
          </a:xfrm>
          <a:prstGeom prst="rect">
            <a:avLst/>
          </a:prstGeom>
          <a:noFill/>
        </p:spPr>
        <p:txBody>
          <a:bodyPr wrap="square">
            <a:spAutoFit/>
          </a:bodyPr>
          <a:lstStyle/>
          <a:p>
            <a:pPr>
              <a:lnSpc>
                <a:spcPts val="2200"/>
              </a:lnSpc>
            </a:pPr>
            <a:r>
              <a:rPr lang="en-US" altLang="zh-CN" sz="2000" dirty="0"/>
              <a:t>Fig 1. Distribution of the 25 FRBs in this work within the WCDA field of view.</a:t>
            </a:r>
            <a:endParaRPr lang="zh-CN" altLang="en-US" sz="2000" dirty="0"/>
          </a:p>
        </p:txBody>
      </p:sp>
    </p:spTree>
    <p:extLst>
      <p:ext uri="{BB962C8B-B14F-4D97-AF65-F5344CB8AC3E}">
        <p14:creationId xmlns:p14="http://schemas.microsoft.com/office/powerpoint/2010/main" val="4288033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83F9D6-7B83-63AD-E52E-6D9D961C0A13}"/>
              </a:ext>
            </a:extLst>
          </p:cNvPr>
          <p:cNvSpPr>
            <a:spLocks noGrp="1"/>
          </p:cNvSpPr>
          <p:nvPr>
            <p:ph type="title"/>
          </p:nvPr>
        </p:nvSpPr>
        <p:spPr/>
        <p:txBody>
          <a:bodyPr/>
          <a:lstStyle/>
          <a:p>
            <a:r>
              <a:rPr lang="en-US" altLang="zh-CN" b="1" dirty="0"/>
              <a:t>Analysis</a:t>
            </a:r>
            <a:endParaRPr lang="zh-CN" altLang="en-US" b="1"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4148B9B1-DCD2-E5ED-A512-B34531C639F2}"/>
                  </a:ext>
                </a:extLst>
              </p:cNvPr>
              <p:cNvSpPr>
                <a:spLocks noGrp="1"/>
              </p:cNvSpPr>
              <p:nvPr>
                <p:ph idx="1"/>
              </p:nvPr>
            </p:nvSpPr>
            <p:spPr>
              <a:xfrm>
                <a:off x="470451" y="1791171"/>
                <a:ext cx="11047471" cy="4351338"/>
              </a:xfrm>
            </p:spPr>
            <p:txBody>
              <a:bodyPr>
                <a:normAutofit/>
              </a:bodyPr>
              <a:lstStyle/>
              <a:p>
                <a:r>
                  <a:rPr lang="en-US" altLang="zh-CN" sz="2400" b="1" dirty="0">
                    <a:latin typeface="Times New Roman" panose="02020603050405020304" pitchFamily="18" charset="0"/>
                    <a:cs typeface="Times New Roman" panose="02020603050405020304" pitchFamily="18" charset="0"/>
                  </a:rPr>
                  <a:t>Intrinsic spectrum</a:t>
                </a:r>
                <a:r>
                  <a:rPr lang="en-US" altLang="zh-CN"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l-GR" altLang="zh-CN" sz="240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𝐹</m:t>
                        </m:r>
                      </m:e>
                      <m:sub>
                        <m:r>
                          <a:rPr lang="en-US" altLang="zh-CN" sz="2400" b="0" i="1" smtClean="0">
                            <a:latin typeface="Cambria Math" panose="02040503050406030204" pitchFamily="18" charset="0"/>
                            <a:ea typeface="Cambria Math" panose="02040503050406030204" pitchFamily="18" charset="0"/>
                          </a:rPr>
                          <m:t>𝑖𝑛𝑡</m:t>
                        </m:r>
                      </m:sub>
                    </m:sSub>
                    <m:r>
                      <a:rPr lang="en-US" altLang="zh-CN" sz="2400" b="0" i="1" smtClean="0">
                        <a:latin typeface="Cambria Math" panose="02040503050406030204" pitchFamily="18" charset="0"/>
                        <a:ea typeface="Cambria Math" panose="02040503050406030204" pitchFamily="18" charset="0"/>
                      </a:rPr>
                      <m:t>=</m:t>
                    </m:r>
                    <m:r>
                      <m:rPr>
                        <m:sty m:val="p"/>
                      </m:rPr>
                      <a:rPr lang="el-GR" altLang="zh-CN" sz="2400" i="1" smtClean="0">
                        <a:latin typeface="Cambria Math" panose="02040503050406030204" pitchFamily="18" charset="0"/>
                        <a:ea typeface="Cambria Math" panose="02040503050406030204" pitchFamily="18" charset="0"/>
                      </a:rPr>
                      <m:t>α</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m:t>
                        </m:r>
                        <m:r>
                          <a:rPr lang="en-US" altLang="zh-CN" sz="2400" i="1">
                            <a:latin typeface="Cambria Math" panose="02040503050406030204" pitchFamily="18" charset="0"/>
                          </a:rPr>
                          <m:t>𝐸</m:t>
                        </m:r>
                        <m:r>
                          <a:rPr lang="en-US" altLang="zh-CN" sz="2400" i="1">
                            <a:latin typeface="Cambria Math" panose="02040503050406030204" pitchFamily="18" charset="0"/>
                          </a:rPr>
                          <m:t>/3</m:t>
                        </m:r>
                        <m:r>
                          <a:rPr lang="en-US" altLang="zh-CN" sz="2400" b="0" i="1" smtClean="0">
                            <a:latin typeface="Cambria Math" panose="02040503050406030204" pitchFamily="18" charset="0"/>
                          </a:rPr>
                          <m:t>𝑇𝑒𝑉</m:t>
                        </m:r>
                        <m:r>
                          <a:rPr lang="en-US" altLang="zh-CN" sz="2400" i="1">
                            <a:latin typeface="Cambria Math" panose="02040503050406030204" pitchFamily="18" charset="0"/>
                          </a:rPr>
                          <m:t>)</m:t>
                        </m:r>
                      </m:e>
                      <m:sup>
                        <m:r>
                          <a:rPr lang="zh-CN" altLang="en-US" sz="2400" i="1">
                            <a:latin typeface="Cambria Math" panose="02040503050406030204" pitchFamily="18" charset="0"/>
                          </a:rPr>
                          <m:t>𝛽</m:t>
                        </m:r>
                      </m:sup>
                    </m:sSup>
                    <m:r>
                      <a:rPr lang="en-US" altLang="zh-CN" sz="2400" b="0" i="1" smtClean="0">
                        <a:latin typeface="Cambria Math" panose="02040503050406030204" pitchFamily="18" charset="0"/>
                      </a:rPr>
                      <m:t>, </m:t>
                    </m:r>
                    <m:r>
                      <a:rPr lang="zh-CN" altLang="en-US" sz="2400" i="1">
                        <a:latin typeface="Cambria Math" panose="02040503050406030204" pitchFamily="18" charset="0"/>
                      </a:rPr>
                      <m:t>𝛽</m:t>
                    </m:r>
                    <m:r>
                      <a:rPr lang="en-US" altLang="zh-CN" sz="2400" i="1">
                        <a:latin typeface="Cambria Math" panose="02040503050406030204" pitchFamily="18" charset="0"/>
                      </a:rPr>
                      <m:t>=</m:t>
                    </m:r>
                    <m:r>
                      <a:rPr lang="en-US" altLang="zh-CN" sz="2400" b="0" i="1" smtClean="0">
                        <a:latin typeface="Cambria Math" panose="02040503050406030204" pitchFamily="18" charset="0"/>
                      </a:rPr>
                      <m:t>−</m:t>
                    </m:r>
                    <m:r>
                      <a:rPr lang="en-US" altLang="zh-CN" sz="2400" i="1">
                        <a:latin typeface="Cambria Math" panose="02040503050406030204" pitchFamily="18" charset="0"/>
                      </a:rPr>
                      <m:t>2.0/2.5/3.0</m:t>
                    </m:r>
                  </m:oMath>
                </a14:m>
                <a:endParaRPr lang="en-US" altLang="zh-CN" sz="2400" dirty="0">
                  <a:latin typeface="Times New Roman" panose="02020603050405020304" pitchFamily="18" charset="0"/>
                  <a:cs typeface="Times New Roman" panose="02020603050405020304" pitchFamily="18" charset="0"/>
                </a:endParaRPr>
              </a:p>
              <a:p>
                <a:r>
                  <a:rPr lang="en-US" altLang="zh-CN" sz="2400" b="1" dirty="0">
                    <a:latin typeface="Times New Roman" panose="02020603050405020304" pitchFamily="18" charset="0"/>
                    <a:cs typeface="Times New Roman" panose="02020603050405020304" pitchFamily="18" charset="0"/>
                  </a:rPr>
                  <a:t>Observed spectrum</a:t>
                </a:r>
                <a:r>
                  <a:rPr lang="en-US" altLang="zh-CN" sz="2400" dirty="0">
                    <a:latin typeface="Times New Roman" panose="02020603050405020304" pitchFamily="18" charset="0"/>
                    <a:cs typeface="Times New Roman" panose="02020603050405020304" pitchFamily="18" charset="0"/>
                  </a:rPr>
                  <a:t>:</a:t>
                </a:r>
                <a14:m>
                  <m:oMath xmlns:m="http://schemas.openxmlformats.org/officeDocument/2006/math">
                    <m:r>
                      <a:rPr lang="en-US" altLang="zh-CN" sz="2400" b="0" i="0" smtClean="0">
                        <a:latin typeface="Cambria Math" panose="02040503050406030204" pitchFamily="18" charset="0"/>
                      </a:rPr>
                      <m:t> </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𝐹</m:t>
                        </m:r>
                      </m:e>
                      <m:sub>
                        <m:r>
                          <a:rPr lang="en-US" altLang="zh-CN" sz="2400" b="0" i="1" smtClean="0">
                            <a:latin typeface="Cambria Math" panose="02040503050406030204" pitchFamily="18" charset="0"/>
                          </a:rPr>
                          <m:t>𝑜𝑏𝑠</m:t>
                        </m:r>
                      </m:sub>
                    </m:sSub>
                    <m:r>
                      <a:rPr lang="en-US" altLang="zh-CN" sz="2400" b="0" i="1" smtClean="0">
                        <a:latin typeface="Cambria Math" panose="02040503050406030204" pitchFamily="18" charset="0"/>
                      </a:rPr>
                      <m:t>=</m:t>
                    </m:r>
                    <m:r>
                      <a:rPr lang="zh-CN" altLang="en-US" sz="2400" i="1">
                        <a:latin typeface="Cambria Math" panose="02040503050406030204" pitchFamily="18" charset="0"/>
                      </a:rPr>
                      <m:t>𝛼</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m:t>
                        </m:r>
                        <m:r>
                          <a:rPr lang="en-US" altLang="zh-CN" sz="2400" i="1">
                            <a:latin typeface="Cambria Math" panose="02040503050406030204" pitchFamily="18" charset="0"/>
                          </a:rPr>
                          <m:t>𝐸</m:t>
                        </m:r>
                        <m:r>
                          <a:rPr lang="en-US" altLang="zh-CN" sz="2400" i="1">
                            <a:latin typeface="Cambria Math" panose="02040503050406030204" pitchFamily="18" charset="0"/>
                          </a:rPr>
                          <m:t>/3</m:t>
                        </m:r>
                        <m:r>
                          <a:rPr lang="en-US" altLang="zh-CN" sz="2400" b="0" i="1" smtClean="0">
                            <a:latin typeface="Cambria Math" panose="02040503050406030204" pitchFamily="18" charset="0"/>
                          </a:rPr>
                          <m:t>𝑇𝑒𝑉</m:t>
                        </m:r>
                        <m:r>
                          <a:rPr lang="en-US" altLang="zh-CN" sz="2400" i="1">
                            <a:latin typeface="Cambria Math" panose="02040503050406030204" pitchFamily="18" charset="0"/>
                          </a:rPr>
                          <m:t>)</m:t>
                        </m:r>
                      </m:e>
                      <m:sup>
                        <m:r>
                          <a:rPr lang="zh-CN" altLang="en-US" sz="2400" i="1">
                            <a:latin typeface="Cambria Math" panose="02040503050406030204" pitchFamily="18" charset="0"/>
                          </a:rPr>
                          <m:t>𝛽</m:t>
                        </m:r>
                      </m:sup>
                    </m:sSup>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𝑒</m:t>
                        </m:r>
                      </m:e>
                      <m:sup>
                        <m:r>
                          <a:rPr lang="en-US" altLang="zh-CN" sz="2400" i="1">
                            <a:latin typeface="Cambria Math" panose="02040503050406030204" pitchFamily="18" charset="0"/>
                          </a:rPr>
                          <m:t>−</m:t>
                        </m:r>
                        <m:r>
                          <a:rPr lang="zh-CN" altLang="en-US" sz="2400" i="1">
                            <a:latin typeface="Cambria Math" panose="02040503050406030204" pitchFamily="18" charset="0"/>
                          </a:rPr>
                          <m:t>𝜏</m:t>
                        </m:r>
                        <m:r>
                          <a:rPr lang="en-US" altLang="zh-CN" sz="2400" i="1">
                            <a:latin typeface="Cambria Math" panose="02040503050406030204" pitchFamily="18" charset="0"/>
                          </a:rPr>
                          <m:t>(</m:t>
                        </m:r>
                        <m:r>
                          <a:rPr lang="en-US" altLang="zh-CN" sz="2400" i="1">
                            <a:latin typeface="Cambria Math" panose="02040503050406030204" pitchFamily="18" charset="0"/>
                          </a:rPr>
                          <m:t>𝐸</m:t>
                        </m:r>
                        <m:r>
                          <a:rPr lang="en-US" altLang="zh-CN" sz="2400" i="1">
                            <a:latin typeface="Cambria Math" panose="02040503050406030204" pitchFamily="18" charset="0"/>
                          </a:rPr>
                          <m:t>,</m:t>
                        </m:r>
                        <m:r>
                          <a:rPr lang="en-US" altLang="zh-CN" sz="2400" i="1">
                            <a:latin typeface="Cambria Math" panose="02040503050406030204" pitchFamily="18" charset="0"/>
                          </a:rPr>
                          <m:t>𝑧</m:t>
                        </m:r>
                        <m:r>
                          <a:rPr lang="en-US" altLang="zh-CN" sz="2400" i="1">
                            <a:latin typeface="Cambria Math" panose="02040503050406030204" pitchFamily="18" charset="0"/>
                          </a:rPr>
                          <m:t>)</m:t>
                        </m:r>
                      </m:sup>
                    </m:sSup>
                  </m:oMath>
                </a14:m>
                <a:endParaRPr lang="en-US" altLang="zh-CN" sz="2400" dirty="0">
                  <a:latin typeface="Times New Roman" panose="02020603050405020304" pitchFamily="18" charset="0"/>
                  <a:cs typeface="Times New Roman" panose="02020603050405020304" pitchFamily="18" charset="0"/>
                </a:endParaRPr>
              </a:p>
              <a:p>
                <a:r>
                  <a:rPr lang="en-US" altLang="zh-CN" sz="2400" b="1" dirty="0">
                    <a:latin typeface="Times New Roman" panose="02020603050405020304" pitchFamily="18" charset="0"/>
                    <a:cs typeface="Times New Roman" panose="02020603050405020304" pitchFamily="18" charset="0"/>
                  </a:rPr>
                  <a:t>Morphology</a:t>
                </a:r>
                <a:r>
                  <a:rPr lang="en-US" altLang="zh-CN" sz="2400" dirty="0">
                    <a:latin typeface="Times New Roman" panose="02020603050405020304" pitchFamily="18" charset="0"/>
                    <a:cs typeface="Times New Roman" panose="02020603050405020304" pitchFamily="18" charset="0"/>
                  </a:rPr>
                  <a:t>: treated as point sources with fixed sky coordinates</a:t>
                </a:r>
              </a:p>
              <a:p>
                <a:r>
                  <a:rPr lang="en-US" altLang="zh-CN" sz="2400" dirty="0" err="1">
                    <a:latin typeface="Times New Roman" panose="02020603050405020304" pitchFamily="18" charset="0"/>
                    <a:cs typeface="Times New Roman" panose="02020603050405020304" pitchFamily="18" charset="0"/>
                  </a:rPr>
                  <a:t>Skymaps</a:t>
                </a:r>
                <a:r>
                  <a:rPr lang="en-US" altLang="zh-CN" sz="2400" dirty="0">
                    <a:latin typeface="Times New Roman" panose="02020603050405020304" pitchFamily="18" charset="0"/>
                    <a:cs typeface="Times New Roman" panose="02020603050405020304" pitchFamily="18" charset="0"/>
                  </a:rPr>
                  <a:t> binned in (RA, DEC) 0.1°×0.1°.</a:t>
                </a:r>
              </a:p>
              <a:p>
                <a14:m>
                  <m:oMath xmlns:m="http://schemas.openxmlformats.org/officeDocument/2006/math">
                    <m:sSub>
                      <m:sSubPr>
                        <m:ctrlPr>
                          <a:rPr lang="en-US" altLang="zh-CN" sz="2400" b="1" i="1">
                            <a:latin typeface="Cambria Math" panose="02040503050406030204" pitchFamily="18" charset="0"/>
                            <a:cs typeface="Times New Roman" panose="02020603050405020304" pitchFamily="18" charset="0"/>
                          </a:rPr>
                        </m:ctrlPr>
                      </m:sSubPr>
                      <m:e>
                        <m:r>
                          <a:rPr lang="en-US" altLang="zh-CN" sz="2400" b="1" i="1">
                            <a:latin typeface="Cambria Math" panose="02040503050406030204" pitchFamily="18" charset="0"/>
                            <a:cs typeface="Times New Roman" panose="02020603050405020304" pitchFamily="18" charset="0"/>
                          </a:rPr>
                          <m:t>𝑵</m:t>
                        </m:r>
                      </m:e>
                      <m:sub>
                        <m:r>
                          <a:rPr lang="en-US" altLang="zh-CN" sz="2400" b="1" i="1">
                            <a:latin typeface="Cambria Math" panose="02040503050406030204" pitchFamily="18" charset="0"/>
                            <a:cs typeface="Times New Roman" panose="02020603050405020304" pitchFamily="18" charset="0"/>
                          </a:rPr>
                          <m:t>𝒉𝒊𝒕</m:t>
                        </m:r>
                      </m:sub>
                    </m:sSub>
                  </m:oMath>
                </a14:m>
                <a:r>
                  <a:rPr lang="en-US" altLang="zh-CN" sz="2400" b="1" dirty="0">
                    <a:latin typeface="Times New Roman" panose="02020603050405020304" pitchFamily="18" charset="0"/>
                    <a:cs typeface="Times New Roman" panose="02020603050405020304" pitchFamily="18" charset="0"/>
                  </a:rPr>
                  <a:t> bins:</a:t>
                </a:r>
                <a:r>
                  <a:rPr lang="en-US" altLang="zh-CN" sz="2400" dirty="0">
                    <a:latin typeface="Times New Roman" panose="02020603050405020304" pitchFamily="18" charset="0"/>
                    <a:cs typeface="Times New Roman" panose="02020603050405020304" pitchFamily="18" charset="0"/>
                  </a:rPr>
                  <a:t> average background count per grid bin is ≥ 0.02 </a:t>
                </a:r>
              </a:p>
              <a:p>
                <a:pPr>
                  <a:spcAft>
                    <a:spcPts val="1200"/>
                  </a:spcAft>
                </a:pPr>
                <a:r>
                  <a:rPr lang="en-US" altLang="zh-CN" sz="2400" b="1" dirty="0">
                    <a:latin typeface="Times New Roman" panose="02020603050405020304" pitchFamily="18" charset="0"/>
                    <a:cs typeface="Times New Roman" panose="02020603050405020304" pitchFamily="18" charset="0"/>
                  </a:rPr>
                  <a:t>Maximum likelihood estimation </a:t>
                </a:r>
                <a:r>
                  <a:rPr lang="en-US" altLang="zh-CN" sz="2400" dirty="0">
                    <a:latin typeface="Times New Roman" panose="02020603050405020304" pitchFamily="18" charset="0"/>
                    <a:cs typeface="Times New Roman" panose="02020603050405020304" pitchFamily="18" charset="0"/>
                  </a:rPr>
                  <a:t>to jointly fit all selected </a:t>
                </a:r>
                <a14:m>
                  <m:oMath xmlns:m="http://schemas.openxmlformats.org/officeDocument/2006/math">
                    <m:sSub>
                      <m:sSubPr>
                        <m:ctrlPr>
                          <a:rPr lang="en-US" altLang="zh-CN" sz="2400" i="1">
                            <a:latin typeface="Cambria Math" panose="02040503050406030204" pitchFamily="18" charset="0"/>
                            <a:cs typeface="Times New Roman" panose="02020603050405020304" pitchFamily="18" charset="0"/>
                          </a:rPr>
                        </m:ctrlPr>
                      </m:sSubPr>
                      <m:e>
                        <m:r>
                          <a:rPr lang="en-US" altLang="zh-CN" sz="2400" b="0" i="1">
                            <a:latin typeface="Cambria Math" panose="02040503050406030204" pitchFamily="18" charset="0"/>
                            <a:cs typeface="Times New Roman" panose="02020603050405020304" pitchFamily="18" charset="0"/>
                          </a:rPr>
                          <m:t>𝑁</m:t>
                        </m:r>
                      </m:e>
                      <m:sub>
                        <m:r>
                          <a:rPr lang="en-US" altLang="zh-CN" sz="2400" b="0" i="1">
                            <a:latin typeface="Cambria Math" panose="02040503050406030204" pitchFamily="18" charset="0"/>
                            <a:cs typeface="Times New Roman" panose="02020603050405020304" pitchFamily="18" charset="0"/>
                          </a:rPr>
                          <m:t>h𝑖𝑡</m:t>
                        </m:r>
                      </m:sub>
                    </m:sSub>
                    <m:r>
                      <a:rPr lang="en-US" altLang="zh-CN" sz="2400" b="1" i="1">
                        <a:latin typeface="Cambria Math" panose="02040503050406030204" pitchFamily="18" charset="0"/>
                        <a:cs typeface="Times New Roman" panose="02020603050405020304" pitchFamily="18" charset="0"/>
                      </a:rPr>
                      <m:t> </m:t>
                    </m:r>
                  </m:oMath>
                </a14:m>
                <a:r>
                  <a:rPr lang="en-US" altLang="zh-CN" sz="2400" dirty="0">
                    <a:latin typeface="Times New Roman" panose="02020603050405020304" pitchFamily="18" charset="0"/>
                    <a:cs typeface="Times New Roman" panose="02020603050405020304" pitchFamily="18" charset="0"/>
                  </a:rPr>
                  <a:t>bins together, producing a single combined flux upper limit at the </a:t>
                </a:r>
                <a:r>
                  <a:rPr lang="en-US" altLang="zh-CN" sz="2400" dirty="0">
                    <a:solidFill>
                      <a:srgbClr val="FF0000"/>
                    </a:solidFill>
                    <a:latin typeface="Times New Roman" panose="02020603050405020304" pitchFamily="18" charset="0"/>
                    <a:cs typeface="Times New Roman" panose="02020603050405020304" pitchFamily="18" charset="0"/>
                  </a:rPr>
                  <a:t>95%</a:t>
                </a:r>
                <a:r>
                  <a:rPr lang="en-US" altLang="zh-CN" sz="2400" dirty="0">
                    <a:latin typeface="Times New Roman" panose="02020603050405020304" pitchFamily="18" charset="0"/>
                    <a:cs typeface="Times New Roman" panose="02020603050405020304" pitchFamily="18" charset="0"/>
                  </a:rPr>
                  <a:t> confidence level</a:t>
                </a:r>
              </a:p>
              <a:p>
                <a:pPr marL="0" indent="0">
                  <a:spcAft>
                    <a:spcPts val="1200"/>
                  </a:spcAft>
                  <a:buNone/>
                </a:pPr>
                <a14:m>
                  <m:oMathPara xmlns:m="http://schemas.openxmlformats.org/officeDocument/2006/math">
                    <m:oMathParaPr>
                      <m:jc m:val="centerGroup"/>
                    </m:oMathParaPr>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ℒ</m:t>
                          </m:r>
                        </m:e>
                        <m:sub>
                          <m:r>
                            <a:rPr lang="en-US" altLang="zh-CN" sz="2400" i="1">
                              <a:latin typeface="Cambria Math" panose="02040503050406030204" pitchFamily="18" charset="0"/>
                            </a:rPr>
                            <m:t>𝑠</m:t>
                          </m:r>
                          <m:r>
                            <a:rPr lang="en-US" altLang="zh-CN" sz="2400" i="1">
                              <a:latin typeface="Cambria Math" panose="02040503050406030204" pitchFamily="18" charset="0"/>
                            </a:rPr>
                            <m:t>+</m:t>
                          </m:r>
                          <m:r>
                            <a:rPr lang="en-US" altLang="zh-CN" sz="2400" i="1">
                              <a:latin typeface="Cambria Math" panose="02040503050406030204" pitchFamily="18" charset="0"/>
                            </a:rPr>
                            <m:t>𝑏</m:t>
                          </m:r>
                        </m:sub>
                      </m:sSub>
                      <m:r>
                        <a:rPr lang="en-US" altLang="zh-CN" sz="2400" b="0" i="1" smtClean="0">
                          <a:latin typeface="Cambria Math" panose="02040503050406030204" pitchFamily="18" charset="0"/>
                        </a:rPr>
                        <m:t>=</m:t>
                      </m:r>
                      <m:nary>
                        <m:naryPr>
                          <m:chr m:val="∏"/>
                          <m:limLoc m:val="undOvr"/>
                          <m:grow m:val="on"/>
                          <m:ctrlPr>
                            <a:rPr lang="zh-CN" altLang="zh-CN" sz="2400" i="1">
                              <a:latin typeface="Cambria Math" panose="02040503050406030204" pitchFamily="18" charset="0"/>
                            </a:rPr>
                          </m:ctrlPr>
                        </m:naryPr>
                        <m:sub>
                          <m:r>
                            <a:rPr lang="en-US" altLang="zh-CN" sz="2400" i="1">
                              <a:latin typeface="Cambria Math" panose="02040503050406030204" pitchFamily="18" charset="0"/>
                            </a:rPr>
                            <m:t>𝑖</m:t>
                          </m:r>
                          <m:r>
                            <a:rPr lang="en-US" altLang="zh-CN" sz="2400" i="1">
                              <a:latin typeface="Cambria Math" panose="02040503050406030204" pitchFamily="18" charset="0"/>
                            </a:rPr>
                            <m:t>=0</m:t>
                          </m:r>
                        </m:sub>
                        <m:sup>
                          <m:r>
                            <a:rPr lang="en-US" altLang="zh-CN" sz="2400" i="1">
                              <a:latin typeface="Cambria Math" panose="02040503050406030204" pitchFamily="18" charset="0"/>
                            </a:rPr>
                            <m:t>𝑛</m:t>
                          </m:r>
                        </m:sup>
                        <m:e>
                          <m:r>
                            <a:rPr lang="en-US" altLang="zh-CN" sz="2400" i="1">
                              <a:latin typeface="Cambria Math" panose="02040503050406030204" pitchFamily="18" charset="0"/>
                            </a:rPr>
                            <m:t> </m:t>
                          </m:r>
                        </m:e>
                      </m:nary>
                      <m:r>
                        <m:rPr>
                          <m:sty m:val="p"/>
                        </m:rPr>
                        <a:rPr lang="en-US" altLang="zh-CN" sz="2400">
                          <a:latin typeface="Cambria Math" panose="02040503050406030204" pitchFamily="18" charset="0"/>
                        </a:rPr>
                        <m:t>Poisson</m:t>
                      </m:r>
                      <m:d>
                        <m:dPr>
                          <m:ctrlPr>
                            <a:rPr lang="zh-CN" altLang="zh-CN" sz="2400" i="1">
                              <a:latin typeface="Cambria Math" panose="02040503050406030204" pitchFamily="18" charset="0"/>
                            </a:rPr>
                          </m:ctrlPr>
                        </m:dPr>
                        <m:e>
                          <m:sSubSup>
                            <m:sSubSupPr>
                              <m:ctrlPr>
                                <a:rPr lang="zh-CN" altLang="zh-CN" sz="2400" i="1">
                                  <a:latin typeface="Cambria Math" panose="02040503050406030204" pitchFamily="18" charset="0"/>
                                </a:rPr>
                              </m:ctrlPr>
                            </m:sSubSupPr>
                            <m:e>
                              <m:r>
                                <a:rPr lang="en-US" altLang="zh-CN" sz="2400" i="1">
                                  <a:latin typeface="Cambria Math" panose="02040503050406030204" pitchFamily="18" charset="0"/>
                                </a:rPr>
                                <m:t>𝑁</m:t>
                              </m:r>
                            </m:e>
                            <m:sub>
                              <m:r>
                                <a:rPr lang="en-US" altLang="zh-CN" sz="2400" i="1">
                                  <a:latin typeface="Cambria Math" panose="02040503050406030204" pitchFamily="18" charset="0"/>
                                </a:rPr>
                                <m:t>𝑖</m:t>
                              </m:r>
                            </m:sub>
                            <m:sup>
                              <m:r>
                                <m:rPr>
                                  <m:sty m:val="p"/>
                                </m:rPr>
                                <a:rPr lang="en-US" altLang="zh-CN" sz="2400">
                                  <a:latin typeface="Cambria Math" panose="02040503050406030204" pitchFamily="18" charset="0"/>
                                </a:rPr>
                                <m:t>obs</m:t>
                              </m:r>
                            </m:sup>
                          </m:sSubSup>
                          <m:r>
                            <a:rPr lang="en-US" altLang="zh-CN" sz="2400" i="1">
                              <a:latin typeface="Cambria Math" panose="02040503050406030204" pitchFamily="18" charset="0"/>
                            </a:rPr>
                            <m:t>,</m:t>
                          </m:r>
                          <m:sSubSup>
                            <m:sSubSupPr>
                              <m:ctrlPr>
                                <a:rPr lang="zh-CN" altLang="zh-CN" sz="2400" i="1">
                                  <a:latin typeface="Cambria Math" panose="02040503050406030204" pitchFamily="18" charset="0"/>
                                </a:rPr>
                              </m:ctrlPr>
                            </m:sSubSupPr>
                            <m:e>
                              <m:r>
                                <a:rPr lang="en-US" altLang="zh-CN" sz="2400" i="1">
                                  <a:latin typeface="Cambria Math" panose="02040503050406030204" pitchFamily="18" charset="0"/>
                                </a:rPr>
                                <m:t>𝑁</m:t>
                              </m:r>
                            </m:e>
                            <m:sub>
                              <m:r>
                                <a:rPr lang="en-US" altLang="zh-CN" sz="2400" i="1">
                                  <a:latin typeface="Cambria Math" panose="02040503050406030204" pitchFamily="18" charset="0"/>
                                </a:rPr>
                                <m:t>𝑖</m:t>
                              </m:r>
                            </m:sub>
                            <m:sup>
                              <m:r>
                                <m:rPr>
                                  <m:sty m:val="p"/>
                                </m:rPr>
                                <a:rPr lang="en-US" altLang="zh-CN" sz="2400">
                                  <a:latin typeface="Cambria Math" panose="02040503050406030204" pitchFamily="18" charset="0"/>
                                </a:rPr>
                                <m:t>sig</m:t>
                              </m:r>
                            </m:sup>
                          </m:sSubSup>
                          <m:r>
                            <a:rPr lang="en-US" altLang="zh-CN" sz="2400" i="1">
                              <a:latin typeface="Cambria Math" panose="02040503050406030204" pitchFamily="18" charset="0"/>
                            </a:rPr>
                            <m:t>(</m:t>
                          </m:r>
                          <m:r>
                            <a:rPr lang="en-US" altLang="zh-CN" sz="2400" i="1">
                              <a:latin typeface="Cambria Math" panose="02040503050406030204" pitchFamily="18" charset="0"/>
                            </a:rPr>
                            <m:t>𝛼</m:t>
                          </m:r>
                          <m:r>
                            <a:rPr lang="en-US" altLang="zh-CN" sz="2400" i="1">
                              <a:latin typeface="Cambria Math" panose="02040503050406030204" pitchFamily="18" charset="0"/>
                            </a:rPr>
                            <m:t>)+</m:t>
                          </m:r>
                          <m:sSubSup>
                            <m:sSubSupPr>
                              <m:ctrlPr>
                                <a:rPr lang="zh-CN" altLang="zh-CN" sz="2400" i="1">
                                  <a:latin typeface="Cambria Math" panose="02040503050406030204" pitchFamily="18" charset="0"/>
                                </a:rPr>
                              </m:ctrlPr>
                            </m:sSubSupPr>
                            <m:e>
                              <m:r>
                                <a:rPr lang="en-US" altLang="zh-CN" sz="2400" i="1">
                                  <a:latin typeface="Cambria Math" panose="02040503050406030204" pitchFamily="18" charset="0"/>
                                </a:rPr>
                                <m:t>𝑁</m:t>
                              </m:r>
                            </m:e>
                            <m:sub>
                              <m:r>
                                <a:rPr lang="en-US" altLang="zh-CN" sz="2400" i="1">
                                  <a:latin typeface="Cambria Math" panose="02040503050406030204" pitchFamily="18" charset="0"/>
                                </a:rPr>
                                <m:t>𝑖</m:t>
                              </m:r>
                            </m:sub>
                            <m:sup>
                              <m:r>
                                <m:rPr>
                                  <m:sty m:val="p"/>
                                </m:rPr>
                                <a:rPr lang="en-US" altLang="zh-CN" sz="2400">
                                  <a:latin typeface="Cambria Math" panose="02040503050406030204" pitchFamily="18" charset="0"/>
                                </a:rPr>
                                <m:t>bkg</m:t>
                              </m:r>
                            </m:sup>
                          </m:sSubSup>
                        </m:e>
                      </m:d>
                    </m:oMath>
                  </m:oMathPara>
                </a14:m>
                <a:endParaRPr lang="en-US" altLang="zh-CN"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p:txBody>
          </p:sp>
        </mc:Choice>
        <mc:Fallback>
          <p:sp>
            <p:nvSpPr>
              <p:cNvPr id="3" name="内容占位符 2">
                <a:extLst>
                  <a:ext uri="{FF2B5EF4-FFF2-40B4-BE49-F238E27FC236}">
                    <a16:creationId xmlns:a16="http://schemas.microsoft.com/office/drawing/2014/main" id="{4148B9B1-DCD2-E5ED-A512-B34531C639F2}"/>
                  </a:ext>
                </a:extLst>
              </p:cNvPr>
              <p:cNvSpPr>
                <a:spLocks noGrp="1" noRot="1" noChangeAspect="1" noMove="1" noResize="1" noEditPoints="1" noAdjustHandles="1" noChangeArrowheads="1" noChangeShapeType="1" noTextEdit="1"/>
              </p:cNvSpPr>
              <p:nvPr>
                <p:ph idx="1"/>
              </p:nvPr>
            </p:nvSpPr>
            <p:spPr>
              <a:xfrm>
                <a:off x="470451" y="1791171"/>
                <a:ext cx="11047471" cy="4351338"/>
              </a:xfrm>
              <a:blipFill>
                <a:blip r:embed="rId3"/>
                <a:stretch>
                  <a:fillRect l="-717" t="-1541"/>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B0A57A99-3F11-D430-F649-FEEEF89248E9}"/>
              </a:ext>
            </a:extLst>
          </p:cNvPr>
          <p:cNvSpPr>
            <a:spLocks noGrp="1"/>
          </p:cNvSpPr>
          <p:nvPr>
            <p:ph type="sldNum" sz="quarter" idx="12"/>
          </p:nvPr>
        </p:nvSpPr>
        <p:spPr/>
        <p:txBody>
          <a:bodyPr/>
          <a:lstStyle/>
          <a:p>
            <a:fld id="{565CE74E-AB26-4998-AD42-012C4C1AD076}" type="slidenum">
              <a:rPr lang="zh-CN" altLang="en-US" smtClean="0"/>
              <a:t>4</a:t>
            </a:fld>
            <a:endParaRPr lang="zh-CN" altLang="en-US"/>
          </a:p>
        </p:txBody>
      </p:sp>
      <p:sp>
        <p:nvSpPr>
          <p:cNvPr id="6" name="页脚占位符 5">
            <a:extLst>
              <a:ext uri="{FF2B5EF4-FFF2-40B4-BE49-F238E27FC236}">
                <a16:creationId xmlns:a16="http://schemas.microsoft.com/office/drawing/2014/main" id="{6A2784C9-9B15-3DB5-28E5-89AB4909291A}"/>
              </a:ext>
            </a:extLst>
          </p:cNvPr>
          <p:cNvSpPr>
            <a:spLocks noGrp="1"/>
          </p:cNvSpPr>
          <p:nvPr>
            <p:ph type="ftr" sz="quarter" idx="11"/>
          </p:nvPr>
        </p:nvSpPr>
        <p:spPr/>
        <p:txBody>
          <a:bodyPr/>
          <a:lstStyle/>
          <a:p>
            <a:r>
              <a:rPr lang="en-US" altLang="zh-CN" sz="2400" b="1" dirty="0">
                <a:solidFill>
                  <a:srgbClr val="FF0000"/>
                </a:solidFill>
              </a:rPr>
              <a:t>poster-38</a:t>
            </a:r>
            <a:endParaRPr lang="zh-CN" altLang="en-US" sz="2400" b="1" dirty="0">
              <a:solidFill>
                <a:srgbClr val="FF0000"/>
              </a:solidFill>
            </a:endParaRPr>
          </a:p>
        </p:txBody>
      </p:sp>
      <p:pic>
        <p:nvPicPr>
          <p:cNvPr id="5" name="图片 4">
            <a:extLst>
              <a:ext uri="{FF2B5EF4-FFF2-40B4-BE49-F238E27FC236}">
                <a16:creationId xmlns:a16="http://schemas.microsoft.com/office/drawing/2014/main" id="{31C2F433-4788-331D-38E3-8D2D0834D71E}"/>
              </a:ext>
            </a:extLst>
          </p:cNvPr>
          <p:cNvPicPr>
            <a:picLocks noChangeAspect="1"/>
          </p:cNvPicPr>
          <p:nvPr/>
        </p:nvPicPr>
        <p:blipFill>
          <a:blip r:embed="rId4">
            <a:clrChange>
              <a:clrFrom>
                <a:srgbClr val="FFFFFF"/>
              </a:clrFrom>
              <a:clrTo>
                <a:srgbClr val="FFFFFF">
                  <a:alpha val="0"/>
                </a:srgbClr>
              </a:clrTo>
            </a:clrChange>
          </a:blip>
          <a:srcRect t="11885"/>
          <a:stretch>
            <a:fillRect/>
          </a:stretch>
        </p:blipFill>
        <p:spPr>
          <a:xfrm>
            <a:off x="8610600" y="376709"/>
            <a:ext cx="3569778" cy="2401241"/>
          </a:xfrm>
          <a:prstGeom prst="rect">
            <a:avLst/>
          </a:prstGeom>
        </p:spPr>
      </p:pic>
      <p:cxnSp>
        <p:nvCxnSpPr>
          <p:cNvPr id="9" name="直接箭头连接符 8">
            <a:extLst>
              <a:ext uri="{FF2B5EF4-FFF2-40B4-BE49-F238E27FC236}">
                <a16:creationId xmlns:a16="http://schemas.microsoft.com/office/drawing/2014/main" id="{6394036E-EF39-0745-049B-8E40468E748C}"/>
              </a:ext>
            </a:extLst>
          </p:cNvPr>
          <p:cNvCxnSpPr>
            <a:cxnSpLocks/>
          </p:cNvCxnSpPr>
          <p:nvPr/>
        </p:nvCxnSpPr>
        <p:spPr>
          <a:xfrm flipV="1">
            <a:off x="7350369" y="2198077"/>
            <a:ext cx="1260231" cy="3341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A35D5A52-7A65-4F74-236E-E415A552BBB3}"/>
              </a:ext>
            </a:extLst>
          </p:cNvPr>
          <p:cNvCxnSpPr>
            <a:cxnSpLocks/>
          </p:cNvCxnSpPr>
          <p:nvPr/>
        </p:nvCxnSpPr>
        <p:spPr>
          <a:xfrm>
            <a:off x="6275318" y="2667419"/>
            <a:ext cx="9117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778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a:extLst>
              <a:ext uri="{FF2B5EF4-FFF2-40B4-BE49-F238E27FC236}">
                <a16:creationId xmlns:a16="http://schemas.microsoft.com/office/drawing/2014/main" id="{F33739D0-08F3-119B-D1E1-D080304B697A}"/>
              </a:ext>
            </a:extLst>
          </p:cNvPr>
          <p:cNvSpPr>
            <a:spLocks noGrp="1"/>
          </p:cNvSpPr>
          <p:nvPr>
            <p:ph type="ftr" sz="quarter" idx="11"/>
          </p:nvPr>
        </p:nvSpPr>
        <p:spPr/>
        <p:txBody>
          <a:bodyPr/>
          <a:lstStyle/>
          <a:p>
            <a:r>
              <a:rPr lang="en-US" altLang="zh-CN" sz="2400" b="1">
                <a:solidFill>
                  <a:srgbClr val="FF0000"/>
                </a:solidFill>
              </a:rPr>
              <a:t>poster-38</a:t>
            </a:r>
            <a:endParaRPr lang="zh-CN" altLang="en-US" sz="2400" b="1">
              <a:solidFill>
                <a:srgbClr val="FF0000"/>
              </a:solidFill>
            </a:endParaRPr>
          </a:p>
        </p:txBody>
      </p:sp>
      <p:sp>
        <p:nvSpPr>
          <p:cNvPr id="5" name="灯片编号占位符 4">
            <a:extLst>
              <a:ext uri="{FF2B5EF4-FFF2-40B4-BE49-F238E27FC236}">
                <a16:creationId xmlns:a16="http://schemas.microsoft.com/office/drawing/2014/main" id="{CA35B82F-AFAC-18B1-27DF-9B837AE4A714}"/>
              </a:ext>
            </a:extLst>
          </p:cNvPr>
          <p:cNvSpPr>
            <a:spLocks noGrp="1"/>
          </p:cNvSpPr>
          <p:nvPr>
            <p:ph type="sldNum" sz="quarter" idx="12"/>
          </p:nvPr>
        </p:nvSpPr>
        <p:spPr/>
        <p:txBody>
          <a:bodyPr/>
          <a:lstStyle/>
          <a:p>
            <a:fld id="{565CE74E-AB26-4998-AD42-012C4C1AD076}" type="slidenum">
              <a:rPr lang="zh-CN" altLang="en-US" smtClean="0"/>
              <a:t>5</a:t>
            </a:fld>
            <a:endParaRPr lang="zh-CN" altLang="en-US" dirty="0"/>
          </a:p>
        </p:txBody>
      </p:sp>
      <p:pic>
        <p:nvPicPr>
          <p:cNvPr id="9" name="图片 8">
            <a:extLst>
              <a:ext uri="{FF2B5EF4-FFF2-40B4-BE49-F238E27FC236}">
                <a16:creationId xmlns:a16="http://schemas.microsoft.com/office/drawing/2014/main" id="{4AA1DD5A-5CFA-D3A0-43C6-C676E3722CF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44583"/>
          <a:stretch>
            <a:fillRect/>
          </a:stretch>
        </p:blipFill>
        <p:spPr>
          <a:xfrm>
            <a:off x="4242951" y="2684910"/>
            <a:ext cx="3420000" cy="3158762"/>
          </a:xfrm>
          <a:prstGeom prst="rect">
            <a:avLst/>
          </a:prstGeom>
        </p:spPr>
      </p:pic>
      <p:pic>
        <p:nvPicPr>
          <p:cNvPr id="11" name="图片 10">
            <a:extLst>
              <a:ext uri="{FF2B5EF4-FFF2-40B4-BE49-F238E27FC236}">
                <a16:creationId xmlns:a16="http://schemas.microsoft.com/office/drawing/2014/main" id="{465FD3C8-090E-92BC-A21E-4E7EE316CBF1}"/>
              </a:ext>
            </a:extLst>
          </p:cNvPr>
          <p:cNvPicPr>
            <a:picLocks noChangeAspect="1"/>
          </p:cNvPicPr>
          <p:nvPr/>
        </p:nvPicPr>
        <p:blipFill>
          <a:blip r:embed="rId3">
            <a:clrChange>
              <a:clrFrom>
                <a:srgbClr val="FFFFFF"/>
              </a:clrFrom>
              <a:clrTo>
                <a:srgbClr val="FFFFFF">
                  <a:alpha val="0"/>
                </a:srgbClr>
              </a:clrTo>
            </a:clrChange>
          </a:blip>
          <a:srcRect b="44583"/>
          <a:stretch>
            <a:fillRect/>
          </a:stretch>
        </p:blipFill>
        <p:spPr>
          <a:xfrm>
            <a:off x="8012086" y="2684911"/>
            <a:ext cx="3420000" cy="3158761"/>
          </a:xfrm>
          <a:prstGeom prst="rect">
            <a:avLst/>
          </a:prstGeom>
        </p:spPr>
      </p:pic>
      <p:pic>
        <p:nvPicPr>
          <p:cNvPr id="12" name="图片 11">
            <a:extLst>
              <a:ext uri="{FF2B5EF4-FFF2-40B4-BE49-F238E27FC236}">
                <a16:creationId xmlns:a16="http://schemas.microsoft.com/office/drawing/2014/main" id="{1A5E80C8-BFB3-9A25-F251-EDBC793726BE}"/>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44583"/>
          <a:stretch>
            <a:fillRect/>
          </a:stretch>
        </p:blipFill>
        <p:spPr>
          <a:xfrm>
            <a:off x="473816" y="2684912"/>
            <a:ext cx="3420000" cy="3158763"/>
          </a:xfrm>
          <a:prstGeom prst="rect">
            <a:avLst/>
          </a:prstGeom>
        </p:spPr>
      </p:pic>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168D7568-D124-14DE-3866-C66A46EF6DA5}"/>
                  </a:ext>
                </a:extLst>
              </p:cNvPr>
              <p:cNvSpPr txBox="1"/>
              <p:nvPr/>
            </p:nvSpPr>
            <p:spPr>
              <a:xfrm>
                <a:off x="737528" y="859756"/>
                <a:ext cx="9170147" cy="1646605"/>
              </a:xfrm>
              <a:prstGeom prst="rect">
                <a:avLst/>
              </a:prstGeom>
              <a:noFill/>
            </p:spPr>
            <p:txBody>
              <a:bodyPr wrap="square" rtlCol="0">
                <a:spAutoFit/>
              </a:bodyPr>
              <a:lstStyle/>
              <a:p>
                <a:r>
                  <a:rPr lang="en-US" altLang="zh-CN" sz="2800" b="1" dirty="0"/>
                  <a:t>Example: </a:t>
                </a:r>
              </a:p>
              <a:p>
                <a:r>
                  <a:rPr lang="en-US" altLang="zh-CN" sz="2800" b="1" dirty="0"/>
                  <a:t>FRB 20230203A</a:t>
                </a:r>
              </a:p>
              <a:p>
                <a:pPr marL="457200" indent="-457200">
                  <a:lnSpc>
                    <a:spcPts val="2700"/>
                  </a:lnSpc>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RA: 151.66, DEC: 35.69, Redshift: 0.1464</a:t>
                </a:r>
              </a:p>
              <a:p>
                <a:pPr marL="457200" indent="-457200">
                  <a:lnSpc>
                    <a:spcPts val="2700"/>
                  </a:lnSpc>
                  <a:buFont typeface="Arial" panose="020B0604020202020204" pitchFamily="34" charset="0"/>
                  <a:buChar char="•"/>
                </a:pPr>
                <a14:m>
                  <m:oMath xmlns:m="http://schemas.openxmlformats.org/officeDocument/2006/math">
                    <m:sSub>
                      <m:sSubPr>
                        <m:ctrlPr>
                          <a:rPr lang="en-US" altLang="zh-CN" sz="2400" i="1">
                            <a:latin typeface="Cambria Math" panose="02040503050406030204" pitchFamily="18" charset="0"/>
                            <a:cs typeface="Times New Roman" panose="02020603050405020304" pitchFamily="18" charset="0"/>
                          </a:rPr>
                        </m:ctrlPr>
                      </m:sSubPr>
                      <m:e>
                        <m:r>
                          <a:rPr lang="en-US" altLang="zh-CN" sz="2400" b="0" i="1">
                            <a:latin typeface="Cambria Math" panose="02040503050406030204" pitchFamily="18" charset="0"/>
                            <a:cs typeface="Times New Roman" panose="02020603050405020304" pitchFamily="18" charset="0"/>
                          </a:rPr>
                          <m:t>𝑁</m:t>
                        </m:r>
                      </m:e>
                      <m:sub>
                        <m:r>
                          <a:rPr lang="en-US" altLang="zh-CN" sz="2400" b="0" i="1">
                            <a:latin typeface="Cambria Math" panose="02040503050406030204" pitchFamily="18" charset="0"/>
                            <a:cs typeface="Times New Roman" panose="02020603050405020304" pitchFamily="18" charset="0"/>
                          </a:rPr>
                          <m:t>h𝑖𝑡</m:t>
                        </m:r>
                      </m:sub>
                    </m:sSub>
                  </m:oMath>
                </a14:m>
                <a:r>
                  <a:rPr lang="en-US" altLang="zh-CN" sz="2400" dirty="0">
                    <a:latin typeface="Times New Roman" panose="02020603050405020304" pitchFamily="18" charset="0"/>
                    <a:cs typeface="Times New Roman" panose="02020603050405020304" pitchFamily="18" charset="0"/>
                  </a:rPr>
                  <a:t> bins used in fitting(1/7/30d): [60, 300]/[60, 500]/[60, 2000]</a:t>
                </a:r>
              </a:p>
            </p:txBody>
          </p:sp>
        </mc:Choice>
        <mc:Fallback xmlns="">
          <p:sp>
            <p:nvSpPr>
              <p:cNvPr id="13" name="文本框 12">
                <a:extLst>
                  <a:ext uri="{FF2B5EF4-FFF2-40B4-BE49-F238E27FC236}">
                    <a16:creationId xmlns:a16="http://schemas.microsoft.com/office/drawing/2014/main" id="{168D7568-D124-14DE-3866-C66A46EF6DA5}"/>
                  </a:ext>
                </a:extLst>
              </p:cNvPr>
              <p:cNvSpPr txBox="1">
                <a:spLocks noRot="1" noChangeAspect="1" noMove="1" noResize="1" noEditPoints="1" noAdjustHandles="1" noChangeArrowheads="1" noChangeShapeType="1" noTextEdit="1"/>
              </p:cNvSpPr>
              <p:nvPr/>
            </p:nvSpPr>
            <p:spPr>
              <a:xfrm>
                <a:off x="737528" y="859756"/>
                <a:ext cx="9170147" cy="1646605"/>
              </a:xfrm>
              <a:prstGeom prst="rect">
                <a:avLst/>
              </a:prstGeom>
              <a:blipFill>
                <a:blip r:embed="rId5"/>
                <a:stretch>
                  <a:fillRect l="-1396" t="-3333" b="-7778"/>
                </a:stretch>
              </a:blipFill>
            </p:spPr>
            <p:txBody>
              <a:bodyPr/>
              <a:lstStyle/>
              <a:p>
                <a:r>
                  <a:rPr lang="zh-CN" altLang="en-US">
                    <a:noFill/>
                  </a:rPr>
                  <a:t> </a:t>
                </a:r>
              </a:p>
            </p:txBody>
          </p:sp>
        </mc:Fallback>
      </mc:AlternateContent>
      <p:graphicFrame>
        <p:nvGraphicFramePr>
          <p:cNvPr id="14" name="表格 13">
            <a:extLst>
              <a:ext uri="{FF2B5EF4-FFF2-40B4-BE49-F238E27FC236}">
                <a16:creationId xmlns:a16="http://schemas.microsoft.com/office/drawing/2014/main" id="{F59DA90C-BD28-E157-BDFC-E90257FA8996}"/>
              </a:ext>
            </a:extLst>
          </p:cNvPr>
          <p:cNvGraphicFramePr>
            <a:graphicFrameLocks noGrp="1"/>
          </p:cNvGraphicFramePr>
          <p:nvPr>
            <p:extLst>
              <p:ext uri="{D42A27DB-BD31-4B8C-83A1-F6EECF244321}">
                <p14:modId xmlns:p14="http://schemas.microsoft.com/office/powerpoint/2010/main" val="545557652"/>
              </p:ext>
            </p:extLst>
          </p:nvPr>
        </p:nvGraphicFramePr>
        <p:xfrm>
          <a:off x="6722347" y="681205"/>
          <a:ext cx="5071480" cy="792480"/>
        </p:xfrm>
        <a:graphic>
          <a:graphicData uri="http://schemas.openxmlformats.org/drawingml/2006/table">
            <a:tbl>
              <a:tblPr firstRow="1" bandRow="1">
                <a:tableStyleId>{5C22544A-7EE6-4342-B048-85BDC9FD1C3A}</a:tableStyleId>
              </a:tblPr>
              <a:tblGrid>
                <a:gridCol w="204748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1"/>
                    </a:ext>
                  </a:extLst>
                </a:gridCol>
                <a:gridCol w="1008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tblGrid>
              <a:tr h="370840">
                <a:tc>
                  <a:txBody>
                    <a:bodyPr/>
                    <a:lstStyle>
                      <a:defPPr>
                        <a:defRPr lang="en-US"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endParaRPr lang="zh-CN" altLang="en-US" sz="2000" dirty="0"/>
                    </a:p>
                  </a:txBody>
                  <a:tcPr/>
                </a:tc>
                <a:tc>
                  <a:txBody>
                    <a:bodyPr/>
                    <a:lstStyle>
                      <a:defPPr>
                        <a:defRPr lang="en-US"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r>
                        <a:rPr lang="en-US" altLang="zh-CN" sz="2000" dirty="0"/>
                        <a:t>1day</a:t>
                      </a:r>
                      <a:endParaRPr lang="zh-CN" altLang="en-US" sz="2000" dirty="0"/>
                    </a:p>
                  </a:txBody>
                  <a:tcPr/>
                </a:tc>
                <a:tc>
                  <a:txBody>
                    <a:bodyPr/>
                    <a:lstStyle>
                      <a:defPPr>
                        <a:defRPr lang="en-US"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r>
                        <a:rPr lang="en-US" altLang="zh-CN" sz="2000" dirty="0"/>
                        <a:t>7days</a:t>
                      </a:r>
                      <a:endParaRPr lang="zh-CN" altLang="en-US" sz="2000" dirty="0"/>
                    </a:p>
                  </a:txBody>
                  <a:tcPr/>
                </a:tc>
                <a:tc>
                  <a:txBody>
                    <a:bodyPr/>
                    <a:lstStyle>
                      <a:defPPr>
                        <a:defRPr lang="en-US"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r>
                        <a:rPr lang="en-US" altLang="zh-CN" sz="2000" dirty="0"/>
                        <a:t>30days</a:t>
                      </a:r>
                      <a:endParaRPr lang="zh-CN" altLang="en-US" sz="2000" dirty="0"/>
                    </a:p>
                  </a:txBody>
                  <a:tcPr/>
                </a:tc>
                <a:extLst>
                  <a:ext uri="{0D108BD9-81ED-4DB2-BD59-A6C34878D82A}">
                    <a16:rowId xmlns:a16="http://schemas.microsoft.com/office/drawing/2014/main" val="10000"/>
                  </a:ext>
                </a:extLst>
              </a:tr>
              <a:tr h="370840">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altLang="zh-CN" sz="2000" dirty="0"/>
                        <a:t>Discovery Time/h</a:t>
                      </a:r>
                      <a:endParaRPr lang="zh-CN" altLang="en-US" sz="2000" dirty="0"/>
                    </a:p>
                  </a:txBody>
                  <a:tcPr/>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altLang="zh-CN" sz="2000" dirty="0"/>
                        <a:t>3.18</a:t>
                      </a:r>
                      <a:endParaRPr lang="zh-CN" altLang="en-US" sz="2000" dirty="0"/>
                    </a:p>
                  </a:txBody>
                  <a:tcPr/>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altLang="zh-CN" sz="2000" dirty="0"/>
                        <a:t>22.22</a:t>
                      </a:r>
                      <a:endParaRPr lang="zh-CN" altLang="en-US" sz="2000" dirty="0"/>
                    </a:p>
                  </a:txBody>
                  <a:tcPr/>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altLang="zh-CN" sz="2000" dirty="0"/>
                        <a:t>95.21</a:t>
                      </a:r>
                      <a:endParaRPr lang="zh-CN" altLang="en-US" sz="2000" dirty="0"/>
                    </a:p>
                  </a:txBody>
                  <a:tcPr/>
                </a:tc>
                <a:extLst>
                  <a:ext uri="{0D108BD9-81ED-4DB2-BD59-A6C34878D82A}">
                    <a16:rowId xmlns:a16="http://schemas.microsoft.com/office/drawing/2014/main" val="10001"/>
                  </a:ext>
                </a:extLst>
              </a:tr>
            </a:tbl>
          </a:graphicData>
        </a:graphic>
      </p:graphicFrame>
      <p:sp>
        <p:nvSpPr>
          <p:cNvPr id="2" name="文本框 1">
            <a:extLst>
              <a:ext uri="{FF2B5EF4-FFF2-40B4-BE49-F238E27FC236}">
                <a16:creationId xmlns:a16="http://schemas.microsoft.com/office/drawing/2014/main" id="{634E6033-6253-C1A3-33C7-69693B9E2D76}"/>
              </a:ext>
            </a:extLst>
          </p:cNvPr>
          <p:cNvSpPr txBox="1"/>
          <p:nvPr/>
        </p:nvSpPr>
        <p:spPr>
          <a:xfrm>
            <a:off x="1798320" y="5923280"/>
            <a:ext cx="1249680" cy="369332"/>
          </a:xfrm>
          <a:prstGeom prst="rect">
            <a:avLst/>
          </a:prstGeom>
          <a:noFill/>
        </p:spPr>
        <p:txBody>
          <a:bodyPr wrap="square" rtlCol="0">
            <a:spAutoFit/>
          </a:bodyPr>
          <a:lstStyle/>
          <a:p>
            <a:pPr algn="ctr"/>
            <a:r>
              <a:rPr lang="en-US" altLang="zh-CN" dirty="0"/>
              <a:t>1 day</a:t>
            </a:r>
            <a:endParaRPr lang="zh-CN" altLang="en-US" dirty="0"/>
          </a:p>
        </p:txBody>
      </p:sp>
      <p:sp>
        <p:nvSpPr>
          <p:cNvPr id="3" name="文本框 2">
            <a:extLst>
              <a:ext uri="{FF2B5EF4-FFF2-40B4-BE49-F238E27FC236}">
                <a16:creationId xmlns:a16="http://schemas.microsoft.com/office/drawing/2014/main" id="{6D8A3E57-90EB-7CAA-B822-2FAB4B04A75F}"/>
              </a:ext>
            </a:extLst>
          </p:cNvPr>
          <p:cNvSpPr txBox="1"/>
          <p:nvPr/>
        </p:nvSpPr>
        <p:spPr>
          <a:xfrm>
            <a:off x="5471160" y="5886098"/>
            <a:ext cx="1249680" cy="369332"/>
          </a:xfrm>
          <a:prstGeom prst="rect">
            <a:avLst/>
          </a:prstGeom>
          <a:noFill/>
        </p:spPr>
        <p:txBody>
          <a:bodyPr wrap="square" rtlCol="0">
            <a:spAutoFit/>
          </a:bodyPr>
          <a:lstStyle/>
          <a:p>
            <a:pPr algn="ctr"/>
            <a:r>
              <a:rPr lang="en-US" altLang="zh-CN" dirty="0"/>
              <a:t>7 days</a:t>
            </a:r>
            <a:endParaRPr lang="zh-CN" altLang="en-US" dirty="0"/>
          </a:p>
        </p:txBody>
      </p:sp>
      <p:sp>
        <p:nvSpPr>
          <p:cNvPr id="6" name="文本框 5">
            <a:extLst>
              <a:ext uri="{FF2B5EF4-FFF2-40B4-BE49-F238E27FC236}">
                <a16:creationId xmlns:a16="http://schemas.microsoft.com/office/drawing/2014/main" id="{2096D07D-58A2-6AED-5BD2-74939E4EBA70}"/>
              </a:ext>
            </a:extLst>
          </p:cNvPr>
          <p:cNvSpPr txBox="1"/>
          <p:nvPr/>
        </p:nvSpPr>
        <p:spPr>
          <a:xfrm>
            <a:off x="9282835" y="5843672"/>
            <a:ext cx="1249680" cy="369332"/>
          </a:xfrm>
          <a:prstGeom prst="rect">
            <a:avLst/>
          </a:prstGeom>
          <a:noFill/>
        </p:spPr>
        <p:txBody>
          <a:bodyPr wrap="square" rtlCol="0">
            <a:spAutoFit/>
          </a:bodyPr>
          <a:lstStyle/>
          <a:p>
            <a:pPr algn="ctr"/>
            <a:r>
              <a:rPr lang="en-US" altLang="zh-CN" dirty="0"/>
              <a:t>30 days</a:t>
            </a:r>
            <a:endParaRPr lang="zh-CN" altLang="en-US" dirty="0"/>
          </a:p>
        </p:txBody>
      </p:sp>
    </p:spTree>
    <p:extLst>
      <p:ext uri="{BB962C8B-B14F-4D97-AF65-F5344CB8AC3E}">
        <p14:creationId xmlns:p14="http://schemas.microsoft.com/office/powerpoint/2010/main" val="2161253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2A37C5F5-F0DE-BEC1-DCF4-3C6719770984}"/>
              </a:ext>
            </a:extLst>
          </p:cNvPr>
          <p:cNvSpPr>
            <a:spLocks noGrp="1"/>
          </p:cNvSpPr>
          <p:nvPr>
            <p:ph type="sldNum" sz="quarter" idx="12"/>
          </p:nvPr>
        </p:nvSpPr>
        <p:spPr/>
        <p:txBody>
          <a:bodyPr/>
          <a:lstStyle/>
          <a:p>
            <a:fld id="{565CE74E-AB26-4998-AD42-012C4C1AD076}" type="slidenum">
              <a:rPr lang="zh-CN" altLang="en-US" smtClean="0"/>
              <a:t>6</a:t>
            </a:fld>
            <a:endParaRPr lang="zh-CN" altLang="en-US"/>
          </a:p>
        </p:txBody>
      </p:sp>
      <p:sp>
        <p:nvSpPr>
          <p:cNvPr id="2" name="页脚占位符 1">
            <a:extLst>
              <a:ext uri="{FF2B5EF4-FFF2-40B4-BE49-F238E27FC236}">
                <a16:creationId xmlns:a16="http://schemas.microsoft.com/office/drawing/2014/main" id="{482B0ACF-5548-0C50-83BF-03EDDE0023B2}"/>
              </a:ext>
            </a:extLst>
          </p:cNvPr>
          <p:cNvSpPr>
            <a:spLocks noGrp="1"/>
          </p:cNvSpPr>
          <p:nvPr>
            <p:ph type="ftr" sz="quarter" idx="11"/>
          </p:nvPr>
        </p:nvSpPr>
        <p:spPr/>
        <p:txBody>
          <a:bodyPr/>
          <a:lstStyle/>
          <a:p>
            <a:r>
              <a:rPr lang="en-US" altLang="zh-CN" sz="2400" b="1" dirty="0">
                <a:solidFill>
                  <a:srgbClr val="FF0000"/>
                </a:solidFill>
              </a:rPr>
              <a:t>poster-38</a:t>
            </a:r>
            <a:endParaRPr lang="zh-CN" altLang="en-US" sz="2400" b="1" dirty="0">
              <a:solidFill>
                <a:srgbClr val="FF0000"/>
              </a:solidFill>
            </a:endParaRPr>
          </a:p>
        </p:txBody>
      </p:sp>
      <p:sp>
        <p:nvSpPr>
          <p:cNvPr id="21" name="文本框 20">
            <a:extLst>
              <a:ext uri="{FF2B5EF4-FFF2-40B4-BE49-F238E27FC236}">
                <a16:creationId xmlns:a16="http://schemas.microsoft.com/office/drawing/2014/main" id="{D163897A-EDAA-F922-7614-1417DBC728D3}"/>
              </a:ext>
            </a:extLst>
          </p:cNvPr>
          <p:cNvSpPr txBox="1"/>
          <p:nvPr/>
        </p:nvSpPr>
        <p:spPr>
          <a:xfrm>
            <a:off x="766506" y="941361"/>
            <a:ext cx="10098201" cy="1077218"/>
          </a:xfrm>
          <a:prstGeom prst="rect">
            <a:avLst/>
          </a:prstGeom>
          <a:noFill/>
        </p:spPr>
        <p:txBody>
          <a:bodyPr wrap="square" rtlCol="0">
            <a:spAutoFit/>
          </a:bodyPr>
          <a:lstStyle/>
          <a:p>
            <a:pPr algn="ctr"/>
            <a:r>
              <a:rPr lang="en-US" altLang="zh-CN" sz="3200" dirty="0"/>
              <a:t>95% Flux Upper Limits of FRB 20230203A for Different Spectral Indices at 1/7/30 Days After the Burst</a:t>
            </a:r>
            <a:endParaRPr lang="en-US" altLang="zh-CN" sz="2400" dirty="0">
              <a:latin typeface="Times New Roman" panose="02020603050405020304" pitchFamily="18" charset="0"/>
              <a:cs typeface="Times New Roman" panose="02020603050405020304" pitchFamily="18" charset="0"/>
            </a:endParaRPr>
          </a:p>
        </p:txBody>
      </p:sp>
      <p:pic>
        <p:nvPicPr>
          <p:cNvPr id="23" name="图片 22">
            <a:extLst>
              <a:ext uri="{FF2B5EF4-FFF2-40B4-BE49-F238E27FC236}">
                <a16:creationId xmlns:a16="http://schemas.microsoft.com/office/drawing/2014/main" id="{30476457-126A-D677-AA4F-06F5776B9F1F}"/>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296000" y="2234320"/>
            <a:ext cx="3600000" cy="2700000"/>
          </a:xfrm>
          <a:prstGeom prst="rect">
            <a:avLst/>
          </a:prstGeom>
        </p:spPr>
      </p:pic>
      <p:pic>
        <p:nvPicPr>
          <p:cNvPr id="24" name="图片 23">
            <a:extLst>
              <a:ext uri="{FF2B5EF4-FFF2-40B4-BE49-F238E27FC236}">
                <a16:creationId xmlns:a16="http://schemas.microsoft.com/office/drawing/2014/main" id="{CD919904-17A7-3773-64F4-87AA9D5C42D3}"/>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583362" y="2234320"/>
            <a:ext cx="3600000" cy="2700001"/>
          </a:xfrm>
          <a:prstGeom prst="rect">
            <a:avLst/>
          </a:prstGeom>
        </p:spPr>
      </p:pic>
      <mc:AlternateContent xmlns:mc="http://schemas.openxmlformats.org/markup-compatibility/2006" xmlns:a14="http://schemas.microsoft.com/office/drawing/2010/main">
        <mc:Choice Requires="a14">
          <p:graphicFrame>
            <p:nvGraphicFramePr>
              <p:cNvPr id="3" name="表格 2">
                <a:extLst>
                  <a:ext uri="{FF2B5EF4-FFF2-40B4-BE49-F238E27FC236}">
                    <a16:creationId xmlns:a16="http://schemas.microsoft.com/office/drawing/2014/main" id="{32E6C5D5-7760-152C-BFD1-BA0149CEA9F5}"/>
                  </a:ext>
                </a:extLst>
              </p:cNvPr>
              <p:cNvGraphicFramePr>
                <a:graphicFrameLocks noGrp="1"/>
              </p:cNvGraphicFramePr>
              <p:nvPr>
                <p:extLst>
                  <p:ext uri="{D42A27DB-BD31-4B8C-83A1-F6EECF244321}">
                    <p14:modId xmlns:p14="http://schemas.microsoft.com/office/powerpoint/2010/main" val="1455354222"/>
                  </p:ext>
                </p:extLst>
              </p:nvPr>
            </p:nvGraphicFramePr>
            <p:xfrm>
              <a:off x="917903" y="5034565"/>
              <a:ext cx="3082315" cy="670560"/>
            </p:xfrm>
            <a:graphic>
              <a:graphicData uri="http://schemas.openxmlformats.org/drawingml/2006/table">
                <a:tbl>
                  <a:tblPr firstRow="1" bandRow="1">
                    <a:tableStyleId>{5C22544A-7EE6-4342-B048-85BDC9FD1C3A}</a:tableStyleId>
                  </a:tblPr>
                  <a:tblGrid>
                    <a:gridCol w="490315">
                      <a:extLst>
                        <a:ext uri="{9D8B030D-6E8A-4147-A177-3AD203B41FA5}">
                          <a16:colId xmlns:a16="http://schemas.microsoft.com/office/drawing/2014/main" val="20000"/>
                        </a:ext>
                      </a:extLst>
                    </a:gridCol>
                    <a:gridCol w="864000">
                      <a:extLst>
                        <a:ext uri="{9D8B030D-6E8A-4147-A177-3AD203B41FA5}">
                          <a16:colId xmlns:a16="http://schemas.microsoft.com/office/drawing/2014/main" val="20001"/>
                        </a:ext>
                      </a:extLst>
                    </a:gridCol>
                    <a:gridCol w="864000">
                      <a:extLst>
                        <a:ext uri="{9D8B030D-6E8A-4147-A177-3AD203B41FA5}">
                          <a16:colId xmlns:a16="http://schemas.microsoft.com/office/drawing/2014/main" val="20002"/>
                        </a:ext>
                      </a:extLst>
                    </a:gridCol>
                    <a:gridCol w="864000">
                      <a:extLst>
                        <a:ext uri="{9D8B030D-6E8A-4147-A177-3AD203B41FA5}">
                          <a16:colId xmlns:a16="http://schemas.microsoft.com/office/drawing/2014/main" val="20003"/>
                        </a:ext>
                      </a:extLst>
                    </a:gridCol>
                  </a:tblGrid>
                  <a:tr h="328414">
                    <a:tc>
                      <a:txBody>
                        <a:bodyPr/>
                        <a:lstStyle>
                          <a:defPPr>
                            <a:defRPr lang="en-US"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𝜷</m:t>
                                </m:r>
                              </m:oMath>
                            </m:oMathPara>
                          </a14:m>
                          <a:endParaRPr lang="zh-CN" altLang="en-US" sz="1600" dirty="0"/>
                        </a:p>
                      </a:txBody>
                      <a:tcPr/>
                    </a:tc>
                    <a:tc>
                      <a:txBody>
                        <a:bodyPr/>
                        <a:lstStyle>
                          <a:defPPr>
                            <a:defRPr lang="en-US"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en-US" altLang="zh-CN" sz="1600" dirty="0"/>
                            <a:t>-2.0</a:t>
                          </a:r>
                          <a:endParaRPr lang="zh-CN" altLang="en-US" sz="1600" dirty="0"/>
                        </a:p>
                      </a:txBody>
                      <a:tcPr/>
                    </a:tc>
                    <a:tc>
                      <a:txBody>
                        <a:bodyPr/>
                        <a:lstStyle>
                          <a:defPPr>
                            <a:defRPr lang="en-US"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en-US" altLang="zh-CN" sz="1600" dirty="0"/>
                            <a:t>-2.5</a:t>
                          </a:r>
                          <a:endParaRPr lang="zh-CN" altLang="en-US" sz="1600" dirty="0"/>
                        </a:p>
                      </a:txBody>
                      <a:tcPr/>
                    </a:tc>
                    <a:tc>
                      <a:txBody>
                        <a:bodyPr/>
                        <a:lstStyle>
                          <a:defPPr>
                            <a:defRPr lang="en-US"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en-US" altLang="zh-CN" sz="1600" dirty="0"/>
                            <a:t>-3.0</a:t>
                          </a:r>
                          <a:endParaRPr lang="zh-CN" altLang="en-US" sz="1600" dirty="0"/>
                        </a:p>
                      </a:txBody>
                      <a:tcPr/>
                    </a:tc>
                    <a:extLst>
                      <a:ext uri="{0D108BD9-81ED-4DB2-BD59-A6C34878D82A}">
                        <a16:rowId xmlns:a16="http://schemas.microsoft.com/office/drawing/2014/main" val="10000"/>
                      </a:ext>
                    </a:extLst>
                  </a:tr>
                  <a:tr h="328414">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1600" dirty="0"/>
                            <a:t>TS</a:t>
                          </a:r>
                          <a:endParaRPr lang="zh-CN" altLang="en-US" sz="1600" dirty="0"/>
                        </a:p>
                      </a:txBody>
                      <a:tcPr/>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1600" dirty="0"/>
                            <a:t>0.36</a:t>
                          </a:r>
                          <a:endParaRPr lang="zh-CN" altLang="en-US" sz="1600" dirty="0"/>
                        </a:p>
                      </a:txBody>
                      <a:tcPr/>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1600" dirty="0"/>
                            <a:t>1.05</a:t>
                          </a:r>
                          <a:endParaRPr lang="zh-CN" altLang="en-US" sz="1600" dirty="0"/>
                        </a:p>
                      </a:txBody>
                      <a:tcPr/>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1600" dirty="0"/>
                            <a:t>1.88</a:t>
                          </a:r>
                          <a:endParaRPr lang="zh-CN" altLang="en-US" sz="1600" dirty="0"/>
                        </a:p>
                      </a:txBody>
                      <a:tcPr/>
                    </a:tc>
                    <a:extLst>
                      <a:ext uri="{0D108BD9-81ED-4DB2-BD59-A6C34878D82A}">
                        <a16:rowId xmlns:a16="http://schemas.microsoft.com/office/drawing/2014/main" val="10001"/>
                      </a:ext>
                    </a:extLst>
                  </a:tr>
                </a:tbl>
              </a:graphicData>
            </a:graphic>
          </p:graphicFrame>
        </mc:Choice>
        <mc:Fallback xmlns="">
          <p:graphicFrame>
            <p:nvGraphicFramePr>
              <p:cNvPr id="3" name="表格 2">
                <a:extLst>
                  <a:ext uri="{FF2B5EF4-FFF2-40B4-BE49-F238E27FC236}">
                    <a16:creationId xmlns:a16="http://schemas.microsoft.com/office/drawing/2014/main" id="{32E6C5D5-7760-152C-BFD1-BA0149CEA9F5}"/>
                  </a:ext>
                </a:extLst>
              </p:cNvPr>
              <p:cNvGraphicFramePr>
                <a:graphicFrameLocks noGrp="1"/>
              </p:cNvGraphicFramePr>
              <p:nvPr>
                <p:extLst>
                  <p:ext uri="{D42A27DB-BD31-4B8C-83A1-F6EECF244321}">
                    <p14:modId xmlns:p14="http://schemas.microsoft.com/office/powerpoint/2010/main" val="1455354222"/>
                  </p:ext>
                </p:extLst>
              </p:nvPr>
            </p:nvGraphicFramePr>
            <p:xfrm>
              <a:off x="917903" y="5034565"/>
              <a:ext cx="3082315" cy="670560"/>
            </p:xfrm>
            <a:graphic>
              <a:graphicData uri="http://schemas.openxmlformats.org/drawingml/2006/table">
                <a:tbl>
                  <a:tblPr firstRow="1" bandRow="1">
                    <a:tableStyleId>{5C22544A-7EE6-4342-B048-85BDC9FD1C3A}</a:tableStyleId>
                  </a:tblPr>
                  <a:tblGrid>
                    <a:gridCol w="490315">
                      <a:extLst>
                        <a:ext uri="{9D8B030D-6E8A-4147-A177-3AD203B41FA5}">
                          <a16:colId xmlns:a16="http://schemas.microsoft.com/office/drawing/2014/main" val="20000"/>
                        </a:ext>
                      </a:extLst>
                    </a:gridCol>
                    <a:gridCol w="864000">
                      <a:extLst>
                        <a:ext uri="{9D8B030D-6E8A-4147-A177-3AD203B41FA5}">
                          <a16:colId xmlns:a16="http://schemas.microsoft.com/office/drawing/2014/main" val="20001"/>
                        </a:ext>
                      </a:extLst>
                    </a:gridCol>
                    <a:gridCol w="864000">
                      <a:extLst>
                        <a:ext uri="{9D8B030D-6E8A-4147-A177-3AD203B41FA5}">
                          <a16:colId xmlns:a16="http://schemas.microsoft.com/office/drawing/2014/main" val="20002"/>
                        </a:ext>
                      </a:extLst>
                    </a:gridCol>
                    <a:gridCol w="864000">
                      <a:extLst>
                        <a:ext uri="{9D8B030D-6E8A-4147-A177-3AD203B41FA5}">
                          <a16:colId xmlns:a16="http://schemas.microsoft.com/office/drawing/2014/main" val="20003"/>
                        </a:ext>
                      </a:extLst>
                    </a:gridCol>
                  </a:tblGrid>
                  <a:tr h="335280">
                    <a:tc>
                      <a:txBody>
                        <a:bodyPr/>
                        <a:lstStyle/>
                        <a:p>
                          <a:endParaRPr lang="zh-CN"/>
                        </a:p>
                      </a:txBody>
                      <a:tcPr>
                        <a:blipFill>
                          <a:blip r:embed="rId5"/>
                          <a:stretch>
                            <a:fillRect l="-1235" t="-3571" r="-530864" b="-121429"/>
                          </a:stretch>
                        </a:blipFill>
                      </a:tcPr>
                    </a:tc>
                    <a:tc>
                      <a:txBody>
                        <a:bodyPr/>
                        <a:lstStyle>
                          <a:defPPr>
                            <a:defRPr lang="en-US"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en-US" altLang="zh-CN" sz="1600" dirty="0"/>
                            <a:t>-2.0</a:t>
                          </a:r>
                          <a:endParaRPr lang="zh-CN" altLang="en-US" sz="1600" dirty="0"/>
                        </a:p>
                      </a:txBody>
                      <a:tcPr/>
                    </a:tc>
                    <a:tc>
                      <a:txBody>
                        <a:bodyPr/>
                        <a:lstStyle>
                          <a:defPPr>
                            <a:defRPr lang="en-US"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en-US" altLang="zh-CN" sz="1600" dirty="0"/>
                            <a:t>-2.5</a:t>
                          </a:r>
                          <a:endParaRPr lang="zh-CN" altLang="en-US" sz="1600" dirty="0"/>
                        </a:p>
                      </a:txBody>
                      <a:tcPr/>
                    </a:tc>
                    <a:tc>
                      <a:txBody>
                        <a:bodyPr/>
                        <a:lstStyle>
                          <a:defPPr>
                            <a:defRPr lang="en-US"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en-US" altLang="zh-CN" sz="1600" dirty="0"/>
                            <a:t>-3.0</a:t>
                          </a:r>
                          <a:endParaRPr lang="zh-CN" altLang="en-US" sz="1600" dirty="0"/>
                        </a:p>
                      </a:txBody>
                      <a:tcPr/>
                    </a:tc>
                    <a:extLst>
                      <a:ext uri="{0D108BD9-81ED-4DB2-BD59-A6C34878D82A}">
                        <a16:rowId xmlns:a16="http://schemas.microsoft.com/office/drawing/2014/main" val="10000"/>
                      </a:ext>
                    </a:extLst>
                  </a:tr>
                  <a:tr h="335280">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1600" dirty="0"/>
                            <a:t>TS</a:t>
                          </a:r>
                          <a:endParaRPr lang="zh-CN" altLang="en-US" sz="1600" dirty="0"/>
                        </a:p>
                      </a:txBody>
                      <a:tcPr/>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1600" dirty="0"/>
                            <a:t>0.36</a:t>
                          </a:r>
                          <a:endParaRPr lang="zh-CN" altLang="en-US" sz="1600" dirty="0"/>
                        </a:p>
                      </a:txBody>
                      <a:tcPr/>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1600" dirty="0"/>
                            <a:t>1.05</a:t>
                          </a:r>
                          <a:endParaRPr lang="zh-CN" altLang="en-US" sz="1600" dirty="0"/>
                        </a:p>
                      </a:txBody>
                      <a:tcPr/>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1600" dirty="0"/>
                            <a:t>1.88</a:t>
                          </a:r>
                          <a:endParaRPr lang="zh-CN" altLang="en-US" sz="1600" dirty="0"/>
                        </a:p>
                      </a:txBody>
                      <a:tcPr/>
                    </a:tc>
                    <a:extLst>
                      <a:ext uri="{0D108BD9-81ED-4DB2-BD59-A6C34878D82A}">
                        <a16:rowId xmlns:a16="http://schemas.microsoft.com/office/drawing/2014/main" val="10001"/>
                      </a:ext>
                    </a:extLst>
                  </a:tr>
                </a:tbl>
              </a:graphicData>
            </a:graphic>
          </p:graphicFrame>
        </mc:Fallback>
      </mc:AlternateContent>
      <p:pic>
        <p:nvPicPr>
          <p:cNvPr id="6" name="图片 5">
            <a:extLst>
              <a:ext uri="{FF2B5EF4-FFF2-40B4-BE49-F238E27FC236}">
                <a16:creationId xmlns:a16="http://schemas.microsoft.com/office/drawing/2014/main" id="{5A27673B-5CC5-BB0D-F8AC-C69CDD0E7AB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008640" y="2234320"/>
            <a:ext cx="3600000" cy="2700000"/>
          </a:xfrm>
          <a:prstGeom prst="rect">
            <a:avLst/>
          </a:prstGeom>
        </p:spPr>
      </p:pic>
      <mc:AlternateContent xmlns:mc="http://schemas.openxmlformats.org/markup-compatibility/2006" xmlns:a14="http://schemas.microsoft.com/office/drawing/2010/main">
        <mc:Choice Requires="a14">
          <p:graphicFrame>
            <p:nvGraphicFramePr>
              <p:cNvPr id="9" name="表格 8">
                <a:extLst>
                  <a:ext uri="{FF2B5EF4-FFF2-40B4-BE49-F238E27FC236}">
                    <a16:creationId xmlns:a16="http://schemas.microsoft.com/office/drawing/2014/main" id="{BAFA4019-6473-3BEE-1287-3042D932BE5E}"/>
                  </a:ext>
                </a:extLst>
              </p:cNvPr>
              <p:cNvGraphicFramePr>
                <a:graphicFrameLocks noGrp="1"/>
              </p:cNvGraphicFramePr>
              <p:nvPr>
                <p:extLst>
                  <p:ext uri="{D42A27DB-BD31-4B8C-83A1-F6EECF244321}">
                    <p14:modId xmlns:p14="http://schemas.microsoft.com/office/powerpoint/2010/main" val="1598841169"/>
                  </p:ext>
                </p:extLst>
              </p:nvPr>
            </p:nvGraphicFramePr>
            <p:xfrm>
              <a:off x="4554843" y="5034565"/>
              <a:ext cx="3082315" cy="670560"/>
            </p:xfrm>
            <a:graphic>
              <a:graphicData uri="http://schemas.openxmlformats.org/drawingml/2006/table">
                <a:tbl>
                  <a:tblPr firstRow="1" bandRow="1">
                    <a:tableStyleId>{5C22544A-7EE6-4342-B048-85BDC9FD1C3A}</a:tableStyleId>
                  </a:tblPr>
                  <a:tblGrid>
                    <a:gridCol w="490315">
                      <a:extLst>
                        <a:ext uri="{9D8B030D-6E8A-4147-A177-3AD203B41FA5}">
                          <a16:colId xmlns:a16="http://schemas.microsoft.com/office/drawing/2014/main" val="20000"/>
                        </a:ext>
                      </a:extLst>
                    </a:gridCol>
                    <a:gridCol w="864000">
                      <a:extLst>
                        <a:ext uri="{9D8B030D-6E8A-4147-A177-3AD203B41FA5}">
                          <a16:colId xmlns:a16="http://schemas.microsoft.com/office/drawing/2014/main" val="20001"/>
                        </a:ext>
                      </a:extLst>
                    </a:gridCol>
                    <a:gridCol w="864000">
                      <a:extLst>
                        <a:ext uri="{9D8B030D-6E8A-4147-A177-3AD203B41FA5}">
                          <a16:colId xmlns:a16="http://schemas.microsoft.com/office/drawing/2014/main" val="20002"/>
                        </a:ext>
                      </a:extLst>
                    </a:gridCol>
                    <a:gridCol w="864000">
                      <a:extLst>
                        <a:ext uri="{9D8B030D-6E8A-4147-A177-3AD203B41FA5}">
                          <a16:colId xmlns:a16="http://schemas.microsoft.com/office/drawing/2014/main" val="20003"/>
                        </a:ext>
                      </a:extLst>
                    </a:gridCol>
                  </a:tblGrid>
                  <a:tr h="328414">
                    <a:tc>
                      <a:txBody>
                        <a:bodyPr/>
                        <a:lstStyle>
                          <a:defPPr>
                            <a:defRPr lang="en-US"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𝜷</m:t>
                                </m:r>
                              </m:oMath>
                            </m:oMathPara>
                          </a14:m>
                          <a:endParaRPr lang="zh-CN" altLang="en-US" sz="1600" dirty="0"/>
                        </a:p>
                      </a:txBody>
                      <a:tcPr/>
                    </a:tc>
                    <a:tc>
                      <a:txBody>
                        <a:bodyPr/>
                        <a:lstStyle>
                          <a:defPPr>
                            <a:defRPr lang="en-US"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en-US" altLang="zh-CN" sz="1600" dirty="0"/>
                            <a:t>-2.0</a:t>
                          </a:r>
                          <a:endParaRPr lang="zh-CN" altLang="en-US" sz="1600" dirty="0"/>
                        </a:p>
                      </a:txBody>
                      <a:tcPr/>
                    </a:tc>
                    <a:tc>
                      <a:txBody>
                        <a:bodyPr/>
                        <a:lstStyle>
                          <a:defPPr>
                            <a:defRPr lang="en-US"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en-US" altLang="zh-CN" sz="1600" dirty="0"/>
                            <a:t>-2.5</a:t>
                          </a:r>
                          <a:endParaRPr lang="zh-CN" altLang="en-US" sz="1600" dirty="0"/>
                        </a:p>
                      </a:txBody>
                      <a:tcPr/>
                    </a:tc>
                    <a:tc>
                      <a:txBody>
                        <a:bodyPr/>
                        <a:lstStyle>
                          <a:defPPr>
                            <a:defRPr lang="en-US"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en-US" altLang="zh-CN" sz="1600" dirty="0"/>
                            <a:t>-3.0</a:t>
                          </a:r>
                          <a:endParaRPr lang="zh-CN" altLang="en-US" sz="1600" dirty="0"/>
                        </a:p>
                      </a:txBody>
                      <a:tcPr/>
                    </a:tc>
                    <a:extLst>
                      <a:ext uri="{0D108BD9-81ED-4DB2-BD59-A6C34878D82A}">
                        <a16:rowId xmlns:a16="http://schemas.microsoft.com/office/drawing/2014/main" val="10000"/>
                      </a:ext>
                    </a:extLst>
                  </a:tr>
                  <a:tr h="328414">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1600" dirty="0"/>
                            <a:t>TS</a:t>
                          </a:r>
                          <a:endParaRPr lang="zh-CN" altLang="en-US" sz="1600" dirty="0"/>
                        </a:p>
                      </a:txBody>
                      <a:tcPr/>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1600" dirty="0"/>
                            <a:t>1.08</a:t>
                          </a:r>
                          <a:endParaRPr lang="zh-CN" altLang="en-US" sz="1600" dirty="0"/>
                        </a:p>
                      </a:txBody>
                      <a:tcPr/>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1600" dirty="0"/>
                            <a:t>1.13</a:t>
                          </a:r>
                          <a:endParaRPr lang="zh-CN" altLang="en-US" sz="1600" dirty="0"/>
                        </a:p>
                      </a:txBody>
                      <a:tcPr/>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1600" dirty="0"/>
                            <a:t>1.29</a:t>
                          </a:r>
                          <a:endParaRPr lang="zh-CN" altLang="en-US" sz="1600" dirty="0"/>
                        </a:p>
                      </a:txBody>
                      <a:tcPr/>
                    </a:tc>
                    <a:extLst>
                      <a:ext uri="{0D108BD9-81ED-4DB2-BD59-A6C34878D82A}">
                        <a16:rowId xmlns:a16="http://schemas.microsoft.com/office/drawing/2014/main" val="10001"/>
                      </a:ext>
                    </a:extLst>
                  </a:tr>
                </a:tbl>
              </a:graphicData>
            </a:graphic>
          </p:graphicFrame>
        </mc:Choice>
        <mc:Fallback xmlns="">
          <p:graphicFrame>
            <p:nvGraphicFramePr>
              <p:cNvPr id="9" name="表格 8">
                <a:extLst>
                  <a:ext uri="{FF2B5EF4-FFF2-40B4-BE49-F238E27FC236}">
                    <a16:creationId xmlns:a16="http://schemas.microsoft.com/office/drawing/2014/main" id="{BAFA4019-6473-3BEE-1287-3042D932BE5E}"/>
                  </a:ext>
                </a:extLst>
              </p:cNvPr>
              <p:cNvGraphicFramePr>
                <a:graphicFrameLocks noGrp="1"/>
              </p:cNvGraphicFramePr>
              <p:nvPr>
                <p:extLst>
                  <p:ext uri="{D42A27DB-BD31-4B8C-83A1-F6EECF244321}">
                    <p14:modId xmlns:p14="http://schemas.microsoft.com/office/powerpoint/2010/main" val="1598841169"/>
                  </p:ext>
                </p:extLst>
              </p:nvPr>
            </p:nvGraphicFramePr>
            <p:xfrm>
              <a:off x="4554843" y="5034565"/>
              <a:ext cx="3082315" cy="670560"/>
            </p:xfrm>
            <a:graphic>
              <a:graphicData uri="http://schemas.openxmlformats.org/drawingml/2006/table">
                <a:tbl>
                  <a:tblPr firstRow="1" bandRow="1">
                    <a:tableStyleId>{5C22544A-7EE6-4342-B048-85BDC9FD1C3A}</a:tableStyleId>
                  </a:tblPr>
                  <a:tblGrid>
                    <a:gridCol w="490315">
                      <a:extLst>
                        <a:ext uri="{9D8B030D-6E8A-4147-A177-3AD203B41FA5}">
                          <a16:colId xmlns:a16="http://schemas.microsoft.com/office/drawing/2014/main" val="20000"/>
                        </a:ext>
                      </a:extLst>
                    </a:gridCol>
                    <a:gridCol w="864000">
                      <a:extLst>
                        <a:ext uri="{9D8B030D-6E8A-4147-A177-3AD203B41FA5}">
                          <a16:colId xmlns:a16="http://schemas.microsoft.com/office/drawing/2014/main" val="20001"/>
                        </a:ext>
                      </a:extLst>
                    </a:gridCol>
                    <a:gridCol w="864000">
                      <a:extLst>
                        <a:ext uri="{9D8B030D-6E8A-4147-A177-3AD203B41FA5}">
                          <a16:colId xmlns:a16="http://schemas.microsoft.com/office/drawing/2014/main" val="20002"/>
                        </a:ext>
                      </a:extLst>
                    </a:gridCol>
                    <a:gridCol w="864000">
                      <a:extLst>
                        <a:ext uri="{9D8B030D-6E8A-4147-A177-3AD203B41FA5}">
                          <a16:colId xmlns:a16="http://schemas.microsoft.com/office/drawing/2014/main" val="20003"/>
                        </a:ext>
                      </a:extLst>
                    </a:gridCol>
                  </a:tblGrid>
                  <a:tr h="335280">
                    <a:tc>
                      <a:txBody>
                        <a:bodyPr/>
                        <a:lstStyle/>
                        <a:p>
                          <a:endParaRPr lang="zh-CN"/>
                        </a:p>
                      </a:txBody>
                      <a:tcPr>
                        <a:blipFill>
                          <a:blip r:embed="rId7"/>
                          <a:stretch>
                            <a:fillRect l="-1250" t="-3571" r="-537500" b="-121429"/>
                          </a:stretch>
                        </a:blipFill>
                      </a:tcPr>
                    </a:tc>
                    <a:tc>
                      <a:txBody>
                        <a:bodyPr/>
                        <a:lstStyle>
                          <a:defPPr>
                            <a:defRPr lang="en-US"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en-US" altLang="zh-CN" sz="1600" dirty="0"/>
                            <a:t>-2.0</a:t>
                          </a:r>
                          <a:endParaRPr lang="zh-CN" altLang="en-US" sz="1600" dirty="0"/>
                        </a:p>
                      </a:txBody>
                      <a:tcPr/>
                    </a:tc>
                    <a:tc>
                      <a:txBody>
                        <a:bodyPr/>
                        <a:lstStyle>
                          <a:defPPr>
                            <a:defRPr lang="en-US"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en-US" altLang="zh-CN" sz="1600" dirty="0"/>
                            <a:t>-2.5</a:t>
                          </a:r>
                          <a:endParaRPr lang="zh-CN" altLang="en-US" sz="1600" dirty="0"/>
                        </a:p>
                      </a:txBody>
                      <a:tcPr/>
                    </a:tc>
                    <a:tc>
                      <a:txBody>
                        <a:bodyPr/>
                        <a:lstStyle>
                          <a:defPPr>
                            <a:defRPr lang="en-US"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en-US" altLang="zh-CN" sz="1600" dirty="0"/>
                            <a:t>-3.0</a:t>
                          </a:r>
                          <a:endParaRPr lang="zh-CN" altLang="en-US" sz="1600" dirty="0"/>
                        </a:p>
                      </a:txBody>
                      <a:tcPr/>
                    </a:tc>
                    <a:extLst>
                      <a:ext uri="{0D108BD9-81ED-4DB2-BD59-A6C34878D82A}">
                        <a16:rowId xmlns:a16="http://schemas.microsoft.com/office/drawing/2014/main" val="10000"/>
                      </a:ext>
                    </a:extLst>
                  </a:tr>
                  <a:tr h="335280">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1600" dirty="0"/>
                            <a:t>TS</a:t>
                          </a:r>
                          <a:endParaRPr lang="zh-CN" altLang="en-US" sz="1600" dirty="0"/>
                        </a:p>
                      </a:txBody>
                      <a:tcPr/>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1600" dirty="0"/>
                            <a:t>1.08</a:t>
                          </a:r>
                          <a:endParaRPr lang="zh-CN" altLang="en-US" sz="1600" dirty="0"/>
                        </a:p>
                      </a:txBody>
                      <a:tcPr/>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1600" dirty="0"/>
                            <a:t>1.13</a:t>
                          </a:r>
                          <a:endParaRPr lang="zh-CN" altLang="en-US" sz="1600" dirty="0"/>
                        </a:p>
                      </a:txBody>
                      <a:tcPr/>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1600" dirty="0"/>
                            <a:t>1.29</a:t>
                          </a:r>
                          <a:endParaRPr lang="zh-CN" altLang="en-US" sz="1600" dirty="0"/>
                        </a:p>
                      </a:txBody>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表格 9">
                <a:extLst>
                  <a:ext uri="{FF2B5EF4-FFF2-40B4-BE49-F238E27FC236}">
                    <a16:creationId xmlns:a16="http://schemas.microsoft.com/office/drawing/2014/main" id="{85100F08-24C1-902F-7A1D-FF6E4661001E}"/>
                  </a:ext>
                </a:extLst>
              </p:cNvPr>
              <p:cNvGraphicFramePr>
                <a:graphicFrameLocks noGrp="1"/>
              </p:cNvGraphicFramePr>
              <p:nvPr>
                <p:extLst>
                  <p:ext uri="{D42A27DB-BD31-4B8C-83A1-F6EECF244321}">
                    <p14:modId xmlns:p14="http://schemas.microsoft.com/office/powerpoint/2010/main" val="3267326705"/>
                  </p:ext>
                </p:extLst>
              </p:nvPr>
            </p:nvGraphicFramePr>
            <p:xfrm>
              <a:off x="8271485" y="5034565"/>
              <a:ext cx="3082315" cy="670560"/>
            </p:xfrm>
            <a:graphic>
              <a:graphicData uri="http://schemas.openxmlformats.org/drawingml/2006/table">
                <a:tbl>
                  <a:tblPr firstRow="1" bandRow="1">
                    <a:tableStyleId>{5C22544A-7EE6-4342-B048-85BDC9FD1C3A}</a:tableStyleId>
                  </a:tblPr>
                  <a:tblGrid>
                    <a:gridCol w="490315">
                      <a:extLst>
                        <a:ext uri="{9D8B030D-6E8A-4147-A177-3AD203B41FA5}">
                          <a16:colId xmlns:a16="http://schemas.microsoft.com/office/drawing/2014/main" val="20000"/>
                        </a:ext>
                      </a:extLst>
                    </a:gridCol>
                    <a:gridCol w="864000">
                      <a:extLst>
                        <a:ext uri="{9D8B030D-6E8A-4147-A177-3AD203B41FA5}">
                          <a16:colId xmlns:a16="http://schemas.microsoft.com/office/drawing/2014/main" val="20001"/>
                        </a:ext>
                      </a:extLst>
                    </a:gridCol>
                    <a:gridCol w="864000">
                      <a:extLst>
                        <a:ext uri="{9D8B030D-6E8A-4147-A177-3AD203B41FA5}">
                          <a16:colId xmlns:a16="http://schemas.microsoft.com/office/drawing/2014/main" val="20002"/>
                        </a:ext>
                      </a:extLst>
                    </a:gridCol>
                    <a:gridCol w="864000">
                      <a:extLst>
                        <a:ext uri="{9D8B030D-6E8A-4147-A177-3AD203B41FA5}">
                          <a16:colId xmlns:a16="http://schemas.microsoft.com/office/drawing/2014/main" val="20003"/>
                        </a:ext>
                      </a:extLst>
                    </a:gridCol>
                  </a:tblGrid>
                  <a:tr h="328414">
                    <a:tc>
                      <a:txBody>
                        <a:bodyPr/>
                        <a:lstStyle>
                          <a:defPPr>
                            <a:defRPr lang="en-US"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zh-CN" altLang="en-US" sz="1600" i="1" smtClean="0">
                                    <a:latin typeface="Cambria Math" panose="02040503050406030204" pitchFamily="18" charset="0"/>
                                  </a:rPr>
                                  <m:t>𝜷</m:t>
                                </m:r>
                              </m:oMath>
                            </m:oMathPara>
                          </a14:m>
                          <a:endParaRPr lang="zh-CN" altLang="en-US" sz="1600" dirty="0"/>
                        </a:p>
                      </a:txBody>
                      <a:tcPr/>
                    </a:tc>
                    <a:tc>
                      <a:txBody>
                        <a:bodyPr/>
                        <a:lstStyle>
                          <a:defPPr>
                            <a:defRPr lang="en-US"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en-US" altLang="zh-CN" sz="1600" dirty="0"/>
                            <a:t>-2.0</a:t>
                          </a:r>
                          <a:endParaRPr lang="zh-CN" altLang="en-US" sz="1600" dirty="0"/>
                        </a:p>
                      </a:txBody>
                      <a:tcPr/>
                    </a:tc>
                    <a:tc>
                      <a:txBody>
                        <a:bodyPr/>
                        <a:lstStyle>
                          <a:defPPr>
                            <a:defRPr lang="en-US"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en-US" altLang="zh-CN" sz="1600" dirty="0"/>
                            <a:t>-2.5</a:t>
                          </a:r>
                          <a:endParaRPr lang="zh-CN" altLang="en-US" sz="1600" dirty="0"/>
                        </a:p>
                      </a:txBody>
                      <a:tcPr/>
                    </a:tc>
                    <a:tc>
                      <a:txBody>
                        <a:bodyPr/>
                        <a:lstStyle>
                          <a:defPPr>
                            <a:defRPr lang="en-US"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en-US" altLang="zh-CN" sz="1600" dirty="0"/>
                            <a:t>-3.0</a:t>
                          </a:r>
                          <a:endParaRPr lang="zh-CN" altLang="en-US" sz="1600" dirty="0"/>
                        </a:p>
                      </a:txBody>
                      <a:tcPr/>
                    </a:tc>
                    <a:extLst>
                      <a:ext uri="{0D108BD9-81ED-4DB2-BD59-A6C34878D82A}">
                        <a16:rowId xmlns:a16="http://schemas.microsoft.com/office/drawing/2014/main" val="10000"/>
                      </a:ext>
                    </a:extLst>
                  </a:tr>
                  <a:tr h="328414">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1600" dirty="0"/>
                            <a:t>TS</a:t>
                          </a:r>
                          <a:endParaRPr lang="zh-CN" altLang="en-US" sz="1600" dirty="0"/>
                        </a:p>
                      </a:txBody>
                      <a:tcPr/>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1600" dirty="0"/>
                            <a:t>0.00</a:t>
                          </a:r>
                          <a:endParaRPr lang="zh-CN" altLang="en-US" sz="1600" dirty="0"/>
                        </a:p>
                      </a:txBody>
                      <a:tcPr/>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1600" dirty="0"/>
                            <a:t>0.00</a:t>
                          </a:r>
                          <a:endParaRPr lang="zh-CN" altLang="en-US" sz="1600" dirty="0"/>
                        </a:p>
                      </a:txBody>
                      <a:tcPr/>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1600" dirty="0"/>
                            <a:t>0.00</a:t>
                          </a:r>
                          <a:endParaRPr lang="zh-CN" altLang="en-US" sz="1600" dirty="0"/>
                        </a:p>
                      </a:txBody>
                      <a:tcPr/>
                    </a:tc>
                    <a:extLst>
                      <a:ext uri="{0D108BD9-81ED-4DB2-BD59-A6C34878D82A}">
                        <a16:rowId xmlns:a16="http://schemas.microsoft.com/office/drawing/2014/main" val="10001"/>
                      </a:ext>
                    </a:extLst>
                  </a:tr>
                </a:tbl>
              </a:graphicData>
            </a:graphic>
          </p:graphicFrame>
        </mc:Choice>
        <mc:Fallback xmlns="">
          <p:graphicFrame>
            <p:nvGraphicFramePr>
              <p:cNvPr id="10" name="表格 9">
                <a:extLst>
                  <a:ext uri="{FF2B5EF4-FFF2-40B4-BE49-F238E27FC236}">
                    <a16:creationId xmlns:a16="http://schemas.microsoft.com/office/drawing/2014/main" id="{85100F08-24C1-902F-7A1D-FF6E4661001E}"/>
                  </a:ext>
                </a:extLst>
              </p:cNvPr>
              <p:cNvGraphicFramePr>
                <a:graphicFrameLocks noGrp="1"/>
              </p:cNvGraphicFramePr>
              <p:nvPr>
                <p:extLst>
                  <p:ext uri="{D42A27DB-BD31-4B8C-83A1-F6EECF244321}">
                    <p14:modId xmlns:p14="http://schemas.microsoft.com/office/powerpoint/2010/main" val="3267326705"/>
                  </p:ext>
                </p:extLst>
              </p:nvPr>
            </p:nvGraphicFramePr>
            <p:xfrm>
              <a:off x="8271485" y="5034565"/>
              <a:ext cx="3082315" cy="670560"/>
            </p:xfrm>
            <a:graphic>
              <a:graphicData uri="http://schemas.openxmlformats.org/drawingml/2006/table">
                <a:tbl>
                  <a:tblPr firstRow="1" bandRow="1">
                    <a:tableStyleId>{5C22544A-7EE6-4342-B048-85BDC9FD1C3A}</a:tableStyleId>
                  </a:tblPr>
                  <a:tblGrid>
                    <a:gridCol w="490315">
                      <a:extLst>
                        <a:ext uri="{9D8B030D-6E8A-4147-A177-3AD203B41FA5}">
                          <a16:colId xmlns:a16="http://schemas.microsoft.com/office/drawing/2014/main" val="20000"/>
                        </a:ext>
                      </a:extLst>
                    </a:gridCol>
                    <a:gridCol w="864000">
                      <a:extLst>
                        <a:ext uri="{9D8B030D-6E8A-4147-A177-3AD203B41FA5}">
                          <a16:colId xmlns:a16="http://schemas.microsoft.com/office/drawing/2014/main" val="20001"/>
                        </a:ext>
                      </a:extLst>
                    </a:gridCol>
                    <a:gridCol w="864000">
                      <a:extLst>
                        <a:ext uri="{9D8B030D-6E8A-4147-A177-3AD203B41FA5}">
                          <a16:colId xmlns:a16="http://schemas.microsoft.com/office/drawing/2014/main" val="20002"/>
                        </a:ext>
                      </a:extLst>
                    </a:gridCol>
                    <a:gridCol w="864000">
                      <a:extLst>
                        <a:ext uri="{9D8B030D-6E8A-4147-A177-3AD203B41FA5}">
                          <a16:colId xmlns:a16="http://schemas.microsoft.com/office/drawing/2014/main" val="20003"/>
                        </a:ext>
                      </a:extLst>
                    </a:gridCol>
                  </a:tblGrid>
                  <a:tr h="335280">
                    <a:tc>
                      <a:txBody>
                        <a:bodyPr/>
                        <a:lstStyle/>
                        <a:p>
                          <a:endParaRPr lang="zh-CN"/>
                        </a:p>
                      </a:txBody>
                      <a:tcPr>
                        <a:blipFill>
                          <a:blip r:embed="rId8"/>
                          <a:stretch>
                            <a:fillRect l="-1235" t="-3571" r="-530864" b="-121429"/>
                          </a:stretch>
                        </a:blipFill>
                      </a:tcPr>
                    </a:tc>
                    <a:tc>
                      <a:txBody>
                        <a:bodyPr/>
                        <a:lstStyle>
                          <a:defPPr>
                            <a:defRPr lang="en-US"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en-US" altLang="zh-CN" sz="1600" dirty="0"/>
                            <a:t>-2.0</a:t>
                          </a:r>
                          <a:endParaRPr lang="zh-CN" altLang="en-US" sz="1600" dirty="0"/>
                        </a:p>
                      </a:txBody>
                      <a:tcPr/>
                    </a:tc>
                    <a:tc>
                      <a:txBody>
                        <a:bodyPr/>
                        <a:lstStyle>
                          <a:defPPr>
                            <a:defRPr lang="en-US"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en-US" altLang="zh-CN" sz="1600" dirty="0"/>
                            <a:t>-2.5</a:t>
                          </a:r>
                          <a:endParaRPr lang="zh-CN" altLang="en-US" sz="1600" dirty="0"/>
                        </a:p>
                      </a:txBody>
                      <a:tcPr/>
                    </a:tc>
                    <a:tc>
                      <a:txBody>
                        <a:bodyPr/>
                        <a:lstStyle>
                          <a:defPPr>
                            <a:defRPr lang="en-US"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en-US" altLang="zh-CN" sz="1600" dirty="0"/>
                            <a:t>-3.0</a:t>
                          </a:r>
                          <a:endParaRPr lang="zh-CN" altLang="en-US" sz="1600" dirty="0"/>
                        </a:p>
                      </a:txBody>
                      <a:tcPr/>
                    </a:tc>
                    <a:extLst>
                      <a:ext uri="{0D108BD9-81ED-4DB2-BD59-A6C34878D82A}">
                        <a16:rowId xmlns:a16="http://schemas.microsoft.com/office/drawing/2014/main" val="10000"/>
                      </a:ext>
                    </a:extLst>
                  </a:tr>
                  <a:tr h="335280">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1600" dirty="0"/>
                            <a:t>TS</a:t>
                          </a:r>
                          <a:endParaRPr lang="zh-CN" altLang="en-US" sz="1600" dirty="0"/>
                        </a:p>
                      </a:txBody>
                      <a:tcPr/>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1600" dirty="0"/>
                            <a:t>0.00</a:t>
                          </a:r>
                          <a:endParaRPr lang="zh-CN" altLang="en-US" sz="1600" dirty="0"/>
                        </a:p>
                      </a:txBody>
                      <a:tcPr/>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1600" dirty="0"/>
                            <a:t>0.00</a:t>
                          </a:r>
                          <a:endParaRPr lang="zh-CN" altLang="en-US" sz="1600" dirty="0"/>
                        </a:p>
                      </a:txBody>
                      <a:tcPr/>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1600" dirty="0"/>
                            <a:t>0.00</a:t>
                          </a:r>
                          <a:endParaRPr lang="zh-CN" altLang="en-US" sz="1600" dirty="0"/>
                        </a:p>
                      </a:txBody>
                      <a:tcPr/>
                    </a:tc>
                    <a:extLst>
                      <a:ext uri="{0D108BD9-81ED-4DB2-BD59-A6C34878D82A}">
                        <a16:rowId xmlns:a16="http://schemas.microsoft.com/office/drawing/2014/main" val="10001"/>
                      </a:ext>
                    </a:extLst>
                  </a:tr>
                </a:tbl>
              </a:graphicData>
            </a:graphic>
          </p:graphicFrame>
        </mc:Fallback>
      </mc:AlternateContent>
    </p:spTree>
    <p:extLst>
      <p:ext uri="{BB962C8B-B14F-4D97-AF65-F5344CB8AC3E}">
        <p14:creationId xmlns:p14="http://schemas.microsoft.com/office/powerpoint/2010/main" val="2877237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53929-B407-D19D-BE26-FB423E63915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7E5937E-CC6A-36D3-2CE6-C4ED90896A7F}"/>
              </a:ext>
            </a:extLst>
          </p:cNvPr>
          <p:cNvSpPr>
            <a:spLocks noGrp="1"/>
          </p:cNvSpPr>
          <p:nvPr>
            <p:ph type="title"/>
          </p:nvPr>
        </p:nvSpPr>
        <p:spPr>
          <a:xfrm>
            <a:off x="838200" y="165988"/>
            <a:ext cx="10515600" cy="1325563"/>
          </a:xfrm>
        </p:spPr>
        <p:txBody>
          <a:bodyPr/>
          <a:lstStyle/>
          <a:p>
            <a:pPr algn="ctr"/>
            <a:r>
              <a:rPr lang="en-US" altLang="zh-CN" b="1" dirty="0">
                <a:latin typeface="+mn-lt"/>
              </a:rPr>
              <a:t>Conclusion</a:t>
            </a:r>
            <a:endParaRPr lang="zh-CN" altLang="en-US" b="1" dirty="0">
              <a:latin typeface="+mn-lt"/>
            </a:endParaRPr>
          </a:p>
        </p:txBody>
      </p:sp>
      <p:sp>
        <p:nvSpPr>
          <p:cNvPr id="4" name="灯片编号占位符 3">
            <a:extLst>
              <a:ext uri="{FF2B5EF4-FFF2-40B4-BE49-F238E27FC236}">
                <a16:creationId xmlns:a16="http://schemas.microsoft.com/office/drawing/2014/main" id="{65AE19B2-6FA0-CF43-2F71-745AB0DE3230}"/>
              </a:ext>
            </a:extLst>
          </p:cNvPr>
          <p:cNvSpPr>
            <a:spLocks noGrp="1"/>
          </p:cNvSpPr>
          <p:nvPr>
            <p:ph type="sldNum" sz="quarter" idx="12"/>
          </p:nvPr>
        </p:nvSpPr>
        <p:spPr/>
        <p:txBody>
          <a:bodyPr/>
          <a:lstStyle/>
          <a:p>
            <a:fld id="{565CE74E-AB26-4998-AD42-012C4C1AD076}" type="slidenum">
              <a:rPr lang="zh-CN" altLang="en-US" smtClean="0"/>
              <a:t>7</a:t>
            </a:fld>
            <a:endParaRPr lang="zh-CN" altLang="en-US"/>
          </a:p>
        </p:txBody>
      </p:sp>
      <p:sp>
        <p:nvSpPr>
          <p:cNvPr id="5" name="矩形 4">
            <a:extLst>
              <a:ext uri="{FF2B5EF4-FFF2-40B4-BE49-F238E27FC236}">
                <a16:creationId xmlns:a16="http://schemas.microsoft.com/office/drawing/2014/main" id="{F43BA760-51B2-C73D-0157-80CD3AF6AE8B}"/>
              </a:ext>
            </a:extLst>
          </p:cNvPr>
          <p:cNvSpPr/>
          <p:nvPr/>
        </p:nvSpPr>
        <p:spPr>
          <a:xfrm>
            <a:off x="0" y="1317616"/>
            <a:ext cx="12192000" cy="347870"/>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6" name="页脚占位符 5">
            <a:extLst>
              <a:ext uri="{FF2B5EF4-FFF2-40B4-BE49-F238E27FC236}">
                <a16:creationId xmlns:a16="http://schemas.microsoft.com/office/drawing/2014/main" id="{466D6A19-760D-582A-AB1B-8949446F22DC}"/>
              </a:ext>
            </a:extLst>
          </p:cNvPr>
          <p:cNvSpPr>
            <a:spLocks noGrp="1"/>
          </p:cNvSpPr>
          <p:nvPr>
            <p:ph type="ftr" sz="quarter" idx="11"/>
          </p:nvPr>
        </p:nvSpPr>
        <p:spPr/>
        <p:txBody>
          <a:bodyPr/>
          <a:lstStyle/>
          <a:p>
            <a:r>
              <a:rPr lang="en-US" altLang="zh-CN" sz="2400" b="1">
                <a:solidFill>
                  <a:srgbClr val="FF0000"/>
                </a:solidFill>
              </a:rPr>
              <a:t>poster-38</a:t>
            </a:r>
            <a:endParaRPr lang="zh-CN" altLang="en-US" sz="2400" b="1">
              <a:solidFill>
                <a:srgbClr val="FF0000"/>
              </a:solidFill>
            </a:endParaRPr>
          </a:p>
        </p:txBody>
      </p:sp>
      <p:sp>
        <p:nvSpPr>
          <p:cNvPr id="9" name="文本框 8">
            <a:extLst>
              <a:ext uri="{FF2B5EF4-FFF2-40B4-BE49-F238E27FC236}">
                <a16:creationId xmlns:a16="http://schemas.microsoft.com/office/drawing/2014/main" id="{7DBEEC6B-E45D-5DB2-F25D-5C967412AE3E}"/>
              </a:ext>
            </a:extLst>
          </p:cNvPr>
          <p:cNvSpPr txBox="1"/>
          <p:nvPr/>
        </p:nvSpPr>
        <p:spPr>
          <a:xfrm>
            <a:off x="552447" y="2122606"/>
            <a:ext cx="11087105" cy="2400657"/>
          </a:xfrm>
          <a:prstGeom prst="rect">
            <a:avLst/>
          </a:prstGeom>
          <a:noFill/>
        </p:spPr>
        <p:txBody>
          <a:bodyPr wrap="square" rtlCol="0">
            <a:spAutoFit/>
          </a:bodyPr>
          <a:lstStyle/>
          <a:p>
            <a:pPr marL="642938" indent="-642938">
              <a:spcBef>
                <a:spcPts val="600"/>
              </a:spcBef>
              <a:spcAft>
                <a:spcPts val="600"/>
              </a:spcAft>
              <a:buFont typeface="Wingdings" panose="05000000000000000000" pitchFamily="2" charset="2"/>
              <a:buChar char="Ø"/>
            </a:pPr>
            <a:r>
              <a:rPr lang="en-US" altLang="zh-CN" sz="2800" dirty="0">
                <a:latin typeface="Times New Roman" panose="02020603050405020304" pitchFamily="18" charset="0"/>
                <a:cs typeface="Times New Roman" panose="02020603050405020304" pitchFamily="18" charset="0"/>
              </a:rPr>
              <a:t>In this work, a search for gamma-ray emission from 25 low-redshift non-repeating FRBs was conducted using LHAASO-WCDA, yielding no statistically significant signal from any source.</a:t>
            </a:r>
          </a:p>
          <a:p>
            <a:pPr marL="642938" indent="-642938">
              <a:spcBef>
                <a:spcPts val="600"/>
              </a:spcBef>
              <a:spcAft>
                <a:spcPts val="600"/>
              </a:spcAft>
              <a:buFont typeface="Wingdings" panose="05000000000000000000" pitchFamily="2" charset="2"/>
              <a:buChar char="Ø"/>
            </a:pPr>
            <a:r>
              <a:rPr lang="en-US" altLang="zh-CN" sz="2800" dirty="0">
                <a:latin typeface="Times New Roman" panose="02020603050405020304" pitchFamily="18" charset="0"/>
                <a:cs typeface="Times New Roman" panose="02020603050405020304" pitchFamily="18" charset="0"/>
              </a:rPr>
              <a:t>Combined 95% C.L. flux upper limits were derived for these FRBs across multiple time windows, spectral indices, and EBL models.</a:t>
            </a:r>
          </a:p>
        </p:txBody>
      </p:sp>
    </p:spTree>
    <p:extLst>
      <p:ext uri="{BB962C8B-B14F-4D97-AF65-F5344CB8AC3E}">
        <p14:creationId xmlns:p14="http://schemas.microsoft.com/office/powerpoint/2010/main" val="1352966612"/>
      </p:ext>
    </p:extLst>
  </p:cSld>
  <p:clrMapOvr>
    <a:masterClrMapping/>
  </p:clrMapOvr>
</p:sld>
</file>

<file path=ppt/theme/theme1.xml><?xml version="1.0" encoding="utf-8"?>
<a:theme xmlns:a="http://schemas.openxmlformats.org/drawingml/2006/main" name="Office 主题​​">
  <a:themeElements>
    <a:clrScheme name="自定义 5">
      <a:dk1>
        <a:sysClr val="windowText" lastClr="000000"/>
      </a:dk1>
      <a:lt1>
        <a:srgbClr val="FFFBEF"/>
      </a:lt1>
      <a:dk2>
        <a:srgbClr val="44546A"/>
      </a:dk2>
      <a:lt2>
        <a:srgbClr val="FBE6D5"/>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6075</TotalTime>
  <Words>608</Words>
  <Application>Microsoft Office PowerPoint</Application>
  <PresentationFormat>宽屏</PresentationFormat>
  <Paragraphs>90</Paragraphs>
  <Slides>7</Slides>
  <Notes>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7</vt:i4>
      </vt:variant>
    </vt:vector>
  </HeadingPairs>
  <TitlesOfParts>
    <vt:vector size="17" baseType="lpstr">
      <vt:lpstr>Inter</vt:lpstr>
      <vt:lpstr>等线</vt:lpstr>
      <vt:lpstr>Arial</vt:lpstr>
      <vt:lpstr>Calibri</vt:lpstr>
      <vt:lpstr>Calibri Light</vt:lpstr>
      <vt:lpstr>Cambria Math</vt:lpstr>
      <vt:lpstr>Segoe UI</vt:lpstr>
      <vt:lpstr>Times New Roman</vt:lpstr>
      <vt:lpstr>Wingdings</vt:lpstr>
      <vt:lpstr>Office 主题​​</vt:lpstr>
      <vt:lpstr>Search for very high energy gamma-ray emission from non-repeating fast radio bursts with LHAASO-WCDA</vt:lpstr>
      <vt:lpstr>Introduction</vt:lpstr>
      <vt:lpstr>Analysis</vt:lpstr>
      <vt:lpstr>Analysis</vt:lpstr>
      <vt:lpstr>PowerPoint 演示文稿</vt:lpstr>
      <vt:lpstr>PowerPoint 演示文稿</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垚葛</dc:creator>
  <cp:lastModifiedBy>葛 垚</cp:lastModifiedBy>
  <cp:revision>55</cp:revision>
  <dcterms:created xsi:type="dcterms:W3CDTF">2023-08-09T12:44:55Z</dcterms:created>
  <dcterms:modified xsi:type="dcterms:W3CDTF">2026-04-28T07:58:00Z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2052-12.1.0.15259</vt:lpwstr>
  </property>
</Properties>
</file>