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24"/>
  </p:notesMasterIdLst>
  <p:sldIdLst>
    <p:sldId id="256" r:id="rId4"/>
    <p:sldId id="1515" r:id="rId5"/>
    <p:sldId id="2354" r:id="rId6"/>
    <p:sldId id="2368" r:id="rId7"/>
    <p:sldId id="2363" r:id="rId8"/>
    <p:sldId id="2520" r:id="rId9"/>
    <p:sldId id="2357" r:id="rId10"/>
    <p:sldId id="2369" r:id="rId11"/>
    <p:sldId id="2521" r:id="rId12"/>
    <p:sldId id="2522" r:id="rId13"/>
    <p:sldId id="2523" r:id="rId14"/>
    <p:sldId id="2519" r:id="rId15"/>
    <p:sldId id="438" r:id="rId16"/>
    <p:sldId id="835" r:id="rId17"/>
    <p:sldId id="2370" r:id="rId18"/>
    <p:sldId id="2447" r:id="rId19"/>
    <p:sldId id="2371" r:id="rId20"/>
    <p:sldId id="2355" r:id="rId21"/>
    <p:sldId id="2356" r:id="rId22"/>
    <p:sldId id="287" r:id="rId23"/>
    <p:sldId id="2358" r:id="rId25"/>
    <p:sldId id="2359" r:id="rId26"/>
    <p:sldId id="2360" r:id="rId27"/>
    <p:sldId id="2361" r:id="rId28"/>
    <p:sldId id="897" r:id="rId29"/>
    <p:sldId id="2362" r:id="rId30"/>
    <p:sldId id="2353" r:id="rId31"/>
    <p:sldId id="261" r:id="rId32"/>
    <p:sldId id="277" r:id="rId33"/>
    <p:sldId id="278" r:id="rId34"/>
    <p:sldId id="262" r:id="rId35"/>
    <p:sldId id="282" r:id="rId36"/>
    <p:sldId id="283" r:id="rId37"/>
    <p:sldId id="570" r:id="rId38"/>
    <p:sldId id="571" r:id="rId39"/>
    <p:sldId id="466" r:id="rId40"/>
    <p:sldId id="569" r:id="rId41"/>
    <p:sldId id="836" r:id="rId42"/>
    <p:sldId id="1198" r:id="rId43"/>
    <p:sldId id="2365" r:id="rId44"/>
    <p:sldId id="2366" r:id="rId45"/>
    <p:sldId id="2367" r:id="rId46"/>
    <p:sldId id="894" r:id="rId47"/>
    <p:sldId id="1196" r:id="rId48"/>
    <p:sldId id="1197" r:id="rId49"/>
    <p:sldId id="617" r:id="rId50"/>
    <p:sldId id="620" r:id="rId51"/>
    <p:sldId id="618" r:id="rId52"/>
    <p:sldId id="619" r:id="rId53"/>
    <p:sldId id="623" r:id="rId54"/>
    <p:sldId id="895" r:id="rId55"/>
    <p:sldId id="896" r:id="rId56"/>
    <p:sldId id="621" r:id="rId57"/>
    <p:sldId id="622" r:id="rId58"/>
    <p:sldId id="568" r:id="rId59"/>
    <p:sldId id="567" r:id="rId60"/>
    <p:sldId id="285" r:id="rId61"/>
    <p:sldId id="266" r:id="rId62"/>
    <p:sldId id="265" r:id="rId63"/>
    <p:sldId id="426" r:id="rId64"/>
    <p:sldId id="414" r:id="rId65"/>
    <p:sldId id="437" r:id="rId66"/>
    <p:sldId id="470" r:id="rId67"/>
    <p:sldId id="416" r:id="rId68"/>
    <p:sldId id="428" r:id="rId69"/>
    <p:sldId id="433" r:id="rId70"/>
    <p:sldId id="436" r:id="rId71"/>
    <p:sldId id="427" r:id="rId72"/>
    <p:sldId id="435" r:id="rId73"/>
    <p:sldId id="434" r:id="rId74"/>
    <p:sldId id="429" r:id="rId75"/>
    <p:sldId id="389" r:id="rId76"/>
    <p:sldId id="431" r:id="rId77"/>
    <p:sldId id="432" r:id="rId78"/>
    <p:sldId id="421" r:id="rId79"/>
    <p:sldId id="425" r:id="rId80"/>
    <p:sldId id="284" r:id="rId81"/>
    <p:sldId id="424" r:id="rId82"/>
    <p:sldId id="263" r:id="rId83"/>
    <p:sldId id="264" r:id="rId84"/>
    <p:sldId id="267" r:id="rId85"/>
    <p:sldId id="279" r:id="rId86"/>
    <p:sldId id="274" r:id="rId87"/>
    <p:sldId id="275" r:id="rId88"/>
    <p:sldId id="258" r:id="rId89"/>
    <p:sldId id="280" r:id="rId90"/>
    <p:sldId id="420" r:id="rId91"/>
  </p:sldIdLst>
  <p:sldSz cx="12192000" cy="6858000"/>
  <p:notesSz cx="6858000" cy="9144000"/>
  <p:custDataLst>
    <p:tags r:id="rId9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BF01BF"/>
    <a:srgbClr val="FF9393"/>
    <a:srgbClr val="FF11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浅色样式 1 - 强调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1006" autoAdjust="0"/>
  </p:normalViewPr>
  <p:slideViewPr>
    <p:cSldViewPr snapToGrid="0" showGuides="1">
      <p:cViewPr>
        <p:scale>
          <a:sx n="47" d="100"/>
          <a:sy n="47" d="100"/>
        </p:scale>
        <p:origin x="1308" y="388"/>
      </p:cViewPr>
      <p:guideLst>
        <p:guide orient="horz" pos="2160"/>
        <p:guide pos="3840"/>
      </p:guideLst>
    </p:cSldViewPr>
  </p:slideViewPr>
  <p:notesTextViewPr>
    <p:cViewPr>
      <p:scale>
        <a:sx n="66" d="100"/>
        <a:sy n="66" d="100"/>
      </p:scale>
      <p:origin x="0" y="0"/>
    </p:cViewPr>
  </p:notesTextViewPr>
  <p:sorterViewPr>
    <p:cViewPr>
      <p:scale>
        <a:sx n="67" d="100"/>
        <a:sy n="67" d="100"/>
      </p:scale>
      <p:origin x="0" y="-6668"/>
    </p:cViewPr>
  </p:sorterViewPr>
  <p:gridSpacing cx="72008" cy="72008"/>
</p:viewPr>
</file>

<file path=ppt/_rels/presentation.xml.rels><?xml version="1.0" encoding="UTF-8" standalone="yes"?>
<Relationships xmlns="http://schemas.openxmlformats.org/package/2006/relationships"><Relationship Id="rId95" Type="http://schemas.openxmlformats.org/officeDocument/2006/relationships/tags" Target="tags/tag31.xml"/><Relationship Id="rId94" Type="http://schemas.openxmlformats.org/officeDocument/2006/relationships/tableStyles" Target="tableStyles.xml"/><Relationship Id="rId93" Type="http://schemas.openxmlformats.org/officeDocument/2006/relationships/viewProps" Target="viewProps.xml"/><Relationship Id="rId92" Type="http://schemas.openxmlformats.org/officeDocument/2006/relationships/presProps" Target="presProps.xml"/><Relationship Id="rId91" Type="http://schemas.openxmlformats.org/officeDocument/2006/relationships/slide" Target="slides/slide87.xml"/><Relationship Id="rId90" Type="http://schemas.openxmlformats.org/officeDocument/2006/relationships/slide" Target="slides/slide86.xml"/><Relationship Id="rId9" Type="http://schemas.openxmlformats.org/officeDocument/2006/relationships/slide" Target="slides/slide6.xml"/><Relationship Id="rId89" Type="http://schemas.openxmlformats.org/officeDocument/2006/relationships/slide" Target="slides/slide85.xml"/><Relationship Id="rId88" Type="http://schemas.openxmlformats.org/officeDocument/2006/relationships/slide" Target="slides/slide84.xml"/><Relationship Id="rId87" Type="http://schemas.openxmlformats.org/officeDocument/2006/relationships/slide" Target="slides/slide83.xml"/><Relationship Id="rId86" Type="http://schemas.openxmlformats.org/officeDocument/2006/relationships/slide" Target="slides/slide82.xml"/><Relationship Id="rId85" Type="http://schemas.openxmlformats.org/officeDocument/2006/relationships/slide" Target="slides/slide81.xml"/><Relationship Id="rId84" Type="http://schemas.openxmlformats.org/officeDocument/2006/relationships/slide" Target="slides/slide80.xml"/><Relationship Id="rId83" Type="http://schemas.openxmlformats.org/officeDocument/2006/relationships/slide" Target="slides/slide79.xml"/><Relationship Id="rId82" Type="http://schemas.openxmlformats.org/officeDocument/2006/relationships/slide" Target="slides/slide78.xml"/><Relationship Id="rId81" Type="http://schemas.openxmlformats.org/officeDocument/2006/relationships/slide" Target="slides/slide77.xml"/><Relationship Id="rId80" Type="http://schemas.openxmlformats.org/officeDocument/2006/relationships/slide" Target="slides/slide76.xml"/><Relationship Id="rId8" Type="http://schemas.openxmlformats.org/officeDocument/2006/relationships/slide" Target="slides/slide5.xml"/><Relationship Id="rId79" Type="http://schemas.openxmlformats.org/officeDocument/2006/relationships/slide" Target="slides/slide75.xml"/><Relationship Id="rId78" Type="http://schemas.openxmlformats.org/officeDocument/2006/relationships/slide" Target="slides/slide74.xml"/><Relationship Id="rId77" Type="http://schemas.openxmlformats.org/officeDocument/2006/relationships/slide" Target="slides/slide73.xml"/><Relationship Id="rId76" Type="http://schemas.openxmlformats.org/officeDocument/2006/relationships/slide" Target="slides/slide72.xml"/><Relationship Id="rId75" Type="http://schemas.openxmlformats.org/officeDocument/2006/relationships/slide" Target="slides/slide71.xml"/><Relationship Id="rId74" Type="http://schemas.openxmlformats.org/officeDocument/2006/relationships/slide" Target="slides/slide70.xml"/><Relationship Id="rId73" Type="http://schemas.openxmlformats.org/officeDocument/2006/relationships/slide" Target="slides/slide69.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4.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3.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notesMaster" Target="notesMasters/notesMaster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AE971F-BD48-4083-ADE4-4601CC8670A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0A6EE8-AD62-453D-AF65-AA2A94DA148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E0A6EE8-AD62-453D-AF65-AA2A94DA1481}"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73155D2-72A5-4F8E-B8F8-D1F988490378}"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73155D2-72A5-4F8E-B8F8-D1F988490378}"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E0A6EE8-AD62-453D-AF65-AA2A94DA1481}"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E0A6EE8-AD62-453D-AF65-AA2A94DA148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E0A6EE8-AD62-453D-AF65-AA2A94DA148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First, let's take a look at the current observations' significance, which shows significant observations from 2 </a:t>
            </a:r>
            <a:r>
              <a:rPr lang="en-US" altLang="zh-CN" sz="1200" b="0" i="0" kern="1200" dirty="0" err="1">
                <a:solidFill>
                  <a:schemeClr val="tx1"/>
                </a:solidFill>
                <a:effectLst/>
                <a:latin typeface="+mn-lt"/>
                <a:ea typeface="+mn-ea"/>
                <a:cs typeface="+mn-cs"/>
              </a:rPr>
              <a:t>TeV</a:t>
            </a:r>
            <a:r>
              <a:rPr lang="en-US" altLang="zh-CN" sz="1200" b="0" i="0" kern="1200" dirty="0">
                <a:solidFill>
                  <a:schemeClr val="tx1"/>
                </a:solidFill>
                <a:effectLst/>
                <a:latin typeface="+mn-lt"/>
                <a:ea typeface="+mn-ea"/>
                <a:cs typeface="+mn-cs"/>
              </a:rPr>
              <a:t> to 100 </a:t>
            </a:r>
            <a:r>
              <a:rPr lang="en-US" altLang="zh-CN" sz="1200" b="0" i="0" kern="1200" dirty="0" err="1">
                <a:solidFill>
                  <a:schemeClr val="tx1"/>
                </a:solidFill>
                <a:effectLst/>
                <a:latin typeface="+mn-lt"/>
                <a:ea typeface="+mn-ea"/>
                <a:cs typeface="+mn-cs"/>
              </a:rPr>
              <a:t>TeV</a:t>
            </a:r>
            <a:r>
              <a:rPr lang="en-US" altLang="zh-CN" sz="1200" b="0" i="0" kern="1200" dirty="0">
                <a:solidFill>
                  <a:schemeClr val="tx1"/>
                </a:solidFill>
                <a:effectLst/>
                <a:latin typeface="+mn-lt"/>
                <a:ea typeface="+mn-ea"/>
                <a:cs typeface="+mn-cs"/>
              </a:rPr>
              <a:t>. </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The joint 3D</a:t>
            </a:r>
            <a:r>
              <a:rPr lang="en-US" altLang="zh-CN" sz="1200" b="0" i="0" kern="1200" baseline="0" dirty="0">
                <a:solidFill>
                  <a:schemeClr val="tx1"/>
                </a:solidFill>
                <a:effectLst/>
                <a:latin typeface="+mn-lt"/>
                <a:ea typeface="+mn-ea"/>
                <a:cs typeface="+mn-cs"/>
              </a:rPr>
              <a:t> </a:t>
            </a:r>
            <a:r>
              <a:rPr lang="en-US" altLang="zh-CN" sz="1200" b="0" i="0" kern="1200" baseline="0" dirty="0" err="1">
                <a:solidFill>
                  <a:schemeClr val="tx1"/>
                </a:solidFill>
                <a:effectLst/>
                <a:latin typeface="+mn-lt"/>
                <a:ea typeface="+mn-ea"/>
                <a:cs typeface="+mn-cs"/>
              </a:rPr>
              <a:t>liklihood</a:t>
            </a:r>
            <a:r>
              <a:rPr lang="en-US" altLang="zh-CN" sz="1200" b="0" i="0" kern="1200" baseline="0" dirty="0">
                <a:solidFill>
                  <a:schemeClr val="tx1"/>
                </a:solidFill>
                <a:effectLst/>
                <a:latin typeface="+mn-lt"/>
                <a:ea typeface="+mn-ea"/>
                <a:cs typeface="+mn-cs"/>
              </a:rPr>
              <a:t> is </a:t>
            </a:r>
            <a:r>
              <a:rPr lang="en-US" altLang="zh-CN" sz="1200" b="0" i="0" kern="1200" baseline="0" dirty="0" err="1">
                <a:solidFill>
                  <a:schemeClr val="tx1"/>
                </a:solidFill>
                <a:effectLst/>
                <a:latin typeface="+mn-lt"/>
                <a:ea typeface="+mn-ea"/>
                <a:cs typeface="+mn-cs"/>
              </a:rPr>
              <a:t>applyied</a:t>
            </a:r>
            <a:r>
              <a:rPr lang="en-US" altLang="zh-CN" sz="1200" b="0" i="0" kern="1200" baseline="0" dirty="0">
                <a:solidFill>
                  <a:schemeClr val="tx1"/>
                </a:solidFill>
                <a:effectLst/>
                <a:latin typeface="+mn-lt"/>
                <a:ea typeface="+mn-ea"/>
                <a:cs typeface="+mn-cs"/>
              </a:rPr>
              <a:t> using two </a:t>
            </a:r>
            <a:r>
              <a:rPr lang="en-US" altLang="zh-CN" sz="1200" b="0" i="0" kern="1200" baseline="0" dirty="0" err="1">
                <a:solidFill>
                  <a:schemeClr val="tx1"/>
                </a:solidFill>
                <a:effectLst/>
                <a:latin typeface="+mn-lt"/>
                <a:ea typeface="+mn-ea"/>
                <a:cs typeface="+mn-cs"/>
              </a:rPr>
              <a:t>arrais</a:t>
            </a:r>
            <a:r>
              <a:rPr lang="en-US" altLang="zh-CN" sz="1200" b="0" i="0" kern="1200" baseline="0" dirty="0">
                <a:solidFill>
                  <a:schemeClr val="tx1"/>
                </a:solidFill>
                <a:effectLst/>
                <a:latin typeface="+mn-lt"/>
                <a:ea typeface="+mn-ea"/>
                <a:cs typeface="+mn-cs"/>
              </a:rPr>
              <a:t>.</a:t>
            </a:r>
            <a:endParaRPr lang="en-US" altLang="zh-CN" sz="1200" b="0" i="0" kern="1200" baseline="0" dirty="0">
              <a:solidFill>
                <a:schemeClr val="tx1"/>
              </a:solidFill>
              <a:effectLst/>
              <a:latin typeface="+mn-lt"/>
              <a:ea typeface="+mn-ea"/>
              <a:cs typeface="+mn-cs"/>
            </a:endParaRPr>
          </a:p>
          <a:p>
            <a:endParaRPr lang="en-US" altLang="zh-CN" sz="1200" b="0" i="0" kern="1200" baseline="0" dirty="0">
              <a:solidFill>
                <a:schemeClr val="tx1"/>
              </a:solidFill>
              <a:effectLst/>
              <a:latin typeface="+mn-lt"/>
              <a:ea typeface="+mn-ea"/>
              <a:cs typeface="+mn-cs"/>
            </a:endParaRPr>
          </a:p>
          <a:p>
            <a:r>
              <a:rPr lang="en-US" altLang="zh-CN" sz="1200" b="0" i="0" kern="1200" baseline="0" dirty="0">
                <a:solidFill>
                  <a:schemeClr val="tx1"/>
                </a:solidFill>
                <a:effectLst/>
                <a:latin typeface="+mn-lt"/>
                <a:ea typeface="+mn-ea"/>
                <a:cs typeface="+mn-cs"/>
              </a:rPr>
              <a:t>The model includes two </a:t>
            </a:r>
            <a:r>
              <a:rPr lang="en-US" altLang="zh-CN" sz="1200" b="0" i="0" kern="1200" baseline="0" dirty="0" err="1">
                <a:solidFill>
                  <a:schemeClr val="tx1"/>
                </a:solidFill>
                <a:effectLst/>
                <a:latin typeface="+mn-lt"/>
                <a:ea typeface="+mn-ea"/>
                <a:cs typeface="+mn-cs"/>
              </a:rPr>
              <a:t>ga</a:t>
            </a:r>
            <a:endParaRPr lang="en-US" altLang="zh-CN" sz="1200" b="0" i="0" kern="1200" baseline="0" dirty="0">
              <a:solidFill>
                <a:schemeClr val="tx1"/>
              </a:solidFill>
              <a:effectLst/>
              <a:latin typeface="+mn-lt"/>
              <a:ea typeface="+mn-ea"/>
              <a:cs typeface="+mn-cs"/>
            </a:endParaRPr>
          </a:p>
          <a:p>
            <a:endParaRPr lang="en-US" altLang="zh-CN" sz="1200" b="0" i="0" kern="1200" baseline="0" dirty="0">
              <a:solidFill>
                <a:schemeClr val="tx1"/>
              </a:solidFill>
              <a:effectLst/>
              <a:latin typeface="+mn-lt"/>
              <a:ea typeface="+mn-ea"/>
              <a:cs typeface="+mn-cs"/>
            </a:endParaRPr>
          </a:p>
          <a:p>
            <a:r>
              <a:rPr lang="en-US" altLang="zh-CN" sz="1200" b="0" i="0" kern="1200" baseline="0" dirty="0">
                <a:solidFill>
                  <a:schemeClr val="tx1"/>
                </a:solidFill>
                <a:effectLst/>
                <a:latin typeface="+mn-lt"/>
                <a:ea typeface="+mn-ea"/>
                <a:cs typeface="+mn-cs"/>
              </a:rPr>
              <a:t>We find two source, ….</a:t>
            </a:r>
            <a:endParaRPr lang="en-US" altLang="zh-CN" sz="1200" b="0" i="0" kern="1200" baseline="0" dirty="0">
              <a:solidFill>
                <a:schemeClr val="tx1"/>
              </a:solidFill>
              <a:effectLst/>
              <a:latin typeface="+mn-lt"/>
              <a:ea typeface="+mn-ea"/>
              <a:cs typeface="+mn-cs"/>
            </a:endParaRPr>
          </a:p>
          <a:p>
            <a:endParaRPr lang="en-US" altLang="zh-CN" sz="1200" b="0" i="0" kern="1200" baseline="0" dirty="0">
              <a:solidFill>
                <a:schemeClr val="tx1"/>
              </a:solidFill>
              <a:effectLst/>
              <a:latin typeface="+mn-lt"/>
              <a:ea typeface="+mn-ea"/>
              <a:cs typeface="+mn-cs"/>
            </a:endParaRPr>
          </a:p>
          <a:p>
            <a:r>
              <a:rPr lang="en-US" altLang="zh-CN" sz="1200" b="0" i="0" kern="1200" baseline="0" dirty="0">
                <a:solidFill>
                  <a:schemeClr val="tx1"/>
                </a:solidFill>
                <a:effectLst/>
                <a:latin typeface="+mn-lt"/>
                <a:ea typeface="+mn-ea"/>
                <a:cs typeface="+mn-cs"/>
              </a:rPr>
              <a:t>The </a:t>
            </a:r>
            <a:r>
              <a:rPr lang="en-US" altLang="zh-CN" sz="1200" b="0" i="0" kern="1200" baseline="0" dirty="0" err="1">
                <a:solidFill>
                  <a:schemeClr val="tx1"/>
                </a:solidFill>
                <a:effectLst/>
                <a:latin typeface="+mn-lt"/>
                <a:ea typeface="+mn-ea"/>
                <a:cs typeface="+mn-cs"/>
              </a:rPr>
              <a:t>extion</a:t>
            </a:r>
            <a:r>
              <a:rPr lang="en-US" altLang="zh-CN" sz="1200" b="0" i="0" kern="1200" baseline="0" dirty="0">
                <a:solidFill>
                  <a:schemeClr val="tx1"/>
                </a:solidFill>
                <a:effectLst/>
                <a:latin typeface="+mn-lt"/>
                <a:ea typeface="+mn-ea"/>
                <a:cs typeface="+mn-cs"/>
              </a:rPr>
              <a:t> </a:t>
            </a:r>
            <a:endParaRPr lang="en-US" altLang="zh-CN" sz="1200" b="0" i="0" kern="1200" baseline="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We used a joint fit of the two arrays, employing two Gaussian sources and a template for dust fitting, and found that the extension of the larger source is 1.3 degrees, and the extension of the smaller source is 0.18 degrees. Then, we updated the spectra of the two sources. The blue square markers represent the spectrum points of the larger source, and the red circular markers represent the spectrum points of the smaller source. In this work, we applied power-law spectra with exponential cutoffs. We found that the gamma-ray spectra of both sources have cutoffs, and the significance of the cutoffs is close to 5 sigma.</a:t>
            </a:r>
            <a:endParaRPr lang="zh-CN" altLang="en-US" dirty="0"/>
          </a:p>
        </p:txBody>
      </p:sp>
      <p:sp>
        <p:nvSpPr>
          <p:cNvPr id="4" name="灯片编号占位符 3"/>
          <p:cNvSpPr>
            <a:spLocks noGrp="1"/>
          </p:cNvSpPr>
          <p:nvPr>
            <p:ph type="sldNum" sz="quarter" idx="5"/>
          </p:nvPr>
        </p:nvSpPr>
        <p:spPr/>
        <p:txBody>
          <a:bodyPr/>
          <a:lstStyle/>
          <a:p>
            <a:fld id="{4E0A6EE8-AD62-453D-AF65-AA2A94DA148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/home/lhaaso/yyguo/WCDA_allsky/snrG150_com_AT4/draw_snr150 $ root  draw_SNR150_GT40.c </a:t>
            </a:r>
            <a:endParaRPr lang="en-US" altLang="zh-CN" dirty="0"/>
          </a:p>
          <a:p>
            <a:endParaRPr lang="en-US" altLang="zh-CN" dirty="0"/>
          </a:p>
          <a:p>
            <a:r>
              <a:rPr lang="en-US" altLang="zh-CN" dirty="0"/>
              <a:t>I</a:t>
            </a:r>
            <a:endParaRPr lang="en-US" altLang="zh-CN" dirty="0"/>
          </a:p>
          <a:p>
            <a:endParaRPr lang="en-US" altLang="zh-CN" dirty="0"/>
          </a:p>
          <a:p>
            <a:r>
              <a:rPr lang="en-US" altLang="zh-CN" dirty="0"/>
              <a:t>f we </a:t>
            </a:r>
            <a:r>
              <a:rPr lang="en-US" altLang="zh-CN" dirty="0" err="1"/>
              <a:t>ovverlap</a:t>
            </a:r>
            <a:r>
              <a:rPr lang="en-US" altLang="zh-CN" dirty="0"/>
              <a:t> the co contour onto the LHAASO </a:t>
            </a:r>
            <a:r>
              <a:rPr lang="en-US" altLang="zh-CN" dirty="0" err="1"/>
              <a:t>obcervation</a:t>
            </a:r>
            <a:r>
              <a:rPr lang="en-US" altLang="zh-CN" dirty="0"/>
              <a:t>, we got</a:t>
            </a:r>
            <a:r>
              <a:rPr lang="en-US" altLang="zh-CN" baseline="0" dirty="0"/>
              <a:t> the two map. The co concentrate on the southern bright part of WCDA ,and </a:t>
            </a:r>
            <a:r>
              <a:rPr lang="en-US" altLang="zh-CN" baseline="0" dirty="0" err="1"/>
              <a:t>spacially</a:t>
            </a:r>
            <a:r>
              <a:rPr lang="en-US" altLang="zh-CN" baseline="0" dirty="0"/>
              <a:t> </a:t>
            </a:r>
            <a:r>
              <a:rPr lang="en-US" altLang="zh-CN" baseline="0" dirty="0" err="1"/>
              <a:t>conincident</a:t>
            </a:r>
            <a:r>
              <a:rPr lang="en-US" altLang="zh-CN" baseline="0" dirty="0"/>
              <a:t> with KM2A </a:t>
            </a:r>
            <a:r>
              <a:rPr lang="en-US" altLang="zh-CN" baseline="0" dirty="0" err="1"/>
              <a:t>obeservation</a:t>
            </a:r>
            <a:r>
              <a:rPr lang="en-US" altLang="zh-CN" baseline="0" dirty="0"/>
              <a:t>.</a:t>
            </a:r>
            <a:endParaRPr lang="zh-CN" altLang="en-US" dirty="0"/>
          </a:p>
        </p:txBody>
      </p:sp>
      <p:sp>
        <p:nvSpPr>
          <p:cNvPr id="4" name="灯片编号占位符 3"/>
          <p:cNvSpPr>
            <a:spLocks noGrp="1"/>
          </p:cNvSpPr>
          <p:nvPr>
            <p:ph type="sldNum" sz="quarter" idx="5"/>
          </p:nvPr>
        </p:nvSpPr>
        <p:spPr/>
        <p:txBody>
          <a:bodyPr/>
          <a:lstStyle/>
          <a:p>
            <a:fld id="{973155D2-72A5-4F8E-B8F8-D1F988490378}"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/home/lhaaso/yyguo/WCDA_allsky/snrG150_com_AT2 $ root  draw_SED_fromRoot_ColMeeting_pp.c</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9" name="幻灯片图像占位符 318"/>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round/>
          </a:ln>
        </p:spPr>
      </p:sp>
      <p:sp>
        <p:nvSpPr>
          <p:cNvPr id="320" name="备注占位符 319"/>
          <p:cNvSpPr>
            <a:spLocks noGrp="1"/>
          </p:cNvSpPr>
          <p:nvPr>
            <p:ph type="body" idx="1"/>
          </p:nvPr>
        </p:nvSpPr>
        <p:spPr>
          <a:xfrm>
            <a:off x="685800" y="4400550"/>
            <a:ext cx="5486400" cy="3600450"/>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
        <p:nvSpPr>
          <p:cNvPr id="321" name="编号占位符"/>
          <p:cNvSpPr>
            <a:spLocks noGrp="1"/>
          </p:cNvSpPr>
          <p:nvPr>
            <p:ph type="sldNum" idx="5"/>
          </p:nvPr>
        </p:nvSpPr>
        <p:spPr>
          <a:xfrm>
            <a:off x="3884613" y="8685213"/>
            <a:ext cx="2971800" cy="458787"/>
          </a:xfrm>
          <a:prstGeom prst="rect">
            <a:avLst/>
          </a:prstGeom>
          <a:noFill/>
          <a:ln w="9525" cap="flat" cmpd="sng">
            <a:noFill/>
            <a:prstDash val="solid"/>
            <a:miter/>
          </a:ln>
        </p:spPr>
        <p:txBody>
          <a:bodyPr vert="horz" wrap="square" lIns="91440" tIns="45720" rIns="91440" bIns="45720" anchor="b" anchorCtr="0"/>
          <a:lstStyle/>
          <a:p>
            <a:fld id="{CAD2D6BD-DE1B-4B5F-8B41-2702339687B9}" type="slidenum">
              <a:rPr lang="en-US" altLang="zh-CN" sz="1200">
                <a:latin typeface="Calibri" panose="020F0502020204030204" pitchFamily="34" charset="0"/>
                <a:ea typeface="SimSun" panose="02010600030101010101" pitchFamily="2" charset="-122"/>
                <a:cs typeface="Calibri" panose="020F0502020204030204" pitchFamily="34" charset="0"/>
              </a:rPr>
            </a:fld>
            <a:endParaRPr lang="zh-CN" altLang="en-US" sz="1200">
              <a:latin typeface="Calibri" panose="020F0502020204030204" pitchFamily="34" charset="0"/>
              <a:ea typeface="SimSun" panose="02010600030101010101" pitchFamily="2" charset="-122"/>
              <a:cs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2" name="幻灯片图像占位符 311"/>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round/>
          </a:ln>
        </p:spPr>
      </p:sp>
      <p:sp>
        <p:nvSpPr>
          <p:cNvPr id="313" name="备注占位符 312"/>
          <p:cNvSpPr>
            <a:spLocks noGrp="1"/>
          </p:cNvSpPr>
          <p:nvPr>
            <p:ph type="body" idx="1"/>
          </p:nvPr>
        </p:nvSpPr>
        <p:spPr>
          <a:xfrm>
            <a:off x="685800" y="4400550"/>
            <a:ext cx="5486400" cy="3600450"/>
          </a:xfrm>
          <a:prstGeom prst="rect">
            <a:avLst/>
          </a:prstGeom>
          <a:noFill/>
          <a:ln w="9525" cap="flat" cmpd="sng">
            <a:noFill/>
            <a:prstDash val="solid"/>
            <a:miter/>
          </a:ln>
        </p:spPr>
        <p:txBody>
          <a:bodyPr vert="horz" wrap="square" lIns="91440" tIns="45720" rIns="91440" bIns="45720" anchor="t" anchorCtr="0"/>
          <a:lstStyle/>
          <a:p>
            <a:endParaRPr lang="zh-CN" altLang="en-US"/>
          </a:p>
        </p:txBody>
      </p:sp>
      <p:sp>
        <p:nvSpPr>
          <p:cNvPr id="314" name="编号占位符"/>
          <p:cNvSpPr>
            <a:spLocks noGrp="1"/>
          </p:cNvSpPr>
          <p:nvPr>
            <p:ph type="sldNum" idx="5"/>
          </p:nvPr>
        </p:nvSpPr>
        <p:spPr>
          <a:xfrm>
            <a:off x="3884613" y="8685213"/>
            <a:ext cx="2971800" cy="458787"/>
          </a:xfrm>
          <a:prstGeom prst="rect">
            <a:avLst/>
          </a:prstGeom>
          <a:noFill/>
          <a:ln w="9525" cap="flat" cmpd="sng">
            <a:noFill/>
            <a:prstDash val="solid"/>
            <a:miter/>
          </a:ln>
        </p:spPr>
        <p:txBody>
          <a:bodyPr vert="horz" wrap="square" lIns="91440" tIns="45720" rIns="91440" bIns="45720" anchor="b" anchorCtr="0"/>
          <a:lstStyle/>
          <a:p>
            <a:fld id="{CAD2D6BD-DE1B-4B5F-8B41-2702339687B9}" type="slidenum">
              <a:rPr lang="en-US" altLang="zh-CN" sz="1200">
                <a:latin typeface="Calibri" panose="020F0502020204030204" pitchFamily="34" charset="0"/>
                <a:ea typeface="SimSun" panose="02010600030101010101" pitchFamily="2" charset="-122"/>
                <a:cs typeface="Calibri" panose="020F0502020204030204" pitchFamily="34" charset="0"/>
              </a:rPr>
            </a:fld>
            <a:endParaRPr lang="zh-CN" altLang="en-US" sz="1200">
              <a:latin typeface="Calibri" panose="020F0502020204030204" pitchFamily="34" charset="0"/>
              <a:ea typeface="SimSun" panose="02010600030101010101" pitchFamily="2" charset="-122"/>
              <a:cs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a:t>To compare the gamma signals and co mass distribution, we draw </a:t>
            </a:r>
            <a:r>
              <a:rPr lang="en-US" altLang="zh-CN" baseline="0" dirty="0" err="1"/>
              <a:t>singal</a:t>
            </a:r>
            <a:r>
              <a:rPr lang="en-US" altLang="zh-CN" baseline="0" dirty="0"/>
              <a:t> profile along declination. In the right </a:t>
            </a:r>
            <a:r>
              <a:rPr lang="en-US" altLang="zh-CN" baseline="0" dirty="0" err="1"/>
              <a:t>pannal</a:t>
            </a:r>
            <a:r>
              <a:rPr lang="en-US" altLang="zh-CN" baseline="0" dirty="0"/>
              <a:t>, The red points denotes … the profile above 40TeV is </a:t>
            </a:r>
            <a:r>
              <a:rPr lang="en-US" altLang="zh-CN" baseline="0" dirty="0" err="1"/>
              <a:t>consistant</a:t>
            </a:r>
            <a:r>
              <a:rPr lang="en-US" altLang="zh-CN" baseline="0" dirty="0"/>
              <a:t> with co Mass </a:t>
            </a:r>
            <a:r>
              <a:rPr lang="en-US" altLang="zh-CN" baseline="0" dirty="0" err="1"/>
              <a:t>distribution.The</a:t>
            </a:r>
            <a:r>
              <a:rPr lang="en-US" altLang="zh-CN" baseline="0" dirty="0"/>
              <a:t> chi2 is comparable to </a:t>
            </a:r>
            <a:r>
              <a:rPr lang="en-US" altLang="zh-CN" baseline="0" dirty="0" err="1"/>
              <a:t>ndf</a:t>
            </a:r>
            <a:r>
              <a:rPr lang="en-US" altLang="zh-CN" baseline="0" dirty="0"/>
              <a:t>. </a:t>
            </a:r>
            <a:r>
              <a:rPr lang="en-US" altLang="zh-CN" sz="1200" b="0" i="0" kern="1200" dirty="0">
                <a:solidFill>
                  <a:schemeClr val="tx1"/>
                </a:solidFill>
                <a:effectLst/>
                <a:latin typeface="+mn-lt"/>
                <a:ea typeface="+mn-ea"/>
                <a:cs typeface="+mn-cs"/>
              </a:rPr>
              <a:t>However, at low</a:t>
            </a:r>
            <a:r>
              <a:rPr lang="en-US" altLang="zh-CN" sz="1200" b="0" i="0" kern="1200" baseline="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energy, this</a:t>
            </a:r>
            <a:r>
              <a:rPr lang="en-US" altLang="zh-CN" sz="1200" b="0" i="0" kern="1200" baseline="0" dirty="0">
                <a:solidFill>
                  <a:schemeClr val="tx1"/>
                </a:solidFill>
                <a:effectLst/>
                <a:latin typeface="+mn-lt"/>
                <a:ea typeface="+mn-ea"/>
                <a:cs typeface="+mn-cs"/>
              </a:rPr>
              <a:t> </a:t>
            </a:r>
            <a:r>
              <a:rPr lang="en-US" altLang="zh-CN" sz="1200" b="0" i="0" kern="1200" baseline="0" dirty="0" err="1">
                <a:solidFill>
                  <a:schemeClr val="tx1"/>
                </a:solidFill>
                <a:effectLst/>
                <a:latin typeface="+mn-lt"/>
                <a:ea typeface="+mn-ea"/>
                <a:cs typeface="+mn-cs"/>
              </a:rPr>
              <a:t>northenn</a:t>
            </a:r>
            <a:r>
              <a:rPr lang="en-US" altLang="zh-CN" sz="1200" b="0" i="0" kern="1200" baseline="0" dirty="0">
                <a:solidFill>
                  <a:schemeClr val="tx1"/>
                </a:solidFill>
                <a:effectLst/>
                <a:latin typeface="+mn-lt"/>
                <a:ea typeface="+mn-ea"/>
                <a:cs typeface="+mn-cs"/>
              </a:rPr>
              <a:t> flux is </a:t>
            </a:r>
            <a:r>
              <a:rPr lang="en-US" altLang="zh-CN" sz="1200" b="0" i="0" kern="1200" dirty="0">
                <a:solidFill>
                  <a:schemeClr val="tx1"/>
                </a:solidFill>
                <a:effectLst/>
                <a:latin typeface="+mn-lt"/>
                <a:ea typeface="+mn-ea"/>
                <a:cs typeface="+mn-cs"/>
              </a:rPr>
              <a:t>significantly higher than</a:t>
            </a:r>
            <a:r>
              <a:rPr lang="en-US" altLang="zh-CN" sz="1200" b="0" i="0" kern="1200" baseline="0" dirty="0">
                <a:solidFill>
                  <a:schemeClr val="tx1"/>
                </a:solidFill>
                <a:effectLst/>
                <a:latin typeface="+mn-lt"/>
                <a:ea typeface="+mn-ea"/>
                <a:cs typeface="+mn-cs"/>
              </a:rPr>
              <a:t> co distribution.</a:t>
            </a:r>
            <a:endParaRPr lang="zh-CN" altLang="en-US" dirty="0"/>
          </a:p>
        </p:txBody>
      </p:sp>
      <p:sp>
        <p:nvSpPr>
          <p:cNvPr id="4" name="灯片编号占位符 3"/>
          <p:cNvSpPr>
            <a:spLocks noGrp="1"/>
          </p:cNvSpPr>
          <p:nvPr>
            <p:ph type="sldNum" sz="quarter" idx="5"/>
          </p:nvPr>
        </p:nvSpPr>
        <p:spPr/>
        <p:txBody>
          <a:bodyPr/>
          <a:lstStyle/>
          <a:p>
            <a:fld id="{973155D2-72A5-4F8E-B8F8-D1F988490378}"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E0A6EE8-AD62-453D-AF65-AA2A94DA148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r>
              <a:rPr lang="en-US" altLang="zh-CN"/>
              <a:t>2026/4/26</a:t>
            </a:r>
            <a:endParaRPr lang="zh-CN" altLang="en-US"/>
          </a:p>
        </p:txBody>
      </p:sp>
      <p:sp>
        <p:nvSpPr>
          <p:cNvPr id="5" name="页脚占位符 4"/>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r>
              <a:rPr lang="en-US" altLang="zh-CN"/>
              <a:t>2026/4/26</a:t>
            </a:r>
            <a:endParaRPr lang="zh-CN" altLang="en-US"/>
          </a:p>
        </p:txBody>
      </p:sp>
      <p:sp>
        <p:nvSpPr>
          <p:cNvPr id="5" name="页脚占位符 4"/>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r>
              <a:rPr lang="en-US" altLang="zh-CN"/>
              <a:t>2026/4/26</a:t>
            </a:r>
            <a:endParaRPr lang="zh-CN" altLang="en-US"/>
          </a:p>
        </p:txBody>
      </p:sp>
      <p:sp>
        <p:nvSpPr>
          <p:cNvPr id="5" name="页脚占位符 4"/>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r>
              <a:rPr lang="en-US" altLang="zh-CN">
                <a:solidFill>
                  <a:prstClr val="black">
                    <a:tint val="75000"/>
                  </a:prstClr>
                </a:solidFill>
              </a:rPr>
              <a:t>2026/4/26</a:t>
            </a: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r>
              <a:rPr lang="en-US" altLang="zh-CN">
                <a:solidFill>
                  <a:prstClr val="black">
                    <a:tint val="75000"/>
                  </a:prstClr>
                </a:solidFill>
              </a:rPr>
              <a:t>The 1st LHAASO collaboration meeting, April 25-27, 2026, Suzhou</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092C0BE-1F47-4C43-ABAB-A34D9135CDD8}"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r>
              <a:rPr lang="en-US" altLang="zh-CN"/>
              <a:t>2026/4/26</a:t>
            </a:r>
            <a:endParaRPr lang="zh-CN" altLang="en-US"/>
          </a:p>
        </p:txBody>
      </p:sp>
      <p:sp>
        <p:nvSpPr>
          <p:cNvPr id="5" name="页脚占位符 4"/>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r>
              <a:rPr lang="en-US" altLang="zh-CN"/>
              <a:t>2026/4/26</a:t>
            </a:r>
            <a:endParaRPr lang="zh-CN" altLang="en-US"/>
          </a:p>
        </p:txBody>
      </p:sp>
      <p:sp>
        <p:nvSpPr>
          <p:cNvPr id="5" name="页脚占位符 4"/>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r>
              <a:rPr lang="en-US" altLang="zh-CN"/>
              <a:t>2026/4/26</a:t>
            </a:r>
            <a:endParaRPr lang="zh-CN" altLang="en-US"/>
          </a:p>
        </p:txBody>
      </p:sp>
      <p:sp>
        <p:nvSpPr>
          <p:cNvPr id="6" name="页脚占位符 5"/>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r>
              <a:rPr lang="en-US" altLang="zh-CN"/>
              <a:t>2026/4/26</a:t>
            </a:r>
            <a:endParaRPr lang="zh-CN" altLang="en-US"/>
          </a:p>
        </p:txBody>
      </p:sp>
      <p:sp>
        <p:nvSpPr>
          <p:cNvPr id="8" name="页脚占位符 7"/>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r>
              <a:rPr lang="en-US" altLang="zh-CN"/>
              <a:t>2026/4/26</a:t>
            </a:r>
            <a:endParaRPr lang="zh-CN" altLang="en-US"/>
          </a:p>
        </p:txBody>
      </p:sp>
      <p:sp>
        <p:nvSpPr>
          <p:cNvPr id="4" name="页脚占位符 3"/>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r>
              <a:rPr lang="en-US" altLang="zh-CN"/>
              <a:t>2026/4/26</a:t>
            </a:r>
            <a:endParaRPr lang="zh-CN" altLang="en-US"/>
          </a:p>
        </p:txBody>
      </p:sp>
      <p:sp>
        <p:nvSpPr>
          <p:cNvPr id="3" name="页脚占位符 2"/>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r>
              <a:rPr lang="en-US" altLang="zh-CN"/>
              <a:t>2026/4/26</a:t>
            </a:r>
            <a:endParaRPr lang="zh-CN" altLang="en-US"/>
          </a:p>
        </p:txBody>
      </p:sp>
      <p:sp>
        <p:nvSpPr>
          <p:cNvPr id="6" name="页脚占位符 5"/>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r>
              <a:rPr lang="en-US" altLang="zh-CN"/>
              <a:t>2026/4/26</a:t>
            </a:r>
            <a:endParaRPr lang="zh-CN" altLang="en-US"/>
          </a:p>
        </p:txBody>
      </p:sp>
      <p:sp>
        <p:nvSpPr>
          <p:cNvPr id="6" name="页脚占位符 5"/>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hf hdr="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a:t>2026/4/26</a:t>
            </a:r>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a:t>The 1st LHAASO collaboration meeting, April 25-27, 2026, Suzhou</a:t>
            </a: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a:t>2026/4/26</a:t>
            </a:r>
            <a:endParaRPr lang="zh-CN" altLang="en-US"/>
          </a:p>
        </p:txBody>
      </p:sp>
      <p:sp>
        <p:nvSpPr>
          <p:cNvPr id="5" name="页脚占位符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a:t>The 1st LHAASO collaboration meeting, April 25-27, 2026, Suzhou</a:t>
            </a:r>
            <a:endParaRPr lang="zh-CN" altLang="en-US"/>
          </a:p>
        </p:txBody>
      </p:sp>
      <p:sp>
        <p:nvSpPr>
          <p:cNvPr id="6" name="灯片编号占位符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92C0BE-1F47-4C43-ABAB-A34D9135CDD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9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9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9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image" Target="../media/image47.png"/><Relationship Id="rId7" Type="http://schemas.openxmlformats.org/officeDocument/2006/relationships/image" Target="../media/image46.png"/><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48.png"/></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image" Target="../media/image56.png"/><Relationship Id="rId7" Type="http://schemas.openxmlformats.org/officeDocument/2006/relationships/image" Target="../media/image55.png"/><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8.png"/><Relationship Id="rId1" Type="http://schemas.openxmlformats.org/officeDocument/2006/relationships/image" Target="../media/image57.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9.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2.xml"/><Relationship Id="rId7" Type="http://schemas.openxmlformats.org/officeDocument/2006/relationships/image" Target="../media/image64.png"/><Relationship Id="rId6" Type="http://schemas.openxmlformats.org/officeDocument/2006/relationships/tags" Target="../tags/tag2.xml"/><Relationship Id="rId5" Type="http://schemas.openxmlformats.org/officeDocument/2006/relationships/image" Target="../media/image63.png"/><Relationship Id="rId4" Type="http://schemas.openxmlformats.org/officeDocument/2006/relationships/tags" Target="../tags/tag1.xml"/><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72.png"/><Relationship Id="rId1"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44.png"/><Relationship Id="rId1" Type="http://schemas.openxmlformats.org/officeDocument/2006/relationships/image" Target="../media/image7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44.png"/></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image" Target="../media/image78.png"/><Relationship Id="rId3" Type="http://schemas.openxmlformats.org/officeDocument/2006/relationships/image" Target="../media/image67.png"/><Relationship Id="rId2" Type="http://schemas.openxmlformats.org/officeDocument/2006/relationships/image" Target="../media/image77.png"/><Relationship Id="rId1" Type="http://schemas.openxmlformats.org/officeDocument/2006/relationships/image" Target="../media/image76.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image" Target="../media/image79.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jpe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image" Target="../media/image8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6.png"/><Relationship Id="rId1" Type="http://schemas.openxmlformats.org/officeDocument/2006/relationships/image" Target="../media/image85.pn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image" Target="../media/image87.pn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image" Target="../media/image87.png"/></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image" Target="../media/image90.png"/></Relationships>
</file>

<file path=ppt/slides/_rels/slide35.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image" Target="../media/image97.png"/><Relationship Id="rId3" Type="http://schemas.openxmlformats.org/officeDocument/2006/relationships/tags" Target="../tags/tag4.xml"/><Relationship Id="rId2" Type="http://schemas.openxmlformats.org/officeDocument/2006/relationships/image" Target="../media/image96.png"/><Relationship Id="rId1" Type="http://schemas.openxmlformats.org/officeDocument/2006/relationships/tags" Target="../tags/tag3.xml"/></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98.png"/><Relationship Id="rId1" Type="http://schemas.openxmlformats.org/officeDocument/2006/relationships/tags" Target="../tags/tag5.xml"/></Relationships>
</file>

<file path=ppt/slides/_rels/slide3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8.xml"/><Relationship Id="rId4" Type="http://schemas.openxmlformats.org/officeDocument/2006/relationships/image" Target="../media/image100.png"/><Relationship Id="rId3" Type="http://schemas.openxmlformats.org/officeDocument/2006/relationships/tags" Target="../tags/tag7.xml"/><Relationship Id="rId2" Type="http://schemas.openxmlformats.org/officeDocument/2006/relationships/image" Target="../media/image99.png"/><Relationship Id="rId1" Type="http://schemas.openxmlformats.org/officeDocument/2006/relationships/tags" Target="../tags/tag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2.png"/><Relationship Id="rId1" Type="http://schemas.openxmlformats.org/officeDocument/2006/relationships/image" Target="../media/image10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10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4.png"/></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image" Target="../media/image105.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108.jpeg"/></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1.emf"/><Relationship Id="rId2" Type="http://schemas.openxmlformats.org/officeDocument/2006/relationships/image" Target="../media/image110.png"/><Relationship Id="rId1" Type="http://schemas.openxmlformats.org/officeDocument/2006/relationships/image" Target="../media/image109.jpe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2.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3.png"/></Relationships>
</file>

<file path=ppt/slides/_rels/slide4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tags" Target="../tags/tag11.xml"/><Relationship Id="rId4" Type="http://schemas.openxmlformats.org/officeDocument/2006/relationships/image" Target="../media/image115.png"/><Relationship Id="rId3" Type="http://schemas.openxmlformats.org/officeDocument/2006/relationships/tags" Target="../tags/tag10.xml"/><Relationship Id="rId2" Type="http://schemas.openxmlformats.org/officeDocument/2006/relationships/image" Target="../media/image114.png"/><Relationship Id="rId1" Type="http://schemas.openxmlformats.org/officeDocument/2006/relationships/tags" Target="../tags/tag9.xml"/></Relationships>
</file>

<file path=ppt/slides/_rels/slide4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17.png"/><Relationship Id="rId3" Type="http://schemas.openxmlformats.org/officeDocument/2006/relationships/tags" Target="../tags/tag13.xml"/><Relationship Id="rId2" Type="http://schemas.openxmlformats.org/officeDocument/2006/relationships/image" Target="../media/image116.png"/><Relationship Id="rId1" Type="http://schemas.openxmlformats.org/officeDocument/2006/relationships/tags" Target="../tags/tag12.xml"/></Relationships>
</file>

<file path=ppt/slides/_rels/slide4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19.png"/><Relationship Id="rId3" Type="http://schemas.openxmlformats.org/officeDocument/2006/relationships/tags" Target="../tags/tag15.xml"/><Relationship Id="rId2" Type="http://schemas.openxmlformats.org/officeDocument/2006/relationships/image" Target="../media/image118.png"/><Relationship Id="rId1" Type="http://schemas.openxmlformats.org/officeDocument/2006/relationships/tags" Target="../tags/tag14.xml"/></Relationships>
</file>

<file path=ppt/slides/_rels/slide4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21.png"/><Relationship Id="rId3" Type="http://schemas.openxmlformats.org/officeDocument/2006/relationships/tags" Target="../tags/tag17.xml"/><Relationship Id="rId2" Type="http://schemas.openxmlformats.org/officeDocument/2006/relationships/image" Target="../media/image120.png"/><Relationship Id="rId1" Type="http://schemas.openxmlformats.org/officeDocument/2006/relationships/tags" Target="../tags/tag16.xml"/></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5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0.xml"/><Relationship Id="rId4" Type="http://schemas.openxmlformats.org/officeDocument/2006/relationships/image" Target="../media/image123.png"/><Relationship Id="rId3" Type="http://schemas.openxmlformats.org/officeDocument/2006/relationships/tags" Target="../tags/tag19.xml"/><Relationship Id="rId2" Type="http://schemas.openxmlformats.org/officeDocument/2006/relationships/image" Target="../media/image122.png"/><Relationship Id="rId1" Type="http://schemas.openxmlformats.org/officeDocument/2006/relationships/tags" Target="../tags/tag18.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5.jpeg"/><Relationship Id="rId1" Type="http://schemas.openxmlformats.org/officeDocument/2006/relationships/image" Target="../media/image124.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7.jpeg"/><Relationship Id="rId1" Type="http://schemas.openxmlformats.org/officeDocument/2006/relationships/image" Target="../media/image126.jpeg"/></Relationships>
</file>

<file path=ppt/slides/_rels/slide5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29.png"/><Relationship Id="rId3" Type="http://schemas.openxmlformats.org/officeDocument/2006/relationships/tags" Target="../tags/tag22.xml"/><Relationship Id="rId2" Type="http://schemas.openxmlformats.org/officeDocument/2006/relationships/image" Target="../media/image128.png"/><Relationship Id="rId1" Type="http://schemas.openxmlformats.org/officeDocument/2006/relationships/tags" Target="../tags/tag21.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0.png"/><Relationship Id="rId1" Type="http://schemas.openxmlformats.org/officeDocument/2006/relationships/tags" Target="../tags/tag23.xml"/></Relationships>
</file>

<file path=ppt/slides/_rels/slide5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tags" Target="../tags/tag25.xml"/><Relationship Id="rId3" Type="http://schemas.openxmlformats.org/officeDocument/2006/relationships/image" Target="../media/image132.png"/><Relationship Id="rId2" Type="http://schemas.openxmlformats.org/officeDocument/2006/relationships/tags" Target="../tags/tag24.xml"/><Relationship Id="rId1" Type="http://schemas.openxmlformats.org/officeDocument/2006/relationships/image" Target="../media/image131.png"/></Relationships>
</file>

<file path=ppt/slides/_rels/slide5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39.png"/><Relationship Id="rId7" Type="http://schemas.openxmlformats.org/officeDocument/2006/relationships/tags" Target="../tags/tag27.xml"/><Relationship Id="rId6" Type="http://schemas.openxmlformats.org/officeDocument/2006/relationships/image" Target="../media/image138.png"/><Relationship Id="rId5" Type="http://schemas.openxmlformats.org/officeDocument/2006/relationships/tags" Target="../tags/tag26.xml"/><Relationship Id="rId4" Type="http://schemas.openxmlformats.org/officeDocument/2006/relationships/image" Target="../media/image137.png"/><Relationship Id="rId3" Type="http://schemas.openxmlformats.org/officeDocument/2006/relationships/image" Target="../media/image136.png"/><Relationship Id="rId2" Type="http://schemas.openxmlformats.org/officeDocument/2006/relationships/image" Target="../media/image135.png"/><Relationship Id="rId10" Type="http://schemas.openxmlformats.org/officeDocument/2006/relationships/notesSlide" Target="../notesSlides/notesSlide8.xml"/><Relationship Id="rId1" Type="http://schemas.openxmlformats.org/officeDocument/2006/relationships/image" Target="../media/image134.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1.png"/><Relationship Id="rId1" Type="http://schemas.openxmlformats.org/officeDocument/2006/relationships/image" Target="../media/image140.png"/></Relationships>
</file>

<file path=ppt/slides/_rels/slide5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image" Target="../media/image33.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5.png"/><Relationship Id="rId1" Type="http://schemas.openxmlformats.org/officeDocument/2006/relationships/image" Target="../media/image144.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146.png"/></Relationships>
</file>

<file path=ppt/slides/_rels/slide61.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xml"/><Relationship Id="rId3" Type="http://schemas.openxmlformats.org/officeDocument/2006/relationships/image" Target="../media/image147.png"/><Relationship Id="rId2" Type="http://schemas.openxmlformats.org/officeDocument/2006/relationships/image" Target="../media/image135.png"/><Relationship Id="rId1" Type="http://schemas.openxmlformats.org/officeDocument/2006/relationships/image" Target="../media/image136.png"/></Relationships>
</file>

<file path=ppt/slides/_rels/slide62.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image" Target="../media/image137.png"/><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image" Target="../media/image136.png"/></Relationships>
</file>

<file path=ppt/slides/_rels/slide6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30.xml"/><Relationship Id="rId4" Type="http://schemas.openxmlformats.org/officeDocument/2006/relationships/image" Target="../media/image100.png"/><Relationship Id="rId3" Type="http://schemas.openxmlformats.org/officeDocument/2006/relationships/tags" Target="../tags/tag29.xml"/><Relationship Id="rId2" Type="http://schemas.openxmlformats.org/officeDocument/2006/relationships/image" Target="../media/image148.png"/><Relationship Id="rId1" Type="http://schemas.openxmlformats.org/officeDocument/2006/relationships/tags" Target="../tags/tag2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9.jpe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9.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0.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2.png"/><Relationship Id="rId1" Type="http://schemas.openxmlformats.org/officeDocument/2006/relationships/image" Target="../media/image151.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4.png"/><Relationship Id="rId1" Type="http://schemas.openxmlformats.org/officeDocument/2006/relationships/image" Target="../media/image153.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6.png"/><Relationship Id="rId1" Type="http://schemas.openxmlformats.org/officeDocument/2006/relationships/image" Target="../media/image155.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8.png"/><Relationship Id="rId1" Type="http://schemas.openxmlformats.org/officeDocument/2006/relationships/image" Target="../media/image157.png"/></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1.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0.png"/><Relationship Id="rId1" Type="http://schemas.openxmlformats.org/officeDocument/2006/relationships/image" Target="../media/image159.png"/></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1.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2.png"/><Relationship Id="rId1" Type="http://schemas.openxmlformats.org/officeDocument/2006/relationships/image" Target="../media/image146.png"/></Relationships>
</file>

<file path=ppt/slides/_rels/slide7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image" Target="../media/image163.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2.png"/><Relationship Id="rId1" Type="http://schemas.openxmlformats.org/officeDocument/2006/relationships/image" Target="../media/image33.png"/></Relationships>
</file>

<file path=ppt/slides/_rels/slide79.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2.xml"/><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image" Target="../media/image164.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0.png"/></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7.png"/></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8.pn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0.jpeg"/><Relationship Id="rId1" Type="http://schemas.openxmlformats.org/officeDocument/2006/relationships/image" Target="../media/image169.jpe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2.png"/><Relationship Id="rId1" Type="http://schemas.openxmlformats.org/officeDocument/2006/relationships/image" Target="../media/image171.jpeg"/></Relationships>
</file>

<file path=ppt/slides/_rels/slide8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76.png"/><Relationship Id="rId3" Type="http://schemas.openxmlformats.org/officeDocument/2006/relationships/image" Target="../media/image175.jpeg"/><Relationship Id="rId2" Type="http://schemas.openxmlformats.org/officeDocument/2006/relationships/image" Target="../media/image174.png"/><Relationship Id="rId1" Type="http://schemas.openxmlformats.org/officeDocument/2006/relationships/image" Target="../media/image173.jpe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8.jpeg"/><Relationship Id="rId1" Type="http://schemas.openxmlformats.org/officeDocument/2006/relationships/image" Target="../media/image177.jpe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0.jpeg"/><Relationship Id="rId1" Type="http://schemas.openxmlformats.org/officeDocument/2006/relationships/image" Target="../media/image179.jpeg"/></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1.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2252345" y="419735"/>
            <a:ext cx="8492490" cy="2357120"/>
          </a:xfrm>
        </p:spPr>
        <p:txBody>
          <a:bodyPr>
            <a:normAutofit/>
          </a:bodyPr>
          <a:lstStyle/>
          <a:p>
            <a:r>
              <a:rPr lang="en-US" altLang="zh-CN" dirty="0"/>
              <a:t>Report on  SNRs</a:t>
            </a:r>
            <a:endParaRPr lang="en-US" altLang="zh-CN" dirty="0"/>
          </a:p>
        </p:txBody>
      </p:sp>
      <p:sp>
        <p:nvSpPr>
          <p:cNvPr id="3" name="副标题 2"/>
          <p:cNvSpPr>
            <a:spLocks noGrp="1"/>
          </p:cNvSpPr>
          <p:nvPr>
            <p:ph type="subTitle" idx="1"/>
          </p:nvPr>
        </p:nvSpPr>
        <p:spPr>
          <a:xfrm>
            <a:off x="2028825" y="3300413"/>
            <a:ext cx="9144000" cy="1655762"/>
          </a:xfrm>
        </p:spPr>
        <p:txBody>
          <a:bodyPr>
            <a:normAutofit/>
          </a:bodyPr>
          <a:lstStyle/>
          <a:p>
            <a:r>
              <a:rPr lang="en-US" altLang="zh-CN" dirty="0"/>
              <a:t>Siming Liu on behalf of the SNR group</a:t>
            </a:r>
            <a:endParaRPr lang="en-US" altLang="zh-CN" dirty="0"/>
          </a:p>
          <a:p>
            <a:endParaRPr lang="en-US" altLang="zh-CN" dirty="0"/>
          </a:p>
          <a:p>
            <a:r>
              <a:rPr lang="en-US" altLang="zh-CN" dirty="0"/>
              <a:t>Southwest </a:t>
            </a:r>
            <a:r>
              <a:rPr lang="en-US" altLang="zh-CN" dirty="0" err="1"/>
              <a:t>Jiaotong</a:t>
            </a:r>
            <a:r>
              <a:rPr lang="en-US" altLang="zh-CN" dirty="0"/>
              <a:t> University</a:t>
            </a:r>
            <a:endParaRPr lang="en-US" altLang="zh-CN" dirty="0"/>
          </a:p>
        </p:txBody>
      </p:sp>
      <p:sp>
        <p:nvSpPr>
          <p:cNvPr id="5" name="日期占位符 4"/>
          <p:cNvSpPr>
            <a:spLocks noGrp="1"/>
          </p:cNvSpPr>
          <p:nvPr>
            <p:ph type="dt" sz="half" idx="10"/>
          </p:nvPr>
        </p:nvSpPr>
        <p:spPr/>
        <p:txBody>
          <a:bodyPr/>
          <a:lstStyle/>
          <a:p>
            <a:r>
              <a:rPr lang="en-US" altLang="zh-CN"/>
              <a:t>2026/4/26</a:t>
            </a:r>
            <a:endParaRPr lang="zh-CN" altLang="en-US"/>
          </a:p>
        </p:txBody>
      </p:sp>
      <p:sp>
        <p:nvSpPr>
          <p:cNvPr id="6" name="页脚占位符 5"/>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Summary on proposals</a:t>
            </a:r>
            <a:endParaRPr lang="en-US" altLang="zh-CN"/>
          </a:p>
        </p:txBody>
      </p:sp>
      <p:pic>
        <p:nvPicPr>
          <p:cNvPr id="7" name="内容占位符 6"/>
          <p:cNvPicPr>
            <a:picLocks noChangeAspect="1"/>
          </p:cNvPicPr>
          <p:nvPr>
            <p:ph idx="1"/>
          </p:nvPr>
        </p:nvPicPr>
        <p:blipFill>
          <a:blip r:embed="rId1"/>
          <a:stretch>
            <a:fillRect/>
          </a:stretch>
        </p:blipFill>
        <p:spPr>
          <a:xfrm>
            <a:off x="6985" y="1288415"/>
            <a:ext cx="12072620" cy="4805045"/>
          </a:xfrm>
          <a:prstGeom prst="rect">
            <a:avLst/>
          </a:prstGeom>
        </p:spPr>
      </p:pic>
      <p:sp>
        <p:nvSpPr>
          <p:cNvPr id="4" name="日期占位符 3"/>
          <p:cNvSpPr>
            <a:spLocks noGrp="1"/>
          </p:cNvSpPr>
          <p:nvPr>
            <p:ph type="dt" sz="half" idx="10"/>
          </p:nvPr>
        </p:nvSpPr>
        <p:spPr/>
        <p:txBody>
          <a:bodyPr/>
          <a:p>
            <a:r>
              <a:rPr lang="en-US" altLang="zh-CN"/>
              <a:t>2026/4/26</a:t>
            </a:r>
            <a:endParaRPr lang="zh-CN" altLang="en-US"/>
          </a:p>
        </p:txBody>
      </p:sp>
      <p:sp>
        <p:nvSpPr>
          <p:cNvPr id="5" name="页脚占位符 4"/>
          <p:cNvSpPr>
            <a:spLocks noGrp="1"/>
          </p:cNvSpPr>
          <p:nvPr>
            <p:ph type="ftr" sz="quarter" idx="11"/>
          </p:nvPr>
        </p:nvSpPr>
        <p:spPr/>
        <p:txBody>
          <a:bodyPr/>
          <a:p>
            <a:r>
              <a:rPr lang="en-US" altLang="zh-CN"/>
              <a:t>The 1st LHAASO collaboration meeting, April 25-27, 2026, Suzhou</a:t>
            </a:r>
            <a:endParaRPr lang="zh-CN" altLang="en-US"/>
          </a:p>
        </p:txBody>
      </p:sp>
      <p:sp>
        <p:nvSpPr>
          <p:cNvPr id="6" name="灯片编号占位符 5"/>
          <p:cNvSpPr>
            <a:spLocks noGrp="1"/>
          </p:cNvSpPr>
          <p:nvPr>
            <p:ph type="sldNum" sz="quarter" idx="12"/>
          </p:nvPr>
        </p:nvSpPr>
        <p:spPr/>
        <p:txBody>
          <a:bodyPr/>
          <a:p>
            <a:fld id="{565CE74E-AB26-4998-AD42-012C4C1AD076}" type="slidenum">
              <a:rPr lang="zh-CN" altLang="en-US" smtClean="0"/>
            </a:fld>
            <a:endParaRPr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Summary on Proposals</a:t>
            </a:r>
            <a:endParaRPr lang="en-US" altLang="zh-CN"/>
          </a:p>
        </p:txBody>
      </p:sp>
      <p:pic>
        <p:nvPicPr>
          <p:cNvPr id="7" name="内容占位符 6"/>
          <p:cNvPicPr>
            <a:picLocks noChangeAspect="1"/>
          </p:cNvPicPr>
          <p:nvPr>
            <p:ph idx="1"/>
          </p:nvPr>
        </p:nvPicPr>
        <p:blipFill>
          <a:blip r:embed="rId1"/>
          <a:stretch>
            <a:fillRect/>
          </a:stretch>
        </p:blipFill>
        <p:spPr>
          <a:xfrm>
            <a:off x="23495" y="1691005"/>
            <a:ext cx="12106275" cy="4083050"/>
          </a:xfrm>
          <a:prstGeom prst="rect">
            <a:avLst/>
          </a:prstGeom>
        </p:spPr>
      </p:pic>
      <p:sp>
        <p:nvSpPr>
          <p:cNvPr id="4" name="日期占位符 3"/>
          <p:cNvSpPr>
            <a:spLocks noGrp="1"/>
          </p:cNvSpPr>
          <p:nvPr>
            <p:ph type="dt" sz="half" idx="10"/>
          </p:nvPr>
        </p:nvSpPr>
        <p:spPr/>
        <p:txBody>
          <a:bodyPr/>
          <a:p>
            <a:r>
              <a:rPr lang="en-US" altLang="zh-CN"/>
              <a:t>2026/4/26</a:t>
            </a:r>
            <a:endParaRPr lang="zh-CN" altLang="en-US"/>
          </a:p>
        </p:txBody>
      </p:sp>
      <p:sp>
        <p:nvSpPr>
          <p:cNvPr id="5" name="页脚占位符 4"/>
          <p:cNvSpPr>
            <a:spLocks noGrp="1"/>
          </p:cNvSpPr>
          <p:nvPr>
            <p:ph type="ftr" sz="quarter" idx="11"/>
          </p:nvPr>
        </p:nvSpPr>
        <p:spPr/>
        <p:txBody>
          <a:bodyPr/>
          <a:p>
            <a:r>
              <a:rPr lang="en-US" altLang="zh-CN"/>
              <a:t>The 1st LHAASO collaboration meeting, April 25-27, 2026, Suzhou</a:t>
            </a:r>
            <a:endParaRPr lang="zh-CN" altLang="en-US"/>
          </a:p>
        </p:txBody>
      </p:sp>
      <p:sp>
        <p:nvSpPr>
          <p:cNvPr id="6" name="灯片编号占位符 5"/>
          <p:cNvSpPr>
            <a:spLocks noGrp="1"/>
          </p:cNvSpPr>
          <p:nvPr>
            <p:ph type="sldNum" sz="quarter" idx="12"/>
          </p:nvPr>
        </p:nvSpPr>
        <p:spPr/>
        <p:txBody>
          <a:bodyPr/>
          <a:p>
            <a:fld id="{565CE74E-AB26-4998-AD42-012C4C1AD076}" type="slidenum">
              <a:rPr lang="zh-CN" altLang="en-US" smtClean="0"/>
            </a:fld>
            <a:endParaRPr lang="zh-CN"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1905"/>
            <a:ext cx="10515600" cy="1325563"/>
          </a:xfrm>
        </p:spPr>
        <p:txBody>
          <a:bodyPr/>
          <a:p>
            <a:pPr algn="ctr"/>
            <a:r>
              <a:rPr lang="en-US" altLang="zh-CN"/>
              <a:t>Conclusions</a:t>
            </a:r>
            <a:endParaRPr lang="en-US" altLang="zh-CN"/>
          </a:p>
        </p:txBody>
      </p:sp>
      <p:sp>
        <p:nvSpPr>
          <p:cNvPr id="3" name="日期占位符 2"/>
          <p:cNvSpPr>
            <a:spLocks noGrp="1"/>
          </p:cNvSpPr>
          <p:nvPr>
            <p:ph type="dt" sz="half" idx="10"/>
          </p:nvPr>
        </p:nvSpPr>
        <p:spPr/>
        <p:txBody>
          <a:bodyPr/>
          <a:p>
            <a:r>
              <a:rPr lang="en-US" altLang="zh-CN"/>
              <a:t>2026/4/26</a:t>
            </a:r>
            <a:endParaRPr lang="zh-CN" altLang="en-US"/>
          </a:p>
        </p:txBody>
      </p:sp>
      <p:sp>
        <p:nvSpPr>
          <p:cNvPr id="4" name="页脚占位符 3"/>
          <p:cNvSpPr>
            <a:spLocks noGrp="1"/>
          </p:cNvSpPr>
          <p:nvPr>
            <p:ph type="ftr" sz="quarter" idx="11"/>
          </p:nvPr>
        </p:nvSpPr>
        <p:spPr/>
        <p:txBody>
          <a:bodyPr/>
          <a:p>
            <a:r>
              <a:rPr lang="en-US" altLang="zh-CN"/>
              <a:t>The 1st LHAASO collaboration meeting, April 25-27, 2026, Suzhou</a:t>
            </a:r>
            <a:endParaRPr lang="zh-CN" altLang="en-US"/>
          </a:p>
        </p:txBody>
      </p:sp>
      <p:sp>
        <p:nvSpPr>
          <p:cNvPr id="5" name="灯片编号占位符 4"/>
          <p:cNvSpPr>
            <a:spLocks noGrp="1"/>
          </p:cNvSpPr>
          <p:nvPr>
            <p:ph type="sldNum" sz="quarter" idx="12"/>
          </p:nvPr>
        </p:nvSpPr>
        <p:spPr/>
        <p:txBody>
          <a:bodyPr/>
          <a:p>
            <a:fld id="{565CE74E-AB26-4998-AD42-012C4C1AD076}" type="slidenum">
              <a:rPr lang="zh-CN" altLang="en-US" smtClean="0"/>
            </a:fld>
            <a:endParaRPr lang="zh-CN" altLang="en-US"/>
          </a:p>
        </p:txBody>
      </p:sp>
      <p:sp>
        <p:nvSpPr>
          <p:cNvPr id="6" name="文本框 5"/>
          <p:cNvSpPr txBox="1"/>
          <p:nvPr/>
        </p:nvSpPr>
        <p:spPr>
          <a:xfrm>
            <a:off x="2388235" y="1146175"/>
            <a:ext cx="6830060" cy="5077460"/>
          </a:xfrm>
          <a:prstGeom prst="rect">
            <a:avLst/>
          </a:prstGeom>
          <a:noFill/>
        </p:spPr>
        <p:txBody>
          <a:bodyPr wrap="square" rtlCol="0">
            <a:spAutoFit/>
          </a:bodyPr>
          <a:p>
            <a:r>
              <a:rPr lang="en-US" altLang="zh-CN"/>
              <a:t>Cassiopeia A might be detected with LHAASO-KM2A in the near future, constraining particle acceleration in the free expansion phase </a:t>
            </a:r>
            <a:r>
              <a:rPr lang="en-US" altLang="zh-CN">
                <a:solidFill>
                  <a:srgbClr val="FF0000"/>
                </a:solidFill>
              </a:rPr>
              <a:t>2 papers</a:t>
            </a:r>
            <a:endParaRPr lang="en-US" altLang="zh-CN">
              <a:solidFill>
                <a:srgbClr val="FF0000"/>
              </a:solidFill>
            </a:endParaRPr>
          </a:p>
          <a:p>
            <a:endParaRPr lang="en-US" altLang="zh-CN"/>
          </a:p>
          <a:p>
            <a:r>
              <a:rPr lang="en-US" altLang="zh-CN"/>
              <a:t>For SNRs in the Sedov phase, the acceleration particle distribution follows a broken power-law with a high-energy cutoff at hundreds of TeV (W51C, IC443, G150, gamma cygni) and molecular clouds illuminated by CRs escaping from SNRs have been seen in G150 and gamma-cygni (W44)</a:t>
            </a:r>
            <a:r>
              <a:rPr lang="en-US" altLang="zh-CN">
                <a:solidFill>
                  <a:srgbClr val="FF0000"/>
                </a:solidFill>
              </a:rPr>
              <a:t> 2 papers published 2 submitted</a:t>
            </a:r>
            <a:endParaRPr lang="en-US" altLang="zh-CN"/>
          </a:p>
          <a:p>
            <a:endParaRPr lang="en-US" altLang="zh-CN"/>
          </a:p>
          <a:p>
            <a:r>
              <a:rPr lang="en-US" altLang="zh-CN">
                <a:sym typeface="+mn-ea"/>
              </a:rPr>
              <a:t>G106, CTB80, </a:t>
            </a:r>
            <a:r>
              <a:rPr lang="en-US" altLang="zh-CN"/>
              <a:t>G69.7+1.0/J2002+3244u very interesting </a:t>
            </a:r>
            <a:r>
              <a:rPr lang="en-US" altLang="zh-CN">
                <a:solidFill>
                  <a:srgbClr val="FF0000"/>
                </a:solidFill>
              </a:rPr>
              <a:t>3 papers in preparation</a:t>
            </a:r>
            <a:endParaRPr lang="en-US" altLang="zh-CN">
              <a:solidFill>
                <a:srgbClr val="FF0000"/>
              </a:solidFill>
            </a:endParaRPr>
          </a:p>
          <a:p>
            <a:endParaRPr lang="en-US" altLang="zh-CN">
              <a:solidFill>
                <a:srgbClr val="FF0000"/>
              </a:solidFill>
            </a:endParaRPr>
          </a:p>
          <a:p>
            <a:r>
              <a:rPr lang="en-US" altLang="zh-CN">
                <a:solidFill>
                  <a:srgbClr val="FF0000"/>
                </a:solidFill>
              </a:rPr>
              <a:t>J0534+3535(XR Li),  J1929 (YY Guo), J2005+3415 (YL Xin), J1839-0545(XB Chen), G57.2+0.8 (HD Zeng) in preparations</a:t>
            </a:r>
            <a:endParaRPr lang="en-US" altLang="zh-CN">
              <a:solidFill>
                <a:srgbClr val="FF0000"/>
              </a:solidFill>
            </a:endParaRPr>
          </a:p>
          <a:p>
            <a:r>
              <a:rPr lang="en-US" altLang="zh-CN">
                <a:solidFill>
                  <a:srgbClr val="FF0000"/>
                </a:solidFill>
              </a:rPr>
              <a:t>CTB109(LY Wang) Tycho (HC Li) no detection.</a:t>
            </a:r>
            <a:endParaRPr lang="en-US" altLang="zh-CN">
              <a:solidFill>
                <a:srgbClr val="FF0000"/>
              </a:solidFill>
            </a:endParaRPr>
          </a:p>
          <a:p>
            <a:endParaRPr lang="en-US" altLang="zh-CN">
              <a:solidFill>
                <a:srgbClr val="FF0000"/>
              </a:solidFill>
            </a:endParaRPr>
          </a:p>
          <a:p>
            <a:r>
              <a:rPr lang="en-US" altLang="zh-CN">
                <a:solidFill>
                  <a:srgbClr val="FF0000"/>
                </a:solidFill>
              </a:rPr>
              <a:t>Other sources proposed before should be released</a:t>
            </a:r>
            <a:endParaRPr lang="en-US" altLang="zh-CN">
              <a:solidFill>
                <a:srgbClr val="FF0000"/>
              </a:solidFill>
            </a:endParaRPr>
          </a:p>
          <a:p>
            <a:endParaRPr lang="en-US" altLang="zh-CN">
              <a:solidFill>
                <a:srgbClr val="FF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dirty="0"/>
          </a:p>
        </p:txBody>
      </p:sp>
      <p:pic>
        <p:nvPicPr>
          <p:cNvPr id="5" name="图片 4"/>
          <p:cNvPicPr>
            <a:picLocks noChangeAspect="1"/>
          </p:cNvPicPr>
          <p:nvPr/>
        </p:nvPicPr>
        <p:blipFill>
          <a:blip r:embed="rId1"/>
          <a:stretch>
            <a:fillRect/>
          </a:stretch>
        </p:blipFill>
        <p:spPr>
          <a:xfrm>
            <a:off x="146852" y="237535"/>
            <a:ext cx="5935721" cy="2005935"/>
          </a:xfrm>
          <a:prstGeom prst="rect">
            <a:avLst/>
          </a:prstGeom>
        </p:spPr>
      </p:pic>
      <p:pic>
        <p:nvPicPr>
          <p:cNvPr id="7" name="图片 6"/>
          <p:cNvPicPr>
            <a:picLocks noChangeAspect="1"/>
          </p:cNvPicPr>
          <p:nvPr/>
        </p:nvPicPr>
        <p:blipFill>
          <a:blip r:embed="rId2"/>
          <a:stretch>
            <a:fillRect/>
          </a:stretch>
        </p:blipFill>
        <p:spPr>
          <a:xfrm>
            <a:off x="5822922" y="0"/>
            <a:ext cx="6264467" cy="6858000"/>
          </a:xfrm>
          <a:prstGeom prst="rect">
            <a:avLst/>
          </a:prstGeom>
        </p:spPr>
      </p:pic>
      <p:pic>
        <p:nvPicPr>
          <p:cNvPr id="8" name="Content Placeholder 4" descr="A close-up of a diagram&#10;&#10;Description automatically generated"/>
          <p:cNvPicPr>
            <a:picLocks noChangeAspect="1"/>
          </p:cNvPicPr>
          <p:nvPr/>
        </p:nvPicPr>
        <p:blipFill rotWithShape="1">
          <a:blip r:embed="rId3"/>
          <a:srcRect l="33366" b="50550"/>
          <a:stretch>
            <a:fillRect/>
          </a:stretch>
        </p:blipFill>
        <p:spPr>
          <a:xfrm>
            <a:off x="196035" y="2509273"/>
            <a:ext cx="5743827" cy="2217331"/>
          </a:xfrm>
          <a:prstGeom prst="rect">
            <a:avLst/>
          </a:prstGeom>
        </p:spPr>
      </p:pic>
      <p:sp>
        <p:nvSpPr>
          <p:cNvPr id="9" name="文本框 8"/>
          <p:cNvSpPr txBox="1"/>
          <p:nvPr/>
        </p:nvSpPr>
        <p:spPr>
          <a:xfrm>
            <a:off x="838200" y="5475767"/>
            <a:ext cx="4323941" cy="369332"/>
          </a:xfrm>
          <a:prstGeom prst="rect">
            <a:avLst/>
          </a:prstGeom>
          <a:noFill/>
        </p:spPr>
        <p:txBody>
          <a:bodyPr wrap="none" rtlCol="0">
            <a:spAutoFit/>
          </a:bodyPr>
          <a:lstStyle/>
          <a:p>
            <a:r>
              <a:rPr lang="en-US" altLang="zh-CN" dirty="0"/>
              <a:t>Distance: 740pc Size: 40pc*33 pc Age: 38kyr</a:t>
            </a:r>
            <a:endParaRPr lang="zh-CN" altLang="en-US" dirty="0"/>
          </a:p>
        </p:txBody>
      </p:sp>
      <p:sp>
        <p:nvSpPr>
          <p:cNvPr id="4" name="日期占位符 3"/>
          <p:cNvSpPr>
            <a:spLocks noGrp="1"/>
          </p:cNvSpPr>
          <p:nvPr>
            <p:ph type="dt" sz="half" idx="10"/>
          </p:nvPr>
        </p:nvSpPr>
        <p:spPr/>
        <p:txBody>
          <a:bodyPr/>
          <a:lstStyle/>
          <a:p>
            <a:r>
              <a:rPr lang="en-US" altLang="zh-CN"/>
              <a:t>2026/4/26</a:t>
            </a:r>
            <a:endParaRPr lang="zh-CN" altLang="en-US"/>
          </a:p>
        </p:txBody>
      </p:sp>
      <p:sp>
        <p:nvSpPr>
          <p:cNvPr id="6" name="页脚占位符 5"/>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10" name="灯片编号占位符 9"/>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91544" y="44625"/>
            <a:ext cx="8352928" cy="1325563"/>
          </a:xfrm>
        </p:spPr>
        <p:txBody>
          <a:bodyPr>
            <a:normAutofit/>
          </a:bodyPr>
          <a:lstStyle/>
          <a:p>
            <a:pPr algn="ctr"/>
            <a:r>
              <a:rPr lang="en-US" altLang="zh-CN" sz="4000" b="1" dirty="0">
                <a:sym typeface="+mn-ea"/>
              </a:rPr>
              <a:t>Radio/X-ray </a:t>
            </a:r>
            <a:r>
              <a:rPr lang="en-US" altLang="zh-CN" sz="4000" b="1" dirty="0" err="1">
                <a:sym typeface="+mn-ea"/>
              </a:rPr>
              <a:t>obs</a:t>
            </a:r>
            <a:r>
              <a:rPr lang="en-US" altLang="zh-CN" sz="4000" b="1" dirty="0">
                <a:sym typeface="+mn-ea"/>
              </a:rPr>
              <a:t> </a:t>
            </a:r>
            <a:r>
              <a:rPr lang="el-GR" altLang="zh-CN" sz="4000" b="1" dirty="0">
                <a:sym typeface="+mn-ea"/>
              </a:rPr>
              <a:t>ϒ</a:t>
            </a:r>
            <a:r>
              <a:rPr lang="en-US" altLang="zh-CN" sz="4000" b="1" dirty="0">
                <a:sym typeface="+mn-ea"/>
              </a:rPr>
              <a:t> </a:t>
            </a:r>
            <a:r>
              <a:rPr lang="en-US" altLang="zh-CN" sz="4000" b="1" dirty="0" err="1">
                <a:sym typeface="+mn-ea"/>
              </a:rPr>
              <a:t>Cygni</a:t>
            </a:r>
            <a:r>
              <a:rPr lang="en-US" altLang="zh-CN" sz="4000" b="1" dirty="0">
                <a:sym typeface="+mn-ea"/>
              </a:rPr>
              <a:t> SNR</a:t>
            </a:r>
            <a:endParaRPr lang="en-US" altLang="zh-CN" sz="4000" b="1" dirty="0">
              <a:sym typeface="+mn-ea"/>
            </a:endParaRPr>
          </a:p>
        </p:txBody>
      </p:sp>
      <p:pic>
        <p:nvPicPr>
          <p:cNvPr id="3" name="图片 2"/>
          <p:cNvPicPr>
            <a:picLocks noChangeAspect="1"/>
          </p:cNvPicPr>
          <p:nvPr/>
        </p:nvPicPr>
        <p:blipFill>
          <a:blip r:embed="rId1"/>
          <a:stretch>
            <a:fillRect/>
          </a:stretch>
        </p:blipFill>
        <p:spPr>
          <a:xfrm>
            <a:off x="1668857" y="3251796"/>
            <a:ext cx="3671888" cy="3057525"/>
          </a:xfrm>
          <a:prstGeom prst="rect">
            <a:avLst/>
          </a:prstGeom>
        </p:spPr>
      </p:pic>
      <p:sp>
        <p:nvSpPr>
          <p:cNvPr id="5" name="文本框 4"/>
          <p:cNvSpPr txBox="1"/>
          <p:nvPr/>
        </p:nvSpPr>
        <p:spPr>
          <a:xfrm>
            <a:off x="1703512" y="6346196"/>
            <a:ext cx="2568416" cy="323165"/>
          </a:xfrm>
          <a:prstGeom prst="rect">
            <a:avLst/>
          </a:prstGeom>
          <a:noFill/>
        </p:spPr>
        <p:txBody>
          <a:bodyPr wrap="square" rtlCol="0">
            <a:spAutoFit/>
          </a:bodyPr>
          <a:lstStyle/>
          <a:p>
            <a:pPr algn="ctr" defTabSz="685800"/>
            <a:r>
              <a:rPr lang="en-US" altLang="zh-CN" sz="1500" b="1" dirty="0">
                <a:solidFill>
                  <a:srgbClr val="1F2FF7"/>
                </a:solidFill>
                <a:latin typeface="Segoe UI Semibold" panose="020B0702040204020203" charset="0"/>
                <a:ea typeface="Microsoft YaHei" charset="-122"/>
                <a:cs typeface="Segoe UI Semibold" panose="020B0702040204020203" charset="0"/>
              </a:rPr>
              <a:t>The 1420-MHz image </a:t>
            </a:r>
            <a:endParaRPr lang="en-US" altLang="zh-CN" sz="1500" b="1" dirty="0">
              <a:solidFill>
                <a:srgbClr val="1F2FF7"/>
              </a:solidFill>
              <a:latin typeface="Segoe UI Semibold" panose="020B0702040204020203" charset="0"/>
              <a:ea typeface="Microsoft YaHei" charset="-122"/>
              <a:cs typeface="Segoe UI Semibold" panose="020B0702040204020203" charset="0"/>
            </a:endParaRPr>
          </a:p>
        </p:txBody>
      </p:sp>
      <p:sp>
        <p:nvSpPr>
          <p:cNvPr id="4" name="文本框 3"/>
          <p:cNvSpPr txBox="1"/>
          <p:nvPr/>
        </p:nvSpPr>
        <p:spPr>
          <a:xfrm>
            <a:off x="6312024" y="6021289"/>
            <a:ext cx="3671888" cy="323165"/>
          </a:xfrm>
          <a:prstGeom prst="rect">
            <a:avLst/>
          </a:prstGeom>
          <a:noFill/>
        </p:spPr>
        <p:txBody>
          <a:bodyPr wrap="square" rtlCol="0">
            <a:spAutoFit/>
          </a:bodyPr>
          <a:lstStyle/>
          <a:p>
            <a:pPr defTabSz="685800"/>
            <a:r>
              <a:rPr lang="zh-CN" altLang="en-US" sz="1350" dirty="0">
                <a:solidFill>
                  <a:prstClr val="black"/>
                </a:solidFill>
                <a:latin typeface="Calibri" panose="020F0502020204030204"/>
                <a:ea typeface="Microsoft YaHei" charset="-122"/>
              </a:rPr>
              <a:t> </a:t>
            </a:r>
            <a:r>
              <a:rPr lang="en-US" altLang="zh-CN" sz="1500" b="1" dirty="0">
                <a:solidFill>
                  <a:srgbClr val="1F2FF7"/>
                </a:solidFill>
                <a:latin typeface="Segoe UI Semibold" panose="020B0702040204020203" charset="0"/>
                <a:ea typeface="Microsoft YaHei" charset="-122"/>
                <a:cs typeface="Segoe UI Semibold" panose="020B0702040204020203" charset="0"/>
              </a:rPr>
              <a:t>ROSAT PSPC 0.5–2.0keV X-ray image</a:t>
            </a:r>
            <a:endParaRPr lang="zh-CN" altLang="en-US" sz="1350" dirty="0">
              <a:solidFill>
                <a:prstClr val="black"/>
              </a:solidFill>
              <a:latin typeface="Calibri" panose="020F0502020204030204"/>
              <a:ea typeface="Microsoft YaHei" charset="-122"/>
            </a:endParaRPr>
          </a:p>
        </p:txBody>
      </p:sp>
      <p:pic>
        <p:nvPicPr>
          <p:cNvPr id="6" name="图片 5"/>
          <p:cNvPicPr>
            <a:picLocks noChangeAspect="1"/>
          </p:cNvPicPr>
          <p:nvPr/>
        </p:nvPicPr>
        <p:blipFill>
          <a:blip r:embed="rId2"/>
          <a:stretch>
            <a:fillRect/>
          </a:stretch>
        </p:blipFill>
        <p:spPr>
          <a:xfrm>
            <a:off x="5463494" y="3000119"/>
            <a:ext cx="3829050" cy="3007519"/>
          </a:xfrm>
          <a:prstGeom prst="rect">
            <a:avLst/>
          </a:prstGeom>
        </p:spPr>
      </p:pic>
      <p:sp>
        <p:nvSpPr>
          <p:cNvPr id="7" name="文本框 6"/>
          <p:cNvSpPr txBox="1"/>
          <p:nvPr/>
        </p:nvSpPr>
        <p:spPr>
          <a:xfrm>
            <a:off x="5101592" y="6513294"/>
            <a:ext cx="5334953" cy="300082"/>
          </a:xfrm>
          <a:prstGeom prst="rect">
            <a:avLst/>
          </a:prstGeom>
          <a:noFill/>
        </p:spPr>
        <p:txBody>
          <a:bodyPr wrap="square" rtlCol="0">
            <a:spAutoFit/>
          </a:bodyPr>
          <a:lstStyle/>
          <a:p>
            <a:pPr defTabSz="685800"/>
            <a:r>
              <a:rPr lang="zh-CN" altLang="en-US" sz="1350" dirty="0">
                <a:solidFill>
                  <a:prstClr val="black"/>
                </a:solidFill>
                <a:latin typeface="Calibri" panose="020F0502020204030204"/>
                <a:ea typeface="Microsoft YaHei" charset="-122"/>
              </a:rPr>
              <a:t>MNRAS 436, 968–977 (2013)， </a:t>
            </a:r>
            <a:r>
              <a:rPr lang="en-US" altLang="zh-CN" sz="1350" dirty="0">
                <a:solidFill>
                  <a:prstClr val="black"/>
                </a:solidFill>
                <a:latin typeface="Calibri" panose="020F0502020204030204"/>
                <a:ea typeface="Microsoft YaHei" charset="-122"/>
              </a:rPr>
              <a:t>Hui et al. </a:t>
            </a:r>
            <a:r>
              <a:rPr lang="en-US" altLang="zh-CN" sz="1350" dirty="0" err="1">
                <a:solidFill>
                  <a:prstClr val="black"/>
                </a:solidFill>
                <a:latin typeface="Calibri" panose="020F0502020204030204"/>
                <a:ea typeface="Microsoft YaHei" charset="-122"/>
              </a:rPr>
              <a:t>ApJ</a:t>
            </a:r>
            <a:r>
              <a:rPr lang="en-US" altLang="zh-CN" sz="1350" dirty="0">
                <a:solidFill>
                  <a:prstClr val="black"/>
                </a:solidFill>
                <a:latin typeface="Calibri" panose="020F0502020204030204"/>
                <a:ea typeface="Microsoft YaHei" charset="-122"/>
              </a:rPr>
              <a:t>, 799, 76, (2015)</a:t>
            </a:r>
            <a:endParaRPr lang="zh-CN" altLang="en-US" sz="1350" dirty="0">
              <a:solidFill>
                <a:prstClr val="black"/>
              </a:solidFill>
              <a:latin typeface="Calibri" panose="020F0502020204030204"/>
              <a:ea typeface="Microsoft YaHei" charset="-122"/>
            </a:endParaRPr>
          </a:p>
        </p:txBody>
      </p:sp>
      <p:pic>
        <p:nvPicPr>
          <p:cNvPr id="9" name="图片 8"/>
          <p:cNvPicPr>
            <a:picLocks noChangeAspect="1"/>
          </p:cNvPicPr>
          <p:nvPr/>
        </p:nvPicPr>
        <p:blipFill>
          <a:blip r:embed="rId3"/>
          <a:stretch>
            <a:fillRect/>
          </a:stretch>
        </p:blipFill>
        <p:spPr>
          <a:xfrm>
            <a:off x="8436052" y="1423784"/>
            <a:ext cx="2231948" cy="2325503"/>
          </a:xfrm>
          <a:prstGeom prst="rect">
            <a:avLst/>
          </a:prstGeom>
        </p:spPr>
      </p:pic>
      <p:cxnSp>
        <p:nvCxnSpPr>
          <p:cNvPr id="11" name="直接箭头连接符 10"/>
          <p:cNvCxnSpPr/>
          <p:nvPr/>
        </p:nvCxnSpPr>
        <p:spPr>
          <a:xfrm flipH="1">
            <a:off x="7178842" y="2604583"/>
            <a:ext cx="2337090" cy="177433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椭圆 14"/>
          <p:cNvSpPr/>
          <p:nvPr/>
        </p:nvSpPr>
        <p:spPr>
          <a:xfrm>
            <a:off x="6896102" y="4130889"/>
            <a:ext cx="529389" cy="5322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libri" panose="020F0502020204030204"/>
              <a:ea typeface="Microsoft YaHei" charset="-122"/>
            </a:endParaRPr>
          </a:p>
        </p:txBody>
      </p:sp>
      <p:pic>
        <p:nvPicPr>
          <p:cNvPr id="17" name="图片 16"/>
          <p:cNvPicPr>
            <a:picLocks noChangeAspect="1"/>
          </p:cNvPicPr>
          <p:nvPr/>
        </p:nvPicPr>
        <p:blipFill>
          <a:blip r:embed="rId4"/>
          <a:stretch>
            <a:fillRect/>
          </a:stretch>
        </p:blipFill>
        <p:spPr>
          <a:xfrm>
            <a:off x="8489728" y="4057606"/>
            <a:ext cx="2171114" cy="1963683"/>
          </a:xfrm>
          <a:prstGeom prst="rect">
            <a:avLst/>
          </a:prstGeom>
        </p:spPr>
      </p:pic>
      <p:cxnSp>
        <p:nvCxnSpPr>
          <p:cNvPr id="18" name="直接箭头连接符 17"/>
          <p:cNvCxnSpPr/>
          <p:nvPr/>
        </p:nvCxnSpPr>
        <p:spPr>
          <a:xfrm flipH="1">
            <a:off x="9492298" y="2604583"/>
            <a:ext cx="56786" cy="23466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3" name="图片 22"/>
          <p:cNvPicPr>
            <a:picLocks noChangeAspect="1"/>
          </p:cNvPicPr>
          <p:nvPr/>
        </p:nvPicPr>
        <p:blipFill>
          <a:blip r:embed="rId5"/>
          <a:stretch>
            <a:fillRect/>
          </a:stretch>
        </p:blipFill>
        <p:spPr>
          <a:xfrm>
            <a:off x="4357559" y="1517658"/>
            <a:ext cx="2345927" cy="1626641"/>
          </a:xfrm>
          <a:prstGeom prst="rect">
            <a:avLst/>
          </a:prstGeom>
        </p:spPr>
      </p:pic>
      <p:pic>
        <p:nvPicPr>
          <p:cNvPr id="25" name="图片 24"/>
          <p:cNvPicPr>
            <a:picLocks noChangeAspect="1"/>
          </p:cNvPicPr>
          <p:nvPr/>
        </p:nvPicPr>
        <p:blipFill>
          <a:blip r:embed="rId6"/>
          <a:stretch>
            <a:fillRect/>
          </a:stretch>
        </p:blipFill>
        <p:spPr>
          <a:xfrm>
            <a:off x="6697473" y="1433707"/>
            <a:ext cx="1738581" cy="1810169"/>
          </a:xfrm>
          <a:prstGeom prst="rect">
            <a:avLst/>
          </a:prstGeom>
        </p:spPr>
      </p:pic>
      <p:cxnSp>
        <p:nvCxnSpPr>
          <p:cNvPr id="26" name="直接箭头连接符 25"/>
          <p:cNvCxnSpPr/>
          <p:nvPr/>
        </p:nvCxnSpPr>
        <p:spPr>
          <a:xfrm flipH="1">
            <a:off x="7816517" y="2586101"/>
            <a:ext cx="1675781" cy="2312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5686929" y="1598242"/>
            <a:ext cx="981359" cy="300082"/>
          </a:xfrm>
          <a:prstGeom prst="rect">
            <a:avLst/>
          </a:prstGeom>
          <a:noFill/>
        </p:spPr>
        <p:txBody>
          <a:bodyPr wrap="none" rtlCol="0">
            <a:spAutoFit/>
          </a:bodyPr>
          <a:lstStyle/>
          <a:p>
            <a:pPr defTabSz="685800"/>
            <a:r>
              <a:rPr lang="en-US" altLang="zh-CN" sz="1350" dirty="0">
                <a:solidFill>
                  <a:prstClr val="black"/>
                </a:solidFill>
                <a:latin typeface="Calibri" panose="020F0502020204030204"/>
                <a:ea typeface="Microsoft YaHei" charset="-122"/>
              </a:rPr>
              <a:t>0.2-0.3cm</a:t>
            </a:r>
            <a:r>
              <a:rPr lang="en-US" altLang="zh-CN" sz="1350" baseline="30000" dirty="0">
                <a:solidFill>
                  <a:prstClr val="black"/>
                </a:solidFill>
                <a:latin typeface="Calibri" panose="020F0502020204030204"/>
                <a:ea typeface="Microsoft YaHei" charset="-122"/>
              </a:rPr>
              <a:t>-3</a:t>
            </a:r>
            <a:endParaRPr lang="zh-CN" altLang="en-US" sz="1350" baseline="30000" dirty="0">
              <a:solidFill>
                <a:prstClr val="black"/>
              </a:solidFill>
              <a:latin typeface="Calibri" panose="020F0502020204030204"/>
              <a:ea typeface="Microsoft YaHei" charset="-122"/>
            </a:endParaRPr>
          </a:p>
        </p:txBody>
      </p:sp>
      <p:sp>
        <p:nvSpPr>
          <p:cNvPr id="32" name="文本框 31"/>
          <p:cNvSpPr txBox="1"/>
          <p:nvPr/>
        </p:nvSpPr>
        <p:spPr>
          <a:xfrm>
            <a:off x="9849853" y="4485820"/>
            <a:ext cx="564578" cy="300082"/>
          </a:xfrm>
          <a:prstGeom prst="rect">
            <a:avLst/>
          </a:prstGeom>
          <a:noFill/>
        </p:spPr>
        <p:txBody>
          <a:bodyPr wrap="none" rtlCol="0">
            <a:spAutoFit/>
          </a:bodyPr>
          <a:lstStyle/>
          <a:p>
            <a:pPr defTabSz="685800"/>
            <a:r>
              <a:rPr lang="en-US" altLang="zh-CN" sz="1350" dirty="0">
                <a:solidFill>
                  <a:srgbClr val="FFFF00"/>
                </a:solidFill>
                <a:latin typeface="Calibri" panose="020F0502020204030204"/>
                <a:ea typeface="Microsoft YaHei" charset="-122"/>
              </a:rPr>
              <a:t>15µG</a:t>
            </a:r>
            <a:endParaRPr lang="zh-CN" altLang="en-US" sz="1350" dirty="0">
              <a:solidFill>
                <a:srgbClr val="FFFF00"/>
              </a:solidFill>
              <a:latin typeface="Calibri" panose="020F0502020204030204"/>
              <a:ea typeface="Microsoft YaHei" charset="-122"/>
            </a:endParaRPr>
          </a:p>
        </p:txBody>
      </p:sp>
      <p:sp>
        <p:nvSpPr>
          <p:cNvPr id="33" name="灯片编号占位符 32"/>
          <p:cNvSpPr>
            <a:spLocks noGrp="1"/>
          </p:cNvSpPr>
          <p:nvPr>
            <p:ph type="sldNum" sz="quarter" idx="12"/>
          </p:nvPr>
        </p:nvSpPr>
        <p:spPr/>
        <p:txBody>
          <a:bodyPr/>
          <a:lstStyle/>
          <a:p>
            <a:pPr defTabSz="685800"/>
            <a:fld id="{565CE74E-AB26-4998-AD42-012C4C1AD076}" type="slidenum">
              <a:rPr lang="zh-CN" altLang="en-US">
                <a:solidFill>
                  <a:prstClr val="black">
                    <a:tint val="75000"/>
                  </a:prstClr>
                </a:solidFill>
                <a:latin typeface="Calibri" panose="020F0502020204030204"/>
                <a:ea typeface="Microsoft YaHei" charset="-122"/>
              </a:rPr>
            </a:fld>
            <a:endParaRPr lang="zh-CN" altLang="en-US">
              <a:solidFill>
                <a:prstClr val="black">
                  <a:tint val="75000"/>
                </a:prstClr>
              </a:solidFill>
              <a:latin typeface="Calibri" panose="020F0502020204030204"/>
              <a:ea typeface="Microsoft YaHei" charset="-122"/>
            </a:endParaRPr>
          </a:p>
        </p:txBody>
      </p:sp>
      <p:sp>
        <p:nvSpPr>
          <p:cNvPr id="10" name="文本框 9"/>
          <p:cNvSpPr txBox="1"/>
          <p:nvPr/>
        </p:nvSpPr>
        <p:spPr>
          <a:xfrm>
            <a:off x="1991544" y="1048668"/>
            <a:ext cx="2103652" cy="2308324"/>
          </a:xfrm>
          <a:prstGeom prst="rect">
            <a:avLst/>
          </a:prstGeom>
          <a:noFill/>
        </p:spPr>
        <p:txBody>
          <a:bodyPr wrap="square">
            <a:spAutoFit/>
          </a:bodyPr>
          <a:lstStyle/>
          <a:p>
            <a:r>
              <a:rPr lang="en-US" altLang="zh-CN" dirty="0">
                <a:sym typeface="+mn-ea"/>
              </a:rPr>
              <a:t>Distance=1.7kpc</a:t>
            </a:r>
            <a:endParaRPr lang="en-US" altLang="zh-CN" dirty="0"/>
          </a:p>
          <a:p>
            <a:r>
              <a:rPr lang="en-US" altLang="zh-CN" dirty="0"/>
              <a:t>Age =7kyr </a:t>
            </a:r>
            <a:endParaRPr lang="en-US" altLang="zh-CN" dirty="0"/>
          </a:p>
          <a:p>
            <a:r>
              <a:rPr lang="en-US" altLang="zh-CN" dirty="0"/>
              <a:t>PSR J2021+4026</a:t>
            </a:r>
            <a:endParaRPr lang="en-US" altLang="zh-CN" dirty="0"/>
          </a:p>
          <a:p>
            <a:r>
              <a:rPr lang="en-US" altLang="zh-CN" dirty="0"/>
              <a:t>  Distance=2.15kpc</a:t>
            </a:r>
            <a:endParaRPr lang="en-US" altLang="zh-CN" dirty="0"/>
          </a:p>
          <a:p>
            <a:r>
              <a:rPr lang="en-US" altLang="zh-CN" dirty="0">
                <a:sym typeface="+mn-ea"/>
              </a:rPr>
              <a:t>  τ =77kyr(First variable </a:t>
            </a:r>
            <a:r>
              <a:rPr lang="el-GR" altLang="zh-CN" dirty="0">
                <a:sym typeface="+mn-ea"/>
              </a:rPr>
              <a:t>ϒ</a:t>
            </a:r>
            <a:r>
              <a:rPr lang="en-US" altLang="zh-CN" dirty="0">
                <a:sym typeface="+mn-ea"/>
              </a:rPr>
              <a:t>-ray pulsar)</a:t>
            </a:r>
            <a:endParaRPr lang="en-US" altLang="zh-CN" dirty="0">
              <a:sym typeface="+mn-ea"/>
            </a:endParaRPr>
          </a:p>
          <a:p>
            <a:r>
              <a:rPr lang="en-US" altLang="zh-CN" dirty="0">
                <a:sym typeface="+mn-ea"/>
              </a:rPr>
              <a:t>  Period P=265ms</a:t>
            </a:r>
            <a:endParaRPr lang="en-US" altLang="zh-CN" dirty="0"/>
          </a:p>
          <a:p>
            <a:r>
              <a:rPr lang="en-US" altLang="zh-CN" dirty="0"/>
              <a:t>  </a:t>
            </a:r>
            <a:r>
              <a:rPr lang="en-US" altLang="zh-CN" dirty="0" err="1"/>
              <a:t>Edot</a:t>
            </a:r>
            <a:r>
              <a:rPr lang="en-US" altLang="zh-CN" dirty="0"/>
              <a:t>=10</a:t>
            </a:r>
            <a:r>
              <a:rPr lang="en-US" altLang="zh-CN" baseline="30000" dirty="0"/>
              <a:t>35</a:t>
            </a:r>
            <a:r>
              <a:rPr lang="en-US" altLang="zh-CN" dirty="0"/>
              <a:t> erg s</a:t>
            </a:r>
            <a:r>
              <a:rPr lang="en-US" altLang="zh-CN" baseline="30000" dirty="0"/>
              <a:t> −1</a:t>
            </a:r>
            <a:endParaRPr lang="en-US" altLang="zh-CN" dirty="0"/>
          </a:p>
        </p:txBody>
      </p:sp>
      <p:cxnSp>
        <p:nvCxnSpPr>
          <p:cNvPr id="8" name="直接连接符 7"/>
          <p:cNvCxnSpPr/>
          <p:nvPr/>
        </p:nvCxnSpPr>
        <p:spPr>
          <a:xfrm>
            <a:off x="1524000" y="1054100"/>
            <a:ext cx="9144000" cy="0"/>
          </a:xfrm>
          <a:prstGeom prst="line">
            <a:avLst/>
          </a:prstGeom>
          <a:ln w="635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2" name="日期占位符 11"/>
          <p:cNvSpPr>
            <a:spLocks noGrp="1"/>
          </p:cNvSpPr>
          <p:nvPr>
            <p:ph type="dt" sz="half" idx="10"/>
          </p:nvPr>
        </p:nvSpPr>
        <p:spPr/>
        <p:txBody>
          <a:bodyPr/>
          <a:lstStyle/>
          <a:p>
            <a:pPr defTabSz="685800"/>
            <a:r>
              <a:rPr lang="en-US" altLang="zh-CN">
                <a:solidFill>
                  <a:prstClr val="black">
                    <a:tint val="75000"/>
                  </a:prstClr>
                </a:solidFill>
              </a:rPr>
              <a:t>2026/4/26</a:t>
            </a:r>
            <a:endParaRPr lang="zh-CN" altLang="en-US">
              <a:solidFill>
                <a:prstClr val="black">
                  <a:tint val="75000"/>
                </a:prstClr>
              </a:solidFill>
            </a:endParaRPr>
          </a:p>
        </p:txBody>
      </p:sp>
      <p:sp>
        <p:nvSpPr>
          <p:cNvPr id="13" name="页脚占位符 12"/>
          <p:cNvSpPr>
            <a:spLocks noGrp="1"/>
          </p:cNvSpPr>
          <p:nvPr>
            <p:ph type="ftr" sz="quarter" idx="11"/>
          </p:nvPr>
        </p:nvSpPr>
        <p:spPr/>
        <p:txBody>
          <a:bodyPr/>
          <a:lstStyle/>
          <a:p>
            <a:r>
              <a:rPr lang="en-US" altLang="zh-CN"/>
              <a:t>The 1st LHAASO collaboration meeting, April 25-27, 2026, Suzhou</a:t>
            </a:r>
            <a:endParaRPr lang="zh-CN"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日期占位符 2"/>
          <p:cNvSpPr>
            <a:spLocks noGrp="1"/>
          </p:cNvSpPr>
          <p:nvPr>
            <p:ph type="dt" sz="half" idx="10"/>
          </p:nvPr>
        </p:nvSpPr>
        <p:spPr/>
        <p:txBody>
          <a:bodyPr/>
          <a:lstStyle/>
          <a:p>
            <a:r>
              <a:rPr lang="en-US" altLang="zh-CN"/>
              <a:t>2026/4/26</a:t>
            </a:r>
            <a:endParaRPr lang="zh-CN" altLang="en-US"/>
          </a:p>
        </p:txBody>
      </p:sp>
      <p:sp>
        <p:nvSpPr>
          <p:cNvPr id="4" name="页脚占位符 3"/>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7" name="图片 6"/>
          <p:cNvPicPr>
            <a:picLocks noChangeAspect="1"/>
          </p:cNvPicPr>
          <p:nvPr/>
        </p:nvPicPr>
        <p:blipFill>
          <a:blip r:embed="rId1"/>
          <a:stretch>
            <a:fillRect/>
          </a:stretch>
        </p:blipFill>
        <p:spPr>
          <a:xfrm>
            <a:off x="0" y="3298976"/>
            <a:ext cx="5056793" cy="3535644"/>
          </a:xfrm>
          <a:prstGeom prst="rect">
            <a:avLst/>
          </a:prstGeom>
        </p:spPr>
      </p:pic>
      <p:pic>
        <p:nvPicPr>
          <p:cNvPr id="9" name="图片 8"/>
          <p:cNvPicPr>
            <a:picLocks noChangeAspect="1"/>
          </p:cNvPicPr>
          <p:nvPr/>
        </p:nvPicPr>
        <p:blipFill>
          <a:blip r:embed="rId2"/>
          <a:stretch>
            <a:fillRect/>
          </a:stretch>
        </p:blipFill>
        <p:spPr>
          <a:xfrm>
            <a:off x="234543" y="109511"/>
            <a:ext cx="7918857" cy="2933851"/>
          </a:xfrm>
          <a:prstGeom prst="rect">
            <a:avLst/>
          </a:prstGeom>
        </p:spPr>
      </p:pic>
      <p:pic>
        <p:nvPicPr>
          <p:cNvPr id="11" name="图片 10"/>
          <p:cNvPicPr>
            <a:picLocks noChangeAspect="1"/>
          </p:cNvPicPr>
          <p:nvPr/>
        </p:nvPicPr>
        <p:blipFill>
          <a:blip r:embed="rId3"/>
          <a:stretch>
            <a:fillRect/>
          </a:stretch>
        </p:blipFill>
        <p:spPr>
          <a:xfrm>
            <a:off x="5683604" y="5938775"/>
            <a:ext cx="5982007" cy="666784"/>
          </a:xfrm>
          <a:prstGeom prst="rect">
            <a:avLst/>
          </a:prstGeom>
        </p:spPr>
      </p:pic>
      <p:pic>
        <p:nvPicPr>
          <p:cNvPr id="13" name="图片 12"/>
          <p:cNvPicPr>
            <a:picLocks noChangeAspect="1"/>
          </p:cNvPicPr>
          <p:nvPr/>
        </p:nvPicPr>
        <p:blipFill>
          <a:blip r:embed="rId4"/>
          <a:stretch>
            <a:fillRect/>
          </a:stretch>
        </p:blipFill>
        <p:spPr>
          <a:xfrm>
            <a:off x="6158767" y="3639463"/>
            <a:ext cx="4369025" cy="781090"/>
          </a:xfrm>
          <a:prstGeom prst="rect">
            <a:avLst/>
          </a:prstGeom>
        </p:spPr>
      </p:pic>
      <p:pic>
        <p:nvPicPr>
          <p:cNvPr id="14" name="图片 13"/>
          <p:cNvPicPr>
            <a:picLocks noChangeAspect="1"/>
          </p:cNvPicPr>
          <p:nvPr/>
        </p:nvPicPr>
        <p:blipFill>
          <a:blip r:embed="rId5"/>
          <a:stretch>
            <a:fillRect/>
          </a:stretch>
        </p:blipFill>
        <p:spPr>
          <a:xfrm>
            <a:off x="8301990" y="342853"/>
            <a:ext cx="3786218" cy="3086147"/>
          </a:xfrm>
          <a:prstGeom prst="rect">
            <a:avLst/>
          </a:prstGeom>
        </p:spPr>
      </p:pic>
      <p:sp>
        <p:nvSpPr>
          <p:cNvPr id="15" name="文本框 14"/>
          <p:cNvSpPr txBox="1"/>
          <p:nvPr/>
        </p:nvSpPr>
        <p:spPr>
          <a:xfrm>
            <a:off x="2889504" y="5550408"/>
            <a:ext cx="640240" cy="369332"/>
          </a:xfrm>
          <a:prstGeom prst="rect">
            <a:avLst/>
          </a:prstGeom>
          <a:noFill/>
        </p:spPr>
        <p:txBody>
          <a:bodyPr wrap="none" rtlCol="0">
            <a:spAutoFit/>
          </a:bodyPr>
          <a:lstStyle/>
          <a:p>
            <a:r>
              <a:rPr lang="en-US" altLang="zh-CN" dirty="0">
                <a:solidFill>
                  <a:srgbClr val="FF0000"/>
                </a:solidFill>
              </a:rPr>
              <a:t>3TeV</a:t>
            </a:r>
            <a:endParaRPr lang="zh-CN" altLang="en-US" dirty="0">
              <a:solidFill>
                <a:srgbClr val="FF0000"/>
              </a:solidFill>
            </a:endParaRPr>
          </a:p>
        </p:txBody>
      </p:sp>
      <p:sp>
        <p:nvSpPr>
          <p:cNvPr id="16" name="文本框 15"/>
          <p:cNvSpPr txBox="1"/>
          <p:nvPr/>
        </p:nvSpPr>
        <p:spPr>
          <a:xfrm>
            <a:off x="1664208" y="4123944"/>
            <a:ext cx="814967" cy="369332"/>
          </a:xfrm>
          <a:prstGeom prst="rect">
            <a:avLst/>
          </a:prstGeom>
          <a:noFill/>
        </p:spPr>
        <p:txBody>
          <a:bodyPr wrap="none" rtlCol="0">
            <a:spAutoFit/>
          </a:bodyPr>
          <a:lstStyle/>
          <a:p>
            <a:r>
              <a:rPr lang="en-US" altLang="zh-CN" dirty="0">
                <a:solidFill>
                  <a:srgbClr val="0000FF"/>
                </a:solidFill>
              </a:rPr>
              <a:t>0.1TeV</a:t>
            </a:r>
            <a:endParaRPr lang="zh-CN" altLang="en-US" dirty="0">
              <a:solidFill>
                <a:srgbClr val="0000FF"/>
              </a:solidFill>
            </a:endParaRPr>
          </a:p>
        </p:txBody>
      </p:sp>
      <p:pic>
        <p:nvPicPr>
          <p:cNvPr id="18" name="图片 17"/>
          <p:cNvPicPr>
            <a:picLocks noChangeAspect="1"/>
          </p:cNvPicPr>
          <p:nvPr/>
        </p:nvPicPr>
        <p:blipFill>
          <a:blip r:embed="rId6"/>
          <a:stretch>
            <a:fillRect/>
          </a:stretch>
        </p:blipFill>
        <p:spPr>
          <a:xfrm>
            <a:off x="5982068" y="4471734"/>
            <a:ext cx="5385077" cy="838243"/>
          </a:xfrm>
          <a:prstGeom prst="rect">
            <a:avLst/>
          </a:prstGeom>
        </p:spPr>
      </p:pic>
      <p:pic>
        <p:nvPicPr>
          <p:cNvPr id="20" name="图片 19"/>
          <p:cNvPicPr>
            <a:picLocks noChangeAspect="1"/>
          </p:cNvPicPr>
          <p:nvPr/>
        </p:nvPicPr>
        <p:blipFill>
          <a:blip r:embed="rId7"/>
          <a:stretch>
            <a:fillRect/>
          </a:stretch>
        </p:blipFill>
        <p:spPr>
          <a:xfrm>
            <a:off x="5102491" y="5454785"/>
            <a:ext cx="2886478" cy="476316"/>
          </a:xfrm>
          <a:prstGeom prst="rect">
            <a:avLst/>
          </a:prstGeom>
        </p:spPr>
      </p:pic>
      <p:pic>
        <p:nvPicPr>
          <p:cNvPr id="22" name="图片 21"/>
          <p:cNvPicPr>
            <a:picLocks noChangeAspect="1"/>
          </p:cNvPicPr>
          <p:nvPr/>
        </p:nvPicPr>
        <p:blipFill>
          <a:blip r:embed="rId8"/>
          <a:stretch>
            <a:fillRect/>
          </a:stretch>
        </p:blipFill>
        <p:spPr>
          <a:xfrm>
            <a:off x="8301990" y="5528072"/>
            <a:ext cx="3714323" cy="294787"/>
          </a:xfrm>
          <a:prstGeom prst="rect">
            <a:avLst/>
          </a:prstGeom>
        </p:spPr>
      </p:pic>
      <p:sp>
        <p:nvSpPr>
          <p:cNvPr id="23" name="文本框 22"/>
          <p:cNvSpPr txBox="1"/>
          <p:nvPr/>
        </p:nvSpPr>
        <p:spPr>
          <a:xfrm>
            <a:off x="1453896" y="484632"/>
            <a:ext cx="1645002" cy="369332"/>
          </a:xfrm>
          <a:prstGeom prst="rect">
            <a:avLst/>
          </a:prstGeom>
          <a:noFill/>
        </p:spPr>
        <p:txBody>
          <a:bodyPr wrap="none" rtlCol="0">
            <a:spAutoFit/>
          </a:bodyPr>
          <a:lstStyle/>
          <a:p>
            <a:r>
              <a:rPr lang="en-US" altLang="zh-CN" dirty="0">
                <a:solidFill>
                  <a:srgbClr val="FF0000"/>
                </a:solidFill>
              </a:rPr>
              <a:t>31pc, 6.5e3M</a:t>
            </a:r>
            <a:r>
              <a:rPr lang="az-Cyrl-AZ" altLang="zh-CN" sz="1200" dirty="0">
                <a:solidFill>
                  <a:srgbClr val="FF0000"/>
                </a:solidFill>
                <a:latin typeface="Calibri" panose="020F0502020204030204" pitchFamily="34" charset="0"/>
                <a:cs typeface="Calibri" panose="020F0502020204030204" pitchFamily="34" charset="0"/>
              </a:rPr>
              <a:t>Ꙩ</a:t>
            </a:r>
            <a:endParaRPr lang="zh-CN" altLang="en-US" sz="1200" dirty="0">
              <a:solidFill>
                <a:srgbClr val="FF0000"/>
              </a:solidFill>
            </a:endParaRPr>
          </a:p>
        </p:txBody>
      </p:sp>
      <p:sp>
        <p:nvSpPr>
          <p:cNvPr id="24" name="文本框 23"/>
          <p:cNvSpPr txBox="1"/>
          <p:nvPr/>
        </p:nvSpPr>
        <p:spPr>
          <a:xfrm>
            <a:off x="4742688" y="390144"/>
            <a:ext cx="1702710" cy="646331"/>
          </a:xfrm>
          <a:prstGeom prst="rect">
            <a:avLst/>
          </a:prstGeom>
          <a:noFill/>
        </p:spPr>
        <p:txBody>
          <a:bodyPr wrap="none" rtlCol="0">
            <a:spAutoFit/>
          </a:bodyPr>
          <a:lstStyle/>
          <a:p>
            <a:r>
              <a:rPr lang="en-US" altLang="zh-CN" dirty="0">
                <a:solidFill>
                  <a:srgbClr val="FF0000"/>
                </a:solidFill>
              </a:rPr>
              <a:t>15pc, 7e4M</a:t>
            </a:r>
            <a:r>
              <a:rPr lang="az-Cyrl-AZ" altLang="zh-CN" sz="1200" dirty="0">
                <a:solidFill>
                  <a:srgbClr val="FF0000"/>
                </a:solidFill>
                <a:latin typeface="Calibri" panose="020F0502020204030204" pitchFamily="34" charset="0"/>
                <a:cs typeface="Calibri" panose="020F0502020204030204" pitchFamily="34" charset="0"/>
              </a:rPr>
              <a:t>Ꙩ</a:t>
            </a:r>
            <a:endParaRPr lang="en-US" altLang="zh-CN" sz="1200" dirty="0">
              <a:solidFill>
                <a:srgbClr val="FF0000"/>
              </a:solidFill>
              <a:latin typeface="Calibri" panose="020F0502020204030204" pitchFamily="34" charset="0"/>
              <a:cs typeface="Calibri" panose="020F0502020204030204" pitchFamily="34" charset="0"/>
            </a:endParaRPr>
          </a:p>
          <a:p>
            <a:r>
              <a:rPr lang="en-US" altLang="zh-CN" dirty="0">
                <a:solidFill>
                  <a:schemeClr val="accent6"/>
                </a:solidFill>
                <a:latin typeface="Calibri" panose="020F0502020204030204" pitchFamily="34" charset="0"/>
                <a:cs typeface="Calibri" panose="020F0502020204030204" pitchFamily="34" charset="0"/>
              </a:rPr>
              <a:t>9.3pc, 3.5e3</a:t>
            </a:r>
            <a:r>
              <a:rPr lang="en-US" altLang="zh-CN" dirty="0">
                <a:solidFill>
                  <a:schemeClr val="accent6"/>
                </a:solidFill>
              </a:rPr>
              <a:t>M</a:t>
            </a:r>
            <a:r>
              <a:rPr lang="az-Cyrl-AZ" altLang="zh-CN" sz="1200" dirty="0">
                <a:solidFill>
                  <a:schemeClr val="accent6"/>
                </a:solidFill>
                <a:latin typeface="Calibri" panose="020F0502020204030204" pitchFamily="34" charset="0"/>
                <a:cs typeface="Calibri" panose="020F0502020204030204" pitchFamily="34" charset="0"/>
              </a:rPr>
              <a:t>Ꙩ</a:t>
            </a:r>
            <a:endParaRPr lang="zh-CN" altLang="en-US" sz="1200" dirty="0">
              <a:solidFill>
                <a:schemeClr val="accent6"/>
              </a:solidFill>
            </a:endParaRPr>
          </a:p>
        </p:txBody>
      </p:sp>
      <p:sp>
        <p:nvSpPr>
          <p:cNvPr id="25" name="文本框 24"/>
          <p:cNvSpPr txBox="1"/>
          <p:nvPr/>
        </p:nvSpPr>
        <p:spPr>
          <a:xfrm>
            <a:off x="7763256" y="6477543"/>
            <a:ext cx="874278" cy="369332"/>
          </a:xfrm>
          <a:prstGeom prst="rect">
            <a:avLst/>
          </a:prstGeom>
          <a:noFill/>
        </p:spPr>
        <p:txBody>
          <a:bodyPr wrap="none" rtlCol="0">
            <a:spAutoFit/>
          </a:bodyPr>
          <a:lstStyle/>
          <a:p>
            <a:r>
              <a:rPr lang="en-US" altLang="zh-CN" dirty="0">
                <a:solidFill>
                  <a:srgbClr val="FF0000"/>
                </a:solidFill>
              </a:rPr>
              <a:t>800TeV</a:t>
            </a:r>
            <a:endParaRPr lang="zh-CN" altLang="en-US" dirty="0">
              <a:solidFill>
                <a:srgbClr val="FF0000"/>
              </a:solidFill>
            </a:endParaRPr>
          </a:p>
        </p:txBody>
      </p:sp>
      <p:cxnSp>
        <p:nvCxnSpPr>
          <p:cNvPr id="27" name="直接箭头连接符 26"/>
          <p:cNvCxnSpPr/>
          <p:nvPr/>
        </p:nvCxnSpPr>
        <p:spPr>
          <a:xfrm>
            <a:off x="8153400" y="6356350"/>
            <a:ext cx="0" cy="13652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9" name="直接箭头连接符 28"/>
          <p:cNvCxnSpPr/>
          <p:nvPr/>
        </p:nvCxnSpPr>
        <p:spPr>
          <a:xfrm flipV="1">
            <a:off x="2624328" y="2724912"/>
            <a:ext cx="2029968" cy="1627632"/>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p:nvPr/>
        </p:nvCxnSpPr>
        <p:spPr>
          <a:xfrm flipV="1">
            <a:off x="1271016" y="2788920"/>
            <a:ext cx="557784" cy="2368296"/>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日期占位符 2"/>
          <p:cNvSpPr>
            <a:spLocks noGrp="1"/>
          </p:cNvSpPr>
          <p:nvPr>
            <p:ph type="dt" sz="half" idx="10"/>
          </p:nvPr>
        </p:nvSpPr>
        <p:spPr/>
        <p:txBody>
          <a:bodyPr/>
          <a:p>
            <a:r>
              <a:rPr lang="en-US" altLang="zh-CN"/>
              <a:t>2026/4/26</a:t>
            </a:r>
            <a:endParaRPr lang="zh-CN" altLang="en-US"/>
          </a:p>
        </p:txBody>
      </p:sp>
      <p:sp>
        <p:nvSpPr>
          <p:cNvPr id="4" name="页脚占位符 3"/>
          <p:cNvSpPr>
            <a:spLocks noGrp="1"/>
          </p:cNvSpPr>
          <p:nvPr>
            <p:ph type="ftr" sz="quarter" idx="11"/>
          </p:nvPr>
        </p:nvSpPr>
        <p:spPr/>
        <p:txBody>
          <a:bodyPr/>
          <a:p>
            <a:r>
              <a:rPr lang="en-US" altLang="zh-CN"/>
              <a:t>The 1st LHAASO collaboration meeting, April 25-27, 2026, Suzhou</a:t>
            </a:r>
            <a:endParaRPr lang="zh-CN" altLang="en-US"/>
          </a:p>
        </p:txBody>
      </p:sp>
      <p:sp>
        <p:nvSpPr>
          <p:cNvPr id="5" name="灯片编号占位符 4"/>
          <p:cNvSpPr>
            <a:spLocks noGrp="1"/>
          </p:cNvSpPr>
          <p:nvPr>
            <p:ph type="sldNum" sz="quarter" idx="12"/>
          </p:nvPr>
        </p:nvSpPr>
        <p:spPr/>
        <p:txBody>
          <a:bodyPr/>
          <a:p>
            <a:fld id="{565CE74E-AB26-4998-AD42-012C4C1AD076}" type="slidenum">
              <a:rPr lang="zh-CN" altLang="en-US" smtClean="0"/>
            </a:fld>
            <a:endParaRPr lang="zh-CN" altLang="en-US"/>
          </a:p>
        </p:txBody>
      </p:sp>
      <p:pic>
        <p:nvPicPr>
          <p:cNvPr id="9" name="图片 8"/>
          <p:cNvPicPr>
            <a:picLocks noChangeAspect="1"/>
          </p:cNvPicPr>
          <p:nvPr/>
        </p:nvPicPr>
        <p:blipFill>
          <a:blip r:embed="rId1"/>
          <a:stretch>
            <a:fillRect/>
          </a:stretch>
        </p:blipFill>
        <p:spPr>
          <a:xfrm>
            <a:off x="1095375" y="-4445"/>
            <a:ext cx="10001250" cy="6867525"/>
          </a:xfrm>
          <a:prstGeom prst="rect">
            <a:avLst/>
          </a:prstGeom>
        </p:spPr>
      </p:pic>
      <p:sp>
        <p:nvSpPr>
          <p:cNvPr id="10" name="椭圆 9"/>
          <p:cNvSpPr/>
          <p:nvPr/>
        </p:nvSpPr>
        <p:spPr>
          <a:xfrm>
            <a:off x="10641965" y="3517265"/>
            <a:ext cx="217805" cy="170180"/>
          </a:xfrm>
          <a:prstGeom prst="ellipse">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文本框 10"/>
          <p:cNvSpPr txBox="1"/>
          <p:nvPr/>
        </p:nvSpPr>
        <p:spPr>
          <a:xfrm>
            <a:off x="10346690" y="3167380"/>
            <a:ext cx="4064000" cy="368300"/>
          </a:xfrm>
          <a:prstGeom prst="rect">
            <a:avLst/>
          </a:prstGeom>
          <a:noFill/>
        </p:spPr>
        <p:txBody>
          <a:bodyPr wrap="square" rtlCol="0">
            <a:spAutoFit/>
          </a:bodyPr>
          <a:p>
            <a:r>
              <a:rPr lang="en-US" altLang="zh-CN">
                <a:solidFill>
                  <a:schemeClr val="bg1"/>
                </a:solidFill>
              </a:rPr>
              <a:t>IC443</a:t>
            </a:r>
            <a:endParaRPr lang="en-US" altLang="zh-CN">
              <a:solidFill>
                <a:schemeClr val="bg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rot="19620000">
            <a:off x="8502015" y="-67310"/>
            <a:ext cx="4050665" cy="3905885"/>
          </a:xfrm>
          <a:prstGeom prst="rect">
            <a:avLst/>
          </a:prstGeom>
        </p:spPr>
      </p:pic>
      <p:pic>
        <p:nvPicPr>
          <p:cNvPr id="6" name="图片 5"/>
          <p:cNvPicPr>
            <a:picLocks noChangeAspect="1"/>
          </p:cNvPicPr>
          <p:nvPr/>
        </p:nvPicPr>
        <p:blipFill>
          <a:blip r:embed="rId2"/>
          <a:stretch>
            <a:fillRect/>
          </a:stretch>
        </p:blipFill>
        <p:spPr>
          <a:xfrm rot="19800000">
            <a:off x="5477510" y="3355975"/>
            <a:ext cx="4164965" cy="4027805"/>
          </a:xfrm>
          <a:prstGeom prst="rect">
            <a:avLst/>
          </a:prstGeom>
        </p:spPr>
      </p:pic>
      <p:sp>
        <p:nvSpPr>
          <p:cNvPr id="2" name="标题 1"/>
          <p:cNvSpPr>
            <a:spLocks noGrp="1"/>
          </p:cNvSpPr>
          <p:nvPr>
            <p:ph type="title"/>
          </p:nvPr>
        </p:nvSpPr>
        <p:spPr/>
        <p:txBody>
          <a:bodyPr/>
          <a:lstStyle/>
          <a:p>
            <a:r>
              <a:rPr lang="en-US" altLang="zh-CN" dirty="0"/>
              <a:t>G156.2+5.7</a:t>
            </a:r>
            <a:endParaRPr lang="zh-CN" altLang="en-US" dirty="0"/>
          </a:p>
        </p:txBody>
      </p:sp>
      <p:sp>
        <p:nvSpPr>
          <p:cNvPr id="3" name="日期占位符 2"/>
          <p:cNvSpPr>
            <a:spLocks noGrp="1"/>
          </p:cNvSpPr>
          <p:nvPr>
            <p:ph type="dt" sz="half" idx="10"/>
          </p:nvPr>
        </p:nvSpPr>
        <p:spPr/>
        <p:txBody>
          <a:bodyPr/>
          <a:lstStyle/>
          <a:p>
            <a:r>
              <a:rPr lang="en-US" altLang="zh-CN"/>
              <a:t>2026/4/26</a:t>
            </a:r>
            <a:endParaRPr lang="zh-CN" altLang="en-US"/>
          </a:p>
        </p:txBody>
      </p:sp>
      <p:sp>
        <p:nvSpPr>
          <p:cNvPr id="4" name="页脚占位符 3"/>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2486" y="3384551"/>
            <a:ext cx="2969514" cy="3429000"/>
          </a:xfrm>
          <a:prstGeom prst="rect">
            <a:avLst/>
          </a:prstGeom>
        </p:spPr>
      </p:pic>
      <p:pic>
        <p:nvPicPr>
          <p:cNvPr id="9" name="图片 8"/>
          <p:cNvPicPr>
            <a:picLocks noChangeAspect="1"/>
          </p:cNvPicPr>
          <p:nvPr/>
        </p:nvPicPr>
        <p:blipFill>
          <a:blip r:embed="rId4"/>
          <a:stretch>
            <a:fillRect/>
          </a:stretch>
        </p:blipFill>
        <p:spPr>
          <a:xfrm>
            <a:off x="3382624" y="1426024"/>
            <a:ext cx="2870348" cy="2305168"/>
          </a:xfrm>
          <a:prstGeom prst="rect">
            <a:avLst/>
          </a:prstGeom>
        </p:spPr>
      </p:pic>
      <p:pic>
        <p:nvPicPr>
          <p:cNvPr id="11" name="图片 10"/>
          <p:cNvPicPr>
            <a:picLocks noChangeAspect="1"/>
          </p:cNvPicPr>
          <p:nvPr/>
        </p:nvPicPr>
        <p:blipFill>
          <a:blip r:embed="rId5"/>
          <a:stretch>
            <a:fillRect/>
          </a:stretch>
        </p:blipFill>
        <p:spPr>
          <a:xfrm>
            <a:off x="148010" y="1397447"/>
            <a:ext cx="2806844" cy="2362321"/>
          </a:xfrm>
          <a:prstGeom prst="rect">
            <a:avLst/>
          </a:prstGeom>
        </p:spPr>
      </p:pic>
      <p:pic>
        <p:nvPicPr>
          <p:cNvPr id="15" name="图片 14"/>
          <p:cNvPicPr>
            <a:picLocks noChangeAspect="1"/>
          </p:cNvPicPr>
          <p:nvPr/>
        </p:nvPicPr>
        <p:blipFill>
          <a:blip r:embed="rId6"/>
          <a:stretch>
            <a:fillRect/>
          </a:stretch>
        </p:blipFill>
        <p:spPr>
          <a:xfrm>
            <a:off x="3164301" y="4079054"/>
            <a:ext cx="2931699" cy="2305168"/>
          </a:xfrm>
          <a:prstGeom prst="rect">
            <a:avLst/>
          </a:prstGeom>
        </p:spPr>
      </p:pic>
      <p:pic>
        <p:nvPicPr>
          <p:cNvPr id="17" name="图片 16"/>
          <p:cNvPicPr>
            <a:picLocks noChangeAspect="1"/>
          </p:cNvPicPr>
          <p:nvPr/>
        </p:nvPicPr>
        <p:blipFill>
          <a:blip r:embed="rId7"/>
          <a:stretch>
            <a:fillRect/>
          </a:stretch>
        </p:blipFill>
        <p:spPr>
          <a:xfrm>
            <a:off x="148010" y="4034984"/>
            <a:ext cx="3022755" cy="2254366"/>
          </a:xfrm>
          <a:prstGeom prst="rect">
            <a:avLst/>
          </a:prstGeom>
        </p:spPr>
      </p:pic>
      <p:pic>
        <p:nvPicPr>
          <p:cNvPr id="19" name="图片 18"/>
          <p:cNvPicPr>
            <a:picLocks noChangeAspect="1"/>
          </p:cNvPicPr>
          <p:nvPr/>
        </p:nvPicPr>
        <p:blipFill>
          <a:blip r:embed="rId8"/>
          <a:stretch>
            <a:fillRect/>
          </a:stretch>
        </p:blipFill>
        <p:spPr>
          <a:xfrm>
            <a:off x="5904357" y="-72203"/>
            <a:ext cx="3477882" cy="346570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160021" y="681037"/>
            <a:ext cx="6023610" cy="5391427"/>
          </a:xfrm>
          <a:prstGeom prst="rect">
            <a:avLst/>
          </a:prstGeom>
        </p:spPr>
      </p:pic>
      <p:pic>
        <p:nvPicPr>
          <p:cNvPr id="6" name="图片 5"/>
          <p:cNvPicPr>
            <a:picLocks noChangeAspect="1"/>
          </p:cNvPicPr>
          <p:nvPr/>
        </p:nvPicPr>
        <p:blipFill>
          <a:blip r:embed="rId2"/>
          <a:stretch>
            <a:fillRect/>
          </a:stretch>
        </p:blipFill>
        <p:spPr>
          <a:xfrm>
            <a:off x="6183630" y="1027906"/>
            <a:ext cx="6008369" cy="4351338"/>
          </a:xfrm>
          <a:prstGeom prst="rect">
            <a:avLst/>
          </a:prstGeom>
        </p:spPr>
      </p:pic>
      <p:sp>
        <p:nvSpPr>
          <p:cNvPr id="7" name="矩形 6"/>
          <p:cNvSpPr/>
          <p:nvPr/>
        </p:nvSpPr>
        <p:spPr>
          <a:xfrm>
            <a:off x="9258300" y="3429000"/>
            <a:ext cx="651510" cy="902970"/>
          </a:xfrm>
          <a:prstGeom prst="rect">
            <a:avLst/>
          </a:prstGeom>
          <a:solidFill>
            <a:srgbClr val="FF0000">
              <a:alpha val="24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日期占位符 1"/>
          <p:cNvSpPr>
            <a:spLocks noGrp="1"/>
          </p:cNvSpPr>
          <p:nvPr>
            <p:ph type="dt" sz="half" idx="10"/>
          </p:nvPr>
        </p:nvSpPr>
        <p:spPr/>
        <p:txBody>
          <a:bodyPr/>
          <a:lstStyle/>
          <a:p>
            <a:r>
              <a:rPr lang="en-US" altLang="zh-CN"/>
              <a:t>2026/4/26</a:t>
            </a:r>
            <a:endParaRPr lang="zh-CN" altLang="en-US"/>
          </a:p>
        </p:txBody>
      </p:sp>
      <p:sp>
        <p:nvSpPr>
          <p:cNvPr id="3" name="页脚占位符 2"/>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14378" y="978194"/>
            <a:ext cx="12219422" cy="4501420"/>
          </a:xfrm>
          <a:prstGeom prst="rect">
            <a:avLst/>
          </a:prstGeom>
        </p:spPr>
      </p:pic>
      <p:sp>
        <p:nvSpPr>
          <p:cNvPr id="2" name="日期占位符 1"/>
          <p:cNvSpPr>
            <a:spLocks noGrp="1"/>
          </p:cNvSpPr>
          <p:nvPr>
            <p:ph type="dt" sz="half" idx="10"/>
          </p:nvPr>
        </p:nvSpPr>
        <p:spPr/>
        <p:txBody>
          <a:bodyPr/>
          <a:lstStyle/>
          <a:p>
            <a:r>
              <a:rPr lang="en-US" altLang="zh-CN"/>
              <a:t>2026/4/26</a:t>
            </a:r>
            <a:endParaRPr lang="zh-CN" altLang="en-US"/>
          </a:p>
        </p:txBody>
      </p:sp>
      <p:sp>
        <p:nvSpPr>
          <p:cNvPr id="3" name="页脚占位符 2"/>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p:cNvPicPr>
            <a:picLocks noChangeAspect="1"/>
          </p:cNvPicPr>
          <p:nvPr/>
        </p:nvPicPr>
        <p:blipFill>
          <a:blip r:embed="rId1" cstate="print"/>
          <a:stretch>
            <a:fillRect/>
          </a:stretch>
        </p:blipFill>
        <p:spPr>
          <a:xfrm>
            <a:off x="2920800" y="907200"/>
            <a:ext cx="6656832" cy="4992624"/>
          </a:xfrm>
          <a:prstGeom prst="rect">
            <a:avLst/>
          </a:prstGeom>
          <a:noFill/>
          <a:ln w="9525" cap="flat" cmpd="sng">
            <a:noFill/>
            <a:prstDash val="solid"/>
            <a:miter/>
          </a:ln>
        </p:spPr>
      </p:pic>
      <p:sp>
        <p:nvSpPr>
          <p:cNvPr id="2" name="标题 1"/>
          <p:cNvSpPr>
            <a:spLocks noGrp="1"/>
          </p:cNvSpPr>
          <p:nvPr>
            <p:ph type="title"/>
          </p:nvPr>
        </p:nvSpPr>
        <p:spPr>
          <a:xfrm>
            <a:off x="1981200" y="-18256"/>
            <a:ext cx="8229600" cy="1143000"/>
          </a:xfrm>
        </p:spPr>
        <p:txBody>
          <a:bodyPr>
            <a:normAutofit/>
          </a:bodyPr>
          <a:lstStyle/>
          <a:p>
            <a:r>
              <a:rPr lang="en-US" altLang="zh-CN" sz="4000" b="1" dirty="0"/>
              <a:t>10 SNRs Detected by LHAASO</a:t>
            </a:r>
            <a:endParaRPr lang="zh-CN" altLang="en-US" sz="4000" b="1" dirty="0"/>
          </a:p>
        </p:txBody>
      </p:sp>
      <p:sp>
        <p:nvSpPr>
          <p:cNvPr id="4" name="日期占位符 3"/>
          <p:cNvSpPr>
            <a:spLocks noGrp="1"/>
          </p:cNvSpPr>
          <p:nvPr>
            <p:ph type="dt" sz="half" idx="10"/>
          </p:nvPr>
        </p:nvSpPr>
        <p:spPr/>
        <p:txBody>
          <a:bodyPr/>
          <a:lstStyle/>
          <a:p>
            <a:r>
              <a:rPr lang="en-US" altLang="zh-CN">
                <a:solidFill>
                  <a:prstClr val="black">
                    <a:tint val="75000"/>
                  </a:prstClr>
                </a:solidFill>
                <a:latin typeface="Calibri" panose="020F0502020204030204"/>
                <a:ea typeface="SimSun" panose="02010600030101010101" pitchFamily="2" charset="-122"/>
              </a:rPr>
              <a:t>2026/4/26</a:t>
            </a:r>
            <a:endParaRPr lang="zh-CN" altLang="en-US">
              <a:solidFill>
                <a:prstClr val="black">
                  <a:tint val="75000"/>
                </a:prstClr>
              </a:solidFill>
              <a:latin typeface="Calibri" panose="020F0502020204030204"/>
              <a:ea typeface="SimSun" panose="02010600030101010101" pitchFamily="2" charset="-122"/>
            </a:endParaRPr>
          </a:p>
        </p:txBody>
      </p:sp>
      <p:sp>
        <p:nvSpPr>
          <p:cNvPr id="5" name="页脚占位符 4"/>
          <p:cNvSpPr>
            <a:spLocks noGrp="1"/>
          </p:cNvSpPr>
          <p:nvPr>
            <p:ph type="ftr" sz="quarter" idx="11"/>
          </p:nvPr>
        </p:nvSpPr>
        <p:spPr/>
        <p:txBody>
          <a:bodyPr/>
          <a:lstStyle/>
          <a:p>
            <a:r>
              <a:rPr lang="en-US" altLang="zh-CN">
                <a:solidFill>
                  <a:prstClr val="black">
                    <a:tint val="75000"/>
                  </a:prstClr>
                </a:solidFill>
                <a:latin typeface="Calibri" panose="020F0502020204030204"/>
                <a:ea typeface="SimSun" panose="02010600030101010101" pitchFamily="2" charset="-122"/>
              </a:rPr>
              <a:t>The 1st LHAASO collaboration meeting, April 25-27, 2026, Suzhou</a:t>
            </a:r>
            <a:endParaRPr lang="zh-CN" altLang="en-US">
              <a:solidFill>
                <a:prstClr val="black">
                  <a:tint val="75000"/>
                </a:prstClr>
              </a:solidFill>
              <a:latin typeface="Calibri" panose="020F0502020204030204"/>
              <a:ea typeface="SimSun" panose="02010600030101010101" pitchFamily="2" charset="-122"/>
            </a:endParaRPr>
          </a:p>
        </p:txBody>
      </p:sp>
      <p:sp>
        <p:nvSpPr>
          <p:cNvPr id="6" name="灯片编号占位符 5"/>
          <p:cNvSpPr>
            <a:spLocks noGrp="1"/>
          </p:cNvSpPr>
          <p:nvPr>
            <p:ph type="sldNum" sz="quarter" idx="12"/>
          </p:nvPr>
        </p:nvSpPr>
        <p:spPr/>
        <p:txBody>
          <a:bodyPr/>
          <a:lstStyle/>
          <a:p>
            <a:fld id="{E092C0BE-1F47-4C43-ABAB-A34D9135CDD8}" type="slidenum">
              <a:rPr lang="zh-CN" altLang="en-US">
                <a:solidFill>
                  <a:prstClr val="black">
                    <a:tint val="75000"/>
                  </a:prstClr>
                </a:solidFill>
                <a:latin typeface="Calibri" panose="020F0502020204030204"/>
                <a:ea typeface="SimSun" panose="02010600030101010101" pitchFamily="2" charset="-122"/>
              </a:rPr>
            </a:fld>
            <a:endParaRPr lang="zh-CN" altLang="en-US">
              <a:solidFill>
                <a:prstClr val="black">
                  <a:tint val="75000"/>
                </a:prstClr>
              </a:solidFill>
              <a:latin typeface="Calibri" panose="020F0502020204030204"/>
              <a:ea typeface="SimSun" panose="02010600030101010101" pitchFamily="2" charset="-122"/>
            </a:endParaRPr>
          </a:p>
        </p:txBody>
      </p:sp>
      <p:sp>
        <p:nvSpPr>
          <p:cNvPr id="9" name="文本框 8"/>
          <p:cNvSpPr txBox="1"/>
          <p:nvPr/>
        </p:nvSpPr>
        <p:spPr>
          <a:xfrm>
            <a:off x="4141624" y="6053510"/>
            <a:ext cx="4572000" cy="646331"/>
          </a:xfrm>
          <a:prstGeom prst="rect">
            <a:avLst/>
          </a:prstGeom>
          <a:solidFill>
            <a:schemeClr val="bg1"/>
          </a:solidFill>
        </p:spPr>
        <p:txBody>
          <a:bodyPr wrap="square">
            <a:spAutoFit/>
          </a:bodyPr>
          <a:lstStyle/>
          <a:p>
            <a:pPr algn="ctr"/>
            <a:r>
              <a:rPr lang="en-US" altLang="zh-CN" dirty="0">
                <a:solidFill>
                  <a:prstClr val="black"/>
                </a:solidFill>
                <a:latin typeface="Calibri" panose="020F0502020204030204"/>
                <a:ea typeface="SimSun" panose="02010600030101010101" pitchFamily="2" charset="-122"/>
              </a:rPr>
              <a:t>The higher energy spectra are softer</a:t>
            </a:r>
            <a:endParaRPr lang="en-US" altLang="zh-CN" dirty="0">
              <a:solidFill>
                <a:prstClr val="black"/>
              </a:solidFill>
              <a:latin typeface="Calibri" panose="020F0502020204030204"/>
              <a:ea typeface="SimSun" panose="02010600030101010101" pitchFamily="2" charset="-122"/>
            </a:endParaRPr>
          </a:p>
          <a:p>
            <a:pPr algn="ctr"/>
            <a:r>
              <a:rPr lang="en-US" altLang="zh-CN" dirty="0">
                <a:solidFill>
                  <a:prstClr val="black"/>
                </a:solidFill>
                <a:latin typeface="Calibri" panose="020F0502020204030204"/>
                <a:ea typeface="SimSun" panose="02010600030101010101" pitchFamily="2" charset="-122"/>
              </a:rPr>
              <a:t> (but harder than an exponential cutoff)</a:t>
            </a:r>
            <a:endParaRPr lang="zh-CN" altLang="en-US" dirty="0">
              <a:solidFill>
                <a:prstClr val="black"/>
              </a:solidFill>
              <a:latin typeface="Calibri" panose="020F0502020204030204"/>
              <a:ea typeface="SimSun" panose="02010600030101010101" pitchFamily="2" charset="-122"/>
            </a:endParaRPr>
          </a:p>
        </p:txBody>
      </p:sp>
      <p:sp>
        <p:nvSpPr>
          <p:cNvPr id="8" name="文本框 7"/>
          <p:cNvSpPr txBox="1"/>
          <p:nvPr/>
        </p:nvSpPr>
        <p:spPr>
          <a:xfrm>
            <a:off x="8003038" y="5589240"/>
            <a:ext cx="757259" cy="369332"/>
          </a:xfrm>
          <a:prstGeom prst="rect">
            <a:avLst/>
          </a:prstGeom>
          <a:noFill/>
        </p:spPr>
        <p:txBody>
          <a:bodyPr wrap="none" rtlCol="0">
            <a:spAutoFit/>
          </a:bodyPr>
          <a:lstStyle/>
          <a:p>
            <a:r>
              <a:rPr lang="en-US" altLang="zh-CN" dirty="0">
                <a:solidFill>
                  <a:srgbClr val="FF0000"/>
                </a:solidFill>
                <a:latin typeface="Calibri" panose="020F0502020204030204"/>
                <a:ea typeface="SimSun" panose="02010600030101010101" pitchFamily="2" charset="-122"/>
              </a:rPr>
              <a:t>10TeV</a:t>
            </a:r>
            <a:endParaRPr lang="zh-CN" altLang="en-US" dirty="0">
              <a:solidFill>
                <a:srgbClr val="FF0000"/>
              </a:solidFill>
              <a:latin typeface="Calibri" panose="020F0502020204030204"/>
              <a:ea typeface="SimSun" panose="02010600030101010101" pitchFamily="2" charset="-122"/>
            </a:endParaRPr>
          </a:p>
        </p:txBody>
      </p:sp>
      <p:cxnSp>
        <p:nvCxnSpPr>
          <p:cNvPr id="7" name="直接连接符 6"/>
          <p:cNvCxnSpPr/>
          <p:nvPr/>
        </p:nvCxnSpPr>
        <p:spPr>
          <a:xfrm>
            <a:off x="1524000" y="1054100"/>
            <a:ext cx="9144000" cy="0"/>
          </a:xfrm>
          <a:prstGeom prst="line">
            <a:avLst/>
          </a:prstGeom>
          <a:ln w="635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6816081" y="3861048"/>
            <a:ext cx="1256819" cy="369332"/>
          </a:xfrm>
          <a:prstGeom prst="rect">
            <a:avLst/>
          </a:prstGeom>
          <a:noFill/>
        </p:spPr>
        <p:txBody>
          <a:bodyPr wrap="none" rtlCol="0">
            <a:spAutoFit/>
          </a:bodyPr>
          <a:lstStyle/>
          <a:p>
            <a:r>
              <a:rPr lang="en-US" altLang="zh-CN" dirty="0">
                <a:solidFill>
                  <a:srgbClr val="FF0000"/>
                </a:solidFill>
                <a:latin typeface="Calibri" panose="020F0502020204030204"/>
                <a:ea typeface="SimSun" panose="02010600030101010101" pitchFamily="2" charset="-122"/>
              </a:rPr>
              <a:t>Preliminary</a:t>
            </a:r>
            <a:endParaRPr lang="zh-CN" altLang="en-US" dirty="0">
              <a:solidFill>
                <a:srgbClr val="FF0000"/>
              </a:solidFill>
              <a:latin typeface="Calibri" panose="020F0502020204030204"/>
              <a:ea typeface="SimSun" panose="02010600030101010101" pitchFamily="2" charset="-122"/>
            </a:endParaRPr>
          </a:p>
        </p:txBody>
      </p:sp>
      <p:cxnSp>
        <p:nvCxnSpPr>
          <p:cNvPr id="11" name="直接连接符 10"/>
          <p:cNvCxnSpPr/>
          <p:nvPr/>
        </p:nvCxnSpPr>
        <p:spPr>
          <a:xfrm>
            <a:off x="8463861" y="1412776"/>
            <a:ext cx="0" cy="40324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a:endCxn id="14" idx="1"/>
          </p:cNvCxnSpPr>
          <p:nvPr/>
        </p:nvCxnSpPr>
        <p:spPr>
          <a:xfrm>
            <a:off x="9406890" y="1410335"/>
            <a:ext cx="1142581" cy="12973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10549471" y="2523068"/>
            <a:ext cx="1313821" cy="369332"/>
          </a:xfrm>
          <a:prstGeom prst="rect">
            <a:avLst/>
          </a:prstGeom>
          <a:noFill/>
        </p:spPr>
        <p:txBody>
          <a:bodyPr wrap="none" rtlCol="0">
            <a:spAutoFit/>
          </a:bodyPr>
          <a:lstStyle/>
          <a:p>
            <a:r>
              <a:rPr lang="en-US" altLang="zh-CN" dirty="0" err="1"/>
              <a:t>Yunzhi</a:t>
            </a:r>
            <a:r>
              <a:rPr lang="en-US" altLang="zh-CN" dirty="0"/>
              <a:t> Shen</a:t>
            </a:r>
            <a:endParaRPr lang="zh-CN" altLang="en-US" dirty="0"/>
          </a:p>
        </p:txBody>
      </p:sp>
      <p:cxnSp>
        <p:nvCxnSpPr>
          <p:cNvPr id="16" name="直接箭头连接符 15"/>
          <p:cNvCxnSpPr>
            <a:endCxn id="19" idx="3"/>
          </p:cNvCxnSpPr>
          <p:nvPr/>
        </p:nvCxnSpPr>
        <p:spPr>
          <a:xfrm flipH="1">
            <a:off x="2284307" y="1412776"/>
            <a:ext cx="5318760" cy="4507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660144" y="1678821"/>
            <a:ext cx="1624163" cy="369332"/>
          </a:xfrm>
          <a:prstGeom prst="rect">
            <a:avLst/>
          </a:prstGeom>
          <a:noFill/>
        </p:spPr>
        <p:txBody>
          <a:bodyPr wrap="none" rtlCol="0">
            <a:spAutoFit/>
          </a:bodyPr>
          <a:lstStyle/>
          <a:p>
            <a:r>
              <a:rPr lang="en-US" altLang="zh-CN" dirty="0" err="1"/>
              <a:t>Songzhan</a:t>
            </a:r>
            <a:r>
              <a:rPr lang="en-US" altLang="zh-CN" dirty="0"/>
              <a:t> Chen</a:t>
            </a:r>
            <a:endParaRPr lang="zh-CN" altLang="en-US" dirty="0"/>
          </a:p>
        </p:txBody>
      </p:sp>
      <p:cxnSp>
        <p:nvCxnSpPr>
          <p:cNvPr id="21" name="直接箭头连接符 20"/>
          <p:cNvCxnSpPr/>
          <p:nvPr/>
        </p:nvCxnSpPr>
        <p:spPr>
          <a:xfrm flipH="1">
            <a:off x="2370667" y="1410335"/>
            <a:ext cx="6727613" cy="11127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a:off x="4588934" y="1412776"/>
            <a:ext cx="2807546" cy="1144157"/>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a:off x="4151784" y="1412776"/>
            <a:ext cx="3451283" cy="12694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直接箭头连接符 28"/>
          <p:cNvCxnSpPr/>
          <p:nvPr/>
        </p:nvCxnSpPr>
        <p:spPr>
          <a:xfrm>
            <a:off x="5090160" y="1412776"/>
            <a:ext cx="2377440" cy="1059492"/>
          </a:xfrm>
          <a:prstGeom prst="straightConnector1">
            <a:avLst/>
          </a:prstGeom>
          <a:ln>
            <a:solidFill>
              <a:srgbClr val="FF1102"/>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p:nvPr/>
        </p:nvCxnSpPr>
        <p:spPr>
          <a:xfrm>
            <a:off x="5902960" y="1412776"/>
            <a:ext cx="1808480" cy="1428824"/>
          </a:xfrm>
          <a:prstGeom prst="straightConnector1">
            <a:avLst/>
          </a:prstGeom>
          <a:ln>
            <a:solidFill>
              <a:srgbClr val="FF9393"/>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p:nvPr/>
        </p:nvCxnSpPr>
        <p:spPr>
          <a:xfrm>
            <a:off x="6816081" y="1410335"/>
            <a:ext cx="1068079" cy="2018665"/>
          </a:xfrm>
          <a:prstGeom prst="straightConnector1">
            <a:avLst/>
          </a:prstGeom>
          <a:ln>
            <a:solidFill>
              <a:srgbClr val="BF01BF"/>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p:nvPr/>
        </p:nvCxnSpPr>
        <p:spPr>
          <a:xfrm>
            <a:off x="7449185" y="1410335"/>
            <a:ext cx="434975" cy="1718945"/>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p:nvPr/>
        </p:nvCxnSpPr>
        <p:spPr>
          <a:xfrm flipH="1">
            <a:off x="7884160" y="1412776"/>
            <a:ext cx="375920" cy="1594584"/>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8835390" y="1147445"/>
            <a:ext cx="1752852" cy="276999"/>
          </a:xfrm>
          <a:prstGeom prst="rect">
            <a:avLst/>
          </a:prstGeom>
          <a:noFill/>
        </p:spPr>
        <p:txBody>
          <a:bodyPr wrap="none" rtlCol="0">
            <a:spAutoFit/>
          </a:bodyPr>
          <a:lstStyle/>
          <a:p>
            <a:r>
              <a:rPr lang="en-US" altLang="zh-CN" sz="1200" dirty="0">
                <a:solidFill>
                  <a:srgbClr val="FF0000"/>
                </a:solidFill>
              </a:rPr>
              <a:t>W44, Kes78, J0534+3535</a:t>
            </a:r>
            <a:endParaRPr lang="zh-CN" altLang="en-US" sz="1200" dirty="0">
              <a:solidFill>
                <a:srgbClr val="FF0000"/>
              </a:solidFill>
            </a:endParaRPr>
          </a:p>
        </p:txBody>
      </p:sp>
      <p:sp>
        <p:nvSpPr>
          <p:cNvPr id="17" name="文本框 16"/>
          <p:cNvSpPr txBox="1"/>
          <p:nvPr/>
        </p:nvSpPr>
        <p:spPr>
          <a:xfrm>
            <a:off x="1405890" y="2602230"/>
            <a:ext cx="1363643" cy="369332"/>
          </a:xfrm>
          <a:prstGeom prst="rect">
            <a:avLst/>
          </a:prstGeom>
          <a:noFill/>
        </p:spPr>
        <p:txBody>
          <a:bodyPr wrap="none" rtlCol="0">
            <a:spAutoFit/>
          </a:bodyPr>
          <a:lstStyle/>
          <a:p>
            <a:r>
              <a:rPr lang="en-US" altLang="zh-CN" dirty="0" err="1"/>
              <a:t>Hanrong</a:t>
            </a:r>
            <a:r>
              <a:rPr lang="en-US" altLang="zh-CN" dirty="0"/>
              <a:t> Wu</a:t>
            </a:r>
            <a:endParaRPr lang="zh-CN" altLang="en-US" dirty="0"/>
          </a:p>
        </p:txBody>
      </p:sp>
      <p:sp>
        <p:nvSpPr>
          <p:cNvPr id="26" name="文本框 25"/>
          <p:cNvSpPr txBox="1"/>
          <p:nvPr/>
        </p:nvSpPr>
        <p:spPr>
          <a:xfrm>
            <a:off x="9398851" y="3601298"/>
            <a:ext cx="1112292" cy="369332"/>
          </a:xfrm>
          <a:prstGeom prst="rect">
            <a:avLst/>
          </a:prstGeom>
          <a:noFill/>
        </p:spPr>
        <p:txBody>
          <a:bodyPr wrap="none" rtlCol="0">
            <a:spAutoFit/>
          </a:bodyPr>
          <a:lstStyle/>
          <a:p>
            <a:r>
              <a:rPr lang="en-US" altLang="zh-CN" dirty="0" err="1"/>
              <a:t>Xiurong</a:t>
            </a:r>
            <a:r>
              <a:rPr lang="en-US" altLang="zh-CN" dirty="0"/>
              <a:t> Li</a:t>
            </a:r>
            <a:endParaRPr lang="zh-CN" altLang="en-US" dirty="0"/>
          </a:p>
        </p:txBody>
      </p:sp>
      <p:cxnSp>
        <p:nvCxnSpPr>
          <p:cNvPr id="33" name="直接箭头连接符 32"/>
          <p:cNvCxnSpPr>
            <a:endCxn id="26" idx="0"/>
          </p:cNvCxnSpPr>
          <p:nvPr/>
        </p:nvCxnSpPr>
        <p:spPr>
          <a:xfrm flipH="1">
            <a:off x="9954997" y="1410335"/>
            <a:ext cx="171983" cy="21909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3554730" y="4983480"/>
            <a:ext cx="74295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2475" y="130529"/>
            <a:ext cx="10515600" cy="1325563"/>
          </a:xfrm>
        </p:spPr>
        <p:txBody>
          <a:bodyPr/>
          <a:lstStyle/>
          <a:p>
            <a:r>
              <a:rPr lang="en-US" altLang="zh-CN" dirty="0"/>
              <a:t>G150: Radio by Urumqi (6 cm) and LHAASO</a:t>
            </a:r>
            <a:endParaRPr lang="zh-CN" altLang="en-US" dirty="0"/>
          </a:p>
        </p:txBody>
      </p:sp>
      <p:pic>
        <p:nvPicPr>
          <p:cNvPr id="5" name="图片 4"/>
          <p:cNvPicPr>
            <a:picLocks noChangeAspect="1"/>
          </p:cNvPicPr>
          <p:nvPr/>
        </p:nvPicPr>
        <p:blipFill>
          <a:blip r:embed="rId1"/>
          <a:stretch>
            <a:fillRect/>
          </a:stretch>
        </p:blipFill>
        <p:spPr>
          <a:xfrm>
            <a:off x="201890" y="1456944"/>
            <a:ext cx="3982546" cy="3762773"/>
          </a:xfrm>
          <a:prstGeom prst="rect">
            <a:avLst/>
          </a:prstGeom>
        </p:spPr>
      </p:pic>
      <p:sp>
        <p:nvSpPr>
          <p:cNvPr id="9" name="文本框 8"/>
          <p:cNvSpPr txBox="1"/>
          <p:nvPr/>
        </p:nvSpPr>
        <p:spPr>
          <a:xfrm>
            <a:off x="228600" y="5396502"/>
            <a:ext cx="6096000" cy="1092607"/>
          </a:xfrm>
          <a:prstGeom prst="rect">
            <a:avLst/>
          </a:prstGeom>
          <a:noFill/>
        </p:spPr>
        <p:txBody>
          <a:bodyPr wrap="square">
            <a:spAutoFit/>
          </a:bodyPr>
          <a:lstStyle/>
          <a:p>
            <a:r>
              <a:rPr lang="zh-CN" altLang="en-US" dirty="0"/>
              <a:t>Urumqi 6 cm observations of the SNR G150.3+4.5.</a:t>
            </a:r>
            <a:endParaRPr lang="en-US" altLang="zh-CN" dirty="0"/>
          </a:p>
          <a:p>
            <a:r>
              <a:rPr lang="zh-CN" altLang="en-US" sz="1100" dirty="0"/>
              <a:t>A&amp;A 643, A28 (2020)</a:t>
            </a:r>
            <a:endParaRPr lang="zh-CN" altLang="en-US" sz="1100" dirty="0"/>
          </a:p>
          <a:p>
            <a:endParaRPr lang="zh-CN" altLang="en-US" dirty="0"/>
          </a:p>
          <a:p>
            <a:r>
              <a:rPr lang="zh-CN" altLang="en-US" dirty="0"/>
              <a:t> </a:t>
            </a:r>
            <a:endParaRPr lang="zh-CN" altLang="en-US" dirty="0"/>
          </a:p>
        </p:txBody>
      </p:sp>
      <p:sp>
        <p:nvSpPr>
          <p:cNvPr id="13" name="文本框 12"/>
          <p:cNvSpPr txBox="1"/>
          <p:nvPr/>
        </p:nvSpPr>
        <p:spPr>
          <a:xfrm>
            <a:off x="5433385" y="5179798"/>
            <a:ext cx="6096000" cy="369332"/>
          </a:xfrm>
          <a:prstGeom prst="rect">
            <a:avLst/>
          </a:prstGeom>
          <a:noFill/>
        </p:spPr>
        <p:txBody>
          <a:bodyPr wrap="square">
            <a:spAutoFit/>
          </a:bodyPr>
          <a:lstStyle/>
          <a:p>
            <a:r>
              <a:rPr lang="en-US" altLang="zh-CN" dirty="0">
                <a:sym typeface="+mn-ea"/>
              </a:rPr>
              <a:t>WCDA                          	      		  KM2A</a:t>
            </a:r>
            <a:endParaRPr lang="zh-CN" altLang="en-US" dirty="0"/>
          </a:p>
        </p:txBody>
      </p:sp>
      <p:pic>
        <p:nvPicPr>
          <p:cNvPr id="12" name="图片 11"/>
          <p:cNvPicPr>
            <a:picLocks noChangeAspect="1"/>
          </p:cNvPicPr>
          <p:nvPr/>
        </p:nvPicPr>
        <p:blipFill>
          <a:blip r:embed="rId2"/>
          <a:stretch>
            <a:fillRect/>
          </a:stretch>
        </p:blipFill>
        <p:spPr>
          <a:xfrm>
            <a:off x="8092630" y="1634476"/>
            <a:ext cx="3982544" cy="3607707"/>
          </a:xfrm>
          <a:prstGeom prst="rect">
            <a:avLst/>
          </a:prstGeom>
        </p:spPr>
      </p:pic>
      <p:sp>
        <p:nvSpPr>
          <p:cNvPr id="15" name="文本框 14"/>
          <p:cNvSpPr txBox="1"/>
          <p:nvPr/>
        </p:nvSpPr>
        <p:spPr>
          <a:xfrm>
            <a:off x="8949012" y="1979057"/>
            <a:ext cx="2765257" cy="369332"/>
          </a:xfrm>
          <a:prstGeom prst="rect">
            <a:avLst/>
          </a:prstGeom>
          <a:noFill/>
        </p:spPr>
        <p:txBody>
          <a:bodyPr wrap="square" rtlCol="0">
            <a:spAutoFit/>
          </a:bodyPr>
          <a:lstStyle/>
          <a:p>
            <a:r>
              <a:rPr lang="en-US" altLang="zh-CN" dirty="0">
                <a:solidFill>
                  <a:schemeClr val="bg1"/>
                </a:solidFill>
              </a:rPr>
              <a:t>White: Radio  Contour</a:t>
            </a:r>
            <a:endParaRPr lang="zh-CN" altLang="en-US" dirty="0">
              <a:solidFill>
                <a:schemeClr val="bg1"/>
              </a:solidFill>
            </a:endParaRPr>
          </a:p>
        </p:txBody>
      </p:sp>
      <p:sp>
        <p:nvSpPr>
          <p:cNvPr id="16" name="文本框 15"/>
          <p:cNvSpPr txBox="1"/>
          <p:nvPr/>
        </p:nvSpPr>
        <p:spPr>
          <a:xfrm>
            <a:off x="2447925" y="5973622"/>
            <a:ext cx="9180619" cy="646331"/>
          </a:xfrm>
          <a:prstGeom prst="rect">
            <a:avLst/>
          </a:prstGeom>
          <a:noFill/>
        </p:spPr>
        <p:txBody>
          <a:bodyPr wrap="square" rtlCol="0">
            <a:spAutoFit/>
          </a:bodyPr>
          <a:lstStyle/>
          <a:p>
            <a:r>
              <a:rPr lang="en-US" altLang="zh-CN" dirty="0">
                <a:solidFill>
                  <a:srgbClr val="0000FF"/>
                </a:solidFill>
              </a:rPr>
              <a:t>The WCDA source </a:t>
            </a:r>
            <a:r>
              <a:rPr lang="en-US" altLang="zh-CN" dirty="0"/>
              <a:t>from 2 to 20TeV is spatially associated with </a:t>
            </a:r>
            <a:r>
              <a:rPr lang="en-US" altLang="zh-CN" dirty="0">
                <a:solidFill>
                  <a:srgbClr val="0000FF"/>
                </a:solidFill>
              </a:rPr>
              <a:t>the whole radio observation</a:t>
            </a:r>
            <a:r>
              <a:rPr lang="en-US" altLang="zh-CN" dirty="0"/>
              <a:t>.</a:t>
            </a:r>
            <a:endParaRPr lang="en-US" altLang="zh-CN" dirty="0"/>
          </a:p>
          <a:p>
            <a:r>
              <a:rPr lang="en-US" altLang="zh-CN" dirty="0">
                <a:solidFill>
                  <a:srgbClr val="FF0000"/>
                </a:solidFill>
              </a:rPr>
              <a:t>The small source</a:t>
            </a:r>
            <a:r>
              <a:rPr lang="en-US" altLang="zh-CN" dirty="0"/>
              <a:t> at  higher energy is concentrated on the </a:t>
            </a:r>
            <a:r>
              <a:rPr lang="zh-CN" altLang="en-US" dirty="0">
                <a:solidFill>
                  <a:srgbClr val="FF0000"/>
                </a:solidFill>
              </a:rPr>
              <a:t>brightest part </a:t>
            </a:r>
            <a:r>
              <a:rPr lang="en-US" altLang="zh-CN" dirty="0">
                <a:solidFill>
                  <a:srgbClr val="FF0000"/>
                </a:solidFill>
              </a:rPr>
              <a:t>A.</a:t>
            </a:r>
            <a:r>
              <a:rPr lang="en-US" altLang="zh-CN" dirty="0"/>
              <a:t>  </a:t>
            </a:r>
            <a:endParaRPr lang="zh-CN" altLang="en-US" dirty="0"/>
          </a:p>
        </p:txBody>
      </p:sp>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97230" y="1386043"/>
            <a:ext cx="4509725" cy="3687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文本框 13"/>
          <p:cNvSpPr txBox="1"/>
          <p:nvPr/>
        </p:nvSpPr>
        <p:spPr>
          <a:xfrm>
            <a:off x="4549647" y="1702104"/>
            <a:ext cx="2488587" cy="707886"/>
          </a:xfrm>
          <a:prstGeom prst="rect">
            <a:avLst/>
          </a:prstGeom>
          <a:noFill/>
        </p:spPr>
        <p:txBody>
          <a:bodyPr wrap="square" rtlCol="0">
            <a:spAutoFit/>
          </a:bodyPr>
          <a:lstStyle/>
          <a:p>
            <a:r>
              <a:rPr lang="en-US" altLang="zh-CN" sz="2000" b="1" dirty="0">
                <a:solidFill>
                  <a:schemeClr val="bg1"/>
                </a:solidFill>
              </a:rPr>
              <a:t>White: Radio  Contour</a:t>
            </a:r>
            <a:endParaRPr lang="zh-CN" altLang="en-US" sz="2000" b="1" dirty="0">
              <a:solidFill>
                <a:schemeClr val="bg1"/>
              </a:solidFill>
            </a:endParaRPr>
          </a:p>
        </p:txBody>
      </p:sp>
      <p:pic>
        <p:nvPicPr>
          <p:cNvPr id="3" name="内容占位符 5"/>
          <p:cNvPicPr>
            <a:picLocks noGrp="1" noChangeAspect="1"/>
          </p:cNvPicPr>
          <p:nvPr>
            <p:ph idx="1"/>
            <p:custDataLst>
              <p:tags r:id="rId4"/>
            </p:custDataLst>
          </p:nvPr>
        </p:nvPicPr>
        <p:blipFill>
          <a:blip r:embed="rId5"/>
          <a:stretch>
            <a:fillRect/>
          </a:stretch>
        </p:blipFill>
        <p:spPr>
          <a:xfrm>
            <a:off x="3962228" y="1535712"/>
            <a:ext cx="4352608" cy="3578266"/>
          </a:xfrm>
          <a:prstGeom prst="rect">
            <a:avLst/>
          </a:prstGeom>
        </p:spPr>
      </p:pic>
      <p:pic>
        <p:nvPicPr>
          <p:cNvPr id="4" name="图片 3"/>
          <p:cNvPicPr>
            <a:picLocks noChangeAspect="1"/>
          </p:cNvPicPr>
          <p:nvPr>
            <p:custDataLst>
              <p:tags r:id="rId6"/>
            </p:custDataLst>
          </p:nvPr>
        </p:nvPicPr>
        <p:blipFill>
          <a:blip r:embed="rId7"/>
          <a:stretch>
            <a:fillRect/>
          </a:stretch>
        </p:blipFill>
        <p:spPr>
          <a:xfrm>
            <a:off x="8112323" y="1654136"/>
            <a:ext cx="3957003" cy="3417597"/>
          </a:xfrm>
          <a:prstGeom prst="rect">
            <a:avLst/>
          </a:prstGeom>
        </p:spPr>
      </p:pic>
      <p:sp>
        <p:nvSpPr>
          <p:cNvPr id="6" name="文本框 5"/>
          <p:cNvSpPr txBox="1"/>
          <p:nvPr/>
        </p:nvSpPr>
        <p:spPr>
          <a:xfrm>
            <a:off x="7028127" y="5142570"/>
            <a:ext cx="2162451" cy="369332"/>
          </a:xfrm>
          <a:prstGeom prst="rect">
            <a:avLst/>
          </a:prstGeom>
          <a:noFill/>
        </p:spPr>
        <p:txBody>
          <a:bodyPr wrap="none" rtlCol="0">
            <a:spAutoFit/>
          </a:bodyPr>
          <a:lstStyle/>
          <a:p>
            <a:r>
              <a:rPr lang="en-US" altLang="zh-CN" dirty="0"/>
              <a:t>Black Radio Contours</a:t>
            </a:r>
            <a:endParaRPr lang="zh-CN" altLang="en-US" dirty="0"/>
          </a:p>
        </p:txBody>
      </p:sp>
      <p:sp>
        <p:nvSpPr>
          <p:cNvPr id="7" name="日期占位符 6"/>
          <p:cNvSpPr>
            <a:spLocks noGrp="1"/>
          </p:cNvSpPr>
          <p:nvPr>
            <p:ph type="dt" sz="half" idx="10"/>
          </p:nvPr>
        </p:nvSpPr>
        <p:spPr/>
        <p:txBody>
          <a:bodyPr/>
          <a:lstStyle/>
          <a:p>
            <a:r>
              <a:rPr lang="en-US" altLang="zh-CN"/>
              <a:t>2026/4/26</a:t>
            </a:r>
            <a:endParaRPr lang="zh-CN" altLang="en-US"/>
          </a:p>
        </p:txBody>
      </p:sp>
      <p:sp>
        <p:nvSpPr>
          <p:cNvPr id="8" name="页脚占位符 7"/>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10" name="灯片编号占位符 9"/>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7" name="内容占位符 6"/>
          <p:cNvPicPr>
            <a:picLocks noGrp="1" noChangeAspect="1"/>
          </p:cNvPicPr>
          <p:nvPr>
            <p:ph idx="1"/>
          </p:nvPr>
        </p:nvPicPr>
        <p:blipFill>
          <a:blip r:embed="rId1"/>
          <a:stretch>
            <a:fillRect/>
          </a:stretch>
        </p:blipFill>
        <p:spPr>
          <a:xfrm>
            <a:off x="7967251" y="2055813"/>
            <a:ext cx="3664138" cy="2635385"/>
          </a:xfrm>
        </p:spPr>
      </p:pic>
      <p:pic>
        <p:nvPicPr>
          <p:cNvPr id="5" name="图片 4"/>
          <p:cNvPicPr>
            <a:picLocks noChangeAspect="1"/>
          </p:cNvPicPr>
          <p:nvPr/>
        </p:nvPicPr>
        <p:blipFill>
          <a:blip r:embed="rId2"/>
          <a:stretch>
            <a:fillRect/>
          </a:stretch>
        </p:blipFill>
        <p:spPr>
          <a:xfrm>
            <a:off x="0" y="0"/>
            <a:ext cx="7745786" cy="6858000"/>
          </a:xfrm>
          <a:prstGeom prst="rect">
            <a:avLst/>
          </a:prstGeom>
        </p:spPr>
      </p:pic>
      <p:cxnSp>
        <p:nvCxnSpPr>
          <p:cNvPr id="9" name="直接箭头连接符 8"/>
          <p:cNvCxnSpPr/>
          <p:nvPr/>
        </p:nvCxnSpPr>
        <p:spPr>
          <a:xfrm flipH="1" flipV="1">
            <a:off x="7745786" y="1690688"/>
            <a:ext cx="1866844" cy="11210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nvCxnSpPr>
        <p:spPr>
          <a:xfrm flipH="1">
            <a:off x="7646670" y="3543300"/>
            <a:ext cx="3211830" cy="162401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p:nvPicPr>
        <p:blipFill>
          <a:blip r:embed="rId3"/>
          <a:stretch>
            <a:fillRect/>
          </a:stretch>
        </p:blipFill>
        <p:spPr>
          <a:xfrm>
            <a:off x="7745786" y="552166"/>
            <a:ext cx="4424362" cy="1002855"/>
          </a:xfrm>
          <a:prstGeom prst="rect">
            <a:avLst/>
          </a:prstGeom>
        </p:spPr>
      </p:pic>
      <p:sp>
        <p:nvSpPr>
          <p:cNvPr id="15" name="文本框 14"/>
          <p:cNvSpPr txBox="1"/>
          <p:nvPr/>
        </p:nvSpPr>
        <p:spPr>
          <a:xfrm>
            <a:off x="8811386" y="5252501"/>
            <a:ext cx="2820003" cy="646331"/>
          </a:xfrm>
          <a:prstGeom prst="rect">
            <a:avLst/>
          </a:prstGeom>
          <a:noFill/>
        </p:spPr>
        <p:txBody>
          <a:bodyPr wrap="none" rtlCol="0" anchor="t">
            <a:spAutoFit/>
          </a:bodyPr>
          <a:lstStyle/>
          <a:p>
            <a:pPr algn="l"/>
            <a:r>
              <a:rPr lang="en-US" altLang="zh-CN" b="1" dirty="0">
                <a:solidFill>
                  <a:srgbClr val="0000FF"/>
                </a:solidFill>
                <a:latin typeface="Arial" panose="020B0604020202090204" pitchFamily="34" charset="0"/>
                <a:ea typeface="SimSun" panose="02010600030101010101" pitchFamily="2" charset="-122"/>
                <a:cs typeface="Arial" panose="020B0604020202090204" pitchFamily="34" charset="0"/>
                <a:sym typeface="+mn-ea"/>
              </a:rPr>
              <a:t>Δ</a:t>
            </a:r>
            <a:r>
              <a:rPr lang="en-US" altLang="zh-CN" b="1" dirty="0">
                <a:solidFill>
                  <a:srgbClr val="0000FF"/>
                </a:solidFill>
                <a:latin typeface="Arial" panose="020B0604020202090204" pitchFamily="34" charset="0"/>
                <a:ea typeface="SimSun" panose="02010600030101010101" pitchFamily="2" charset="-122"/>
                <a:cs typeface="永中宋体" panose="02010600030101010101" charset="-122"/>
                <a:sym typeface="+mn-ea"/>
              </a:rPr>
              <a:t>TS(</a:t>
            </a:r>
            <a:r>
              <a:rPr lang="en-US" altLang="zh-CN" b="1" dirty="0" err="1">
                <a:solidFill>
                  <a:srgbClr val="0000FF"/>
                </a:solidFill>
                <a:latin typeface="Arial" panose="020B0604020202090204" pitchFamily="34" charset="0"/>
                <a:ea typeface="SimSun" panose="02010600030101010101" pitchFamily="2" charset="-122"/>
                <a:cs typeface="永中宋体" panose="02010600030101010101" charset="-122"/>
                <a:sym typeface="+mn-ea"/>
              </a:rPr>
              <a:t>Ecut</a:t>
            </a:r>
            <a:r>
              <a:rPr lang="en-US" altLang="zh-CN" b="1" dirty="0">
                <a:solidFill>
                  <a:srgbClr val="0000FF"/>
                </a:solidFill>
                <a:latin typeface="Arial" panose="020B0604020202090204" pitchFamily="34" charset="0"/>
                <a:ea typeface="SimSun" panose="02010600030101010101" pitchFamily="2" charset="-122"/>
                <a:cs typeface="永中宋体" panose="02010600030101010101" charset="-122"/>
                <a:sym typeface="+mn-ea"/>
              </a:rPr>
              <a:t>)= 23 for large</a:t>
            </a:r>
            <a:endParaRPr lang="en-US" altLang="zh-CN" b="1" dirty="0">
              <a:solidFill>
                <a:srgbClr val="0070C0"/>
              </a:solidFill>
              <a:latin typeface="Arial" panose="020B0604020202090204" pitchFamily="34" charset="0"/>
              <a:ea typeface="SimSun" panose="02010600030101010101" pitchFamily="2" charset="-122"/>
              <a:cs typeface="永中宋体" panose="02010600030101010101" charset="-122"/>
              <a:sym typeface="+mn-ea"/>
            </a:endParaRPr>
          </a:p>
          <a:p>
            <a:pPr algn="l"/>
            <a:r>
              <a:rPr lang="en-US" altLang="zh-CN" b="1" dirty="0">
                <a:solidFill>
                  <a:srgbClr val="FF0000"/>
                </a:solidFill>
                <a:latin typeface="Arial" panose="020B0604020202090204" pitchFamily="34" charset="0"/>
                <a:ea typeface="SimSun" panose="02010600030101010101" pitchFamily="2" charset="-122"/>
                <a:cs typeface="Arial" panose="020B0604020202090204" pitchFamily="34" charset="0"/>
                <a:sym typeface="+mn-ea"/>
              </a:rPr>
              <a:t>Δ</a:t>
            </a:r>
            <a:r>
              <a:rPr lang="en-US" altLang="zh-CN" b="1" dirty="0">
                <a:solidFill>
                  <a:srgbClr val="FF0000"/>
                </a:solidFill>
                <a:latin typeface="Arial" panose="020B0604020202090204" pitchFamily="34" charset="0"/>
                <a:ea typeface="SimSun" panose="02010600030101010101" pitchFamily="2" charset="-122"/>
                <a:cs typeface="永中宋体" panose="02010600030101010101" charset="-122"/>
                <a:sym typeface="+mn-ea"/>
              </a:rPr>
              <a:t>TS(</a:t>
            </a:r>
            <a:r>
              <a:rPr lang="en-US" altLang="zh-CN" b="1" dirty="0" err="1">
                <a:solidFill>
                  <a:srgbClr val="FF0000"/>
                </a:solidFill>
                <a:latin typeface="Arial" panose="020B0604020202090204" pitchFamily="34" charset="0"/>
                <a:ea typeface="SimSun" panose="02010600030101010101" pitchFamily="2" charset="-122"/>
                <a:cs typeface="永中宋体" panose="02010600030101010101" charset="-122"/>
                <a:sym typeface="+mn-ea"/>
              </a:rPr>
              <a:t>Ecut</a:t>
            </a:r>
            <a:r>
              <a:rPr lang="en-US" altLang="zh-CN" b="1" dirty="0">
                <a:solidFill>
                  <a:srgbClr val="FF0000"/>
                </a:solidFill>
                <a:latin typeface="Arial" panose="020B0604020202090204" pitchFamily="34" charset="0"/>
                <a:ea typeface="SimSun" panose="02010600030101010101" pitchFamily="2" charset="-122"/>
                <a:cs typeface="永中宋体" panose="02010600030101010101" charset="-122"/>
                <a:sym typeface="+mn-ea"/>
              </a:rPr>
              <a:t>)= 22 for small</a:t>
            </a:r>
            <a:endParaRPr lang="zh-CN" altLang="en-US" dirty="0"/>
          </a:p>
        </p:txBody>
      </p:sp>
      <p:sp>
        <p:nvSpPr>
          <p:cNvPr id="3" name="日期占位符 2"/>
          <p:cNvSpPr>
            <a:spLocks noGrp="1"/>
          </p:cNvSpPr>
          <p:nvPr>
            <p:ph type="dt" sz="half" idx="10"/>
          </p:nvPr>
        </p:nvSpPr>
        <p:spPr/>
        <p:txBody>
          <a:bodyPr/>
          <a:lstStyle/>
          <a:p>
            <a:r>
              <a:rPr lang="en-US" altLang="zh-CN"/>
              <a:t>2026/4/26</a:t>
            </a:r>
            <a:endParaRPr lang="zh-CN" altLang="en-US"/>
          </a:p>
        </p:txBody>
      </p:sp>
      <p:sp>
        <p:nvSpPr>
          <p:cNvPr id="4" name="页脚占位符 3"/>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7" name="内容占位符 6"/>
          <p:cNvPicPr>
            <a:picLocks noGrp="1" noChangeAspect="1"/>
          </p:cNvPicPr>
          <p:nvPr>
            <p:ph idx="1"/>
          </p:nvPr>
        </p:nvPicPr>
        <p:blipFill>
          <a:blip r:embed="rId1"/>
          <a:stretch>
            <a:fillRect/>
          </a:stretch>
        </p:blipFill>
        <p:spPr>
          <a:xfrm>
            <a:off x="5238344" y="4783394"/>
            <a:ext cx="6567967" cy="1866547"/>
          </a:xfrm>
        </p:spPr>
      </p:pic>
      <p:pic>
        <p:nvPicPr>
          <p:cNvPr id="5" name="图片 4"/>
          <p:cNvPicPr>
            <a:picLocks noChangeAspect="1"/>
          </p:cNvPicPr>
          <p:nvPr/>
        </p:nvPicPr>
        <p:blipFill>
          <a:blip r:embed="rId2"/>
          <a:stretch>
            <a:fillRect/>
          </a:stretch>
        </p:blipFill>
        <p:spPr>
          <a:xfrm>
            <a:off x="141443" y="0"/>
            <a:ext cx="11909112" cy="4184015"/>
          </a:xfrm>
          <a:prstGeom prst="rect">
            <a:avLst/>
          </a:prstGeom>
        </p:spPr>
      </p:pic>
      <p:pic>
        <p:nvPicPr>
          <p:cNvPr id="9" name="图片 8"/>
          <p:cNvPicPr>
            <a:picLocks noChangeAspect="1"/>
          </p:cNvPicPr>
          <p:nvPr/>
        </p:nvPicPr>
        <p:blipFill>
          <a:blip r:embed="rId3"/>
          <a:stretch>
            <a:fillRect/>
          </a:stretch>
        </p:blipFill>
        <p:spPr>
          <a:xfrm>
            <a:off x="335753" y="4211416"/>
            <a:ext cx="3333921" cy="2438525"/>
          </a:xfrm>
          <a:prstGeom prst="rect">
            <a:avLst/>
          </a:prstGeom>
        </p:spPr>
      </p:pic>
      <p:sp>
        <p:nvSpPr>
          <p:cNvPr id="3" name="日期占位符 2"/>
          <p:cNvSpPr>
            <a:spLocks noGrp="1"/>
          </p:cNvSpPr>
          <p:nvPr>
            <p:ph type="dt" sz="half" idx="10"/>
          </p:nvPr>
        </p:nvSpPr>
        <p:spPr/>
        <p:txBody>
          <a:bodyPr/>
          <a:lstStyle/>
          <a:p>
            <a:r>
              <a:rPr lang="en-US" altLang="zh-CN"/>
              <a:t>2026/4/26</a:t>
            </a:r>
            <a:endParaRPr lang="zh-CN" altLang="en-US"/>
          </a:p>
        </p:txBody>
      </p:sp>
      <p:sp>
        <p:nvSpPr>
          <p:cNvPr id="4" name="页脚占位符 3"/>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图片 3"/>
          <p:cNvPicPr>
            <a:picLocks noChangeAspect="1"/>
          </p:cNvPicPr>
          <p:nvPr/>
        </p:nvPicPr>
        <p:blipFill>
          <a:blip r:embed="rId1"/>
          <a:stretch>
            <a:fillRect/>
          </a:stretch>
        </p:blipFill>
        <p:spPr>
          <a:xfrm>
            <a:off x="0" y="0"/>
            <a:ext cx="7465372" cy="6858000"/>
          </a:xfrm>
          <a:prstGeom prst="rect">
            <a:avLst/>
          </a:prstGeom>
        </p:spPr>
      </p:pic>
      <p:sp>
        <p:nvSpPr>
          <p:cNvPr id="5" name="文本框 4"/>
          <p:cNvSpPr txBox="1"/>
          <p:nvPr/>
        </p:nvSpPr>
        <p:spPr>
          <a:xfrm>
            <a:off x="2606040" y="525780"/>
            <a:ext cx="783099" cy="369332"/>
          </a:xfrm>
          <a:prstGeom prst="rect">
            <a:avLst/>
          </a:prstGeom>
          <a:noFill/>
        </p:spPr>
        <p:txBody>
          <a:bodyPr wrap="none" rtlCol="0">
            <a:spAutoFit/>
          </a:bodyPr>
          <a:lstStyle/>
          <a:p>
            <a:r>
              <a:rPr lang="en-US" altLang="zh-CN" dirty="0">
                <a:solidFill>
                  <a:srgbClr val="FF0000"/>
                </a:solidFill>
              </a:rPr>
              <a:t>WCDA</a:t>
            </a:r>
            <a:endParaRPr lang="zh-CN" altLang="en-US" dirty="0">
              <a:solidFill>
                <a:srgbClr val="FF0000"/>
              </a:solidFill>
            </a:endParaRPr>
          </a:p>
        </p:txBody>
      </p:sp>
      <p:sp>
        <p:nvSpPr>
          <p:cNvPr id="6" name="文本框 5"/>
          <p:cNvSpPr txBox="1"/>
          <p:nvPr/>
        </p:nvSpPr>
        <p:spPr>
          <a:xfrm>
            <a:off x="6141720" y="598170"/>
            <a:ext cx="752129" cy="369332"/>
          </a:xfrm>
          <a:prstGeom prst="rect">
            <a:avLst/>
          </a:prstGeom>
          <a:noFill/>
        </p:spPr>
        <p:txBody>
          <a:bodyPr wrap="none" rtlCol="0">
            <a:spAutoFit/>
          </a:bodyPr>
          <a:lstStyle/>
          <a:p>
            <a:r>
              <a:rPr lang="en-US" altLang="zh-CN" dirty="0">
                <a:solidFill>
                  <a:srgbClr val="FF0000"/>
                </a:solidFill>
              </a:rPr>
              <a:t>KM2A</a:t>
            </a:r>
            <a:endParaRPr lang="zh-CN" altLang="en-US" dirty="0">
              <a:solidFill>
                <a:srgbClr val="FF0000"/>
              </a:solidFill>
            </a:endParaRPr>
          </a:p>
        </p:txBody>
      </p:sp>
      <p:pic>
        <p:nvPicPr>
          <p:cNvPr id="8" name="图片 7"/>
          <p:cNvPicPr>
            <a:picLocks noChangeAspect="1"/>
          </p:cNvPicPr>
          <p:nvPr/>
        </p:nvPicPr>
        <p:blipFill>
          <a:blip r:embed="rId2"/>
          <a:stretch>
            <a:fillRect/>
          </a:stretch>
        </p:blipFill>
        <p:spPr>
          <a:xfrm>
            <a:off x="7958996" y="2211634"/>
            <a:ext cx="3657788" cy="2743341"/>
          </a:xfrm>
          <a:prstGeom prst="rect">
            <a:avLst/>
          </a:prstGeom>
        </p:spPr>
      </p:pic>
      <p:cxnSp>
        <p:nvCxnSpPr>
          <p:cNvPr id="10" name="直接箭头连接符 9"/>
          <p:cNvCxnSpPr/>
          <p:nvPr/>
        </p:nvCxnSpPr>
        <p:spPr>
          <a:xfrm flipH="1">
            <a:off x="3554730" y="3211830"/>
            <a:ext cx="5680710" cy="742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flipH="1">
            <a:off x="7315200" y="3954780"/>
            <a:ext cx="3234690" cy="91440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3" name="日期占位符 2"/>
          <p:cNvSpPr>
            <a:spLocks noGrp="1"/>
          </p:cNvSpPr>
          <p:nvPr>
            <p:ph type="dt" sz="half" idx="10"/>
          </p:nvPr>
        </p:nvSpPr>
        <p:spPr/>
        <p:txBody>
          <a:bodyPr/>
          <a:lstStyle/>
          <a:p>
            <a:r>
              <a:rPr lang="en-US" altLang="zh-CN"/>
              <a:t>2026/4/26</a:t>
            </a:r>
            <a:endParaRPr lang="zh-CN" altLang="en-US"/>
          </a:p>
        </p:txBody>
      </p:sp>
      <p:sp>
        <p:nvSpPr>
          <p:cNvPr id="7" name="页脚占位符 6"/>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309049" y="34290"/>
            <a:ext cx="9011805" cy="3385895"/>
          </a:xfrm>
          <a:prstGeom prst="rect">
            <a:avLst/>
          </a:prstGeom>
        </p:spPr>
      </p:pic>
      <p:sp>
        <p:nvSpPr>
          <p:cNvPr id="5" name="文本框 4"/>
          <p:cNvSpPr txBox="1"/>
          <p:nvPr/>
        </p:nvSpPr>
        <p:spPr>
          <a:xfrm>
            <a:off x="384734" y="3463765"/>
            <a:ext cx="6005556" cy="3293209"/>
          </a:xfrm>
          <a:prstGeom prst="rect">
            <a:avLst/>
          </a:prstGeom>
          <a:noFill/>
        </p:spPr>
        <p:txBody>
          <a:bodyPr wrap="square" rtlCol="0">
            <a:spAutoFit/>
          </a:bodyPr>
          <a:lstStyle/>
          <a:p>
            <a:pPr algn="ctr"/>
            <a:r>
              <a:rPr lang="en-US" altLang="zh-CN" sz="2800" dirty="0"/>
              <a:t>A Uniformed Interpretation</a:t>
            </a:r>
            <a:endParaRPr lang="en-US" altLang="zh-CN" sz="2800" dirty="0"/>
          </a:p>
          <a:p>
            <a:r>
              <a:rPr lang="en-US" altLang="zh-CN" dirty="0"/>
              <a:t>T: Age</a:t>
            </a:r>
            <a:endParaRPr lang="en-US" altLang="zh-CN" dirty="0"/>
          </a:p>
          <a:p>
            <a:r>
              <a:rPr lang="en-US" altLang="zh-CN" dirty="0"/>
              <a:t>U: shock speed</a:t>
            </a:r>
            <a:endParaRPr lang="en-US" altLang="zh-CN" dirty="0"/>
          </a:p>
          <a:p>
            <a:r>
              <a:rPr lang="en-US" altLang="zh-CN" dirty="0"/>
              <a:t>R: Radius ~ UT</a:t>
            </a:r>
            <a:endParaRPr lang="en-US" altLang="zh-CN" dirty="0"/>
          </a:p>
          <a:p>
            <a:r>
              <a:rPr lang="en-US" altLang="zh-CN" dirty="0"/>
              <a:t>D: Diffusion coefficient ~E</a:t>
            </a:r>
            <a:r>
              <a:rPr lang="el-GR" altLang="zh-CN" baseline="30000" dirty="0">
                <a:latin typeface="Calibri" panose="020F0502020204030204" pitchFamily="34" charset="0"/>
                <a:cs typeface="Calibri" panose="020F0502020204030204" pitchFamily="34" charset="0"/>
              </a:rPr>
              <a:t>δ</a:t>
            </a:r>
            <a:endParaRPr lang="en-US" altLang="zh-CN" baseline="30000" dirty="0"/>
          </a:p>
          <a:p>
            <a:endParaRPr lang="en-US" altLang="zh-CN" dirty="0"/>
          </a:p>
          <a:p>
            <a:r>
              <a:rPr lang="en-US" altLang="zh-CN" dirty="0"/>
              <a:t>Acceleration time</a:t>
            </a:r>
            <a:r>
              <a:rPr lang="zh-CN" altLang="en-US" dirty="0"/>
              <a:t>： </a:t>
            </a:r>
            <a:r>
              <a:rPr lang="en-US" altLang="zh-CN" dirty="0"/>
              <a:t>~D/U</a:t>
            </a:r>
            <a:r>
              <a:rPr lang="en-US" altLang="zh-CN" baseline="30000" dirty="0"/>
              <a:t>2</a:t>
            </a:r>
            <a:endParaRPr lang="en-US" altLang="zh-CN" dirty="0"/>
          </a:p>
          <a:p>
            <a:r>
              <a:rPr lang="en-US" altLang="zh-CN" dirty="0"/>
              <a:t>Escape time: ~R</a:t>
            </a:r>
            <a:r>
              <a:rPr lang="en-US" altLang="zh-CN" baseline="30000" dirty="0"/>
              <a:t>2</a:t>
            </a:r>
            <a:r>
              <a:rPr lang="en-US" altLang="zh-CN" dirty="0"/>
              <a:t>/D</a:t>
            </a:r>
            <a:endParaRPr lang="en-US" altLang="zh-CN" dirty="0"/>
          </a:p>
          <a:p>
            <a:endParaRPr lang="en-US" altLang="zh-CN" dirty="0"/>
          </a:p>
          <a:p>
            <a:r>
              <a:rPr lang="en-US" altLang="zh-CN" dirty="0"/>
              <a:t>D/U</a:t>
            </a:r>
            <a:r>
              <a:rPr lang="en-US" altLang="zh-CN" baseline="30000" dirty="0"/>
              <a:t>2 </a:t>
            </a:r>
            <a:r>
              <a:rPr lang="en-US" altLang="zh-CN" dirty="0">
                <a:latin typeface="Calibri" panose="020F0502020204030204" pitchFamily="34" charset="0"/>
                <a:cs typeface="Calibri" panose="020F0502020204030204" pitchFamily="34" charset="0"/>
              </a:rPr>
              <a:t>≤R</a:t>
            </a:r>
            <a:r>
              <a:rPr lang="en-US" altLang="zh-CN" baseline="30000" dirty="0"/>
              <a:t>2</a:t>
            </a:r>
            <a:r>
              <a:rPr lang="en-US" altLang="zh-CN" dirty="0"/>
              <a:t>/D then D</a:t>
            </a:r>
            <a:r>
              <a:rPr lang="en-US" altLang="zh-CN" dirty="0">
                <a:latin typeface="Calibri" panose="020F0502020204030204" pitchFamily="34" charset="0"/>
                <a:cs typeface="Calibri" panose="020F0502020204030204" pitchFamily="34" charset="0"/>
              </a:rPr>
              <a:t> ≤UR ~T(free expansion)</a:t>
            </a:r>
            <a:endParaRPr lang="en-US" altLang="zh-CN" dirty="0">
              <a:latin typeface="Calibri" panose="020F0502020204030204" pitchFamily="34" charset="0"/>
              <a:cs typeface="Calibri" panose="020F0502020204030204" pitchFamily="34" charset="0"/>
            </a:endParaRPr>
          </a:p>
          <a:p>
            <a:r>
              <a:rPr lang="en-US" altLang="zh-CN" dirty="0">
                <a:latin typeface="Calibri" panose="020F0502020204030204" pitchFamily="34" charset="0"/>
                <a:cs typeface="Calibri" panose="020F0502020204030204" pitchFamily="34" charset="0"/>
              </a:rPr>
              <a:t>                                          ~T</a:t>
            </a:r>
            <a:r>
              <a:rPr lang="en-US" altLang="zh-CN" baseline="30000" dirty="0">
                <a:latin typeface="Calibri" panose="020F0502020204030204" pitchFamily="34" charset="0"/>
                <a:cs typeface="Calibri" panose="020F0502020204030204" pitchFamily="34" charset="0"/>
              </a:rPr>
              <a:t>-1/5</a:t>
            </a:r>
            <a:r>
              <a:rPr lang="en-US" altLang="zh-CN" dirty="0">
                <a:latin typeface="Calibri" panose="020F0502020204030204" pitchFamily="34" charset="0"/>
                <a:cs typeface="Calibri" panose="020F0502020204030204" pitchFamily="34" charset="0"/>
              </a:rPr>
              <a:t> (</a:t>
            </a:r>
            <a:r>
              <a:rPr lang="en-US" altLang="zh-CN" dirty="0" err="1">
                <a:latin typeface="Calibri" panose="020F0502020204030204" pitchFamily="34" charset="0"/>
                <a:cs typeface="Calibri" panose="020F0502020204030204" pitchFamily="34" charset="0"/>
              </a:rPr>
              <a:t>Sedov</a:t>
            </a:r>
            <a:r>
              <a:rPr lang="en-US" altLang="zh-CN" dirty="0">
                <a:latin typeface="Calibri" panose="020F0502020204030204" pitchFamily="34" charset="0"/>
                <a:cs typeface="Calibri" panose="020F0502020204030204" pitchFamily="34" charset="0"/>
              </a:rPr>
              <a:t>)</a:t>
            </a:r>
            <a:endParaRPr lang="zh-CN" altLang="en-US" dirty="0"/>
          </a:p>
        </p:txBody>
      </p:sp>
      <p:pic>
        <p:nvPicPr>
          <p:cNvPr id="6" name="图片 5"/>
          <p:cNvPicPr>
            <a:picLocks noChangeAspect="1"/>
          </p:cNvPicPr>
          <p:nvPr/>
        </p:nvPicPr>
        <p:blipFill>
          <a:blip r:embed="rId2"/>
          <a:stretch>
            <a:fillRect/>
          </a:stretch>
        </p:blipFill>
        <p:spPr>
          <a:xfrm>
            <a:off x="6564630" y="3395394"/>
            <a:ext cx="3786218" cy="3086147"/>
          </a:xfrm>
          <a:prstGeom prst="rect">
            <a:avLst/>
          </a:prstGeom>
        </p:spPr>
      </p:pic>
      <p:sp>
        <p:nvSpPr>
          <p:cNvPr id="8" name="文本框 7"/>
          <p:cNvSpPr txBox="1"/>
          <p:nvPr/>
        </p:nvSpPr>
        <p:spPr>
          <a:xfrm>
            <a:off x="7132320" y="6494084"/>
            <a:ext cx="3363870" cy="369332"/>
          </a:xfrm>
          <a:prstGeom prst="rect">
            <a:avLst/>
          </a:prstGeom>
          <a:noFill/>
        </p:spPr>
        <p:txBody>
          <a:bodyPr wrap="none" rtlCol="0">
            <a:spAutoFit/>
          </a:bodyPr>
          <a:lstStyle/>
          <a:p>
            <a:r>
              <a:rPr lang="en-US" altLang="zh-CN" dirty="0" err="1"/>
              <a:t>Ohira</a:t>
            </a:r>
            <a:r>
              <a:rPr lang="en-US" altLang="zh-CN" dirty="0"/>
              <a:t> et al. MNRAS, 2012, 427, 91</a:t>
            </a:r>
            <a:endParaRPr lang="zh-CN" altLang="en-US" dirty="0"/>
          </a:p>
        </p:txBody>
      </p:sp>
      <p:sp>
        <p:nvSpPr>
          <p:cNvPr id="2" name="日期占位符 1"/>
          <p:cNvSpPr>
            <a:spLocks noGrp="1"/>
          </p:cNvSpPr>
          <p:nvPr>
            <p:ph type="dt" sz="half" idx="10"/>
          </p:nvPr>
        </p:nvSpPr>
        <p:spPr/>
        <p:txBody>
          <a:bodyPr/>
          <a:lstStyle/>
          <a:p>
            <a:r>
              <a:rPr lang="en-US" altLang="zh-CN"/>
              <a:t>2026/4/26</a:t>
            </a:r>
            <a:endParaRPr lang="zh-CN" altLang="en-US"/>
          </a:p>
        </p:txBody>
      </p:sp>
      <p:sp>
        <p:nvSpPr>
          <p:cNvPr id="3" name="页脚占位符 2"/>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a:t>Publication Plan</a:t>
            </a:r>
            <a:endParaRPr lang="zh-CN" altLang="en-US" dirty="0"/>
          </a:p>
        </p:txBody>
      </p:sp>
      <p:sp>
        <p:nvSpPr>
          <p:cNvPr id="3" name="内容占位符 2"/>
          <p:cNvSpPr>
            <a:spLocks noGrp="1"/>
          </p:cNvSpPr>
          <p:nvPr>
            <p:ph idx="1"/>
          </p:nvPr>
        </p:nvSpPr>
        <p:spPr/>
        <p:txBody>
          <a:bodyPr/>
          <a:lstStyle/>
          <a:p>
            <a:r>
              <a:rPr lang="en-US" altLang="zh-CN" dirty="0"/>
              <a:t>Evidence for sub-</a:t>
            </a:r>
            <a:r>
              <a:rPr lang="en-US" altLang="zh-CN" dirty="0" err="1"/>
              <a:t>PeV</a:t>
            </a:r>
            <a:r>
              <a:rPr lang="en-US" altLang="zh-CN" dirty="0"/>
              <a:t> cosmic ray acceleration by supernova remnants</a:t>
            </a:r>
            <a:endParaRPr lang="en-US" altLang="zh-CN" dirty="0"/>
          </a:p>
          <a:p>
            <a:r>
              <a:rPr lang="en-US" altLang="zh-CN" dirty="0"/>
              <a:t>Consistent with general views of particle acceleration by shocks of SNRs</a:t>
            </a:r>
            <a:endParaRPr lang="en-US" altLang="zh-CN" dirty="0"/>
          </a:p>
          <a:p>
            <a:endParaRPr lang="en-US" altLang="zh-CN" dirty="0"/>
          </a:p>
          <a:p>
            <a:r>
              <a:rPr lang="en-US" altLang="zh-CN" dirty="0"/>
              <a:t>Nature</a:t>
            </a:r>
            <a:endParaRPr lang="zh-CN" altLang="en-US" dirty="0"/>
          </a:p>
        </p:txBody>
      </p:sp>
      <p:sp>
        <p:nvSpPr>
          <p:cNvPr id="4" name="日期占位符 3"/>
          <p:cNvSpPr>
            <a:spLocks noGrp="1"/>
          </p:cNvSpPr>
          <p:nvPr>
            <p:ph type="dt" sz="half" idx="10"/>
          </p:nvPr>
        </p:nvSpPr>
        <p:spPr/>
        <p:txBody>
          <a:bodyPr/>
          <a:lstStyle/>
          <a:p>
            <a:r>
              <a:rPr lang="en-US" altLang="zh-CN"/>
              <a:t>2026/4/26</a:t>
            </a:r>
            <a:endParaRPr lang="zh-CN" altLang="en-US"/>
          </a:p>
        </p:txBody>
      </p:sp>
      <p:sp>
        <p:nvSpPr>
          <p:cNvPr id="5" name="页脚占位符 4"/>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日期占位符 2"/>
          <p:cNvSpPr>
            <a:spLocks noGrp="1"/>
          </p:cNvSpPr>
          <p:nvPr>
            <p:ph type="dt" sz="half" idx="10"/>
          </p:nvPr>
        </p:nvSpPr>
        <p:spPr/>
        <p:txBody>
          <a:bodyPr/>
          <a:lstStyle/>
          <a:p>
            <a:r>
              <a:rPr lang="en-US" altLang="zh-CN"/>
              <a:t>2026/4/26</a:t>
            </a:r>
            <a:endParaRPr lang="zh-CN" altLang="en-US"/>
          </a:p>
        </p:txBody>
      </p:sp>
      <p:sp>
        <p:nvSpPr>
          <p:cNvPr id="4" name="页脚占位符 3"/>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a:off x="6648936" y="1566042"/>
            <a:ext cx="5473734" cy="4461642"/>
          </a:xfrm>
          <a:prstGeom prst="rect">
            <a:avLst/>
          </a:prstGeom>
        </p:spPr>
      </p:pic>
      <p:pic>
        <p:nvPicPr>
          <p:cNvPr id="13" name="图片 12"/>
          <p:cNvPicPr>
            <a:picLocks noChangeAspect="1"/>
          </p:cNvPicPr>
          <p:nvPr/>
        </p:nvPicPr>
        <p:blipFill>
          <a:blip r:embed="rId2"/>
          <a:stretch>
            <a:fillRect/>
          </a:stretch>
        </p:blipFill>
        <p:spPr>
          <a:xfrm>
            <a:off x="6648936" y="0"/>
            <a:ext cx="5543064" cy="1275907"/>
          </a:xfrm>
          <a:prstGeom prst="rect">
            <a:avLst/>
          </a:prstGeom>
        </p:spPr>
      </p:pic>
      <p:sp>
        <p:nvSpPr>
          <p:cNvPr id="2" name="文本框 1"/>
          <p:cNvSpPr txBox="1"/>
          <p:nvPr/>
        </p:nvSpPr>
        <p:spPr>
          <a:xfrm>
            <a:off x="384734" y="46195"/>
            <a:ext cx="6005556" cy="3293209"/>
          </a:xfrm>
          <a:prstGeom prst="rect">
            <a:avLst/>
          </a:prstGeom>
          <a:noFill/>
        </p:spPr>
        <p:txBody>
          <a:bodyPr wrap="square" rtlCol="0">
            <a:spAutoFit/>
          </a:bodyPr>
          <a:lstStyle/>
          <a:p>
            <a:pPr algn="ctr"/>
            <a:r>
              <a:rPr lang="en-US" altLang="zh-CN" sz="2800" dirty="0"/>
              <a:t>A Uniformed Interpretation</a:t>
            </a:r>
            <a:endParaRPr lang="en-US" altLang="zh-CN" sz="2800" dirty="0"/>
          </a:p>
          <a:p>
            <a:r>
              <a:rPr lang="en-US" altLang="zh-CN" dirty="0"/>
              <a:t>T: Age</a:t>
            </a:r>
            <a:endParaRPr lang="en-US" altLang="zh-CN" dirty="0"/>
          </a:p>
          <a:p>
            <a:r>
              <a:rPr lang="en-US" altLang="zh-CN" dirty="0"/>
              <a:t>U: shock speed</a:t>
            </a:r>
            <a:endParaRPr lang="en-US" altLang="zh-CN" dirty="0"/>
          </a:p>
          <a:p>
            <a:r>
              <a:rPr lang="en-US" altLang="zh-CN" dirty="0"/>
              <a:t>R: Radius ~ UT</a:t>
            </a:r>
            <a:endParaRPr lang="en-US" altLang="zh-CN" dirty="0"/>
          </a:p>
          <a:p>
            <a:r>
              <a:rPr lang="en-US" altLang="zh-CN" dirty="0"/>
              <a:t>D: Diffusion coefficient ~E</a:t>
            </a:r>
            <a:r>
              <a:rPr lang="el-GR" altLang="zh-CN" baseline="30000" dirty="0">
                <a:latin typeface="Calibri" panose="020F0502020204030204" pitchFamily="34" charset="0"/>
                <a:cs typeface="Calibri" panose="020F0502020204030204" pitchFamily="34" charset="0"/>
              </a:rPr>
              <a:t>δ</a:t>
            </a:r>
            <a:endParaRPr lang="en-US" altLang="zh-CN" baseline="30000" dirty="0"/>
          </a:p>
          <a:p>
            <a:endParaRPr lang="en-US" altLang="zh-CN" dirty="0"/>
          </a:p>
          <a:p>
            <a:r>
              <a:rPr lang="en-US" altLang="zh-CN" dirty="0"/>
              <a:t>Acceleration time</a:t>
            </a:r>
            <a:r>
              <a:rPr lang="zh-CN" altLang="en-US" dirty="0"/>
              <a:t>： </a:t>
            </a:r>
            <a:r>
              <a:rPr lang="en-US" altLang="zh-CN" dirty="0"/>
              <a:t>~D/U</a:t>
            </a:r>
            <a:r>
              <a:rPr lang="en-US" altLang="zh-CN" baseline="30000" dirty="0"/>
              <a:t>2</a:t>
            </a:r>
            <a:endParaRPr lang="en-US" altLang="zh-CN" dirty="0"/>
          </a:p>
          <a:p>
            <a:r>
              <a:rPr lang="en-US" altLang="zh-CN" dirty="0"/>
              <a:t>Escape time: ~R</a:t>
            </a:r>
            <a:r>
              <a:rPr lang="en-US" altLang="zh-CN" baseline="30000" dirty="0"/>
              <a:t>2</a:t>
            </a:r>
            <a:r>
              <a:rPr lang="en-US" altLang="zh-CN" dirty="0"/>
              <a:t>/D</a:t>
            </a:r>
            <a:endParaRPr lang="en-US" altLang="zh-CN" dirty="0"/>
          </a:p>
          <a:p>
            <a:endParaRPr lang="en-US" altLang="zh-CN" dirty="0"/>
          </a:p>
          <a:p>
            <a:r>
              <a:rPr lang="en-US" altLang="zh-CN" dirty="0"/>
              <a:t>D/U</a:t>
            </a:r>
            <a:r>
              <a:rPr lang="en-US" altLang="zh-CN" baseline="30000" dirty="0"/>
              <a:t>2 </a:t>
            </a:r>
            <a:r>
              <a:rPr lang="en-US" altLang="zh-CN" dirty="0">
                <a:latin typeface="Calibri" panose="020F0502020204030204" pitchFamily="34" charset="0"/>
                <a:cs typeface="Calibri" panose="020F0502020204030204" pitchFamily="34" charset="0"/>
              </a:rPr>
              <a:t>≤R</a:t>
            </a:r>
            <a:r>
              <a:rPr lang="en-US" altLang="zh-CN" baseline="30000" dirty="0"/>
              <a:t>2</a:t>
            </a:r>
            <a:r>
              <a:rPr lang="en-US" altLang="zh-CN" dirty="0"/>
              <a:t>/D then D</a:t>
            </a:r>
            <a:r>
              <a:rPr lang="en-US" altLang="zh-CN" dirty="0">
                <a:latin typeface="Calibri" panose="020F0502020204030204" pitchFamily="34" charset="0"/>
                <a:cs typeface="Calibri" panose="020F0502020204030204" pitchFamily="34" charset="0"/>
              </a:rPr>
              <a:t> ≤UR ~T(free expansion)</a:t>
            </a:r>
            <a:endParaRPr lang="en-US" altLang="zh-CN" dirty="0">
              <a:latin typeface="Calibri" panose="020F0502020204030204" pitchFamily="34" charset="0"/>
              <a:cs typeface="Calibri" panose="020F0502020204030204" pitchFamily="34" charset="0"/>
            </a:endParaRPr>
          </a:p>
          <a:p>
            <a:r>
              <a:rPr lang="en-US" altLang="zh-CN" dirty="0">
                <a:latin typeface="Calibri" panose="020F0502020204030204" pitchFamily="34" charset="0"/>
                <a:cs typeface="Calibri" panose="020F0502020204030204" pitchFamily="34" charset="0"/>
              </a:rPr>
              <a:t>                                          ~T</a:t>
            </a:r>
            <a:r>
              <a:rPr lang="en-US" altLang="zh-CN" baseline="30000" dirty="0">
                <a:latin typeface="Calibri" panose="020F0502020204030204" pitchFamily="34" charset="0"/>
                <a:cs typeface="Calibri" panose="020F0502020204030204" pitchFamily="34" charset="0"/>
              </a:rPr>
              <a:t>-1/5</a:t>
            </a:r>
            <a:r>
              <a:rPr lang="en-US" altLang="zh-CN" dirty="0">
                <a:latin typeface="Calibri" panose="020F0502020204030204" pitchFamily="34" charset="0"/>
                <a:cs typeface="Calibri" panose="020F0502020204030204" pitchFamily="34" charset="0"/>
              </a:rPr>
              <a:t> (</a:t>
            </a:r>
            <a:r>
              <a:rPr lang="en-US" altLang="zh-CN" dirty="0" err="1">
                <a:latin typeface="Calibri" panose="020F0502020204030204" pitchFamily="34" charset="0"/>
                <a:cs typeface="Calibri" panose="020F0502020204030204" pitchFamily="34" charset="0"/>
              </a:rPr>
              <a:t>Sedov</a:t>
            </a:r>
            <a:r>
              <a:rPr lang="en-US" altLang="zh-CN" dirty="0">
                <a:latin typeface="Calibri" panose="020F0502020204030204" pitchFamily="34" charset="0"/>
                <a:cs typeface="Calibri" panose="020F0502020204030204" pitchFamily="34" charset="0"/>
              </a:rPr>
              <a:t>)</a:t>
            </a:r>
            <a:endParaRPr lang="zh-CN" altLang="en-US" dirty="0"/>
          </a:p>
        </p:txBody>
      </p:sp>
      <p:pic>
        <p:nvPicPr>
          <p:cNvPr id="3" name="Picture 27"/>
          <p:cNvPicPr>
            <a:picLocks noChangeAspect="1" noChangeArrowheads="1"/>
          </p:cNvPicPr>
          <p:nvPr/>
        </p:nvPicPr>
        <p:blipFill>
          <a:blip r:embed="rId3" cstate="print"/>
          <a:srcRect/>
          <a:stretch>
            <a:fillRect/>
          </a:stretch>
        </p:blipFill>
        <p:spPr bwMode="auto">
          <a:xfrm>
            <a:off x="531879" y="3356809"/>
            <a:ext cx="4933500" cy="3501194"/>
          </a:xfrm>
          <a:prstGeom prst="rect">
            <a:avLst/>
          </a:prstGeom>
          <a:noFill/>
          <a:ln w="9525">
            <a:noFill/>
            <a:miter lim="800000"/>
            <a:headEnd/>
            <a:tailEnd/>
          </a:ln>
        </p:spPr>
      </p:pic>
      <p:sp>
        <p:nvSpPr>
          <p:cNvPr id="4" name="日期占位符 3"/>
          <p:cNvSpPr>
            <a:spLocks noGrp="1"/>
          </p:cNvSpPr>
          <p:nvPr>
            <p:ph type="dt" sz="half" idx="10"/>
          </p:nvPr>
        </p:nvSpPr>
        <p:spPr/>
        <p:txBody>
          <a:bodyPr/>
          <a:lstStyle/>
          <a:p>
            <a:r>
              <a:rPr lang="en-US" altLang="zh-CN"/>
              <a:t>2026/4/26</a:t>
            </a:r>
            <a:endParaRPr lang="zh-CN" altLang="en-US"/>
          </a:p>
        </p:txBody>
      </p:sp>
      <p:sp>
        <p:nvSpPr>
          <p:cNvPr id="5" name="页脚占位符 4"/>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838200" y="365125"/>
            <a:ext cx="10515600" cy="664845"/>
          </a:xfrm>
        </p:spPr>
        <p:txBody>
          <a:bodyPr>
            <a:normAutofit fontScale="90000"/>
          </a:bodyPr>
          <a:lstStyle/>
          <a:p>
            <a:pPr algn="ctr"/>
            <a:r>
              <a:rPr lang="en-US" altLang="zh-CN" b="1" dirty="0"/>
              <a:t>SEDs</a:t>
            </a:r>
            <a:endParaRPr lang="zh-CN" altLang="en-US" b="1" dirty="0"/>
          </a:p>
        </p:txBody>
      </p:sp>
      <mc:AlternateContent xmlns:mc="http://schemas.openxmlformats.org/markup-compatibility/2006">
        <mc:Choice xmlns:a14="http://schemas.microsoft.com/office/drawing/2010/main" Requires="a14">
          <p:sp>
            <p:nvSpPr>
              <p:cNvPr id="10" name="文本框 9"/>
              <p:cNvSpPr txBox="1"/>
              <p:nvPr/>
            </p:nvSpPr>
            <p:spPr>
              <a:xfrm>
                <a:off x="6292478" y="5457381"/>
                <a:ext cx="5061322" cy="461665"/>
              </a:xfrm>
              <a:prstGeom prst="rect">
                <a:avLst/>
              </a:prstGeom>
              <a:noFill/>
            </p:spPr>
            <p:txBody>
              <a:bodyPr wrap="none" rtlCol="0">
                <a:spAutoFit/>
              </a:bodyPr>
              <a:lstStyle/>
              <a:p>
                <a:pPr algn="l"/>
                <a:r>
                  <a:rPr lang="en-US" altLang="zh-CN" sz="2400" dirty="0">
                    <a:solidFill>
                      <a:srgbClr val="FF0000"/>
                    </a:solidFill>
                  </a:rPr>
                  <a:t>Highlight:   exhibiting a cutoff    </a:t>
                </a:r>
                <a14:m>
                  <m:oMath xmlns:m="http://schemas.openxmlformats.org/officeDocument/2006/math">
                    <m:r>
                      <a:rPr lang="en-US" altLang="zh-CN" sz="2400">
                        <a:solidFill>
                          <a:srgbClr val="FF0000"/>
                        </a:solidFill>
                        <a:latin typeface="Cambria Math" panose="02040503050406030204" charset="0"/>
                        <a:cs typeface="Cambria Math" panose="02040503050406030204" charset="0"/>
                      </a:rPr>
                      <m:t>~</m:t>
                    </m:r>
                    <m:r>
                      <a:rPr lang="en-US" altLang="zh-CN" sz="2400" i="1">
                        <a:solidFill>
                          <a:srgbClr val="FF0000"/>
                        </a:solidFill>
                        <a:latin typeface="Cambria Math" panose="02040503050406030204" charset="0"/>
                        <a:cs typeface="Cambria Math" panose="02040503050406030204" charset="0"/>
                      </a:rPr>
                      <m:t>4</m:t>
                    </m:r>
                    <m:r>
                      <a:rPr lang="en-US" altLang="zh-CN" sz="2400" i="1">
                        <a:solidFill>
                          <a:srgbClr val="FF0000"/>
                        </a:solidFill>
                        <a:latin typeface="Cambria Math" panose="02040503050406030204" charset="0"/>
                        <a:cs typeface="Cambria Math" panose="02040503050406030204" charset="0"/>
                      </a:rPr>
                      <m:t>.</m:t>
                    </m:r>
                    <m:r>
                      <a:rPr lang="en-US" altLang="zh-CN" sz="2400" i="1">
                        <a:solidFill>
                          <a:srgbClr val="FF0000"/>
                        </a:solidFill>
                        <a:latin typeface="Cambria Math" panose="02040503050406030204" charset="0"/>
                        <a:cs typeface="Cambria Math" panose="02040503050406030204" charset="0"/>
                      </a:rPr>
                      <m:t>7</m:t>
                    </m:r>
                    <m:r>
                      <a:rPr lang="en-US" altLang="zh-CN" sz="2400" i="1">
                        <a:solidFill>
                          <a:srgbClr val="FF0000"/>
                        </a:solidFill>
                        <a:latin typeface="Cambria Math" panose="02040503050406030204" charset="0"/>
                        <a:cs typeface="Cambria Math" panose="02040503050406030204" charset="0"/>
                      </a:rPr>
                      <m:t> </m:t>
                    </m:r>
                    <m:r>
                      <a:rPr lang="en-US" altLang="zh-CN" sz="2400" i="1">
                        <a:solidFill>
                          <a:srgbClr val="FF0000"/>
                        </a:solidFill>
                        <a:latin typeface="Cambria Math" panose="02040503050406030204" charset="0"/>
                        <a:cs typeface="Cambria Math" panose="02040503050406030204" charset="0"/>
                      </a:rPr>
                      <m:t>𝜎</m:t>
                    </m:r>
                  </m:oMath>
                </a14:m>
                <a:r>
                  <a:rPr lang="en-US" altLang="zh-CN" sz="2400" dirty="0">
                    <a:solidFill>
                      <a:srgbClr val="FF0000"/>
                    </a:solidFill>
                  </a:rPr>
                  <a:t> </a:t>
                </a:r>
                <a:endParaRPr lang="en-US" altLang="zh-CN" sz="2400" dirty="0">
                  <a:solidFill>
                    <a:srgbClr val="FF0000"/>
                  </a:solidFill>
                </a:endParaRPr>
              </a:p>
            </p:txBody>
          </p:sp>
        </mc:Choice>
        <mc:Fallback>
          <p:sp>
            <p:nvSpPr>
              <p:cNvPr id="10" name="文本框 9"/>
              <p:cNvSpPr txBox="1">
                <a:spLocks noRot="1" noChangeAspect="1" noMove="1" noResize="1" noEditPoints="1" noAdjustHandles="1" noChangeArrowheads="1" noChangeShapeType="1" noTextEdit="1"/>
              </p:cNvSpPr>
              <p:nvPr/>
            </p:nvSpPr>
            <p:spPr>
              <a:xfrm>
                <a:off x="6292478" y="5457381"/>
                <a:ext cx="5061322" cy="461665"/>
              </a:xfrm>
              <a:prstGeom prst="rect">
                <a:avLst/>
              </a:prstGeom>
              <a:blipFill rotWithShape="1">
                <a:blip r:embed="rId1"/>
                <a:stretch>
                  <a:fillRect l="-5" t="-41" r="-8883" b="-2705"/>
                </a:stretch>
              </a:blipFill>
            </p:spPr>
            <p:txBody>
              <a:bodyPr/>
              <a:lstStyle/>
              <a:p>
                <a:r>
                  <a:rPr lang="en-US" altLang="en-US">
                    <a:noFill/>
                  </a:rPr>
                  <a:t> </a:t>
                </a:r>
              </a:p>
            </p:txBody>
          </p:sp>
        </mc:Fallback>
      </mc:AlternateContent>
      <p:sp>
        <p:nvSpPr>
          <p:cNvPr id="11" name="文本框 10"/>
          <p:cNvSpPr txBox="1"/>
          <p:nvPr/>
        </p:nvSpPr>
        <p:spPr>
          <a:xfrm>
            <a:off x="6978015" y="4783803"/>
            <a:ext cx="2820003" cy="646331"/>
          </a:xfrm>
          <a:prstGeom prst="rect">
            <a:avLst/>
          </a:prstGeom>
          <a:noFill/>
        </p:spPr>
        <p:txBody>
          <a:bodyPr wrap="none" rtlCol="0" anchor="t">
            <a:spAutoFit/>
          </a:bodyPr>
          <a:lstStyle/>
          <a:p>
            <a:pPr algn="l"/>
            <a:r>
              <a:rPr lang="en-US" altLang="zh-CN" b="1" dirty="0">
                <a:solidFill>
                  <a:srgbClr val="0000FF"/>
                </a:solidFill>
                <a:latin typeface="Arial" panose="020B0604020202090204" pitchFamily="34" charset="0"/>
                <a:ea typeface="SimSun" panose="02010600030101010101" pitchFamily="2" charset="-122"/>
                <a:cs typeface="Arial" panose="020B0604020202090204" pitchFamily="34" charset="0"/>
                <a:sym typeface="+mn-ea"/>
              </a:rPr>
              <a:t>Δ</a:t>
            </a:r>
            <a:r>
              <a:rPr lang="en-US" altLang="zh-CN" b="1" dirty="0">
                <a:solidFill>
                  <a:srgbClr val="0000FF"/>
                </a:solidFill>
                <a:latin typeface="Arial" panose="020B0604020202090204" pitchFamily="34" charset="0"/>
                <a:ea typeface="SimSun" panose="02010600030101010101" pitchFamily="2" charset="-122"/>
                <a:cs typeface="永中宋体" panose="02010600030101010101" charset="-122"/>
                <a:sym typeface="+mn-ea"/>
              </a:rPr>
              <a:t>TS(</a:t>
            </a:r>
            <a:r>
              <a:rPr lang="en-US" altLang="zh-CN" b="1" dirty="0" err="1">
                <a:solidFill>
                  <a:srgbClr val="0000FF"/>
                </a:solidFill>
                <a:latin typeface="Arial" panose="020B0604020202090204" pitchFamily="34" charset="0"/>
                <a:ea typeface="SimSun" panose="02010600030101010101" pitchFamily="2" charset="-122"/>
                <a:cs typeface="永中宋体" panose="02010600030101010101" charset="-122"/>
                <a:sym typeface="+mn-ea"/>
              </a:rPr>
              <a:t>Ecut</a:t>
            </a:r>
            <a:r>
              <a:rPr lang="en-US" altLang="zh-CN" b="1" dirty="0">
                <a:solidFill>
                  <a:srgbClr val="0000FF"/>
                </a:solidFill>
                <a:latin typeface="Arial" panose="020B0604020202090204" pitchFamily="34" charset="0"/>
                <a:ea typeface="SimSun" panose="02010600030101010101" pitchFamily="2" charset="-122"/>
                <a:cs typeface="永中宋体" panose="02010600030101010101" charset="-122"/>
                <a:sym typeface="+mn-ea"/>
              </a:rPr>
              <a:t>)= 23 for large</a:t>
            </a:r>
            <a:endParaRPr lang="en-US" altLang="zh-CN" b="1" dirty="0">
              <a:solidFill>
                <a:srgbClr val="0070C0"/>
              </a:solidFill>
              <a:latin typeface="Arial" panose="020B0604020202090204" pitchFamily="34" charset="0"/>
              <a:ea typeface="SimSun" panose="02010600030101010101" pitchFamily="2" charset="-122"/>
              <a:cs typeface="永中宋体" panose="02010600030101010101" charset="-122"/>
              <a:sym typeface="+mn-ea"/>
            </a:endParaRPr>
          </a:p>
          <a:p>
            <a:pPr algn="l"/>
            <a:r>
              <a:rPr lang="en-US" altLang="zh-CN" b="1" dirty="0">
                <a:solidFill>
                  <a:srgbClr val="FF0000"/>
                </a:solidFill>
                <a:latin typeface="Arial" panose="020B0604020202090204" pitchFamily="34" charset="0"/>
                <a:ea typeface="SimSun" panose="02010600030101010101" pitchFamily="2" charset="-122"/>
                <a:cs typeface="Arial" panose="020B0604020202090204" pitchFamily="34" charset="0"/>
                <a:sym typeface="+mn-ea"/>
              </a:rPr>
              <a:t>Δ</a:t>
            </a:r>
            <a:r>
              <a:rPr lang="en-US" altLang="zh-CN" b="1" dirty="0">
                <a:solidFill>
                  <a:srgbClr val="FF0000"/>
                </a:solidFill>
                <a:latin typeface="Arial" panose="020B0604020202090204" pitchFamily="34" charset="0"/>
                <a:ea typeface="SimSun" panose="02010600030101010101" pitchFamily="2" charset="-122"/>
                <a:cs typeface="永中宋体" panose="02010600030101010101" charset="-122"/>
                <a:sym typeface="+mn-ea"/>
              </a:rPr>
              <a:t>TS(</a:t>
            </a:r>
            <a:r>
              <a:rPr lang="en-US" altLang="zh-CN" b="1" dirty="0" err="1">
                <a:solidFill>
                  <a:srgbClr val="FF0000"/>
                </a:solidFill>
                <a:latin typeface="Arial" panose="020B0604020202090204" pitchFamily="34" charset="0"/>
                <a:ea typeface="SimSun" panose="02010600030101010101" pitchFamily="2" charset="-122"/>
                <a:cs typeface="永中宋体" panose="02010600030101010101" charset="-122"/>
                <a:sym typeface="+mn-ea"/>
              </a:rPr>
              <a:t>Ecut</a:t>
            </a:r>
            <a:r>
              <a:rPr lang="en-US" altLang="zh-CN" b="1" dirty="0">
                <a:solidFill>
                  <a:srgbClr val="FF0000"/>
                </a:solidFill>
                <a:latin typeface="Arial" panose="020B0604020202090204" pitchFamily="34" charset="0"/>
                <a:ea typeface="SimSun" panose="02010600030101010101" pitchFamily="2" charset="-122"/>
                <a:cs typeface="永中宋体" panose="02010600030101010101" charset="-122"/>
                <a:sym typeface="+mn-ea"/>
              </a:rPr>
              <a:t>)= 22 for small</a:t>
            </a:r>
            <a:endParaRPr lang="zh-CN" altLang="en-US" dirty="0"/>
          </a:p>
        </p:txBody>
      </p:sp>
      <p:graphicFrame>
        <p:nvGraphicFramePr>
          <p:cNvPr id="12" name="表格 11"/>
          <p:cNvGraphicFramePr>
            <a:graphicFrameLocks noGrp="1"/>
          </p:cNvGraphicFramePr>
          <p:nvPr/>
        </p:nvGraphicFramePr>
        <p:xfrm>
          <a:off x="6036945" y="1543648"/>
          <a:ext cx="6000750" cy="1615440"/>
        </p:xfrm>
        <a:graphic>
          <a:graphicData uri="http://schemas.openxmlformats.org/drawingml/2006/table">
            <a:tbl>
              <a:tblPr firstRow="1" bandRow="1">
                <a:tableStyleId>{3B4B98B0-60AC-42C2-AFA5-B58CD77FA1E5}</a:tableStyleId>
              </a:tblPr>
              <a:tblGrid>
                <a:gridCol w="1602104"/>
                <a:gridCol w="1685925"/>
                <a:gridCol w="1352550"/>
                <a:gridCol w="1360171"/>
              </a:tblGrid>
              <a:tr h="676275">
                <a:tc>
                  <a:txBody>
                    <a:bodyPr/>
                    <a:lstStyle/>
                    <a:p>
                      <a:endParaRPr lang="zh-CN" alt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400" dirty="0" err="1"/>
                        <a:t>PLEcut</a:t>
                      </a:r>
                      <a:r>
                        <a:rPr lang="en-US" altLang="zh-CN" sz="1400" dirty="0"/>
                        <a:t>(SNR)</a:t>
                      </a:r>
                      <a:endParaRPr lang="en-US" altLang="zh-CN" sz="1400"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400" dirty="0"/>
                        <a:t>+</a:t>
                      </a:r>
                      <a:r>
                        <a:rPr lang="en-US" altLang="zh-CN" sz="1400" dirty="0" err="1"/>
                        <a:t>PLEcut</a:t>
                      </a:r>
                      <a:r>
                        <a:rPr lang="en-US" altLang="zh-CN" sz="1400" dirty="0"/>
                        <a:t>(dense)</a:t>
                      </a:r>
                      <a:endParaRPr lang="en-US" altLang="zh-CN" sz="1400"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400" dirty="0"/>
                        <a:t>(</a:t>
                      </a:r>
                      <a:r>
                        <a:rPr lang="en-US" altLang="zh-CN" sz="1400" dirty="0" err="1"/>
                        <a:t>npar</a:t>
                      </a:r>
                      <a:r>
                        <a:rPr lang="en-US" altLang="zh-CN" sz="1400" dirty="0"/>
                        <a:t>=15)</a:t>
                      </a:r>
                      <a:endParaRPr lang="en-US" altLang="zh-CN"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400" dirty="0" err="1"/>
                        <a:t>PLEcut</a:t>
                      </a:r>
                      <a:r>
                        <a:rPr lang="en-US" altLang="zh-CN" sz="1400" dirty="0"/>
                        <a:t>(SNR)</a:t>
                      </a:r>
                      <a:endParaRPr lang="en-US" altLang="zh-CN" sz="1400"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400" dirty="0"/>
                        <a:t>+</a:t>
                      </a:r>
                      <a:r>
                        <a:rPr lang="en-US" altLang="zh-CN" sz="1400" dirty="0" err="1"/>
                        <a:t>PLEcut</a:t>
                      </a:r>
                      <a:r>
                        <a:rPr lang="en-US" altLang="zh-CN" sz="1400" dirty="0"/>
                        <a:t>(dense)</a:t>
                      </a:r>
                      <a:endParaRPr lang="en-US" altLang="zh-CN" sz="1400"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400" dirty="0"/>
                        <a:t>(</a:t>
                      </a:r>
                      <a:r>
                        <a:rPr lang="en-US" altLang="zh-CN" sz="1400" dirty="0" err="1"/>
                        <a:t>npar</a:t>
                      </a:r>
                      <a:r>
                        <a:rPr lang="en-US" altLang="zh-CN" sz="1400" dirty="0"/>
                        <a:t>=14)</a:t>
                      </a:r>
                      <a:endParaRPr lang="en-US" altLang="zh-CN"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400" dirty="0" err="1"/>
                        <a:t>PLEcut</a:t>
                      </a:r>
                      <a:r>
                        <a:rPr lang="en-US" altLang="zh-CN" sz="1400" dirty="0"/>
                        <a:t>(SNR)</a:t>
                      </a:r>
                      <a:endParaRPr lang="en-US" altLang="zh-CN" sz="1400"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400" dirty="0"/>
                        <a:t>+</a:t>
                      </a:r>
                      <a:r>
                        <a:rPr lang="en-US" altLang="zh-CN" sz="1400" dirty="0" err="1"/>
                        <a:t>PLEcut</a:t>
                      </a:r>
                      <a:r>
                        <a:rPr lang="en-US" altLang="zh-CN" sz="1400" dirty="0"/>
                        <a:t>(dense)</a:t>
                      </a:r>
                      <a:endParaRPr lang="en-US" altLang="zh-CN" sz="1400"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400" dirty="0"/>
                        <a:t>(</a:t>
                      </a:r>
                      <a:r>
                        <a:rPr lang="en-US" altLang="zh-CN" sz="1400" dirty="0" err="1"/>
                        <a:t>npar</a:t>
                      </a:r>
                      <a:r>
                        <a:rPr lang="en-US" altLang="zh-CN" sz="1400" dirty="0"/>
                        <a:t>=14)</a:t>
                      </a:r>
                      <a:endParaRPr lang="en-US" altLang="zh-CN" sz="1400" dirty="0"/>
                    </a:p>
                    <a:p>
                      <a:pPr marL="0" marR="0" lvl="0" indent="0" algn="l" defTabSz="914400" rtl="0" eaLnBrk="1" fontAlgn="auto" latinLnBrk="0" hangingPunct="1">
                        <a:lnSpc>
                          <a:spcPct val="100000"/>
                        </a:lnSpc>
                        <a:spcBef>
                          <a:spcPts val="0"/>
                        </a:spcBef>
                        <a:spcAft>
                          <a:spcPts val="0"/>
                        </a:spcAft>
                        <a:buClrTx/>
                        <a:buSzTx/>
                        <a:buFontTx/>
                        <a:buNone/>
                        <a:defRPr/>
                      </a:pPr>
                      <a:endParaRPr lang="zh-CN" altLang="en-US" sz="1400" dirty="0"/>
                    </a:p>
                  </a:txBody>
                  <a:tcPr/>
                </a:tc>
              </a:tr>
              <a:tr h="281305">
                <a:tc>
                  <a:txBody>
                    <a:bodyPr/>
                    <a:lstStyle/>
                    <a:p>
                      <a:r>
                        <a:rPr lang="en-US" altLang="zh-CN" sz="1600" dirty="0">
                          <a:solidFill>
                            <a:srgbClr val="FF0000"/>
                          </a:solidFill>
                        </a:rPr>
                        <a:t>TS(</a:t>
                      </a:r>
                      <a:r>
                        <a:rPr lang="en-US" altLang="zh-CN" sz="1600" dirty="0" err="1">
                          <a:solidFill>
                            <a:srgbClr val="FF0000"/>
                          </a:solidFill>
                        </a:rPr>
                        <a:t>dense_region</a:t>
                      </a:r>
                      <a:r>
                        <a:rPr lang="en-US" altLang="zh-CN" sz="1600" dirty="0">
                          <a:solidFill>
                            <a:srgbClr val="FF0000"/>
                          </a:solidFill>
                        </a:rPr>
                        <a:t>)</a:t>
                      </a:r>
                      <a:endParaRPr lang="en-US" altLang="zh-CN" sz="1600" dirty="0">
                        <a:solidFill>
                          <a:srgbClr val="FF0000"/>
                        </a:solidFill>
                      </a:endParaRPr>
                    </a:p>
                  </a:txBody>
                  <a:tcPr/>
                </a:tc>
                <a:tc>
                  <a:txBody>
                    <a:bodyPr/>
                    <a:lstStyle/>
                    <a:p>
                      <a:r>
                        <a:rPr lang="en-US" altLang="zh-CN" sz="1600" dirty="0">
                          <a:solidFill>
                            <a:srgbClr val="FF0000"/>
                          </a:solidFill>
                        </a:rPr>
                        <a:t>93</a:t>
                      </a:r>
                      <a:endParaRPr lang="en-US" altLang="zh-CN" sz="1600" dirty="0">
                        <a:solidFill>
                          <a:srgbClr val="FF0000"/>
                        </a:solidFill>
                      </a:endParaRPr>
                    </a:p>
                  </a:txBody>
                  <a:tcPr/>
                </a:tc>
                <a:tc>
                  <a:txBody>
                    <a:bodyPr/>
                    <a:lstStyle/>
                    <a:p>
                      <a:r>
                        <a:rPr lang="en-US" altLang="zh-CN" sz="1600" dirty="0">
                          <a:solidFill>
                            <a:srgbClr val="FF0000"/>
                          </a:solidFill>
                        </a:rPr>
                        <a:t>71</a:t>
                      </a:r>
                      <a:endParaRPr lang="en-US" altLang="zh-CN" sz="1600" dirty="0">
                        <a:solidFill>
                          <a:srgbClr val="FF0000"/>
                        </a:solidFill>
                      </a:endParaRPr>
                    </a:p>
                  </a:txBody>
                  <a:tcPr/>
                </a:tc>
                <a:tc>
                  <a:txBody>
                    <a:bodyPr/>
                    <a:lstStyle/>
                    <a:p>
                      <a:r>
                        <a:rPr lang="en-US" altLang="zh-CN" sz="1600" dirty="0">
                          <a:solidFill>
                            <a:srgbClr val="FF0000"/>
                          </a:solidFill>
                        </a:rPr>
                        <a:t>-</a:t>
                      </a:r>
                      <a:endParaRPr lang="zh-CN" altLang="en-US" sz="1600" dirty="0">
                        <a:solidFill>
                          <a:srgbClr val="FF0000"/>
                        </a:solidFill>
                      </a:endParaRPr>
                    </a:p>
                  </a:txBody>
                  <a:tcPr/>
                </a:tc>
              </a:tr>
              <a:tr h="328930">
                <a:tc>
                  <a:txBody>
                    <a:bodyPr/>
                    <a:lstStyle/>
                    <a:p>
                      <a:r>
                        <a:rPr lang="en-US" altLang="zh-CN" sz="1600" dirty="0">
                          <a:solidFill>
                            <a:srgbClr val="0000FF"/>
                          </a:solidFill>
                        </a:rPr>
                        <a:t>TS(</a:t>
                      </a:r>
                      <a:r>
                        <a:rPr lang="en-US" altLang="zh-CN" sz="1600" dirty="0" err="1">
                          <a:solidFill>
                            <a:srgbClr val="0000FF"/>
                          </a:solidFill>
                        </a:rPr>
                        <a:t>snr_WCDA</a:t>
                      </a:r>
                      <a:r>
                        <a:rPr lang="en-US" altLang="zh-CN" sz="1600" dirty="0">
                          <a:solidFill>
                            <a:srgbClr val="0000FF"/>
                          </a:solidFill>
                        </a:rPr>
                        <a:t>)</a:t>
                      </a:r>
                      <a:endParaRPr lang="en-US" altLang="zh-CN" sz="1600" dirty="0">
                        <a:solidFill>
                          <a:srgbClr val="0000FF"/>
                        </a:solidFill>
                      </a:endParaRPr>
                    </a:p>
                  </a:txBody>
                  <a:tcPr/>
                </a:tc>
                <a:tc>
                  <a:txBody>
                    <a:bodyPr/>
                    <a:lstStyle/>
                    <a:p>
                      <a:r>
                        <a:rPr lang="en-US" altLang="zh-CN" sz="1600" dirty="0">
                          <a:solidFill>
                            <a:srgbClr val="0000FF"/>
                          </a:solidFill>
                        </a:rPr>
                        <a:t>138</a:t>
                      </a:r>
                      <a:endParaRPr lang="en-US" altLang="zh-CN" sz="1600" dirty="0">
                        <a:solidFill>
                          <a:srgbClr val="0000FF"/>
                        </a:solidFill>
                      </a:endParaRPr>
                    </a:p>
                  </a:txBody>
                  <a:tcPr/>
                </a:tc>
                <a:tc>
                  <a:txBody>
                    <a:bodyPr/>
                    <a:lstStyle/>
                    <a:p>
                      <a:endParaRPr lang="zh-CN" altLang="en-US" sz="1600" dirty="0">
                        <a:solidFill>
                          <a:srgbClr val="0000FF"/>
                        </a:solidFill>
                      </a:endParaRPr>
                    </a:p>
                  </a:txBody>
                  <a:tcPr/>
                </a:tc>
                <a:tc>
                  <a:txBody>
                    <a:bodyPr/>
                    <a:lstStyle/>
                    <a:p>
                      <a:r>
                        <a:rPr lang="en-US" altLang="zh-CN" sz="1600" dirty="0">
                          <a:solidFill>
                            <a:srgbClr val="0000FF"/>
                          </a:solidFill>
                        </a:rPr>
                        <a:t>115</a:t>
                      </a:r>
                      <a:endParaRPr lang="en-US" altLang="zh-CN" sz="1600" dirty="0">
                        <a:solidFill>
                          <a:srgbClr val="0000FF"/>
                        </a:solidFill>
                      </a:endParaRPr>
                    </a:p>
                  </a:txBody>
                  <a:tcPr/>
                </a:tc>
              </a:tr>
            </a:tbl>
          </a:graphicData>
        </a:graphic>
      </p:graphicFrame>
      <p:pic>
        <p:nvPicPr>
          <p:cNvPr id="18" name="图片 17"/>
          <p:cNvPicPr>
            <a:picLocks noChangeAspect="1"/>
          </p:cNvPicPr>
          <p:nvPr/>
        </p:nvPicPr>
        <p:blipFill>
          <a:blip r:embed="rId2"/>
          <a:stretch>
            <a:fillRect/>
          </a:stretch>
        </p:blipFill>
        <p:spPr>
          <a:xfrm>
            <a:off x="26670" y="1699471"/>
            <a:ext cx="6010275" cy="4219575"/>
          </a:xfrm>
          <a:prstGeom prst="rect">
            <a:avLst/>
          </a:prstGeom>
        </p:spPr>
      </p:pic>
      <p:pic>
        <p:nvPicPr>
          <p:cNvPr id="3" name="图片 2"/>
          <p:cNvPicPr>
            <a:picLocks noChangeAspect="1"/>
          </p:cNvPicPr>
          <p:nvPr/>
        </p:nvPicPr>
        <p:blipFill>
          <a:blip r:embed="rId3"/>
          <a:stretch>
            <a:fillRect/>
          </a:stretch>
        </p:blipFill>
        <p:spPr>
          <a:xfrm>
            <a:off x="6292478" y="3429000"/>
            <a:ext cx="5000625" cy="1133475"/>
          </a:xfrm>
          <a:prstGeom prst="rect">
            <a:avLst/>
          </a:prstGeom>
        </p:spPr>
      </p:pic>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5686" y="3633921"/>
            <a:ext cx="126778" cy="152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日期占位符 1"/>
          <p:cNvSpPr>
            <a:spLocks noGrp="1"/>
          </p:cNvSpPr>
          <p:nvPr>
            <p:ph type="dt" sz="half" idx="10"/>
          </p:nvPr>
        </p:nvSpPr>
        <p:spPr/>
        <p:txBody>
          <a:bodyPr/>
          <a:lstStyle/>
          <a:p>
            <a:r>
              <a:rPr lang="en-US" altLang="zh-CN"/>
              <a:t>2026/4/26</a:t>
            </a:r>
            <a:endParaRPr lang="zh-CN" altLang="en-US"/>
          </a:p>
        </p:txBody>
      </p:sp>
      <p:sp>
        <p:nvSpPr>
          <p:cNvPr id="5" name="页脚占位符 4"/>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截屏2023-07-13 下午7.15.55"/>
          <p:cNvPicPr>
            <a:picLocks noChangeAspect="1"/>
          </p:cNvPicPr>
          <p:nvPr/>
        </p:nvPicPr>
        <p:blipFill>
          <a:blip r:embed="rId1"/>
          <a:stretch>
            <a:fillRect/>
          </a:stretch>
        </p:blipFill>
        <p:spPr>
          <a:xfrm>
            <a:off x="0" y="2718435"/>
            <a:ext cx="3876040" cy="3380740"/>
          </a:xfrm>
          <a:prstGeom prst="rect">
            <a:avLst/>
          </a:prstGeom>
        </p:spPr>
      </p:pic>
      <p:pic>
        <p:nvPicPr>
          <p:cNvPr id="4" name="图片 3" descr="截屏2023-07-13 下午7.16.15"/>
          <p:cNvPicPr>
            <a:picLocks noChangeAspect="1"/>
          </p:cNvPicPr>
          <p:nvPr/>
        </p:nvPicPr>
        <p:blipFill>
          <a:blip r:embed="rId2"/>
          <a:stretch>
            <a:fillRect/>
          </a:stretch>
        </p:blipFill>
        <p:spPr>
          <a:xfrm>
            <a:off x="4056380" y="2785110"/>
            <a:ext cx="3904615" cy="3247390"/>
          </a:xfrm>
          <a:prstGeom prst="rect">
            <a:avLst/>
          </a:prstGeom>
        </p:spPr>
      </p:pic>
      <p:pic>
        <p:nvPicPr>
          <p:cNvPr id="5" name="图片 4" descr="截屏2023-07-13 下午7.16.42"/>
          <p:cNvPicPr>
            <a:picLocks noChangeAspect="1"/>
          </p:cNvPicPr>
          <p:nvPr/>
        </p:nvPicPr>
        <p:blipFill>
          <a:blip r:embed="rId3"/>
          <a:stretch>
            <a:fillRect/>
          </a:stretch>
        </p:blipFill>
        <p:spPr>
          <a:xfrm>
            <a:off x="8156575" y="2719070"/>
            <a:ext cx="4050665" cy="3380105"/>
          </a:xfrm>
          <a:prstGeom prst="rect">
            <a:avLst/>
          </a:prstGeom>
        </p:spPr>
      </p:pic>
      <p:sp>
        <p:nvSpPr>
          <p:cNvPr id="6" name="文本框 5"/>
          <p:cNvSpPr txBox="1"/>
          <p:nvPr/>
        </p:nvSpPr>
        <p:spPr>
          <a:xfrm>
            <a:off x="678815" y="6278880"/>
            <a:ext cx="2517775" cy="460375"/>
          </a:xfrm>
          <a:prstGeom prst="rect">
            <a:avLst/>
          </a:prstGeom>
          <a:noFill/>
        </p:spPr>
        <p:txBody>
          <a:bodyPr wrap="square" rtlCol="0">
            <a:spAutoFit/>
          </a:bodyPr>
          <a:lstStyle/>
          <a:p>
            <a:r>
              <a:rPr lang="en-US" altLang="zh-CN" sz="2400">
                <a:latin typeface="Times New Roman Regular" panose="02020503050405090304" charset="0"/>
                <a:cs typeface="Times New Roman Regular" panose="02020503050405090304" charset="0"/>
              </a:rPr>
              <a:t>1GeV above</a:t>
            </a:r>
            <a:endParaRPr lang="en-US" altLang="zh-CN" sz="2400">
              <a:latin typeface="Times New Roman Regular" panose="02020503050405090304" charset="0"/>
              <a:cs typeface="Times New Roman Regular" panose="02020503050405090304" charset="0"/>
            </a:endParaRPr>
          </a:p>
        </p:txBody>
      </p:sp>
      <p:sp>
        <p:nvSpPr>
          <p:cNvPr id="7" name="文本框 6"/>
          <p:cNvSpPr txBox="1"/>
          <p:nvPr/>
        </p:nvSpPr>
        <p:spPr>
          <a:xfrm>
            <a:off x="4749165" y="6397625"/>
            <a:ext cx="2310130" cy="460375"/>
          </a:xfrm>
          <a:prstGeom prst="rect">
            <a:avLst/>
          </a:prstGeom>
          <a:noFill/>
        </p:spPr>
        <p:txBody>
          <a:bodyPr wrap="square" rtlCol="0">
            <a:spAutoFit/>
          </a:bodyPr>
          <a:lstStyle/>
          <a:p>
            <a:r>
              <a:rPr lang="en-US" altLang="zh-CN" sz="2400">
                <a:latin typeface="Times New Roman Regular" panose="02020503050405090304" charset="0"/>
                <a:cs typeface="Times New Roman Regular" panose="02020503050405090304" charset="0"/>
              </a:rPr>
              <a:t>10GeV above</a:t>
            </a:r>
            <a:endParaRPr lang="en-US" altLang="zh-CN" sz="2400">
              <a:latin typeface="Times New Roman Regular" panose="02020503050405090304" charset="0"/>
              <a:cs typeface="Times New Roman Regular" panose="02020503050405090304" charset="0"/>
            </a:endParaRPr>
          </a:p>
        </p:txBody>
      </p:sp>
      <p:sp>
        <p:nvSpPr>
          <p:cNvPr id="8" name="文本框 7"/>
          <p:cNvSpPr txBox="1"/>
          <p:nvPr/>
        </p:nvSpPr>
        <p:spPr>
          <a:xfrm>
            <a:off x="9127490" y="6397625"/>
            <a:ext cx="2517140" cy="460375"/>
          </a:xfrm>
          <a:prstGeom prst="rect">
            <a:avLst/>
          </a:prstGeom>
          <a:noFill/>
        </p:spPr>
        <p:txBody>
          <a:bodyPr wrap="square" rtlCol="0">
            <a:spAutoFit/>
          </a:bodyPr>
          <a:lstStyle/>
          <a:p>
            <a:r>
              <a:rPr lang="en-US" altLang="zh-CN" sz="2400">
                <a:latin typeface="Times New Roman Regular" panose="02020503050405090304" charset="0"/>
                <a:cs typeface="Times New Roman Regular" panose="02020503050405090304" charset="0"/>
              </a:rPr>
              <a:t>100GeV above</a:t>
            </a:r>
            <a:endParaRPr lang="en-US" altLang="zh-CN" sz="2400">
              <a:latin typeface="Times New Roman Regular" panose="02020503050405090304" charset="0"/>
              <a:cs typeface="Times New Roman Regular" panose="02020503050405090304" charset="0"/>
            </a:endParaRPr>
          </a:p>
        </p:txBody>
      </p:sp>
      <p:sp>
        <p:nvSpPr>
          <p:cNvPr id="9" name="文本框 8"/>
          <p:cNvSpPr txBox="1"/>
          <p:nvPr/>
        </p:nvSpPr>
        <p:spPr>
          <a:xfrm>
            <a:off x="0" y="399415"/>
            <a:ext cx="10306685" cy="1384995"/>
          </a:xfrm>
          <a:prstGeom prst="rect">
            <a:avLst/>
          </a:prstGeom>
          <a:noFill/>
        </p:spPr>
        <p:txBody>
          <a:bodyPr wrap="square" rtlCol="0">
            <a:spAutoFit/>
          </a:bodyPr>
          <a:lstStyle/>
          <a:p>
            <a:r>
              <a:rPr lang="en-US" altLang="zh-CN" sz="2800" dirty="0">
                <a:latin typeface="Times New Roman Regular" panose="02020503050405090304" charset="0"/>
                <a:cs typeface="Times New Roman Regular" panose="02020503050405090304" charset="0"/>
              </a:rPr>
              <a:t>Energy-dependent morphology </a:t>
            </a:r>
            <a:endParaRPr lang="en-US" altLang="zh-CN" sz="2800" dirty="0">
              <a:latin typeface="Times New Roman Regular" panose="02020503050405090304" charset="0"/>
              <a:cs typeface="Times New Roman Regular" panose="02020503050405090304" charset="0"/>
            </a:endParaRPr>
          </a:p>
          <a:p>
            <a:r>
              <a:rPr lang="en-US" altLang="zh-CN" sz="2800" dirty="0">
                <a:latin typeface="Times New Roman Regular" panose="02020503050405090304" charset="0"/>
                <a:cs typeface="Times New Roman Regular" panose="02020503050405090304" charset="0"/>
              </a:rPr>
              <a:t>(Subtract point-source contribution)</a:t>
            </a:r>
            <a:endParaRPr lang="en-US" altLang="zh-CN" sz="2800" dirty="0">
              <a:latin typeface="Times New Roman Regular" panose="02020503050405090304" charset="0"/>
              <a:cs typeface="Times New Roman Regular" panose="02020503050405090304" charset="0"/>
            </a:endParaRPr>
          </a:p>
          <a:p>
            <a:r>
              <a:rPr lang="en-US" altLang="zh-CN" sz="2800" dirty="0">
                <a:latin typeface="Times New Roman Regular" panose="02020503050405090304" charset="0"/>
                <a:cs typeface="Times New Roman Regular" panose="02020503050405090304" charset="0"/>
              </a:rPr>
              <a:t>From Yuan Li et al. Submitted to AA</a:t>
            </a:r>
            <a:endParaRPr lang="zh-CN" altLang="en-US" sz="2800" dirty="0">
              <a:latin typeface="Times New Roman Regular" panose="02020503050405090304" charset="0"/>
              <a:cs typeface="Times New Roman Regular" panose="02020503050405090304" charset="0"/>
            </a:endParaRPr>
          </a:p>
        </p:txBody>
      </p:sp>
      <p:sp>
        <p:nvSpPr>
          <p:cNvPr id="10" name="文本框 9"/>
          <p:cNvSpPr txBox="1"/>
          <p:nvPr/>
        </p:nvSpPr>
        <p:spPr>
          <a:xfrm>
            <a:off x="6401435" y="399415"/>
            <a:ext cx="5597525" cy="1200329"/>
          </a:xfrm>
          <a:prstGeom prst="rect">
            <a:avLst/>
          </a:prstGeom>
          <a:noFill/>
        </p:spPr>
        <p:txBody>
          <a:bodyPr wrap="square" rtlCol="0">
            <a:spAutoFit/>
          </a:bodyPr>
          <a:lstStyle/>
          <a:p>
            <a:pPr marL="342900" indent="-342900">
              <a:buFont typeface="Arial" panose="020B0604020202090204" pitchFamily="34" charset="0"/>
              <a:buChar char="•"/>
            </a:pPr>
            <a:r>
              <a:rPr lang="en-US" altLang="zh-CN" sz="2400" dirty="0">
                <a:latin typeface="Times New Roman Regular" panose="02020503050405090304" charset="0"/>
                <a:cs typeface="Times New Roman Regular" panose="02020503050405090304" charset="0"/>
              </a:rPr>
              <a:t>Best extension sigma:1.52 degree disk; </a:t>
            </a:r>
            <a:endParaRPr lang="en-US" altLang="zh-CN" sz="2400" dirty="0">
              <a:latin typeface="Times New Roman Regular" panose="02020503050405090304" charset="0"/>
              <a:cs typeface="Times New Roman Regular" panose="02020503050405090304" charset="0"/>
            </a:endParaRPr>
          </a:p>
          <a:p>
            <a:pPr marL="342900" indent="-342900">
              <a:buFont typeface="Arial" panose="020B0604020202090204" pitchFamily="34" charset="0"/>
              <a:buChar char="•"/>
            </a:pPr>
            <a:endParaRPr lang="en-US" altLang="zh-CN" sz="2400" dirty="0">
              <a:latin typeface="Times New Roman Regular" panose="02020503050405090304" charset="0"/>
              <a:cs typeface="Times New Roman Regular" panose="02020503050405090304" charset="0"/>
            </a:endParaRPr>
          </a:p>
          <a:p>
            <a:pPr marL="342900" indent="-342900">
              <a:buFont typeface="Arial" panose="020B0604020202090204" pitchFamily="34" charset="0"/>
              <a:buChar char="•"/>
            </a:pPr>
            <a:r>
              <a:rPr lang="en-US" altLang="zh-CN" sz="2400" dirty="0">
                <a:latin typeface="Times New Roman Regular" panose="02020503050405090304" charset="0"/>
                <a:cs typeface="Times New Roman Regular" panose="02020503050405090304" charset="0"/>
              </a:rPr>
              <a:t>Index in north part harder than south part;</a:t>
            </a:r>
            <a:endParaRPr lang="en-US" altLang="zh-CN" sz="2400" dirty="0">
              <a:latin typeface="Times New Roman Regular" panose="02020503050405090304" charset="0"/>
              <a:cs typeface="Times New Roman Regular" panose="02020503050405090304" charset="0"/>
            </a:endParaRPr>
          </a:p>
        </p:txBody>
      </p:sp>
      <p:sp>
        <p:nvSpPr>
          <p:cNvPr id="2" name="文本框 1"/>
          <p:cNvSpPr txBox="1"/>
          <p:nvPr/>
        </p:nvSpPr>
        <p:spPr>
          <a:xfrm>
            <a:off x="4572004" y="2271772"/>
            <a:ext cx="2241704" cy="369332"/>
          </a:xfrm>
          <a:prstGeom prst="rect">
            <a:avLst/>
          </a:prstGeom>
          <a:noFill/>
        </p:spPr>
        <p:txBody>
          <a:bodyPr wrap="none" rtlCol="0">
            <a:spAutoFit/>
          </a:bodyPr>
          <a:lstStyle/>
          <a:p>
            <a:r>
              <a:rPr lang="en-US" altLang="zh-CN" dirty="0"/>
              <a:t>White Radio Contours</a:t>
            </a:r>
            <a:endParaRPr lang="zh-CN" altLang="en-US" dirty="0"/>
          </a:p>
        </p:txBody>
      </p:sp>
      <p:sp>
        <p:nvSpPr>
          <p:cNvPr id="11" name="日期占位符 10"/>
          <p:cNvSpPr>
            <a:spLocks noGrp="1"/>
          </p:cNvSpPr>
          <p:nvPr>
            <p:ph type="dt" sz="half" idx="10"/>
          </p:nvPr>
        </p:nvSpPr>
        <p:spPr/>
        <p:txBody>
          <a:bodyPr/>
          <a:lstStyle/>
          <a:p>
            <a:r>
              <a:rPr lang="en-US" altLang="zh-CN"/>
              <a:t>2026/4/26</a:t>
            </a:r>
            <a:endParaRPr lang="zh-CN" altLang="en-US"/>
          </a:p>
        </p:txBody>
      </p:sp>
      <p:sp>
        <p:nvSpPr>
          <p:cNvPr id="12" name="页脚占位符 11"/>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13" name="灯片编号占位符 12"/>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048625" y="0"/>
            <a:ext cx="4143375" cy="3152775"/>
          </a:xfrm>
          <a:prstGeom prst="rect">
            <a:avLst/>
          </a:prstGeom>
        </p:spPr>
      </p:pic>
      <p:sp>
        <p:nvSpPr>
          <p:cNvPr id="10" name="文本框 9"/>
          <p:cNvSpPr txBox="1"/>
          <p:nvPr/>
        </p:nvSpPr>
        <p:spPr>
          <a:xfrm>
            <a:off x="194311" y="5627766"/>
            <a:ext cx="3148329" cy="646331"/>
          </a:xfrm>
          <a:prstGeom prst="rect">
            <a:avLst/>
          </a:prstGeom>
          <a:noFill/>
        </p:spPr>
        <p:txBody>
          <a:bodyPr wrap="square" rtlCol="0">
            <a:spAutoFit/>
          </a:bodyPr>
          <a:lstStyle/>
          <a:p>
            <a:r>
              <a:rPr lang="en-US" altLang="zh-CN" dirty="0"/>
              <a:t>350 years old, 3.4 kpc away with a radius of 2.5 pc ~ 2.5’</a:t>
            </a:r>
            <a:endParaRPr lang="zh-CN" altLang="en-US" dirty="0"/>
          </a:p>
        </p:txBody>
      </p:sp>
      <p:sp>
        <p:nvSpPr>
          <p:cNvPr id="2" name="日期占位符 1"/>
          <p:cNvSpPr>
            <a:spLocks noGrp="1"/>
          </p:cNvSpPr>
          <p:nvPr>
            <p:ph type="dt" sz="half" idx="10"/>
          </p:nvPr>
        </p:nvSpPr>
        <p:spPr/>
        <p:txBody>
          <a:bodyPr/>
          <a:lstStyle/>
          <a:p>
            <a:r>
              <a:rPr lang="en-US" altLang="zh-CN"/>
              <a:t>2026/4/26</a:t>
            </a:r>
            <a:endParaRPr lang="zh-CN" altLang="en-US"/>
          </a:p>
        </p:txBody>
      </p:sp>
      <p:sp>
        <p:nvSpPr>
          <p:cNvPr id="3" name="页脚占位符 2"/>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8" name="图片 7"/>
          <p:cNvPicPr>
            <a:picLocks noChangeAspect="1"/>
          </p:cNvPicPr>
          <p:nvPr/>
        </p:nvPicPr>
        <p:blipFill>
          <a:blip r:embed="rId2"/>
          <a:stretch>
            <a:fillRect/>
          </a:stretch>
        </p:blipFill>
        <p:spPr>
          <a:xfrm>
            <a:off x="0" y="24765"/>
            <a:ext cx="8048625" cy="981278"/>
          </a:xfrm>
          <a:prstGeom prst="rect">
            <a:avLst/>
          </a:prstGeom>
        </p:spPr>
      </p:pic>
      <p:pic>
        <p:nvPicPr>
          <p:cNvPr id="13" name="图片 12"/>
          <p:cNvPicPr>
            <a:picLocks noChangeAspect="1"/>
          </p:cNvPicPr>
          <p:nvPr/>
        </p:nvPicPr>
        <p:blipFill>
          <a:blip r:embed="rId3"/>
          <a:stretch>
            <a:fillRect/>
          </a:stretch>
        </p:blipFill>
        <p:spPr>
          <a:xfrm>
            <a:off x="0" y="1095385"/>
            <a:ext cx="6258560" cy="1115335"/>
          </a:xfrm>
          <a:prstGeom prst="rect">
            <a:avLst/>
          </a:prstGeom>
        </p:spPr>
      </p:pic>
      <p:sp>
        <p:nvSpPr>
          <p:cNvPr id="15" name="文本框 14"/>
          <p:cNvSpPr txBox="1"/>
          <p:nvPr/>
        </p:nvSpPr>
        <p:spPr>
          <a:xfrm>
            <a:off x="4240530" y="223520"/>
            <a:ext cx="692818" cy="369332"/>
          </a:xfrm>
          <a:prstGeom prst="rect">
            <a:avLst/>
          </a:prstGeom>
          <a:noFill/>
        </p:spPr>
        <p:txBody>
          <a:bodyPr wrap="none" rtlCol="0">
            <a:spAutoFit/>
          </a:bodyPr>
          <a:lstStyle/>
          <a:p>
            <a:r>
              <a:rPr lang="en-US" altLang="zh-CN" dirty="0">
                <a:solidFill>
                  <a:srgbClr val="FF0000"/>
                </a:solidFill>
              </a:rPr>
              <a:t>ms34</a:t>
            </a:r>
            <a:endParaRPr lang="zh-CN" altLang="en-US" dirty="0">
              <a:solidFill>
                <a:srgbClr val="FF0000"/>
              </a:solidFill>
            </a:endParaRPr>
          </a:p>
        </p:txBody>
      </p:sp>
      <p:sp>
        <p:nvSpPr>
          <p:cNvPr id="17" name="文本框 16"/>
          <p:cNvSpPr txBox="1"/>
          <p:nvPr/>
        </p:nvSpPr>
        <p:spPr>
          <a:xfrm>
            <a:off x="4321810" y="1412240"/>
            <a:ext cx="692818" cy="369332"/>
          </a:xfrm>
          <a:prstGeom prst="rect">
            <a:avLst/>
          </a:prstGeom>
          <a:noFill/>
        </p:spPr>
        <p:txBody>
          <a:bodyPr wrap="none" rtlCol="0">
            <a:spAutoFit/>
          </a:bodyPr>
          <a:lstStyle/>
          <a:p>
            <a:r>
              <a:rPr lang="en-US" altLang="zh-CN" dirty="0">
                <a:solidFill>
                  <a:srgbClr val="FF0000"/>
                </a:solidFill>
              </a:rPr>
              <a:t>ms59</a:t>
            </a:r>
            <a:endParaRPr lang="zh-CN" altLang="en-US" dirty="0">
              <a:solidFill>
                <a:srgbClr val="FF0000"/>
              </a:solidFill>
            </a:endParaRPr>
          </a:p>
        </p:txBody>
      </p:sp>
      <p:pic>
        <p:nvPicPr>
          <p:cNvPr id="19" name="图片 18"/>
          <p:cNvPicPr>
            <a:picLocks noChangeAspect="1"/>
          </p:cNvPicPr>
          <p:nvPr/>
        </p:nvPicPr>
        <p:blipFill>
          <a:blip r:embed="rId4"/>
          <a:stretch>
            <a:fillRect/>
          </a:stretch>
        </p:blipFill>
        <p:spPr>
          <a:xfrm>
            <a:off x="0" y="2210720"/>
            <a:ext cx="7403058" cy="2921981"/>
          </a:xfrm>
          <a:prstGeom prst="rect">
            <a:avLst/>
          </a:prstGeom>
        </p:spPr>
      </p:pic>
      <p:pic>
        <p:nvPicPr>
          <p:cNvPr id="21" name="图片 20"/>
          <p:cNvPicPr>
            <a:picLocks noChangeAspect="1"/>
          </p:cNvPicPr>
          <p:nvPr/>
        </p:nvPicPr>
        <p:blipFill>
          <a:blip r:embed="rId5"/>
          <a:stretch>
            <a:fillRect/>
          </a:stretch>
        </p:blipFill>
        <p:spPr>
          <a:xfrm>
            <a:off x="3409499" y="5007270"/>
            <a:ext cx="8782501" cy="1968601"/>
          </a:xfrm>
          <a:prstGeom prst="rect">
            <a:avLst/>
          </a:prstGeom>
        </p:spPr>
      </p:pic>
      <p:pic>
        <p:nvPicPr>
          <p:cNvPr id="23" name="图片 22"/>
          <p:cNvPicPr>
            <a:picLocks noChangeAspect="1"/>
          </p:cNvPicPr>
          <p:nvPr/>
        </p:nvPicPr>
        <p:blipFill>
          <a:blip r:embed="rId6"/>
          <a:stretch>
            <a:fillRect/>
          </a:stretch>
        </p:blipFill>
        <p:spPr>
          <a:xfrm>
            <a:off x="7257003" y="3335271"/>
            <a:ext cx="2377966" cy="1702280"/>
          </a:xfrm>
          <a:prstGeom prst="rect">
            <a:avLst/>
          </a:prstGeom>
        </p:spPr>
      </p:pic>
      <p:pic>
        <p:nvPicPr>
          <p:cNvPr id="27" name="图片 26"/>
          <p:cNvPicPr>
            <a:picLocks noChangeAspect="1"/>
          </p:cNvPicPr>
          <p:nvPr/>
        </p:nvPicPr>
        <p:blipFill>
          <a:blip r:embed="rId7"/>
          <a:stretch>
            <a:fillRect/>
          </a:stretch>
        </p:blipFill>
        <p:spPr>
          <a:xfrm>
            <a:off x="9552452" y="3191950"/>
            <a:ext cx="2639548" cy="1968601"/>
          </a:xfrm>
          <a:prstGeom prst="rect">
            <a:avLst/>
          </a:prstGeom>
        </p:spPr>
      </p:pic>
      <p:sp>
        <p:nvSpPr>
          <p:cNvPr id="28" name="椭圆 27"/>
          <p:cNvSpPr/>
          <p:nvPr/>
        </p:nvSpPr>
        <p:spPr>
          <a:xfrm>
            <a:off x="6146800" y="3556000"/>
            <a:ext cx="355600" cy="336879"/>
          </a:xfrm>
          <a:prstGeom prst="ellipse">
            <a:avLst/>
          </a:prstGeom>
          <a:solidFill>
            <a:srgbClr val="FF0000">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25095" y="27940"/>
            <a:ext cx="4234254" cy="461665"/>
          </a:xfrm>
          <a:prstGeom prst="rect">
            <a:avLst/>
          </a:prstGeom>
          <a:noFill/>
        </p:spPr>
        <p:txBody>
          <a:bodyPr wrap="square" rtlCol="0">
            <a:spAutoFit/>
          </a:bodyPr>
          <a:lstStyle/>
          <a:p>
            <a:r>
              <a:rPr lang="en-US" altLang="zh-CN" sz="2400" dirty="0">
                <a:latin typeface="Times New Roman Regular" panose="02020503050405090304" charset="0"/>
                <a:cs typeface="Times New Roman Regular" panose="02020503050405090304" charset="0"/>
              </a:rPr>
              <a:t>SED (Yuan Li et al. 2024)</a:t>
            </a:r>
            <a:endParaRPr lang="en-US" altLang="zh-CN" sz="2400" dirty="0">
              <a:latin typeface="Times New Roman Regular" panose="02020503050405090304" charset="0"/>
              <a:cs typeface="Times New Roman Regular" panose="02020503050405090304" charset="0"/>
            </a:endParaRPr>
          </a:p>
        </p:txBody>
      </p:sp>
      <p:sp>
        <p:nvSpPr>
          <p:cNvPr id="4" name="文本框 3"/>
          <p:cNvSpPr txBox="1"/>
          <p:nvPr/>
        </p:nvSpPr>
        <p:spPr>
          <a:xfrm>
            <a:off x="31899" y="947276"/>
            <a:ext cx="6228715" cy="706755"/>
          </a:xfrm>
          <a:prstGeom prst="rect">
            <a:avLst/>
          </a:prstGeom>
          <a:noFill/>
        </p:spPr>
        <p:txBody>
          <a:bodyPr wrap="square" rtlCol="0">
            <a:spAutoFit/>
          </a:bodyPr>
          <a:lstStyle/>
          <a:p>
            <a:r>
              <a:rPr lang="en-US" altLang="zh-CN" sz="2000" dirty="0">
                <a:latin typeface="Times New Roman Regular" panose="02020503050405090304" charset="0"/>
                <a:cs typeface="Times New Roman Regular" panose="02020503050405090304" charset="0"/>
              </a:rPr>
              <a:t>Extend to lower energy(100MeV),  no pulsation detected, maybe we can interpret it as hadronic scenario</a:t>
            </a:r>
            <a:endParaRPr lang="en-US" altLang="zh-CN" sz="2000" dirty="0">
              <a:latin typeface="Times New Roman Regular" panose="02020503050405090304" charset="0"/>
              <a:cs typeface="Times New Roman Regular" panose="02020503050405090304" charset="0"/>
            </a:endParaRPr>
          </a:p>
        </p:txBody>
      </p:sp>
      <p:pic>
        <p:nvPicPr>
          <p:cNvPr id="6" name="图片 5" descr="截屏2023-09-15 下午12.43.44"/>
          <p:cNvPicPr>
            <a:picLocks noChangeAspect="1"/>
          </p:cNvPicPr>
          <p:nvPr/>
        </p:nvPicPr>
        <p:blipFill>
          <a:blip r:embed="rId1"/>
          <a:stretch>
            <a:fillRect/>
          </a:stretch>
        </p:blipFill>
        <p:spPr>
          <a:xfrm>
            <a:off x="6960870" y="27940"/>
            <a:ext cx="4658360" cy="3321685"/>
          </a:xfrm>
          <a:prstGeom prst="rect">
            <a:avLst/>
          </a:prstGeom>
        </p:spPr>
      </p:pic>
      <p:pic>
        <p:nvPicPr>
          <p:cNvPr id="8" name="图片 7" descr="截屏2023-09-15 下午12.44.03"/>
          <p:cNvPicPr>
            <a:picLocks noChangeAspect="1"/>
          </p:cNvPicPr>
          <p:nvPr/>
        </p:nvPicPr>
        <p:blipFill>
          <a:blip r:embed="rId2"/>
          <a:stretch>
            <a:fillRect/>
          </a:stretch>
        </p:blipFill>
        <p:spPr>
          <a:xfrm>
            <a:off x="6960870" y="3429000"/>
            <a:ext cx="4669155" cy="3321050"/>
          </a:xfrm>
          <a:prstGeom prst="rect">
            <a:avLst/>
          </a:prstGeom>
        </p:spPr>
      </p:pic>
      <p:pic>
        <p:nvPicPr>
          <p:cNvPr id="9" name="图片 8" descr="截屏2023-09-15 下午12.44.58"/>
          <p:cNvPicPr>
            <a:picLocks noChangeAspect="1"/>
          </p:cNvPicPr>
          <p:nvPr/>
        </p:nvPicPr>
        <p:blipFill>
          <a:blip r:embed="rId3"/>
          <a:stretch>
            <a:fillRect/>
          </a:stretch>
        </p:blipFill>
        <p:spPr>
          <a:xfrm>
            <a:off x="721360" y="2779395"/>
            <a:ext cx="5507355" cy="3933190"/>
          </a:xfrm>
          <a:prstGeom prst="rect">
            <a:avLst/>
          </a:prstGeom>
        </p:spPr>
      </p:pic>
      <p:sp>
        <p:nvSpPr>
          <p:cNvPr id="2" name="日期占位符 1"/>
          <p:cNvSpPr>
            <a:spLocks noGrp="1"/>
          </p:cNvSpPr>
          <p:nvPr>
            <p:ph type="dt" sz="half" idx="10"/>
          </p:nvPr>
        </p:nvSpPr>
        <p:spPr/>
        <p:txBody>
          <a:bodyPr/>
          <a:lstStyle/>
          <a:p>
            <a:r>
              <a:rPr lang="en-US" altLang="zh-CN"/>
              <a:t>2026/4/26</a:t>
            </a:r>
            <a:endParaRPr lang="zh-CN" altLang="en-US"/>
          </a:p>
        </p:txBody>
      </p:sp>
      <p:sp>
        <p:nvSpPr>
          <p:cNvPr id="3" name="页脚占位符 2"/>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838199" y="365125"/>
            <a:ext cx="11172825" cy="664845"/>
          </a:xfrm>
        </p:spPr>
        <p:txBody>
          <a:bodyPr>
            <a:normAutofit/>
          </a:bodyPr>
          <a:lstStyle/>
          <a:p>
            <a:r>
              <a:rPr kumimoji="0" lang="en-US" altLang="zh-CN" sz="4000" b="0" i="0" u="none" strike="noStrike" kern="1200" cap="none" spc="0" normalizeH="0" baseline="0" noProof="0" dirty="0">
                <a:ln>
                  <a:noFill/>
                </a:ln>
                <a:solidFill>
                  <a:prstClr val="black"/>
                </a:solidFill>
                <a:effectLst/>
                <a:uLnTx/>
                <a:uFillTx/>
                <a:latin typeface="Calibri Light" panose="020F0302020204030204"/>
                <a:ea typeface="SimSun" panose="02010600030101010101" pitchFamily="2" charset="-122"/>
                <a:cs typeface="+mj-cs"/>
              </a:rPr>
              <a:t>Multi-wavelength: --------</a:t>
            </a:r>
            <a:r>
              <a:rPr lang="en-US" altLang="zh-CN" sz="4000" dirty="0">
                <a:solidFill>
                  <a:prstClr val="black"/>
                </a:solidFill>
                <a:latin typeface="Calibri Light" panose="020F0302020204030204"/>
                <a:ea typeface="SimSun" panose="02010600030101010101" pitchFamily="2" charset="-122"/>
              </a:rPr>
              <a:t>Radio</a:t>
            </a:r>
            <a:endParaRPr lang="zh-CN" altLang="en-US" sz="4000" dirty="0">
              <a:solidFill>
                <a:prstClr val="black"/>
              </a:solidFill>
              <a:latin typeface="Calibri Light" panose="020F0302020204030204"/>
              <a:ea typeface="SimSun" panose="02010600030101010101" pitchFamily="2" charset="-122"/>
            </a:endParaRPr>
          </a:p>
        </p:txBody>
      </p:sp>
      <p:pic>
        <p:nvPicPr>
          <p:cNvPr id="8" name="图片 7"/>
          <p:cNvPicPr>
            <a:picLocks noChangeAspect="1"/>
          </p:cNvPicPr>
          <p:nvPr/>
        </p:nvPicPr>
        <p:blipFill>
          <a:blip r:embed="rId1"/>
          <a:stretch>
            <a:fillRect/>
          </a:stretch>
        </p:blipFill>
        <p:spPr>
          <a:xfrm>
            <a:off x="37113" y="1463754"/>
            <a:ext cx="6521342" cy="4669155"/>
          </a:xfrm>
          <a:prstGeom prst="rect">
            <a:avLst/>
          </a:prstGeom>
        </p:spPr>
      </p:pic>
      <p:grpSp>
        <p:nvGrpSpPr>
          <p:cNvPr id="24" name="组合 23"/>
          <p:cNvGrpSpPr/>
          <p:nvPr/>
        </p:nvGrpSpPr>
        <p:grpSpPr>
          <a:xfrm>
            <a:off x="6743845" y="2459483"/>
            <a:ext cx="6124575" cy="2308363"/>
            <a:chOff x="5562599" y="1759546"/>
            <a:chExt cx="6124575" cy="2308363"/>
          </a:xfrm>
        </p:grpSpPr>
        <p:grpSp>
          <p:nvGrpSpPr>
            <p:cNvPr id="22" name="组合 21"/>
            <p:cNvGrpSpPr/>
            <p:nvPr/>
          </p:nvGrpSpPr>
          <p:grpSpPr>
            <a:xfrm>
              <a:off x="5562599" y="1759546"/>
              <a:ext cx="6096000" cy="1056202"/>
              <a:chOff x="5753099" y="3343752"/>
              <a:chExt cx="6096000" cy="1056202"/>
            </a:xfrm>
          </p:grpSpPr>
          <p:pic>
            <p:nvPicPr>
              <p:cNvPr id="9" name="图片 8"/>
              <p:cNvPicPr>
                <a:picLocks noChangeAspect="1"/>
              </p:cNvPicPr>
              <p:nvPr/>
            </p:nvPicPr>
            <p:blipFill rotWithShape="1">
              <a:blip r:embed="rId2"/>
              <a:srcRect t="60364"/>
              <a:stretch>
                <a:fillRect/>
              </a:stretch>
            </p:blipFill>
            <p:spPr>
              <a:xfrm>
                <a:off x="5781674" y="3527862"/>
                <a:ext cx="3438525" cy="872092"/>
              </a:xfrm>
              <a:prstGeom prst="rect">
                <a:avLst/>
              </a:prstGeom>
            </p:spPr>
          </p:pic>
          <p:sp>
            <p:nvSpPr>
              <p:cNvPr id="14" name="文本框 13"/>
              <p:cNvSpPr txBox="1"/>
              <p:nvPr/>
            </p:nvSpPr>
            <p:spPr>
              <a:xfrm>
                <a:off x="5753099" y="3343752"/>
                <a:ext cx="6096000" cy="369332"/>
              </a:xfrm>
              <a:prstGeom prst="rect">
                <a:avLst/>
              </a:prstGeom>
              <a:noFill/>
            </p:spPr>
            <p:txBody>
              <a:bodyPr wrap="square">
                <a:spAutoFit/>
              </a:bodyPr>
              <a:lstStyle/>
              <a:p>
                <a:pPr marL="285750" indent="-285750">
                  <a:buFont typeface="Wingdings" panose="05000000000000000000" pitchFamily="2" charset="2"/>
                  <a:buChar char="ü"/>
                </a:pPr>
                <a:r>
                  <a:rPr lang="en-US" altLang="zh-CN" dirty="0">
                    <a:solidFill>
                      <a:srgbClr val="FF0000"/>
                    </a:solidFill>
                  </a:rPr>
                  <a:t>Radio flux from the entire SNR</a:t>
                </a:r>
                <a:r>
                  <a:rPr lang="en-US" altLang="zh-CN" dirty="0"/>
                  <a:t>  (</a:t>
                </a:r>
                <a:r>
                  <a:rPr lang="en-US" altLang="zh-CN" dirty="0" err="1"/>
                  <a:t>Xuyang</a:t>
                </a:r>
                <a:r>
                  <a:rPr lang="en-US" altLang="zh-CN" dirty="0"/>
                  <a:t> Gao)</a:t>
                </a:r>
                <a:endParaRPr lang="en-US" altLang="zh-CN" dirty="0"/>
              </a:p>
            </p:txBody>
          </p:sp>
        </p:grpSp>
        <p:sp>
          <p:nvSpPr>
            <p:cNvPr id="17" name="文本框 16"/>
            <p:cNvSpPr txBox="1"/>
            <p:nvPr/>
          </p:nvSpPr>
          <p:spPr>
            <a:xfrm>
              <a:off x="5591174" y="3144579"/>
              <a:ext cx="6096000" cy="923330"/>
            </a:xfrm>
            <a:prstGeom prst="rect">
              <a:avLst/>
            </a:prstGeom>
            <a:noFill/>
          </p:spPr>
          <p:txBody>
            <a:bodyPr wrap="square">
              <a:spAutoFit/>
            </a:bodyPr>
            <a:lstStyle/>
            <a:p>
              <a:pPr marL="285750" indent="-285750">
                <a:buFont typeface="Wingdings" panose="05000000000000000000" pitchFamily="2" charset="2"/>
                <a:buChar char="ü"/>
              </a:pPr>
              <a:r>
                <a:rPr lang="en-US" altLang="zh-CN" dirty="0"/>
                <a:t>Search for pulsars by </a:t>
              </a:r>
              <a:r>
                <a:rPr lang="en-US" altLang="zh-CN" dirty="0">
                  <a:solidFill>
                    <a:srgbClr val="0000FF"/>
                  </a:solidFill>
                </a:rPr>
                <a:t>FAST with 0.5 hour</a:t>
              </a:r>
              <a:r>
                <a:rPr lang="en-US" altLang="zh-CN" dirty="0"/>
                <a:t>(Jianli Zhang)</a:t>
              </a:r>
              <a:endParaRPr lang="en-US" altLang="zh-CN" dirty="0"/>
            </a:p>
            <a:p>
              <a:r>
                <a:rPr lang="en-US" altLang="zh-CN" b="1" dirty="0">
                  <a:solidFill>
                    <a:srgbClr val="FF0000"/>
                  </a:solidFill>
                </a:rPr>
                <a:t>      No pulse signals! </a:t>
              </a:r>
              <a:endParaRPr lang="en-US" altLang="zh-CN" b="1" dirty="0">
                <a:solidFill>
                  <a:srgbClr val="FF0000"/>
                </a:solidFill>
              </a:endParaRPr>
            </a:p>
            <a:p>
              <a:pPr marL="285750" indent="-285750">
                <a:buFont typeface="Wingdings" panose="05000000000000000000" charset="0"/>
                <a:buChar char=""/>
              </a:pPr>
              <a:endParaRPr lang="zh-CN" altLang="en-US" dirty="0"/>
            </a:p>
          </p:txBody>
        </p:sp>
      </p:grpSp>
      <p:sp>
        <p:nvSpPr>
          <p:cNvPr id="23" name="文本框 22"/>
          <p:cNvSpPr txBox="1"/>
          <p:nvPr/>
        </p:nvSpPr>
        <p:spPr>
          <a:xfrm>
            <a:off x="1904998" y="3613665"/>
            <a:ext cx="2157095" cy="369332"/>
          </a:xfrm>
          <a:prstGeom prst="rect">
            <a:avLst/>
          </a:prstGeom>
          <a:noFill/>
        </p:spPr>
        <p:txBody>
          <a:bodyPr wrap="square" rtlCol="0">
            <a:spAutoFit/>
          </a:bodyPr>
          <a:lstStyle/>
          <a:p>
            <a:r>
              <a:rPr lang="en-US" altLang="zh-CN" dirty="0">
                <a:solidFill>
                  <a:srgbClr val="FF1102"/>
                </a:solidFill>
              </a:rPr>
              <a:t>Extra-galactic source</a:t>
            </a:r>
            <a:endParaRPr lang="zh-CN" altLang="en-US" dirty="0">
              <a:solidFill>
                <a:srgbClr val="FF1102"/>
              </a:solidFill>
            </a:endParaRPr>
          </a:p>
        </p:txBody>
      </p:sp>
      <p:sp>
        <p:nvSpPr>
          <p:cNvPr id="2" name="日期占位符 1"/>
          <p:cNvSpPr>
            <a:spLocks noGrp="1"/>
          </p:cNvSpPr>
          <p:nvPr>
            <p:ph type="dt" sz="half" idx="10"/>
          </p:nvPr>
        </p:nvSpPr>
        <p:spPr/>
        <p:txBody>
          <a:bodyPr/>
          <a:lstStyle/>
          <a:p>
            <a:r>
              <a:rPr lang="en-US" altLang="zh-CN"/>
              <a:t>2026/4/26</a:t>
            </a:r>
            <a:endParaRPr lang="zh-CN" altLang="en-US"/>
          </a:p>
        </p:txBody>
      </p:sp>
      <p:sp>
        <p:nvSpPr>
          <p:cNvPr id="3" name="页脚占位符 2"/>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ym typeface="+mn-ea"/>
              </a:rPr>
              <a:t>LHAASO Catalog</a:t>
            </a:r>
            <a:endParaRPr lang="zh-CN" altLang="en-US" dirty="0"/>
          </a:p>
        </p:txBody>
      </p:sp>
      <p:sp>
        <p:nvSpPr>
          <p:cNvPr id="3" name="内容占位符 2"/>
          <p:cNvSpPr>
            <a:spLocks noGrp="1"/>
          </p:cNvSpPr>
          <p:nvPr>
            <p:ph idx="1"/>
          </p:nvPr>
        </p:nvSpPr>
        <p:spPr/>
        <p:txBody>
          <a:bodyPr/>
          <a:lstStyle/>
          <a:p>
            <a:pPr>
              <a:buFont typeface="Wingdings" panose="05000000000000000000" pitchFamily="2" charset="2"/>
              <a:buChar char="Ø"/>
            </a:pPr>
            <a:r>
              <a:rPr lang="en-US" altLang="zh-CN" dirty="0"/>
              <a:t>Data: WCDA:2021-2022/09/30  KM2A: 2019-2022/09/30</a:t>
            </a:r>
            <a:endParaRPr lang="en-US" altLang="zh-CN" dirty="0"/>
          </a:p>
          <a:p>
            <a:pPr>
              <a:buFont typeface="Wingdings" panose="05000000000000000000" pitchFamily="2" charset="2"/>
              <a:buChar char="Ø"/>
            </a:pPr>
            <a:r>
              <a:rPr lang="en-US" altLang="zh-CN" dirty="0"/>
              <a:t>Analysis: separately analyzed two arrays</a:t>
            </a:r>
            <a:endParaRPr lang="en-US" altLang="zh-CN" dirty="0"/>
          </a:p>
          <a:p>
            <a:pPr marL="0" indent="0">
              <a:buNone/>
            </a:pPr>
            <a:endParaRPr lang="en-US" altLang="zh-CN" dirty="0"/>
          </a:p>
          <a:p>
            <a:pPr marL="0" indent="0">
              <a:buNone/>
            </a:pPr>
            <a:endParaRPr lang="zh-CN" altLang="en-US" dirty="0"/>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58553" y="3010934"/>
            <a:ext cx="3433104" cy="284676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8157" y="3057118"/>
            <a:ext cx="3166534" cy="2754396"/>
          </a:xfrm>
          <a:prstGeom prst="rect">
            <a:avLst/>
          </a:prstGeom>
        </p:spPr>
      </p:pic>
      <p:sp>
        <p:nvSpPr>
          <p:cNvPr id="6" name="文本框 5"/>
          <p:cNvSpPr txBox="1"/>
          <p:nvPr/>
        </p:nvSpPr>
        <p:spPr>
          <a:xfrm>
            <a:off x="956076" y="5968295"/>
            <a:ext cx="2368550" cy="368300"/>
          </a:xfrm>
          <a:prstGeom prst="rect">
            <a:avLst/>
          </a:prstGeom>
          <a:noFill/>
        </p:spPr>
        <p:txBody>
          <a:bodyPr wrap="none" rtlCol="0" anchor="t">
            <a:spAutoFit/>
          </a:bodyPr>
          <a:lstStyle/>
          <a:p>
            <a:r>
              <a:rPr lang="en-US" altLang="zh-CN" dirty="0">
                <a:sym typeface="+mn-ea"/>
              </a:rPr>
              <a:t>Extension: 1.18 ± 0.12</a:t>
            </a:r>
            <a:endParaRPr lang="zh-CN" altLang="en-US" dirty="0"/>
          </a:p>
        </p:txBody>
      </p:sp>
      <p:sp>
        <p:nvSpPr>
          <p:cNvPr id="7" name="矩形"/>
          <p:cNvSpPr/>
          <p:nvPr/>
        </p:nvSpPr>
        <p:spPr>
          <a:xfrm>
            <a:off x="3617814" y="5968295"/>
            <a:ext cx="5249562" cy="400110"/>
          </a:xfrm>
          <a:prstGeom prst="rect">
            <a:avLst/>
          </a:prstGeom>
          <a:noFill/>
          <a:ln w="9525" cap="flat" cmpd="sng">
            <a:noFill/>
            <a:prstDash val="solid"/>
            <a:miter/>
          </a:ln>
        </p:spPr>
        <p:txBody>
          <a:bodyPr vert="horz" wrap="square" lIns="91440" tIns="45720" rIns="91440" bIns="45720" anchor="t" anchorCtr="0">
            <a:spAutoFit/>
          </a:bodyPr>
          <a:lstStyle/>
          <a:p>
            <a:pPr eaLnBrk="0" fontAlgn="base" hangingPunct="0"/>
            <a:r>
              <a:rPr lang="en-US" altLang="zh-CN" sz="2000" dirty="0">
                <a:sym typeface="+mn-ea"/>
              </a:rPr>
              <a:t>Extension: 0.3 ± 0.06 </a:t>
            </a:r>
            <a:r>
              <a:rPr lang="en-US" altLang="zh-CN" sz="2000" dirty="0">
                <a:solidFill>
                  <a:srgbClr val="FF0000"/>
                </a:solidFill>
                <a:latin typeface="Arial" panose="020B0604020202090204" pitchFamily="34" charset="0"/>
                <a:ea typeface="SimSun" panose="02010600030101010101" pitchFamily="2" charset="-122"/>
                <a:cs typeface="Arial" panose="020B0604020202090204" pitchFamily="34" charset="0"/>
              </a:rPr>
              <a:t>Δ</a:t>
            </a:r>
            <a:r>
              <a:rPr lang="en-US" altLang="zh-CN" sz="2000" dirty="0">
                <a:solidFill>
                  <a:srgbClr val="FF0000"/>
                </a:solidFill>
                <a:latin typeface="Arial" panose="020B0604020202090204" pitchFamily="34" charset="0"/>
                <a:ea typeface="SimSun" panose="02010600030101010101" pitchFamily="2" charset="-122"/>
                <a:cs typeface="永中宋体" panose="02010600030101010101" charset="-122"/>
              </a:rPr>
              <a:t>TS(</a:t>
            </a:r>
            <a:r>
              <a:rPr lang="en-US" altLang="zh-CN" sz="2000" dirty="0" err="1">
                <a:solidFill>
                  <a:srgbClr val="FF0000"/>
                </a:solidFill>
                <a:latin typeface="Arial" panose="020B0604020202090204" pitchFamily="34" charset="0"/>
                <a:ea typeface="SimSun" panose="02010600030101010101" pitchFamily="2" charset="-122"/>
                <a:cs typeface="永中宋体" panose="02010600030101010101" charset="-122"/>
              </a:rPr>
              <a:t>ext</a:t>
            </a:r>
            <a:r>
              <a:rPr lang="en-US" altLang="zh-CN" sz="2000" dirty="0">
                <a:solidFill>
                  <a:srgbClr val="FF0000"/>
                </a:solidFill>
                <a:latin typeface="Arial" panose="020B0604020202090204" pitchFamily="34" charset="0"/>
                <a:ea typeface="SimSun" panose="02010600030101010101" pitchFamily="2" charset="-122"/>
                <a:cs typeface="永中宋体" panose="02010600030101010101" charset="-122"/>
              </a:rPr>
              <a:t>)= 18.1</a:t>
            </a:r>
            <a:endParaRPr lang="en-US" altLang="zh-CN" sz="2000" dirty="0">
              <a:solidFill>
                <a:srgbClr val="FF0000"/>
              </a:solidFill>
              <a:latin typeface="Arial" panose="020B0604020202090204" pitchFamily="34" charset="0"/>
              <a:ea typeface="SimSun" panose="02010600030101010101" pitchFamily="2" charset="-122"/>
              <a:cs typeface="永中宋体" panose="02010600030101010101"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4338" y="2801650"/>
            <a:ext cx="4019462" cy="2902944"/>
          </a:xfrm>
          <a:prstGeom prst="rect">
            <a:avLst/>
          </a:prstGeom>
        </p:spPr>
      </p:pic>
      <p:sp>
        <p:nvSpPr>
          <p:cNvPr id="9" name="文本框 8"/>
          <p:cNvSpPr txBox="1"/>
          <p:nvPr/>
        </p:nvSpPr>
        <p:spPr>
          <a:xfrm>
            <a:off x="8178032" y="5999073"/>
            <a:ext cx="2836995" cy="369332"/>
          </a:xfrm>
          <a:prstGeom prst="rect">
            <a:avLst/>
          </a:prstGeom>
          <a:noFill/>
        </p:spPr>
        <p:txBody>
          <a:bodyPr wrap="none" rtlCol="0" anchor="t">
            <a:spAutoFit/>
          </a:bodyPr>
          <a:lstStyle/>
          <a:p>
            <a:r>
              <a:rPr lang="en-US" altLang="zh-CN" dirty="0">
                <a:sym typeface="+mn-ea"/>
              </a:rPr>
              <a:t>SED: Power law assumption</a:t>
            </a:r>
            <a:endParaRPr lang="en-US" altLang="zh-CN" dirty="0">
              <a:sym typeface="+mn-ea"/>
            </a:endParaRPr>
          </a:p>
        </p:txBody>
      </p:sp>
      <p:sp>
        <p:nvSpPr>
          <p:cNvPr id="12" name="椭圆 11"/>
          <p:cNvSpPr/>
          <p:nvPr/>
        </p:nvSpPr>
        <p:spPr>
          <a:xfrm>
            <a:off x="8992747" y="3293002"/>
            <a:ext cx="702644" cy="96012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9615638" y="3429000"/>
            <a:ext cx="489010" cy="523220"/>
          </a:xfrm>
          <a:prstGeom prst="rect">
            <a:avLst/>
          </a:prstGeom>
          <a:noFill/>
        </p:spPr>
        <p:txBody>
          <a:bodyPr wrap="square" rtlCol="0">
            <a:spAutoFit/>
          </a:bodyPr>
          <a:lstStyle/>
          <a:p>
            <a:r>
              <a:rPr lang="en-US" altLang="zh-CN" sz="2800" b="1" dirty="0">
                <a:solidFill>
                  <a:srgbClr val="FF0000"/>
                </a:solidFill>
              </a:rPr>
              <a:t>?</a:t>
            </a:r>
            <a:endParaRPr lang="zh-CN" altLang="en-US" sz="2800" b="1" dirty="0">
              <a:solidFill>
                <a:srgbClr val="FF0000"/>
              </a:solidFill>
            </a:endParaRPr>
          </a:p>
        </p:txBody>
      </p:sp>
      <p:sp>
        <p:nvSpPr>
          <p:cNvPr id="10" name="日期占位符 9"/>
          <p:cNvSpPr>
            <a:spLocks noGrp="1"/>
          </p:cNvSpPr>
          <p:nvPr>
            <p:ph type="dt" sz="half" idx="10"/>
          </p:nvPr>
        </p:nvSpPr>
        <p:spPr/>
        <p:txBody>
          <a:bodyPr/>
          <a:lstStyle/>
          <a:p>
            <a:r>
              <a:rPr lang="en-US" altLang="zh-CN"/>
              <a:t>2026/4/26</a:t>
            </a:r>
            <a:endParaRPr lang="zh-CN" altLang="en-US"/>
          </a:p>
        </p:txBody>
      </p:sp>
      <p:sp>
        <p:nvSpPr>
          <p:cNvPr id="11" name="页脚占位符 10"/>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14" name="灯片编号占位符 1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400" dirty="0">
                <a:sym typeface="+mn-ea"/>
              </a:rPr>
              <a:t>Background: the results of ICRC2023</a:t>
            </a:r>
            <a:endParaRPr lang="zh-CN" altLang="en-US" dirty="0"/>
          </a:p>
        </p:txBody>
      </p:sp>
      <p:sp>
        <p:nvSpPr>
          <p:cNvPr id="3" name="内容占位符 2"/>
          <p:cNvSpPr>
            <a:spLocks noGrp="1"/>
          </p:cNvSpPr>
          <p:nvPr>
            <p:ph idx="1"/>
          </p:nvPr>
        </p:nvSpPr>
        <p:spPr>
          <a:xfrm>
            <a:off x="558552" y="1353256"/>
            <a:ext cx="12194921" cy="4351338"/>
          </a:xfrm>
        </p:spPr>
        <p:txBody>
          <a:bodyPr/>
          <a:lstStyle/>
          <a:p>
            <a:pPr>
              <a:buFont typeface="Wingdings" panose="05000000000000000000" pitchFamily="2" charset="2"/>
              <a:buChar char="Ø"/>
            </a:pPr>
            <a:r>
              <a:rPr lang="en-US" altLang="zh-CN" dirty="0"/>
              <a:t>Data: WCDA:2021-2022/09/30  KM2A: 2019-2022/09/30 </a:t>
            </a:r>
            <a:r>
              <a:rPr lang="en-US" altLang="zh-CN" sz="2800" dirty="0">
                <a:solidFill>
                  <a:srgbClr val="FF0000"/>
                </a:solidFill>
              </a:rPr>
              <a:t>Update to 2023/07</a:t>
            </a:r>
            <a:endParaRPr lang="en-US" altLang="zh-CN" dirty="0">
              <a:solidFill>
                <a:srgbClr val="FF0000"/>
              </a:solidFill>
            </a:endParaRPr>
          </a:p>
          <a:p>
            <a:pPr>
              <a:buFont typeface="Wingdings" panose="05000000000000000000" pitchFamily="2" charset="2"/>
              <a:buChar char="Ø"/>
            </a:pPr>
            <a:r>
              <a:rPr lang="en-US" altLang="zh-CN" dirty="0"/>
              <a:t>Analysis: separately analyzed two arrays</a:t>
            </a:r>
            <a:r>
              <a:rPr lang="en-US" altLang="zh-CN" b="0" i="0" dirty="0">
                <a:solidFill>
                  <a:srgbClr val="24292F"/>
                </a:solidFill>
                <a:effectLst/>
                <a:latin typeface="Noto Sans SC" panose="020B0200000000000000" charset="-122"/>
              </a:rPr>
              <a:t>  			  </a:t>
            </a:r>
            <a:r>
              <a:rPr lang="en-US" altLang="zh-CN" sz="2800" dirty="0">
                <a:solidFill>
                  <a:srgbClr val="FF0000"/>
                </a:solidFill>
              </a:rPr>
              <a:t>Combined analysis</a:t>
            </a:r>
            <a:endParaRPr lang="zh-CN" altLang="en-US" sz="2800" dirty="0">
              <a:solidFill>
                <a:srgbClr val="FF0000"/>
              </a:solidFill>
            </a:endParaRPr>
          </a:p>
          <a:p>
            <a:pPr>
              <a:buFont typeface="Wingdings" panose="05000000000000000000" pitchFamily="2" charset="2"/>
              <a:buChar char="Ø"/>
            </a:pPr>
            <a:endParaRPr lang="en-US" altLang="zh-CN" dirty="0"/>
          </a:p>
          <a:p>
            <a:pPr marL="0" indent="0">
              <a:buNone/>
            </a:pPr>
            <a:endParaRPr lang="en-US" altLang="zh-CN" dirty="0"/>
          </a:p>
          <a:p>
            <a:pPr marL="0" indent="0">
              <a:buNone/>
            </a:pPr>
            <a:endParaRPr lang="zh-CN" altLang="en-US" dirty="0"/>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58553" y="3010934"/>
            <a:ext cx="3433104" cy="284676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8157" y="3057118"/>
            <a:ext cx="3166534" cy="2754396"/>
          </a:xfrm>
          <a:prstGeom prst="rect">
            <a:avLst/>
          </a:prstGeom>
        </p:spPr>
      </p:pic>
      <p:sp>
        <p:nvSpPr>
          <p:cNvPr id="6" name="文本框 5"/>
          <p:cNvSpPr txBox="1"/>
          <p:nvPr/>
        </p:nvSpPr>
        <p:spPr>
          <a:xfrm>
            <a:off x="956076" y="5968295"/>
            <a:ext cx="2368550" cy="368300"/>
          </a:xfrm>
          <a:prstGeom prst="rect">
            <a:avLst/>
          </a:prstGeom>
          <a:noFill/>
        </p:spPr>
        <p:txBody>
          <a:bodyPr wrap="none" rtlCol="0" anchor="t">
            <a:spAutoFit/>
          </a:bodyPr>
          <a:lstStyle/>
          <a:p>
            <a:r>
              <a:rPr lang="en-US" altLang="zh-CN" dirty="0">
                <a:sym typeface="+mn-ea"/>
              </a:rPr>
              <a:t>Extension: 1.18 ± 0.12</a:t>
            </a:r>
            <a:endParaRPr lang="zh-CN" altLang="en-US" dirty="0"/>
          </a:p>
        </p:txBody>
      </p:sp>
      <p:sp>
        <p:nvSpPr>
          <p:cNvPr id="7" name="矩形"/>
          <p:cNvSpPr/>
          <p:nvPr/>
        </p:nvSpPr>
        <p:spPr>
          <a:xfrm>
            <a:off x="3617814" y="5968295"/>
            <a:ext cx="5249562" cy="400110"/>
          </a:xfrm>
          <a:prstGeom prst="rect">
            <a:avLst/>
          </a:prstGeom>
          <a:noFill/>
          <a:ln w="9525" cap="flat" cmpd="sng">
            <a:noFill/>
            <a:prstDash val="solid"/>
            <a:miter/>
          </a:ln>
        </p:spPr>
        <p:txBody>
          <a:bodyPr vert="horz" wrap="square" lIns="91440" tIns="45720" rIns="91440" bIns="45720" anchor="t" anchorCtr="0">
            <a:spAutoFit/>
          </a:bodyPr>
          <a:lstStyle/>
          <a:p>
            <a:pPr eaLnBrk="0" fontAlgn="base" hangingPunct="0"/>
            <a:r>
              <a:rPr lang="en-US" altLang="zh-CN" sz="2000" dirty="0">
                <a:sym typeface="+mn-ea"/>
              </a:rPr>
              <a:t>Extension: 0.3 ± 0.06 </a:t>
            </a:r>
            <a:r>
              <a:rPr lang="en-US" altLang="zh-CN" sz="2000" dirty="0">
                <a:latin typeface="Arial" panose="020B0604020202090204" pitchFamily="34" charset="0"/>
                <a:ea typeface="SimSun" panose="02010600030101010101" pitchFamily="2" charset="-122"/>
                <a:cs typeface="Arial" panose="020B0604020202090204" pitchFamily="34" charset="0"/>
              </a:rPr>
              <a:t>Δ</a:t>
            </a:r>
            <a:r>
              <a:rPr lang="en-US" altLang="zh-CN" sz="2000" dirty="0">
                <a:latin typeface="Arial" panose="020B0604020202090204" pitchFamily="34" charset="0"/>
                <a:ea typeface="SimSun" panose="02010600030101010101" pitchFamily="2" charset="-122"/>
                <a:cs typeface="永中宋体" panose="02010600030101010101" charset="-122"/>
              </a:rPr>
              <a:t>TS(</a:t>
            </a:r>
            <a:r>
              <a:rPr lang="en-US" altLang="zh-CN" sz="2000" dirty="0" err="1">
                <a:latin typeface="Arial" panose="020B0604020202090204" pitchFamily="34" charset="0"/>
                <a:ea typeface="SimSun" panose="02010600030101010101" pitchFamily="2" charset="-122"/>
                <a:cs typeface="永中宋体" panose="02010600030101010101" charset="-122"/>
              </a:rPr>
              <a:t>ext</a:t>
            </a:r>
            <a:r>
              <a:rPr lang="en-US" altLang="zh-CN" sz="2000" dirty="0">
                <a:latin typeface="Arial" panose="020B0604020202090204" pitchFamily="34" charset="0"/>
                <a:ea typeface="SimSun" panose="02010600030101010101" pitchFamily="2" charset="-122"/>
                <a:cs typeface="永中宋体" panose="02010600030101010101" charset="-122"/>
              </a:rPr>
              <a:t>)= 18.1</a:t>
            </a:r>
            <a:endParaRPr lang="en-US" altLang="zh-CN" sz="2000" dirty="0">
              <a:latin typeface="Arial" panose="020B0604020202090204" pitchFamily="34" charset="0"/>
              <a:ea typeface="SimSun" panose="02010600030101010101" pitchFamily="2" charset="-122"/>
              <a:cs typeface="永中宋体" panose="02010600030101010101"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4338" y="2801650"/>
            <a:ext cx="4019462" cy="2902944"/>
          </a:xfrm>
          <a:prstGeom prst="rect">
            <a:avLst/>
          </a:prstGeom>
        </p:spPr>
      </p:pic>
      <p:sp>
        <p:nvSpPr>
          <p:cNvPr id="9" name="文本框 8"/>
          <p:cNvSpPr txBox="1"/>
          <p:nvPr/>
        </p:nvSpPr>
        <p:spPr>
          <a:xfrm>
            <a:off x="8178032" y="5999073"/>
            <a:ext cx="2836995" cy="369332"/>
          </a:xfrm>
          <a:prstGeom prst="rect">
            <a:avLst/>
          </a:prstGeom>
          <a:noFill/>
        </p:spPr>
        <p:txBody>
          <a:bodyPr wrap="none" rtlCol="0" anchor="t">
            <a:spAutoFit/>
          </a:bodyPr>
          <a:lstStyle/>
          <a:p>
            <a:r>
              <a:rPr lang="en-US" altLang="zh-CN" dirty="0">
                <a:sym typeface="+mn-ea"/>
              </a:rPr>
              <a:t>SED: Power law assumption</a:t>
            </a:r>
            <a:endParaRPr lang="en-US" altLang="zh-CN" dirty="0">
              <a:sym typeface="+mn-ea"/>
            </a:endParaRPr>
          </a:p>
        </p:txBody>
      </p:sp>
      <p:sp>
        <p:nvSpPr>
          <p:cNvPr id="11" name="椭圆 10"/>
          <p:cNvSpPr/>
          <p:nvPr/>
        </p:nvSpPr>
        <p:spPr>
          <a:xfrm>
            <a:off x="8992747" y="3293002"/>
            <a:ext cx="702644" cy="96012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9615638" y="3429000"/>
            <a:ext cx="489010" cy="523220"/>
          </a:xfrm>
          <a:prstGeom prst="rect">
            <a:avLst/>
          </a:prstGeom>
          <a:noFill/>
        </p:spPr>
        <p:txBody>
          <a:bodyPr wrap="square" rtlCol="0">
            <a:spAutoFit/>
          </a:bodyPr>
          <a:lstStyle/>
          <a:p>
            <a:r>
              <a:rPr lang="en-US" altLang="zh-CN" sz="2800" b="1" dirty="0">
                <a:solidFill>
                  <a:srgbClr val="FF0000"/>
                </a:solidFill>
              </a:rPr>
              <a:t>?</a:t>
            </a:r>
            <a:endParaRPr lang="zh-CN" altLang="en-US" sz="2800" b="1" dirty="0">
              <a:solidFill>
                <a:srgbClr val="FF0000"/>
              </a:solidFill>
            </a:endParaRPr>
          </a:p>
        </p:txBody>
      </p:sp>
      <p:sp>
        <p:nvSpPr>
          <p:cNvPr id="10" name="日期占位符 9"/>
          <p:cNvSpPr>
            <a:spLocks noGrp="1"/>
          </p:cNvSpPr>
          <p:nvPr>
            <p:ph type="dt" sz="half" idx="10"/>
          </p:nvPr>
        </p:nvSpPr>
        <p:spPr/>
        <p:txBody>
          <a:bodyPr/>
          <a:lstStyle/>
          <a:p>
            <a:r>
              <a:rPr lang="en-US" altLang="zh-CN"/>
              <a:t>2026/4/26</a:t>
            </a:r>
            <a:endParaRPr lang="zh-CN" altLang="en-US"/>
          </a:p>
        </p:txBody>
      </p:sp>
      <p:sp>
        <p:nvSpPr>
          <p:cNvPr id="13" name="页脚占位符 12"/>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14" name="灯片编号占位符 1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b="1" dirty="0"/>
              <a:t>Morphologies</a:t>
            </a:r>
            <a:endParaRPr lang="zh-CN" altLang="en-US" b="1" dirty="0"/>
          </a:p>
        </p:txBody>
      </p:sp>
      <p:pic>
        <p:nvPicPr>
          <p:cNvPr id="5" name="图片 4"/>
          <p:cNvPicPr>
            <a:picLocks noChangeAspect="1"/>
          </p:cNvPicPr>
          <p:nvPr/>
        </p:nvPicPr>
        <p:blipFill>
          <a:blip r:embed="rId1"/>
          <a:stretch>
            <a:fillRect/>
          </a:stretch>
        </p:blipFill>
        <p:spPr>
          <a:xfrm>
            <a:off x="4035808" y="1928181"/>
            <a:ext cx="4143375" cy="3684934"/>
          </a:xfrm>
          <a:prstGeom prst="rect">
            <a:avLst/>
          </a:prstGeom>
        </p:spPr>
      </p:pic>
      <p:pic>
        <p:nvPicPr>
          <p:cNvPr id="6" name="图片 5"/>
          <p:cNvPicPr>
            <a:picLocks noChangeAspect="1"/>
          </p:cNvPicPr>
          <p:nvPr/>
        </p:nvPicPr>
        <p:blipFill>
          <a:blip r:embed="rId2"/>
          <a:stretch>
            <a:fillRect/>
          </a:stretch>
        </p:blipFill>
        <p:spPr>
          <a:xfrm>
            <a:off x="8148871" y="2062271"/>
            <a:ext cx="3232616" cy="2923615"/>
          </a:xfrm>
          <a:prstGeom prst="rect">
            <a:avLst/>
          </a:prstGeom>
        </p:spPr>
      </p:pic>
      <p:sp>
        <p:nvSpPr>
          <p:cNvPr id="7" name="文本框 6"/>
          <p:cNvSpPr txBox="1"/>
          <p:nvPr/>
        </p:nvSpPr>
        <p:spPr>
          <a:xfrm>
            <a:off x="991553" y="5641036"/>
            <a:ext cx="11014710" cy="368300"/>
          </a:xfrm>
          <a:prstGeom prst="rect">
            <a:avLst/>
          </a:prstGeom>
          <a:noFill/>
        </p:spPr>
        <p:txBody>
          <a:bodyPr wrap="square" rtlCol="0" anchor="t">
            <a:spAutoFit/>
          </a:bodyPr>
          <a:lstStyle/>
          <a:p>
            <a:r>
              <a:rPr lang="en-US" altLang="zh-CN" dirty="0">
                <a:sym typeface="+mn-ea"/>
              </a:rPr>
              <a:t>WCDA (</a:t>
            </a:r>
            <a:r>
              <a:rPr lang="en-US" altLang="zh-CN" dirty="0" err="1">
                <a:sym typeface="+mn-ea"/>
              </a:rPr>
              <a:t>nhit</a:t>
            </a:r>
            <a:r>
              <a:rPr lang="en-US" altLang="zh-CN" dirty="0">
                <a:sym typeface="+mn-ea"/>
              </a:rPr>
              <a:t>&gt;200 2-20TeV )	                      KM2A:   25-100TeV  	                                              &gt;100TeV</a:t>
            </a:r>
            <a:endParaRPr lang="zh-CN" altLang="en-US" dirty="0"/>
          </a:p>
        </p:txBody>
      </p:sp>
      <p:sp>
        <p:nvSpPr>
          <p:cNvPr id="9" name="文本框 8"/>
          <p:cNvSpPr txBox="1"/>
          <p:nvPr/>
        </p:nvSpPr>
        <p:spPr>
          <a:xfrm>
            <a:off x="2377122" y="6038215"/>
            <a:ext cx="7148432" cy="646331"/>
          </a:xfrm>
          <a:prstGeom prst="rect">
            <a:avLst/>
          </a:prstGeom>
          <a:noFill/>
        </p:spPr>
        <p:txBody>
          <a:bodyPr wrap="none" rtlCol="0" anchor="t">
            <a:spAutoFit/>
          </a:bodyPr>
          <a:lstStyle/>
          <a:p>
            <a:r>
              <a:rPr lang="en-US" altLang="zh-CN" b="1" dirty="0">
                <a:sym typeface="+mn-ea"/>
              </a:rPr>
              <a:t>Extension:  </a:t>
            </a:r>
            <a:r>
              <a:rPr lang="en-US" altLang="zh-CN" b="1" dirty="0">
                <a:solidFill>
                  <a:srgbClr val="0000FF"/>
                </a:solidFill>
                <a:sym typeface="+mn-ea"/>
              </a:rPr>
              <a:t>1.3 +-0.18 degree for “SNR_WCDA(large source)”</a:t>
            </a:r>
            <a:endParaRPr lang="en-US" altLang="zh-CN" b="1" dirty="0">
              <a:sym typeface="+mn-ea"/>
            </a:endParaRPr>
          </a:p>
          <a:p>
            <a:r>
              <a:rPr lang="en-US" altLang="zh-CN" dirty="0"/>
              <a:t>	   </a:t>
            </a:r>
            <a:r>
              <a:rPr lang="en-US" altLang="zh-CN" b="1" dirty="0"/>
              <a:t> </a:t>
            </a:r>
            <a:r>
              <a:rPr lang="en-US" altLang="zh-CN" b="1" dirty="0">
                <a:solidFill>
                  <a:srgbClr val="FF0000"/>
                </a:solidFill>
              </a:rPr>
              <a:t>0.18 +-0.07 degree for “dense region(small source)” by KM2A</a:t>
            </a:r>
            <a:endParaRPr lang="en-US" altLang="zh-CN" b="1" dirty="0">
              <a:solidFill>
                <a:srgbClr val="FF0000"/>
              </a:solidFill>
            </a:endParaRPr>
          </a:p>
        </p:txBody>
      </p:sp>
      <p:sp>
        <p:nvSpPr>
          <p:cNvPr id="10" name="文本框 9"/>
          <p:cNvSpPr txBox="1"/>
          <p:nvPr/>
        </p:nvSpPr>
        <p:spPr>
          <a:xfrm>
            <a:off x="339090" y="1385163"/>
            <a:ext cx="10516235" cy="677108"/>
          </a:xfrm>
          <a:prstGeom prst="rect">
            <a:avLst/>
          </a:prstGeom>
          <a:noFill/>
        </p:spPr>
        <p:txBody>
          <a:bodyPr wrap="square" rtlCol="0" anchor="t">
            <a:spAutoFit/>
          </a:bodyPr>
          <a:lstStyle/>
          <a:p>
            <a:pPr lvl="1"/>
            <a:r>
              <a:rPr lang="en-US" altLang="zh-CN" sz="2000" dirty="0">
                <a:solidFill>
                  <a:srgbClr val="FF0000"/>
                </a:solidFill>
                <a:sym typeface="+mn-ea"/>
              </a:rPr>
              <a:t>Jiont fit </a:t>
            </a:r>
            <a:r>
              <a:rPr lang="en-US" altLang="zh-CN" dirty="0">
                <a:sym typeface="+mn-ea"/>
              </a:rPr>
              <a:t>with WCDA data( 20210305-20230731 </a:t>
            </a:r>
            <a:r>
              <a:rPr lang="en-US" altLang="zh-CN" dirty="0" err="1">
                <a:sym typeface="+mn-ea"/>
              </a:rPr>
              <a:t>MK&amp;Feb</a:t>
            </a:r>
            <a:r>
              <a:rPr lang="en-US" altLang="zh-CN" dirty="0">
                <a:sym typeface="+mn-ea"/>
              </a:rPr>
              <a:t>) and Full KM2A data (2021-202307)</a:t>
            </a:r>
            <a:endParaRPr lang="en-US" altLang="zh-CN" dirty="0">
              <a:sym typeface="+mn-ea"/>
            </a:endParaRPr>
          </a:p>
          <a:p>
            <a:pPr lvl="1"/>
            <a:r>
              <a:rPr lang="en-US" altLang="zh-CN" dirty="0"/>
              <a:t>Two gaussian templates + Planck dust template</a:t>
            </a:r>
            <a:endParaRPr lang="zh-CN" altLang="en-US" dirty="0"/>
          </a:p>
        </p:txBody>
      </p:sp>
      <p:pic>
        <p:nvPicPr>
          <p:cNvPr id="8" name="图片 7"/>
          <p:cNvPicPr>
            <a:picLocks noChangeAspect="1"/>
          </p:cNvPicPr>
          <p:nvPr/>
        </p:nvPicPr>
        <p:blipFill>
          <a:blip r:embed="rId3"/>
          <a:stretch>
            <a:fillRect/>
          </a:stretch>
        </p:blipFill>
        <p:spPr>
          <a:xfrm>
            <a:off x="185737" y="2152366"/>
            <a:ext cx="3919332" cy="3320471"/>
          </a:xfrm>
          <a:prstGeom prst="rect">
            <a:avLst/>
          </a:prstGeom>
        </p:spPr>
      </p:pic>
      <p:pic>
        <p:nvPicPr>
          <p:cNvPr id="12" name="图片 11"/>
          <p:cNvPicPr>
            <a:picLocks noChangeAspect="1"/>
          </p:cNvPicPr>
          <p:nvPr/>
        </p:nvPicPr>
        <p:blipFill>
          <a:blip r:embed="rId4"/>
          <a:stretch>
            <a:fillRect/>
          </a:stretch>
        </p:blipFill>
        <p:spPr>
          <a:xfrm>
            <a:off x="4035808" y="2107319"/>
            <a:ext cx="4107351" cy="3488670"/>
          </a:xfrm>
          <a:prstGeom prst="rect">
            <a:avLst/>
          </a:prstGeom>
        </p:spPr>
      </p:pic>
      <p:pic>
        <p:nvPicPr>
          <p:cNvPr id="14" name="图片 13"/>
          <p:cNvPicPr>
            <a:picLocks noChangeAspect="1"/>
          </p:cNvPicPr>
          <p:nvPr/>
        </p:nvPicPr>
        <p:blipFill>
          <a:blip r:embed="rId5"/>
          <a:stretch>
            <a:fillRect/>
          </a:stretch>
        </p:blipFill>
        <p:spPr>
          <a:xfrm>
            <a:off x="8006983" y="2006253"/>
            <a:ext cx="4088333" cy="3477627"/>
          </a:xfrm>
          <a:prstGeom prst="rect">
            <a:avLst/>
          </a:prstGeom>
        </p:spPr>
      </p:pic>
      <p:pic>
        <p:nvPicPr>
          <p:cNvPr id="11" name="图片 10"/>
          <p:cNvPicPr>
            <a:picLocks noChangeAspect="1"/>
          </p:cNvPicPr>
          <p:nvPr/>
        </p:nvPicPr>
        <p:blipFill>
          <a:blip r:embed="rId6"/>
          <a:stretch>
            <a:fillRect/>
          </a:stretch>
        </p:blipFill>
        <p:spPr>
          <a:xfrm>
            <a:off x="339090" y="2107319"/>
            <a:ext cx="3847381" cy="3247331"/>
          </a:xfrm>
          <a:prstGeom prst="rect">
            <a:avLst/>
          </a:prstGeom>
        </p:spPr>
      </p:pic>
      <p:sp>
        <p:nvSpPr>
          <p:cNvPr id="3" name="日期占位符 2"/>
          <p:cNvSpPr>
            <a:spLocks noGrp="1"/>
          </p:cNvSpPr>
          <p:nvPr>
            <p:ph type="dt" sz="half" idx="10"/>
          </p:nvPr>
        </p:nvSpPr>
        <p:spPr/>
        <p:txBody>
          <a:bodyPr/>
          <a:lstStyle/>
          <a:p>
            <a:r>
              <a:rPr lang="en-US" altLang="zh-CN"/>
              <a:t>2026/4/26</a:t>
            </a:r>
            <a:endParaRPr lang="zh-CN" altLang="en-US"/>
          </a:p>
        </p:txBody>
      </p:sp>
      <p:sp>
        <p:nvSpPr>
          <p:cNvPr id="4" name="页脚占位符 3"/>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13" name="灯片编号占位符 12"/>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57225" y="159430"/>
            <a:ext cx="10515600" cy="1325563"/>
          </a:xfrm>
        </p:spPr>
        <p:txBody>
          <a:bodyPr/>
          <a:lstStyle/>
          <a:p>
            <a:r>
              <a:rPr lang="en-US" altLang="zh-CN" dirty="0"/>
              <a:t>The association of the high energy component and CO data</a:t>
            </a:r>
            <a:endParaRPr lang="zh-CN" altLang="en-US" dirty="0"/>
          </a:p>
        </p:txBody>
      </p:sp>
      <p:sp>
        <p:nvSpPr>
          <p:cNvPr id="11" name="文本框 10"/>
          <p:cNvSpPr txBox="1"/>
          <p:nvPr/>
        </p:nvSpPr>
        <p:spPr>
          <a:xfrm>
            <a:off x="4874895" y="6045200"/>
            <a:ext cx="2442845" cy="645160"/>
          </a:xfrm>
          <a:prstGeom prst="rect">
            <a:avLst/>
          </a:prstGeom>
          <a:noFill/>
          <a:ln w="19050">
            <a:solidFill>
              <a:schemeClr val="tx1"/>
            </a:solidFill>
          </a:ln>
        </p:spPr>
        <p:txBody>
          <a:bodyPr wrap="square" rtlCol="0">
            <a:spAutoFit/>
          </a:bodyPr>
          <a:lstStyle/>
          <a:p>
            <a:r>
              <a:rPr lang="en-US" altLang="zh-CN" dirty="0"/>
              <a:t>KM2A</a:t>
            </a:r>
            <a:endParaRPr lang="en-US" altLang="zh-CN" dirty="0"/>
          </a:p>
          <a:p>
            <a:r>
              <a:rPr lang="en-US" altLang="zh-CN" dirty="0" err="1"/>
              <a:t>Erec</a:t>
            </a:r>
            <a:r>
              <a:rPr lang="en-US" altLang="zh-CN" dirty="0"/>
              <a:t>&gt;40TeV</a:t>
            </a:r>
            <a:endParaRPr lang="en-US" altLang="zh-CN" dirty="0"/>
          </a:p>
        </p:txBody>
      </p:sp>
      <p:sp>
        <p:nvSpPr>
          <p:cNvPr id="12" name="文本框 11"/>
          <p:cNvSpPr txBox="1"/>
          <p:nvPr/>
        </p:nvSpPr>
        <p:spPr>
          <a:xfrm>
            <a:off x="8689393" y="1501198"/>
            <a:ext cx="1534929" cy="646331"/>
          </a:xfrm>
          <a:prstGeom prst="rect">
            <a:avLst/>
          </a:prstGeom>
          <a:noFill/>
        </p:spPr>
        <p:txBody>
          <a:bodyPr wrap="square" rtlCol="0">
            <a:spAutoFit/>
          </a:bodyPr>
          <a:lstStyle/>
          <a:p>
            <a:r>
              <a:rPr lang="en-US" altLang="zh-CN" b="1" dirty="0">
                <a:solidFill>
                  <a:schemeClr val="bg1"/>
                </a:solidFill>
              </a:rPr>
              <a:t>ROI(</a:t>
            </a:r>
            <a:r>
              <a:rPr lang="en-US" altLang="zh-CN" dirty="0">
                <a:solidFill>
                  <a:schemeClr val="bg1"/>
                </a:solidFill>
              </a:rPr>
              <a:t>according to radio</a:t>
            </a:r>
            <a:r>
              <a:rPr lang="en-US" altLang="zh-CN" dirty="0"/>
              <a:t>.</a:t>
            </a:r>
            <a:r>
              <a:rPr lang="en-US" altLang="zh-CN" b="1" dirty="0">
                <a:solidFill>
                  <a:schemeClr val="bg1"/>
                </a:solidFill>
              </a:rPr>
              <a:t>)</a:t>
            </a:r>
            <a:endParaRPr lang="zh-CN" altLang="en-US" b="1" dirty="0">
              <a:solidFill>
                <a:schemeClr val="bg1"/>
              </a:solidFill>
            </a:endParaRPr>
          </a:p>
        </p:txBody>
      </p:sp>
      <p:pic>
        <p:nvPicPr>
          <p:cNvPr id="5" name="图片 4"/>
          <p:cNvPicPr>
            <a:picLocks noChangeAspect="1"/>
          </p:cNvPicPr>
          <p:nvPr>
            <p:custDataLst>
              <p:tags r:id="rId1"/>
            </p:custDataLst>
          </p:nvPr>
        </p:nvPicPr>
        <p:blipFill>
          <a:blip r:embed="rId2"/>
          <a:stretch>
            <a:fillRect/>
          </a:stretch>
        </p:blipFill>
        <p:spPr>
          <a:xfrm>
            <a:off x="220980" y="1592580"/>
            <a:ext cx="5665470" cy="4564380"/>
          </a:xfrm>
          <a:prstGeom prst="rect">
            <a:avLst/>
          </a:prstGeom>
        </p:spPr>
      </p:pic>
      <p:pic>
        <p:nvPicPr>
          <p:cNvPr id="6" name="图片 5"/>
          <p:cNvPicPr>
            <a:picLocks noChangeAspect="1"/>
          </p:cNvPicPr>
          <p:nvPr>
            <p:custDataLst>
              <p:tags r:id="rId3"/>
            </p:custDataLst>
          </p:nvPr>
        </p:nvPicPr>
        <p:blipFill>
          <a:blip r:embed="rId4"/>
          <a:stretch>
            <a:fillRect/>
          </a:stretch>
        </p:blipFill>
        <p:spPr>
          <a:xfrm>
            <a:off x="6096000" y="1844040"/>
            <a:ext cx="5671185" cy="3798570"/>
          </a:xfrm>
          <a:prstGeom prst="rect">
            <a:avLst/>
          </a:prstGeom>
        </p:spPr>
      </p:pic>
      <p:sp>
        <p:nvSpPr>
          <p:cNvPr id="3" name="日期占位符 2"/>
          <p:cNvSpPr>
            <a:spLocks noGrp="1"/>
          </p:cNvSpPr>
          <p:nvPr>
            <p:ph type="dt" sz="half" idx="10"/>
          </p:nvPr>
        </p:nvSpPr>
        <p:spPr/>
        <p:txBody>
          <a:bodyPr/>
          <a:lstStyle/>
          <a:p>
            <a:r>
              <a:rPr lang="en-US" altLang="zh-CN"/>
              <a:t>2026/4/26</a:t>
            </a:r>
            <a:endParaRPr lang="zh-CN" altLang="en-US"/>
          </a:p>
        </p:txBody>
      </p:sp>
      <p:sp>
        <p:nvSpPr>
          <p:cNvPr id="4" name="页脚占位符 3"/>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Significance of high energy cutoff of protons</a:t>
            </a:r>
            <a:endParaRPr lang="zh-CN" altLang="en-US" dirty="0"/>
          </a:p>
        </p:txBody>
      </p:sp>
      <p:sp>
        <p:nvSpPr>
          <p:cNvPr id="10" name="文本框 9"/>
          <p:cNvSpPr txBox="1"/>
          <p:nvPr/>
        </p:nvSpPr>
        <p:spPr>
          <a:xfrm>
            <a:off x="5662295" y="2016760"/>
            <a:ext cx="6990080" cy="4607560"/>
          </a:xfrm>
          <a:prstGeom prst="rect">
            <a:avLst/>
          </a:prstGeom>
          <a:noFill/>
        </p:spPr>
        <p:txBody>
          <a:bodyPr wrap="square" rtlCol="0">
            <a:noAutofit/>
          </a:bodyPr>
          <a:lstStyle/>
          <a:p>
            <a:r>
              <a:rPr lang="en-US" altLang="zh-CN" sz="3200" dirty="0">
                <a:sym typeface="+mn-ea"/>
              </a:rPr>
              <a:t>Proton</a:t>
            </a:r>
            <a:r>
              <a:rPr lang="zh-CN" altLang="en-US" sz="3200" dirty="0">
                <a:sym typeface="+mn-ea"/>
              </a:rPr>
              <a:t> </a:t>
            </a:r>
            <a:r>
              <a:rPr lang="en-US" altLang="zh-CN" sz="3200" dirty="0">
                <a:sym typeface="+mn-ea"/>
              </a:rPr>
              <a:t>distribution</a:t>
            </a:r>
            <a:r>
              <a:rPr lang="zh-CN" altLang="en-US" sz="3200" dirty="0">
                <a:sym typeface="+mn-ea"/>
              </a:rPr>
              <a:t>：</a:t>
            </a:r>
            <a:r>
              <a:rPr lang="en-US" altLang="zh-CN" sz="3200" dirty="0">
                <a:sym typeface="+mn-ea"/>
              </a:rPr>
              <a:t> </a:t>
            </a:r>
            <a:r>
              <a:rPr lang="en-US" altLang="zh-CN" sz="3200" dirty="0" err="1">
                <a:sym typeface="+mn-ea"/>
              </a:rPr>
              <a:t>E^alpha</a:t>
            </a:r>
            <a:r>
              <a:rPr lang="en-US" altLang="zh-CN" sz="3200" dirty="0">
                <a:sym typeface="+mn-ea"/>
              </a:rPr>
              <a:t>*exp{-E/100TeV}</a:t>
            </a:r>
            <a:endParaRPr lang="en-US" altLang="zh-CN" sz="3200" dirty="0"/>
          </a:p>
          <a:p>
            <a:r>
              <a:rPr lang="en-US" altLang="zh-CN" sz="3200" dirty="0"/>
              <a:t>alpha=-1</a:t>
            </a:r>
            <a:endParaRPr lang="en-US" altLang="zh-CN" sz="3200" dirty="0"/>
          </a:p>
          <a:p>
            <a:r>
              <a:rPr lang="en-US" altLang="zh-CN" sz="3200" dirty="0" err="1">
                <a:sym typeface="+mn-ea"/>
              </a:rPr>
              <a:t>Ecut</a:t>
            </a:r>
            <a:r>
              <a:rPr lang="en-US" altLang="zh-CN" sz="3200" dirty="0">
                <a:sym typeface="+mn-ea"/>
              </a:rPr>
              <a:t>= 154+-32TeV  </a:t>
            </a:r>
            <a:endParaRPr lang="en-US" altLang="zh-CN" sz="3200" dirty="0"/>
          </a:p>
          <a:p>
            <a:r>
              <a:rPr lang="en-US" altLang="zh-CN" sz="3200" dirty="0"/>
              <a:t>  </a:t>
            </a:r>
            <a:endParaRPr lang="en-US" altLang="zh-CN" sz="3200" dirty="0"/>
          </a:p>
          <a:p>
            <a:endParaRPr lang="en-US" altLang="zh-CN" sz="3200" dirty="0"/>
          </a:p>
          <a:p>
            <a:r>
              <a:rPr lang="en-US" altLang="zh-CN" sz="3200" b="1" dirty="0" err="1">
                <a:solidFill>
                  <a:srgbClr val="FF0000"/>
                </a:solidFill>
              </a:rPr>
              <a:t>delta_TS</a:t>
            </a:r>
            <a:r>
              <a:rPr lang="en-US" altLang="zh-CN" sz="3200" b="1" dirty="0">
                <a:solidFill>
                  <a:srgbClr val="FF0000"/>
                </a:solidFill>
              </a:rPr>
              <a:t>(</a:t>
            </a:r>
            <a:r>
              <a:rPr lang="en-US" altLang="zh-CN" sz="3200" b="1" dirty="0" err="1">
                <a:solidFill>
                  <a:srgbClr val="FF0000"/>
                </a:solidFill>
              </a:rPr>
              <a:t>Ecut</a:t>
            </a:r>
            <a:r>
              <a:rPr lang="en-US" altLang="zh-CN" sz="3200" b="1" dirty="0">
                <a:solidFill>
                  <a:srgbClr val="FF0000"/>
                </a:solidFill>
              </a:rPr>
              <a:t>)=23</a:t>
            </a:r>
            <a:endParaRPr lang="en-US" altLang="zh-CN" sz="3200" b="1" dirty="0">
              <a:solidFill>
                <a:srgbClr val="FF0000"/>
              </a:solidFill>
            </a:endParaRPr>
          </a:p>
        </p:txBody>
      </p:sp>
      <p:pic>
        <p:nvPicPr>
          <p:cNvPr id="5" name="图片 4"/>
          <p:cNvPicPr>
            <a:picLocks noChangeAspect="1"/>
          </p:cNvPicPr>
          <p:nvPr>
            <p:custDataLst>
              <p:tags r:id="rId1"/>
            </p:custDataLst>
          </p:nvPr>
        </p:nvPicPr>
        <p:blipFill>
          <a:blip r:embed="rId2"/>
          <a:stretch>
            <a:fillRect/>
          </a:stretch>
        </p:blipFill>
        <p:spPr>
          <a:xfrm>
            <a:off x="234950" y="2016760"/>
            <a:ext cx="5283835" cy="3594100"/>
          </a:xfrm>
          <a:prstGeom prst="rect">
            <a:avLst/>
          </a:prstGeom>
        </p:spPr>
      </p:pic>
      <p:sp>
        <p:nvSpPr>
          <p:cNvPr id="3" name="日期占位符 2"/>
          <p:cNvSpPr>
            <a:spLocks noGrp="1"/>
          </p:cNvSpPr>
          <p:nvPr>
            <p:ph type="dt" sz="half" idx="10"/>
          </p:nvPr>
        </p:nvSpPr>
        <p:spPr/>
        <p:txBody>
          <a:bodyPr/>
          <a:lstStyle/>
          <a:p>
            <a:r>
              <a:rPr lang="en-US" altLang="zh-CN"/>
              <a:t>2026/4/26</a:t>
            </a:r>
            <a:endParaRPr lang="zh-CN" altLang="en-US"/>
          </a:p>
        </p:txBody>
      </p:sp>
      <p:sp>
        <p:nvSpPr>
          <p:cNvPr id="4" name="页脚占位符 3"/>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custDataLst>
              <p:tags r:id="rId1"/>
            </p:custDataLst>
          </p:nvPr>
        </p:nvPicPr>
        <p:blipFill>
          <a:blip r:embed="rId2"/>
          <a:stretch>
            <a:fillRect/>
          </a:stretch>
        </p:blipFill>
        <p:spPr>
          <a:xfrm>
            <a:off x="483870" y="1691005"/>
            <a:ext cx="5612130" cy="4351655"/>
          </a:xfrm>
          <a:prstGeom prst="rect">
            <a:avLst/>
          </a:prstGeom>
        </p:spPr>
      </p:pic>
      <p:pic>
        <p:nvPicPr>
          <p:cNvPr id="5" name="图片 4"/>
          <p:cNvPicPr>
            <a:picLocks noChangeAspect="1"/>
          </p:cNvPicPr>
          <p:nvPr>
            <p:custDataLst>
              <p:tags r:id="rId3"/>
            </p:custDataLst>
          </p:nvPr>
        </p:nvPicPr>
        <p:blipFill>
          <a:blip r:embed="rId4"/>
          <a:stretch>
            <a:fillRect/>
          </a:stretch>
        </p:blipFill>
        <p:spPr>
          <a:xfrm>
            <a:off x="6096000" y="2386330"/>
            <a:ext cx="5590099" cy="3381375"/>
          </a:xfrm>
          <a:prstGeom prst="rect">
            <a:avLst/>
          </a:prstGeom>
        </p:spPr>
      </p:pic>
      <p:sp>
        <p:nvSpPr>
          <p:cNvPr id="3" name="标题 1"/>
          <p:cNvSpPr>
            <a:spLocks noGrp="1"/>
          </p:cNvSpPr>
          <p:nvPr>
            <p:custDataLst>
              <p:tags r:id="rId5"/>
            </p:custDataLst>
          </p:nvPr>
        </p:nvSpPr>
        <p:spPr>
          <a:xfrm>
            <a:off x="838200" y="4127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t>Constraints on proton distribution</a:t>
            </a:r>
            <a:endParaRPr lang="zh-CN" altLang="en-US" dirty="0"/>
          </a:p>
        </p:txBody>
      </p:sp>
      <p:sp>
        <p:nvSpPr>
          <p:cNvPr id="2" name="日期占位符 1"/>
          <p:cNvSpPr>
            <a:spLocks noGrp="1"/>
          </p:cNvSpPr>
          <p:nvPr>
            <p:ph type="dt" sz="half" idx="10"/>
          </p:nvPr>
        </p:nvSpPr>
        <p:spPr/>
        <p:txBody>
          <a:bodyPr/>
          <a:lstStyle/>
          <a:p>
            <a:r>
              <a:rPr lang="en-US" altLang="zh-CN"/>
              <a:t>2026/4/26</a:t>
            </a:r>
            <a:endParaRPr lang="zh-CN" altLang="en-US"/>
          </a:p>
        </p:txBody>
      </p:sp>
      <p:sp>
        <p:nvSpPr>
          <p:cNvPr id="6" name="页脚占位符 5"/>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52650" y="44625"/>
            <a:ext cx="7886700" cy="1325563"/>
          </a:xfrm>
        </p:spPr>
        <p:txBody>
          <a:bodyPr>
            <a:normAutofit/>
          </a:bodyPr>
          <a:lstStyle/>
          <a:p>
            <a:pPr algn="ctr"/>
            <a:r>
              <a:rPr lang="en-US" altLang="zh-CN" sz="4000" b="1" dirty="0"/>
              <a:t>2: High</a:t>
            </a:r>
            <a:r>
              <a:rPr lang="zh-CN" altLang="en-US" sz="4000" b="1" dirty="0"/>
              <a:t> </a:t>
            </a:r>
            <a:r>
              <a:rPr lang="en-US" altLang="zh-CN" sz="4000" b="1" dirty="0"/>
              <a:t>Energy Observations</a:t>
            </a:r>
            <a:endParaRPr lang="zh-CN" altLang="en-US" sz="4000" b="1" dirty="0"/>
          </a:p>
        </p:txBody>
      </p:sp>
      <p:pic>
        <p:nvPicPr>
          <p:cNvPr id="4" name="图片 3"/>
          <p:cNvPicPr>
            <a:picLocks noChangeAspect="1"/>
          </p:cNvPicPr>
          <p:nvPr/>
        </p:nvPicPr>
        <p:blipFill>
          <a:blip r:embed="rId1"/>
          <a:stretch>
            <a:fillRect/>
          </a:stretch>
        </p:blipFill>
        <p:spPr>
          <a:xfrm>
            <a:off x="6060506" y="1844824"/>
            <a:ext cx="4283966" cy="3321950"/>
          </a:xfrm>
          <a:prstGeom prst="rect">
            <a:avLst/>
          </a:prstGeom>
        </p:spPr>
      </p:pic>
      <p:sp>
        <p:nvSpPr>
          <p:cNvPr id="3" name="文本框 2"/>
          <p:cNvSpPr txBox="1"/>
          <p:nvPr/>
        </p:nvSpPr>
        <p:spPr>
          <a:xfrm>
            <a:off x="6960097" y="5301208"/>
            <a:ext cx="3098483" cy="923330"/>
          </a:xfrm>
          <a:prstGeom prst="rect">
            <a:avLst/>
          </a:prstGeom>
          <a:solidFill>
            <a:schemeClr val="accent4">
              <a:lumMod val="20000"/>
              <a:lumOff val="80000"/>
            </a:schemeClr>
          </a:solidFill>
        </p:spPr>
        <p:txBody>
          <a:bodyPr wrap="square" rtlCol="0">
            <a:spAutoFit/>
          </a:bodyPr>
          <a:lstStyle/>
          <a:p>
            <a:pPr defTabSz="685800"/>
            <a:r>
              <a:rPr lang="en-US" altLang="zh-CN" b="1" dirty="0">
                <a:solidFill>
                  <a:prstClr val="black"/>
                </a:solidFill>
                <a:latin typeface="Calibri" panose="020F0502020204030204"/>
                <a:ea typeface="Microsoft YaHei" charset="-122"/>
              </a:rPr>
              <a:t>MAGIC &gt;250GeV</a:t>
            </a:r>
            <a:endParaRPr lang="en-US" altLang="zh-CN" b="1" dirty="0">
              <a:solidFill>
                <a:prstClr val="black"/>
              </a:solidFill>
              <a:latin typeface="Calibri" panose="020F0502020204030204"/>
              <a:ea typeface="Microsoft YaHei" charset="-122"/>
            </a:endParaRPr>
          </a:p>
          <a:p>
            <a:pPr defTabSz="685800"/>
            <a:r>
              <a:rPr lang="en-US" altLang="zh-CN" b="1" dirty="0">
                <a:solidFill>
                  <a:prstClr val="black"/>
                </a:solidFill>
                <a:latin typeface="Calibri" panose="020F0502020204030204"/>
                <a:ea typeface="Microsoft YaHei" charset="-122"/>
              </a:rPr>
              <a:t>Ra=304</a:t>
            </a:r>
            <a:r>
              <a:rPr lang="zh-CN" altLang="en-US" b="1" dirty="0">
                <a:solidFill>
                  <a:prstClr val="black"/>
                </a:solidFill>
                <a:latin typeface="Calibri" panose="020F0502020204030204"/>
                <a:ea typeface="Microsoft YaHei" charset="-122"/>
                <a:sym typeface="+mn-ea"/>
              </a:rPr>
              <a:t>°</a:t>
            </a:r>
            <a:r>
              <a:rPr lang="en-US" altLang="zh-CN" b="1" dirty="0">
                <a:solidFill>
                  <a:prstClr val="black"/>
                </a:solidFill>
                <a:latin typeface="Calibri" panose="020F0502020204030204"/>
                <a:ea typeface="Microsoft YaHei" charset="-122"/>
              </a:rPr>
              <a:t>.89, Dec= 40</a:t>
            </a:r>
            <a:r>
              <a:rPr lang="zh-CN" altLang="en-US" b="1" dirty="0">
                <a:solidFill>
                  <a:prstClr val="black"/>
                </a:solidFill>
                <a:latin typeface="Calibri" panose="020F0502020204030204"/>
                <a:ea typeface="Microsoft YaHei" charset="-122"/>
                <a:sym typeface="+mn-ea"/>
              </a:rPr>
              <a:t>°</a:t>
            </a:r>
            <a:r>
              <a:rPr lang="en-US" altLang="zh-CN" b="1" dirty="0">
                <a:solidFill>
                  <a:prstClr val="black"/>
                </a:solidFill>
                <a:latin typeface="Calibri" panose="020F0502020204030204"/>
                <a:ea typeface="Microsoft YaHei" charset="-122"/>
              </a:rPr>
              <a:t> .85; </a:t>
            </a:r>
            <a:endParaRPr lang="en-US" altLang="zh-CN" b="1" dirty="0">
              <a:solidFill>
                <a:prstClr val="black"/>
              </a:solidFill>
              <a:latin typeface="Calibri" panose="020F0502020204030204"/>
              <a:ea typeface="Microsoft YaHei" charset="-122"/>
            </a:endParaRPr>
          </a:p>
          <a:p>
            <a:pPr defTabSz="685800"/>
            <a:r>
              <a:rPr lang="en-US" altLang="zh-CN" b="1" dirty="0">
                <a:solidFill>
                  <a:prstClr val="black"/>
                </a:solidFill>
                <a:latin typeface="Calibri" panose="020F0502020204030204"/>
                <a:ea typeface="Microsoft YaHei" charset="-122"/>
              </a:rPr>
              <a:t>Extension=0</a:t>
            </a:r>
            <a:r>
              <a:rPr lang="zh-CN" altLang="en-US" b="1" dirty="0">
                <a:solidFill>
                  <a:prstClr val="black"/>
                </a:solidFill>
                <a:latin typeface="Calibri" panose="020F0502020204030204"/>
                <a:ea typeface="Microsoft YaHei" charset="-122"/>
              </a:rPr>
              <a:t>°</a:t>
            </a:r>
            <a:r>
              <a:rPr lang="en-US" altLang="zh-CN" b="1" dirty="0">
                <a:solidFill>
                  <a:prstClr val="black"/>
                </a:solidFill>
                <a:latin typeface="Calibri" panose="020F0502020204030204"/>
                <a:ea typeface="Microsoft YaHei" charset="-122"/>
              </a:rPr>
              <a:t>.16</a:t>
            </a:r>
            <a:endParaRPr lang="en-US" altLang="zh-CN" b="1" dirty="0">
              <a:solidFill>
                <a:prstClr val="black"/>
              </a:solidFill>
              <a:latin typeface="Calibri" panose="020F0502020204030204"/>
              <a:ea typeface="Microsoft YaHei" charset="-122"/>
            </a:endParaRPr>
          </a:p>
        </p:txBody>
      </p:sp>
      <p:sp>
        <p:nvSpPr>
          <p:cNvPr id="7" name="文本框 6"/>
          <p:cNvSpPr txBox="1"/>
          <p:nvPr/>
        </p:nvSpPr>
        <p:spPr>
          <a:xfrm>
            <a:off x="6741934" y="6444044"/>
            <a:ext cx="3674546" cy="369332"/>
          </a:xfrm>
          <a:prstGeom prst="rect">
            <a:avLst/>
          </a:prstGeom>
          <a:noFill/>
        </p:spPr>
        <p:txBody>
          <a:bodyPr wrap="square" rtlCol="0">
            <a:spAutoFit/>
          </a:bodyPr>
          <a:lstStyle/>
          <a:p>
            <a:pPr algn="ctr" defTabSz="685800"/>
            <a:r>
              <a:rPr lang="en-US" altLang="zh-CN" dirty="0"/>
              <a:t>MAGIC, 2023, AA </a:t>
            </a:r>
            <a:r>
              <a:rPr lang="zh-CN" altLang="en-US" dirty="0"/>
              <a:t>arXiv:2010.15854</a:t>
            </a:r>
            <a:endParaRPr lang="zh-CN" altLang="en-US" dirty="0"/>
          </a:p>
        </p:txBody>
      </p:sp>
      <p:pic>
        <p:nvPicPr>
          <p:cNvPr id="6" name="图片 5"/>
          <p:cNvPicPr>
            <a:picLocks noChangeAspect="1"/>
          </p:cNvPicPr>
          <p:nvPr/>
        </p:nvPicPr>
        <p:blipFill>
          <a:blip r:embed="rId2"/>
          <a:stretch>
            <a:fillRect/>
          </a:stretch>
        </p:blipFill>
        <p:spPr>
          <a:xfrm>
            <a:off x="1910894" y="1988841"/>
            <a:ext cx="3897075" cy="3082813"/>
          </a:xfrm>
          <a:prstGeom prst="rect">
            <a:avLst/>
          </a:prstGeom>
        </p:spPr>
      </p:pic>
      <p:sp>
        <p:nvSpPr>
          <p:cNvPr id="8" name="文本框 7"/>
          <p:cNvSpPr txBox="1"/>
          <p:nvPr/>
        </p:nvSpPr>
        <p:spPr>
          <a:xfrm>
            <a:off x="2207568" y="6407177"/>
            <a:ext cx="3168352" cy="369332"/>
          </a:xfrm>
          <a:prstGeom prst="rect">
            <a:avLst/>
          </a:prstGeom>
          <a:noFill/>
        </p:spPr>
        <p:txBody>
          <a:bodyPr wrap="square" rtlCol="0">
            <a:spAutoFit/>
          </a:bodyPr>
          <a:lstStyle/>
          <a:p>
            <a:r>
              <a:rPr lang="zh-CN" altLang="en-US" dirty="0"/>
              <a:t>Aliu, E.,et al. 2013, ApJ, 770, 93</a:t>
            </a:r>
            <a:endParaRPr lang="zh-CN" altLang="en-US" dirty="0"/>
          </a:p>
        </p:txBody>
      </p:sp>
      <p:sp>
        <p:nvSpPr>
          <p:cNvPr id="10" name="文本框 9"/>
          <p:cNvSpPr txBox="1"/>
          <p:nvPr/>
        </p:nvSpPr>
        <p:spPr>
          <a:xfrm>
            <a:off x="2495600" y="5241975"/>
            <a:ext cx="2664296" cy="1200329"/>
          </a:xfrm>
          <a:prstGeom prst="rect">
            <a:avLst/>
          </a:prstGeom>
          <a:noFill/>
        </p:spPr>
        <p:txBody>
          <a:bodyPr wrap="square">
            <a:spAutoFit/>
          </a:bodyPr>
          <a:lstStyle/>
          <a:p>
            <a:r>
              <a:rPr lang="en-US" altLang="zh-CN" b="1" dirty="0"/>
              <a:t>VERITAS &gt;320GeV</a:t>
            </a:r>
            <a:endParaRPr lang="en-US" altLang="zh-CN" b="1" dirty="0"/>
          </a:p>
          <a:p>
            <a:r>
              <a:rPr lang="en-US" altLang="zh-CN" b="1" dirty="0"/>
              <a:t>Ra=305</a:t>
            </a:r>
            <a:r>
              <a:rPr lang="zh-CN" altLang="en-US" b="1" dirty="0">
                <a:sym typeface="+mn-ea"/>
              </a:rPr>
              <a:t>°</a:t>
            </a:r>
            <a:r>
              <a:rPr lang="en-US" altLang="zh-CN" b="1" dirty="0"/>
              <a:t>.02, Dec= 40</a:t>
            </a:r>
            <a:r>
              <a:rPr lang="zh-CN" altLang="en-US" b="1" dirty="0">
                <a:sym typeface="+mn-ea"/>
              </a:rPr>
              <a:t>°</a:t>
            </a:r>
            <a:r>
              <a:rPr lang="en-US" altLang="zh-CN" b="1" dirty="0"/>
              <a:t> .76; </a:t>
            </a:r>
            <a:endParaRPr lang="en-US" altLang="zh-CN" b="1" dirty="0"/>
          </a:p>
          <a:p>
            <a:r>
              <a:rPr lang="en-US" altLang="zh-CN" b="1" dirty="0">
                <a:sym typeface="+mn-ea"/>
              </a:rPr>
              <a:t>Extension</a:t>
            </a:r>
            <a:r>
              <a:rPr lang="en-US" altLang="zh-CN" b="1" dirty="0"/>
              <a:t>=0.23</a:t>
            </a:r>
            <a:r>
              <a:rPr lang="zh-CN" altLang="en-US" b="1" dirty="0"/>
              <a:t>°</a:t>
            </a:r>
            <a:endParaRPr lang="en-US" altLang="zh-CN" b="1" dirty="0"/>
          </a:p>
        </p:txBody>
      </p:sp>
      <p:cxnSp>
        <p:nvCxnSpPr>
          <p:cNvPr id="5" name="直接连接符 4"/>
          <p:cNvCxnSpPr/>
          <p:nvPr/>
        </p:nvCxnSpPr>
        <p:spPr>
          <a:xfrm>
            <a:off x="1524000" y="1054100"/>
            <a:ext cx="9144000" cy="0"/>
          </a:xfrm>
          <a:prstGeom prst="line">
            <a:avLst/>
          </a:prstGeom>
          <a:ln w="635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 name="日期占位符 8"/>
          <p:cNvSpPr>
            <a:spLocks noGrp="1"/>
          </p:cNvSpPr>
          <p:nvPr>
            <p:ph type="dt" sz="half" idx="10"/>
          </p:nvPr>
        </p:nvSpPr>
        <p:spPr/>
        <p:txBody>
          <a:bodyPr/>
          <a:lstStyle/>
          <a:p>
            <a:pPr defTabSz="685800"/>
            <a:r>
              <a:rPr lang="en-US" altLang="zh-CN">
                <a:solidFill>
                  <a:prstClr val="black">
                    <a:tint val="75000"/>
                  </a:prstClr>
                </a:solidFill>
              </a:rPr>
              <a:t>2026/4/26</a:t>
            </a:r>
            <a:endParaRPr lang="zh-CN" altLang="en-US">
              <a:solidFill>
                <a:prstClr val="black">
                  <a:tint val="75000"/>
                </a:prstClr>
              </a:solidFill>
            </a:endParaRPr>
          </a:p>
        </p:txBody>
      </p:sp>
      <p:sp>
        <p:nvSpPr>
          <p:cNvPr id="12" name="灯片编号占位符 11"/>
          <p:cNvSpPr>
            <a:spLocks noGrp="1"/>
          </p:cNvSpPr>
          <p:nvPr>
            <p:ph type="sldNum" sz="quarter" idx="12"/>
          </p:nvPr>
        </p:nvSpPr>
        <p:spPr/>
        <p:txBody>
          <a:bodyPr/>
          <a:lstStyle/>
          <a:p>
            <a:pPr defTabSz="685800"/>
            <a:fld id="{565CE74E-AB26-4998-AD42-012C4C1AD076}" type="slidenum">
              <a:rPr lang="zh-CN" altLang="en-US" smtClean="0">
                <a:solidFill>
                  <a:prstClr val="black">
                    <a:tint val="75000"/>
                  </a:prstClr>
                </a:solidFill>
              </a:rPr>
            </a:fld>
            <a:endParaRPr lang="zh-CN" altLang="en-US">
              <a:solidFill>
                <a:prstClr val="black">
                  <a:tint val="75000"/>
                </a:prstClr>
              </a:solidFill>
            </a:endParaRPr>
          </a:p>
        </p:txBody>
      </p:sp>
      <p:sp>
        <p:nvSpPr>
          <p:cNvPr id="11" name="页脚占位符 10"/>
          <p:cNvSpPr>
            <a:spLocks noGrp="1"/>
          </p:cNvSpPr>
          <p:nvPr>
            <p:ph type="ftr" sz="quarter" idx="11"/>
          </p:nvPr>
        </p:nvSpPr>
        <p:spPr/>
        <p:txBody>
          <a:bodyPr/>
          <a:lstStyle/>
          <a:p>
            <a:r>
              <a:rPr lang="en-US" altLang="zh-CN"/>
              <a:t>The 1st LHAASO collaboration meeting, April 25-27, 2026, Suzhou</a:t>
            </a:r>
            <a:endParaRPr lang="zh-CN"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矩形"/>
          <p:cNvSpPr/>
          <p:nvPr/>
        </p:nvSpPr>
        <p:spPr>
          <a:xfrm>
            <a:off x="2250714" y="210065"/>
            <a:ext cx="4106951" cy="634365"/>
          </a:xfrm>
          <a:prstGeom prst="rect">
            <a:avLst/>
          </a:prstGeom>
          <a:noFill/>
          <a:ln w="9525" cap="flat" cmpd="sng">
            <a:noFill/>
            <a:prstDash val="solid"/>
            <a:miter/>
          </a:ln>
        </p:spPr>
        <p:txBody>
          <a:bodyPr vert="horz" wrap="none" lIns="91440" tIns="45720" rIns="91440" bIns="45720" anchor="t" anchorCtr="0">
            <a:spAutoFit/>
          </a:bodyPr>
          <a:lstStyle/>
          <a:p>
            <a:pPr marL="0" indent="0" algn="l">
              <a:lnSpc>
                <a:spcPct val="100000"/>
              </a:lnSpc>
              <a:spcBef>
                <a:spcPts val="0"/>
              </a:spcBef>
              <a:spcAft>
                <a:spcPts val="0"/>
              </a:spcAft>
              <a:buNone/>
            </a:pPr>
            <a:r>
              <a:rPr lang="en-US" altLang="zh-CN" sz="3600" b="0" i="0" u="none" strike="noStrike" kern="1200" cap="none" spc="0" baseline="0">
                <a:solidFill>
                  <a:schemeClr val="tx1"/>
                </a:solidFill>
                <a:latin typeface="Calibri" panose="020F0502020204030204" pitchFamily="34" charset="0"/>
                <a:ea typeface="Microsoft YaHei" charset="-122"/>
                <a:cs typeface="Calibri" panose="020F0502020204030204" pitchFamily="34" charset="0"/>
              </a:rPr>
              <a:t>SED</a:t>
            </a:r>
            <a:r>
              <a:rPr lang="zh-CN" altLang="en-US" sz="3600" b="0" i="0" u="none" strike="noStrike" kern="1200" cap="none" spc="0" baseline="0">
                <a:solidFill>
                  <a:schemeClr val="tx1"/>
                </a:solidFill>
                <a:latin typeface="Calibri" panose="020F0502020204030204" pitchFamily="34" charset="0"/>
                <a:ea typeface="Microsoft YaHei" charset="-122"/>
                <a:cs typeface="Calibri" panose="020F0502020204030204" pitchFamily="34" charset="0"/>
              </a:rPr>
              <a:t>拟合：强子模型</a:t>
            </a:r>
            <a:endParaRPr lang="zh-CN" altLang="en-US" sz="3600" b="0" i="0" u="none" strike="noStrike" kern="1200" cap="none" spc="0" baseline="0">
              <a:solidFill>
                <a:schemeClr val="tx1"/>
              </a:solidFill>
              <a:latin typeface="Calibri" panose="020F0502020204030204" pitchFamily="34" charset="0"/>
              <a:ea typeface="Microsoft YaHei" charset="-122"/>
              <a:cs typeface="Calibri" panose="020F0502020204030204" pitchFamily="34" charset="0"/>
            </a:endParaRPr>
          </a:p>
        </p:txBody>
      </p:sp>
      <p:sp>
        <p:nvSpPr>
          <p:cNvPr id="316" name="矩形"/>
          <p:cNvSpPr/>
          <p:nvPr/>
        </p:nvSpPr>
        <p:spPr>
          <a:xfrm>
            <a:off x="7596155" y="1336587"/>
            <a:ext cx="3834815" cy="948690"/>
          </a:xfrm>
          <a:prstGeom prst="rect">
            <a:avLst/>
          </a:prstGeom>
          <a:noFill/>
          <a:ln w="9525" cap="flat" cmpd="sng">
            <a:noFill/>
            <a:prstDash val="solid"/>
            <a:miter/>
          </a:ln>
        </p:spPr>
        <p:txBody>
          <a:bodyPr vert="horz" wrap="none" lIns="91440" tIns="45720" rIns="91440" bIns="45720" anchor="t" anchorCtr="0">
            <a:spAutoFit/>
          </a:bodyPr>
          <a:lstStyle/>
          <a:p>
            <a:pPr marL="0" indent="0" algn="l">
              <a:lnSpc>
                <a:spcPct val="100000"/>
              </a:lnSpc>
              <a:spcBef>
                <a:spcPts val="0"/>
              </a:spcBef>
              <a:spcAft>
                <a:spcPts val="0"/>
              </a:spcAft>
              <a:buNone/>
            </a:pPr>
            <a:r>
              <a:rPr lang="zh-CN" altLang="en-US" sz="2800" b="0" i="0" u="none" strike="noStrike" kern="1200" cap="none" spc="0" baseline="0">
                <a:solidFill>
                  <a:schemeClr val="tx1"/>
                </a:solidFill>
                <a:latin typeface="Calibri" panose="020F0502020204030204" pitchFamily="34" charset="0"/>
                <a:ea typeface="Microsoft YaHei" charset="-122"/>
                <a:cs typeface="Calibri" panose="020F0502020204030204" pitchFamily="34" charset="0"/>
              </a:rPr>
              <a:t>虚线：单幂律（</a:t>
            </a:r>
            <a:r>
              <a:rPr lang="en-US" altLang="zh-CN" sz="2800" b="0" i="0" u="none" strike="noStrike" kern="1200" cap="none" spc="0" baseline="0">
                <a:solidFill>
                  <a:schemeClr val="tx1"/>
                </a:solidFill>
                <a:latin typeface="Calibri" panose="020F0502020204030204" pitchFamily="34" charset="0"/>
                <a:ea typeface="Microsoft YaHei" charset="-122"/>
                <a:cs typeface="Calibri" panose="020F0502020204030204" pitchFamily="34" charset="0"/>
              </a:rPr>
              <a:t>a=2.1</a:t>
            </a:r>
            <a:r>
              <a:rPr lang="zh-CN" altLang="en-US" sz="2800" b="0" i="0" u="none" strike="noStrike" kern="1200" cap="none" spc="0" baseline="0">
                <a:solidFill>
                  <a:schemeClr val="tx1"/>
                </a:solidFill>
                <a:latin typeface="Calibri" panose="020F0502020204030204" pitchFamily="34" charset="0"/>
                <a:ea typeface="Microsoft YaHei" charset="-122"/>
                <a:cs typeface="Calibri" panose="020F0502020204030204" pitchFamily="34" charset="0"/>
              </a:rPr>
              <a:t>）</a:t>
            </a:r>
            <a:endParaRPr lang="en-US" altLang="zh-CN" sz="2800" b="0" i="0" u="none" strike="noStrike" kern="1200" cap="none" spc="0" baseline="0">
              <a:solidFill>
                <a:schemeClr val="tx1"/>
              </a:solidFill>
              <a:latin typeface="Calibri" panose="020F0502020204030204" pitchFamily="34" charset="0"/>
              <a:ea typeface="Microsoft YaHei" charset="-122"/>
              <a:cs typeface="Calibri" panose="020F0502020204030204" pitchFamily="34" charset="0"/>
            </a:endParaRPr>
          </a:p>
          <a:p>
            <a:pPr marL="0" indent="0" algn="l">
              <a:lnSpc>
                <a:spcPct val="100000"/>
              </a:lnSpc>
              <a:spcBef>
                <a:spcPts val="0"/>
              </a:spcBef>
              <a:spcAft>
                <a:spcPts val="0"/>
              </a:spcAft>
              <a:buNone/>
            </a:pPr>
            <a:r>
              <a:rPr lang="en-US" altLang="zh-CN" sz="2800" b="0" i="0" u="none" strike="noStrike" kern="1200" cap="none" spc="0" baseline="0">
                <a:solidFill>
                  <a:schemeClr val="tx1"/>
                </a:solidFill>
                <a:latin typeface="Calibri" panose="020F0502020204030204" pitchFamily="34" charset="0"/>
                <a:ea typeface="Microsoft YaHei" charset="-122"/>
                <a:cs typeface="Calibri" panose="020F0502020204030204" pitchFamily="34" charset="0"/>
              </a:rPr>
              <a:t>+</a:t>
            </a:r>
            <a:r>
              <a:rPr lang="zh-CN" altLang="en-US" sz="2800" b="0" i="0" u="none" strike="noStrike" kern="1200" cap="none" spc="0" baseline="0">
                <a:solidFill>
                  <a:schemeClr val="tx1"/>
                </a:solidFill>
                <a:latin typeface="Calibri" panose="020F0502020204030204" pitchFamily="34" charset="0"/>
                <a:ea typeface="Microsoft YaHei" charset="-122"/>
                <a:cs typeface="Calibri" panose="020F0502020204030204" pitchFamily="34" charset="0"/>
              </a:rPr>
              <a:t>指数截断</a:t>
            </a:r>
            <a:r>
              <a:rPr lang="en-US" altLang="zh-CN" sz="2800" b="0" i="0" u="none" strike="noStrike" kern="1200" cap="none" spc="0" baseline="0">
                <a:solidFill>
                  <a:schemeClr val="tx1"/>
                </a:solidFill>
                <a:latin typeface="Calibri" panose="020F0502020204030204" pitchFamily="34" charset="0"/>
                <a:ea typeface="Microsoft YaHei" charset="-122"/>
                <a:cs typeface="Calibri" panose="020F0502020204030204" pitchFamily="34" charset="0"/>
              </a:rPr>
              <a:t>(Ec=10 TeV)</a:t>
            </a:r>
            <a:endParaRPr lang="zh-CN" altLang="en-US" sz="2800" b="0" i="0" u="none" strike="noStrike" kern="1200" cap="none" spc="0" baseline="0">
              <a:solidFill>
                <a:schemeClr val="tx1"/>
              </a:solidFill>
              <a:latin typeface="Calibri" panose="020F0502020204030204" pitchFamily="34" charset="0"/>
              <a:ea typeface="Microsoft YaHei" charset="-122"/>
              <a:cs typeface="Calibri" panose="020F0502020204030204" pitchFamily="34" charset="0"/>
            </a:endParaRPr>
          </a:p>
        </p:txBody>
      </p:sp>
      <p:sp>
        <p:nvSpPr>
          <p:cNvPr id="317" name="矩形"/>
          <p:cNvSpPr/>
          <p:nvPr/>
        </p:nvSpPr>
        <p:spPr>
          <a:xfrm>
            <a:off x="7668391" y="3144194"/>
            <a:ext cx="4266263" cy="815339"/>
          </a:xfrm>
          <a:prstGeom prst="rect">
            <a:avLst/>
          </a:prstGeom>
          <a:noFill/>
          <a:ln w="9525" cap="flat" cmpd="sng">
            <a:noFill/>
            <a:prstDash val="solid"/>
            <a:miter/>
          </a:ln>
        </p:spPr>
        <p:txBody>
          <a:bodyPr vert="horz" wrap="none" lIns="91440" tIns="45720" rIns="91440" bIns="45720" anchor="t" anchorCtr="0">
            <a:spAutoFit/>
          </a:bodyPr>
          <a:lstStyle/>
          <a:p>
            <a:pPr marL="0" indent="0" algn="l">
              <a:lnSpc>
                <a:spcPct val="100000"/>
              </a:lnSpc>
              <a:spcBef>
                <a:spcPts val="0"/>
              </a:spcBef>
              <a:spcAft>
                <a:spcPts val="0"/>
              </a:spcAft>
              <a:buNone/>
            </a:pPr>
            <a:r>
              <a:rPr lang="zh-CN" altLang="en-US" sz="2400" b="0" i="0" u="none" strike="noStrike" kern="1200" cap="none" spc="0" baseline="0">
                <a:solidFill>
                  <a:schemeClr val="tx1"/>
                </a:solidFill>
                <a:latin typeface="Calibri" panose="020F0502020204030204" pitchFamily="34" charset="0"/>
                <a:ea typeface="Microsoft YaHei" charset="-122"/>
                <a:cs typeface="Calibri" panose="020F0502020204030204" pitchFamily="34" charset="0"/>
              </a:rPr>
              <a:t>实线：双幂律</a:t>
            </a:r>
            <a:r>
              <a:rPr lang="en-US" altLang="zh-CN" sz="2400" b="0" i="0" u="none" strike="noStrike" kern="1200" cap="none" spc="0" baseline="0">
                <a:solidFill>
                  <a:schemeClr val="tx1"/>
                </a:solidFill>
                <a:latin typeface="Calibri" panose="020F0502020204030204" pitchFamily="34" charset="0"/>
                <a:ea typeface="Microsoft YaHei" charset="-122"/>
                <a:cs typeface="Calibri" panose="020F0502020204030204" pitchFamily="34" charset="0"/>
              </a:rPr>
              <a:t>(a2=a+1,Eb=4TeV)</a:t>
            </a:r>
            <a:endParaRPr lang="en-US" altLang="zh-CN" sz="2400" b="0" i="0" u="none" strike="noStrike" kern="1200" cap="none" spc="0" baseline="0">
              <a:solidFill>
                <a:schemeClr val="tx1"/>
              </a:solidFill>
              <a:latin typeface="Calibri" panose="020F0502020204030204" pitchFamily="34" charset="0"/>
              <a:ea typeface="Microsoft YaHei" charset="-122"/>
              <a:cs typeface="Calibri" panose="020F0502020204030204" pitchFamily="34" charset="0"/>
            </a:endParaRPr>
          </a:p>
          <a:p>
            <a:pPr marL="0" indent="0" algn="l">
              <a:lnSpc>
                <a:spcPct val="100000"/>
              </a:lnSpc>
              <a:spcBef>
                <a:spcPts val="0"/>
              </a:spcBef>
              <a:spcAft>
                <a:spcPts val="0"/>
              </a:spcAft>
              <a:buNone/>
            </a:pPr>
            <a:r>
              <a:rPr lang="en-US" altLang="zh-CN" sz="2400" b="0" i="0" u="none" strike="noStrike" kern="1200" cap="none" spc="0" baseline="0">
                <a:solidFill>
                  <a:schemeClr val="tx1"/>
                </a:solidFill>
                <a:latin typeface="Calibri" panose="020F0502020204030204" pitchFamily="34" charset="0"/>
                <a:ea typeface="Microsoft YaHei" charset="-122"/>
                <a:cs typeface="Calibri" panose="020F0502020204030204" pitchFamily="34" charset="0"/>
              </a:rPr>
              <a:t>+</a:t>
            </a:r>
            <a:r>
              <a:rPr lang="zh-CN" altLang="en-US" sz="2400" b="0" i="0" u="none" strike="noStrike" kern="1200" cap="none" spc="0" baseline="0">
                <a:solidFill>
                  <a:schemeClr val="tx1"/>
                </a:solidFill>
                <a:latin typeface="Calibri" panose="020F0502020204030204" pitchFamily="34" charset="0"/>
                <a:ea typeface="Microsoft YaHei" charset="-122"/>
                <a:cs typeface="Calibri" panose="020F0502020204030204" pitchFamily="34" charset="0"/>
              </a:rPr>
              <a:t>指数截断</a:t>
            </a:r>
            <a:r>
              <a:rPr lang="en-US" altLang="zh-CN" sz="2400" b="0" i="0" u="none" strike="noStrike" kern="1200" cap="none" spc="0" baseline="0">
                <a:solidFill>
                  <a:schemeClr val="tx1"/>
                </a:solidFill>
                <a:latin typeface="Calibri" panose="020F0502020204030204" pitchFamily="34" charset="0"/>
                <a:ea typeface="Microsoft YaHei" charset="-122"/>
                <a:cs typeface="Calibri" panose="020F0502020204030204" pitchFamily="34" charset="0"/>
              </a:rPr>
              <a:t>(Ec=10 PeV)</a:t>
            </a:r>
            <a:endParaRPr lang="zh-CN" altLang="en-US" sz="2400" b="0" i="0" u="none" strike="noStrike" kern="1200" cap="none" spc="0" baseline="0">
              <a:solidFill>
                <a:schemeClr val="tx1"/>
              </a:solidFill>
              <a:latin typeface="Calibri" panose="020F0502020204030204" pitchFamily="34" charset="0"/>
              <a:ea typeface="Microsoft YaHei" charset="-122"/>
              <a:cs typeface="Calibri" panose="020F0502020204030204" pitchFamily="34" charset="0"/>
            </a:endParaRPr>
          </a:p>
        </p:txBody>
      </p:sp>
      <p:pic>
        <p:nvPicPr>
          <p:cNvPr id="437" name="图片"/>
          <p:cNvPicPr>
            <a:picLocks noChangeAspect="1"/>
          </p:cNvPicPr>
          <p:nvPr/>
        </p:nvPicPr>
        <p:blipFill>
          <a:blip r:embed="rId1" cstate="print"/>
          <a:stretch>
            <a:fillRect/>
          </a:stretch>
        </p:blipFill>
        <p:spPr>
          <a:xfrm>
            <a:off x="380994" y="771513"/>
            <a:ext cx="7315088" cy="5486316"/>
          </a:xfrm>
          <a:prstGeom prst="rect">
            <a:avLst/>
          </a:prstGeom>
          <a:noFill/>
          <a:ln w="9525" cap="flat" cmpd="sng">
            <a:noFill/>
            <a:prstDash val="solid"/>
            <a:miter/>
          </a:ln>
        </p:spPr>
      </p:pic>
      <p:sp>
        <p:nvSpPr>
          <p:cNvPr id="2" name="日期占位符 1"/>
          <p:cNvSpPr>
            <a:spLocks noGrp="1"/>
          </p:cNvSpPr>
          <p:nvPr>
            <p:ph type="dt" sz="half" idx="10"/>
          </p:nvPr>
        </p:nvSpPr>
        <p:spPr/>
        <p:txBody>
          <a:bodyPr/>
          <a:lstStyle/>
          <a:p>
            <a:r>
              <a:rPr lang="en-US" altLang="zh-CN"/>
              <a:t>2026/4/26</a:t>
            </a:r>
            <a:endParaRPr lang="zh-CN" altLang="en-US"/>
          </a:p>
        </p:txBody>
      </p:sp>
      <p:sp>
        <p:nvSpPr>
          <p:cNvPr id="3" name="页脚占位符 2"/>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内容占位符 9"/>
          <p:cNvPicPr>
            <a:picLocks noGrp="1" noChangeAspect="1"/>
          </p:cNvPicPr>
          <p:nvPr>
            <p:ph idx="1"/>
          </p:nvPr>
        </p:nvPicPr>
        <p:blipFill>
          <a:blip r:embed="rId1"/>
          <a:stretch>
            <a:fillRect/>
          </a:stretch>
        </p:blipFill>
        <p:spPr>
          <a:xfrm>
            <a:off x="7990667" y="1730641"/>
            <a:ext cx="3958819" cy="4967339"/>
          </a:xfrm>
        </p:spPr>
      </p:pic>
      <p:sp>
        <p:nvSpPr>
          <p:cNvPr id="4" name="日期占位符 3"/>
          <p:cNvSpPr>
            <a:spLocks noGrp="1"/>
          </p:cNvSpPr>
          <p:nvPr>
            <p:ph type="dt" sz="half" idx="10"/>
          </p:nvPr>
        </p:nvSpPr>
        <p:spPr/>
        <p:txBody>
          <a:bodyPr/>
          <a:lstStyle/>
          <a:p>
            <a:r>
              <a:rPr lang="en-US" altLang="zh-CN"/>
              <a:t>2026/4/26</a:t>
            </a:r>
            <a:endParaRPr lang="zh-CN" altLang="en-US"/>
          </a:p>
        </p:txBody>
      </p:sp>
      <p:sp>
        <p:nvSpPr>
          <p:cNvPr id="5" name="页脚占位符 4"/>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8" name="图片 7"/>
          <p:cNvPicPr>
            <a:picLocks noChangeAspect="1"/>
          </p:cNvPicPr>
          <p:nvPr/>
        </p:nvPicPr>
        <p:blipFill>
          <a:blip r:embed="rId2"/>
          <a:stretch>
            <a:fillRect/>
          </a:stretch>
        </p:blipFill>
        <p:spPr>
          <a:xfrm>
            <a:off x="18262" y="1040130"/>
            <a:ext cx="7799507" cy="5337810"/>
          </a:xfrm>
          <a:prstGeom prst="rect">
            <a:avLst/>
          </a:prstGeom>
        </p:spPr>
      </p:pic>
      <p:sp>
        <p:nvSpPr>
          <p:cNvPr id="11" name="椭圆 10"/>
          <p:cNvSpPr/>
          <p:nvPr/>
        </p:nvSpPr>
        <p:spPr>
          <a:xfrm>
            <a:off x="6581140" y="3796030"/>
            <a:ext cx="355600" cy="336879"/>
          </a:xfrm>
          <a:prstGeom prst="ellipse">
            <a:avLst/>
          </a:prstGeom>
          <a:solidFill>
            <a:srgbClr val="FF0000">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849630" y="10795"/>
            <a:ext cx="10515600" cy="1325563"/>
          </a:xfrm>
          <a:solidFill>
            <a:schemeClr val="bg1"/>
          </a:solidFill>
        </p:spPr>
        <p:txBody>
          <a:bodyPr/>
          <a:lstStyle/>
          <a:p>
            <a:pPr algn="ctr"/>
            <a:r>
              <a:rPr lang="en-US" altLang="zh-CN" dirty="0"/>
              <a:t>Observations near 10 TeV are warranted</a:t>
            </a:r>
            <a:endParaRPr lang="zh-CN" altLang="en-US" dirty="0"/>
          </a:p>
        </p:txBody>
      </p:sp>
      <p:sp>
        <p:nvSpPr>
          <p:cNvPr id="12" name="椭圆 11"/>
          <p:cNvSpPr/>
          <p:nvPr/>
        </p:nvSpPr>
        <p:spPr>
          <a:xfrm>
            <a:off x="6591300" y="4974590"/>
            <a:ext cx="355600" cy="336879"/>
          </a:xfrm>
          <a:prstGeom prst="ellipse">
            <a:avLst/>
          </a:prstGeom>
          <a:solidFill>
            <a:srgbClr val="FF0000">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9255760" y="1473200"/>
            <a:ext cx="1566839" cy="369332"/>
          </a:xfrm>
          <a:prstGeom prst="rect">
            <a:avLst/>
          </a:prstGeom>
          <a:noFill/>
        </p:spPr>
        <p:txBody>
          <a:bodyPr wrap="none" rtlCol="0">
            <a:spAutoFit/>
          </a:bodyPr>
          <a:lstStyle/>
          <a:p>
            <a:r>
              <a:rPr lang="en-US" altLang="zh-CN" dirty="0"/>
              <a:t>Forward Shock</a:t>
            </a:r>
            <a:endParaRPr lang="zh-CN" altLang="en-US" dirty="0"/>
          </a:p>
        </p:txBody>
      </p:sp>
      <p:sp>
        <p:nvSpPr>
          <p:cNvPr id="15" name="文本框 14"/>
          <p:cNvSpPr txBox="1"/>
          <p:nvPr/>
        </p:nvSpPr>
        <p:spPr>
          <a:xfrm>
            <a:off x="10586720" y="1229360"/>
            <a:ext cx="1696720" cy="646331"/>
          </a:xfrm>
          <a:prstGeom prst="rect">
            <a:avLst/>
          </a:prstGeom>
          <a:noFill/>
        </p:spPr>
        <p:txBody>
          <a:bodyPr wrap="square" rtlCol="0">
            <a:spAutoFit/>
          </a:bodyPr>
          <a:lstStyle/>
          <a:p>
            <a:pPr algn="ctr"/>
            <a:r>
              <a:rPr lang="en-US" altLang="zh-CN" dirty="0"/>
              <a:t>Reverse/inward Shock</a:t>
            </a:r>
            <a:endParaRPr lang="zh-CN" alt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9" name="图片 8"/>
          <p:cNvPicPr>
            <a:picLocks noChangeAspect="1"/>
          </p:cNvPicPr>
          <p:nvPr/>
        </p:nvPicPr>
        <p:blipFill>
          <a:blip r:embed="rId1"/>
          <a:stretch>
            <a:fillRect/>
          </a:stretch>
        </p:blipFill>
        <p:spPr>
          <a:xfrm>
            <a:off x="838200" y="409873"/>
            <a:ext cx="10515600" cy="6038254"/>
          </a:xfrm>
          <a:prstGeom prst="rect">
            <a:avLst/>
          </a:prstGeom>
        </p:spPr>
      </p:pic>
      <p:sp>
        <p:nvSpPr>
          <p:cNvPr id="4" name="日期占位符 3"/>
          <p:cNvSpPr>
            <a:spLocks noGrp="1"/>
          </p:cNvSpPr>
          <p:nvPr>
            <p:ph type="dt" sz="half" idx="10"/>
          </p:nvPr>
        </p:nvSpPr>
        <p:spPr/>
        <p:txBody>
          <a:bodyPr/>
          <a:lstStyle/>
          <a:p>
            <a:r>
              <a:rPr lang="en-US" altLang="zh-CN"/>
              <a:t>2026/4/26</a:t>
            </a:r>
            <a:endParaRPr lang="zh-CN" altLang="en-US"/>
          </a:p>
        </p:txBody>
      </p:sp>
      <p:sp>
        <p:nvSpPr>
          <p:cNvPr id="5" name="页脚占位符 4"/>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579364" y="3909060"/>
            <a:ext cx="11462983" cy="2802464"/>
          </a:xfrm>
          <a:prstGeom prst="rect">
            <a:avLst/>
          </a:prstGeom>
        </p:spPr>
      </p:pic>
      <p:pic>
        <p:nvPicPr>
          <p:cNvPr id="7" name="图片 6"/>
          <p:cNvPicPr>
            <a:picLocks noChangeAspect="1"/>
          </p:cNvPicPr>
          <p:nvPr/>
        </p:nvPicPr>
        <p:blipFill>
          <a:blip r:embed="rId2"/>
          <a:stretch>
            <a:fillRect/>
          </a:stretch>
        </p:blipFill>
        <p:spPr>
          <a:xfrm>
            <a:off x="5234797" y="522795"/>
            <a:ext cx="6807550" cy="2870348"/>
          </a:xfrm>
          <a:prstGeom prst="rect">
            <a:avLst/>
          </a:prstGeom>
        </p:spPr>
      </p:pic>
      <p:cxnSp>
        <p:nvCxnSpPr>
          <p:cNvPr id="9" name="直接箭头连接符 8"/>
          <p:cNvCxnSpPr/>
          <p:nvPr/>
        </p:nvCxnSpPr>
        <p:spPr>
          <a:xfrm>
            <a:off x="6480810" y="1690688"/>
            <a:ext cx="3028950" cy="36196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flipH="1">
            <a:off x="3291840" y="2366010"/>
            <a:ext cx="6655574" cy="267462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13" name="图片 12"/>
          <p:cNvPicPr>
            <a:picLocks noChangeAspect="1"/>
          </p:cNvPicPr>
          <p:nvPr/>
        </p:nvPicPr>
        <p:blipFill>
          <a:blip r:embed="rId3"/>
          <a:stretch>
            <a:fillRect/>
          </a:stretch>
        </p:blipFill>
        <p:spPr>
          <a:xfrm>
            <a:off x="400546" y="232295"/>
            <a:ext cx="4630729" cy="3407103"/>
          </a:xfrm>
          <a:prstGeom prst="rect">
            <a:avLst/>
          </a:prstGeom>
        </p:spPr>
      </p:pic>
      <p:cxnSp>
        <p:nvCxnSpPr>
          <p:cNvPr id="17" name="直接箭头连接符 16"/>
          <p:cNvCxnSpPr/>
          <p:nvPr/>
        </p:nvCxnSpPr>
        <p:spPr>
          <a:xfrm flipH="1">
            <a:off x="3166110" y="1690688"/>
            <a:ext cx="3154680" cy="1576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flipH="1" flipV="1">
            <a:off x="2682240" y="1291064"/>
            <a:ext cx="7139444" cy="91554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 name="日期占位符 1"/>
          <p:cNvSpPr>
            <a:spLocks noGrp="1"/>
          </p:cNvSpPr>
          <p:nvPr>
            <p:ph type="dt" sz="half" idx="10"/>
          </p:nvPr>
        </p:nvSpPr>
        <p:spPr/>
        <p:txBody>
          <a:bodyPr/>
          <a:lstStyle/>
          <a:p>
            <a:r>
              <a:rPr lang="en-US" altLang="zh-CN"/>
              <a:t>2026/4/26</a:t>
            </a:r>
            <a:endParaRPr lang="zh-CN" altLang="en-US"/>
          </a:p>
        </p:txBody>
      </p:sp>
      <p:sp>
        <p:nvSpPr>
          <p:cNvPr id="3" name="页脚占位符 2"/>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矩形"/>
          <p:cNvSpPr/>
          <p:nvPr/>
        </p:nvSpPr>
        <p:spPr>
          <a:xfrm>
            <a:off x="2250714" y="210065"/>
            <a:ext cx="6495365" cy="634365"/>
          </a:xfrm>
          <a:prstGeom prst="rect">
            <a:avLst/>
          </a:prstGeom>
          <a:noFill/>
          <a:ln w="9525" cap="flat" cmpd="sng">
            <a:noFill/>
            <a:prstDash val="solid"/>
            <a:miter/>
          </a:ln>
        </p:spPr>
        <p:txBody>
          <a:bodyPr vert="horz" wrap="none" lIns="91440" tIns="45720" rIns="91440" bIns="45720" anchor="t" anchorCtr="0">
            <a:spAutoFit/>
          </a:bodyPr>
          <a:lstStyle/>
          <a:p>
            <a:pPr marL="0" indent="0" algn="l">
              <a:lnSpc>
                <a:spcPct val="100000"/>
              </a:lnSpc>
              <a:spcBef>
                <a:spcPts val="0"/>
              </a:spcBef>
              <a:spcAft>
                <a:spcPts val="0"/>
              </a:spcAft>
              <a:buNone/>
            </a:pPr>
            <a:r>
              <a:rPr lang="en-US" altLang="zh-CN" sz="3600" b="0" i="0" u="none" strike="noStrike" kern="1200" cap="none" spc="0" baseline="0">
                <a:solidFill>
                  <a:schemeClr val="tx1"/>
                </a:solidFill>
                <a:latin typeface="Calibri" panose="020F0502020204030204" pitchFamily="34" charset="0"/>
                <a:ea typeface="Microsoft YaHei" charset="-122"/>
                <a:cs typeface="Calibri" panose="020F0502020204030204" pitchFamily="34" charset="0"/>
              </a:rPr>
              <a:t>SED</a:t>
            </a:r>
            <a:r>
              <a:rPr lang="zh-CN" altLang="en-US" sz="3600" b="0" i="0" u="none" strike="noStrike" kern="1200" cap="none" spc="0" baseline="0">
                <a:solidFill>
                  <a:schemeClr val="tx1"/>
                </a:solidFill>
                <a:latin typeface="Calibri" panose="020F0502020204030204" pitchFamily="34" charset="0"/>
                <a:ea typeface="Microsoft YaHei" charset="-122"/>
                <a:cs typeface="Calibri" panose="020F0502020204030204" pitchFamily="34" charset="0"/>
              </a:rPr>
              <a:t>拟合：轻子模型</a:t>
            </a:r>
            <a:r>
              <a:rPr lang="en-US" altLang="zh-CN" sz="3600" b="0" i="0" u="none" strike="noStrike" kern="1200" cap="none" spc="0" baseline="0">
                <a:solidFill>
                  <a:schemeClr val="tx1"/>
                </a:solidFill>
                <a:latin typeface="Calibri" panose="020F0502020204030204" pitchFamily="34" charset="0"/>
                <a:ea typeface="Microsoft YaHei" charset="-122"/>
                <a:cs typeface="Calibri" panose="020F0502020204030204" pitchFamily="34" charset="0"/>
              </a:rPr>
              <a:t>----</a:t>
            </a:r>
            <a:r>
              <a:rPr lang="zh-CN" altLang="en-US" sz="3600" b="0" i="0" u="none" strike="noStrike" kern="1200" cap="none" spc="0" baseline="0">
                <a:solidFill>
                  <a:schemeClr val="tx1"/>
                </a:solidFill>
                <a:latin typeface="Calibri" panose="020F0502020204030204" pitchFamily="34" charset="0"/>
                <a:ea typeface="Microsoft YaHei" charset="-122"/>
                <a:cs typeface="Calibri" panose="020F0502020204030204" pitchFamily="34" charset="0"/>
              </a:rPr>
              <a:t>两区模型</a:t>
            </a:r>
            <a:endParaRPr lang="zh-CN" altLang="en-US" sz="3600" b="0" i="0" u="none" strike="noStrike" kern="1200" cap="none" spc="0" baseline="0">
              <a:solidFill>
                <a:schemeClr val="tx1"/>
              </a:solidFill>
              <a:latin typeface="Calibri" panose="020F0502020204030204" pitchFamily="34" charset="0"/>
              <a:ea typeface="Microsoft YaHei" charset="-122"/>
              <a:cs typeface="Calibri" panose="020F0502020204030204" pitchFamily="34" charset="0"/>
            </a:endParaRPr>
          </a:p>
        </p:txBody>
      </p:sp>
      <p:pic>
        <p:nvPicPr>
          <p:cNvPr id="436" name="图片"/>
          <p:cNvPicPr>
            <a:picLocks noChangeAspect="1"/>
          </p:cNvPicPr>
          <p:nvPr/>
        </p:nvPicPr>
        <p:blipFill>
          <a:blip r:embed="rId1" cstate="print"/>
          <a:stretch>
            <a:fillRect/>
          </a:stretch>
        </p:blipFill>
        <p:spPr>
          <a:xfrm>
            <a:off x="1990595" y="893942"/>
            <a:ext cx="7671990" cy="5753993"/>
          </a:xfrm>
          <a:prstGeom prst="rect">
            <a:avLst/>
          </a:prstGeom>
          <a:noFill/>
          <a:ln w="9525" cap="flat" cmpd="sng">
            <a:noFill/>
            <a:prstDash val="solid"/>
            <a:miter/>
          </a:ln>
        </p:spPr>
      </p:pic>
      <p:sp>
        <p:nvSpPr>
          <p:cNvPr id="2" name="日期占位符 1"/>
          <p:cNvSpPr>
            <a:spLocks noGrp="1"/>
          </p:cNvSpPr>
          <p:nvPr>
            <p:ph type="dt" sz="half" idx="10"/>
          </p:nvPr>
        </p:nvSpPr>
        <p:spPr/>
        <p:txBody>
          <a:bodyPr/>
          <a:lstStyle/>
          <a:p>
            <a:r>
              <a:rPr lang="en-US" altLang="zh-CN"/>
              <a:t>2026/4/26</a:t>
            </a:r>
            <a:endParaRPr lang="zh-CN" altLang="en-US"/>
          </a:p>
        </p:txBody>
      </p:sp>
      <p:sp>
        <p:nvSpPr>
          <p:cNvPr id="3" name="页脚占位符 2"/>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63552" y="447254"/>
            <a:ext cx="7886700" cy="1325563"/>
          </a:xfrm>
        </p:spPr>
        <p:txBody>
          <a:bodyPr>
            <a:normAutofit/>
          </a:bodyPr>
          <a:lstStyle/>
          <a:p>
            <a:r>
              <a:rPr lang="en-US" altLang="zh-CN" sz="4000" b="1" dirty="0"/>
              <a:t>2: LHAASO Results</a:t>
            </a:r>
            <a:endParaRPr lang="zh-CN" altLang="en-US" sz="4000" b="1" dirty="0"/>
          </a:p>
        </p:txBody>
      </p:sp>
      <p:pic>
        <p:nvPicPr>
          <p:cNvPr id="5" name="内容占位符 4"/>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2152650" y="2130255"/>
            <a:ext cx="3726782" cy="3353702"/>
          </a:xfrm>
        </p:spPr>
      </p:pic>
      <p:pic>
        <p:nvPicPr>
          <p:cNvPr id="6" name="图片 5"/>
          <p:cNvPicPr>
            <a:picLocks noChangeAspect="1"/>
          </p:cNvPicPr>
          <p:nvPr/>
        </p:nvPicPr>
        <p:blipFill>
          <a:blip r:embed="rId2"/>
          <a:stretch>
            <a:fillRect/>
          </a:stretch>
        </p:blipFill>
        <p:spPr>
          <a:xfrm>
            <a:off x="6375244" y="476673"/>
            <a:ext cx="3928651" cy="2598219"/>
          </a:xfrm>
          <a:prstGeom prst="rect">
            <a:avLst/>
          </a:prstGeom>
        </p:spPr>
      </p:pic>
      <p:sp>
        <p:nvSpPr>
          <p:cNvPr id="9" name="文本框 8"/>
          <p:cNvSpPr txBox="1"/>
          <p:nvPr/>
        </p:nvSpPr>
        <p:spPr>
          <a:xfrm>
            <a:off x="2046054" y="5430892"/>
            <a:ext cx="4573284" cy="507831"/>
          </a:xfrm>
          <a:prstGeom prst="rect">
            <a:avLst/>
          </a:prstGeom>
          <a:noFill/>
        </p:spPr>
        <p:txBody>
          <a:bodyPr wrap="square">
            <a:spAutoFit/>
          </a:bodyPr>
          <a:lstStyle/>
          <a:p>
            <a:pPr marL="557530" lvl="1" indent="-214630" defTabSz="685800">
              <a:buFont typeface="Arial" panose="020B0604020202090204" pitchFamily="34" charset="0"/>
              <a:buChar char="•"/>
            </a:pPr>
            <a:r>
              <a:rPr lang="en-US" altLang="zh-CN" sz="1350" dirty="0">
                <a:solidFill>
                  <a:prstClr val="black"/>
                </a:solidFill>
                <a:latin typeface="Calibri" panose="020F0502020204030204"/>
                <a:ea typeface="Microsoft YaHei" charset="-122"/>
              </a:rPr>
              <a:t>gaussian</a:t>
            </a:r>
            <a:r>
              <a:rPr lang="zh-CN" altLang="en-US" sz="1350" dirty="0">
                <a:solidFill>
                  <a:prstClr val="black"/>
                </a:solidFill>
                <a:latin typeface="Calibri" panose="020F0502020204030204"/>
                <a:ea typeface="Microsoft YaHei" charset="-122"/>
              </a:rPr>
              <a:t>：</a:t>
            </a:r>
            <a:r>
              <a:rPr lang="en-US" altLang="zh-CN" sz="1350" dirty="0">
                <a:solidFill>
                  <a:prstClr val="black"/>
                </a:solidFill>
                <a:latin typeface="Calibri" panose="020F0502020204030204"/>
                <a:ea typeface="Microsoft YaHei" charset="-122"/>
              </a:rPr>
              <a:t>sigma = 0.374 +/- 0.040</a:t>
            </a:r>
            <a:endParaRPr lang="en-US" altLang="zh-CN" sz="1350" dirty="0">
              <a:solidFill>
                <a:prstClr val="black"/>
              </a:solidFill>
              <a:latin typeface="Calibri" panose="020F0502020204030204"/>
              <a:ea typeface="Microsoft YaHei" charset="-122"/>
            </a:endParaRPr>
          </a:p>
          <a:p>
            <a:pPr marL="557530" lvl="1" indent="-214630" defTabSz="685800">
              <a:buFont typeface="Arial" panose="020B0604020202090204" pitchFamily="34" charset="0"/>
              <a:buChar char="•"/>
            </a:pPr>
            <a:r>
              <a:rPr lang="en-US" altLang="zh-CN" sz="1350" dirty="0">
                <a:solidFill>
                  <a:prstClr val="black"/>
                </a:solidFill>
                <a:latin typeface="Calibri" panose="020F0502020204030204"/>
                <a:ea typeface="Microsoft YaHei" charset="-122"/>
              </a:rPr>
              <a:t>disk</a:t>
            </a:r>
            <a:r>
              <a:rPr lang="zh-CN" altLang="en-US" sz="1350" dirty="0">
                <a:solidFill>
                  <a:prstClr val="black"/>
                </a:solidFill>
                <a:latin typeface="Calibri" panose="020F0502020204030204"/>
                <a:ea typeface="Microsoft YaHei" charset="-122"/>
              </a:rPr>
              <a:t>：</a:t>
            </a:r>
            <a:r>
              <a:rPr lang="en-US" altLang="zh-CN" sz="1350" dirty="0">
                <a:solidFill>
                  <a:prstClr val="black"/>
                </a:solidFill>
                <a:latin typeface="Calibri" panose="020F0502020204030204"/>
                <a:ea typeface="Microsoft YaHei" charset="-122"/>
              </a:rPr>
              <a:t>radius = 0.592 +/- 0.056 </a:t>
            </a:r>
            <a:endParaRPr lang="en-US" altLang="zh-CN" sz="1350" dirty="0">
              <a:solidFill>
                <a:prstClr val="black"/>
              </a:solidFill>
              <a:latin typeface="Calibri" panose="020F0502020204030204"/>
              <a:ea typeface="Microsoft YaHei" charset="-122"/>
            </a:endParaRPr>
          </a:p>
        </p:txBody>
      </p:sp>
      <p:pic>
        <p:nvPicPr>
          <p:cNvPr id="11" name="图片 10"/>
          <p:cNvPicPr>
            <a:picLocks noChangeAspect="1"/>
          </p:cNvPicPr>
          <p:nvPr/>
        </p:nvPicPr>
        <p:blipFill>
          <a:blip r:embed="rId3"/>
          <a:stretch>
            <a:fillRect/>
          </a:stretch>
        </p:blipFill>
        <p:spPr>
          <a:xfrm>
            <a:off x="6403117" y="3074892"/>
            <a:ext cx="3614683" cy="3090413"/>
          </a:xfrm>
          <a:prstGeom prst="rect">
            <a:avLst/>
          </a:prstGeom>
        </p:spPr>
      </p:pic>
      <p:sp>
        <p:nvSpPr>
          <p:cNvPr id="12" name="灯片编号占位符 11"/>
          <p:cNvSpPr>
            <a:spLocks noGrp="1"/>
          </p:cNvSpPr>
          <p:nvPr>
            <p:ph type="sldNum" sz="quarter" idx="12"/>
          </p:nvPr>
        </p:nvSpPr>
        <p:spPr/>
        <p:txBody>
          <a:bodyPr/>
          <a:lstStyle/>
          <a:p>
            <a:pPr defTabSz="685800"/>
            <a:fld id="{565CE74E-AB26-4998-AD42-012C4C1AD076}" type="slidenum">
              <a:rPr lang="zh-CN" altLang="en-US">
                <a:solidFill>
                  <a:prstClr val="black">
                    <a:tint val="75000"/>
                  </a:prstClr>
                </a:solidFill>
                <a:latin typeface="Calibri" panose="020F0502020204030204"/>
                <a:ea typeface="Microsoft YaHei" charset="-122"/>
              </a:rPr>
            </a:fld>
            <a:endParaRPr lang="zh-CN" altLang="en-US">
              <a:solidFill>
                <a:prstClr val="black">
                  <a:tint val="75000"/>
                </a:prstClr>
              </a:solidFill>
              <a:latin typeface="Calibri" panose="020F0502020204030204"/>
              <a:ea typeface="Microsoft YaHei" charset="-122"/>
            </a:endParaRPr>
          </a:p>
        </p:txBody>
      </p:sp>
      <p:sp>
        <p:nvSpPr>
          <p:cNvPr id="13" name="文本框 12"/>
          <p:cNvSpPr txBox="1"/>
          <p:nvPr/>
        </p:nvSpPr>
        <p:spPr>
          <a:xfrm>
            <a:off x="2841662" y="2567897"/>
            <a:ext cx="613309" cy="300082"/>
          </a:xfrm>
          <a:prstGeom prst="rect">
            <a:avLst/>
          </a:prstGeom>
          <a:noFill/>
        </p:spPr>
        <p:txBody>
          <a:bodyPr wrap="none" rtlCol="0">
            <a:spAutoFit/>
          </a:bodyPr>
          <a:lstStyle/>
          <a:p>
            <a:pPr defTabSz="685800"/>
            <a:r>
              <a:rPr lang="en-US" altLang="zh-CN" sz="1350" dirty="0">
                <a:solidFill>
                  <a:srgbClr val="FF0000"/>
                </a:solidFill>
                <a:latin typeface="Calibri" panose="020F0502020204030204"/>
                <a:ea typeface="Microsoft YaHei" charset="-122"/>
              </a:rPr>
              <a:t>&gt;3TeV</a:t>
            </a:r>
            <a:endParaRPr lang="zh-CN" altLang="en-US" sz="1350" dirty="0">
              <a:solidFill>
                <a:srgbClr val="FF0000"/>
              </a:solidFill>
              <a:latin typeface="Calibri" panose="020F0502020204030204"/>
              <a:ea typeface="Microsoft YaHei" charset="-122"/>
            </a:endParaRPr>
          </a:p>
        </p:txBody>
      </p:sp>
      <p:sp>
        <p:nvSpPr>
          <p:cNvPr id="3" name="日期占位符 2"/>
          <p:cNvSpPr>
            <a:spLocks noGrp="1"/>
          </p:cNvSpPr>
          <p:nvPr>
            <p:ph type="dt" sz="half" idx="10"/>
          </p:nvPr>
        </p:nvSpPr>
        <p:spPr/>
        <p:txBody>
          <a:bodyPr/>
          <a:lstStyle/>
          <a:p>
            <a:pPr defTabSz="685800"/>
            <a:r>
              <a:rPr lang="en-US" altLang="zh-CN">
                <a:solidFill>
                  <a:prstClr val="black">
                    <a:tint val="75000"/>
                  </a:prstClr>
                </a:solidFill>
              </a:rPr>
              <a:t>2026/4/26</a:t>
            </a:r>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r>
              <a:rPr lang="en-US" altLang="zh-CN"/>
              <a:t>The 1st LHAASO collaboration meeting, April 25-27, 2026, Suzhou</a:t>
            </a:r>
            <a:endParaRPr lang="zh-CN"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8387080" y="5628641"/>
            <a:ext cx="2334870" cy="646331"/>
          </a:xfrm>
          <a:prstGeom prst="rect">
            <a:avLst/>
          </a:prstGeom>
          <a:noFill/>
        </p:spPr>
        <p:txBody>
          <a:bodyPr wrap="none" rtlCol="0" anchor="t">
            <a:spAutoFit/>
          </a:bodyPr>
          <a:lstStyle/>
          <a:p>
            <a:r>
              <a:rPr lang="en-US" b="1">
                <a:solidFill>
                  <a:srgbClr val="FF0000"/>
                </a:solidFill>
                <a:latin typeface="+mn-ea"/>
                <a:cs typeface="+mn-ea"/>
                <a:sym typeface="+mn-ea"/>
              </a:rPr>
              <a:t>10GeV-1TeV TSmap</a:t>
            </a:r>
            <a:endParaRPr lang="en-US" b="1">
              <a:solidFill>
                <a:srgbClr val="FF0000"/>
              </a:solidFill>
              <a:latin typeface="+mn-ea"/>
              <a:cs typeface="+mn-ea"/>
              <a:sym typeface="+mn-ea"/>
            </a:endParaRPr>
          </a:p>
          <a:p>
            <a:r>
              <a:rPr lang="en-US" b="1">
                <a:solidFill>
                  <a:srgbClr val="FF0000"/>
                </a:solidFill>
                <a:latin typeface="+mn-ea"/>
                <a:cs typeface="+mn-ea"/>
                <a:sym typeface="+mn-ea"/>
              </a:rPr>
              <a:t>-- total region</a:t>
            </a:r>
            <a:endParaRPr lang="en-US" b="1">
              <a:solidFill>
                <a:srgbClr val="FF0000"/>
              </a:solidFill>
              <a:latin typeface="+mn-ea"/>
              <a:cs typeface="+mn-ea"/>
              <a:sym typeface="+mn-ea"/>
            </a:endParaRPr>
          </a:p>
        </p:txBody>
      </p:sp>
      <p:pic>
        <p:nvPicPr>
          <p:cNvPr id="3" name="图片 2"/>
          <p:cNvPicPr>
            <a:picLocks noChangeAspect="1"/>
          </p:cNvPicPr>
          <p:nvPr/>
        </p:nvPicPr>
        <p:blipFill>
          <a:blip r:embed="rId1"/>
          <a:stretch>
            <a:fillRect/>
          </a:stretch>
        </p:blipFill>
        <p:spPr>
          <a:xfrm>
            <a:off x="1873770" y="472320"/>
            <a:ext cx="6310860" cy="5805413"/>
          </a:xfrm>
          <a:prstGeom prst="rect">
            <a:avLst/>
          </a:prstGeom>
        </p:spPr>
      </p:pic>
      <p:sp>
        <p:nvSpPr>
          <p:cNvPr id="2" name="日期占位符 1"/>
          <p:cNvSpPr>
            <a:spLocks noGrp="1"/>
          </p:cNvSpPr>
          <p:nvPr>
            <p:ph type="dt" sz="half" idx="10"/>
          </p:nvPr>
        </p:nvSpPr>
        <p:spPr/>
        <p:txBody>
          <a:bodyPr/>
          <a:lstStyle/>
          <a:p>
            <a:r>
              <a:rPr lang="en-US" altLang="zh-CN"/>
              <a:t>2026/4/26</a:t>
            </a:r>
            <a:endParaRPr lang="zh-CN" altLang="en-US"/>
          </a:p>
        </p:txBody>
      </p:sp>
      <p:sp>
        <p:nvSpPr>
          <p:cNvPr id="5" name="页脚占位符 4"/>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7555865" y="5821045"/>
            <a:ext cx="2540000" cy="645160"/>
          </a:xfrm>
          <a:prstGeom prst="rect">
            <a:avLst/>
          </a:prstGeom>
          <a:noFill/>
        </p:spPr>
        <p:txBody>
          <a:bodyPr wrap="square" rtlCol="0" anchor="t">
            <a:spAutoFit/>
          </a:bodyPr>
          <a:lstStyle/>
          <a:p>
            <a:r>
              <a:rPr lang="en-US" b="1">
                <a:solidFill>
                  <a:srgbClr val="FF0000"/>
                </a:solidFill>
                <a:latin typeface="+mn-ea"/>
                <a:cs typeface="+mn-ea"/>
                <a:sym typeface="+mn-ea"/>
              </a:rPr>
              <a:t>10GeV-1TeV TSmap</a:t>
            </a:r>
            <a:endParaRPr lang="en-US" b="1">
              <a:solidFill>
                <a:srgbClr val="FF0000"/>
              </a:solidFill>
              <a:latin typeface="+mn-ea"/>
              <a:cs typeface="+mn-ea"/>
              <a:sym typeface="+mn-ea"/>
            </a:endParaRPr>
          </a:p>
          <a:p>
            <a:r>
              <a:rPr lang="en-US" b="1">
                <a:solidFill>
                  <a:srgbClr val="FF0000"/>
                </a:solidFill>
                <a:latin typeface="+mn-ea"/>
                <a:cs typeface="+mn-ea"/>
                <a:sym typeface="+mn-ea"/>
              </a:rPr>
              <a:t>-- SNR shell region</a:t>
            </a:r>
            <a:endParaRPr lang="en-US"/>
          </a:p>
        </p:txBody>
      </p:sp>
      <p:sp>
        <p:nvSpPr>
          <p:cNvPr id="5" name="Text Box 4"/>
          <p:cNvSpPr txBox="1"/>
          <p:nvPr/>
        </p:nvSpPr>
        <p:spPr>
          <a:xfrm>
            <a:off x="2797810" y="5812155"/>
            <a:ext cx="2540000" cy="645160"/>
          </a:xfrm>
          <a:prstGeom prst="rect">
            <a:avLst/>
          </a:prstGeom>
          <a:noFill/>
        </p:spPr>
        <p:txBody>
          <a:bodyPr wrap="square" rtlCol="0" anchor="t">
            <a:spAutoFit/>
          </a:bodyPr>
          <a:lstStyle/>
          <a:p>
            <a:r>
              <a:rPr lang="en-US" b="1">
                <a:solidFill>
                  <a:srgbClr val="FF0000"/>
                </a:solidFill>
                <a:latin typeface="+mn-ea"/>
                <a:cs typeface="+mn-ea"/>
                <a:sym typeface="+mn-ea"/>
              </a:rPr>
              <a:t>10GeV-1TeV TSmap</a:t>
            </a:r>
            <a:endParaRPr lang="en-US" b="1">
              <a:solidFill>
                <a:srgbClr val="FF0000"/>
              </a:solidFill>
              <a:latin typeface="+mn-ea"/>
              <a:cs typeface="+mn-ea"/>
              <a:sym typeface="+mn-ea"/>
            </a:endParaRPr>
          </a:p>
          <a:p>
            <a:r>
              <a:rPr lang="en-US" b="1">
                <a:solidFill>
                  <a:srgbClr val="FF0000"/>
                </a:solidFill>
                <a:latin typeface="+mn-ea"/>
                <a:cs typeface="+mn-ea"/>
                <a:sym typeface="+mn-ea"/>
              </a:rPr>
              <a:t>-- VERITAS region</a:t>
            </a:r>
            <a:endParaRPr lang="en-US"/>
          </a:p>
        </p:txBody>
      </p:sp>
      <p:pic>
        <p:nvPicPr>
          <p:cNvPr id="6" name="图片 5"/>
          <p:cNvPicPr>
            <a:picLocks noChangeAspect="1"/>
          </p:cNvPicPr>
          <p:nvPr/>
        </p:nvPicPr>
        <p:blipFill>
          <a:blip r:embed="rId1"/>
          <a:stretch>
            <a:fillRect/>
          </a:stretch>
        </p:blipFill>
        <p:spPr>
          <a:xfrm>
            <a:off x="434715" y="347672"/>
            <a:ext cx="11107711" cy="5464483"/>
          </a:xfrm>
          <a:prstGeom prst="rect">
            <a:avLst/>
          </a:prstGeom>
        </p:spPr>
      </p:pic>
      <p:sp>
        <p:nvSpPr>
          <p:cNvPr id="2" name="日期占位符 1"/>
          <p:cNvSpPr>
            <a:spLocks noGrp="1"/>
          </p:cNvSpPr>
          <p:nvPr>
            <p:ph type="dt" sz="half" idx="10"/>
          </p:nvPr>
        </p:nvSpPr>
        <p:spPr/>
        <p:txBody>
          <a:bodyPr/>
          <a:lstStyle/>
          <a:p>
            <a:r>
              <a:rPr lang="en-US" altLang="zh-CN"/>
              <a:t>2026/4/26</a:t>
            </a:r>
            <a:endParaRPr lang="zh-CN" altLang="en-US"/>
          </a:p>
        </p:txBody>
      </p:sp>
      <p:sp>
        <p:nvSpPr>
          <p:cNvPr id="3" name="页脚占位符 2"/>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85482"/>
            <a:ext cx="10515600" cy="1325563"/>
          </a:xfrm>
        </p:spPr>
        <p:txBody>
          <a:bodyPr>
            <a:normAutofit/>
          </a:bodyPr>
          <a:lstStyle/>
          <a:p>
            <a:r>
              <a:rPr lang="en-US" altLang="zh-CN" dirty="0"/>
              <a:t>Joint</a:t>
            </a:r>
            <a:r>
              <a:rPr lang="zh-CN" altLang="en-US" dirty="0"/>
              <a:t> </a:t>
            </a:r>
            <a:r>
              <a:rPr lang="en-US" altLang="zh-CN" dirty="0"/>
              <a:t>Analyses</a:t>
            </a:r>
            <a:r>
              <a:rPr lang="zh-CN" altLang="en-US" dirty="0"/>
              <a:t>（</a:t>
            </a:r>
            <a:r>
              <a:rPr lang="en-US" altLang="zh-CN" dirty="0" err="1"/>
              <a:t>delta_TS</a:t>
            </a:r>
            <a:r>
              <a:rPr lang="en-US" altLang="zh-CN" dirty="0"/>
              <a:t>=24)</a:t>
            </a:r>
            <a:endParaRPr lang="zh-CN" altLang="en-US" dirty="0"/>
          </a:p>
        </p:txBody>
      </p:sp>
      <p:pic>
        <p:nvPicPr>
          <p:cNvPr id="4" name="内容占位符 3"/>
          <p:cNvPicPr>
            <a:picLocks noGrp="1" noChangeAspect="1"/>
          </p:cNvPicPr>
          <p:nvPr>
            <p:ph idx="1"/>
            <p:custDataLst>
              <p:tags r:id="rId1"/>
            </p:custDataLst>
          </p:nvPr>
        </p:nvPicPr>
        <p:blipFill>
          <a:blip r:embed="rId2"/>
          <a:stretch>
            <a:fillRect/>
          </a:stretch>
        </p:blipFill>
        <p:spPr>
          <a:xfrm>
            <a:off x="1304025" y="2137801"/>
            <a:ext cx="5039995" cy="4351655"/>
          </a:xfrm>
          <a:prstGeom prst="rect">
            <a:avLst/>
          </a:prstGeom>
        </p:spPr>
      </p:pic>
      <p:pic>
        <p:nvPicPr>
          <p:cNvPr id="5" name="图片 4"/>
          <p:cNvPicPr>
            <a:picLocks noChangeAspect="1"/>
          </p:cNvPicPr>
          <p:nvPr>
            <p:custDataLst>
              <p:tags r:id="rId3"/>
            </p:custDataLst>
          </p:nvPr>
        </p:nvPicPr>
        <p:blipFill>
          <a:blip r:embed="rId4"/>
          <a:stretch>
            <a:fillRect/>
          </a:stretch>
        </p:blipFill>
        <p:spPr>
          <a:xfrm>
            <a:off x="6538371" y="2206625"/>
            <a:ext cx="4939665" cy="4358640"/>
          </a:xfrm>
          <a:prstGeom prst="rect">
            <a:avLst/>
          </a:prstGeom>
        </p:spPr>
      </p:pic>
      <p:sp>
        <p:nvSpPr>
          <p:cNvPr id="6" name="文本框 5"/>
          <p:cNvSpPr txBox="1"/>
          <p:nvPr/>
        </p:nvSpPr>
        <p:spPr>
          <a:xfrm>
            <a:off x="3070225" y="6417310"/>
            <a:ext cx="6486730" cy="369332"/>
          </a:xfrm>
          <a:prstGeom prst="rect">
            <a:avLst/>
          </a:prstGeom>
          <a:noFill/>
        </p:spPr>
        <p:txBody>
          <a:bodyPr wrap="square" rtlCol="0">
            <a:spAutoFit/>
          </a:bodyPr>
          <a:lstStyle/>
          <a:p>
            <a:r>
              <a:rPr lang="en-US" altLang="zh-CN" dirty="0"/>
              <a:t>Significance of WCDA </a:t>
            </a:r>
            <a:r>
              <a:rPr lang="zh-CN" altLang="en-US" dirty="0"/>
              <a:t>（</a:t>
            </a:r>
            <a:r>
              <a:rPr lang="en-US" altLang="zh-CN" dirty="0"/>
              <a:t>left 1-20TeV</a:t>
            </a:r>
            <a:r>
              <a:rPr lang="zh-CN" altLang="en-US" dirty="0"/>
              <a:t>）</a:t>
            </a:r>
            <a:r>
              <a:rPr lang="en-US" altLang="zh-CN" dirty="0"/>
              <a:t>and</a:t>
            </a:r>
            <a:r>
              <a:rPr lang="zh-CN" altLang="en-US" dirty="0"/>
              <a:t> </a:t>
            </a:r>
            <a:r>
              <a:rPr lang="en-US" altLang="zh-CN" dirty="0"/>
              <a:t>KM2A</a:t>
            </a:r>
            <a:r>
              <a:rPr lang="zh-CN" altLang="en-US" dirty="0"/>
              <a:t>（</a:t>
            </a:r>
            <a:r>
              <a:rPr lang="en-US" altLang="zh-CN" dirty="0"/>
              <a:t>right &gt;25TeV)</a:t>
            </a:r>
            <a:endParaRPr lang="zh-CN" altLang="en-US" dirty="0"/>
          </a:p>
        </p:txBody>
      </p:sp>
      <p:pic>
        <p:nvPicPr>
          <p:cNvPr id="8" name="图片 7"/>
          <p:cNvPicPr>
            <a:picLocks noChangeAspect="1"/>
          </p:cNvPicPr>
          <p:nvPr>
            <p:custDataLst>
              <p:tags r:id="rId5"/>
            </p:custDataLst>
          </p:nvPr>
        </p:nvPicPr>
        <p:blipFill>
          <a:blip r:embed="rId6"/>
          <a:srcRect r="67435" b="9366"/>
          <a:stretch>
            <a:fillRect/>
          </a:stretch>
        </p:blipFill>
        <p:spPr>
          <a:xfrm>
            <a:off x="1714563" y="1049188"/>
            <a:ext cx="9389745" cy="1040765"/>
          </a:xfrm>
          <a:prstGeom prst="rect">
            <a:avLst/>
          </a:prstGeom>
        </p:spPr>
      </p:pic>
      <p:sp>
        <p:nvSpPr>
          <p:cNvPr id="3" name="日期占位符 2"/>
          <p:cNvSpPr>
            <a:spLocks noGrp="1"/>
          </p:cNvSpPr>
          <p:nvPr>
            <p:ph type="dt" sz="half" idx="10"/>
          </p:nvPr>
        </p:nvSpPr>
        <p:spPr/>
        <p:txBody>
          <a:bodyPr/>
          <a:lstStyle/>
          <a:p>
            <a:r>
              <a:rPr lang="en-US" altLang="zh-CN"/>
              <a:t>2026/4/26</a:t>
            </a:r>
            <a:endParaRPr lang="zh-CN" altLang="en-US"/>
          </a:p>
        </p:txBody>
      </p:sp>
      <p:sp>
        <p:nvSpPr>
          <p:cNvPr id="7" name="页脚占位符 6"/>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High energy component: </a:t>
            </a:r>
            <a:br>
              <a:rPr lang="en-US" altLang="zh-CN" dirty="0"/>
            </a:br>
            <a:r>
              <a:rPr lang="en-US" altLang="zh-CN" dirty="0"/>
              <a:t>SED and significance of high energy cutoff</a:t>
            </a:r>
            <a:endParaRPr lang="zh-CN" altLang="en-US" dirty="0"/>
          </a:p>
        </p:txBody>
      </p:sp>
      <p:sp>
        <p:nvSpPr>
          <p:cNvPr id="3" name="内容占位符 2"/>
          <p:cNvSpPr>
            <a:spLocks noGrp="1"/>
          </p:cNvSpPr>
          <p:nvPr>
            <p:ph idx="1"/>
          </p:nvPr>
        </p:nvSpPr>
        <p:spPr>
          <a:xfrm>
            <a:off x="647700" y="1700160"/>
            <a:ext cx="10515600" cy="4351338"/>
          </a:xfrm>
        </p:spPr>
        <p:txBody>
          <a:bodyPr/>
          <a:lstStyle/>
          <a:p>
            <a:r>
              <a:rPr lang="en-US" altLang="zh-CN" dirty="0" err="1"/>
              <a:t>delta_TS</a:t>
            </a:r>
            <a:r>
              <a:rPr lang="en-US" altLang="zh-CN" dirty="0"/>
              <a:t>(Ecut_KMA2Asource)=26</a:t>
            </a:r>
            <a:endParaRPr lang="en-US" altLang="zh-CN" dirty="0"/>
          </a:p>
        </p:txBody>
      </p:sp>
      <p:pic>
        <p:nvPicPr>
          <p:cNvPr id="4" name="图片 3"/>
          <p:cNvPicPr>
            <a:picLocks noChangeAspect="1"/>
          </p:cNvPicPr>
          <p:nvPr>
            <p:custDataLst>
              <p:tags r:id="rId1"/>
            </p:custDataLst>
          </p:nvPr>
        </p:nvPicPr>
        <p:blipFill>
          <a:blip r:embed="rId2"/>
          <a:srcRect l="32953" t="-4683" r="25595" b="4270"/>
          <a:stretch>
            <a:fillRect/>
          </a:stretch>
        </p:blipFill>
        <p:spPr>
          <a:xfrm>
            <a:off x="206375" y="3168015"/>
            <a:ext cx="5887720" cy="1203960"/>
          </a:xfrm>
          <a:prstGeom prst="rect">
            <a:avLst/>
          </a:prstGeom>
        </p:spPr>
      </p:pic>
      <p:pic>
        <p:nvPicPr>
          <p:cNvPr id="7" name="图片 6"/>
          <p:cNvPicPr>
            <a:picLocks noChangeAspect="1"/>
          </p:cNvPicPr>
          <p:nvPr>
            <p:custDataLst>
              <p:tags r:id="rId3"/>
            </p:custDataLst>
          </p:nvPr>
        </p:nvPicPr>
        <p:blipFill>
          <a:blip r:embed="rId4"/>
          <a:stretch>
            <a:fillRect/>
          </a:stretch>
        </p:blipFill>
        <p:spPr>
          <a:xfrm>
            <a:off x="6094095" y="1720850"/>
            <a:ext cx="5887720" cy="3977005"/>
          </a:xfrm>
          <a:prstGeom prst="rect">
            <a:avLst/>
          </a:prstGeom>
        </p:spPr>
      </p:pic>
      <p:sp>
        <p:nvSpPr>
          <p:cNvPr id="5" name="文本框 4"/>
          <p:cNvSpPr txBox="1"/>
          <p:nvPr/>
        </p:nvSpPr>
        <p:spPr>
          <a:xfrm>
            <a:off x="253365" y="2693689"/>
            <a:ext cx="5793740" cy="2031325"/>
          </a:xfrm>
          <a:prstGeom prst="rect">
            <a:avLst/>
          </a:prstGeom>
          <a:noFill/>
          <a:ln>
            <a:solidFill>
              <a:schemeClr val="tx1"/>
            </a:solidFill>
          </a:ln>
        </p:spPr>
        <p:txBody>
          <a:bodyPr wrap="square" rtlCol="0">
            <a:spAutoFit/>
          </a:bodyPr>
          <a:lstStyle/>
          <a:p>
            <a:r>
              <a:rPr lang="en-US" altLang="zh-CN" dirty="0" err="1"/>
              <a:t>PLEcut</a:t>
            </a:r>
            <a:r>
              <a:rPr lang="en-US" altLang="zh-CN" dirty="0"/>
              <a:t>: Power-law</a:t>
            </a:r>
            <a:r>
              <a:rPr lang="zh-CN" altLang="en-US" dirty="0"/>
              <a:t> </a:t>
            </a:r>
            <a:r>
              <a:rPr lang="en-US" altLang="zh-CN" dirty="0"/>
              <a:t>with</a:t>
            </a:r>
            <a:r>
              <a:rPr lang="zh-CN" altLang="en-US" dirty="0"/>
              <a:t> </a:t>
            </a:r>
            <a:r>
              <a:rPr lang="en-US" altLang="zh-CN" dirty="0"/>
              <a:t>an</a:t>
            </a:r>
            <a:r>
              <a:rPr lang="zh-CN" altLang="en-US" dirty="0"/>
              <a:t> </a:t>
            </a:r>
            <a:r>
              <a:rPr lang="en-US" altLang="zh-CN" dirty="0"/>
              <a:t>exponential</a:t>
            </a:r>
            <a:r>
              <a:rPr lang="zh-CN" altLang="en-US" dirty="0"/>
              <a:t> </a:t>
            </a:r>
            <a:r>
              <a:rPr lang="en-US" altLang="zh-CN" dirty="0"/>
              <a:t>cutoff</a:t>
            </a:r>
            <a:endParaRPr lang="zh-CN" altLang="en-US" dirty="0"/>
          </a:p>
          <a:p>
            <a:endParaRPr lang="zh-CN" altLang="en-US" dirty="0"/>
          </a:p>
          <a:p>
            <a:endParaRPr lang="zh-CN" altLang="en-US" dirty="0"/>
          </a:p>
          <a:p>
            <a:endParaRPr lang="zh-CN" altLang="en-US" dirty="0"/>
          </a:p>
          <a:p>
            <a:endParaRPr lang="zh-CN" altLang="en-US" dirty="0"/>
          </a:p>
          <a:p>
            <a:endParaRPr lang="zh-CN" altLang="en-US" dirty="0"/>
          </a:p>
          <a:p>
            <a:endParaRPr lang="zh-CN" altLang="en-US" dirty="0"/>
          </a:p>
        </p:txBody>
      </p:sp>
      <p:sp>
        <p:nvSpPr>
          <p:cNvPr id="6" name="日期占位符 5"/>
          <p:cNvSpPr>
            <a:spLocks noGrp="1"/>
          </p:cNvSpPr>
          <p:nvPr>
            <p:ph type="dt" sz="half" idx="10"/>
          </p:nvPr>
        </p:nvSpPr>
        <p:spPr/>
        <p:txBody>
          <a:bodyPr/>
          <a:lstStyle/>
          <a:p>
            <a:r>
              <a:rPr lang="en-US" altLang="zh-CN"/>
              <a:t>2026/4/26</a:t>
            </a:r>
            <a:endParaRPr lang="zh-CN" altLang="en-US"/>
          </a:p>
        </p:txBody>
      </p:sp>
      <p:sp>
        <p:nvSpPr>
          <p:cNvPr id="8" name="页脚占位符 7"/>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Correlation with CO maps</a:t>
            </a:r>
            <a:endParaRPr lang="en-US" altLang="zh-CN" dirty="0"/>
          </a:p>
        </p:txBody>
      </p:sp>
      <p:pic>
        <p:nvPicPr>
          <p:cNvPr id="4" name="内容占位符 3"/>
          <p:cNvPicPr>
            <a:picLocks noGrp="1" noChangeAspect="1"/>
          </p:cNvPicPr>
          <p:nvPr>
            <p:ph idx="1"/>
            <p:custDataLst>
              <p:tags r:id="rId1"/>
            </p:custDataLst>
          </p:nvPr>
        </p:nvPicPr>
        <p:blipFill>
          <a:blip r:embed="rId2"/>
          <a:stretch>
            <a:fillRect/>
          </a:stretch>
        </p:blipFill>
        <p:spPr>
          <a:xfrm>
            <a:off x="6004560" y="1713230"/>
            <a:ext cx="4784725" cy="4185920"/>
          </a:xfrm>
          <a:prstGeom prst="rect">
            <a:avLst/>
          </a:prstGeom>
        </p:spPr>
      </p:pic>
      <p:pic>
        <p:nvPicPr>
          <p:cNvPr id="6" name="图片 5"/>
          <p:cNvPicPr>
            <a:picLocks noChangeAspect="1"/>
          </p:cNvPicPr>
          <p:nvPr>
            <p:custDataLst>
              <p:tags r:id="rId3"/>
            </p:custDataLst>
          </p:nvPr>
        </p:nvPicPr>
        <p:blipFill>
          <a:blip r:embed="rId4"/>
          <a:stretch>
            <a:fillRect/>
          </a:stretch>
        </p:blipFill>
        <p:spPr>
          <a:xfrm>
            <a:off x="653415" y="1605280"/>
            <a:ext cx="5161915" cy="4483735"/>
          </a:xfrm>
          <a:prstGeom prst="rect">
            <a:avLst/>
          </a:prstGeom>
        </p:spPr>
      </p:pic>
      <p:sp>
        <p:nvSpPr>
          <p:cNvPr id="7" name="文本框 6"/>
          <p:cNvSpPr txBox="1"/>
          <p:nvPr/>
        </p:nvSpPr>
        <p:spPr>
          <a:xfrm>
            <a:off x="2857500" y="5978525"/>
            <a:ext cx="6096000" cy="368300"/>
          </a:xfrm>
          <a:prstGeom prst="rect">
            <a:avLst/>
          </a:prstGeom>
          <a:noFill/>
        </p:spPr>
        <p:txBody>
          <a:bodyPr wrap="square" rtlCol="0" anchor="t">
            <a:spAutoFit/>
          </a:bodyPr>
          <a:lstStyle/>
          <a:p>
            <a:r>
              <a:rPr lang="en-US" altLang="zh-CN"/>
              <a:t>WCDA					KM2A</a:t>
            </a:r>
            <a:endParaRPr lang="en-US" altLang="zh-CN"/>
          </a:p>
        </p:txBody>
      </p:sp>
      <p:sp>
        <p:nvSpPr>
          <p:cNvPr id="3" name="日期占位符 2"/>
          <p:cNvSpPr>
            <a:spLocks noGrp="1"/>
          </p:cNvSpPr>
          <p:nvPr>
            <p:ph type="dt" sz="half" idx="10"/>
          </p:nvPr>
        </p:nvSpPr>
        <p:spPr/>
        <p:txBody>
          <a:bodyPr/>
          <a:lstStyle/>
          <a:p>
            <a:r>
              <a:rPr lang="en-US" altLang="zh-CN"/>
              <a:t>2026/4/26</a:t>
            </a:r>
            <a:endParaRPr lang="zh-CN" altLang="en-US"/>
          </a:p>
        </p:txBody>
      </p:sp>
      <p:sp>
        <p:nvSpPr>
          <p:cNvPr id="5" name="页脚占位符 4"/>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8" name="灯片编号占位符 7"/>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Correlation with Radio map</a:t>
            </a:r>
            <a:endParaRPr lang="en-US" altLang="zh-CN" dirty="0"/>
          </a:p>
        </p:txBody>
      </p:sp>
      <p:pic>
        <p:nvPicPr>
          <p:cNvPr id="4" name="内容占位符 3"/>
          <p:cNvPicPr>
            <a:picLocks noGrp="1" noChangeAspect="1"/>
          </p:cNvPicPr>
          <p:nvPr>
            <p:ph idx="1"/>
            <p:custDataLst>
              <p:tags r:id="rId1"/>
            </p:custDataLst>
          </p:nvPr>
        </p:nvPicPr>
        <p:blipFill>
          <a:blip r:embed="rId2"/>
          <a:stretch>
            <a:fillRect/>
          </a:stretch>
        </p:blipFill>
        <p:spPr>
          <a:xfrm>
            <a:off x="6341745" y="1452880"/>
            <a:ext cx="4972685" cy="4351655"/>
          </a:xfrm>
          <a:prstGeom prst="rect">
            <a:avLst/>
          </a:prstGeom>
        </p:spPr>
      </p:pic>
      <p:pic>
        <p:nvPicPr>
          <p:cNvPr id="5" name="图片 4"/>
          <p:cNvPicPr>
            <a:picLocks noChangeAspect="1"/>
          </p:cNvPicPr>
          <p:nvPr>
            <p:custDataLst>
              <p:tags r:id="rId3"/>
            </p:custDataLst>
          </p:nvPr>
        </p:nvPicPr>
        <p:blipFill>
          <a:blip r:embed="rId4"/>
          <a:stretch>
            <a:fillRect/>
          </a:stretch>
        </p:blipFill>
        <p:spPr>
          <a:xfrm>
            <a:off x="647700" y="1321435"/>
            <a:ext cx="5532755" cy="4614545"/>
          </a:xfrm>
          <a:prstGeom prst="rect">
            <a:avLst/>
          </a:prstGeom>
        </p:spPr>
      </p:pic>
      <p:sp>
        <p:nvSpPr>
          <p:cNvPr id="6" name="文本框 5"/>
          <p:cNvSpPr txBox="1"/>
          <p:nvPr/>
        </p:nvSpPr>
        <p:spPr>
          <a:xfrm>
            <a:off x="2821305" y="6008370"/>
            <a:ext cx="6927850" cy="368300"/>
          </a:xfrm>
          <a:prstGeom prst="rect">
            <a:avLst/>
          </a:prstGeom>
          <a:noFill/>
        </p:spPr>
        <p:txBody>
          <a:bodyPr wrap="square" rtlCol="0">
            <a:spAutoFit/>
          </a:bodyPr>
          <a:lstStyle/>
          <a:p>
            <a:r>
              <a:rPr lang="en-US" altLang="zh-CN"/>
              <a:t>WCDA 					KM2A</a:t>
            </a:r>
            <a:endParaRPr lang="en-US" altLang="zh-CN"/>
          </a:p>
        </p:txBody>
      </p:sp>
      <p:sp>
        <p:nvSpPr>
          <p:cNvPr id="3" name="日期占位符 2"/>
          <p:cNvSpPr>
            <a:spLocks noGrp="1"/>
          </p:cNvSpPr>
          <p:nvPr>
            <p:ph type="dt" sz="half" idx="10"/>
          </p:nvPr>
        </p:nvSpPr>
        <p:spPr/>
        <p:txBody>
          <a:bodyPr/>
          <a:lstStyle/>
          <a:p>
            <a:r>
              <a:rPr lang="en-US" altLang="zh-CN"/>
              <a:t>2026/4/26</a:t>
            </a:r>
            <a:endParaRPr lang="zh-CN" altLang="en-US"/>
          </a:p>
        </p:txBody>
      </p:sp>
      <p:sp>
        <p:nvSpPr>
          <p:cNvPr id="7" name="页脚占位符 6"/>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8" name="灯片编号占位符 7"/>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10" name="内容占位符 9"/>
          <p:cNvPicPr>
            <a:picLocks noGrp="1" noChangeAspect="1"/>
          </p:cNvPicPr>
          <p:nvPr>
            <p:ph idx="1"/>
          </p:nvPr>
        </p:nvPicPr>
        <p:blipFill>
          <a:blip r:embed="rId1"/>
          <a:stretch>
            <a:fillRect/>
          </a:stretch>
        </p:blipFill>
        <p:spPr>
          <a:xfrm>
            <a:off x="0" y="2985770"/>
            <a:ext cx="3291840" cy="2308225"/>
          </a:xfrm>
        </p:spPr>
      </p:pic>
      <p:sp>
        <p:nvSpPr>
          <p:cNvPr id="4" name="日期占位符 3"/>
          <p:cNvSpPr>
            <a:spLocks noGrp="1"/>
          </p:cNvSpPr>
          <p:nvPr>
            <p:ph type="dt" sz="half" idx="10"/>
          </p:nvPr>
        </p:nvSpPr>
        <p:spPr/>
        <p:txBody>
          <a:bodyPr/>
          <a:lstStyle/>
          <a:p>
            <a:r>
              <a:rPr lang="en-US" altLang="zh-CN">
                <a:solidFill>
                  <a:prstClr val="black">
                    <a:tint val="75000"/>
                  </a:prstClr>
                </a:solidFill>
              </a:rPr>
              <a:t>2026/4/26</a:t>
            </a: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r>
              <a:rPr lang="en-US" altLang="zh-CN">
                <a:solidFill>
                  <a:prstClr val="black">
                    <a:tint val="75000"/>
                  </a:prstClr>
                </a:solidFill>
              </a:rPr>
              <a:t>The 1st LHAASO collaboration meeting, April 25-27, 2026, Suzhou</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092C0BE-1F47-4C43-ABAB-A34D9135CDD8}" type="slidenum">
              <a:rPr lang="zh-CN" altLang="en-US" smtClean="0">
                <a:solidFill>
                  <a:prstClr val="black">
                    <a:tint val="75000"/>
                  </a:prstClr>
                </a:solidFill>
              </a:rPr>
            </a:fld>
            <a:endParaRPr lang="zh-CN" altLang="en-US">
              <a:solidFill>
                <a:prstClr val="black">
                  <a:tint val="75000"/>
                </a:prstClr>
              </a:solidFill>
            </a:endParaRPr>
          </a:p>
        </p:txBody>
      </p:sp>
      <p:pic>
        <p:nvPicPr>
          <p:cNvPr id="8" name="图片 7"/>
          <p:cNvPicPr>
            <a:picLocks noChangeAspect="1"/>
          </p:cNvPicPr>
          <p:nvPr/>
        </p:nvPicPr>
        <p:blipFill>
          <a:blip r:embed="rId2"/>
          <a:stretch>
            <a:fillRect/>
          </a:stretch>
        </p:blipFill>
        <p:spPr>
          <a:xfrm>
            <a:off x="266450" y="0"/>
            <a:ext cx="6506883" cy="2501667"/>
          </a:xfrm>
          <a:prstGeom prst="rect">
            <a:avLst/>
          </a:prstGeom>
        </p:spPr>
      </p:pic>
      <p:pic>
        <p:nvPicPr>
          <p:cNvPr id="14" name="图片 13"/>
          <p:cNvPicPr>
            <a:picLocks noChangeAspect="1"/>
          </p:cNvPicPr>
          <p:nvPr/>
        </p:nvPicPr>
        <p:blipFill>
          <a:blip r:embed="rId3"/>
          <a:stretch>
            <a:fillRect/>
          </a:stretch>
        </p:blipFill>
        <p:spPr>
          <a:xfrm>
            <a:off x="8997372" y="0"/>
            <a:ext cx="3172716" cy="3155442"/>
          </a:xfrm>
          <a:prstGeom prst="rect">
            <a:avLst/>
          </a:prstGeom>
        </p:spPr>
      </p:pic>
      <p:sp>
        <p:nvSpPr>
          <p:cNvPr id="3" name="文本框 2"/>
          <p:cNvSpPr txBox="1"/>
          <p:nvPr/>
        </p:nvSpPr>
        <p:spPr>
          <a:xfrm>
            <a:off x="2940050" y="2255520"/>
            <a:ext cx="692818" cy="369332"/>
          </a:xfrm>
          <a:prstGeom prst="rect">
            <a:avLst/>
          </a:prstGeom>
          <a:noFill/>
        </p:spPr>
        <p:txBody>
          <a:bodyPr wrap="none" rtlCol="0">
            <a:spAutoFit/>
          </a:bodyPr>
          <a:lstStyle/>
          <a:p>
            <a:r>
              <a:rPr lang="en-US" altLang="zh-CN" dirty="0">
                <a:solidFill>
                  <a:srgbClr val="FF0000"/>
                </a:solidFill>
              </a:rPr>
              <a:t>ms45</a:t>
            </a:r>
            <a:endParaRPr lang="zh-CN" altLang="en-US" dirty="0">
              <a:solidFill>
                <a:srgbClr val="FF0000"/>
              </a:solidFill>
            </a:endParaRPr>
          </a:p>
        </p:txBody>
      </p:sp>
      <p:pic>
        <p:nvPicPr>
          <p:cNvPr id="9" name="图片 8"/>
          <p:cNvPicPr>
            <a:picLocks noChangeAspect="1"/>
          </p:cNvPicPr>
          <p:nvPr/>
        </p:nvPicPr>
        <p:blipFill>
          <a:blip r:embed="rId4"/>
          <a:stretch>
            <a:fillRect/>
          </a:stretch>
        </p:blipFill>
        <p:spPr>
          <a:xfrm>
            <a:off x="5825967" y="195383"/>
            <a:ext cx="3188447" cy="2687960"/>
          </a:xfrm>
          <a:prstGeom prst="rect">
            <a:avLst/>
          </a:prstGeom>
        </p:spPr>
      </p:pic>
      <p:cxnSp>
        <p:nvCxnSpPr>
          <p:cNvPr id="13" name="直接箭头连接符 12"/>
          <p:cNvCxnSpPr/>
          <p:nvPr/>
        </p:nvCxnSpPr>
        <p:spPr>
          <a:xfrm flipH="1" flipV="1">
            <a:off x="7917712" y="1183758"/>
            <a:ext cx="2766602" cy="15594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6" name="直接箭头连接符 15"/>
          <p:cNvCxnSpPr/>
          <p:nvPr/>
        </p:nvCxnSpPr>
        <p:spPr>
          <a:xfrm flipH="1">
            <a:off x="8026400" y="1762019"/>
            <a:ext cx="2657914" cy="21563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8" name="文本框 17"/>
          <p:cNvSpPr txBox="1"/>
          <p:nvPr/>
        </p:nvSpPr>
        <p:spPr>
          <a:xfrm>
            <a:off x="6382512" y="402336"/>
            <a:ext cx="667234" cy="369332"/>
          </a:xfrm>
          <a:prstGeom prst="rect">
            <a:avLst/>
          </a:prstGeom>
          <a:noFill/>
        </p:spPr>
        <p:txBody>
          <a:bodyPr wrap="none" rtlCol="0">
            <a:spAutoFit/>
          </a:bodyPr>
          <a:lstStyle/>
          <a:p>
            <a:r>
              <a:rPr lang="en-US" altLang="zh-CN" dirty="0"/>
              <a:t>radio</a:t>
            </a:r>
            <a:endParaRPr lang="zh-CN" altLang="en-US" dirty="0"/>
          </a:p>
        </p:txBody>
      </p:sp>
      <p:sp>
        <p:nvSpPr>
          <p:cNvPr id="19" name="文本框 18"/>
          <p:cNvSpPr txBox="1"/>
          <p:nvPr/>
        </p:nvSpPr>
        <p:spPr>
          <a:xfrm>
            <a:off x="9583013" y="274638"/>
            <a:ext cx="661335" cy="369332"/>
          </a:xfrm>
          <a:prstGeom prst="rect">
            <a:avLst/>
          </a:prstGeom>
          <a:noFill/>
        </p:spPr>
        <p:txBody>
          <a:bodyPr wrap="none" rtlCol="0">
            <a:spAutoFit/>
          </a:bodyPr>
          <a:lstStyle/>
          <a:p>
            <a:r>
              <a:rPr lang="en-US" altLang="zh-CN" dirty="0">
                <a:solidFill>
                  <a:schemeClr val="bg1"/>
                </a:solidFill>
              </a:rPr>
              <a:t>X-ray</a:t>
            </a:r>
            <a:endParaRPr lang="zh-CN" altLang="en-US" dirty="0">
              <a:solidFill>
                <a:schemeClr val="bg1"/>
              </a:solidFill>
            </a:endParaRPr>
          </a:p>
        </p:txBody>
      </p:sp>
      <p:sp>
        <p:nvSpPr>
          <p:cNvPr id="20" name="文本框 19"/>
          <p:cNvSpPr txBox="1"/>
          <p:nvPr/>
        </p:nvSpPr>
        <p:spPr>
          <a:xfrm>
            <a:off x="9747504" y="2145051"/>
            <a:ext cx="1263487" cy="369332"/>
          </a:xfrm>
          <a:prstGeom prst="rect">
            <a:avLst/>
          </a:prstGeom>
          <a:noFill/>
        </p:spPr>
        <p:txBody>
          <a:bodyPr wrap="none" rtlCol="0">
            <a:spAutoFit/>
          </a:bodyPr>
          <a:lstStyle/>
          <a:p>
            <a:r>
              <a:rPr lang="en-US" altLang="zh-CN" dirty="0">
                <a:solidFill>
                  <a:schemeClr val="bg1"/>
                </a:solidFill>
              </a:rPr>
              <a:t>G189.6+3.3</a:t>
            </a:r>
            <a:endParaRPr lang="zh-CN" altLang="en-US" dirty="0">
              <a:solidFill>
                <a:schemeClr val="bg1"/>
              </a:solidFill>
            </a:endParaRPr>
          </a:p>
        </p:txBody>
      </p:sp>
      <p:sp>
        <p:nvSpPr>
          <p:cNvPr id="21" name="文本框 20"/>
          <p:cNvSpPr txBox="1"/>
          <p:nvPr/>
        </p:nvSpPr>
        <p:spPr>
          <a:xfrm>
            <a:off x="10193944" y="1025052"/>
            <a:ext cx="1885453" cy="369332"/>
          </a:xfrm>
          <a:prstGeom prst="rect">
            <a:avLst/>
          </a:prstGeom>
          <a:noFill/>
        </p:spPr>
        <p:txBody>
          <a:bodyPr wrap="none" rtlCol="0">
            <a:spAutoFit/>
          </a:bodyPr>
          <a:lstStyle/>
          <a:p>
            <a:r>
              <a:rPr lang="en-US" altLang="zh-CN" dirty="0">
                <a:solidFill>
                  <a:schemeClr val="bg1"/>
                </a:solidFill>
              </a:rPr>
              <a:t>IC433/G189.1+3.0</a:t>
            </a:r>
            <a:endParaRPr lang="zh-CN" altLang="en-US" dirty="0">
              <a:solidFill>
                <a:schemeClr val="bg1"/>
              </a:solidFill>
            </a:endParaRPr>
          </a:p>
        </p:txBody>
      </p:sp>
      <p:sp>
        <p:nvSpPr>
          <p:cNvPr id="7" name="文本框 6"/>
          <p:cNvSpPr txBox="1"/>
          <p:nvPr/>
        </p:nvSpPr>
        <p:spPr>
          <a:xfrm>
            <a:off x="5410200" y="2782570"/>
            <a:ext cx="686435" cy="368300"/>
          </a:xfrm>
          <a:prstGeom prst="rect">
            <a:avLst/>
          </a:prstGeom>
          <a:noFill/>
        </p:spPr>
        <p:txBody>
          <a:bodyPr wrap="none" rtlCol="0">
            <a:spAutoFit/>
          </a:bodyPr>
          <a:lstStyle/>
          <a:p>
            <a:r>
              <a:rPr lang="en-US" altLang="zh-CN" dirty="0">
                <a:solidFill>
                  <a:srgbClr val="FF0000"/>
                </a:solidFill>
              </a:rPr>
              <a:t>ms68</a:t>
            </a:r>
            <a:endParaRPr lang="zh-CN" altLang="en-US" dirty="0">
              <a:solidFill>
                <a:srgbClr val="FF0000"/>
              </a:solidFill>
            </a:endParaRPr>
          </a:p>
        </p:txBody>
      </p:sp>
      <p:sp>
        <p:nvSpPr>
          <p:cNvPr id="11" name="文本框 10"/>
          <p:cNvSpPr txBox="1"/>
          <p:nvPr/>
        </p:nvSpPr>
        <p:spPr>
          <a:xfrm>
            <a:off x="3315335" y="2782570"/>
            <a:ext cx="1840865" cy="2861310"/>
          </a:xfrm>
          <a:prstGeom prst="rect">
            <a:avLst/>
          </a:prstGeom>
          <a:noFill/>
        </p:spPr>
        <p:txBody>
          <a:bodyPr wrap="square" rtlCol="0" anchor="t">
            <a:spAutoFit/>
          </a:bodyPr>
          <a:p>
            <a:r>
              <a:rPr lang="en-US" altLang="zh-CN"/>
              <a:t>Evidence of cosmic-ray acceleration up to sub-PeV energies in the supernova remnant IC 443 Accepted by PRL eprint arXiv:2510.26112</a:t>
            </a:r>
            <a:endParaRPr lang="zh-CN" altLang="en-US"/>
          </a:p>
        </p:txBody>
      </p:sp>
      <p:pic>
        <p:nvPicPr>
          <p:cNvPr id="15" name="图片 14"/>
          <p:cNvPicPr>
            <a:picLocks noChangeAspect="1"/>
          </p:cNvPicPr>
          <p:nvPr/>
        </p:nvPicPr>
        <p:blipFill>
          <a:blip r:embed="rId5"/>
          <a:stretch>
            <a:fillRect/>
          </a:stretch>
        </p:blipFill>
        <p:spPr>
          <a:xfrm>
            <a:off x="9147175" y="3109595"/>
            <a:ext cx="2643505" cy="3611880"/>
          </a:xfrm>
          <a:prstGeom prst="rect">
            <a:avLst/>
          </a:prstGeom>
        </p:spPr>
      </p:pic>
      <p:pic>
        <p:nvPicPr>
          <p:cNvPr id="17" name="图片 16"/>
          <p:cNvPicPr>
            <a:picLocks noChangeAspect="1"/>
          </p:cNvPicPr>
          <p:nvPr/>
        </p:nvPicPr>
        <p:blipFill>
          <a:blip r:embed="rId6"/>
          <a:stretch>
            <a:fillRect/>
          </a:stretch>
        </p:blipFill>
        <p:spPr>
          <a:xfrm>
            <a:off x="5041265" y="3095625"/>
            <a:ext cx="3956050" cy="366395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Significance of the two components</a:t>
            </a:r>
            <a:endParaRPr lang="zh-CN" altLang="en-US" dirty="0"/>
          </a:p>
        </p:txBody>
      </p:sp>
      <p:pic>
        <p:nvPicPr>
          <p:cNvPr id="4" name="内容占位符 3"/>
          <p:cNvPicPr>
            <a:picLocks noGrp="1" noChangeAspect="1"/>
          </p:cNvPicPr>
          <p:nvPr>
            <p:ph idx="1"/>
            <p:custDataLst>
              <p:tags r:id="rId1"/>
            </p:custDataLst>
          </p:nvPr>
        </p:nvPicPr>
        <p:blipFill>
          <a:blip r:embed="rId2"/>
          <a:stretch>
            <a:fillRect/>
          </a:stretch>
        </p:blipFill>
        <p:spPr>
          <a:xfrm>
            <a:off x="1033780" y="1825625"/>
            <a:ext cx="4801870" cy="4351655"/>
          </a:xfrm>
          <a:prstGeom prst="rect">
            <a:avLst/>
          </a:prstGeom>
        </p:spPr>
      </p:pic>
      <p:sp>
        <p:nvSpPr>
          <p:cNvPr id="5" name="文本框 4"/>
          <p:cNvSpPr txBox="1"/>
          <p:nvPr/>
        </p:nvSpPr>
        <p:spPr>
          <a:xfrm>
            <a:off x="2192655" y="6359525"/>
            <a:ext cx="4064000" cy="368300"/>
          </a:xfrm>
          <a:prstGeom prst="rect">
            <a:avLst/>
          </a:prstGeom>
          <a:noFill/>
        </p:spPr>
        <p:txBody>
          <a:bodyPr wrap="square" rtlCol="0">
            <a:spAutoFit/>
          </a:bodyPr>
          <a:lstStyle/>
          <a:p>
            <a:r>
              <a:rPr lang="en-US" altLang="zh-CN" dirty="0"/>
              <a:t>Significance of low energy component</a:t>
            </a:r>
            <a:endParaRPr lang="zh-CN" altLang="en-US" dirty="0"/>
          </a:p>
        </p:txBody>
      </p:sp>
      <p:pic>
        <p:nvPicPr>
          <p:cNvPr id="6" name="图片 5"/>
          <p:cNvPicPr>
            <a:picLocks noChangeAspect="1"/>
          </p:cNvPicPr>
          <p:nvPr>
            <p:custDataLst>
              <p:tags r:id="rId3"/>
            </p:custDataLst>
          </p:nvPr>
        </p:nvPicPr>
        <p:blipFill>
          <a:blip r:embed="rId4"/>
          <a:stretch>
            <a:fillRect/>
          </a:stretch>
        </p:blipFill>
        <p:spPr>
          <a:xfrm>
            <a:off x="6110605" y="1854200"/>
            <a:ext cx="4918075" cy="4323080"/>
          </a:xfrm>
          <a:prstGeom prst="rect">
            <a:avLst/>
          </a:prstGeom>
        </p:spPr>
      </p:pic>
      <p:sp>
        <p:nvSpPr>
          <p:cNvPr id="7" name="文本框 6"/>
          <p:cNvSpPr txBox="1"/>
          <p:nvPr>
            <p:custDataLst>
              <p:tags r:id="rId5"/>
            </p:custDataLst>
          </p:nvPr>
        </p:nvSpPr>
        <p:spPr>
          <a:xfrm>
            <a:off x="6818630" y="6359525"/>
            <a:ext cx="4064000" cy="368300"/>
          </a:xfrm>
          <a:prstGeom prst="rect">
            <a:avLst/>
          </a:prstGeom>
          <a:noFill/>
        </p:spPr>
        <p:txBody>
          <a:bodyPr wrap="square" rtlCol="0">
            <a:spAutoFit/>
          </a:bodyPr>
          <a:lstStyle/>
          <a:p>
            <a:r>
              <a:rPr lang="en-US" altLang="zh-CN" dirty="0"/>
              <a:t>Significance of high energy component</a:t>
            </a:r>
            <a:endParaRPr lang="zh-CN" altLang="en-US" dirty="0"/>
          </a:p>
        </p:txBody>
      </p:sp>
      <p:sp>
        <p:nvSpPr>
          <p:cNvPr id="3" name="日期占位符 2"/>
          <p:cNvSpPr>
            <a:spLocks noGrp="1"/>
          </p:cNvSpPr>
          <p:nvPr>
            <p:ph type="dt" sz="half" idx="10"/>
          </p:nvPr>
        </p:nvSpPr>
        <p:spPr/>
        <p:txBody>
          <a:bodyPr/>
          <a:lstStyle/>
          <a:p>
            <a:r>
              <a:rPr lang="en-US" altLang="zh-CN"/>
              <a:t>2026/4/26</a:t>
            </a:r>
            <a:endParaRPr lang="zh-CN" altLang="en-US"/>
          </a:p>
        </p:txBody>
      </p:sp>
      <p:sp>
        <p:nvSpPr>
          <p:cNvPr id="8" name="页脚占位符 7"/>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285182" y="2489367"/>
            <a:ext cx="5339255" cy="4004441"/>
          </a:xfrm>
          <a:prstGeom prst="rect">
            <a:avLst/>
          </a:prstGeom>
        </p:spPr>
      </p:pic>
      <p:sp>
        <p:nvSpPr>
          <p:cNvPr id="2" name="标题 1"/>
          <p:cNvSpPr>
            <a:spLocks noGrp="1"/>
          </p:cNvSpPr>
          <p:nvPr>
            <p:ph type="title"/>
          </p:nvPr>
        </p:nvSpPr>
        <p:spPr/>
        <p:txBody>
          <a:bodyPr/>
          <a:lstStyle/>
          <a:p>
            <a:pPr algn="ctr"/>
            <a:r>
              <a:rPr lang="en-US" altLang="zh-CN" dirty="0"/>
              <a:t>A Uniformed Interpretation</a:t>
            </a:r>
            <a:endParaRPr lang="zh-CN" altLang="en-US" dirty="0"/>
          </a:p>
        </p:txBody>
      </p:sp>
      <p:pic>
        <p:nvPicPr>
          <p:cNvPr id="5" name="内容占位符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7337" y="2238551"/>
            <a:ext cx="6157930" cy="4447394"/>
          </a:xfrm>
        </p:spPr>
      </p:pic>
      <p:sp>
        <p:nvSpPr>
          <p:cNvPr id="8" name="文本框 7"/>
          <p:cNvSpPr txBox="1"/>
          <p:nvPr/>
        </p:nvSpPr>
        <p:spPr>
          <a:xfrm>
            <a:off x="542250" y="1509807"/>
            <a:ext cx="11727313" cy="923330"/>
          </a:xfrm>
          <a:prstGeom prst="rect">
            <a:avLst/>
          </a:prstGeom>
          <a:noFill/>
        </p:spPr>
        <p:txBody>
          <a:bodyPr wrap="none" rtlCol="0">
            <a:spAutoFit/>
          </a:bodyPr>
          <a:lstStyle/>
          <a:p>
            <a:r>
              <a:rPr lang="en-US" altLang="zh-CN" dirty="0"/>
              <a:t>Broken power-law with high energy cutoffs:</a:t>
            </a:r>
            <a:endParaRPr lang="en-US" altLang="zh-CN" dirty="0"/>
          </a:p>
          <a:p>
            <a:r>
              <a:rPr lang="en-US" altLang="zh-CN" dirty="0"/>
              <a:t>Low energy component: IC dominated one zone emission model with a super exponential cutoff determined by energy loss</a:t>
            </a:r>
            <a:endParaRPr lang="en-US" altLang="zh-CN" dirty="0"/>
          </a:p>
          <a:p>
            <a:r>
              <a:rPr lang="en-US" altLang="zh-CN" dirty="0"/>
              <a:t>High energy component:  molecular clouds illuminated by escaping protons</a:t>
            </a:r>
            <a:endParaRPr lang="zh-CN" altLang="en-US" dirty="0"/>
          </a:p>
        </p:txBody>
      </p:sp>
      <p:sp>
        <p:nvSpPr>
          <p:cNvPr id="9" name="文本框 8"/>
          <p:cNvSpPr txBox="1"/>
          <p:nvPr/>
        </p:nvSpPr>
        <p:spPr>
          <a:xfrm>
            <a:off x="2594344" y="3519377"/>
            <a:ext cx="681597" cy="369332"/>
          </a:xfrm>
          <a:prstGeom prst="rect">
            <a:avLst/>
          </a:prstGeom>
          <a:noFill/>
        </p:spPr>
        <p:txBody>
          <a:bodyPr wrap="none" rtlCol="0">
            <a:spAutoFit/>
          </a:bodyPr>
          <a:lstStyle/>
          <a:p>
            <a:r>
              <a:rPr lang="en-US" altLang="zh-CN" dirty="0"/>
              <a:t>G150</a:t>
            </a:r>
            <a:endParaRPr lang="zh-CN" altLang="en-US" dirty="0"/>
          </a:p>
        </p:txBody>
      </p:sp>
      <p:sp>
        <p:nvSpPr>
          <p:cNvPr id="10" name="文本框 9"/>
          <p:cNvSpPr txBox="1"/>
          <p:nvPr/>
        </p:nvSpPr>
        <p:spPr>
          <a:xfrm>
            <a:off x="8931349" y="3519370"/>
            <a:ext cx="1456104" cy="369332"/>
          </a:xfrm>
          <a:prstGeom prst="rect">
            <a:avLst/>
          </a:prstGeom>
          <a:noFill/>
        </p:spPr>
        <p:txBody>
          <a:bodyPr wrap="none" rtlCol="0">
            <a:spAutoFit/>
          </a:bodyPr>
          <a:lstStyle/>
          <a:p>
            <a:r>
              <a:rPr lang="en-US" altLang="zh-CN" dirty="0"/>
              <a:t>Gamma </a:t>
            </a:r>
            <a:r>
              <a:rPr lang="en-US" altLang="zh-CN" dirty="0" err="1"/>
              <a:t>cygni</a:t>
            </a:r>
            <a:endParaRPr lang="zh-CN" altLang="en-US" dirty="0"/>
          </a:p>
        </p:txBody>
      </p:sp>
      <p:sp>
        <p:nvSpPr>
          <p:cNvPr id="3" name="日期占位符 2"/>
          <p:cNvSpPr>
            <a:spLocks noGrp="1"/>
          </p:cNvSpPr>
          <p:nvPr>
            <p:ph type="dt" sz="half" idx="10"/>
          </p:nvPr>
        </p:nvSpPr>
        <p:spPr/>
        <p:txBody>
          <a:bodyPr/>
          <a:lstStyle/>
          <a:p>
            <a:r>
              <a:rPr lang="en-US" altLang="zh-CN"/>
              <a:t>2026/4/26</a:t>
            </a:r>
            <a:endParaRPr lang="zh-CN" altLang="en-US"/>
          </a:p>
        </p:txBody>
      </p:sp>
      <p:sp>
        <p:nvSpPr>
          <p:cNvPr id="4" name="页脚占位符 3"/>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a:t>G150 and Gamma </a:t>
            </a:r>
            <a:r>
              <a:rPr lang="en-US" altLang="zh-CN" dirty="0" err="1"/>
              <a:t>Cygni</a:t>
            </a:r>
            <a:endParaRPr lang="zh-CN" altLang="en-US" dirty="0"/>
          </a:p>
        </p:txBody>
      </p:sp>
      <p:pic>
        <p:nvPicPr>
          <p:cNvPr id="5" name="内容占位符 4"/>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63892" y="1507448"/>
            <a:ext cx="6244656" cy="4510030"/>
          </a:xfrm>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6888" y="1507447"/>
            <a:ext cx="6013373" cy="4510030"/>
          </a:xfrm>
          <a:prstGeom prst="rect">
            <a:avLst/>
          </a:prstGeom>
        </p:spPr>
      </p:pic>
      <p:sp>
        <p:nvSpPr>
          <p:cNvPr id="3" name="日期占位符 2"/>
          <p:cNvSpPr>
            <a:spLocks noGrp="1"/>
          </p:cNvSpPr>
          <p:nvPr>
            <p:ph type="dt" sz="half" idx="10"/>
          </p:nvPr>
        </p:nvSpPr>
        <p:spPr/>
        <p:txBody>
          <a:bodyPr/>
          <a:lstStyle/>
          <a:p>
            <a:r>
              <a:rPr lang="en-US" altLang="zh-CN"/>
              <a:t>2026/4/26</a:t>
            </a:r>
            <a:endParaRPr lang="zh-CN" altLang="en-US"/>
          </a:p>
        </p:txBody>
      </p:sp>
      <p:sp>
        <p:nvSpPr>
          <p:cNvPr id="4" name="页脚占位符 3"/>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	SOME BACKUPS </a:t>
            </a:r>
            <a:endParaRPr lang="en-US" altLang="zh-CN"/>
          </a:p>
        </p:txBody>
      </p:sp>
      <p:pic>
        <p:nvPicPr>
          <p:cNvPr id="5" name="图片 4"/>
          <p:cNvPicPr>
            <a:picLocks noChangeAspect="1"/>
          </p:cNvPicPr>
          <p:nvPr>
            <p:custDataLst>
              <p:tags r:id="rId1"/>
            </p:custDataLst>
          </p:nvPr>
        </p:nvPicPr>
        <p:blipFill>
          <a:blip r:embed="rId2"/>
          <a:stretch>
            <a:fillRect/>
          </a:stretch>
        </p:blipFill>
        <p:spPr>
          <a:xfrm>
            <a:off x="5893435" y="1696720"/>
            <a:ext cx="4533265" cy="2948940"/>
          </a:xfrm>
          <a:prstGeom prst="rect">
            <a:avLst/>
          </a:prstGeom>
        </p:spPr>
      </p:pic>
      <p:pic>
        <p:nvPicPr>
          <p:cNvPr id="6" name="图片 5"/>
          <p:cNvPicPr>
            <a:picLocks noChangeAspect="1"/>
          </p:cNvPicPr>
          <p:nvPr>
            <p:custDataLst>
              <p:tags r:id="rId3"/>
            </p:custDataLst>
          </p:nvPr>
        </p:nvPicPr>
        <p:blipFill>
          <a:blip r:embed="rId4"/>
          <a:stretch>
            <a:fillRect/>
          </a:stretch>
        </p:blipFill>
        <p:spPr>
          <a:xfrm>
            <a:off x="387350" y="1696720"/>
            <a:ext cx="4515485" cy="3070225"/>
          </a:xfrm>
          <a:prstGeom prst="rect">
            <a:avLst/>
          </a:prstGeom>
        </p:spPr>
      </p:pic>
      <p:sp>
        <p:nvSpPr>
          <p:cNvPr id="3" name="日期占位符 2"/>
          <p:cNvSpPr>
            <a:spLocks noGrp="1"/>
          </p:cNvSpPr>
          <p:nvPr>
            <p:ph type="dt" sz="half" idx="10"/>
          </p:nvPr>
        </p:nvSpPr>
        <p:spPr/>
        <p:txBody>
          <a:bodyPr/>
          <a:lstStyle/>
          <a:p>
            <a:r>
              <a:rPr lang="en-US" altLang="zh-CN"/>
              <a:t>2026/4/26</a:t>
            </a:r>
            <a:endParaRPr lang="zh-CN" altLang="en-US"/>
          </a:p>
        </p:txBody>
      </p:sp>
      <p:sp>
        <p:nvSpPr>
          <p:cNvPr id="4" name="页脚占位符 3"/>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WCDA </a:t>
            </a:r>
            <a:r>
              <a:rPr lang="zh-CN" altLang="en-US"/>
              <a:t>分成两个</a:t>
            </a:r>
            <a:r>
              <a:rPr lang="en-US" altLang="zh-CN"/>
              <a:t>Gaus</a:t>
            </a:r>
            <a:r>
              <a:rPr lang="zh-CN" altLang="en-US"/>
              <a:t>是什么样子的</a:t>
            </a:r>
            <a:endParaRPr lang="zh-CN" altLang="en-US"/>
          </a:p>
        </p:txBody>
      </p:sp>
      <p:pic>
        <p:nvPicPr>
          <p:cNvPr id="4" name="内容占位符 3"/>
          <p:cNvPicPr>
            <a:picLocks noGrp="1" noChangeAspect="1"/>
          </p:cNvPicPr>
          <p:nvPr>
            <p:ph idx="1"/>
            <p:custDataLst>
              <p:tags r:id="rId1"/>
            </p:custDataLst>
          </p:nvPr>
        </p:nvPicPr>
        <p:blipFill>
          <a:blip r:embed="rId2"/>
          <a:stretch>
            <a:fillRect/>
          </a:stretch>
        </p:blipFill>
        <p:spPr>
          <a:xfrm>
            <a:off x="647700" y="1663700"/>
            <a:ext cx="10515600" cy="1889125"/>
          </a:xfrm>
          <a:prstGeom prst="rect">
            <a:avLst/>
          </a:prstGeom>
        </p:spPr>
      </p:pic>
      <p:sp>
        <p:nvSpPr>
          <p:cNvPr id="6" name="文本框 5"/>
          <p:cNvSpPr txBox="1"/>
          <p:nvPr/>
        </p:nvSpPr>
        <p:spPr>
          <a:xfrm>
            <a:off x="6181090" y="1774190"/>
            <a:ext cx="1183640" cy="368300"/>
          </a:xfrm>
          <a:prstGeom prst="rect">
            <a:avLst/>
          </a:prstGeom>
          <a:ln w="19050"/>
        </p:spPr>
        <p:style>
          <a:lnRef idx="2">
            <a:schemeClr val="accent1"/>
          </a:lnRef>
          <a:fillRef idx="0">
            <a:srgbClr val="FFFFFF"/>
          </a:fillRef>
          <a:effectRef idx="0">
            <a:srgbClr val="FFFFFF"/>
          </a:effectRef>
          <a:fontRef idx="minor">
            <a:schemeClr val="dk1"/>
          </a:fontRef>
        </p:style>
        <p:txBody>
          <a:bodyPr wrap="square" rtlCol="0">
            <a:spAutoFit/>
          </a:bodyPr>
          <a:lstStyle/>
          <a:p>
            <a:endParaRPr lang="zh-CN" altLang="en-US">
              <a:ln w="12700">
                <a:solidFill>
                  <a:schemeClr val="tx1"/>
                </a:solidFill>
              </a:ln>
            </a:endParaRPr>
          </a:p>
        </p:txBody>
      </p:sp>
      <p:sp>
        <p:nvSpPr>
          <p:cNvPr id="3" name="日期占位符 2"/>
          <p:cNvSpPr>
            <a:spLocks noGrp="1"/>
          </p:cNvSpPr>
          <p:nvPr>
            <p:ph type="dt" sz="half" idx="10"/>
          </p:nvPr>
        </p:nvSpPr>
        <p:spPr/>
        <p:txBody>
          <a:bodyPr/>
          <a:lstStyle/>
          <a:p>
            <a:r>
              <a:rPr lang="en-US" altLang="zh-CN"/>
              <a:t>2026/4/26</a:t>
            </a:r>
            <a:endParaRPr lang="zh-CN" altLang="en-US"/>
          </a:p>
        </p:txBody>
      </p:sp>
      <p:sp>
        <p:nvSpPr>
          <p:cNvPr id="5" name="页脚占位符 4"/>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23875" y="610235"/>
            <a:ext cx="10515600" cy="1325563"/>
          </a:xfrm>
        </p:spPr>
        <p:txBody>
          <a:bodyPr/>
          <a:lstStyle/>
          <a:p>
            <a:r>
              <a:rPr lang="en-US" altLang="zh-CN" sz="2800" b="1" dirty="0"/>
              <a:t>Effects of the diffuse background</a:t>
            </a:r>
            <a:endParaRPr lang="zh-CN" altLang="en-US" sz="2800" dirty="0"/>
          </a:p>
        </p:txBody>
      </p:sp>
      <p:pic>
        <p:nvPicPr>
          <p:cNvPr id="1026" name="Picture 2"/>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814185" y="2002220"/>
            <a:ext cx="5876993" cy="4162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图片 3"/>
          <p:cNvPicPr>
            <a:picLocks noChangeAspect="1"/>
          </p:cNvPicPr>
          <p:nvPr>
            <p:custDataLst>
              <p:tags r:id="rId2"/>
            </p:custDataLst>
          </p:nvPr>
        </p:nvPicPr>
        <p:blipFill>
          <a:blip r:embed="rId3"/>
          <a:stretch>
            <a:fillRect/>
          </a:stretch>
        </p:blipFill>
        <p:spPr>
          <a:xfrm>
            <a:off x="6810375" y="2749550"/>
            <a:ext cx="4543425" cy="779145"/>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7391108" y="609997"/>
            <a:ext cx="3231463" cy="2139553"/>
          </a:xfrm>
          <a:prstGeom prst="rect">
            <a:avLst/>
          </a:prstGeom>
        </p:spPr>
      </p:pic>
      <p:sp>
        <p:nvSpPr>
          <p:cNvPr id="5" name="文本框 4"/>
          <p:cNvSpPr txBox="1"/>
          <p:nvPr/>
        </p:nvSpPr>
        <p:spPr>
          <a:xfrm>
            <a:off x="7341235" y="4157980"/>
            <a:ext cx="3587115" cy="1198880"/>
          </a:xfrm>
          <a:prstGeom prst="rect">
            <a:avLst/>
          </a:prstGeom>
          <a:noFill/>
        </p:spPr>
        <p:txBody>
          <a:bodyPr wrap="square" rtlCol="0">
            <a:spAutoFit/>
          </a:bodyPr>
          <a:lstStyle/>
          <a:p>
            <a:r>
              <a:rPr lang="zh-CN" altLang="en-US" sz="2400" b="1" dirty="0"/>
              <a:t>对大源的</a:t>
            </a:r>
            <a:r>
              <a:rPr lang="en-US" altLang="zh-CN" sz="2400" b="1" dirty="0">
                <a:solidFill>
                  <a:srgbClr val="FF0000"/>
                </a:solidFill>
              </a:rPr>
              <a:t>extension </a:t>
            </a:r>
            <a:r>
              <a:rPr lang="zh-CN" altLang="en-US" sz="2400" b="1" dirty="0">
                <a:solidFill>
                  <a:srgbClr val="FF0000"/>
                </a:solidFill>
              </a:rPr>
              <a:t>和流强</a:t>
            </a:r>
            <a:r>
              <a:rPr lang="zh-CN" altLang="en-US" sz="2400" b="1" dirty="0"/>
              <a:t>影响最大，和统计误差相当</a:t>
            </a:r>
            <a:r>
              <a:rPr lang="zh-CN" altLang="en-US" sz="2400" b="1" dirty="0">
                <a:solidFill>
                  <a:srgbClr val="FF0000"/>
                </a:solidFill>
              </a:rPr>
              <a:t>～</a:t>
            </a:r>
            <a:r>
              <a:rPr lang="en-US" altLang="zh-CN" sz="2400" b="1" dirty="0">
                <a:solidFill>
                  <a:srgbClr val="FF0000"/>
                </a:solidFill>
              </a:rPr>
              <a:t>1error_stat</a:t>
            </a:r>
            <a:endParaRPr lang="en-US" altLang="zh-CN" sz="2400" b="1" dirty="0">
              <a:solidFill>
                <a:srgbClr val="FF0000"/>
              </a:solidFill>
            </a:endParaRPr>
          </a:p>
        </p:txBody>
      </p:sp>
      <p:sp>
        <p:nvSpPr>
          <p:cNvPr id="7" name="文本框 6"/>
          <p:cNvSpPr txBox="1"/>
          <p:nvPr/>
        </p:nvSpPr>
        <p:spPr>
          <a:xfrm>
            <a:off x="3110865" y="4700905"/>
            <a:ext cx="1572260" cy="922020"/>
          </a:xfrm>
          <a:prstGeom prst="rect">
            <a:avLst/>
          </a:prstGeom>
          <a:noFill/>
        </p:spPr>
        <p:txBody>
          <a:bodyPr wrap="square" rtlCol="0">
            <a:spAutoFit/>
          </a:bodyPr>
          <a:lstStyle/>
          <a:p>
            <a:r>
              <a:rPr lang="zh-CN" altLang="en-US"/>
              <a:t>黑色：用</a:t>
            </a:r>
            <a:r>
              <a:rPr lang="en-US" altLang="zh-CN"/>
              <a:t>KM2A </a:t>
            </a:r>
            <a:r>
              <a:rPr lang="zh-CN" altLang="en-US"/>
              <a:t>测量的弥散伽马流强</a:t>
            </a:r>
            <a:endParaRPr lang="zh-CN" altLang="en-US"/>
          </a:p>
        </p:txBody>
      </p:sp>
      <p:sp>
        <p:nvSpPr>
          <p:cNvPr id="3" name="日期占位符 2"/>
          <p:cNvSpPr>
            <a:spLocks noGrp="1"/>
          </p:cNvSpPr>
          <p:nvPr>
            <p:ph type="dt" sz="half" idx="10"/>
          </p:nvPr>
        </p:nvSpPr>
        <p:spPr/>
        <p:txBody>
          <a:bodyPr/>
          <a:lstStyle/>
          <a:p>
            <a:r>
              <a:rPr lang="en-US" altLang="zh-CN"/>
              <a:t>2026/4/26</a:t>
            </a:r>
            <a:endParaRPr lang="zh-CN" altLang="en-US"/>
          </a:p>
        </p:txBody>
      </p:sp>
      <p:sp>
        <p:nvSpPr>
          <p:cNvPr id="8" name="页脚占位符 7"/>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95552" y="-191476"/>
            <a:ext cx="10515600" cy="1325563"/>
          </a:xfrm>
        </p:spPr>
        <p:txBody>
          <a:bodyPr>
            <a:normAutofit/>
          </a:bodyPr>
          <a:lstStyle/>
          <a:p>
            <a:r>
              <a:rPr lang="en-US" altLang="zh-CN" dirty="0"/>
              <a:t>The association of γ radiation and CO data</a:t>
            </a:r>
            <a:endParaRPr lang="zh-CN" altLang="en-US" dirty="0"/>
          </a:p>
        </p:txBody>
      </p:sp>
      <p:grpSp>
        <p:nvGrpSpPr>
          <p:cNvPr id="5" name="组合 4"/>
          <p:cNvGrpSpPr/>
          <p:nvPr/>
        </p:nvGrpSpPr>
        <p:grpSpPr>
          <a:xfrm>
            <a:off x="345189" y="976427"/>
            <a:ext cx="10545436" cy="2980081"/>
            <a:chOff x="413886" y="3816544"/>
            <a:chExt cx="10545436" cy="2980081"/>
          </a:xfrm>
        </p:grpSpPr>
        <p:pic>
          <p:nvPicPr>
            <p:cNvPr id="9" name="图片 8"/>
            <p:cNvPicPr>
              <a:picLocks noChangeAspect="1"/>
            </p:cNvPicPr>
            <p:nvPr/>
          </p:nvPicPr>
          <p:blipFill>
            <a:blip r:embed="rId1"/>
            <a:stretch>
              <a:fillRect/>
            </a:stretch>
          </p:blipFill>
          <p:spPr>
            <a:xfrm>
              <a:off x="6763144" y="3816544"/>
              <a:ext cx="4196178" cy="2882026"/>
            </a:xfrm>
            <a:prstGeom prst="rect">
              <a:avLst/>
            </a:prstGeom>
          </p:spPr>
        </p:pic>
        <p:pic>
          <p:nvPicPr>
            <p:cNvPr id="3" name="图片 2"/>
            <p:cNvPicPr>
              <a:picLocks noChangeAspect="1"/>
            </p:cNvPicPr>
            <p:nvPr/>
          </p:nvPicPr>
          <p:blipFill>
            <a:blip r:embed="rId2"/>
            <a:stretch>
              <a:fillRect/>
            </a:stretch>
          </p:blipFill>
          <p:spPr>
            <a:xfrm>
              <a:off x="2295829" y="3832284"/>
              <a:ext cx="3526220" cy="2964341"/>
            </a:xfrm>
            <a:prstGeom prst="rect">
              <a:avLst/>
            </a:prstGeom>
          </p:spPr>
        </p:pic>
        <p:grpSp>
          <p:nvGrpSpPr>
            <p:cNvPr id="4" name="组合 3"/>
            <p:cNvGrpSpPr/>
            <p:nvPr/>
          </p:nvGrpSpPr>
          <p:grpSpPr>
            <a:xfrm>
              <a:off x="413886" y="4171826"/>
              <a:ext cx="4803007" cy="1797417"/>
              <a:chOff x="413886" y="4171826"/>
              <a:chExt cx="4803007" cy="1797417"/>
            </a:xfrm>
          </p:grpSpPr>
          <p:sp>
            <p:nvSpPr>
              <p:cNvPr id="11" name="文本框 10"/>
              <p:cNvSpPr txBox="1"/>
              <p:nvPr/>
            </p:nvSpPr>
            <p:spPr>
              <a:xfrm>
                <a:off x="413886" y="4734025"/>
                <a:ext cx="1355836" cy="646331"/>
              </a:xfrm>
              <a:prstGeom prst="rect">
                <a:avLst/>
              </a:prstGeom>
              <a:noFill/>
              <a:ln w="19050">
                <a:solidFill>
                  <a:schemeClr val="tx1"/>
                </a:solidFill>
              </a:ln>
            </p:spPr>
            <p:txBody>
              <a:bodyPr wrap="square" rtlCol="0">
                <a:spAutoFit/>
              </a:bodyPr>
              <a:lstStyle/>
              <a:p>
                <a:r>
                  <a:rPr lang="en-US" altLang="zh-CN" dirty="0"/>
                  <a:t>KM2A</a:t>
                </a:r>
                <a:endParaRPr lang="en-US" altLang="zh-CN" dirty="0"/>
              </a:p>
              <a:p>
                <a:r>
                  <a:rPr lang="en-US" altLang="zh-CN" dirty="0" err="1"/>
                  <a:t>Erec</a:t>
                </a:r>
                <a:r>
                  <a:rPr lang="en-US" altLang="zh-CN" dirty="0"/>
                  <a:t>&gt;40TeV</a:t>
                </a:r>
                <a:endParaRPr lang="en-US" altLang="zh-CN" dirty="0"/>
              </a:p>
            </p:txBody>
          </p:sp>
          <p:sp>
            <p:nvSpPr>
              <p:cNvPr id="12" name="文本框 11"/>
              <p:cNvSpPr txBox="1"/>
              <p:nvPr/>
            </p:nvSpPr>
            <p:spPr>
              <a:xfrm>
                <a:off x="3681964" y="4171826"/>
                <a:ext cx="1534929" cy="646331"/>
              </a:xfrm>
              <a:prstGeom prst="rect">
                <a:avLst/>
              </a:prstGeom>
              <a:noFill/>
            </p:spPr>
            <p:txBody>
              <a:bodyPr wrap="square" rtlCol="0">
                <a:spAutoFit/>
              </a:bodyPr>
              <a:lstStyle/>
              <a:p>
                <a:r>
                  <a:rPr lang="en-US" altLang="zh-CN" b="1" dirty="0">
                    <a:solidFill>
                      <a:schemeClr val="bg1"/>
                    </a:solidFill>
                  </a:rPr>
                  <a:t>ROI(</a:t>
                </a:r>
                <a:r>
                  <a:rPr lang="en-US" altLang="zh-CN" dirty="0">
                    <a:solidFill>
                      <a:schemeClr val="bg1"/>
                    </a:solidFill>
                  </a:rPr>
                  <a:t>according to radio</a:t>
                </a:r>
                <a:r>
                  <a:rPr lang="en-US" altLang="zh-CN" dirty="0"/>
                  <a:t>.</a:t>
                </a:r>
                <a:r>
                  <a:rPr lang="en-US" altLang="zh-CN" b="1" dirty="0">
                    <a:solidFill>
                      <a:schemeClr val="bg1"/>
                    </a:solidFill>
                  </a:rPr>
                  <a:t>)</a:t>
                </a:r>
                <a:endParaRPr lang="zh-CN" altLang="en-US" b="1" dirty="0">
                  <a:solidFill>
                    <a:schemeClr val="bg1"/>
                  </a:solidFill>
                </a:endParaRPr>
              </a:p>
            </p:txBody>
          </p:sp>
          <p:grpSp>
            <p:nvGrpSpPr>
              <p:cNvPr id="21" name="组合 20"/>
              <p:cNvGrpSpPr/>
              <p:nvPr/>
            </p:nvGrpSpPr>
            <p:grpSpPr>
              <a:xfrm>
                <a:off x="3454400" y="4558085"/>
                <a:ext cx="1600200" cy="1411158"/>
                <a:chOff x="3454400" y="4558085"/>
                <a:chExt cx="1600200" cy="1411158"/>
              </a:xfrm>
            </p:grpSpPr>
            <p:sp>
              <p:nvSpPr>
                <p:cNvPr id="16" name="矩形 15"/>
                <p:cNvSpPr/>
                <p:nvPr/>
              </p:nvSpPr>
              <p:spPr>
                <a:xfrm>
                  <a:off x="3454400" y="5257557"/>
                  <a:ext cx="1600200" cy="355843"/>
                </a:xfrm>
                <a:prstGeom prst="rect">
                  <a:avLst/>
                </a:prstGeom>
                <a:noFill/>
                <a:ln w="28575">
                  <a:solidFill>
                    <a:srgbClr val="FF11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3454400" y="4901714"/>
                  <a:ext cx="1600200" cy="355843"/>
                </a:xfrm>
                <a:prstGeom prst="rect">
                  <a:avLst/>
                </a:prstGeom>
                <a:noFill/>
                <a:ln w="28575">
                  <a:solidFill>
                    <a:srgbClr val="FF11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3454400" y="4558085"/>
                  <a:ext cx="1600200" cy="355843"/>
                </a:xfrm>
                <a:prstGeom prst="rect">
                  <a:avLst/>
                </a:prstGeom>
                <a:noFill/>
                <a:ln w="28575">
                  <a:solidFill>
                    <a:srgbClr val="FF11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3454400" y="5613400"/>
                  <a:ext cx="1600200" cy="355843"/>
                </a:xfrm>
                <a:prstGeom prst="rect">
                  <a:avLst/>
                </a:prstGeom>
                <a:noFill/>
                <a:ln w="28575">
                  <a:solidFill>
                    <a:srgbClr val="FF11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grpSp>
        <p:nvGrpSpPr>
          <p:cNvPr id="8" name="组合 7"/>
          <p:cNvGrpSpPr/>
          <p:nvPr/>
        </p:nvGrpSpPr>
        <p:grpSpPr>
          <a:xfrm>
            <a:off x="318418" y="3937487"/>
            <a:ext cx="10475873" cy="2827655"/>
            <a:chOff x="299586" y="1004629"/>
            <a:chExt cx="10475873" cy="2827655"/>
          </a:xfrm>
        </p:grpSpPr>
        <p:grpSp>
          <p:nvGrpSpPr>
            <p:cNvPr id="6" name="组合 5"/>
            <p:cNvGrpSpPr/>
            <p:nvPr/>
          </p:nvGrpSpPr>
          <p:grpSpPr>
            <a:xfrm>
              <a:off x="299586" y="1004629"/>
              <a:ext cx="10475873" cy="2827655"/>
              <a:chOff x="299586" y="1004629"/>
              <a:chExt cx="10475873" cy="2827655"/>
            </a:xfrm>
          </p:grpSpPr>
          <p:pic>
            <p:nvPicPr>
              <p:cNvPr id="7" name="图片 6"/>
              <p:cNvPicPr>
                <a:picLocks noChangeAspect="1"/>
              </p:cNvPicPr>
              <p:nvPr/>
            </p:nvPicPr>
            <p:blipFill>
              <a:blip r:embed="rId3"/>
              <a:stretch>
                <a:fillRect/>
              </a:stretch>
            </p:blipFill>
            <p:spPr>
              <a:xfrm>
                <a:off x="6848535" y="1047188"/>
                <a:ext cx="3926924" cy="2785096"/>
              </a:xfrm>
              <a:prstGeom prst="rect">
                <a:avLst/>
              </a:prstGeom>
            </p:spPr>
          </p:pic>
          <p:sp>
            <p:nvSpPr>
              <p:cNvPr id="10" name="文本框 9"/>
              <p:cNvSpPr txBox="1"/>
              <p:nvPr/>
            </p:nvSpPr>
            <p:spPr>
              <a:xfrm>
                <a:off x="299586" y="1934678"/>
                <a:ext cx="1287914" cy="923330"/>
              </a:xfrm>
              <a:prstGeom prst="rect">
                <a:avLst/>
              </a:prstGeom>
              <a:noFill/>
              <a:ln w="19050">
                <a:solidFill>
                  <a:schemeClr val="tx1"/>
                </a:solidFill>
              </a:ln>
            </p:spPr>
            <p:txBody>
              <a:bodyPr wrap="square" rtlCol="0">
                <a:spAutoFit/>
              </a:bodyPr>
              <a:lstStyle/>
              <a:p>
                <a:r>
                  <a:rPr lang="en-US" altLang="zh-CN" dirty="0"/>
                  <a:t>WCDA </a:t>
                </a:r>
                <a:endParaRPr lang="en-US" altLang="zh-CN" dirty="0"/>
              </a:p>
              <a:p>
                <a:r>
                  <a:rPr lang="en-US" altLang="zh-CN" dirty="0" err="1"/>
                  <a:t>Nhit</a:t>
                </a:r>
                <a:r>
                  <a:rPr lang="en-US" altLang="zh-CN" dirty="0"/>
                  <a:t>&gt;200</a:t>
                </a:r>
                <a:endParaRPr lang="en-US" altLang="zh-CN" dirty="0"/>
              </a:p>
              <a:p>
                <a:r>
                  <a:rPr lang="en-US" altLang="zh-CN" dirty="0"/>
                  <a:t>2-20TeV</a:t>
                </a:r>
                <a:endParaRPr lang="zh-CN" altLang="en-US" dirty="0"/>
              </a:p>
            </p:txBody>
          </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06415" y="1004629"/>
                <a:ext cx="3150320" cy="2811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4" name="组合 23"/>
            <p:cNvGrpSpPr/>
            <p:nvPr/>
          </p:nvGrpSpPr>
          <p:grpSpPr>
            <a:xfrm rot="2687638">
              <a:off x="3172509" y="1491243"/>
              <a:ext cx="2018132" cy="1720655"/>
              <a:chOff x="3454400" y="4558085"/>
              <a:chExt cx="1600200" cy="1411158"/>
            </a:xfrm>
          </p:grpSpPr>
          <p:sp>
            <p:nvSpPr>
              <p:cNvPr id="25" name="矩形 24"/>
              <p:cNvSpPr/>
              <p:nvPr/>
            </p:nvSpPr>
            <p:spPr>
              <a:xfrm>
                <a:off x="3454400" y="5257557"/>
                <a:ext cx="1600200" cy="355843"/>
              </a:xfrm>
              <a:prstGeom prst="rect">
                <a:avLst/>
              </a:prstGeom>
              <a:noFill/>
              <a:ln w="28575">
                <a:solidFill>
                  <a:srgbClr val="FF11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3454400" y="4901714"/>
                <a:ext cx="1600200" cy="355843"/>
              </a:xfrm>
              <a:prstGeom prst="rect">
                <a:avLst/>
              </a:prstGeom>
              <a:noFill/>
              <a:ln w="28575">
                <a:solidFill>
                  <a:srgbClr val="FF11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3454400" y="4558085"/>
                <a:ext cx="1600200" cy="355843"/>
              </a:xfrm>
              <a:prstGeom prst="rect">
                <a:avLst/>
              </a:prstGeom>
              <a:noFill/>
              <a:ln w="28575">
                <a:solidFill>
                  <a:srgbClr val="FF11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3454400" y="5613400"/>
                <a:ext cx="1600200" cy="355843"/>
              </a:xfrm>
              <a:prstGeom prst="rect">
                <a:avLst/>
              </a:prstGeom>
              <a:noFill/>
              <a:ln w="28575">
                <a:solidFill>
                  <a:srgbClr val="FF11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14" name="图片 13"/>
          <p:cNvPicPr>
            <a:picLocks noChangeAspect="1"/>
          </p:cNvPicPr>
          <p:nvPr>
            <p:custDataLst>
              <p:tags r:id="rId5"/>
            </p:custDataLst>
          </p:nvPr>
        </p:nvPicPr>
        <p:blipFill>
          <a:blip r:embed="rId6"/>
          <a:stretch>
            <a:fillRect/>
          </a:stretch>
        </p:blipFill>
        <p:spPr>
          <a:xfrm>
            <a:off x="6707505" y="976630"/>
            <a:ext cx="4183380" cy="2787015"/>
          </a:xfrm>
          <a:prstGeom prst="rect">
            <a:avLst/>
          </a:prstGeom>
        </p:spPr>
      </p:pic>
      <p:pic>
        <p:nvPicPr>
          <p:cNvPr id="15" name="图片 14"/>
          <p:cNvPicPr>
            <a:picLocks noChangeAspect="1"/>
          </p:cNvPicPr>
          <p:nvPr>
            <p:custDataLst>
              <p:tags r:id="rId7"/>
            </p:custDataLst>
          </p:nvPr>
        </p:nvPicPr>
        <p:blipFill>
          <a:blip r:embed="rId8"/>
          <a:stretch>
            <a:fillRect/>
          </a:stretch>
        </p:blipFill>
        <p:spPr>
          <a:xfrm>
            <a:off x="6499225" y="3763645"/>
            <a:ext cx="4642485" cy="3094990"/>
          </a:xfrm>
          <a:prstGeom prst="rect">
            <a:avLst/>
          </a:prstGeom>
        </p:spPr>
      </p:pic>
      <p:sp>
        <p:nvSpPr>
          <p:cNvPr id="13" name="日期占位符 12"/>
          <p:cNvSpPr>
            <a:spLocks noGrp="1"/>
          </p:cNvSpPr>
          <p:nvPr>
            <p:ph type="dt" sz="half" idx="10"/>
          </p:nvPr>
        </p:nvSpPr>
        <p:spPr/>
        <p:txBody>
          <a:bodyPr/>
          <a:lstStyle/>
          <a:p>
            <a:r>
              <a:rPr lang="en-US" altLang="zh-CN"/>
              <a:t>2026/4/26</a:t>
            </a:r>
            <a:endParaRPr lang="zh-CN" altLang="en-US"/>
          </a:p>
        </p:txBody>
      </p:sp>
      <p:sp>
        <p:nvSpPr>
          <p:cNvPr id="17" name="页脚占位符 16"/>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22" name="灯片编号占位符 21"/>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The multi-wavelength observation--Fermi</a:t>
            </a:r>
            <a:endParaRPr lang="zh-CN" altLang="en-US" dirty="0"/>
          </a:p>
        </p:txBody>
      </p:sp>
      <p:sp>
        <p:nvSpPr>
          <p:cNvPr id="10" name="文本框 9"/>
          <p:cNvSpPr txBox="1"/>
          <p:nvPr/>
        </p:nvSpPr>
        <p:spPr>
          <a:xfrm>
            <a:off x="4972050" y="1907587"/>
            <a:ext cx="1704975" cy="584775"/>
          </a:xfrm>
          <a:prstGeom prst="rect">
            <a:avLst/>
          </a:prstGeom>
          <a:noFill/>
        </p:spPr>
        <p:txBody>
          <a:bodyPr wrap="square" rtlCol="0">
            <a:spAutoFit/>
          </a:bodyPr>
          <a:lstStyle/>
          <a:p>
            <a:r>
              <a:rPr lang="en-US" altLang="zh-CN" sz="3200" b="1" dirty="0">
                <a:solidFill>
                  <a:schemeClr val="bg1"/>
                </a:solidFill>
              </a:rPr>
              <a:t>2-20TeV</a:t>
            </a:r>
            <a:endParaRPr lang="zh-CN" altLang="en-US" sz="3200" b="1" dirty="0">
              <a:solidFill>
                <a:schemeClr val="bg1"/>
              </a:solidFill>
            </a:endParaRPr>
          </a:p>
        </p:txBody>
      </p:sp>
      <p:sp>
        <p:nvSpPr>
          <p:cNvPr id="12" name="文本框 11"/>
          <p:cNvSpPr txBox="1"/>
          <p:nvPr/>
        </p:nvSpPr>
        <p:spPr>
          <a:xfrm>
            <a:off x="1198143" y="6340442"/>
            <a:ext cx="10413285" cy="369332"/>
          </a:xfrm>
          <a:prstGeom prst="rect">
            <a:avLst/>
          </a:prstGeom>
          <a:noFill/>
        </p:spPr>
        <p:txBody>
          <a:bodyPr wrap="square" rtlCol="0">
            <a:spAutoFit/>
          </a:bodyPr>
          <a:lstStyle/>
          <a:p>
            <a:pPr algn="r"/>
            <a:r>
              <a:rPr lang="en-US" altLang="zh-CN" b="0" i="0" dirty="0">
                <a:solidFill>
                  <a:srgbClr val="24292F"/>
                </a:solidFill>
                <a:effectLst/>
                <a:latin typeface="Noto Sans SC" panose="020B0200000000000000" charset="-122"/>
              </a:rPr>
              <a:t>The position measured by WCDA is consistent with the results from Fermi at the 1σ level.</a:t>
            </a:r>
            <a:endParaRPr lang="zh-CN" altLang="en-US" dirty="0"/>
          </a:p>
        </p:txBody>
      </p:sp>
      <p:pic>
        <p:nvPicPr>
          <p:cNvPr id="5124"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31087" y="1357573"/>
            <a:ext cx="5601438" cy="4603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2525" y="1357572"/>
            <a:ext cx="5631929" cy="4603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文本框 8"/>
          <p:cNvSpPr txBox="1"/>
          <p:nvPr/>
        </p:nvSpPr>
        <p:spPr>
          <a:xfrm>
            <a:off x="4582267" y="5878777"/>
            <a:ext cx="5592247" cy="461665"/>
          </a:xfrm>
          <a:prstGeom prst="rect">
            <a:avLst/>
          </a:prstGeom>
          <a:noFill/>
          <a:ln w="9525">
            <a:solidFill>
              <a:schemeClr val="tx1"/>
            </a:solidFill>
          </a:ln>
        </p:spPr>
        <p:txBody>
          <a:bodyPr wrap="square">
            <a:spAutoFit/>
          </a:bodyPr>
          <a:lstStyle/>
          <a:p>
            <a:r>
              <a:rPr lang="en-US" altLang="zh-CN" sz="2400" b="1" dirty="0"/>
              <a:t>Fermi  Gaussian Sigma(Left)/R68(Right)</a:t>
            </a:r>
            <a:endParaRPr lang="en-US" altLang="zh-CN" sz="2400" b="1" dirty="0"/>
          </a:p>
        </p:txBody>
      </p:sp>
      <p:sp>
        <p:nvSpPr>
          <p:cNvPr id="14" name="文本框 8"/>
          <p:cNvSpPr txBox="1"/>
          <p:nvPr/>
        </p:nvSpPr>
        <p:spPr>
          <a:xfrm>
            <a:off x="7791450" y="2261529"/>
            <a:ext cx="3210379" cy="461665"/>
          </a:xfrm>
          <a:prstGeom prst="rect">
            <a:avLst/>
          </a:prstGeom>
          <a:noFill/>
        </p:spPr>
        <p:txBody>
          <a:bodyPr wrap="square">
            <a:spAutoFit/>
          </a:bodyPr>
          <a:lstStyle/>
          <a:p>
            <a:r>
              <a:rPr lang="en-US" altLang="zh-CN" sz="2400" b="1" dirty="0">
                <a:solidFill>
                  <a:srgbClr val="00B050"/>
                </a:solidFill>
              </a:rPr>
              <a:t>Fermi  Gaussian Sigma</a:t>
            </a:r>
            <a:endParaRPr lang="en-US" altLang="zh-CN" sz="2400" b="1" dirty="0">
              <a:solidFill>
                <a:srgbClr val="00B050"/>
              </a:solidFill>
            </a:endParaRPr>
          </a:p>
        </p:txBody>
      </p:sp>
      <p:cxnSp>
        <p:nvCxnSpPr>
          <p:cNvPr id="4" name="直接箭头连接符 3"/>
          <p:cNvCxnSpPr/>
          <p:nvPr/>
        </p:nvCxnSpPr>
        <p:spPr>
          <a:xfrm flipH="1">
            <a:off x="8403772" y="4826245"/>
            <a:ext cx="644717" cy="1052532"/>
          </a:xfrm>
          <a:prstGeom prst="straightConnector1">
            <a:avLst/>
          </a:prstGeom>
          <a:ln w="57150">
            <a:tailEnd type="arrow"/>
          </a:ln>
        </p:spPr>
        <p:style>
          <a:lnRef idx="1">
            <a:schemeClr val="accent6"/>
          </a:lnRef>
          <a:fillRef idx="0">
            <a:schemeClr val="accent6"/>
          </a:fillRef>
          <a:effectRef idx="0">
            <a:schemeClr val="accent6"/>
          </a:effectRef>
          <a:fontRef idx="minor">
            <a:schemeClr val="tx1"/>
          </a:fontRef>
        </p:style>
      </p:cxnSp>
      <p:cxnSp>
        <p:nvCxnSpPr>
          <p:cNvPr id="16" name="直接箭头连接符 15"/>
          <p:cNvCxnSpPr/>
          <p:nvPr/>
        </p:nvCxnSpPr>
        <p:spPr>
          <a:xfrm>
            <a:off x="4775200" y="3773714"/>
            <a:ext cx="1901825" cy="2105063"/>
          </a:xfrm>
          <a:prstGeom prst="straightConnector1">
            <a:avLst/>
          </a:prstGeom>
          <a:ln w="57150">
            <a:tailEnd type="arrow"/>
          </a:ln>
        </p:spPr>
        <p:style>
          <a:lnRef idx="1">
            <a:schemeClr val="dk1"/>
          </a:lnRef>
          <a:fillRef idx="0">
            <a:schemeClr val="dk1"/>
          </a:fillRef>
          <a:effectRef idx="0">
            <a:schemeClr val="dk1"/>
          </a:effectRef>
          <a:fontRef idx="minor">
            <a:schemeClr val="tx1"/>
          </a:fontRef>
        </p:style>
      </p:cxnSp>
      <p:sp>
        <p:nvSpPr>
          <p:cNvPr id="3" name="日期占位符 2"/>
          <p:cNvSpPr>
            <a:spLocks noGrp="1"/>
          </p:cNvSpPr>
          <p:nvPr>
            <p:ph type="dt" sz="half" idx="10"/>
          </p:nvPr>
        </p:nvSpPr>
        <p:spPr/>
        <p:txBody>
          <a:bodyPr/>
          <a:lstStyle/>
          <a:p>
            <a:r>
              <a:rPr lang="en-US" altLang="zh-CN"/>
              <a:t>2026/4/26</a:t>
            </a:r>
            <a:endParaRPr lang="zh-CN" altLang="en-US"/>
          </a:p>
        </p:txBody>
      </p:sp>
      <p:sp>
        <p:nvSpPr>
          <p:cNvPr id="5" name="页脚占位符 4"/>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diagram&#10;&#10;Description automatically generated"/>
          <p:cNvPicPr>
            <a:picLocks noGrp="1" noChangeAspect="1"/>
          </p:cNvPicPr>
          <p:nvPr>
            <p:ph idx="1"/>
          </p:nvPr>
        </p:nvPicPr>
        <p:blipFill rotWithShape="1">
          <a:blip r:embed="rId1"/>
          <a:srcRect l="33366" b="50550"/>
          <a:stretch>
            <a:fillRect/>
          </a:stretch>
        </p:blipFill>
        <p:spPr>
          <a:xfrm>
            <a:off x="600075" y="1246898"/>
            <a:ext cx="10143198" cy="3915652"/>
          </a:xfrm>
        </p:spPr>
      </p:pic>
      <p:sp>
        <p:nvSpPr>
          <p:cNvPr id="4" name="标题 3"/>
          <p:cNvSpPr>
            <a:spLocks noGrp="1"/>
          </p:cNvSpPr>
          <p:nvPr>
            <p:ph type="title"/>
          </p:nvPr>
        </p:nvSpPr>
        <p:spPr>
          <a:xfrm>
            <a:off x="838200" y="261620"/>
            <a:ext cx="10515600" cy="664845"/>
          </a:xfrm>
        </p:spPr>
        <p:txBody>
          <a:bodyPr>
            <a:normAutofit/>
          </a:bodyPr>
          <a:lstStyle/>
          <a:p>
            <a:r>
              <a:rPr lang="en-US" altLang="zh-CN" sz="4000" dirty="0">
                <a:solidFill>
                  <a:prstClr val="black"/>
                </a:solidFill>
                <a:latin typeface="Calibri Light" panose="020F0302020204030204"/>
                <a:ea typeface="SimSun" panose="02010600030101010101" pitchFamily="2" charset="-122"/>
              </a:rPr>
              <a:t>Multi-wavelength: Gaia data </a:t>
            </a:r>
            <a:endParaRPr lang="zh-CN" altLang="en-US" sz="4000" dirty="0">
              <a:solidFill>
                <a:prstClr val="black"/>
              </a:solidFill>
              <a:latin typeface="Calibri Light" panose="020F0302020204030204"/>
              <a:ea typeface="SimSun" panose="02010600030101010101" pitchFamily="2" charset="-122"/>
            </a:endParaRPr>
          </a:p>
        </p:txBody>
      </p:sp>
      <mc:AlternateContent xmlns:mc="http://schemas.openxmlformats.org/markup-compatibility/2006">
        <mc:Choice xmlns:a14="http://schemas.microsoft.com/office/drawing/2010/main" Requires="a14">
          <p:sp>
            <p:nvSpPr>
              <p:cNvPr id="3" name="文本框 2"/>
              <p:cNvSpPr txBox="1"/>
              <p:nvPr/>
            </p:nvSpPr>
            <p:spPr>
              <a:xfrm>
                <a:off x="3048000" y="5711995"/>
                <a:ext cx="6096000" cy="380425"/>
              </a:xfrm>
              <a:prstGeom prst="rect">
                <a:avLst/>
              </a:prstGeom>
              <a:noFill/>
            </p:spPr>
            <p:txBody>
              <a:bodyPr wrap="square">
                <a:spAutoFit/>
              </a:bodyPr>
              <a:lstStyle/>
              <a:p>
                <a:r>
                  <a:rPr lang="en-US" altLang="zh-CN" dirty="0"/>
                  <a:t>The distance is precisely determined to </a:t>
                </a:r>
                <a14:m>
                  <m:oMath xmlns:m="http://schemas.openxmlformats.org/officeDocument/2006/math">
                    <m:sSubSup>
                      <m:sSubSupPr>
                        <m:ctrlPr>
                          <a:rPr lang="en-US" altLang="zh-CN" sz="1800" i="1" smtClean="0">
                            <a:solidFill>
                              <a:srgbClr val="FF0000"/>
                            </a:solidFill>
                            <a:latin typeface="Cambria Math" panose="02040503050406030204" charset="0"/>
                          </a:rPr>
                        </m:ctrlPr>
                      </m:sSubSupPr>
                      <m:e>
                        <m:r>
                          <a:rPr lang="en-US" altLang="zh-CN" sz="1800" b="0" i="1" smtClean="0">
                            <a:solidFill>
                              <a:srgbClr val="FF0000"/>
                            </a:solidFill>
                            <a:latin typeface="Cambria Math" panose="02040503050406030204" charset="0"/>
                          </a:rPr>
                          <m:t>739</m:t>
                        </m:r>
                      </m:e>
                      <m:sub>
                        <m:r>
                          <a:rPr lang="en-US" altLang="zh-CN" sz="1800" b="0" i="1" smtClean="0">
                            <a:solidFill>
                              <a:srgbClr val="FF0000"/>
                            </a:solidFill>
                            <a:latin typeface="Cambria Math" panose="02040503050406030204" charset="0"/>
                          </a:rPr>
                          <m:t>−</m:t>
                        </m:r>
                        <m:r>
                          <a:rPr lang="en-US" altLang="zh-CN" sz="1800" b="0" i="1" smtClean="0">
                            <a:solidFill>
                              <a:srgbClr val="FF0000"/>
                            </a:solidFill>
                            <a:latin typeface="Cambria Math" panose="02040503050406030204" charset="0"/>
                          </a:rPr>
                          <m:t>15</m:t>
                        </m:r>
                      </m:sub>
                      <m:sup>
                        <m:r>
                          <a:rPr lang="en-US" altLang="zh-CN" sz="1800" b="0" i="1" smtClean="0">
                            <a:solidFill>
                              <a:srgbClr val="FF0000"/>
                            </a:solidFill>
                            <a:latin typeface="Cambria Math" panose="02040503050406030204" charset="0"/>
                          </a:rPr>
                          <m:t>+</m:t>
                        </m:r>
                        <m:r>
                          <a:rPr lang="en-US" altLang="zh-CN" sz="1800" b="0" i="1" smtClean="0">
                            <a:solidFill>
                              <a:srgbClr val="FF0000"/>
                            </a:solidFill>
                            <a:latin typeface="Cambria Math" panose="02040503050406030204" charset="0"/>
                          </a:rPr>
                          <m:t>16</m:t>
                        </m:r>
                      </m:sup>
                    </m:sSubSup>
                  </m:oMath>
                </a14:m>
                <a:r>
                  <a:rPr lang="en-US" altLang="zh-CN" sz="1800" dirty="0">
                    <a:solidFill>
                      <a:srgbClr val="FF0000"/>
                    </a:solidFill>
                  </a:rPr>
                  <a:t> pc </a:t>
                </a:r>
                <a:endParaRPr lang="zh-CN" altLang="en-US" dirty="0">
                  <a:solidFill>
                    <a:srgbClr val="FF0000"/>
                  </a:solidFill>
                </a:endParaRPr>
              </a:p>
            </p:txBody>
          </p:sp>
        </mc:Choice>
        <mc:Fallback>
          <p:sp>
            <p:nvSpPr>
              <p:cNvPr id="3" name="文本框 2"/>
              <p:cNvSpPr txBox="1">
                <a:spLocks noRot="1" noChangeAspect="1" noMove="1" noResize="1" noEditPoints="1" noAdjustHandles="1" noChangeArrowheads="1" noChangeShapeType="1" noTextEdit="1"/>
              </p:cNvSpPr>
              <p:nvPr/>
            </p:nvSpPr>
            <p:spPr>
              <a:xfrm>
                <a:off x="3048000" y="5711995"/>
                <a:ext cx="6096000" cy="380425"/>
              </a:xfrm>
              <a:prstGeom prst="rect">
                <a:avLst/>
              </a:prstGeom>
              <a:blipFill rotWithShape="1">
                <a:blip r:embed="rId2"/>
                <a:stretch>
                  <a:fillRect t="-45" b="60"/>
                </a:stretch>
              </a:blipFill>
            </p:spPr>
            <p:txBody>
              <a:bodyPr/>
              <a:lstStyle/>
              <a:p>
                <a:r>
                  <a:rPr lang="en-US" altLang="en-US">
                    <a:noFill/>
                  </a:rPr>
                  <a:t> </a:t>
                </a:r>
              </a:p>
            </p:txBody>
          </p:sp>
        </mc:Fallback>
      </mc:AlternateContent>
      <p:pic>
        <p:nvPicPr>
          <p:cNvPr id="6" name="图片 5"/>
          <p:cNvPicPr>
            <a:picLocks noChangeAspect="1"/>
          </p:cNvPicPr>
          <p:nvPr/>
        </p:nvPicPr>
        <p:blipFill>
          <a:blip r:embed="rId3"/>
          <a:stretch>
            <a:fillRect/>
          </a:stretch>
        </p:blipFill>
        <p:spPr>
          <a:xfrm>
            <a:off x="6219825" y="3097896"/>
            <a:ext cx="1100137" cy="1221253"/>
          </a:xfrm>
          <a:prstGeom prst="rect">
            <a:avLst/>
          </a:prstGeom>
        </p:spPr>
      </p:pic>
      <p:sp>
        <p:nvSpPr>
          <p:cNvPr id="2" name="TextBox 1"/>
          <p:cNvSpPr txBox="1"/>
          <p:nvPr/>
        </p:nvSpPr>
        <p:spPr>
          <a:xfrm>
            <a:off x="8157029" y="4136571"/>
            <a:ext cx="1586781" cy="369332"/>
          </a:xfrm>
          <a:prstGeom prst="rect">
            <a:avLst/>
          </a:prstGeom>
          <a:noFill/>
        </p:spPr>
        <p:txBody>
          <a:bodyPr wrap="none" rtlCol="0">
            <a:spAutoFit/>
          </a:bodyPr>
          <a:lstStyle/>
          <a:p>
            <a:r>
              <a:rPr lang="en-US" altLang="zh-CN" dirty="0"/>
              <a:t>Credit: Yang Su</a:t>
            </a:r>
            <a:endParaRPr lang="zh-CN" altLang="en-US" dirty="0"/>
          </a:p>
        </p:txBody>
      </p:sp>
      <p:sp>
        <p:nvSpPr>
          <p:cNvPr id="7" name="日期占位符 6"/>
          <p:cNvSpPr>
            <a:spLocks noGrp="1"/>
          </p:cNvSpPr>
          <p:nvPr>
            <p:ph type="dt" sz="half" idx="10"/>
          </p:nvPr>
        </p:nvSpPr>
        <p:spPr/>
        <p:txBody>
          <a:bodyPr/>
          <a:lstStyle/>
          <a:p>
            <a:r>
              <a:rPr lang="en-US" altLang="zh-CN"/>
              <a:t>2026/4/26</a:t>
            </a:r>
            <a:endParaRPr lang="zh-CN" altLang="en-US"/>
          </a:p>
        </p:txBody>
      </p:sp>
      <p:sp>
        <p:nvSpPr>
          <p:cNvPr id="8" name="页脚占位符 7"/>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576991" y="222214"/>
            <a:ext cx="10515600" cy="664845"/>
          </a:xfrm>
        </p:spPr>
        <p:txBody>
          <a:bodyPr>
            <a:normAutofit fontScale="90000"/>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prstClr val="black"/>
                </a:solidFill>
                <a:effectLst/>
                <a:uLnTx/>
                <a:uFillTx/>
                <a:latin typeface="Calibri Light" panose="020F0302020204030204"/>
                <a:ea typeface="SimSun" panose="02010600030101010101" pitchFamily="2" charset="-122"/>
                <a:cs typeface="+mj-cs"/>
              </a:rPr>
              <a:t>Multi-wavelength: CO data by MWISP</a:t>
            </a: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pic>
        <p:nvPicPr>
          <p:cNvPr id="5" name="Picture 4"/>
          <p:cNvPicPr>
            <a:picLocks noChangeAspect="1"/>
          </p:cNvPicPr>
          <p:nvPr/>
        </p:nvPicPr>
        <p:blipFill>
          <a:blip r:embed="rId1"/>
          <a:stretch>
            <a:fillRect/>
          </a:stretch>
        </p:blipFill>
        <p:spPr>
          <a:xfrm>
            <a:off x="152842" y="1554740"/>
            <a:ext cx="7458648" cy="3971730"/>
          </a:xfrm>
          <a:prstGeom prst="rect">
            <a:avLst/>
          </a:prstGeom>
        </p:spPr>
      </p:pic>
      <p:pic>
        <p:nvPicPr>
          <p:cNvPr id="6" name="Picture 3"/>
          <p:cNvPicPr>
            <a:picLocks noChangeAspect="1"/>
          </p:cNvPicPr>
          <p:nvPr/>
        </p:nvPicPr>
        <p:blipFill>
          <a:blip r:embed="rId2"/>
          <a:stretch>
            <a:fillRect/>
          </a:stretch>
        </p:blipFill>
        <p:spPr>
          <a:xfrm>
            <a:off x="7286307" y="887059"/>
            <a:ext cx="4829686" cy="5083881"/>
          </a:xfrm>
          <a:prstGeom prst="rect">
            <a:avLst/>
          </a:prstGeom>
        </p:spPr>
      </p:pic>
      <p:sp>
        <p:nvSpPr>
          <p:cNvPr id="2" name="文本框 1"/>
          <p:cNvSpPr txBox="1"/>
          <p:nvPr/>
        </p:nvSpPr>
        <p:spPr>
          <a:xfrm>
            <a:off x="576991" y="5522146"/>
            <a:ext cx="11243534" cy="646331"/>
          </a:xfrm>
          <a:prstGeom prst="rect">
            <a:avLst/>
          </a:prstGeom>
          <a:noFill/>
        </p:spPr>
        <p:txBody>
          <a:bodyPr wrap="square" rtlCol="0">
            <a:spAutoFit/>
          </a:bodyPr>
          <a:lstStyle/>
          <a:p>
            <a:r>
              <a:rPr lang="en-US" altLang="zh-CN" dirty="0"/>
              <a:t>	The velocity distributions </a:t>
            </a:r>
            <a:r>
              <a:rPr lang="en-US" altLang="zh-CN" b="0" i="0" dirty="0">
                <a:solidFill>
                  <a:srgbClr val="24292F"/>
                </a:solidFill>
                <a:effectLst/>
                <a:latin typeface="Noto Sans SC" panose="020B0200000000000000" charset="-122"/>
              </a:rPr>
              <a:t>in different regions.</a:t>
            </a:r>
            <a:endParaRPr lang="en-US" altLang="zh-CN" b="0" i="0" dirty="0">
              <a:solidFill>
                <a:srgbClr val="24292F"/>
              </a:solidFill>
              <a:effectLst/>
              <a:latin typeface="Noto Sans SC" panose="020B0200000000000000" charset="-122"/>
            </a:endParaRPr>
          </a:p>
          <a:p>
            <a:r>
              <a:rPr lang="en-US" altLang="zh-CN" b="1" i="0" dirty="0">
                <a:solidFill>
                  <a:srgbClr val="FF0000"/>
                </a:solidFill>
                <a:effectLst/>
                <a:latin typeface="Noto Sans SC" panose="020B0200000000000000" charset="-122"/>
              </a:rPr>
              <a:t>The broadening of spectral lines implies that the molecular cloud is likely interacting with SNRG150.3+4.5</a:t>
            </a:r>
            <a:r>
              <a:rPr lang="en-US" altLang="zh-CN" b="0" i="0" dirty="0">
                <a:solidFill>
                  <a:srgbClr val="24292F"/>
                </a:solidFill>
                <a:effectLst/>
                <a:latin typeface="Noto Sans SC" panose="020B0200000000000000" charset="-122"/>
              </a:rPr>
              <a:t>.</a:t>
            </a:r>
            <a:endParaRPr lang="zh-CN" altLang="en-US" dirty="0"/>
          </a:p>
        </p:txBody>
      </p:sp>
      <p:sp>
        <p:nvSpPr>
          <p:cNvPr id="7" name="TextBox 6"/>
          <p:cNvSpPr txBox="1"/>
          <p:nvPr/>
        </p:nvSpPr>
        <p:spPr>
          <a:xfrm>
            <a:off x="7953829" y="4847771"/>
            <a:ext cx="1586781" cy="369332"/>
          </a:xfrm>
          <a:prstGeom prst="rect">
            <a:avLst/>
          </a:prstGeom>
          <a:noFill/>
        </p:spPr>
        <p:txBody>
          <a:bodyPr wrap="none" rtlCol="0">
            <a:spAutoFit/>
          </a:bodyPr>
          <a:lstStyle/>
          <a:p>
            <a:r>
              <a:rPr lang="en-US" altLang="zh-CN" dirty="0"/>
              <a:t>Credit: Yang Su</a:t>
            </a:r>
            <a:endParaRPr lang="zh-CN" altLang="en-US" dirty="0"/>
          </a:p>
        </p:txBody>
      </p:sp>
      <p:sp>
        <p:nvSpPr>
          <p:cNvPr id="3" name="日期占位符 2"/>
          <p:cNvSpPr>
            <a:spLocks noGrp="1"/>
          </p:cNvSpPr>
          <p:nvPr>
            <p:ph type="dt" sz="half" idx="10"/>
          </p:nvPr>
        </p:nvSpPr>
        <p:spPr/>
        <p:txBody>
          <a:bodyPr/>
          <a:lstStyle/>
          <a:p>
            <a:r>
              <a:rPr lang="en-US" altLang="zh-CN"/>
              <a:t>2026/4/26</a:t>
            </a:r>
            <a:endParaRPr lang="zh-CN" altLang="en-US"/>
          </a:p>
        </p:txBody>
      </p:sp>
      <p:sp>
        <p:nvSpPr>
          <p:cNvPr id="8" name="页脚占位符 7"/>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W44 submitted to ?</a:t>
            </a:r>
            <a:endParaRPr lang="en-US" altLang="zh-CN"/>
          </a:p>
        </p:txBody>
      </p:sp>
      <p:pic>
        <p:nvPicPr>
          <p:cNvPr id="7" name="内容占位符 6"/>
          <p:cNvPicPr>
            <a:picLocks noChangeAspect="1"/>
          </p:cNvPicPr>
          <p:nvPr>
            <p:ph idx="1"/>
          </p:nvPr>
        </p:nvPicPr>
        <p:blipFill>
          <a:blip r:embed="rId1"/>
          <a:stretch>
            <a:fillRect/>
          </a:stretch>
        </p:blipFill>
        <p:spPr>
          <a:xfrm>
            <a:off x="7075170" y="1252855"/>
            <a:ext cx="4711065" cy="4337050"/>
          </a:xfrm>
          <a:prstGeom prst="rect">
            <a:avLst/>
          </a:prstGeom>
        </p:spPr>
      </p:pic>
      <p:sp>
        <p:nvSpPr>
          <p:cNvPr id="4" name="日期占位符 3"/>
          <p:cNvSpPr>
            <a:spLocks noGrp="1"/>
          </p:cNvSpPr>
          <p:nvPr>
            <p:ph type="dt" sz="half" idx="10"/>
          </p:nvPr>
        </p:nvSpPr>
        <p:spPr/>
        <p:txBody>
          <a:bodyPr/>
          <a:p>
            <a:r>
              <a:rPr lang="en-US" altLang="zh-CN"/>
              <a:t>2026/4/26</a:t>
            </a:r>
            <a:endParaRPr lang="zh-CN" altLang="en-US"/>
          </a:p>
        </p:txBody>
      </p:sp>
      <p:sp>
        <p:nvSpPr>
          <p:cNvPr id="5" name="页脚占位符 4"/>
          <p:cNvSpPr>
            <a:spLocks noGrp="1"/>
          </p:cNvSpPr>
          <p:nvPr>
            <p:ph type="ftr" sz="quarter" idx="11"/>
          </p:nvPr>
        </p:nvSpPr>
        <p:spPr/>
        <p:txBody>
          <a:bodyPr/>
          <a:p>
            <a:r>
              <a:rPr lang="en-US" altLang="zh-CN"/>
              <a:t>The 1st LHAASO collaboration meeting, April 25-27, 2026, Suzhou</a:t>
            </a:r>
            <a:endParaRPr lang="zh-CN" altLang="en-US"/>
          </a:p>
        </p:txBody>
      </p:sp>
      <p:sp>
        <p:nvSpPr>
          <p:cNvPr id="6" name="灯片编号占位符 5"/>
          <p:cNvSpPr>
            <a:spLocks noGrp="1"/>
          </p:cNvSpPr>
          <p:nvPr>
            <p:ph type="sldNum" sz="quarter" idx="12"/>
          </p:nvPr>
        </p:nvSpPr>
        <p:spPr/>
        <p:txBody>
          <a:bodyPr/>
          <a:p>
            <a:fld id="{565CE74E-AB26-4998-AD42-012C4C1AD076}" type="slidenum">
              <a:rPr lang="zh-CN" altLang="en-US" smtClean="0"/>
            </a:fld>
            <a:endParaRPr lang="zh-CN" altLang="en-US"/>
          </a:p>
        </p:txBody>
      </p:sp>
      <p:sp>
        <p:nvSpPr>
          <p:cNvPr id="8" name="文本框 7"/>
          <p:cNvSpPr txBox="1"/>
          <p:nvPr/>
        </p:nvSpPr>
        <p:spPr>
          <a:xfrm>
            <a:off x="703580" y="2276475"/>
            <a:ext cx="686435" cy="368300"/>
          </a:xfrm>
          <a:prstGeom prst="rect">
            <a:avLst/>
          </a:prstGeom>
          <a:noFill/>
        </p:spPr>
        <p:txBody>
          <a:bodyPr wrap="none" rtlCol="0">
            <a:spAutoFit/>
          </a:bodyPr>
          <a:lstStyle/>
          <a:p>
            <a:r>
              <a:rPr lang="en-US" altLang="zh-CN" dirty="0">
                <a:solidFill>
                  <a:srgbClr val="FF0000"/>
                </a:solidFill>
              </a:rPr>
              <a:t>ms72</a:t>
            </a:r>
            <a:endParaRPr lang="zh-CN" altLang="en-US" dirty="0">
              <a:solidFill>
                <a:srgbClr val="FF0000"/>
              </a:solidFill>
            </a:endParaRPr>
          </a:p>
        </p:txBody>
      </p:sp>
      <p:pic>
        <p:nvPicPr>
          <p:cNvPr id="10" name="图片 9"/>
          <p:cNvPicPr>
            <a:picLocks noChangeAspect="1"/>
          </p:cNvPicPr>
          <p:nvPr/>
        </p:nvPicPr>
        <p:blipFill>
          <a:blip r:embed="rId2"/>
          <a:stretch>
            <a:fillRect/>
          </a:stretch>
        </p:blipFill>
        <p:spPr>
          <a:xfrm>
            <a:off x="944880" y="3236595"/>
            <a:ext cx="5994400" cy="2166620"/>
          </a:xfrm>
          <a:prstGeom prst="rect">
            <a:avLst/>
          </a:prstGeom>
        </p:spPr>
      </p:pic>
      <p:pic>
        <p:nvPicPr>
          <p:cNvPr id="11" name="图片 10"/>
          <p:cNvPicPr>
            <a:picLocks noChangeAspect="1"/>
          </p:cNvPicPr>
          <p:nvPr/>
        </p:nvPicPr>
        <p:blipFill>
          <a:blip r:embed="rId3"/>
          <a:stretch>
            <a:fillRect/>
          </a:stretch>
        </p:blipFill>
        <p:spPr>
          <a:xfrm>
            <a:off x="179705" y="1395095"/>
            <a:ext cx="6636385" cy="70866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a:stretch>
            <a:fillRect/>
          </a:stretch>
        </p:blipFill>
        <p:spPr>
          <a:xfrm>
            <a:off x="1091682" y="1076010"/>
            <a:ext cx="6594051" cy="5544180"/>
          </a:xfrm>
          <a:prstGeom prst="rect">
            <a:avLst/>
          </a:prstGeom>
        </p:spPr>
      </p:pic>
      <p:sp>
        <p:nvSpPr>
          <p:cNvPr id="5" name="文本框 4"/>
          <p:cNvSpPr txBox="1"/>
          <p:nvPr/>
        </p:nvSpPr>
        <p:spPr>
          <a:xfrm>
            <a:off x="3800475" y="3848100"/>
            <a:ext cx="1752600" cy="369332"/>
          </a:xfrm>
          <a:prstGeom prst="rect">
            <a:avLst/>
          </a:prstGeom>
          <a:noFill/>
        </p:spPr>
        <p:txBody>
          <a:bodyPr wrap="square" rtlCol="0">
            <a:spAutoFit/>
          </a:bodyPr>
          <a:lstStyle/>
          <a:p>
            <a:endParaRPr lang="zh-CN" altLang="en-US" dirty="0">
              <a:solidFill>
                <a:srgbClr val="FF0000"/>
              </a:solidFill>
            </a:endParaRPr>
          </a:p>
        </p:txBody>
      </p:sp>
      <p:sp>
        <p:nvSpPr>
          <p:cNvPr id="6" name="矩形 5"/>
          <p:cNvSpPr/>
          <p:nvPr/>
        </p:nvSpPr>
        <p:spPr>
          <a:xfrm>
            <a:off x="3895725" y="3860915"/>
            <a:ext cx="1495425" cy="1325563"/>
          </a:xfrm>
          <a:prstGeom prst="rect">
            <a:avLst/>
          </a:prstGeom>
          <a:noFill/>
          <a:ln w="38100">
            <a:solidFill>
              <a:srgbClr val="FF93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7541293" y="4062031"/>
            <a:ext cx="4403057" cy="923330"/>
          </a:xfrm>
          <a:prstGeom prst="rect">
            <a:avLst/>
          </a:prstGeom>
          <a:solidFill>
            <a:srgbClr val="FF9393"/>
          </a:solidFill>
        </p:spPr>
        <p:txBody>
          <a:bodyPr wrap="square">
            <a:spAutoFit/>
          </a:bodyPr>
          <a:lstStyle/>
          <a:p>
            <a:r>
              <a:rPr lang="en-US" altLang="zh-CN" b="0" i="0" dirty="0">
                <a:solidFill>
                  <a:srgbClr val="24292F"/>
                </a:solidFill>
                <a:effectLst/>
                <a:latin typeface="Noto Sans SC" panose="020B0200000000000000" charset="-122"/>
              </a:rPr>
              <a:t>LHAASO: More high-energy γ rays</a:t>
            </a:r>
            <a:endParaRPr lang="en-US" altLang="zh-CN" b="0" i="0" dirty="0">
              <a:solidFill>
                <a:srgbClr val="24292F"/>
              </a:solidFill>
              <a:effectLst/>
              <a:latin typeface="Noto Sans SC" panose="020B0200000000000000" charset="-122"/>
            </a:endParaRPr>
          </a:p>
          <a:p>
            <a:r>
              <a:rPr lang="en-US" altLang="zh-CN" dirty="0">
                <a:solidFill>
                  <a:schemeClr val="bg1"/>
                </a:solidFill>
                <a:latin typeface="Noto Sans SC" panose="020B0200000000000000" charset="-122"/>
              </a:rPr>
              <a:t>Radio:      Brightest part</a:t>
            </a:r>
            <a:endParaRPr lang="en-US" altLang="zh-CN" dirty="0">
              <a:solidFill>
                <a:schemeClr val="bg1"/>
              </a:solidFill>
              <a:latin typeface="Noto Sans SC" panose="020B0200000000000000" charset="-122"/>
            </a:endParaRPr>
          </a:p>
          <a:p>
            <a:r>
              <a:rPr lang="en-US" altLang="zh-CN" dirty="0">
                <a:solidFill>
                  <a:srgbClr val="00B050"/>
                </a:solidFill>
                <a:latin typeface="Noto Sans SC" panose="020B0200000000000000" charset="-122"/>
              </a:rPr>
              <a:t>CO:           dense region</a:t>
            </a:r>
            <a:endParaRPr lang="en-US" altLang="zh-CN" dirty="0">
              <a:solidFill>
                <a:srgbClr val="00B050"/>
              </a:solidFill>
              <a:latin typeface="Noto Sans SC" panose="020B0200000000000000" charset="-122"/>
            </a:endParaRPr>
          </a:p>
        </p:txBody>
      </p:sp>
      <p:sp>
        <p:nvSpPr>
          <p:cNvPr id="3" name="日期占位符 2"/>
          <p:cNvSpPr>
            <a:spLocks noGrp="1"/>
          </p:cNvSpPr>
          <p:nvPr>
            <p:ph type="dt" sz="half" idx="10"/>
          </p:nvPr>
        </p:nvSpPr>
        <p:spPr/>
        <p:txBody>
          <a:bodyPr/>
          <a:lstStyle/>
          <a:p>
            <a:r>
              <a:rPr lang="en-US" altLang="zh-CN"/>
              <a:t>2026/4/26</a:t>
            </a:r>
            <a:endParaRPr lang="zh-CN" altLang="en-US"/>
          </a:p>
        </p:txBody>
      </p:sp>
      <p:sp>
        <p:nvSpPr>
          <p:cNvPr id="7" name="页脚占位符 6"/>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57225" y="159430"/>
            <a:ext cx="10515600" cy="1325563"/>
          </a:xfrm>
        </p:spPr>
        <p:txBody>
          <a:bodyPr/>
          <a:lstStyle/>
          <a:p>
            <a:r>
              <a:rPr lang="en-US" altLang="zh-CN" dirty="0"/>
              <a:t>The association of γ radiation and CO data</a:t>
            </a:r>
            <a:endParaRPr lang="zh-CN" altLang="en-US" dirty="0"/>
          </a:p>
        </p:txBody>
      </p:sp>
      <p:pic>
        <p:nvPicPr>
          <p:cNvPr id="7" name="图片 6"/>
          <p:cNvPicPr>
            <a:picLocks noChangeAspect="1"/>
          </p:cNvPicPr>
          <p:nvPr/>
        </p:nvPicPr>
        <p:blipFill>
          <a:blip r:embed="rId1"/>
          <a:stretch>
            <a:fillRect/>
          </a:stretch>
        </p:blipFill>
        <p:spPr>
          <a:xfrm>
            <a:off x="6848535" y="1047188"/>
            <a:ext cx="3926924" cy="2785096"/>
          </a:xfrm>
          <a:prstGeom prst="rect">
            <a:avLst/>
          </a:prstGeom>
        </p:spPr>
      </p:pic>
      <p:pic>
        <p:nvPicPr>
          <p:cNvPr id="3" name="图片 2"/>
          <p:cNvPicPr>
            <a:picLocks noChangeAspect="1"/>
          </p:cNvPicPr>
          <p:nvPr/>
        </p:nvPicPr>
        <p:blipFill>
          <a:blip r:embed="rId2"/>
          <a:stretch>
            <a:fillRect/>
          </a:stretch>
        </p:blipFill>
        <p:spPr>
          <a:xfrm>
            <a:off x="5924400" y="1054390"/>
            <a:ext cx="6014492" cy="5056124"/>
          </a:xfrm>
          <a:prstGeom prst="rect">
            <a:avLst/>
          </a:prstGeom>
        </p:spPr>
      </p:pic>
      <p:sp>
        <p:nvSpPr>
          <p:cNvPr id="10" name="文本框 9"/>
          <p:cNvSpPr txBox="1"/>
          <p:nvPr/>
        </p:nvSpPr>
        <p:spPr>
          <a:xfrm>
            <a:off x="2346101" y="6125306"/>
            <a:ext cx="2980642" cy="646331"/>
          </a:xfrm>
          <a:prstGeom prst="rect">
            <a:avLst/>
          </a:prstGeom>
          <a:noFill/>
          <a:ln w="19050">
            <a:solidFill>
              <a:schemeClr val="tx1"/>
            </a:solidFill>
          </a:ln>
        </p:spPr>
        <p:txBody>
          <a:bodyPr wrap="square" rtlCol="0">
            <a:spAutoFit/>
          </a:bodyPr>
          <a:lstStyle/>
          <a:p>
            <a:r>
              <a:rPr lang="en-US" altLang="zh-CN" dirty="0"/>
              <a:t>WCDA  </a:t>
            </a:r>
            <a:r>
              <a:rPr lang="en-US" altLang="zh-CN" dirty="0" err="1"/>
              <a:t>Nhit</a:t>
            </a:r>
            <a:r>
              <a:rPr lang="en-US" altLang="zh-CN" dirty="0"/>
              <a:t>&gt;200</a:t>
            </a:r>
            <a:endParaRPr lang="en-US" altLang="zh-CN" dirty="0"/>
          </a:p>
          <a:p>
            <a:r>
              <a:rPr lang="en-US" altLang="zh-CN" dirty="0"/>
              <a:t>2-20TeV</a:t>
            </a:r>
            <a:endParaRPr lang="zh-CN" altLang="en-US" dirty="0"/>
          </a:p>
        </p:txBody>
      </p:sp>
      <p:sp>
        <p:nvSpPr>
          <p:cNvPr id="11" name="文本框 10"/>
          <p:cNvSpPr txBox="1"/>
          <p:nvPr/>
        </p:nvSpPr>
        <p:spPr>
          <a:xfrm>
            <a:off x="8134079" y="6045311"/>
            <a:ext cx="1355836" cy="646331"/>
          </a:xfrm>
          <a:prstGeom prst="rect">
            <a:avLst/>
          </a:prstGeom>
          <a:noFill/>
          <a:ln w="19050">
            <a:solidFill>
              <a:schemeClr val="tx1"/>
            </a:solidFill>
          </a:ln>
        </p:spPr>
        <p:txBody>
          <a:bodyPr wrap="square" rtlCol="0">
            <a:spAutoFit/>
          </a:bodyPr>
          <a:lstStyle/>
          <a:p>
            <a:r>
              <a:rPr lang="en-US" altLang="zh-CN" dirty="0"/>
              <a:t>KM2A</a:t>
            </a:r>
            <a:endParaRPr lang="en-US" altLang="zh-CN" dirty="0"/>
          </a:p>
          <a:p>
            <a:r>
              <a:rPr lang="en-US" altLang="zh-CN" dirty="0" err="1"/>
              <a:t>Erec</a:t>
            </a:r>
            <a:r>
              <a:rPr lang="en-US" altLang="zh-CN" dirty="0"/>
              <a:t>&gt;40TeV</a:t>
            </a:r>
            <a:endParaRPr lang="en-US" altLang="zh-CN" dirty="0"/>
          </a:p>
        </p:txBody>
      </p:sp>
      <p:sp>
        <p:nvSpPr>
          <p:cNvPr id="12" name="文本框 11"/>
          <p:cNvSpPr txBox="1"/>
          <p:nvPr/>
        </p:nvSpPr>
        <p:spPr>
          <a:xfrm>
            <a:off x="8689393" y="1501198"/>
            <a:ext cx="1534929" cy="646331"/>
          </a:xfrm>
          <a:prstGeom prst="rect">
            <a:avLst/>
          </a:prstGeom>
          <a:noFill/>
        </p:spPr>
        <p:txBody>
          <a:bodyPr wrap="square" rtlCol="0">
            <a:spAutoFit/>
          </a:bodyPr>
          <a:lstStyle/>
          <a:p>
            <a:r>
              <a:rPr lang="en-US" altLang="zh-CN" b="1" dirty="0">
                <a:solidFill>
                  <a:schemeClr val="bg1"/>
                </a:solidFill>
              </a:rPr>
              <a:t>ROI(</a:t>
            </a:r>
            <a:r>
              <a:rPr lang="en-US" altLang="zh-CN" dirty="0">
                <a:solidFill>
                  <a:schemeClr val="bg1"/>
                </a:solidFill>
              </a:rPr>
              <a:t>according to radio</a:t>
            </a:r>
            <a:r>
              <a:rPr lang="en-US" altLang="zh-CN" dirty="0"/>
              <a:t>.</a:t>
            </a:r>
            <a:r>
              <a:rPr lang="en-US" altLang="zh-CN" b="1" dirty="0">
                <a:solidFill>
                  <a:schemeClr val="bg1"/>
                </a:solidFill>
              </a:rPr>
              <a:t>)</a:t>
            </a:r>
            <a:endParaRPr lang="zh-CN" altLang="en-US" b="1" dirty="0">
              <a:solidFill>
                <a:schemeClr val="bg1"/>
              </a:solidFill>
            </a:endParaRP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004" y="1242779"/>
            <a:ext cx="5367265" cy="4790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日期占位符 3"/>
          <p:cNvSpPr>
            <a:spLocks noGrp="1"/>
          </p:cNvSpPr>
          <p:nvPr>
            <p:ph type="dt" sz="half" idx="10"/>
          </p:nvPr>
        </p:nvSpPr>
        <p:spPr/>
        <p:txBody>
          <a:bodyPr/>
          <a:lstStyle/>
          <a:p>
            <a:r>
              <a:rPr lang="en-US" altLang="zh-CN"/>
              <a:t>2026/4/26</a:t>
            </a:r>
            <a:endParaRPr lang="zh-CN" altLang="en-US"/>
          </a:p>
        </p:txBody>
      </p:sp>
      <p:sp>
        <p:nvSpPr>
          <p:cNvPr id="5" name="页脚占位符 4"/>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57225" y="159430"/>
            <a:ext cx="10515600" cy="1325563"/>
          </a:xfrm>
        </p:spPr>
        <p:txBody>
          <a:bodyPr/>
          <a:lstStyle/>
          <a:p>
            <a:r>
              <a:rPr lang="en-US" altLang="zh-CN" dirty="0"/>
              <a:t>The association of γ radiation and CO data</a:t>
            </a:r>
            <a:endParaRPr lang="zh-CN" altLang="en-US" dirty="0"/>
          </a:p>
        </p:txBody>
      </p:sp>
      <p:pic>
        <p:nvPicPr>
          <p:cNvPr id="7" name="图片 6"/>
          <p:cNvPicPr>
            <a:picLocks noChangeAspect="1"/>
          </p:cNvPicPr>
          <p:nvPr/>
        </p:nvPicPr>
        <p:blipFill>
          <a:blip r:embed="rId1"/>
          <a:stretch>
            <a:fillRect/>
          </a:stretch>
        </p:blipFill>
        <p:spPr>
          <a:xfrm>
            <a:off x="6848535" y="1047188"/>
            <a:ext cx="3926924" cy="2785096"/>
          </a:xfrm>
          <a:prstGeom prst="rect">
            <a:avLst/>
          </a:prstGeom>
        </p:spPr>
      </p:pic>
      <p:pic>
        <p:nvPicPr>
          <p:cNvPr id="9" name="图片 8"/>
          <p:cNvPicPr>
            <a:picLocks noChangeAspect="1"/>
          </p:cNvPicPr>
          <p:nvPr/>
        </p:nvPicPr>
        <p:blipFill>
          <a:blip r:embed="rId2"/>
          <a:stretch>
            <a:fillRect/>
          </a:stretch>
        </p:blipFill>
        <p:spPr>
          <a:xfrm>
            <a:off x="6763144" y="3816544"/>
            <a:ext cx="4196178" cy="2882026"/>
          </a:xfrm>
          <a:prstGeom prst="rect">
            <a:avLst/>
          </a:prstGeom>
        </p:spPr>
      </p:pic>
      <p:pic>
        <p:nvPicPr>
          <p:cNvPr id="3" name="图片 2"/>
          <p:cNvPicPr>
            <a:picLocks noChangeAspect="1"/>
          </p:cNvPicPr>
          <p:nvPr/>
        </p:nvPicPr>
        <p:blipFill>
          <a:blip r:embed="rId3"/>
          <a:stretch>
            <a:fillRect/>
          </a:stretch>
        </p:blipFill>
        <p:spPr>
          <a:xfrm>
            <a:off x="2295829" y="3832284"/>
            <a:ext cx="3526220" cy="2964341"/>
          </a:xfrm>
          <a:prstGeom prst="rect">
            <a:avLst/>
          </a:prstGeom>
        </p:spPr>
      </p:pic>
      <p:sp>
        <p:nvSpPr>
          <p:cNvPr id="10" name="文本框 9"/>
          <p:cNvSpPr txBox="1"/>
          <p:nvPr/>
        </p:nvSpPr>
        <p:spPr>
          <a:xfrm>
            <a:off x="299586" y="1934678"/>
            <a:ext cx="1287914" cy="923330"/>
          </a:xfrm>
          <a:prstGeom prst="rect">
            <a:avLst/>
          </a:prstGeom>
          <a:noFill/>
          <a:ln w="19050">
            <a:solidFill>
              <a:schemeClr val="tx1"/>
            </a:solidFill>
          </a:ln>
        </p:spPr>
        <p:txBody>
          <a:bodyPr wrap="square" rtlCol="0">
            <a:spAutoFit/>
          </a:bodyPr>
          <a:lstStyle/>
          <a:p>
            <a:r>
              <a:rPr lang="en-US" altLang="zh-CN" dirty="0"/>
              <a:t>WCDA </a:t>
            </a:r>
            <a:endParaRPr lang="en-US" altLang="zh-CN" dirty="0"/>
          </a:p>
          <a:p>
            <a:r>
              <a:rPr lang="en-US" altLang="zh-CN" dirty="0" err="1"/>
              <a:t>Nhit</a:t>
            </a:r>
            <a:r>
              <a:rPr lang="en-US" altLang="zh-CN" dirty="0"/>
              <a:t>&gt;200</a:t>
            </a:r>
            <a:endParaRPr lang="en-US" altLang="zh-CN" dirty="0"/>
          </a:p>
          <a:p>
            <a:r>
              <a:rPr lang="en-US" altLang="zh-CN" dirty="0"/>
              <a:t>2-20TeV</a:t>
            </a:r>
            <a:endParaRPr lang="zh-CN" altLang="en-US" dirty="0"/>
          </a:p>
        </p:txBody>
      </p:sp>
      <p:sp>
        <p:nvSpPr>
          <p:cNvPr id="11" name="文本框 10"/>
          <p:cNvSpPr txBox="1"/>
          <p:nvPr/>
        </p:nvSpPr>
        <p:spPr>
          <a:xfrm>
            <a:off x="413886" y="4734025"/>
            <a:ext cx="1355836" cy="646331"/>
          </a:xfrm>
          <a:prstGeom prst="rect">
            <a:avLst/>
          </a:prstGeom>
          <a:noFill/>
          <a:ln w="19050">
            <a:solidFill>
              <a:schemeClr val="tx1"/>
            </a:solidFill>
          </a:ln>
        </p:spPr>
        <p:txBody>
          <a:bodyPr wrap="square" rtlCol="0">
            <a:spAutoFit/>
          </a:bodyPr>
          <a:lstStyle/>
          <a:p>
            <a:r>
              <a:rPr lang="en-US" altLang="zh-CN" dirty="0"/>
              <a:t>KM2A</a:t>
            </a:r>
            <a:endParaRPr lang="en-US" altLang="zh-CN" dirty="0"/>
          </a:p>
          <a:p>
            <a:r>
              <a:rPr lang="en-US" altLang="zh-CN" dirty="0" err="1"/>
              <a:t>Erec</a:t>
            </a:r>
            <a:r>
              <a:rPr lang="en-US" altLang="zh-CN" dirty="0"/>
              <a:t>&gt;40TeV</a:t>
            </a:r>
            <a:endParaRPr lang="en-US" altLang="zh-CN" dirty="0"/>
          </a:p>
        </p:txBody>
      </p:sp>
      <p:sp>
        <p:nvSpPr>
          <p:cNvPr id="12" name="文本框 11"/>
          <p:cNvSpPr txBox="1"/>
          <p:nvPr/>
        </p:nvSpPr>
        <p:spPr>
          <a:xfrm>
            <a:off x="3681964" y="4171826"/>
            <a:ext cx="1534929" cy="646331"/>
          </a:xfrm>
          <a:prstGeom prst="rect">
            <a:avLst/>
          </a:prstGeom>
          <a:noFill/>
        </p:spPr>
        <p:txBody>
          <a:bodyPr wrap="square" rtlCol="0">
            <a:spAutoFit/>
          </a:bodyPr>
          <a:lstStyle/>
          <a:p>
            <a:r>
              <a:rPr lang="en-US" altLang="zh-CN" b="1" dirty="0">
                <a:solidFill>
                  <a:schemeClr val="bg1"/>
                </a:solidFill>
              </a:rPr>
              <a:t>ROI(</a:t>
            </a:r>
            <a:r>
              <a:rPr lang="en-US" altLang="zh-CN" dirty="0">
                <a:solidFill>
                  <a:schemeClr val="bg1"/>
                </a:solidFill>
              </a:rPr>
              <a:t>according to radio</a:t>
            </a:r>
            <a:r>
              <a:rPr lang="en-US" altLang="zh-CN" dirty="0"/>
              <a:t>.</a:t>
            </a:r>
            <a:r>
              <a:rPr lang="en-US" altLang="zh-CN" b="1" dirty="0">
                <a:solidFill>
                  <a:schemeClr val="bg1"/>
                </a:solidFill>
              </a:rPr>
              <a:t>)</a:t>
            </a:r>
            <a:endParaRPr lang="zh-CN" altLang="en-US" b="1" dirty="0">
              <a:solidFill>
                <a:schemeClr val="bg1"/>
              </a:solidFill>
            </a:endParaRPr>
          </a:p>
        </p:txBody>
      </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06415" y="1004629"/>
            <a:ext cx="3150320" cy="2811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1" name="组合 20"/>
          <p:cNvGrpSpPr/>
          <p:nvPr/>
        </p:nvGrpSpPr>
        <p:grpSpPr>
          <a:xfrm>
            <a:off x="3454400" y="4558085"/>
            <a:ext cx="1600200" cy="1411158"/>
            <a:chOff x="3454400" y="4558085"/>
            <a:chExt cx="1600200" cy="1411158"/>
          </a:xfrm>
        </p:grpSpPr>
        <p:sp>
          <p:nvSpPr>
            <p:cNvPr id="16" name="矩形 15"/>
            <p:cNvSpPr/>
            <p:nvPr/>
          </p:nvSpPr>
          <p:spPr>
            <a:xfrm>
              <a:off x="3454400" y="5257557"/>
              <a:ext cx="1600200" cy="355843"/>
            </a:xfrm>
            <a:prstGeom prst="rect">
              <a:avLst/>
            </a:prstGeom>
            <a:noFill/>
            <a:ln w="28575">
              <a:solidFill>
                <a:srgbClr val="FF11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3454400" y="4901714"/>
              <a:ext cx="1600200" cy="355843"/>
            </a:xfrm>
            <a:prstGeom prst="rect">
              <a:avLst/>
            </a:prstGeom>
            <a:noFill/>
            <a:ln w="28575">
              <a:solidFill>
                <a:srgbClr val="FF11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3454400" y="4558085"/>
              <a:ext cx="1600200" cy="355843"/>
            </a:xfrm>
            <a:prstGeom prst="rect">
              <a:avLst/>
            </a:prstGeom>
            <a:noFill/>
            <a:ln w="28575">
              <a:solidFill>
                <a:srgbClr val="FF11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3454400" y="5613400"/>
              <a:ext cx="1600200" cy="355843"/>
            </a:xfrm>
            <a:prstGeom prst="rect">
              <a:avLst/>
            </a:prstGeom>
            <a:noFill/>
            <a:ln w="28575">
              <a:solidFill>
                <a:srgbClr val="FF11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rot="2687638">
            <a:off x="3172509" y="1491243"/>
            <a:ext cx="2018132" cy="1720655"/>
            <a:chOff x="3454400" y="4558085"/>
            <a:chExt cx="1600200" cy="1411158"/>
          </a:xfrm>
        </p:grpSpPr>
        <p:sp>
          <p:nvSpPr>
            <p:cNvPr id="25" name="矩形 24"/>
            <p:cNvSpPr/>
            <p:nvPr/>
          </p:nvSpPr>
          <p:spPr>
            <a:xfrm>
              <a:off x="3454400" y="5257557"/>
              <a:ext cx="1600200" cy="355843"/>
            </a:xfrm>
            <a:prstGeom prst="rect">
              <a:avLst/>
            </a:prstGeom>
            <a:noFill/>
            <a:ln w="28575">
              <a:solidFill>
                <a:srgbClr val="FF11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3454400" y="4901714"/>
              <a:ext cx="1600200" cy="355843"/>
            </a:xfrm>
            <a:prstGeom prst="rect">
              <a:avLst/>
            </a:prstGeom>
            <a:noFill/>
            <a:ln w="28575">
              <a:solidFill>
                <a:srgbClr val="FF11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3454400" y="4558085"/>
              <a:ext cx="1600200" cy="355843"/>
            </a:xfrm>
            <a:prstGeom prst="rect">
              <a:avLst/>
            </a:prstGeom>
            <a:noFill/>
            <a:ln w="28575">
              <a:solidFill>
                <a:srgbClr val="FF11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3454400" y="5613400"/>
              <a:ext cx="1600200" cy="355843"/>
            </a:xfrm>
            <a:prstGeom prst="rect">
              <a:avLst/>
            </a:prstGeom>
            <a:noFill/>
            <a:ln w="28575">
              <a:solidFill>
                <a:srgbClr val="FF11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日期占位符 3"/>
          <p:cNvSpPr>
            <a:spLocks noGrp="1"/>
          </p:cNvSpPr>
          <p:nvPr>
            <p:ph type="dt" sz="half" idx="10"/>
          </p:nvPr>
        </p:nvSpPr>
        <p:spPr/>
        <p:txBody>
          <a:bodyPr/>
          <a:lstStyle/>
          <a:p>
            <a:r>
              <a:rPr lang="en-US" altLang="zh-CN"/>
              <a:t>2026/4/26</a:t>
            </a:r>
            <a:endParaRPr lang="zh-CN" altLang="en-US"/>
          </a:p>
        </p:txBody>
      </p:sp>
      <p:sp>
        <p:nvSpPr>
          <p:cNvPr id="5" name="页脚占位符 4"/>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Constraints on proton distribution</a:t>
            </a:r>
            <a:endParaRPr lang="zh-CN" altLang="en-US" dirty="0"/>
          </a:p>
        </p:txBody>
      </p:sp>
      <p:pic>
        <p:nvPicPr>
          <p:cNvPr id="4" name="内容占位符 3"/>
          <p:cNvPicPr>
            <a:picLocks noGrp="1" noChangeAspect="1"/>
          </p:cNvPicPr>
          <p:nvPr>
            <p:ph idx="1"/>
            <p:custDataLst>
              <p:tags r:id="rId1"/>
            </p:custDataLst>
          </p:nvPr>
        </p:nvPicPr>
        <p:blipFill>
          <a:blip r:embed="rId2"/>
          <a:stretch>
            <a:fillRect/>
          </a:stretch>
        </p:blipFill>
        <p:spPr>
          <a:xfrm>
            <a:off x="6630035" y="2576195"/>
            <a:ext cx="5562233" cy="3352800"/>
          </a:xfrm>
          <a:prstGeom prst="rect">
            <a:avLst/>
          </a:prstGeom>
        </p:spPr>
      </p:pic>
      <p:pic>
        <p:nvPicPr>
          <p:cNvPr id="5" name="图片 4"/>
          <p:cNvPicPr>
            <a:picLocks noChangeAspect="1"/>
          </p:cNvPicPr>
          <p:nvPr>
            <p:custDataLst>
              <p:tags r:id="rId3"/>
            </p:custDataLst>
          </p:nvPr>
        </p:nvPicPr>
        <p:blipFill>
          <a:blip r:embed="rId4"/>
          <a:stretch>
            <a:fillRect/>
          </a:stretch>
        </p:blipFill>
        <p:spPr>
          <a:xfrm>
            <a:off x="246380" y="2576195"/>
            <a:ext cx="5590099" cy="3381375"/>
          </a:xfrm>
          <a:prstGeom prst="rect">
            <a:avLst/>
          </a:prstGeom>
        </p:spPr>
      </p:pic>
      <p:sp>
        <p:nvSpPr>
          <p:cNvPr id="6" name="文本框 5"/>
          <p:cNvSpPr txBox="1"/>
          <p:nvPr/>
        </p:nvSpPr>
        <p:spPr>
          <a:xfrm>
            <a:off x="989330" y="1864360"/>
            <a:ext cx="10173335" cy="368300"/>
          </a:xfrm>
          <a:prstGeom prst="rect">
            <a:avLst/>
          </a:prstGeom>
          <a:noFill/>
        </p:spPr>
        <p:txBody>
          <a:bodyPr wrap="square" rtlCol="0">
            <a:spAutoFit/>
          </a:bodyPr>
          <a:lstStyle/>
          <a:p>
            <a:r>
              <a:rPr lang="en-US" altLang="zh-CN" dirty="0"/>
              <a:t>Proton</a:t>
            </a:r>
            <a:r>
              <a:rPr lang="zh-CN" altLang="en-US" dirty="0"/>
              <a:t> </a:t>
            </a:r>
            <a:r>
              <a:rPr lang="en-US" altLang="zh-CN" dirty="0"/>
              <a:t>distribution</a:t>
            </a:r>
            <a:r>
              <a:rPr lang="zh-CN" altLang="en-US" dirty="0"/>
              <a:t>：</a:t>
            </a:r>
            <a:r>
              <a:rPr lang="en-US" altLang="zh-CN" dirty="0"/>
              <a:t> </a:t>
            </a:r>
            <a:r>
              <a:rPr lang="en-US" altLang="zh-CN" dirty="0" err="1"/>
              <a:t>E^alpha</a:t>
            </a:r>
            <a:r>
              <a:rPr lang="en-US" altLang="zh-CN" dirty="0"/>
              <a:t>*exp{-(E/100TeV)**Super}</a:t>
            </a:r>
            <a:endParaRPr lang="en-US" altLang="zh-CN" dirty="0"/>
          </a:p>
        </p:txBody>
      </p:sp>
      <p:sp>
        <p:nvSpPr>
          <p:cNvPr id="7" name="文本框 6"/>
          <p:cNvSpPr txBox="1"/>
          <p:nvPr/>
        </p:nvSpPr>
        <p:spPr>
          <a:xfrm>
            <a:off x="1659255" y="6033770"/>
            <a:ext cx="3003550" cy="368300"/>
          </a:xfrm>
          <a:prstGeom prst="rect">
            <a:avLst/>
          </a:prstGeom>
          <a:noFill/>
        </p:spPr>
        <p:txBody>
          <a:bodyPr wrap="square" rtlCol="0">
            <a:spAutoFit/>
          </a:bodyPr>
          <a:lstStyle/>
          <a:p>
            <a:r>
              <a:rPr lang="en-US" altLang="zh-CN"/>
              <a:t>super=1</a:t>
            </a:r>
            <a:endParaRPr lang="en-US" altLang="zh-CN"/>
          </a:p>
        </p:txBody>
      </p:sp>
      <p:sp>
        <p:nvSpPr>
          <p:cNvPr id="8" name="文本框 7"/>
          <p:cNvSpPr txBox="1"/>
          <p:nvPr>
            <p:custDataLst>
              <p:tags r:id="rId5"/>
            </p:custDataLst>
          </p:nvPr>
        </p:nvSpPr>
        <p:spPr>
          <a:xfrm>
            <a:off x="7909560" y="5957570"/>
            <a:ext cx="3003550" cy="368300"/>
          </a:xfrm>
          <a:prstGeom prst="rect">
            <a:avLst/>
          </a:prstGeom>
          <a:noFill/>
        </p:spPr>
        <p:txBody>
          <a:bodyPr wrap="square" rtlCol="0">
            <a:spAutoFit/>
          </a:bodyPr>
          <a:lstStyle/>
          <a:p>
            <a:r>
              <a:rPr lang="en-US" altLang="zh-CN"/>
              <a:t>super=10</a:t>
            </a:r>
            <a:endParaRPr lang="en-US" altLang="zh-CN"/>
          </a:p>
        </p:txBody>
      </p:sp>
      <p:sp>
        <p:nvSpPr>
          <p:cNvPr id="3" name="日期占位符 2"/>
          <p:cNvSpPr>
            <a:spLocks noGrp="1"/>
          </p:cNvSpPr>
          <p:nvPr>
            <p:ph type="dt" sz="half" idx="10"/>
          </p:nvPr>
        </p:nvSpPr>
        <p:spPr/>
        <p:txBody>
          <a:bodyPr/>
          <a:lstStyle/>
          <a:p>
            <a:r>
              <a:rPr lang="en-US" altLang="zh-CN"/>
              <a:t>2026/4/26</a:t>
            </a:r>
            <a:endParaRPr lang="zh-CN" altLang="en-US"/>
          </a:p>
        </p:txBody>
      </p:sp>
      <p:sp>
        <p:nvSpPr>
          <p:cNvPr id="9" name="页脚占位符 8"/>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10" name="灯片编号占位符 9"/>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 brief summary of </a:t>
            </a:r>
            <a:r>
              <a:rPr lang="en-US" altLang="zh-CN" dirty="0" err="1"/>
              <a:t>multiwave</a:t>
            </a:r>
            <a:r>
              <a:rPr lang="en-US" altLang="zh-CN" dirty="0"/>
              <a:t> observation </a:t>
            </a:r>
            <a:endParaRPr lang="zh-CN" altLang="en-US" dirty="0"/>
          </a:p>
        </p:txBody>
      </p:sp>
      <p:sp>
        <p:nvSpPr>
          <p:cNvPr id="10" name="文本框 9"/>
          <p:cNvSpPr txBox="1"/>
          <p:nvPr/>
        </p:nvSpPr>
        <p:spPr>
          <a:xfrm>
            <a:off x="1240013" y="1491347"/>
            <a:ext cx="9361312" cy="2862322"/>
          </a:xfrm>
          <a:prstGeom prst="rect">
            <a:avLst/>
          </a:prstGeom>
          <a:noFill/>
        </p:spPr>
        <p:txBody>
          <a:bodyPr wrap="square">
            <a:spAutoFit/>
          </a:bodyPr>
          <a:lstStyle/>
          <a:p>
            <a:pPr marL="285750" indent="-285750">
              <a:buFont typeface="Wingdings" panose="05000000000000000000" pitchFamily="2" charset="2"/>
              <a:buChar char="ü"/>
            </a:pPr>
            <a:endParaRPr lang="en-US" altLang="zh-CN" b="0" i="0" dirty="0">
              <a:solidFill>
                <a:srgbClr val="24292F"/>
              </a:solidFill>
              <a:effectLst/>
              <a:latin typeface="Noto Sans SC" panose="020B0200000000000000" charset="-122"/>
            </a:endParaRPr>
          </a:p>
          <a:p>
            <a:pPr marL="285750" indent="-285750">
              <a:buFont typeface="Wingdings" panose="05000000000000000000" pitchFamily="2" charset="2"/>
              <a:buChar char="ü"/>
            </a:pPr>
            <a:r>
              <a:rPr lang="en-US" altLang="zh-CN" b="0" i="0" dirty="0">
                <a:solidFill>
                  <a:srgbClr val="24292F"/>
                </a:solidFill>
                <a:effectLst/>
                <a:latin typeface="Noto Sans SC" panose="020B0200000000000000" charset="-122"/>
              </a:rPr>
              <a:t>LHHASO observed two sources: </a:t>
            </a:r>
            <a:endParaRPr lang="en-US" altLang="zh-CN" b="0" i="0" dirty="0">
              <a:solidFill>
                <a:srgbClr val="24292F"/>
              </a:solidFill>
              <a:effectLst/>
              <a:latin typeface="Noto Sans SC" panose="020B0200000000000000" charset="-122"/>
            </a:endParaRPr>
          </a:p>
          <a:p>
            <a:pPr marL="285750" indent="-285750">
              <a:buFont typeface="Wingdings" panose="05000000000000000000" pitchFamily="2" charset="2"/>
              <a:buChar char="ü"/>
            </a:pPr>
            <a:endParaRPr lang="en-US" altLang="zh-CN" dirty="0">
              <a:solidFill>
                <a:srgbClr val="24292F"/>
              </a:solidFill>
              <a:latin typeface="Noto Sans SC" panose="020B0200000000000000" charset="-122"/>
            </a:endParaRPr>
          </a:p>
          <a:p>
            <a:pPr marL="285750" indent="-285750">
              <a:buFont typeface="Wingdings" panose="05000000000000000000" pitchFamily="2" charset="2"/>
              <a:buChar char="ü"/>
            </a:pPr>
            <a:endParaRPr lang="en-US" altLang="zh-CN" b="0" i="0" dirty="0">
              <a:solidFill>
                <a:srgbClr val="24292F"/>
              </a:solidFill>
              <a:effectLst/>
              <a:latin typeface="Noto Sans SC" panose="020B0200000000000000" charset="-122"/>
            </a:endParaRPr>
          </a:p>
          <a:p>
            <a:pPr marL="285750" indent="-285750">
              <a:buFont typeface="Wingdings" panose="05000000000000000000" pitchFamily="2" charset="2"/>
              <a:buChar char="ü"/>
            </a:pPr>
            <a:endParaRPr lang="en-US" altLang="zh-CN" dirty="0">
              <a:solidFill>
                <a:srgbClr val="24292F"/>
              </a:solidFill>
              <a:latin typeface="Noto Sans SC" panose="020B0200000000000000" charset="-122"/>
            </a:endParaRPr>
          </a:p>
          <a:p>
            <a:pPr marL="285750" indent="-285750">
              <a:buFont typeface="Wingdings" panose="05000000000000000000" pitchFamily="2" charset="2"/>
              <a:buChar char="ü"/>
            </a:pPr>
            <a:endParaRPr lang="en-US" altLang="zh-CN" b="0" i="0" dirty="0">
              <a:solidFill>
                <a:srgbClr val="24292F"/>
              </a:solidFill>
              <a:effectLst/>
              <a:latin typeface="Noto Sans SC" panose="020B0200000000000000" charset="-122"/>
            </a:endParaRPr>
          </a:p>
          <a:p>
            <a:endParaRPr lang="en-US" altLang="zh-CN" dirty="0">
              <a:solidFill>
                <a:srgbClr val="24292F"/>
              </a:solidFill>
              <a:latin typeface="Noto Sans SC" panose="020B0200000000000000" charset="-122"/>
            </a:endParaRPr>
          </a:p>
          <a:p>
            <a:endParaRPr lang="en-US" altLang="zh-CN" b="0" i="0" dirty="0">
              <a:solidFill>
                <a:srgbClr val="24292F"/>
              </a:solidFill>
              <a:effectLst/>
              <a:latin typeface="Noto Sans SC" panose="020B0200000000000000" charset="-122"/>
            </a:endParaRPr>
          </a:p>
          <a:p>
            <a:endParaRPr lang="en-US" altLang="zh-CN" dirty="0">
              <a:solidFill>
                <a:srgbClr val="0000FF"/>
              </a:solidFill>
              <a:latin typeface="Noto Sans SC" panose="020B0200000000000000" charset="-122"/>
            </a:endParaRPr>
          </a:p>
          <a:p>
            <a:r>
              <a:rPr lang="en-US" altLang="zh-CN" dirty="0">
                <a:solidFill>
                  <a:srgbClr val="0000FF"/>
                </a:solidFill>
                <a:latin typeface="Noto Sans SC" panose="020B0200000000000000" charset="-122"/>
              </a:rPr>
              <a:t>The differences of these parameters may imply different origins</a:t>
            </a:r>
            <a:r>
              <a:rPr lang="en-US" altLang="zh-CN" dirty="0">
                <a:solidFill>
                  <a:srgbClr val="24292F"/>
                </a:solidFill>
                <a:latin typeface="Noto Sans SC" panose="020B0200000000000000" charset="-122"/>
              </a:rPr>
              <a:t>.</a:t>
            </a:r>
            <a:endParaRPr lang="zh-CN" altLang="en-US" dirty="0"/>
          </a:p>
        </p:txBody>
      </p:sp>
      <p:graphicFrame>
        <p:nvGraphicFramePr>
          <p:cNvPr id="11" name="表格 10"/>
          <p:cNvGraphicFramePr>
            <a:graphicFrameLocks noGrp="1"/>
          </p:cNvGraphicFramePr>
          <p:nvPr/>
        </p:nvGraphicFramePr>
        <p:xfrm>
          <a:off x="992362" y="2200558"/>
          <a:ext cx="9248775" cy="1651000"/>
        </p:xfrm>
        <a:graphic>
          <a:graphicData uri="http://schemas.openxmlformats.org/drawingml/2006/table">
            <a:tbl>
              <a:tblPr firstRow="1" bandRow="1">
                <a:tableStyleId>{5FD0F851-EC5A-4D38-B0AD-8093EC10F338}</a:tableStyleId>
              </a:tblPr>
              <a:tblGrid>
                <a:gridCol w="1849755"/>
                <a:gridCol w="1849755"/>
                <a:gridCol w="1849755"/>
                <a:gridCol w="1849755"/>
                <a:gridCol w="1849755"/>
              </a:tblGrid>
              <a:tr h="370840">
                <a:tc>
                  <a:txBody>
                    <a:bodyPr/>
                    <a:lstStyle/>
                    <a:p>
                      <a:r>
                        <a:rPr lang="en-US" altLang="zh-CN" dirty="0"/>
                        <a:t>Name</a:t>
                      </a:r>
                      <a:endParaRPr lang="zh-CN" altLang="en-US" dirty="0"/>
                    </a:p>
                  </a:txBody>
                  <a:tcPr/>
                </a:tc>
                <a:tc>
                  <a:txBody>
                    <a:bodyPr/>
                    <a:lstStyle/>
                    <a:p>
                      <a:r>
                        <a:rPr lang="en-US" altLang="zh-CN" dirty="0"/>
                        <a:t>Location(J2000)</a:t>
                      </a:r>
                      <a:endParaRPr lang="zh-CN" altLang="en-US" dirty="0"/>
                    </a:p>
                  </a:txBody>
                  <a:tcPr/>
                </a:tc>
                <a:tc>
                  <a:txBody>
                    <a:bodyPr/>
                    <a:lstStyle/>
                    <a:p>
                      <a:r>
                        <a:rPr lang="en-US" altLang="zh-CN" dirty="0"/>
                        <a:t>Extension(deg)</a:t>
                      </a:r>
                      <a:endParaRPr lang="zh-CN" altLang="en-US" dirty="0"/>
                    </a:p>
                  </a:txBody>
                  <a:tcPr/>
                </a:tc>
                <a:tc>
                  <a:txBody>
                    <a:bodyPr/>
                    <a:lstStyle/>
                    <a:p>
                      <a:r>
                        <a:rPr lang="en-US" altLang="zh-CN" dirty="0" err="1"/>
                        <a:t>Ecut</a:t>
                      </a:r>
                      <a:r>
                        <a:rPr lang="en-US" altLang="zh-CN" dirty="0"/>
                        <a:t>(</a:t>
                      </a:r>
                      <a:r>
                        <a:rPr lang="en-US" altLang="zh-CN" dirty="0" err="1"/>
                        <a:t>TeV</a:t>
                      </a:r>
                      <a:r>
                        <a:rPr lang="en-US" altLang="zh-CN" dirty="0"/>
                        <a:t>)</a:t>
                      </a:r>
                      <a:endParaRPr lang="zh-CN" altLang="en-US" dirty="0"/>
                    </a:p>
                  </a:txBody>
                  <a:tcPr/>
                </a:tc>
                <a:tc>
                  <a:txBody>
                    <a:bodyPr/>
                    <a:lstStyle/>
                    <a:p>
                      <a:r>
                        <a:rPr lang="en-US" altLang="zh-CN" dirty="0"/>
                        <a:t>Association</a:t>
                      </a:r>
                      <a:endParaRPr lang="zh-CN" altLang="en-US" dirty="0"/>
                    </a:p>
                  </a:txBody>
                  <a:tcPr/>
                </a:tc>
              </a:tr>
              <a:tr h="370840">
                <a:tc>
                  <a:txBody>
                    <a:bodyPr/>
                    <a:lstStyle/>
                    <a:p>
                      <a:r>
                        <a:rPr lang="en-US" altLang="zh-CN" dirty="0"/>
                        <a:t>SNR_WCDA</a:t>
                      </a:r>
                      <a:endParaRPr lang="zh-CN" altLang="en-US" dirty="0"/>
                    </a:p>
                  </a:txBody>
                  <a:tcPr/>
                </a:tc>
                <a:tc>
                  <a:txBody>
                    <a:bodyPr/>
                    <a:lstStyle/>
                    <a:p>
                      <a:r>
                        <a:rPr lang="en-US" altLang="zh-CN" dirty="0"/>
                        <a:t>RA:66.98+-0.40</a:t>
                      </a:r>
                      <a:r>
                        <a:rPr lang="zh-CN" altLang="en-US" dirty="0"/>
                        <a:t>，   </a:t>
                      </a:r>
                      <a:r>
                        <a:rPr lang="en-US" altLang="zh-CN" dirty="0"/>
                        <a:t>DEC:55.52+-0.21</a:t>
                      </a:r>
                      <a:endParaRPr lang="zh-CN" altLang="en-US" dirty="0"/>
                    </a:p>
                  </a:txBody>
                  <a:tcPr/>
                </a:tc>
                <a:tc>
                  <a:txBody>
                    <a:bodyPr/>
                    <a:lstStyle/>
                    <a:p>
                      <a:r>
                        <a:rPr lang="en-US" altLang="zh-CN" dirty="0"/>
                        <a:t>1.30+-0.18</a:t>
                      </a:r>
                      <a:endParaRPr lang="zh-CN" altLang="en-US" dirty="0"/>
                    </a:p>
                  </a:txBody>
                  <a:tcPr/>
                </a:tc>
                <a:tc>
                  <a:txBody>
                    <a:bodyPr/>
                    <a:lstStyle/>
                    <a:p>
                      <a:r>
                        <a:rPr lang="en-US" altLang="zh-CN" dirty="0"/>
                        <a:t>13.7+-5.5</a:t>
                      </a:r>
                      <a:endParaRPr lang="zh-CN" altLang="en-US" dirty="0"/>
                    </a:p>
                  </a:txBody>
                  <a:tcPr/>
                </a:tc>
                <a:tc>
                  <a:txBody>
                    <a:bodyPr/>
                    <a:lstStyle/>
                    <a:p>
                      <a:r>
                        <a:rPr lang="en-US" altLang="zh-CN" dirty="0"/>
                        <a:t>SNR G150.3+4.5</a:t>
                      </a:r>
                      <a:endParaRPr lang="zh-CN" altLang="en-US" dirty="0"/>
                    </a:p>
                  </a:txBody>
                  <a:tcPr/>
                </a:tc>
              </a:tr>
              <a:tr h="370840">
                <a:tc>
                  <a:txBody>
                    <a:bodyPr/>
                    <a:lstStyle/>
                    <a:p>
                      <a:r>
                        <a:rPr lang="en-US" altLang="zh-CN" dirty="0"/>
                        <a:t>Dense region</a:t>
                      </a:r>
                      <a:endParaRPr lang="zh-CN" altLang="en-US" dirty="0"/>
                    </a:p>
                  </a:txBody>
                  <a:tcPr/>
                </a:tc>
                <a:tc>
                  <a:txBody>
                    <a:bodyPr/>
                    <a:lstStyle/>
                    <a:p>
                      <a:r>
                        <a:rPr lang="en-US" altLang="zh-CN" dirty="0"/>
                        <a:t>RA: 66.63+-0.12,</a:t>
                      </a:r>
                      <a:endParaRPr lang="en-US" altLang="zh-CN" dirty="0"/>
                    </a:p>
                    <a:p>
                      <a:r>
                        <a:rPr lang="en-US" altLang="zh-CN" dirty="0"/>
                        <a:t>DEC:54.52+-0.06</a:t>
                      </a:r>
                      <a:endParaRPr lang="zh-CN" altLang="en-US" dirty="0"/>
                    </a:p>
                  </a:txBody>
                  <a:tcPr/>
                </a:tc>
                <a:tc>
                  <a:txBody>
                    <a:bodyPr/>
                    <a:lstStyle/>
                    <a:p>
                      <a:r>
                        <a:rPr lang="en-US" altLang="zh-CN" dirty="0"/>
                        <a:t>0.18+-0.07</a:t>
                      </a:r>
                      <a:endParaRPr lang="zh-CN" altLang="en-US" dirty="0"/>
                    </a:p>
                  </a:txBody>
                  <a:tcPr/>
                </a:tc>
                <a:tc>
                  <a:txBody>
                    <a:bodyPr/>
                    <a:lstStyle/>
                    <a:p>
                      <a:r>
                        <a:rPr lang="en-US" altLang="zh-CN" dirty="0"/>
                        <a:t>29.2+-13.3</a:t>
                      </a:r>
                      <a:endParaRPr lang="zh-CN" altLang="en-US" dirty="0"/>
                    </a:p>
                  </a:txBody>
                  <a:tcPr/>
                </a:tc>
                <a:tc>
                  <a:txBody>
                    <a:bodyPr/>
                    <a:lstStyle/>
                    <a:p>
                      <a:r>
                        <a:rPr lang="en-US" altLang="zh-CN" dirty="0"/>
                        <a:t>CO cloud</a:t>
                      </a:r>
                      <a:endParaRPr lang="zh-CN" altLang="en-US" dirty="0"/>
                    </a:p>
                  </a:txBody>
                  <a:tcPr/>
                </a:tc>
              </a:tr>
            </a:tbl>
          </a:graphicData>
        </a:graphic>
      </p:graphicFrame>
      <p:sp>
        <p:nvSpPr>
          <p:cNvPr id="12" name="文本框 11"/>
          <p:cNvSpPr txBox="1"/>
          <p:nvPr/>
        </p:nvSpPr>
        <p:spPr>
          <a:xfrm>
            <a:off x="1085668" y="4621337"/>
            <a:ext cx="9248775" cy="646331"/>
          </a:xfrm>
          <a:prstGeom prst="rect">
            <a:avLst/>
          </a:prstGeom>
          <a:noFill/>
        </p:spPr>
        <p:txBody>
          <a:bodyPr wrap="square">
            <a:spAutoFit/>
          </a:bodyPr>
          <a:lstStyle/>
          <a:p>
            <a:pPr marL="285750" indent="-285750" algn="l">
              <a:buFont typeface="Wingdings" panose="05000000000000000000" pitchFamily="2" charset="2"/>
              <a:buChar char="ü"/>
            </a:pPr>
            <a:r>
              <a:rPr lang="en-US" altLang="zh-CN" sz="1800" dirty="0"/>
              <a:t>T</a:t>
            </a:r>
            <a:r>
              <a:rPr lang="zh-CN" altLang="en-US" sz="1800" dirty="0"/>
              <a:t>he </a:t>
            </a:r>
            <a:r>
              <a:rPr lang="zh-CN" altLang="en-US" sz="1800" dirty="0">
                <a:solidFill>
                  <a:srgbClr val="FF0000"/>
                </a:solidFill>
              </a:rPr>
              <a:t>distance</a:t>
            </a:r>
            <a:r>
              <a:rPr lang="en-US" altLang="zh-CN" sz="1800" dirty="0">
                <a:solidFill>
                  <a:srgbClr val="FF0000"/>
                </a:solidFill>
              </a:rPr>
              <a:t>(740pc)</a:t>
            </a:r>
            <a:r>
              <a:rPr lang="zh-CN" altLang="en-US" sz="1800" dirty="0"/>
              <a:t> of the </a:t>
            </a:r>
            <a:r>
              <a:rPr lang="en-US" altLang="zh-CN" sz="1800" dirty="0"/>
              <a:t>SNR </a:t>
            </a:r>
            <a:r>
              <a:rPr lang="zh-CN" altLang="en-US" sz="1800" dirty="0"/>
              <a:t>and the </a:t>
            </a:r>
            <a:r>
              <a:rPr lang="zh-CN" altLang="en-US" sz="1800" dirty="0">
                <a:solidFill>
                  <a:srgbClr val="FF0000"/>
                </a:solidFill>
              </a:rPr>
              <a:t>mass</a:t>
            </a:r>
            <a:r>
              <a:rPr lang="en-US" altLang="zh-CN" sz="1800" dirty="0">
                <a:solidFill>
                  <a:srgbClr val="FF0000"/>
                </a:solidFill>
              </a:rPr>
              <a:t>(total snr: 1e4Msun)</a:t>
            </a:r>
            <a:r>
              <a:rPr lang="zh-CN" altLang="en-US" sz="1800" dirty="0"/>
              <a:t> of the molecular cloud</a:t>
            </a:r>
            <a:r>
              <a:rPr lang="en-US" altLang="zh-CN" sz="1800" dirty="0"/>
              <a:t> has been precisely determined</a:t>
            </a:r>
            <a:endParaRPr lang="en-US" altLang="zh-CN" sz="1800" dirty="0"/>
          </a:p>
        </p:txBody>
      </p:sp>
      <p:sp>
        <p:nvSpPr>
          <p:cNvPr id="3" name="日期占位符 2"/>
          <p:cNvSpPr>
            <a:spLocks noGrp="1"/>
          </p:cNvSpPr>
          <p:nvPr>
            <p:ph type="dt" sz="half" idx="10"/>
          </p:nvPr>
        </p:nvSpPr>
        <p:spPr/>
        <p:txBody>
          <a:bodyPr/>
          <a:lstStyle/>
          <a:p>
            <a:r>
              <a:rPr lang="en-US" altLang="zh-CN"/>
              <a:t>2026/4/26</a:t>
            </a:r>
            <a:endParaRPr lang="zh-CN" altLang="en-US"/>
          </a:p>
        </p:txBody>
      </p:sp>
      <p:sp>
        <p:nvSpPr>
          <p:cNvPr id="4" name="页脚占位符 3"/>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734695" y="177800"/>
            <a:ext cx="10515600" cy="664845"/>
          </a:xfrm>
        </p:spPr>
        <p:txBody>
          <a:bodyPr>
            <a:normAutofit fontScale="90000"/>
          </a:bodyPr>
          <a:lstStyle/>
          <a:p>
            <a:r>
              <a:rPr lang="en-US" altLang="zh-CN" dirty="0">
                <a:sym typeface="+mn-ea"/>
              </a:rPr>
              <a:t>Discussion on their origins</a:t>
            </a:r>
            <a:endParaRPr lang="zh-CN" altLang="en-US" dirty="0"/>
          </a:p>
        </p:txBody>
      </p:sp>
      <p:sp>
        <p:nvSpPr>
          <p:cNvPr id="3" name="文本框 2"/>
          <p:cNvSpPr txBox="1"/>
          <p:nvPr/>
        </p:nvSpPr>
        <p:spPr>
          <a:xfrm>
            <a:off x="6538816" y="1775793"/>
            <a:ext cx="5514974" cy="2585323"/>
          </a:xfrm>
          <a:prstGeom prst="rect">
            <a:avLst/>
          </a:prstGeom>
          <a:noFill/>
        </p:spPr>
        <p:txBody>
          <a:bodyPr wrap="square" rtlCol="0">
            <a:spAutoFit/>
          </a:bodyPr>
          <a:lstStyle/>
          <a:p>
            <a:r>
              <a:rPr lang="en-US" altLang="zh-CN" b="1" dirty="0">
                <a:solidFill>
                  <a:srgbClr val="FF0000"/>
                </a:solidFill>
              </a:rPr>
              <a:t>SNR is interacting with molecular cloud.</a:t>
            </a:r>
            <a:endParaRPr lang="en-US" altLang="zh-CN" b="1" dirty="0">
              <a:solidFill>
                <a:srgbClr val="FF0000"/>
              </a:solidFill>
            </a:endParaRPr>
          </a:p>
          <a:p>
            <a:endParaRPr lang="en-US" altLang="zh-CN" b="1" dirty="0">
              <a:solidFill>
                <a:srgbClr val="FF0000"/>
              </a:solidFill>
            </a:endParaRPr>
          </a:p>
          <a:p>
            <a:pPr marL="285750" indent="-285750">
              <a:buFont typeface="Arial" panose="020B0604020202090204" pitchFamily="34" charset="0"/>
              <a:buChar char="•"/>
            </a:pPr>
            <a:r>
              <a:rPr lang="en-US" altLang="zh-CN" dirty="0"/>
              <a:t>SNR_WCDA:</a:t>
            </a:r>
            <a:r>
              <a:rPr lang="zh-CN" altLang="en-US" dirty="0"/>
              <a:t>  </a:t>
            </a:r>
            <a:r>
              <a:rPr lang="en-US" altLang="zh-CN" b="1" dirty="0">
                <a:solidFill>
                  <a:srgbClr val="0000FF"/>
                </a:solidFill>
              </a:rPr>
              <a:t>dominated by leptonic</a:t>
            </a:r>
            <a:r>
              <a:rPr lang="zh-CN" altLang="en-US" b="1" dirty="0">
                <a:solidFill>
                  <a:srgbClr val="0000FF"/>
                </a:solidFill>
              </a:rPr>
              <a:t> </a:t>
            </a:r>
            <a:r>
              <a:rPr lang="en-US" altLang="zh-CN" b="1" dirty="0">
                <a:solidFill>
                  <a:srgbClr val="0000FF"/>
                </a:solidFill>
              </a:rPr>
              <a:t>process</a:t>
            </a:r>
            <a:endParaRPr lang="en-US" altLang="zh-CN" b="1" dirty="0">
              <a:solidFill>
                <a:srgbClr val="0000FF"/>
              </a:solidFill>
            </a:endParaRPr>
          </a:p>
          <a:p>
            <a:r>
              <a:rPr lang="en-US" altLang="zh-CN" dirty="0"/>
              <a:t>      Low energy cutoff come  from  energy loss of electrons:  </a:t>
            </a:r>
            <a:r>
              <a:rPr lang="en-US" altLang="zh-CN" b="1" dirty="0"/>
              <a:t>about 10 </a:t>
            </a:r>
            <a:r>
              <a:rPr lang="en-US" altLang="zh-CN" b="1" dirty="0" err="1"/>
              <a:t>TeV</a:t>
            </a:r>
            <a:r>
              <a:rPr lang="en-US" altLang="zh-CN" b="1" dirty="0"/>
              <a:t>  with </a:t>
            </a:r>
            <a:r>
              <a:rPr lang="en-US" altLang="zh-CN" b="1" dirty="0" err="1"/>
              <a:t>Tage</a:t>
            </a:r>
            <a:r>
              <a:rPr lang="en-US" altLang="zh-CN" b="1" dirty="0"/>
              <a:t>=20 </a:t>
            </a:r>
            <a:r>
              <a:rPr lang="en-US" altLang="zh-CN" b="1" dirty="0" err="1"/>
              <a:t>kyr</a:t>
            </a:r>
            <a:r>
              <a:rPr lang="en-US" altLang="zh-CN" b="1" dirty="0"/>
              <a:t> and B=9 </a:t>
            </a:r>
            <a:r>
              <a:rPr lang="en-US" altLang="zh-CN" b="1" dirty="0" err="1"/>
              <a:t>muG</a:t>
            </a:r>
            <a:r>
              <a:rPr lang="en-US" altLang="zh-CN" sz="1800" b="1" i="0" u="none" strike="noStrike" kern="1200" dirty="0">
                <a:solidFill>
                  <a:srgbClr val="0000FF"/>
                </a:solidFill>
                <a:effectLst/>
                <a:latin typeface="Calibri" panose="020F0502020204030204" pitchFamily="34" charset="0"/>
              </a:rPr>
              <a:t> </a:t>
            </a:r>
            <a:r>
              <a:rPr lang="en-US" altLang="zh-CN" sz="1800" b="1" i="0" u="none" strike="noStrike" kern="1200" dirty="0">
                <a:solidFill>
                  <a:srgbClr val="FFFFFF"/>
                </a:solidFill>
                <a:effectLst/>
                <a:latin typeface="Calibri" panose="020F0502020204030204" pitchFamily="34" charset="0"/>
              </a:rPr>
              <a:t>(J2000)</a:t>
            </a:r>
            <a:r>
              <a:rPr lang="en-US" altLang="zh-CN" sz="1800" b="1" i="0" u="none" strike="noStrike" kern="1200" dirty="0" err="1">
                <a:solidFill>
                  <a:srgbClr val="FFFFFF"/>
                </a:solidFill>
                <a:effectLst/>
                <a:latin typeface="Calibri" panose="020F0502020204030204" pitchFamily="34" charset="0"/>
              </a:rPr>
              <a:t>eg</a:t>
            </a:r>
            <a:r>
              <a:rPr lang="en-US" altLang="zh-CN" sz="1800" b="1" i="0" u="none" strike="noStrike" kern="1200" dirty="0">
                <a:solidFill>
                  <a:srgbClr val="FFFFFF"/>
                </a:solidFill>
                <a:effectLst/>
                <a:latin typeface="Calibri" panose="020F0502020204030204" pitchFamily="34" charset="0"/>
              </a:rPr>
              <a:t>)</a:t>
            </a:r>
            <a:endParaRPr lang="zh-CN" altLang="zh-CN" sz="1800" b="0" i="0" u="none" strike="noStrike" dirty="0">
              <a:effectLst/>
              <a:latin typeface="Arial" panose="020B0604020202090204" pitchFamily="34" charset="0"/>
            </a:endParaRPr>
          </a:p>
          <a:p>
            <a:pPr marL="285750" indent="-285750" algn="l" rtl="0" eaLnBrk="1" fontAlgn="t" latinLnBrk="0" hangingPunct="1">
              <a:spcBef>
                <a:spcPts val="0"/>
              </a:spcBef>
              <a:spcAft>
                <a:spcPts val="0"/>
              </a:spcAft>
              <a:buFont typeface="Arial" panose="020B0604020202090204" pitchFamily="34" charset="0"/>
              <a:buChar char="•"/>
            </a:pPr>
            <a:r>
              <a:rPr lang="en-US" altLang="zh-CN" sz="1800" b="0" i="0" u="none" strike="noStrike" kern="1200" dirty="0">
                <a:solidFill>
                  <a:srgbClr val="000000"/>
                </a:solidFill>
                <a:effectLst/>
                <a:latin typeface="Calibri" panose="020F0502020204030204" pitchFamily="34" charset="0"/>
              </a:rPr>
              <a:t>Dense region</a:t>
            </a:r>
            <a:r>
              <a:rPr lang="en-US" altLang="zh-CN" kern="1200" dirty="0">
                <a:solidFill>
                  <a:srgbClr val="000000"/>
                </a:solidFill>
                <a:latin typeface="Arial" panose="020B0604020202090204" pitchFamily="34" charset="0"/>
              </a:rPr>
              <a:t>:</a:t>
            </a:r>
            <a:r>
              <a:rPr lang="en-US" altLang="zh-CN" kern="1200" dirty="0">
                <a:solidFill>
                  <a:srgbClr val="BF01BF"/>
                </a:solidFill>
                <a:latin typeface="Arial" panose="020B0604020202090204" pitchFamily="34" charset="0"/>
              </a:rPr>
              <a:t> </a:t>
            </a:r>
            <a:r>
              <a:rPr lang="en-US" altLang="zh-CN" dirty="0"/>
              <a:t>dominated by </a:t>
            </a:r>
            <a:r>
              <a:rPr lang="en-US" altLang="zh-CN" b="1" kern="1200" dirty="0">
                <a:solidFill>
                  <a:srgbClr val="BF01BF"/>
                </a:solidFill>
                <a:latin typeface="Arial" panose="020B0604020202090204" pitchFamily="34" charset="0"/>
              </a:rPr>
              <a:t>hadronic process</a:t>
            </a:r>
            <a:endParaRPr lang="en-US" altLang="zh-CN" b="1" kern="1200" dirty="0">
              <a:solidFill>
                <a:srgbClr val="BF01BF"/>
              </a:solidFill>
              <a:latin typeface="Arial" panose="020B0604020202090204" pitchFamily="34" charset="0"/>
            </a:endParaRPr>
          </a:p>
          <a:p>
            <a:pPr algn="l" rtl="0" eaLnBrk="1" fontAlgn="t" latinLnBrk="0" hangingPunct="1">
              <a:spcBef>
                <a:spcPts val="0"/>
              </a:spcBef>
              <a:spcAft>
                <a:spcPts val="0"/>
              </a:spcAft>
            </a:pPr>
            <a:r>
              <a:rPr lang="en-US" altLang="zh-CN" b="1" dirty="0">
                <a:solidFill>
                  <a:srgbClr val="BF01BF"/>
                </a:solidFill>
                <a:latin typeface="Arial" panose="020B0604020202090204" pitchFamily="34" charset="0"/>
              </a:rPr>
              <a:t>     </a:t>
            </a:r>
            <a:r>
              <a:rPr lang="en-US" altLang="zh-CN" dirty="0"/>
              <a:t>High energy cutoff come from the maximum proton energy of SNRs acceleration:  </a:t>
            </a:r>
            <a:r>
              <a:rPr lang="en-US" altLang="zh-CN" b="1" dirty="0"/>
              <a:t>550 </a:t>
            </a:r>
            <a:r>
              <a:rPr lang="en-US" altLang="zh-CN" b="1" dirty="0" err="1"/>
              <a:t>TeV</a:t>
            </a:r>
            <a:endParaRPr lang="en-US" altLang="zh-CN" b="1" dirty="0"/>
          </a:p>
        </p:txBody>
      </p:sp>
      <p:sp>
        <p:nvSpPr>
          <p:cNvPr id="4" name="文本框 3"/>
          <p:cNvSpPr txBox="1"/>
          <p:nvPr/>
        </p:nvSpPr>
        <p:spPr>
          <a:xfrm>
            <a:off x="6604634" y="4574818"/>
            <a:ext cx="6372861" cy="369332"/>
          </a:xfrm>
          <a:prstGeom prst="rect">
            <a:avLst/>
          </a:prstGeom>
          <a:noFill/>
        </p:spPr>
        <p:txBody>
          <a:bodyPr wrap="square" rtlCol="0" anchor="t">
            <a:spAutoFit/>
          </a:bodyPr>
          <a:lstStyle/>
          <a:p>
            <a:r>
              <a:rPr lang="en-US" altLang="zh-CN" dirty="0"/>
              <a:t>X-ray upper limit</a:t>
            </a:r>
            <a:r>
              <a:rPr lang="zh-CN" altLang="en-US" dirty="0"/>
              <a:t> may not be reliable</a:t>
            </a:r>
            <a:endParaRPr lang="zh-CN" altLang="en-US" dirty="0"/>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71475" y="1373861"/>
            <a:ext cx="6059220" cy="4376103"/>
          </a:xfrm>
          <a:prstGeom prst="rect">
            <a:avLst/>
          </a:prstGeom>
        </p:spPr>
      </p:pic>
      <p:sp>
        <p:nvSpPr>
          <p:cNvPr id="2" name="日期占位符 1"/>
          <p:cNvSpPr>
            <a:spLocks noGrp="1"/>
          </p:cNvSpPr>
          <p:nvPr>
            <p:ph type="dt" sz="half" idx="10"/>
          </p:nvPr>
        </p:nvSpPr>
        <p:spPr/>
        <p:txBody>
          <a:bodyPr/>
          <a:lstStyle/>
          <a:p>
            <a:r>
              <a:rPr lang="en-US" altLang="zh-CN"/>
              <a:t>2026/4/26</a:t>
            </a:r>
            <a:endParaRPr lang="zh-CN" altLang="en-US"/>
          </a:p>
        </p:txBody>
      </p:sp>
      <p:sp>
        <p:nvSpPr>
          <p:cNvPr id="7" name="页脚占位符 6"/>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8" name="灯片编号占位符 7"/>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734695" y="177800"/>
            <a:ext cx="10515600" cy="664845"/>
          </a:xfrm>
        </p:spPr>
        <p:txBody>
          <a:bodyPr>
            <a:normAutofit fontScale="90000"/>
          </a:bodyPr>
          <a:lstStyle/>
          <a:p>
            <a:r>
              <a:rPr lang="en-US" altLang="zh-CN" dirty="0">
                <a:sym typeface="+mn-ea"/>
              </a:rPr>
              <a:t>Discussion on their origins</a:t>
            </a:r>
            <a:endParaRPr lang="zh-CN" altLang="en-US" dirty="0"/>
          </a:p>
        </p:txBody>
      </p:sp>
      <p:sp>
        <p:nvSpPr>
          <p:cNvPr id="3" name="文本框 2"/>
          <p:cNvSpPr txBox="1"/>
          <p:nvPr/>
        </p:nvSpPr>
        <p:spPr>
          <a:xfrm>
            <a:off x="6538816" y="1775793"/>
            <a:ext cx="5514974" cy="2585323"/>
          </a:xfrm>
          <a:prstGeom prst="rect">
            <a:avLst/>
          </a:prstGeom>
          <a:noFill/>
        </p:spPr>
        <p:txBody>
          <a:bodyPr wrap="square" rtlCol="0">
            <a:spAutoFit/>
          </a:bodyPr>
          <a:lstStyle/>
          <a:p>
            <a:r>
              <a:rPr lang="en-US" altLang="zh-CN" b="1" dirty="0">
                <a:solidFill>
                  <a:srgbClr val="FF0000"/>
                </a:solidFill>
              </a:rPr>
              <a:t>SNR is interacting with molecular cloud.</a:t>
            </a:r>
            <a:endParaRPr lang="en-US" altLang="zh-CN" b="1" dirty="0">
              <a:solidFill>
                <a:srgbClr val="FF0000"/>
              </a:solidFill>
            </a:endParaRPr>
          </a:p>
          <a:p>
            <a:endParaRPr lang="en-US" altLang="zh-CN" b="1" dirty="0">
              <a:solidFill>
                <a:srgbClr val="FF0000"/>
              </a:solidFill>
            </a:endParaRPr>
          </a:p>
          <a:p>
            <a:pPr marL="285750" indent="-285750">
              <a:buFont typeface="Arial" panose="020B0604020202090204" pitchFamily="34" charset="0"/>
              <a:buChar char="•"/>
            </a:pPr>
            <a:r>
              <a:rPr lang="en-US" altLang="zh-CN" dirty="0"/>
              <a:t>SNR_WCDA:</a:t>
            </a:r>
            <a:r>
              <a:rPr lang="zh-CN" altLang="en-US" dirty="0"/>
              <a:t>  </a:t>
            </a:r>
            <a:r>
              <a:rPr lang="en-US" altLang="zh-CN" b="1" dirty="0">
                <a:solidFill>
                  <a:srgbClr val="0000FF"/>
                </a:solidFill>
              </a:rPr>
              <a:t>dominated by leptonic</a:t>
            </a:r>
            <a:r>
              <a:rPr lang="zh-CN" altLang="en-US" b="1" dirty="0">
                <a:solidFill>
                  <a:srgbClr val="0000FF"/>
                </a:solidFill>
              </a:rPr>
              <a:t> </a:t>
            </a:r>
            <a:r>
              <a:rPr lang="en-US" altLang="zh-CN" b="1" dirty="0">
                <a:solidFill>
                  <a:srgbClr val="0000FF"/>
                </a:solidFill>
              </a:rPr>
              <a:t>process</a:t>
            </a:r>
            <a:endParaRPr lang="en-US" altLang="zh-CN" b="1" dirty="0">
              <a:solidFill>
                <a:srgbClr val="0000FF"/>
              </a:solidFill>
            </a:endParaRPr>
          </a:p>
          <a:p>
            <a:r>
              <a:rPr lang="en-US" altLang="zh-CN" dirty="0"/>
              <a:t>      Low energy cutoff come  from  energy loss of electrons:  </a:t>
            </a:r>
            <a:r>
              <a:rPr lang="en-US" altLang="zh-CN" b="1" dirty="0"/>
              <a:t>about 10 </a:t>
            </a:r>
            <a:r>
              <a:rPr lang="en-US" altLang="zh-CN" b="1" dirty="0" err="1"/>
              <a:t>TeV</a:t>
            </a:r>
            <a:r>
              <a:rPr lang="en-US" altLang="zh-CN" b="1" dirty="0"/>
              <a:t>  with </a:t>
            </a:r>
            <a:r>
              <a:rPr lang="en-US" altLang="zh-CN" b="1" dirty="0" err="1"/>
              <a:t>Tage</a:t>
            </a:r>
            <a:r>
              <a:rPr lang="en-US" altLang="zh-CN" b="1" dirty="0"/>
              <a:t>=20 </a:t>
            </a:r>
            <a:r>
              <a:rPr lang="en-US" altLang="zh-CN" b="1" dirty="0" err="1"/>
              <a:t>kyr</a:t>
            </a:r>
            <a:r>
              <a:rPr lang="en-US" altLang="zh-CN" b="1" dirty="0"/>
              <a:t> and B=9 </a:t>
            </a:r>
            <a:r>
              <a:rPr lang="en-US" altLang="zh-CN" b="1" dirty="0" err="1"/>
              <a:t>muG</a:t>
            </a:r>
            <a:r>
              <a:rPr lang="en-US" altLang="zh-CN" sz="1800" b="1" i="0" u="none" strike="noStrike" kern="1200" dirty="0">
                <a:solidFill>
                  <a:srgbClr val="0000FF"/>
                </a:solidFill>
                <a:effectLst/>
                <a:latin typeface="Calibri" panose="020F0502020204030204" pitchFamily="34" charset="0"/>
              </a:rPr>
              <a:t> </a:t>
            </a:r>
            <a:r>
              <a:rPr lang="en-US" altLang="zh-CN" sz="1800" b="1" i="0" u="none" strike="noStrike" kern="1200" dirty="0">
                <a:solidFill>
                  <a:srgbClr val="FFFFFF"/>
                </a:solidFill>
                <a:effectLst/>
                <a:latin typeface="Calibri" panose="020F0502020204030204" pitchFamily="34" charset="0"/>
              </a:rPr>
              <a:t>(J2000)</a:t>
            </a:r>
            <a:r>
              <a:rPr lang="en-US" altLang="zh-CN" sz="1800" b="1" i="0" u="none" strike="noStrike" kern="1200" dirty="0" err="1">
                <a:solidFill>
                  <a:srgbClr val="FFFFFF"/>
                </a:solidFill>
                <a:effectLst/>
                <a:latin typeface="Calibri" panose="020F0502020204030204" pitchFamily="34" charset="0"/>
              </a:rPr>
              <a:t>eg</a:t>
            </a:r>
            <a:r>
              <a:rPr lang="en-US" altLang="zh-CN" sz="1800" b="1" i="0" u="none" strike="noStrike" kern="1200" dirty="0">
                <a:solidFill>
                  <a:srgbClr val="FFFFFF"/>
                </a:solidFill>
                <a:effectLst/>
                <a:latin typeface="Calibri" panose="020F0502020204030204" pitchFamily="34" charset="0"/>
              </a:rPr>
              <a:t>)</a:t>
            </a:r>
            <a:endParaRPr lang="zh-CN" altLang="zh-CN" sz="1800" b="0" i="0" u="none" strike="noStrike" dirty="0">
              <a:effectLst/>
              <a:latin typeface="Arial" panose="020B0604020202090204" pitchFamily="34" charset="0"/>
            </a:endParaRPr>
          </a:p>
          <a:p>
            <a:pPr marL="285750" indent="-285750" algn="l" rtl="0" eaLnBrk="1" fontAlgn="t" latinLnBrk="0" hangingPunct="1">
              <a:spcBef>
                <a:spcPts val="0"/>
              </a:spcBef>
              <a:spcAft>
                <a:spcPts val="0"/>
              </a:spcAft>
              <a:buFont typeface="Arial" panose="020B0604020202090204" pitchFamily="34" charset="0"/>
              <a:buChar char="•"/>
            </a:pPr>
            <a:r>
              <a:rPr lang="en-US" altLang="zh-CN" sz="1800" b="0" i="0" u="none" strike="noStrike" kern="1200" dirty="0">
                <a:solidFill>
                  <a:srgbClr val="000000"/>
                </a:solidFill>
                <a:effectLst/>
                <a:latin typeface="Calibri" panose="020F0502020204030204" pitchFamily="34" charset="0"/>
              </a:rPr>
              <a:t>Dense region</a:t>
            </a:r>
            <a:r>
              <a:rPr lang="en-US" altLang="zh-CN" kern="1200" dirty="0">
                <a:solidFill>
                  <a:srgbClr val="000000"/>
                </a:solidFill>
                <a:latin typeface="Arial" panose="020B0604020202090204" pitchFamily="34" charset="0"/>
              </a:rPr>
              <a:t>:</a:t>
            </a:r>
            <a:r>
              <a:rPr lang="en-US" altLang="zh-CN" kern="1200" dirty="0">
                <a:solidFill>
                  <a:srgbClr val="BF01BF"/>
                </a:solidFill>
                <a:latin typeface="Arial" panose="020B0604020202090204" pitchFamily="34" charset="0"/>
              </a:rPr>
              <a:t> </a:t>
            </a:r>
            <a:r>
              <a:rPr lang="en-US" altLang="zh-CN" dirty="0"/>
              <a:t>dominated by </a:t>
            </a:r>
            <a:r>
              <a:rPr lang="en-US" altLang="zh-CN" b="1" kern="1200" dirty="0">
                <a:solidFill>
                  <a:srgbClr val="BF01BF"/>
                </a:solidFill>
                <a:latin typeface="Arial" panose="020B0604020202090204" pitchFamily="34" charset="0"/>
              </a:rPr>
              <a:t>hadronic process</a:t>
            </a:r>
            <a:endParaRPr lang="en-US" altLang="zh-CN" b="1" kern="1200" dirty="0">
              <a:solidFill>
                <a:srgbClr val="BF01BF"/>
              </a:solidFill>
              <a:latin typeface="Arial" panose="020B0604020202090204" pitchFamily="34" charset="0"/>
            </a:endParaRPr>
          </a:p>
          <a:p>
            <a:pPr algn="l" rtl="0" eaLnBrk="1" fontAlgn="t" latinLnBrk="0" hangingPunct="1">
              <a:spcBef>
                <a:spcPts val="0"/>
              </a:spcBef>
              <a:spcAft>
                <a:spcPts val="0"/>
              </a:spcAft>
            </a:pPr>
            <a:r>
              <a:rPr lang="en-US" altLang="zh-CN" b="1" dirty="0">
                <a:solidFill>
                  <a:srgbClr val="BF01BF"/>
                </a:solidFill>
                <a:latin typeface="Arial" panose="020B0604020202090204" pitchFamily="34" charset="0"/>
              </a:rPr>
              <a:t>     </a:t>
            </a:r>
            <a:r>
              <a:rPr lang="en-US" altLang="zh-CN" dirty="0"/>
              <a:t>High energy cutoff come from the maximum proton energy of SNRs acceleration:  </a:t>
            </a:r>
            <a:r>
              <a:rPr lang="en-US" altLang="zh-CN" b="1" dirty="0"/>
              <a:t>550 </a:t>
            </a:r>
            <a:r>
              <a:rPr lang="en-US" altLang="zh-CN" b="1" dirty="0" err="1"/>
              <a:t>TeV</a:t>
            </a:r>
            <a:endParaRPr lang="en-US" altLang="zh-CN" b="1" dirty="0"/>
          </a:p>
        </p:txBody>
      </p:sp>
      <p:sp>
        <p:nvSpPr>
          <p:cNvPr id="4" name="文本框 3"/>
          <p:cNvSpPr txBox="1"/>
          <p:nvPr/>
        </p:nvSpPr>
        <p:spPr>
          <a:xfrm>
            <a:off x="6604634" y="4574818"/>
            <a:ext cx="6372861" cy="369332"/>
          </a:xfrm>
          <a:prstGeom prst="rect">
            <a:avLst/>
          </a:prstGeom>
          <a:noFill/>
        </p:spPr>
        <p:txBody>
          <a:bodyPr wrap="square" rtlCol="0" anchor="t">
            <a:spAutoFit/>
          </a:bodyPr>
          <a:lstStyle/>
          <a:p>
            <a:r>
              <a:rPr lang="en-US" altLang="zh-CN" dirty="0"/>
              <a:t>X-ray upper limit</a:t>
            </a:r>
            <a:r>
              <a:rPr lang="zh-CN" altLang="en-US" dirty="0"/>
              <a:t> may not be reliable</a:t>
            </a:r>
            <a:endParaRPr lang="zh-CN" altLang="en-US" dirty="0"/>
          </a:p>
        </p:txBody>
      </p:sp>
      <p:sp>
        <p:nvSpPr>
          <p:cNvPr id="7" name="文本框 6"/>
          <p:cNvSpPr txBox="1"/>
          <p:nvPr/>
        </p:nvSpPr>
        <p:spPr>
          <a:xfrm>
            <a:off x="7486650" y="5371554"/>
            <a:ext cx="2019300" cy="646331"/>
          </a:xfrm>
          <a:prstGeom prst="rect">
            <a:avLst/>
          </a:prstGeom>
          <a:noFill/>
        </p:spPr>
        <p:txBody>
          <a:bodyPr wrap="square" rtlCol="0">
            <a:spAutoFit/>
          </a:bodyPr>
          <a:lstStyle/>
          <a:p>
            <a:r>
              <a:rPr lang="en-US" altLang="zh-CN" sz="3600" b="1" dirty="0"/>
              <a:t>Thanks!</a:t>
            </a:r>
            <a:endParaRPr lang="zh-CN" altLang="en-US" sz="3600" b="1" dirty="0"/>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71475" y="1373861"/>
            <a:ext cx="6059220" cy="4376103"/>
          </a:xfrm>
          <a:prstGeom prst="rect">
            <a:avLst/>
          </a:prstGeom>
        </p:spPr>
      </p:pic>
      <p:sp>
        <p:nvSpPr>
          <p:cNvPr id="2" name="日期占位符 1"/>
          <p:cNvSpPr>
            <a:spLocks noGrp="1"/>
          </p:cNvSpPr>
          <p:nvPr>
            <p:ph type="dt" sz="half" idx="10"/>
          </p:nvPr>
        </p:nvSpPr>
        <p:spPr/>
        <p:txBody>
          <a:bodyPr/>
          <a:lstStyle/>
          <a:p>
            <a:r>
              <a:rPr lang="en-US" altLang="zh-CN"/>
              <a:t>2026/4/26</a:t>
            </a:r>
            <a:endParaRPr lang="zh-CN" altLang="en-US"/>
          </a:p>
        </p:txBody>
      </p:sp>
      <p:sp>
        <p:nvSpPr>
          <p:cNvPr id="8" name="页脚占位符 7"/>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sp>
        <p:nvSpPr>
          <p:cNvPr id="4" name="日期占位符 3"/>
          <p:cNvSpPr>
            <a:spLocks noGrp="1"/>
          </p:cNvSpPr>
          <p:nvPr>
            <p:ph type="dt" sz="half" idx="10"/>
          </p:nvPr>
        </p:nvSpPr>
        <p:spPr/>
        <p:txBody>
          <a:bodyPr/>
          <a:lstStyle/>
          <a:p>
            <a:r>
              <a:rPr lang="en-US" altLang="zh-CN"/>
              <a:t>2026/4/26</a:t>
            </a:r>
            <a:endParaRPr lang="zh-CN" altLang="en-US"/>
          </a:p>
        </p:txBody>
      </p:sp>
      <p:sp>
        <p:nvSpPr>
          <p:cNvPr id="5" name="页脚占位符 4"/>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Back up X-ray upper limit</a:t>
            </a:r>
            <a:endParaRPr lang="zh-CN" altLang="en-US" dirty="0"/>
          </a:p>
        </p:txBody>
      </p:sp>
      <p:pic>
        <p:nvPicPr>
          <p:cNvPr id="6147"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30237" y="1625600"/>
            <a:ext cx="10144125"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日期占位符 2"/>
          <p:cNvSpPr>
            <a:spLocks noGrp="1"/>
          </p:cNvSpPr>
          <p:nvPr>
            <p:ph type="dt" sz="half" idx="10"/>
          </p:nvPr>
        </p:nvSpPr>
        <p:spPr/>
        <p:txBody>
          <a:bodyPr/>
          <a:lstStyle/>
          <a:p>
            <a:r>
              <a:rPr lang="en-US" altLang="zh-CN"/>
              <a:t>2026/4/26</a:t>
            </a:r>
            <a:endParaRPr lang="zh-CN" altLang="en-US"/>
          </a:p>
        </p:txBody>
      </p:sp>
      <p:sp>
        <p:nvSpPr>
          <p:cNvPr id="4" name="页脚占位符 3"/>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Picture 2"/>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1002504" y="993301"/>
            <a:ext cx="8247063" cy="202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组合 4"/>
          <p:cNvGrpSpPr/>
          <p:nvPr/>
        </p:nvGrpSpPr>
        <p:grpSpPr>
          <a:xfrm>
            <a:off x="1222374" y="3175001"/>
            <a:ext cx="7807325" cy="3492500"/>
            <a:chOff x="7902575" y="2947988"/>
            <a:chExt cx="5151438" cy="3307035"/>
          </a:xfrm>
        </p:grpSpPr>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2575" y="2947988"/>
              <a:ext cx="5151438" cy="3307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直接连接符 6"/>
            <p:cNvCxnSpPr/>
            <p:nvPr/>
          </p:nvCxnSpPr>
          <p:spPr>
            <a:xfrm flipV="1">
              <a:off x="11801475" y="3562350"/>
              <a:ext cx="1252538" cy="9525"/>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8" name="直接连接符 7"/>
            <p:cNvCxnSpPr/>
            <p:nvPr/>
          </p:nvCxnSpPr>
          <p:spPr>
            <a:xfrm flipV="1">
              <a:off x="7902575" y="4476750"/>
              <a:ext cx="1252538" cy="9525"/>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grpSp>
      <p:sp>
        <p:nvSpPr>
          <p:cNvPr id="3" name="日期占位符 2"/>
          <p:cNvSpPr>
            <a:spLocks noGrp="1"/>
          </p:cNvSpPr>
          <p:nvPr>
            <p:ph type="dt" sz="half" idx="10"/>
          </p:nvPr>
        </p:nvSpPr>
        <p:spPr/>
        <p:txBody>
          <a:bodyPr/>
          <a:lstStyle/>
          <a:p>
            <a:r>
              <a:rPr lang="en-US" altLang="zh-CN"/>
              <a:t>2026/4/26</a:t>
            </a:r>
            <a:endParaRPr lang="zh-CN" altLang="en-US"/>
          </a:p>
        </p:txBody>
      </p:sp>
      <p:sp>
        <p:nvSpPr>
          <p:cNvPr id="9" name="页脚占位符 8"/>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10" name="灯片编号占位符 9"/>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日期占位符 2"/>
          <p:cNvSpPr>
            <a:spLocks noGrp="1"/>
          </p:cNvSpPr>
          <p:nvPr>
            <p:ph type="dt" sz="half" idx="10"/>
          </p:nvPr>
        </p:nvSpPr>
        <p:spPr/>
        <p:txBody>
          <a:bodyPr/>
          <a:lstStyle/>
          <a:p>
            <a:r>
              <a:rPr lang="en-US" altLang="zh-CN"/>
              <a:t>2026/4/26</a:t>
            </a:r>
            <a:endParaRPr lang="zh-CN" altLang="en-US"/>
          </a:p>
        </p:txBody>
      </p:sp>
      <p:sp>
        <p:nvSpPr>
          <p:cNvPr id="4" name="页脚占位符 3"/>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10" name="图片 9"/>
          <p:cNvPicPr>
            <a:picLocks noChangeAspect="1"/>
          </p:cNvPicPr>
          <p:nvPr/>
        </p:nvPicPr>
        <p:blipFill>
          <a:blip r:embed="rId1"/>
          <a:stretch>
            <a:fillRect/>
          </a:stretch>
        </p:blipFill>
        <p:spPr>
          <a:xfrm>
            <a:off x="0" y="0"/>
            <a:ext cx="8934909" cy="1466925"/>
          </a:xfrm>
          <a:prstGeom prst="rect">
            <a:avLst/>
          </a:prstGeom>
        </p:spPr>
      </p:pic>
      <p:pic>
        <p:nvPicPr>
          <p:cNvPr id="12" name="图片 11"/>
          <p:cNvPicPr>
            <a:picLocks noChangeAspect="1"/>
          </p:cNvPicPr>
          <p:nvPr/>
        </p:nvPicPr>
        <p:blipFill>
          <a:blip r:embed="rId2"/>
          <a:stretch>
            <a:fillRect/>
          </a:stretch>
        </p:blipFill>
        <p:spPr>
          <a:xfrm>
            <a:off x="5651780" y="663608"/>
            <a:ext cx="6382078" cy="1606633"/>
          </a:xfrm>
          <a:prstGeom prst="rect">
            <a:avLst/>
          </a:prstGeom>
        </p:spPr>
      </p:pic>
      <p:pic>
        <p:nvPicPr>
          <p:cNvPr id="14" name="图片 13"/>
          <p:cNvPicPr>
            <a:picLocks noChangeAspect="1"/>
          </p:cNvPicPr>
          <p:nvPr/>
        </p:nvPicPr>
        <p:blipFill>
          <a:blip r:embed="rId3"/>
          <a:stretch>
            <a:fillRect/>
          </a:stretch>
        </p:blipFill>
        <p:spPr>
          <a:xfrm>
            <a:off x="0" y="2196583"/>
            <a:ext cx="7930542" cy="4661417"/>
          </a:xfrm>
          <a:prstGeom prst="rect">
            <a:avLst/>
          </a:prstGeom>
        </p:spPr>
      </p:pic>
      <p:pic>
        <p:nvPicPr>
          <p:cNvPr id="20" name="图片 19"/>
          <p:cNvPicPr>
            <a:picLocks noChangeAspect="1"/>
          </p:cNvPicPr>
          <p:nvPr/>
        </p:nvPicPr>
        <p:blipFill>
          <a:blip r:embed="rId4"/>
          <a:stretch>
            <a:fillRect/>
          </a:stretch>
        </p:blipFill>
        <p:spPr>
          <a:xfrm>
            <a:off x="7638288" y="2371148"/>
            <a:ext cx="4553712" cy="4174236"/>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Back up</a:t>
            </a:r>
            <a:endParaRPr lang="zh-CN" altLang="en-US" dirty="0"/>
          </a:p>
        </p:txBody>
      </p:sp>
      <p:pic>
        <p:nvPicPr>
          <p:cNvPr id="4" name="内容占位符 3"/>
          <p:cNvPicPr>
            <a:picLocks noGrp="1" noChangeAspect="1"/>
          </p:cNvPicPr>
          <p:nvPr>
            <p:ph idx="1"/>
          </p:nvPr>
        </p:nvPicPr>
        <p:blipFill>
          <a:blip r:embed="rId1"/>
          <a:stretch>
            <a:fillRect/>
          </a:stretch>
        </p:blipFill>
        <p:spPr>
          <a:xfrm>
            <a:off x="4733747" y="1609725"/>
            <a:ext cx="4781905" cy="4351338"/>
          </a:xfrm>
          <a:prstGeom prst="rect">
            <a:avLst/>
          </a:prstGeom>
        </p:spPr>
      </p:pic>
      <p:pic>
        <p:nvPicPr>
          <p:cNvPr id="5" name="图片 4"/>
          <p:cNvPicPr>
            <a:picLocks noChangeAspect="1"/>
          </p:cNvPicPr>
          <p:nvPr/>
        </p:nvPicPr>
        <p:blipFill>
          <a:blip r:embed="rId2"/>
          <a:stretch>
            <a:fillRect/>
          </a:stretch>
        </p:blipFill>
        <p:spPr>
          <a:xfrm>
            <a:off x="247619" y="1837644"/>
            <a:ext cx="4449011" cy="3813856"/>
          </a:xfrm>
          <a:prstGeom prst="rect">
            <a:avLst/>
          </a:prstGeom>
        </p:spPr>
      </p:pic>
      <p:sp>
        <p:nvSpPr>
          <p:cNvPr id="3" name="日期占位符 2"/>
          <p:cNvSpPr>
            <a:spLocks noGrp="1"/>
          </p:cNvSpPr>
          <p:nvPr>
            <p:ph type="dt" sz="half" idx="10"/>
          </p:nvPr>
        </p:nvSpPr>
        <p:spPr/>
        <p:txBody>
          <a:bodyPr/>
          <a:lstStyle/>
          <a:p>
            <a:r>
              <a:rPr lang="en-US" altLang="zh-CN"/>
              <a:t>2026/4/26</a:t>
            </a:r>
            <a:endParaRPr lang="zh-CN" altLang="en-US"/>
          </a:p>
        </p:txBody>
      </p:sp>
      <p:sp>
        <p:nvSpPr>
          <p:cNvPr id="6" name="页脚占位符 5"/>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5" name="内容占位符 4"/>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838200" y="365125"/>
            <a:ext cx="10515600" cy="2292072"/>
          </a:xfr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694" y="2721929"/>
            <a:ext cx="10439981" cy="3466400"/>
          </a:xfrm>
          <a:prstGeom prst="rect">
            <a:avLst/>
          </a:prstGeom>
        </p:spPr>
      </p:pic>
      <p:sp>
        <p:nvSpPr>
          <p:cNvPr id="3" name="日期占位符 2"/>
          <p:cNvSpPr>
            <a:spLocks noGrp="1"/>
          </p:cNvSpPr>
          <p:nvPr>
            <p:ph type="dt" sz="half" idx="10"/>
          </p:nvPr>
        </p:nvSpPr>
        <p:spPr/>
        <p:txBody>
          <a:bodyPr/>
          <a:lstStyle/>
          <a:p>
            <a:r>
              <a:rPr lang="en-US" altLang="zh-CN"/>
              <a:t>2026/4/26</a:t>
            </a:r>
            <a:endParaRPr lang="zh-CN" altLang="en-US"/>
          </a:p>
        </p:txBody>
      </p:sp>
      <p:sp>
        <p:nvSpPr>
          <p:cNvPr id="4" name="页脚占位符 3"/>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弥散对测量的影响</a:t>
            </a:r>
            <a:endParaRPr lang="zh-CN" altLang="en-US" dirty="0"/>
          </a:p>
        </p:txBody>
      </p:sp>
      <p:pic>
        <p:nvPicPr>
          <p:cNvPr id="5" name="内容占位符 4"/>
          <p:cNvPicPr>
            <a:picLocks noGrp="1" noChangeAspect="1"/>
          </p:cNvPicPr>
          <p:nvPr>
            <p:ph idx="1"/>
          </p:nvPr>
        </p:nvPicPr>
        <p:blipFill>
          <a:blip r:embed="rId1"/>
          <a:stretch>
            <a:fillRect/>
          </a:stretch>
        </p:blipFill>
        <p:spPr>
          <a:xfrm>
            <a:off x="312420" y="2567940"/>
            <a:ext cx="6650285" cy="2405658"/>
          </a:xfrm>
        </p:spPr>
      </p:pic>
      <p:pic>
        <p:nvPicPr>
          <p:cNvPr id="7" name="图片 6"/>
          <p:cNvPicPr>
            <a:picLocks noChangeAspect="1"/>
          </p:cNvPicPr>
          <p:nvPr/>
        </p:nvPicPr>
        <p:blipFill>
          <a:blip r:embed="rId2"/>
          <a:stretch>
            <a:fillRect/>
          </a:stretch>
        </p:blipFill>
        <p:spPr>
          <a:xfrm>
            <a:off x="7021830" y="2144292"/>
            <a:ext cx="4994910" cy="2815602"/>
          </a:xfrm>
          <a:prstGeom prst="rect">
            <a:avLst/>
          </a:prstGeom>
        </p:spPr>
      </p:pic>
      <p:cxnSp>
        <p:nvCxnSpPr>
          <p:cNvPr id="4" name="直接连接符 3"/>
          <p:cNvCxnSpPr/>
          <p:nvPr/>
        </p:nvCxnSpPr>
        <p:spPr>
          <a:xfrm>
            <a:off x="1155700" y="3365500"/>
            <a:ext cx="7721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1155700" y="4051300"/>
            <a:ext cx="5295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6261100" y="4051300"/>
            <a:ext cx="2616200" cy="17780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82979" y="5128260"/>
            <a:ext cx="10789921" cy="646331"/>
          </a:xfrm>
          <a:prstGeom prst="rect">
            <a:avLst/>
          </a:prstGeom>
          <a:noFill/>
        </p:spPr>
        <p:txBody>
          <a:bodyPr wrap="square" rtlCol="0">
            <a:spAutoFit/>
          </a:bodyPr>
          <a:lstStyle/>
          <a:p>
            <a:r>
              <a:rPr lang="zh-CN" altLang="en-US" dirty="0"/>
              <a:t>弥散</a:t>
            </a:r>
            <a:r>
              <a:rPr lang="en-US" altLang="zh-CN" dirty="0"/>
              <a:t>=0			 </a:t>
            </a:r>
            <a:r>
              <a:rPr lang="en-US" altLang="zh-CN" dirty="0" err="1"/>
              <a:t>roi</a:t>
            </a:r>
            <a:r>
              <a:rPr lang="zh-CN" altLang="en-US" dirty="0"/>
              <a:t>（</a:t>
            </a:r>
            <a:r>
              <a:rPr lang="en-US" altLang="zh-CN" dirty="0" err="1"/>
              <a:t>gb</a:t>
            </a:r>
            <a:r>
              <a:rPr lang="zh-CN" altLang="en-US" dirty="0"/>
              <a:t>：</a:t>
            </a:r>
            <a:r>
              <a:rPr lang="en-US" altLang="zh-CN" dirty="0"/>
              <a:t>0-8</a:t>
            </a:r>
            <a:r>
              <a:rPr lang="zh-CN" altLang="en-US" dirty="0"/>
              <a:t>）内平均弥散</a:t>
            </a:r>
            <a:r>
              <a:rPr lang="en-US" altLang="zh-CN" dirty="0"/>
              <a:t>~PRL </a:t>
            </a:r>
            <a:r>
              <a:rPr lang="en-US" altLang="zh-CN" dirty="0" err="1"/>
              <a:t>out_region</a:t>
            </a:r>
            <a:r>
              <a:rPr lang="en-US" altLang="zh-CN" dirty="0"/>
              <a:t>       </a:t>
            </a:r>
            <a:r>
              <a:rPr lang="zh-CN" altLang="en-US" dirty="0"/>
              <a:t>自由拟合</a:t>
            </a:r>
            <a:r>
              <a:rPr lang="en-US" altLang="zh-CN" dirty="0" err="1"/>
              <a:t>roi</a:t>
            </a:r>
            <a:r>
              <a:rPr lang="en-US" altLang="zh-CN" dirty="0"/>
              <a:t> </a:t>
            </a:r>
            <a:r>
              <a:rPr lang="zh-CN" altLang="en-US" dirty="0"/>
              <a:t>内的弥散</a:t>
            </a:r>
            <a:r>
              <a:rPr lang="en-US" altLang="zh-CN" dirty="0"/>
              <a:t>(PL</a:t>
            </a:r>
            <a:r>
              <a:rPr lang="zh-CN" altLang="en-US" dirty="0"/>
              <a:t>能谱）</a:t>
            </a:r>
            <a:r>
              <a:rPr lang="en-US" altLang="zh-CN" dirty="0"/>
              <a:t>			</a:t>
            </a:r>
            <a:endParaRPr lang="zh-CN" altLang="en-US" dirty="0"/>
          </a:p>
        </p:txBody>
      </p:sp>
      <p:cxnSp>
        <p:nvCxnSpPr>
          <p:cNvPr id="14" name="直接连接符 13"/>
          <p:cNvCxnSpPr/>
          <p:nvPr/>
        </p:nvCxnSpPr>
        <p:spPr>
          <a:xfrm>
            <a:off x="1155700" y="3022600"/>
            <a:ext cx="772160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日期占位符 2"/>
          <p:cNvSpPr>
            <a:spLocks noGrp="1"/>
          </p:cNvSpPr>
          <p:nvPr>
            <p:ph type="dt" sz="half" idx="10"/>
          </p:nvPr>
        </p:nvSpPr>
        <p:spPr/>
        <p:txBody>
          <a:bodyPr/>
          <a:lstStyle/>
          <a:p>
            <a:r>
              <a:rPr lang="en-US" altLang="zh-CN"/>
              <a:t>2026/4/26</a:t>
            </a:r>
            <a:endParaRPr lang="zh-CN" altLang="en-US"/>
          </a:p>
        </p:txBody>
      </p:sp>
      <p:sp>
        <p:nvSpPr>
          <p:cNvPr id="6" name="页脚占位符 5"/>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弥散对能谱点误差的影响</a:t>
            </a:r>
            <a:endParaRPr lang="zh-CN" altLang="en-US" dirty="0"/>
          </a:p>
        </p:txBody>
      </p:sp>
      <p:pic>
        <p:nvPicPr>
          <p:cNvPr id="1026" name="Picture 2"/>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814185" y="2002220"/>
            <a:ext cx="5876993" cy="4162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日期占位符 2"/>
          <p:cNvSpPr>
            <a:spLocks noGrp="1"/>
          </p:cNvSpPr>
          <p:nvPr>
            <p:ph type="dt" sz="half" idx="10"/>
          </p:nvPr>
        </p:nvSpPr>
        <p:spPr/>
        <p:txBody>
          <a:bodyPr/>
          <a:lstStyle/>
          <a:p>
            <a:r>
              <a:rPr lang="en-US" altLang="zh-CN"/>
              <a:t>2026/4/26</a:t>
            </a:r>
            <a:endParaRPr lang="zh-CN" altLang="en-US"/>
          </a:p>
        </p:txBody>
      </p:sp>
      <p:sp>
        <p:nvSpPr>
          <p:cNvPr id="4" name="页脚占位符 3"/>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弥散对误差的影响</a:t>
            </a:r>
            <a:endParaRPr lang="zh-CN" altLang="en-US" dirty="0"/>
          </a:p>
        </p:txBody>
      </p:sp>
      <p:sp>
        <p:nvSpPr>
          <p:cNvPr id="4" name="矩形 3"/>
          <p:cNvSpPr/>
          <p:nvPr/>
        </p:nvSpPr>
        <p:spPr>
          <a:xfrm>
            <a:off x="415158" y="1771527"/>
            <a:ext cx="6096000" cy="3693319"/>
          </a:xfrm>
          <a:prstGeom prst="rect">
            <a:avLst/>
          </a:prstGeom>
        </p:spPr>
        <p:txBody>
          <a:bodyPr>
            <a:spAutoFit/>
          </a:bodyPr>
          <a:lstStyle/>
          <a:p>
            <a:r>
              <a:rPr lang="en-US" altLang="zh-CN" dirty="0"/>
              <a:t>x[0]=2.551, y[0]=5.6248e-12, ex[0]=0, </a:t>
            </a:r>
            <a:r>
              <a:rPr lang="en-US" altLang="zh-CN" dirty="0" err="1"/>
              <a:t>ey</a:t>
            </a:r>
            <a:r>
              <a:rPr lang="en-US" altLang="zh-CN" dirty="0"/>
              <a:t>[0]=1.2407e-12</a:t>
            </a:r>
            <a:endParaRPr lang="en-US" altLang="zh-CN" dirty="0"/>
          </a:p>
          <a:p>
            <a:r>
              <a:rPr lang="en-US" altLang="zh-CN" dirty="0"/>
              <a:t>x[1]=4.058, y[1]=3.9397e-12, ex[1]=0, </a:t>
            </a:r>
            <a:r>
              <a:rPr lang="en-US" altLang="zh-CN" dirty="0" err="1"/>
              <a:t>ey</a:t>
            </a:r>
            <a:r>
              <a:rPr lang="en-US" altLang="zh-CN" dirty="0"/>
              <a:t>[1]=1.2103e-12</a:t>
            </a:r>
            <a:endParaRPr lang="en-US" altLang="zh-CN" dirty="0"/>
          </a:p>
          <a:p>
            <a:r>
              <a:rPr lang="en-US" altLang="zh-CN" dirty="0"/>
              <a:t>x[2]=6.386, y[2]=2.9794e-12, ex[2]=0, </a:t>
            </a:r>
            <a:r>
              <a:rPr lang="en-US" altLang="zh-CN" dirty="0" err="1"/>
              <a:t>ey</a:t>
            </a:r>
            <a:r>
              <a:rPr lang="en-US" altLang="zh-CN" dirty="0"/>
              <a:t>[2]=8.616e-13</a:t>
            </a:r>
            <a:endParaRPr lang="en-US" altLang="zh-CN" dirty="0"/>
          </a:p>
          <a:p>
            <a:r>
              <a:rPr lang="en-US" altLang="zh-CN" dirty="0"/>
              <a:t>x[3]=10.723, y[3]=2.0733e-12, ex[3]=0, </a:t>
            </a:r>
            <a:r>
              <a:rPr lang="en-US" altLang="zh-CN" dirty="0" err="1"/>
              <a:t>ey</a:t>
            </a:r>
            <a:r>
              <a:rPr lang="en-US" altLang="zh-CN" dirty="0"/>
              <a:t>[3]=7.783e-13</a:t>
            </a:r>
            <a:endParaRPr lang="en-US" altLang="zh-CN" dirty="0"/>
          </a:p>
          <a:p>
            <a:r>
              <a:rPr lang="en-US" altLang="zh-CN" dirty="0"/>
              <a:t>x[4]=19.052, y[4]=1.272e-12, ex[4]=0, </a:t>
            </a:r>
            <a:r>
              <a:rPr lang="en-US" altLang="zh-CN" dirty="0" err="1"/>
              <a:t>ey</a:t>
            </a:r>
            <a:r>
              <a:rPr lang="en-US" altLang="zh-CN" dirty="0"/>
              <a:t>[4]=0</a:t>
            </a:r>
            <a:endParaRPr lang="en-US" altLang="zh-CN" dirty="0"/>
          </a:p>
          <a:p>
            <a:r>
              <a:rPr lang="en-US" altLang="zh-CN" dirty="0"/>
              <a:t>x[5]=24.406, y[5]=7.971e-13, ex[5]=0, </a:t>
            </a:r>
            <a:r>
              <a:rPr lang="en-US" altLang="zh-CN" dirty="0" err="1"/>
              <a:t>ey</a:t>
            </a:r>
            <a:r>
              <a:rPr lang="en-US" altLang="zh-CN" dirty="0"/>
              <a:t>[5]=0</a:t>
            </a:r>
            <a:endParaRPr lang="en-US" altLang="zh-CN" dirty="0"/>
          </a:p>
          <a:p>
            <a:r>
              <a:rPr lang="en-US" altLang="zh-CN" dirty="0"/>
              <a:t>x[0]=12.196, y[0]=3.211e-13, ex[0]=0, </a:t>
            </a:r>
            <a:r>
              <a:rPr lang="en-US" altLang="zh-CN" dirty="0" err="1"/>
              <a:t>ey</a:t>
            </a:r>
            <a:r>
              <a:rPr lang="en-US" altLang="zh-CN" dirty="0"/>
              <a:t>[0]=0</a:t>
            </a:r>
            <a:endParaRPr lang="en-US" altLang="zh-CN" dirty="0"/>
          </a:p>
          <a:p>
            <a:r>
              <a:rPr lang="en-US" altLang="zh-CN" dirty="0"/>
              <a:t>x[1]=17.256, y[1]=1.24457e-13, ex[1]=0, </a:t>
            </a:r>
            <a:r>
              <a:rPr lang="en-US" altLang="zh-CN" dirty="0" err="1"/>
              <a:t>ey</a:t>
            </a:r>
            <a:r>
              <a:rPr lang="en-US" altLang="zh-CN" dirty="0"/>
              <a:t>[1]=1.04203e-13</a:t>
            </a:r>
            <a:endParaRPr lang="en-US" altLang="zh-CN" dirty="0"/>
          </a:p>
          <a:p>
            <a:r>
              <a:rPr lang="en-US" altLang="zh-CN" dirty="0"/>
              <a:t>x[2]=29.055, y[2]=1.15694e-13, ex[2]=0, </a:t>
            </a:r>
            <a:r>
              <a:rPr lang="en-US" altLang="zh-CN" dirty="0" err="1"/>
              <a:t>ey</a:t>
            </a:r>
            <a:r>
              <a:rPr lang="en-US" altLang="zh-CN" dirty="0"/>
              <a:t>[2]=8.13095e-14</a:t>
            </a:r>
            <a:endParaRPr lang="en-US" altLang="zh-CN" dirty="0"/>
          </a:p>
          <a:p>
            <a:r>
              <a:rPr lang="en-US" altLang="zh-CN" dirty="0"/>
              <a:t>x[3]=32.104, y[3]=1.40107e-13, ex[3]=0, </a:t>
            </a:r>
            <a:r>
              <a:rPr lang="en-US" altLang="zh-CN" dirty="0" err="1"/>
              <a:t>ey</a:t>
            </a:r>
            <a:r>
              <a:rPr lang="en-US" altLang="zh-CN" dirty="0"/>
              <a:t>[3]=7.80308e-14</a:t>
            </a:r>
            <a:endParaRPr lang="en-US" altLang="zh-CN" dirty="0"/>
          </a:p>
          <a:p>
            <a:r>
              <a:rPr lang="en-US" altLang="zh-CN" dirty="0"/>
              <a:t>x[4]=47.541, y[4]=1.42714e-13, ex[4]=0, </a:t>
            </a:r>
            <a:r>
              <a:rPr lang="en-US" altLang="zh-CN" dirty="0" err="1"/>
              <a:t>ey</a:t>
            </a:r>
            <a:r>
              <a:rPr lang="en-US" altLang="zh-CN" dirty="0"/>
              <a:t>[4]=4.81389e-14</a:t>
            </a:r>
            <a:endParaRPr lang="en-US" altLang="zh-CN" dirty="0"/>
          </a:p>
          <a:p>
            <a:r>
              <a:rPr lang="en-US" altLang="zh-CN" dirty="0"/>
              <a:t>x[5]=69.741, y[5]=9.09819e-14, ex[5]=0, </a:t>
            </a:r>
            <a:r>
              <a:rPr lang="en-US" altLang="zh-CN" dirty="0" err="1"/>
              <a:t>ey</a:t>
            </a:r>
            <a:r>
              <a:rPr lang="en-US" altLang="zh-CN" dirty="0"/>
              <a:t>[5]=3.47397e-14</a:t>
            </a:r>
            <a:endParaRPr lang="en-US" altLang="zh-CN" dirty="0"/>
          </a:p>
          <a:p>
            <a:r>
              <a:rPr lang="en-US" altLang="zh-CN" dirty="0"/>
              <a:t>x[6]=102.281, y[6]=3.43239e-14, ex[6]=0, </a:t>
            </a:r>
            <a:r>
              <a:rPr lang="en-US" altLang="zh-CN" dirty="0" err="1"/>
              <a:t>ey</a:t>
            </a:r>
            <a:r>
              <a:rPr lang="en-US" altLang="zh-CN" dirty="0"/>
              <a:t>[6]=2.52476e-14</a:t>
            </a:r>
            <a:endParaRPr lang="en-US" altLang="zh-CN" dirty="0"/>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130156" y="1742952"/>
            <a:ext cx="4886325" cy="200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7307" y="3752727"/>
            <a:ext cx="4829175" cy="93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日期占位符 2"/>
          <p:cNvSpPr>
            <a:spLocks noGrp="1"/>
          </p:cNvSpPr>
          <p:nvPr>
            <p:ph type="dt" sz="half" idx="10"/>
          </p:nvPr>
        </p:nvSpPr>
        <p:spPr/>
        <p:txBody>
          <a:bodyPr/>
          <a:lstStyle/>
          <a:p>
            <a:r>
              <a:rPr lang="en-US" altLang="zh-CN"/>
              <a:t>2026/4/26</a:t>
            </a:r>
            <a:endParaRPr lang="zh-CN" altLang="en-US"/>
          </a:p>
        </p:txBody>
      </p:sp>
      <p:sp>
        <p:nvSpPr>
          <p:cNvPr id="5" name="页脚占位符 4"/>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Galactic pictures</a:t>
            </a:r>
            <a:endParaRPr lang="zh-CN" altLang="en-US" dirty="0"/>
          </a:p>
        </p:txBody>
      </p:sp>
      <p:pic>
        <p:nvPicPr>
          <p:cNvPr id="4" name="内容占位符 3"/>
          <p:cNvPicPr>
            <a:picLocks noGrp="1" noChangeAspect="1"/>
          </p:cNvPicPr>
          <p:nvPr>
            <p:ph idx="1"/>
          </p:nvPr>
        </p:nvPicPr>
        <p:blipFill>
          <a:blip r:embed="rId1"/>
          <a:stretch>
            <a:fillRect/>
          </a:stretch>
        </p:blipFill>
        <p:spPr>
          <a:xfrm>
            <a:off x="1141856" y="1825625"/>
            <a:ext cx="5050538" cy="4351338"/>
          </a:xfrm>
          <a:prstGeom prst="rect">
            <a:avLst/>
          </a:prstGeom>
        </p:spPr>
      </p:pic>
      <p:sp>
        <p:nvSpPr>
          <p:cNvPr id="3" name="日期占位符 2"/>
          <p:cNvSpPr>
            <a:spLocks noGrp="1"/>
          </p:cNvSpPr>
          <p:nvPr>
            <p:ph type="dt" sz="half" idx="10"/>
          </p:nvPr>
        </p:nvSpPr>
        <p:spPr/>
        <p:txBody>
          <a:bodyPr/>
          <a:lstStyle/>
          <a:p>
            <a:r>
              <a:rPr lang="en-US" altLang="zh-CN"/>
              <a:t>2026/4/26</a:t>
            </a:r>
            <a:endParaRPr lang="zh-CN" altLang="en-US"/>
          </a:p>
        </p:txBody>
      </p:sp>
      <p:sp>
        <p:nvSpPr>
          <p:cNvPr id="5" name="页脚占位符 4"/>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36069" y="-96888"/>
            <a:ext cx="10515600" cy="1325563"/>
          </a:xfrm>
        </p:spPr>
        <p:txBody>
          <a:bodyPr/>
          <a:lstStyle/>
          <a:p>
            <a:r>
              <a:rPr lang="en-US" altLang="zh-CN" dirty="0"/>
              <a:t>J2000 all components</a:t>
            </a:r>
            <a:endParaRPr lang="zh-CN" altLang="en-US" dirty="0"/>
          </a:p>
        </p:txBody>
      </p:sp>
      <p:pic>
        <p:nvPicPr>
          <p:cNvPr id="4" name="图片 3"/>
          <p:cNvPicPr>
            <a:picLocks noChangeAspect="1"/>
          </p:cNvPicPr>
          <p:nvPr/>
        </p:nvPicPr>
        <p:blipFill>
          <a:blip r:embed="rId1"/>
          <a:stretch>
            <a:fillRect/>
          </a:stretch>
        </p:blipFill>
        <p:spPr>
          <a:xfrm>
            <a:off x="6096000" y="1071075"/>
            <a:ext cx="6115372" cy="5549599"/>
          </a:xfrm>
          <a:prstGeom prst="rect">
            <a:avLst/>
          </a:prstGeom>
        </p:spPr>
      </p:pic>
      <p:pic>
        <p:nvPicPr>
          <p:cNvPr id="5" name="图片 4"/>
          <p:cNvPicPr>
            <a:picLocks noChangeAspect="1"/>
          </p:cNvPicPr>
          <p:nvPr/>
        </p:nvPicPr>
        <p:blipFill>
          <a:blip r:embed="rId2"/>
          <a:stretch>
            <a:fillRect/>
          </a:stretch>
        </p:blipFill>
        <p:spPr>
          <a:xfrm>
            <a:off x="-131418" y="1107580"/>
            <a:ext cx="5930875" cy="5476590"/>
          </a:xfrm>
          <a:prstGeom prst="rect">
            <a:avLst/>
          </a:prstGeom>
        </p:spPr>
      </p:pic>
      <p:sp>
        <p:nvSpPr>
          <p:cNvPr id="3" name="日期占位符 2"/>
          <p:cNvSpPr>
            <a:spLocks noGrp="1"/>
          </p:cNvSpPr>
          <p:nvPr>
            <p:ph type="dt" sz="half" idx="10"/>
          </p:nvPr>
        </p:nvSpPr>
        <p:spPr/>
        <p:txBody>
          <a:bodyPr/>
          <a:lstStyle/>
          <a:p>
            <a:r>
              <a:rPr lang="en-US" altLang="zh-CN"/>
              <a:t>2026/4/26</a:t>
            </a:r>
            <a:endParaRPr lang="zh-CN" altLang="en-US"/>
          </a:p>
        </p:txBody>
      </p:sp>
      <p:sp>
        <p:nvSpPr>
          <p:cNvPr id="6" name="页脚占位符 5"/>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b="1" dirty="0"/>
              <a:t>Morphologies</a:t>
            </a:r>
            <a:endParaRPr lang="zh-CN" altLang="en-US" b="1" dirty="0"/>
          </a:p>
        </p:txBody>
      </p:sp>
      <p:pic>
        <p:nvPicPr>
          <p:cNvPr id="4" name="图片 3"/>
          <p:cNvPicPr>
            <a:picLocks noChangeAspect="1"/>
          </p:cNvPicPr>
          <p:nvPr/>
        </p:nvPicPr>
        <p:blipFill>
          <a:blip r:embed="rId1"/>
          <a:stretch>
            <a:fillRect/>
          </a:stretch>
        </p:blipFill>
        <p:spPr>
          <a:xfrm>
            <a:off x="244858" y="2079192"/>
            <a:ext cx="3790950" cy="3393645"/>
          </a:xfrm>
          <a:prstGeom prst="rect">
            <a:avLst/>
          </a:prstGeom>
        </p:spPr>
      </p:pic>
      <p:pic>
        <p:nvPicPr>
          <p:cNvPr id="5" name="图片 4"/>
          <p:cNvPicPr>
            <a:picLocks noChangeAspect="1"/>
          </p:cNvPicPr>
          <p:nvPr/>
        </p:nvPicPr>
        <p:blipFill>
          <a:blip r:embed="rId2"/>
          <a:stretch>
            <a:fillRect/>
          </a:stretch>
        </p:blipFill>
        <p:spPr>
          <a:xfrm>
            <a:off x="4035808" y="1928181"/>
            <a:ext cx="4143375" cy="3684934"/>
          </a:xfrm>
          <a:prstGeom prst="rect">
            <a:avLst/>
          </a:prstGeom>
        </p:spPr>
      </p:pic>
      <p:pic>
        <p:nvPicPr>
          <p:cNvPr id="6" name="图片 5"/>
          <p:cNvPicPr>
            <a:picLocks noChangeAspect="1"/>
          </p:cNvPicPr>
          <p:nvPr/>
        </p:nvPicPr>
        <p:blipFill>
          <a:blip r:embed="rId3"/>
          <a:stretch>
            <a:fillRect/>
          </a:stretch>
        </p:blipFill>
        <p:spPr>
          <a:xfrm>
            <a:off x="8148871" y="2062271"/>
            <a:ext cx="3857392" cy="3488670"/>
          </a:xfrm>
          <a:prstGeom prst="rect">
            <a:avLst/>
          </a:prstGeom>
        </p:spPr>
      </p:pic>
      <p:sp>
        <p:nvSpPr>
          <p:cNvPr id="7" name="文本框 6"/>
          <p:cNvSpPr txBox="1"/>
          <p:nvPr/>
        </p:nvSpPr>
        <p:spPr>
          <a:xfrm>
            <a:off x="991553" y="5641036"/>
            <a:ext cx="11014710" cy="368300"/>
          </a:xfrm>
          <a:prstGeom prst="rect">
            <a:avLst/>
          </a:prstGeom>
          <a:noFill/>
        </p:spPr>
        <p:txBody>
          <a:bodyPr wrap="square" rtlCol="0" anchor="t">
            <a:spAutoFit/>
          </a:bodyPr>
          <a:lstStyle/>
          <a:p>
            <a:r>
              <a:rPr lang="en-US" altLang="zh-CN" dirty="0">
                <a:sym typeface="+mn-ea"/>
              </a:rPr>
              <a:t>WCDA (nhit100-800: 2-10TeV )	          KM2A:   25-100TeV  	                                              &gt;100TeV</a:t>
            </a:r>
            <a:endParaRPr lang="zh-CN" altLang="en-US" dirty="0"/>
          </a:p>
        </p:txBody>
      </p:sp>
      <p:sp>
        <p:nvSpPr>
          <p:cNvPr id="9" name="文本框 8"/>
          <p:cNvSpPr txBox="1"/>
          <p:nvPr/>
        </p:nvSpPr>
        <p:spPr>
          <a:xfrm>
            <a:off x="2377122" y="6038215"/>
            <a:ext cx="5283819" cy="646331"/>
          </a:xfrm>
          <a:prstGeom prst="rect">
            <a:avLst/>
          </a:prstGeom>
          <a:noFill/>
        </p:spPr>
        <p:txBody>
          <a:bodyPr wrap="none" rtlCol="0" anchor="t">
            <a:spAutoFit/>
          </a:bodyPr>
          <a:lstStyle/>
          <a:p>
            <a:r>
              <a:rPr lang="en-US" altLang="zh-CN" b="1" dirty="0">
                <a:sym typeface="+mn-ea"/>
              </a:rPr>
              <a:t>Extension:  </a:t>
            </a:r>
            <a:r>
              <a:rPr lang="en-US" altLang="zh-CN" b="1" dirty="0">
                <a:solidFill>
                  <a:srgbClr val="0000FF"/>
                </a:solidFill>
                <a:sym typeface="+mn-ea"/>
              </a:rPr>
              <a:t>1.3 degree for “SNR_WCDA(large source)”</a:t>
            </a:r>
            <a:endParaRPr lang="en-US" altLang="zh-CN" b="1" dirty="0">
              <a:sym typeface="+mn-ea"/>
            </a:endParaRPr>
          </a:p>
          <a:p>
            <a:r>
              <a:rPr lang="en-US" altLang="zh-CN" dirty="0"/>
              <a:t>	   </a:t>
            </a:r>
            <a:r>
              <a:rPr lang="en-US" altLang="zh-CN" b="1" dirty="0"/>
              <a:t> </a:t>
            </a:r>
            <a:r>
              <a:rPr lang="en-US" altLang="zh-CN" b="1" dirty="0">
                <a:solidFill>
                  <a:srgbClr val="FF0000"/>
                </a:solidFill>
              </a:rPr>
              <a:t>0.18 degree for “dense region” by KM2A</a:t>
            </a:r>
            <a:endParaRPr lang="en-US" altLang="zh-CN" b="1" dirty="0">
              <a:solidFill>
                <a:srgbClr val="FF0000"/>
              </a:solidFill>
            </a:endParaRPr>
          </a:p>
        </p:txBody>
      </p:sp>
      <p:sp>
        <p:nvSpPr>
          <p:cNvPr id="10" name="文本框 9"/>
          <p:cNvSpPr txBox="1"/>
          <p:nvPr/>
        </p:nvSpPr>
        <p:spPr>
          <a:xfrm>
            <a:off x="339090" y="1385163"/>
            <a:ext cx="10516235" cy="677108"/>
          </a:xfrm>
          <a:prstGeom prst="rect">
            <a:avLst/>
          </a:prstGeom>
          <a:noFill/>
        </p:spPr>
        <p:txBody>
          <a:bodyPr wrap="square" rtlCol="0" anchor="t">
            <a:spAutoFit/>
          </a:bodyPr>
          <a:lstStyle/>
          <a:p>
            <a:pPr lvl="1"/>
            <a:r>
              <a:rPr lang="en-US" altLang="zh-CN" sz="2000" dirty="0">
                <a:solidFill>
                  <a:srgbClr val="FF0000"/>
                </a:solidFill>
                <a:sym typeface="+mn-ea"/>
              </a:rPr>
              <a:t>Jiont fit </a:t>
            </a:r>
            <a:r>
              <a:rPr lang="en-US" altLang="zh-CN" dirty="0">
                <a:sym typeface="+mn-ea"/>
              </a:rPr>
              <a:t>with WCDA data( 20210305-20230731 MK) and Full KM2A data (2021-202307)</a:t>
            </a:r>
            <a:endParaRPr lang="en-US" altLang="zh-CN" dirty="0">
              <a:sym typeface="+mn-ea"/>
            </a:endParaRPr>
          </a:p>
          <a:p>
            <a:pPr lvl="1"/>
            <a:r>
              <a:rPr lang="en-US" altLang="zh-CN" dirty="0"/>
              <a:t>Two gaussian templates + Planck dust template</a:t>
            </a:r>
            <a:endParaRPr lang="zh-CN" altLang="en-US" dirty="0"/>
          </a:p>
        </p:txBody>
      </p:sp>
      <p:sp>
        <p:nvSpPr>
          <p:cNvPr id="3" name="日期占位符 2"/>
          <p:cNvSpPr>
            <a:spLocks noGrp="1"/>
          </p:cNvSpPr>
          <p:nvPr>
            <p:ph type="dt" sz="half" idx="10"/>
          </p:nvPr>
        </p:nvSpPr>
        <p:spPr/>
        <p:txBody>
          <a:bodyPr/>
          <a:lstStyle/>
          <a:p>
            <a:r>
              <a:rPr lang="en-US" altLang="zh-CN"/>
              <a:t>2026/4/26</a:t>
            </a:r>
            <a:endParaRPr lang="zh-CN" altLang="en-US"/>
          </a:p>
        </p:txBody>
      </p:sp>
      <p:sp>
        <p:nvSpPr>
          <p:cNvPr id="8" name="页脚占位符 7"/>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11" name="灯片编号占位符 10"/>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diagram&#10;&#10;Description automatically generated"/>
          <p:cNvPicPr>
            <a:picLocks noGrp="1" noChangeAspect="1"/>
          </p:cNvPicPr>
          <p:nvPr>
            <p:ph idx="1"/>
          </p:nvPr>
        </p:nvPicPr>
        <p:blipFill>
          <a:blip r:embed="rId1"/>
          <a:stretch>
            <a:fillRect/>
          </a:stretch>
        </p:blipFill>
        <p:spPr>
          <a:xfrm>
            <a:off x="838200" y="1142123"/>
            <a:ext cx="9334741" cy="4855779"/>
          </a:xfrm>
        </p:spPr>
      </p:pic>
      <p:sp>
        <p:nvSpPr>
          <p:cNvPr id="4" name="标题 3"/>
          <p:cNvSpPr>
            <a:spLocks noGrp="1"/>
          </p:cNvSpPr>
          <p:nvPr>
            <p:ph type="title"/>
          </p:nvPr>
        </p:nvSpPr>
        <p:spPr>
          <a:xfrm>
            <a:off x="838200" y="261620"/>
            <a:ext cx="10515600" cy="664845"/>
          </a:xfrm>
        </p:spPr>
        <p:txBody>
          <a:bodyPr>
            <a:normAutofit/>
          </a:bodyPr>
          <a:lstStyle/>
          <a:p>
            <a:r>
              <a:rPr lang="en-US" altLang="zh-CN" sz="4000" dirty="0">
                <a:solidFill>
                  <a:prstClr val="black"/>
                </a:solidFill>
                <a:latin typeface="Calibri Light" panose="020F0302020204030204"/>
                <a:ea typeface="SimSun" panose="02010600030101010101" pitchFamily="2" charset="-122"/>
              </a:rPr>
              <a:t>Multi-wavelength: Gaia data </a:t>
            </a:r>
            <a:endParaRPr lang="zh-CN" altLang="en-US" sz="4000" dirty="0">
              <a:solidFill>
                <a:prstClr val="black"/>
              </a:solidFill>
              <a:latin typeface="Calibri Light" panose="020F0302020204030204"/>
              <a:ea typeface="SimSun" panose="02010600030101010101" pitchFamily="2" charset="-122"/>
            </a:endParaRPr>
          </a:p>
        </p:txBody>
      </p:sp>
      <mc:AlternateContent xmlns:mc="http://schemas.openxmlformats.org/markup-compatibility/2006">
        <mc:Choice xmlns:a14="http://schemas.microsoft.com/office/drawing/2010/main" Requires="a14">
          <p:sp>
            <p:nvSpPr>
              <p:cNvPr id="3" name="文本框 2"/>
              <p:cNvSpPr txBox="1"/>
              <p:nvPr/>
            </p:nvSpPr>
            <p:spPr>
              <a:xfrm>
                <a:off x="2847975" y="6159670"/>
                <a:ext cx="6096000" cy="380425"/>
              </a:xfrm>
              <a:prstGeom prst="rect">
                <a:avLst/>
              </a:prstGeom>
              <a:noFill/>
            </p:spPr>
            <p:txBody>
              <a:bodyPr wrap="square">
                <a:spAutoFit/>
              </a:bodyPr>
              <a:lstStyle/>
              <a:p>
                <a:r>
                  <a:rPr lang="en-US" altLang="zh-CN" dirty="0"/>
                  <a:t>The distance is precisely determined to </a:t>
                </a:r>
                <a14:m>
                  <m:oMath xmlns:m="http://schemas.openxmlformats.org/officeDocument/2006/math">
                    <m:sSubSup>
                      <m:sSubSupPr>
                        <m:ctrlPr>
                          <a:rPr lang="en-US" altLang="zh-CN" sz="1800" i="1" smtClean="0">
                            <a:solidFill>
                              <a:srgbClr val="FF0000"/>
                            </a:solidFill>
                            <a:latin typeface="Cambria Math" panose="02040503050406030204" charset="0"/>
                          </a:rPr>
                        </m:ctrlPr>
                      </m:sSubSupPr>
                      <m:e>
                        <m:r>
                          <a:rPr lang="en-US" altLang="zh-CN" sz="1800" b="0" i="1" smtClean="0">
                            <a:solidFill>
                              <a:srgbClr val="FF0000"/>
                            </a:solidFill>
                            <a:latin typeface="Cambria Math" panose="02040503050406030204" charset="0"/>
                          </a:rPr>
                          <m:t>739</m:t>
                        </m:r>
                      </m:e>
                      <m:sub>
                        <m:r>
                          <a:rPr lang="en-US" altLang="zh-CN" sz="1800" b="0" i="1" smtClean="0">
                            <a:solidFill>
                              <a:srgbClr val="FF0000"/>
                            </a:solidFill>
                            <a:latin typeface="Cambria Math" panose="02040503050406030204" charset="0"/>
                          </a:rPr>
                          <m:t>−</m:t>
                        </m:r>
                        <m:r>
                          <a:rPr lang="en-US" altLang="zh-CN" sz="1800" b="0" i="1" smtClean="0">
                            <a:solidFill>
                              <a:srgbClr val="FF0000"/>
                            </a:solidFill>
                            <a:latin typeface="Cambria Math" panose="02040503050406030204" charset="0"/>
                          </a:rPr>
                          <m:t>15</m:t>
                        </m:r>
                      </m:sub>
                      <m:sup>
                        <m:r>
                          <a:rPr lang="en-US" altLang="zh-CN" sz="1800" b="0" i="1" smtClean="0">
                            <a:solidFill>
                              <a:srgbClr val="FF0000"/>
                            </a:solidFill>
                            <a:latin typeface="Cambria Math" panose="02040503050406030204" charset="0"/>
                          </a:rPr>
                          <m:t>+</m:t>
                        </m:r>
                        <m:r>
                          <a:rPr lang="en-US" altLang="zh-CN" sz="1800" b="0" i="1" smtClean="0">
                            <a:solidFill>
                              <a:srgbClr val="FF0000"/>
                            </a:solidFill>
                            <a:latin typeface="Cambria Math" panose="02040503050406030204" charset="0"/>
                          </a:rPr>
                          <m:t>16</m:t>
                        </m:r>
                      </m:sup>
                    </m:sSubSup>
                  </m:oMath>
                </a14:m>
                <a:r>
                  <a:rPr lang="en-US" altLang="zh-CN" sz="1800" dirty="0">
                    <a:solidFill>
                      <a:srgbClr val="FF0000"/>
                    </a:solidFill>
                  </a:rPr>
                  <a:t> pc </a:t>
                </a:r>
                <a:endParaRPr lang="zh-CN" altLang="en-US" dirty="0">
                  <a:solidFill>
                    <a:srgbClr val="FF0000"/>
                  </a:solidFill>
                </a:endParaRPr>
              </a:p>
            </p:txBody>
          </p:sp>
        </mc:Choice>
        <mc:Fallback>
          <p:sp>
            <p:nvSpPr>
              <p:cNvPr id="3" name="文本框 2"/>
              <p:cNvSpPr txBox="1">
                <a:spLocks noRot="1" noChangeAspect="1" noMove="1" noResize="1" noEditPoints="1" noAdjustHandles="1" noChangeArrowheads="1" noChangeShapeType="1" noTextEdit="1"/>
              </p:cNvSpPr>
              <p:nvPr/>
            </p:nvSpPr>
            <p:spPr>
              <a:xfrm>
                <a:off x="2847975" y="6159670"/>
                <a:ext cx="6096000" cy="380425"/>
              </a:xfrm>
              <a:prstGeom prst="rect">
                <a:avLst/>
              </a:prstGeom>
              <a:blipFill rotWithShape="1">
                <a:blip r:embed="rId2"/>
                <a:stretch>
                  <a:fillRect t="-45" b="60"/>
                </a:stretch>
              </a:blipFill>
            </p:spPr>
            <p:txBody>
              <a:bodyPr/>
              <a:lstStyle/>
              <a:p>
                <a:r>
                  <a:rPr lang="en-US" altLang="en-US">
                    <a:noFill/>
                  </a:rPr>
                  <a:t> </a:t>
                </a:r>
              </a:p>
            </p:txBody>
          </p:sp>
        </mc:Fallback>
      </mc:AlternateContent>
      <p:sp>
        <p:nvSpPr>
          <p:cNvPr id="2" name="日期占位符 1"/>
          <p:cNvSpPr>
            <a:spLocks noGrp="1"/>
          </p:cNvSpPr>
          <p:nvPr>
            <p:ph type="dt" sz="half" idx="10"/>
          </p:nvPr>
        </p:nvSpPr>
        <p:spPr/>
        <p:txBody>
          <a:bodyPr/>
          <a:lstStyle/>
          <a:p>
            <a:r>
              <a:rPr lang="en-US" altLang="zh-CN"/>
              <a:t>2026/4/26</a:t>
            </a:r>
            <a:endParaRPr lang="zh-CN" altLang="en-US"/>
          </a:p>
        </p:txBody>
      </p:sp>
      <p:sp>
        <p:nvSpPr>
          <p:cNvPr id="6" name="页脚占位符 5"/>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A screenshot of a computer screen&#10;&#10;Description automatically generated"/>
          <p:cNvPicPr>
            <a:picLocks noChangeAspect="1"/>
          </p:cNvPicPr>
          <p:nvPr/>
        </p:nvPicPr>
        <p:blipFill rotWithShape="1">
          <a:blip r:embed="rId1"/>
          <a:srcRect l="24483" t="9432" r="20548" b="33075"/>
          <a:stretch>
            <a:fillRect/>
          </a:stretch>
        </p:blipFill>
        <p:spPr>
          <a:xfrm>
            <a:off x="126365" y="1517015"/>
            <a:ext cx="3406775" cy="5338445"/>
          </a:xfrm>
          <a:prstGeom prst="rect">
            <a:avLst/>
          </a:prstGeom>
        </p:spPr>
      </p:pic>
      <p:pic>
        <p:nvPicPr>
          <p:cNvPr id="17" name="Content Placeholder 4" descr="A screenshot of a computer screen&#10;&#10;Description automatically generated"/>
          <p:cNvPicPr>
            <a:picLocks noGrp="1" noChangeAspect="1"/>
          </p:cNvPicPr>
          <p:nvPr>
            <p:ph idx="1"/>
          </p:nvPr>
        </p:nvPicPr>
        <p:blipFill rotWithShape="1">
          <a:blip r:embed="rId2"/>
          <a:srcRect l="24515" t="9432" r="20516" b="33075"/>
          <a:stretch>
            <a:fillRect/>
          </a:stretch>
        </p:blipFill>
        <p:spPr>
          <a:xfrm>
            <a:off x="4194810" y="1550670"/>
            <a:ext cx="3387090" cy="5307330"/>
          </a:xfrm>
          <a:prstGeom prst="rect">
            <a:avLst/>
          </a:prstGeom>
        </p:spPr>
      </p:pic>
      <p:pic>
        <p:nvPicPr>
          <p:cNvPr id="18" name="Picture 8" descr="A screenshot of a computer screen&#10;&#10;Description automatically generated"/>
          <p:cNvPicPr>
            <a:picLocks noChangeAspect="1"/>
          </p:cNvPicPr>
          <p:nvPr/>
        </p:nvPicPr>
        <p:blipFill rotWithShape="1">
          <a:blip r:embed="rId3"/>
          <a:srcRect l="24332" t="9432" r="20701" b="33075"/>
          <a:stretch>
            <a:fillRect/>
          </a:stretch>
        </p:blipFill>
        <p:spPr>
          <a:xfrm>
            <a:off x="8174990" y="1550035"/>
            <a:ext cx="3385820" cy="5305425"/>
          </a:xfrm>
          <a:prstGeom prst="rect">
            <a:avLst/>
          </a:prstGeom>
          <a:effectLst/>
        </p:spPr>
      </p:pic>
      <p:sp>
        <p:nvSpPr>
          <p:cNvPr id="19" name="TextBox 9"/>
          <p:cNvSpPr txBox="1"/>
          <p:nvPr/>
        </p:nvSpPr>
        <p:spPr>
          <a:xfrm>
            <a:off x="1337463" y="1181184"/>
            <a:ext cx="956442" cy="369332"/>
          </a:xfrm>
          <a:prstGeom prst="rect">
            <a:avLst/>
          </a:prstGeom>
          <a:noFill/>
        </p:spPr>
        <p:txBody>
          <a:bodyPr wrap="square" rtlCol="0">
            <a:spAutoFit/>
          </a:bodyPr>
          <a:lstStyle/>
          <a:p>
            <a:r>
              <a:rPr lang="en-US" altLang="zh-CN" dirty="0"/>
              <a:t>[-40,-25]</a:t>
            </a:r>
            <a:endParaRPr lang="en-US" dirty="0"/>
          </a:p>
        </p:txBody>
      </p:sp>
      <p:sp>
        <p:nvSpPr>
          <p:cNvPr id="20" name="TextBox 10"/>
          <p:cNvSpPr txBox="1"/>
          <p:nvPr/>
        </p:nvSpPr>
        <p:spPr>
          <a:xfrm>
            <a:off x="5473543" y="1311994"/>
            <a:ext cx="956442" cy="369332"/>
          </a:xfrm>
          <a:prstGeom prst="rect">
            <a:avLst/>
          </a:prstGeom>
          <a:noFill/>
        </p:spPr>
        <p:txBody>
          <a:bodyPr wrap="square" rtlCol="0">
            <a:spAutoFit/>
          </a:bodyPr>
          <a:lstStyle/>
          <a:p>
            <a:r>
              <a:rPr lang="en-US" altLang="zh-CN" dirty="0"/>
              <a:t>[-14,-1]</a:t>
            </a:r>
            <a:endParaRPr lang="en-US" dirty="0"/>
          </a:p>
        </p:txBody>
      </p:sp>
      <p:sp>
        <p:nvSpPr>
          <p:cNvPr id="21" name="TextBox 11"/>
          <p:cNvSpPr txBox="1"/>
          <p:nvPr/>
        </p:nvSpPr>
        <p:spPr>
          <a:xfrm>
            <a:off x="9483175" y="1311994"/>
            <a:ext cx="956442" cy="369332"/>
          </a:xfrm>
          <a:prstGeom prst="rect">
            <a:avLst/>
          </a:prstGeom>
          <a:noFill/>
        </p:spPr>
        <p:txBody>
          <a:bodyPr wrap="square" rtlCol="0">
            <a:spAutoFit/>
          </a:bodyPr>
          <a:lstStyle/>
          <a:p>
            <a:r>
              <a:rPr lang="en-US" altLang="zh-CN" dirty="0"/>
              <a:t>[-1,10]</a:t>
            </a:r>
            <a:endParaRPr lang="en-US" dirty="0"/>
          </a:p>
        </p:txBody>
      </p:sp>
      <p:sp>
        <p:nvSpPr>
          <p:cNvPr id="22" name="TextBox 12"/>
          <p:cNvSpPr txBox="1"/>
          <p:nvPr/>
        </p:nvSpPr>
        <p:spPr>
          <a:xfrm>
            <a:off x="9415344" y="941418"/>
            <a:ext cx="1093076" cy="369332"/>
          </a:xfrm>
          <a:prstGeom prst="rect">
            <a:avLst/>
          </a:prstGeom>
          <a:noFill/>
        </p:spPr>
        <p:txBody>
          <a:bodyPr wrap="square" rtlCol="0">
            <a:spAutoFit/>
          </a:bodyPr>
          <a:lstStyle/>
          <a:p>
            <a:r>
              <a:rPr lang="en-US" altLang="zh-CN" dirty="0"/>
              <a:t>300pc</a:t>
            </a:r>
            <a:endParaRPr lang="en-US" dirty="0"/>
          </a:p>
        </p:txBody>
      </p:sp>
      <p:sp>
        <p:nvSpPr>
          <p:cNvPr id="23" name="TextBox 14"/>
          <p:cNvSpPr txBox="1"/>
          <p:nvPr/>
        </p:nvSpPr>
        <p:spPr>
          <a:xfrm>
            <a:off x="5473391" y="942053"/>
            <a:ext cx="910874" cy="369332"/>
          </a:xfrm>
          <a:prstGeom prst="rect">
            <a:avLst/>
          </a:prstGeom>
          <a:noFill/>
        </p:spPr>
        <p:txBody>
          <a:bodyPr wrap="square" rtlCol="0">
            <a:spAutoFit/>
          </a:bodyPr>
          <a:lstStyle/>
          <a:p>
            <a:r>
              <a:rPr lang="en-US" altLang="zh-CN" dirty="0"/>
              <a:t>740pc</a:t>
            </a:r>
            <a:endParaRPr lang="en-US" dirty="0"/>
          </a:p>
        </p:txBody>
      </p:sp>
      <p:sp>
        <p:nvSpPr>
          <p:cNvPr id="3" name="标题 2"/>
          <p:cNvSpPr>
            <a:spLocks noGrp="1"/>
          </p:cNvSpPr>
          <p:nvPr>
            <p:ph type="title"/>
          </p:nvPr>
        </p:nvSpPr>
        <p:spPr>
          <a:xfrm>
            <a:off x="630555" y="104829"/>
            <a:ext cx="10515600" cy="1325563"/>
          </a:xfrm>
        </p:spPr>
        <p:txBody>
          <a:bodyPr/>
          <a:lstStyle/>
          <a:p>
            <a:r>
              <a:rPr lang="en-US" altLang="zh-CN" dirty="0"/>
              <a:t>Multi-wavelength: CO data by MWISP</a:t>
            </a:r>
            <a:endParaRPr lang="zh-CN" altLang="en-US" dirty="0"/>
          </a:p>
        </p:txBody>
      </p:sp>
      <p:sp>
        <p:nvSpPr>
          <p:cNvPr id="2" name="日期占位符 1"/>
          <p:cNvSpPr>
            <a:spLocks noGrp="1"/>
          </p:cNvSpPr>
          <p:nvPr>
            <p:ph type="dt" sz="half" idx="10"/>
          </p:nvPr>
        </p:nvSpPr>
        <p:spPr/>
        <p:txBody>
          <a:bodyPr/>
          <a:lstStyle/>
          <a:p>
            <a:r>
              <a:rPr lang="en-US" altLang="zh-CN"/>
              <a:t>2026/4/26</a:t>
            </a:r>
            <a:endParaRPr lang="zh-CN" altLang="en-US"/>
          </a:p>
        </p:txBody>
      </p:sp>
      <p:sp>
        <p:nvSpPr>
          <p:cNvPr id="4" name="页脚占位符 3"/>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r>
              <a:rPr lang="en-US" altLang="zh-CN"/>
              <a:t>2026/4/26</a:t>
            </a:r>
            <a:endParaRPr lang="zh-CN" altLang="en-US"/>
          </a:p>
        </p:txBody>
      </p:sp>
      <p:sp>
        <p:nvSpPr>
          <p:cNvPr id="4" name="页脚占位符 3"/>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10" name="图片 9"/>
          <p:cNvPicPr>
            <a:picLocks noChangeAspect="1"/>
          </p:cNvPicPr>
          <p:nvPr/>
        </p:nvPicPr>
        <p:blipFill>
          <a:blip r:embed="rId1"/>
          <a:stretch>
            <a:fillRect/>
          </a:stretch>
        </p:blipFill>
        <p:spPr>
          <a:xfrm>
            <a:off x="1755552" y="0"/>
            <a:ext cx="8934909" cy="1466925"/>
          </a:xfrm>
          <a:prstGeom prst="rect">
            <a:avLst/>
          </a:prstGeom>
        </p:spPr>
      </p:pic>
      <p:pic>
        <p:nvPicPr>
          <p:cNvPr id="18" name="图片 17"/>
          <p:cNvPicPr>
            <a:picLocks noChangeAspect="1"/>
          </p:cNvPicPr>
          <p:nvPr/>
        </p:nvPicPr>
        <p:blipFill>
          <a:blip r:embed="rId2"/>
          <a:stretch>
            <a:fillRect/>
          </a:stretch>
        </p:blipFill>
        <p:spPr>
          <a:xfrm>
            <a:off x="1929311" y="1570885"/>
            <a:ext cx="7766449" cy="2775093"/>
          </a:xfrm>
          <a:prstGeom prst="rect">
            <a:avLst/>
          </a:prstGeom>
        </p:spPr>
      </p:pic>
      <p:pic>
        <p:nvPicPr>
          <p:cNvPr id="7" name="图片 6"/>
          <p:cNvPicPr>
            <a:picLocks noChangeAspect="1"/>
          </p:cNvPicPr>
          <p:nvPr/>
        </p:nvPicPr>
        <p:blipFill>
          <a:blip r:embed="rId3"/>
          <a:stretch>
            <a:fillRect/>
          </a:stretch>
        </p:blipFill>
        <p:spPr>
          <a:xfrm>
            <a:off x="1706783" y="4375022"/>
            <a:ext cx="8528488" cy="2482978"/>
          </a:xfrm>
          <a:prstGeom prst="rect">
            <a:avLst/>
          </a:prstGeom>
        </p:spPr>
      </p:pic>
      <p:sp>
        <p:nvSpPr>
          <p:cNvPr id="5" name="文本框 4"/>
          <p:cNvSpPr txBox="1"/>
          <p:nvPr/>
        </p:nvSpPr>
        <p:spPr>
          <a:xfrm>
            <a:off x="7131050" y="979170"/>
            <a:ext cx="6096000" cy="368300"/>
          </a:xfrm>
          <a:prstGeom prst="rect">
            <a:avLst/>
          </a:prstGeom>
          <a:noFill/>
        </p:spPr>
        <p:txBody>
          <a:bodyPr wrap="square" rtlCol="0" anchor="t">
            <a:spAutoFit/>
          </a:bodyPr>
          <a:p>
            <a:r>
              <a:rPr lang="en-US" altLang="zh-CN"/>
              <a:t> Sumitted to Nature </a:t>
            </a:r>
            <a:r>
              <a:rPr lang="en-US" altLang="zh-CN"/>
              <a:t>Communication</a:t>
            </a:r>
            <a:endParaRPr lang="en-US" altLang="zh-CN"/>
          </a:p>
        </p:txBody>
      </p:sp>
      <p:sp>
        <p:nvSpPr>
          <p:cNvPr id="8" name="文本框 7"/>
          <p:cNvSpPr txBox="1"/>
          <p:nvPr/>
        </p:nvSpPr>
        <p:spPr>
          <a:xfrm>
            <a:off x="703580" y="2276475"/>
            <a:ext cx="686435" cy="368300"/>
          </a:xfrm>
          <a:prstGeom prst="rect">
            <a:avLst/>
          </a:prstGeom>
          <a:noFill/>
        </p:spPr>
        <p:txBody>
          <a:bodyPr wrap="none" rtlCol="0">
            <a:spAutoFit/>
          </a:bodyPr>
          <a:lstStyle/>
          <a:p>
            <a:r>
              <a:rPr lang="en-US" altLang="zh-CN" dirty="0">
                <a:solidFill>
                  <a:srgbClr val="FF0000"/>
                </a:solidFill>
              </a:rPr>
              <a:t>ms74</a:t>
            </a:r>
            <a:endParaRPr lang="zh-CN" altLang="en-US" dirty="0">
              <a:solidFill>
                <a:srgbClr val="FF0000"/>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838200" y="147320"/>
            <a:ext cx="10515600" cy="664845"/>
          </a:xfrm>
        </p:spPr>
        <p:txBody>
          <a:bodyPr>
            <a:normAutofit/>
          </a:bodyPr>
          <a:lstStyle/>
          <a:p>
            <a:r>
              <a:rPr lang="en-US" altLang="zh-CN" sz="2400">
                <a:sym typeface="+mn-ea"/>
              </a:rPr>
              <a:t>Updata on </a:t>
            </a:r>
            <a:r>
              <a:rPr lang="zh-CN" altLang="en-US" sz="2400">
                <a:sym typeface="+mn-ea"/>
              </a:rPr>
              <a:t>the analysis of</a:t>
            </a:r>
            <a:r>
              <a:rPr lang="en-US" altLang="zh-CN" sz="2400">
                <a:sym typeface="+mn-ea"/>
              </a:rPr>
              <a:t> SNR G150.3+4.5  ---- CO data with </a:t>
            </a:r>
            <a:r>
              <a:rPr lang="en-US" altLang="zh-CN" sz="2400" b="1" dirty="0">
                <a:ea typeface="等线 Light" panose="02010600030101010101" charset="-122"/>
                <a:cs typeface="等线 Light" panose="02010600030101010101" charset="-122"/>
                <a:sym typeface="+mn-ea"/>
              </a:rPr>
              <a:t>MWISP</a:t>
            </a:r>
            <a:r>
              <a:rPr lang="en-US" altLang="zh-CN" sz="2400">
                <a:sym typeface="+mn-ea"/>
              </a:rPr>
              <a:t> </a:t>
            </a:r>
            <a:endParaRPr lang="zh-CN" altLang="en-US" sz="2400"/>
          </a:p>
        </p:txBody>
      </p:sp>
      <p:pic>
        <p:nvPicPr>
          <p:cNvPr id="5" name="Picture 4" descr="A blue and white map&#10;&#10;Description automatically generated with medium confidence"/>
          <p:cNvPicPr>
            <a:picLocks noChangeAspect="1"/>
          </p:cNvPicPr>
          <p:nvPr/>
        </p:nvPicPr>
        <p:blipFill>
          <a:blip r:embed="rId1"/>
          <a:stretch>
            <a:fillRect/>
          </a:stretch>
        </p:blipFill>
        <p:spPr>
          <a:xfrm>
            <a:off x="2642235" y="708025"/>
            <a:ext cx="6146165" cy="6139815"/>
          </a:xfrm>
          <a:prstGeom prst="rect">
            <a:avLst/>
          </a:prstGeom>
        </p:spPr>
      </p:pic>
      <p:sp>
        <p:nvSpPr>
          <p:cNvPr id="2" name="日期占位符 1"/>
          <p:cNvSpPr>
            <a:spLocks noGrp="1"/>
          </p:cNvSpPr>
          <p:nvPr>
            <p:ph type="dt" sz="half" idx="10"/>
          </p:nvPr>
        </p:nvSpPr>
        <p:spPr/>
        <p:txBody>
          <a:bodyPr/>
          <a:lstStyle/>
          <a:p>
            <a:r>
              <a:rPr lang="en-US" altLang="zh-CN"/>
              <a:t>2026/4/26</a:t>
            </a:r>
            <a:endParaRPr lang="zh-CN" altLang="en-US"/>
          </a:p>
        </p:txBody>
      </p:sp>
      <p:sp>
        <p:nvSpPr>
          <p:cNvPr id="3" name="页脚占位符 2"/>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838200" y="261620"/>
            <a:ext cx="10515600" cy="664845"/>
          </a:xfrm>
        </p:spPr>
        <p:txBody>
          <a:bodyPr>
            <a:normAutofit/>
          </a:bodyPr>
          <a:lstStyle/>
          <a:p>
            <a:r>
              <a:rPr lang="en-US" altLang="zh-CN" sz="2400">
                <a:sym typeface="+mn-ea"/>
              </a:rPr>
              <a:t>Updata on </a:t>
            </a:r>
            <a:r>
              <a:rPr lang="zh-CN" altLang="en-US" sz="2400">
                <a:sym typeface="+mn-ea"/>
              </a:rPr>
              <a:t>the analysis of</a:t>
            </a:r>
            <a:r>
              <a:rPr lang="en-US" altLang="zh-CN" sz="2400">
                <a:sym typeface="+mn-ea"/>
              </a:rPr>
              <a:t> SNR G150.3+4.5  ---- CO data with </a:t>
            </a:r>
            <a:r>
              <a:rPr lang="en-US" altLang="zh-CN" sz="2400" b="1" dirty="0">
                <a:ea typeface="等线 Light" panose="02010600030101010101" charset="-122"/>
                <a:cs typeface="等线 Light" panose="02010600030101010101" charset="-122"/>
                <a:sym typeface="+mn-ea"/>
              </a:rPr>
              <a:t>MWISP</a:t>
            </a:r>
            <a:r>
              <a:rPr lang="en-US" altLang="zh-CN" sz="2400">
                <a:sym typeface="+mn-ea"/>
              </a:rPr>
              <a:t> </a:t>
            </a:r>
            <a:endParaRPr lang="zh-CN" altLang="en-US" sz="2400"/>
          </a:p>
        </p:txBody>
      </p:sp>
      <p:sp>
        <p:nvSpPr>
          <p:cNvPr id="5" name="文本框 4"/>
          <p:cNvSpPr txBox="1"/>
          <p:nvPr/>
        </p:nvSpPr>
        <p:spPr>
          <a:xfrm>
            <a:off x="1040765" y="1061720"/>
            <a:ext cx="9036050" cy="398780"/>
          </a:xfrm>
          <a:prstGeom prst="rect">
            <a:avLst/>
          </a:prstGeom>
          <a:noFill/>
        </p:spPr>
        <p:txBody>
          <a:bodyPr wrap="none" rtlCol="0">
            <a:spAutoFit/>
          </a:bodyPr>
          <a:lstStyle/>
          <a:p>
            <a:pPr marL="342900" indent="-342900" algn="l">
              <a:buFont typeface="Wingdings" panose="05000000000000000000" charset="0"/>
              <a:buChar char=""/>
            </a:pPr>
            <a:r>
              <a:rPr lang="en-US" altLang="zh-CN" sz="2000" dirty="0"/>
              <a:t>T</a:t>
            </a:r>
            <a:r>
              <a:rPr lang="zh-CN" altLang="en-US" sz="2000" dirty="0"/>
              <a:t>he </a:t>
            </a:r>
            <a:r>
              <a:rPr lang="zh-CN" altLang="en-US" sz="2000" dirty="0">
                <a:solidFill>
                  <a:srgbClr val="FF0000"/>
                </a:solidFill>
              </a:rPr>
              <a:t>distance</a:t>
            </a:r>
            <a:r>
              <a:rPr lang="zh-CN" altLang="en-US" sz="2000" dirty="0"/>
              <a:t> of the </a:t>
            </a:r>
            <a:r>
              <a:rPr lang="en-US" altLang="zh-CN" sz="2000" dirty="0"/>
              <a:t>SNR </a:t>
            </a:r>
            <a:r>
              <a:rPr lang="zh-CN" altLang="en-US" sz="2000" dirty="0"/>
              <a:t>and the </a:t>
            </a:r>
            <a:r>
              <a:rPr lang="zh-CN" altLang="en-US" sz="2000" dirty="0">
                <a:solidFill>
                  <a:srgbClr val="FF0000"/>
                </a:solidFill>
              </a:rPr>
              <a:t>mass</a:t>
            </a:r>
            <a:r>
              <a:rPr lang="zh-CN" altLang="en-US" sz="2000" dirty="0"/>
              <a:t> of the molecular cloud</a:t>
            </a:r>
            <a:r>
              <a:rPr lang="en-US" altLang="zh-CN" sz="2000" dirty="0"/>
              <a:t> has been determined</a:t>
            </a:r>
            <a:endParaRPr lang="en-US" altLang="zh-CN" sz="2000" dirty="0"/>
          </a:p>
        </p:txBody>
      </p:sp>
      <p:sp>
        <p:nvSpPr>
          <p:cNvPr id="6" name="文本框 5"/>
          <p:cNvSpPr txBox="1"/>
          <p:nvPr/>
        </p:nvSpPr>
        <p:spPr>
          <a:xfrm>
            <a:off x="1324610" y="1743075"/>
            <a:ext cx="5290185" cy="1753235"/>
          </a:xfrm>
          <a:prstGeom prst="rect">
            <a:avLst/>
          </a:prstGeom>
          <a:noFill/>
        </p:spPr>
        <p:txBody>
          <a:bodyPr wrap="square" rtlCol="0" anchor="t">
            <a:spAutoFit/>
          </a:bodyPr>
          <a:lstStyle/>
          <a:p>
            <a:r>
              <a:rPr lang="en-US" dirty="0">
                <a:sym typeface="+mn-ea"/>
              </a:rPr>
              <a:t>d=740pc</a:t>
            </a:r>
            <a:endParaRPr lang="en-US" dirty="0"/>
          </a:p>
          <a:p>
            <a:r>
              <a:rPr lang="en-US" dirty="0">
                <a:sym typeface="+mn-ea"/>
              </a:rPr>
              <a:t>size：40 X 35 pc （3◦x 2.6◦）</a:t>
            </a:r>
            <a:endParaRPr lang="en-US" dirty="0"/>
          </a:p>
          <a:p>
            <a:r>
              <a:rPr lang="en-US" dirty="0"/>
              <a:t>Z_scale: 50 pc</a:t>
            </a:r>
            <a:endParaRPr lang="en-US" dirty="0"/>
          </a:p>
          <a:p>
            <a:endParaRPr lang="en-US" dirty="0"/>
          </a:p>
          <a:p>
            <a:r>
              <a:rPr lang="en-US" dirty="0">
                <a:sym typeface="+mn-ea"/>
              </a:rPr>
              <a:t>Assumed M～10^4 Msun, r~20pc,  μ=2.33：</a:t>
            </a:r>
            <a:endParaRPr lang="en-US" dirty="0"/>
          </a:p>
          <a:p>
            <a:r>
              <a:rPr lang="en-US" dirty="0">
                <a:sym typeface="+mn-ea"/>
              </a:rPr>
              <a:t>n0～5 cm-3  </a:t>
            </a:r>
            <a:endParaRPr lang="zh-CN" altLang="en-US" dirty="0"/>
          </a:p>
        </p:txBody>
      </p:sp>
      <p:sp>
        <p:nvSpPr>
          <p:cNvPr id="8" name="文本框 7"/>
          <p:cNvSpPr txBox="1"/>
          <p:nvPr/>
        </p:nvSpPr>
        <p:spPr>
          <a:xfrm>
            <a:off x="1040765" y="4095750"/>
            <a:ext cx="1249045" cy="368300"/>
          </a:xfrm>
          <a:prstGeom prst="rect">
            <a:avLst/>
          </a:prstGeom>
          <a:noFill/>
        </p:spPr>
        <p:txBody>
          <a:bodyPr wrap="none" rtlCol="0">
            <a:spAutoFit/>
          </a:bodyPr>
          <a:lstStyle/>
          <a:p>
            <a:pPr marL="285750" indent="-285750">
              <a:buFont typeface="Wingdings" panose="05000000000000000000" charset="0"/>
              <a:buChar char=""/>
            </a:pPr>
            <a:r>
              <a:rPr lang="en-US" altLang="zh-CN" dirty="0"/>
              <a:t>Base on </a:t>
            </a:r>
            <a:endParaRPr lang="en-US" altLang="zh-CN" dirty="0"/>
          </a:p>
        </p:txBody>
      </p:sp>
      <p:pic>
        <p:nvPicPr>
          <p:cNvPr id="10" name="Picture 9"/>
          <p:cNvPicPr>
            <a:picLocks noChangeAspect="1"/>
          </p:cNvPicPr>
          <p:nvPr/>
        </p:nvPicPr>
        <p:blipFill>
          <a:blip r:embed="rId1"/>
          <a:stretch>
            <a:fillRect/>
          </a:stretch>
        </p:blipFill>
        <p:spPr>
          <a:xfrm>
            <a:off x="2557312" y="4095717"/>
            <a:ext cx="4419600" cy="1130300"/>
          </a:xfrm>
          <a:prstGeom prst="rect">
            <a:avLst/>
          </a:prstGeom>
        </p:spPr>
      </p:pic>
      <p:sp>
        <p:nvSpPr>
          <p:cNvPr id="9" name="文本框 8"/>
          <p:cNvSpPr txBox="1"/>
          <p:nvPr/>
        </p:nvSpPr>
        <p:spPr>
          <a:xfrm>
            <a:off x="1324610" y="5149215"/>
            <a:ext cx="2540000" cy="645160"/>
          </a:xfrm>
          <a:prstGeom prst="rect">
            <a:avLst/>
          </a:prstGeom>
          <a:noFill/>
        </p:spPr>
        <p:txBody>
          <a:bodyPr wrap="square" rtlCol="0" anchor="t">
            <a:spAutoFit/>
          </a:bodyPr>
          <a:lstStyle/>
          <a:p>
            <a:r>
              <a:rPr lang="en-US" dirty="0">
                <a:sym typeface="+mn-ea"/>
              </a:rPr>
              <a:t>t_age ～ 1.1*^4 yrs</a:t>
            </a:r>
            <a:endParaRPr lang="en-US" dirty="0"/>
          </a:p>
          <a:p>
            <a:r>
              <a:rPr lang="en-US" dirty="0">
                <a:sym typeface="+mn-ea"/>
              </a:rPr>
              <a:t>Vs ～366 km/s</a:t>
            </a:r>
            <a:endParaRPr lang="zh-CN" altLang="en-US"/>
          </a:p>
        </p:txBody>
      </p:sp>
      <p:sp>
        <p:nvSpPr>
          <p:cNvPr id="2" name="日期占位符 1"/>
          <p:cNvSpPr>
            <a:spLocks noGrp="1"/>
          </p:cNvSpPr>
          <p:nvPr>
            <p:ph type="dt" sz="half" idx="10"/>
          </p:nvPr>
        </p:nvSpPr>
        <p:spPr/>
        <p:txBody>
          <a:bodyPr/>
          <a:lstStyle/>
          <a:p>
            <a:r>
              <a:rPr lang="en-US" altLang="zh-CN"/>
              <a:t>2026/4/26</a:t>
            </a:r>
            <a:endParaRPr lang="zh-CN" altLang="en-US"/>
          </a:p>
        </p:txBody>
      </p:sp>
      <p:sp>
        <p:nvSpPr>
          <p:cNvPr id="3" name="页脚占位符 2"/>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G150.3"/>
          <p:cNvPicPr>
            <a:picLocks noChangeAspect="1"/>
          </p:cNvPicPr>
          <p:nvPr/>
        </p:nvPicPr>
        <p:blipFill>
          <a:blip r:embed="rId1"/>
          <a:stretch>
            <a:fillRect/>
          </a:stretch>
        </p:blipFill>
        <p:spPr>
          <a:xfrm>
            <a:off x="0" y="0"/>
            <a:ext cx="6539865" cy="4723130"/>
          </a:xfrm>
          <a:prstGeom prst="rect">
            <a:avLst/>
          </a:prstGeom>
        </p:spPr>
      </p:pic>
      <p:pic>
        <p:nvPicPr>
          <p:cNvPr id="6" name="图片 5" descr="SED-G150"/>
          <p:cNvPicPr>
            <a:picLocks noChangeAspect="1"/>
          </p:cNvPicPr>
          <p:nvPr/>
        </p:nvPicPr>
        <p:blipFill>
          <a:blip r:embed="rId2"/>
          <a:stretch>
            <a:fillRect/>
          </a:stretch>
        </p:blipFill>
        <p:spPr>
          <a:xfrm>
            <a:off x="5911215" y="2072640"/>
            <a:ext cx="6380480" cy="4785360"/>
          </a:xfrm>
          <a:prstGeom prst="rect">
            <a:avLst/>
          </a:prstGeom>
        </p:spPr>
      </p:pic>
      <p:sp>
        <p:nvSpPr>
          <p:cNvPr id="2" name="日期占位符 1"/>
          <p:cNvSpPr>
            <a:spLocks noGrp="1"/>
          </p:cNvSpPr>
          <p:nvPr>
            <p:ph type="dt" sz="half" idx="10"/>
          </p:nvPr>
        </p:nvSpPr>
        <p:spPr/>
        <p:txBody>
          <a:bodyPr/>
          <a:lstStyle/>
          <a:p>
            <a:r>
              <a:rPr lang="en-US" altLang="zh-CN"/>
              <a:t>2026/4/26</a:t>
            </a:r>
            <a:endParaRPr lang="zh-CN" altLang="en-US"/>
          </a:p>
        </p:txBody>
      </p:sp>
      <p:sp>
        <p:nvSpPr>
          <p:cNvPr id="3" name="页脚占位符 2"/>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a:t>backup</a:t>
            </a:r>
            <a:endParaRPr lang="en-US" altLang="zh-CN"/>
          </a:p>
        </p:txBody>
      </p:sp>
      <p:pic>
        <p:nvPicPr>
          <p:cNvPr id="4" name="图片 3" descr="had"/>
          <p:cNvPicPr>
            <a:picLocks noChangeAspect="1"/>
          </p:cNvPicPr>
          <p:nvPr/>
        </p:nvPicPr>
        <p:blipFill>
          <a:blip r:embed="rId1"/>
          <a:stretch>
            <a:fillRect/>
          </a:stretch>
        </p:blipFill>
        <p:spPr>
          <a:xfrm>
            <a:off x="648970" y="1997710"/>
            <a:ext cx="5525770" cy="4144645"/>
          </a:xfrm>
          <a:prstGeom prst="rect">
            <a:avLst/>
          </a:prstGeom>
        </p:spPr>
      </p:pic>
      <p:pic>
        <p:nvPicPr>
          <p:cNvPr id="6" name="图片 5"/>
          <p:cNvPicPr>
            <a:picLocks noChangeAspect="1"/>
          </p:cNvPicPr>
          <p:nvPr/>
        </p:nvPicPr>
        <p:blipFill>
          <a:blip r:embed="rId2"/>
          <a:stretch>
            <a:fillRect/>
          </a:stretch>
        </p:blipFill>
        <p:spPr>
          <a:xfrm>
            <a:off x="7181215" y="1450975"/>
            <a:ext cx="4473575" cy="4554220"/>
          </a:xfrm>
          <a:prstGeom prst="rect">
            <a:avLst/>
          </a:prstGeom>
        </p:spPr>
      </p:pic>
      <p:sp>
        <p:nvSpPr>
          <p:cNvPr id="3" name="日期占位符 2"/>
          <p:cNvSpPr>
            <a:spLocks noGrp="1"/>
          </p:cNvSpPr>
          <p:nvPr>
            <p:ph type="dt" sz="half" idx="10"/>
          </p:nvPr>
        </p:nvSpPr>
        <p:spPr/>
        <p:txBody>
          <a:bodyPr/>
          <a:lstStyle/>
          <a:p>
            <a:r>
              <a:rPr lang="en-US" altLang="zh-CN"/>
              <a:t>2026/4/26</a:t>
            </a:r>
            <a:endParaRPr lang="zh-CN" altLang="en-US"/>
          </a:p>
        </p:txBody>
      </p:sp>
      <p:sp>
        <p:nvSpPr>
          <p:cNvPr id="5" name="页脚占位符 4"/>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had"/>
          <p:cNvPicPr>
            <a:picLocks noChangeAspect="1"/>
          </p:cNvPicPr>
          <p:nvPr/>
        </p:nvPicPr>
        <p:blipFill>
          <a:blip r:embed="rId1"/>
          <a:stretch>
            <a:fillRect/>
          </a:stretch>
        </p:blipFill>
        <p:spPr>
          <a:xfrm>
            <a:off x="1414780" y="219075"/>
            <a:ext cx="4252595" cy="3189605"/>
          </a:xfrm>
          <a:prstGeom prst="rect">
            <a:avLst/>
          </a:prstGeom>
        </p:spPr>
      </p:pic>
      <p:pic>
        <p:nvPicPr>
          <p:cNvPr id="5" name="图片 4"/>
          <p:cNvPicPr>
            <a:picLocks noChangeAspect="1"/>
          </p:cNvPicPr>
          <p:nvPr/>
        </p:nvPicPr>
        <p:blipFill>
          <a:blip r:embed="rId2"/>
          <a:stretch>
            <a:fillRect/>
          </a:stretch>
        </p:blipFill>
        <p:spPr>
          <a:xfrm>
            <a:off x="6938645" y="146685"/>
            <a:ext cx="3188970" cy="3334385"/>
          </a:xfrm>
          <a:prstGeom prst="rect">
            <a:avLst/>
          </a:prstGeom>
        </p:spPr>
      </p:pic>
      <p:pic>
        <p:nvPicPr>
          <p:cNvPr id="6" name="图片 5" descr="had"/>
          <p:cNvPicPr>
            <a:picLocks noChangeAspect="1"/>
          </p:cNvPicPr>
          <p:nvPr/>
        </p:nvPicPr>
        <p:blipFill>
          <a:blip r:embed="rId3"/>
          <a:stretch>
            <a:fillRect/>
          </a:stretch>
        </p:blipFill>
        <p:spPr>
          <a:xfrm>
            <a:off x="1723390" y="3678555"/>
            <a:ext cx="3854450" cy="2891155"/>
          </a:xfrm>
          <a:prstGeom prst="rect">
            <a:avLst/>
          </a:prstGeom>
        </p:spPr>
      </p:pic>
      <p:pic>
        <p:nvPicPr>
          <p:cNvPr id="7" name="图片 6"/>
          <p:cNvPicPr>
            <a:picLocks noChangeAspect="1"/>
          </p:cNvPicPr>
          <p:nvPr/>
        </p:nvPicPr>
        <p:blipFill>
          <a:blip r:embed="rId4"/>
          <a:stretch>
            <a:fillRect/>
          </a:stretch>
        </p:blipFill>
        <p:spPr>
          <a:xfrm>
            <a:off x="7268845" y="3735070"/>
            <a:ext cx="2748280" cy="2834640"/>
          </a:xfrm>
          <a:prstGeom prst="rect">
            <a:avLst/>
          </a:prstGeom>
        </p:spPr>
      </p:pic>
      <p:sp>
        <p:nvSpPr>
          <p:cNvPr id="2" name="日期占位符 1"/>
          <p:cNvSpPr>
            <a:spLocks noGrp="1"/>
          </p:cNvSpPr>
          <p:nvPr>
            <p:ph type="dt" sz="half" idx="10"/>
          </p:nvPr>
        </p:nvSpPr>
        <p:spPr/>
        <p:txBody>
          <a:bodyPr/>
          <a:lstStyle/>
          <a:p>
            <a:r>
              <a:rPr lang="en-US" altLang="zh-CN"/>
              <a:t>2026/4/26</a:t>
            </a:r>
            <a:endParaRPr lang="zh-CN" altLang="en-US"/>
          </a:p>
        </p:txBody>
      </p:sp>
      <p:sp>
        <p:nvSpPr>
          <p:cNvPr id="3" name="页脚占位符 2"/>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8" name="灯片编号占位符 7"/>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664845"/>
          </a:xfrm>
        </p:spPr>
        <p:txBody>
          <a:bodyPr>
            <a:normAutofit/>
          </a:bodyPr>
          <a:lstStyle/>
          <a:p>
            <a:r>
              <a:rPr lang="en-US" altLang="zh-CN" sz="2400">
                <a:sym typeface="+mn-ea"/>
              </a:rPr>
              <a:t>Backgroud: the results of ICRC2023</a:t>
            </a:r>
            <a:endParaRPr lang="zh-CN" altLang="en-US" sz="2400"/>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459313"/>
            <a:ext cx="7010400" cy="5257800"/>
          </a:xfrm>
          <a:prstGeom prst="rect">
            <a:avLst/>
          </a:prstGeom>
        </p:spPr>
      </p:pic>
      <p:sp>
        <p:nvSpPr>
          <p:cNvPr id="6" name="文本框 5"/>
          <p:cNvSpPr txBox="1"/>
          <p:nvPr/>
        </p:nvSpPr>
        <p:spPr>
          <a:xfrm>
            <a:off x="1115695" y="1267460"/>
            <a:ext cx="4779010" cy="706755"/>
          </a:xfrm>
          <a:prstGeom prst="rect">
            <a:avLst/>
          </a:prstGeom>
          <a:noFill/>
        </p:spPr>
        <p:txBody>
          <a:bodyPr wrap="square" rtlCol="0">
            <a:spAutoFit/>
          </a:bodyPr>
          <a:lstStyle/>
          <a:p>
            <a:r>
              <a:rPr lang="en-US" altLang="zh-CN" sz="2000" b="1" dirty="0"/>
              <a:t>Black: WCDA;            </a:t>
            </a:r>
            <a:r>
              <a:rPr lang="en-US" altLang="zh-CN" sz="2000" b="1" dirty="0">
                <a:solidFill>
                  <a:srgbClr val="CC00CC"/>
                </a:solidFill>
              </a:rPr>
              <a:t>Purple</a:t>
            </a:r>
            <a:r>
              <a:rPr lang="en-US" altLang="zh-CN" sz="2000" b="1" dirty="0"/>
              <a:t>: KM2A; </a:t>
            </a:r>
            <a:endParaRPr lang="en-US" altLang="zh-CN" sz="2000" b="1" dirty="0"/>
          </a:p>
          <a:p>
            <a:r>
              <a:rPr lang="en-US" altLang="zh-CN" sz="2000" b="1" dirty="0">
                <a:solidFill>
                  <a:srgbClr val="FF0000"/>
                </a:solidFill>
              </a:rPr>
              <a:t>red dashed</a:t>
            </a:r>
            <a:r>
              <a:rPr lang="en-US" altLang="zh-CN" sz="2000" b="1" dirty="0"/>
              <a:t>: radio     </a:t>
            </a:r>
            <a:r>
              <a:rPr lang="en-US" altLang="zh-CN" sz="2000" b="1" dirty="0">
                <a:solidFill>
                  <a:schemeClr val="accent1"/>
                </a:solidFill>
              </a:rPr>
              <a:t>Blue</a:t>
            </a:r>
            <a:r>
              <a:rPr lang="en-US" altLang="zh-CN" sz="2000" b="1" dirty="0"/>
              <a:t> and </a:t>
            </a:r>
            <a:r>
              <a:rPr lang="en-US" altLang="zh-CN" sz="2000" b="1" dirty="0">
                <a:solidFill>
                  <a:srgbClr val="00B050"/>
                </a:solidFill>
              </a:rPr>
              <a:t>green</a:t>
            </a:r>
            <a:r>
              <a:rPr lang="en-US" altLang="zh-CN" sz="2000" b="1" dirty="0"/>
              <a:t>: Fermi </a:t>
            </a:r>
            <a:endParaRPr lang="zh-CN" altLang="en-US" sz="2000" b="1" dirty="0"/>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5513" y="89452"/>
            <a:ext cx="5862558" cy="4234070"/>
          </a:xfrm>
          <a:prstGeom prst="rect">
            <a:avLst/>
          </a:prstGeom>
        </p:spPr>
      </p:pic>
      <p:sp>
        <p:nvSpPr>
          <p:cNvPr id="7" name="文本框 6"/>
          <p:cNvSpPr txBox="1"/>
          <p:nvPr/>
        </p:nvSpPr>
        <p:spPr>
          <a:xfrm>
            <a:off x="6788426" y="4532243"/>
            <a:ext cx="5130443" cy="1477328"/>
          </a:xfrm>
          <a:prstGeom prst="rect">
            <a:avLst/>
          </a:prstGeom>
          <a:noFill/>
        </p:spPr>
        <p:txBody>
          <a:bodyPr wrap="none" rtlCol="0">
            <a:spAutoFit/>
          </a:bodyPr>
          <a:lstStyle/>
          <a:p>
            <a:r>
              <a:rPr lang="en-US" altLang="zh-CN" sz="1800" b="0" i="0" u="none" strike="noStrike" kern="1200" cap="none" spc="0" baseline="0" dirty="0">
                <a:solidFill>
                  <a:srgbClr val="FF0000"/>
                </a:solidFill>
                <a:latin typeface="Arial" panose="020B0604020202090204" pitchFamily="34" charset="0"/>
                <a:ea typeface="SimSun" panose="02010600030101010101" pitchFamily="2" charset="-122"/>
                <a:cs typeface="Arial" panose="020B0604020202090204" pitchFamily="34" charset="0"/>
              </a:rPr>
              <a:t>Consider morphology, </a:t>
            </a:r>
            <a:r>
              <a:rPr lang="en-US" altLang="zh-CN" dirty="0"/>
              <a:t>Two possible explanations:</a:t>
            </a:r>
            <a:endParaRPr lang="en-US" altLang="zh-CN" dirty="0"/>
          </a:p>
          <a:p>
            <a:endParaRPr lang="en-US" altLang="zh-CN" dirty="0"/>
          </a:p>
          <a:p>
            <a:r>
              <a:rPr lang="en-US" altLang="zh-CN" dirty="0"/>
              <a:t>Scenario one: SNR plus PWNs</a:t>
            </a:r>
            <a:endParaRPr lang="en-US" altLang="zh-CN" dirty="0"/>
          </a:p>
          <a:p>
            <a:endParaRPr lang="en-US" altLang="zh-CN" dirty="0"/>
          </a:p>
          <a:p>
            <a:r>
              <a:rPr lang="en-US" altLang="zh-CN" dirty="0"/>
              <a:t>Scenario two: SNR plus MCs</a:t>
            </a:r>
            <a:endParaRPr lang="en-US" altLang="zh-CN" dirty="0"/>
          </a:p>
        </p:txBody>
      </p:sp>
      <p:sp>
        <p:nvSpPr>
          <p:cNvPr id="8" name="文本框 7"/>
          <p:cNvSpPr txBox="1"/>
          <p:nvPr/>
        </p:nvSpPr>
        <p:spPr>
          <a:xfrm>
            <a:off x="4508500" y="2811145"/>
            <a:ext cx="1800225" cy="583565"/>
          </a:xfrm>
          <a:prstGeom prst="rect">
            <a:avLst/>
          </a:prstGeom>
          <a:noFill/>
        </p:spPr>
        <p:txBody>
          <a:bodyPr wrap="square" rtlCol="0" anchor="t">
            <a:spAutoFit/>
          </a:bodyPr>
          <a:lstStyle/>
          <a:p>
            <a:r>
              <a:rPr lang="en-US" altLang="zh-CN" sz="1600" dirty="0">
                <a:solidFill>
                  <a:srgbClr val="FF0000"/>
                </a:solidFill>
                <a:sym typeface="+mn-ea"/>
              </a:rPr>
              <a:t>has a pulsar-like spectrum.</a:t>
            </a:r>
            <a:endParaRPr lang="en-US" altLang="zh-CN" sz="1600" dirty="0">
              <a:solidFill>
                <a:srgbClr val="FF0000"/>
              </a:solidFill>
              <a:sym typeface="+mn-ea"/>
            </a:endParaRPr>
          </a:p>
        </p:txBody>
      </p:sp>
      <p:sp>
        <p:nvSpPr>
          <p:cNvPr id="3" name="日期占位符 2"/>
          <p:cNvSpPr>
            <a:spLocks noGrp="1"/>
          </p:cNvSpPr>
          <p:nvPr>
            <p:ph type="dt" sz="half" idx="10"/>
          </p:nvPr>
        </p:nvSpPr>
        <p:spPr/>
        <p:txBody>
          <a:bodyPr/>
          <a:lstStyle/>
          <a:p>
            <a:r>
              <a:rPr lang="en-US" altLang="zh-CN"/>
              <a:t>2026/4/26</a:t>
            </a:r>
            <a:endParaRPr lang="zh-CN" altLang="en-US"/>
          </a:p>
        </p:txBody>
      </p:sp>
      <p:sp>
        <p:nvSpPr>
          <p:cNvPr id="9" name="页脚占位符 8"/>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10" name="灯片编号占位符 9"/>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G150.3"/>
          <p:cNvPicPr>
            <a:picLocks noChangeAspect="1"/>
          </p:cNvPicPr>
          <p:nvPr/>
        </p:nvPicPr>
        <p:blipFill>
          <a:blip r:embed="rId1"/>
          <a:stretch>
            <a:fillRect/>
          </a:stretch>
        </p:blipFill>
        <p:spPr>
          <a:xfrm>
            <a:off x="92075" y="1893570"/>
            <a:ext cx="6371590" cy="4601845"/>
          </a:xfrm>
          <a:prstGeom prst="rect">
            <a:avLst/>
          </a:prstGeom>
        </p:spPr>
      </p:pic>
      <p:pic>
        <p:nvPicPr>
          <p:cNvPr id="5" name="图片 4" descr="G150.3"/>
          <p:cNvPicPr>
            <a:picLocks noChangeAspect="1"/>
          </p:cNvPicPr>
          <p:nvPr/>
        </p:nvPicPr>
        <p:blipFill>
          <a:blip r:embed="rId2"/>
          <a:stretch>
            <a:fillRect/>
          </a:stretch>
        </p:blipFill>
        <p:spPr>
          <a:xfrm>
            <a:off x="5861685" y="1856740"/>
            <a:ext cx="6330315" cy="4572000"/>
          </a:xfrm>
          <a:prstGeom prst="rect">
            <a:avLst/>
          </a:prstGeom>
        </p:spPr>
      </p:pic>
      <p:sp>
        <p:nvSpPr>
          <p:cNvPr id="7" name="文本框 6"/>
          <p:cNvSpPr txBox="1"/>
          <p:nvPr/>
        </p:nvSpPr>
        <p:spPr>
          <a:xfrm>
            <a:off x="1484630" y="1488440"/>
            <a:ext cx="3456305" cy="368300"/>
          </a:xfrm>
          <a:prstGeom prst="rect">
            <a:avLst/>
          </a:prstGeom>
          <a:noFill/>
        </p:spPr>
        <p:txBody>
          <a:bodyPr wrap="square" rtlCol="0" anchor="t">
            <a:spAutoFit/>
          </a:bodyPr>
          <a:lstStyle/>
          <a:p>
            <a:r>
              <a:rPr lang="en-US" altLang="zh-CN" dirty="0">
                <a:sym typeface="+mn-ea"/>
              </a:rPr>
              <a:t>Scenario two: SNR plus MCs</a:t>
            </a:r>
            <a:endParaRPr lang="zh-CN" altLang="en-US"/>
          </a:p>
        </p:txBody>
      </p:sp>
      <p:sp>
        <p:nvSpPr>
          <p:cNvPr id="8" name="文本框 7"/>
          <p:cNvSpPr txBox="1"/>
          <p:nvPr/>
        </p:nvSpPr>
        <p:spPr>
          <a:xfrm>
            <a:off x="7291705" y="1488440"/>
            <a:ext cx="2917825" cy="368300"/>
          </a:xfrm>
          <a:prstGeom prst="rect">
            <a:avLst/>
          </a:prstGeom>
          <a:noFill/>
        </p:spPr>
        <p:txBody>
          <a:bodyPr wrap="none" rtlCol="0" anchor="t">
            <a:spAutoFit/>
          </a:bodyPr>
          <a:lstStyle/>
          <a:p>
            <a:r>
              <a:rPr lang="en-US" altLang="zh-CN" dirty="0">
                <a:sym typeface="+mn-ea"/>
              </a:rPr>
              <a:t>Scenario one: SNR plus PWNs</a:t>
            </a:r>
            <a:endParaRPr lang="zh-CN" altLang="en-US"/>
          </a:p>
        </p:txBody>
      </p:sp>
      <p:sp>
        <p:nvSpPr>
          <p:cNvPr id="2" name="日期占位符 1"/>
          <p:cNvSpPr>
            <a:spLocks noGrp="1"/>
          </p:cNvSpPr>
          <p:nvPr>
            <p:ph type="dt" sz="half" idx="10"/>
          </p:nvPr>
        </p:nvSpPr>
        <p:spPr/>
        <p:txBody>
          <a:bodyPr/>
          <a:lstStyle/>
          <a:p>
            <a:r>
              <a:rPr lang="en-US" altLang="zh-CN"/>
              <a:t>2026/4/26</a:t>
            </a:r>
            <a:endParaRPr lang="zh-CN" altLang="en-US"/>
          </a:p>
        </p:txBody>
      </p:sp>
      <p:sp>
        <p:nvSpPr>
          <p:cNvPr id="3" name="页脚占位符 2"/>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Fermi </a:t>
            </a:r>
            <a:endParaRPr lang="zh-CN" altLang="en-US" dirty="0"/>
          </a:p>
        </p:txBody>
      </p:sp>
      <p:sp>
        <p:nvSpPr>
          <p:cNvPr id="3" name="内容占位符 2"/>
          <p:cNvSpPr>
            <a:spLocks noGrp="1"/>
          </p:cNvSpPr>
          <p:nvPr>
            <p:ph idx="1"/>
          </p:nvPr>
        </p:nvSpPr>
        <p:spPr/>
        <p:txBody>
          <a:bodyPr/>
          <a:lstStyle/>
          <a:p>
            <a:endParaRPr lang="zh-CN" altLang="en-US"/>
          </a:p>
        </p:txBody>
      </p:sp>
      <p:pic>
        <p:nvPicPr>
          <p:cNvPr id="4" name="图片 3"/>
          <p:cNvPicPr>
            <a:picLocks noChangeAspect="1"/>
          </p:cNvPicPr>
          <p:nvPr/>
        </p:nvPicPr>
        <p:blipFill>
          <a:blip r:embed="rId1"/>
          <a:stretch>
            <a:fillRect/>
          </a:stretch>
        </p:blipFill>
        <p:spPr>
          <a:xfrm>
            <a:off x="0" y="2081245"/>
            <a:ext cx="12192000" cy="2695510"/>
          </a:xfrm>
          <a:prstGeom prst="rect">
            <a:avLst/>
          </a:prstGeom>
        </p:spPr>
      </p:pic>
      <p:sp>
        <p:nvSpPr>
          <p:cNvPr id="5" name="日期占位符 4"/>
          <p:cNvSpPr>
            <a:spLocks noGrp="1"/>
          </p:cNvSpPr>
          <p:nvPr>
            <p:ph type="dt" sz="half" idx="10"/>
          </p:nvPr>
        </p:nvSpPr>
        <p:spPr/>
        <p:txBody>
          <a:bodyPr/>
          <a:lstStyle/>
          <a:p>
            <a:r>
              <a:rPr lang="en-US" altLang="zh-CN"/>
              <a:t>2026/4/26</a:t>
            </a:r>
            <a:endParaRPr lang="zh-CN" altLang="en-US"/>
          </a:p>
        </p:txBody>
      </p:sp>
      <p:sp>
        <p:nvSpPr>
          <p:cNvPr id="6" name="页脚占位符 5"/>
          <p:cNvSpPr>
            <a:spLocks noGrp="1"/>
          </p:cNvSpPr>
          <p:nvPr>
            <p:ph type="ftr" sz="quarter" idx="11"/>
          </p:nvPr>
        </p:nvSpPr>
        <p:spPr/>
        <p:txBody>
          <a:bodyPr/>
          <a:lstStyle/>
          <a:p>
            <a:r>
              <a:rPr lang="en-US" altLang="zh-CN"/>
              <a:t>The 1st LHAASO collaboration meeting, April 25-27, 2026, Suzhou</a:t>
            </a:r>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pPr algn="r"/>
            <a:r>
              <a:rPr lang="en-US" altLang="zh-CN"/>
              <a:t>G106 Wu sha</a:t>
            </a:r>
            <a:br>
              <a:rPr lang="en-US" altLang="zh-CN"/>
            </a:br>
            <a:r>
              <a:rPr lang="en-US" altLang="zh-CN"/>
              <a:t>CTB80 Bing Liu</a:t>
            </a:r>
            <a:br>
              <a:rPr lang="en-US" altLang="zh-CN"/>
            </a:br>
            <a:r>
              <a:rPr lang="en-US" altLang="zh-CN"/>
              <a:t>G69.7+1.0 Xi and Chen</a:t>
            </a:r>
            <a:endParaRPr lang="en-US" altLang="zh-CN"/>
          </a:p>
        </p:txBody>
      </p:sp>
      <p:pic>
        <p:nvPicPr>
          <p:cNvPr id="7" name="内容占位符 6"/>
          <p:cNvPicPr>
            <a:picLocks noChangeAspect="1"/>
          </p:cNvPicPr>
          <p:nvPr>
            <p:ph idx="1"/>
          </p:nvPr>
        </p:nvPicPr>
        <p:blipFill>
          <a:blip r:embed="rId1"/>
          <a:stretch>
            <a:fillRect/>
          </a:stretch>
        </p:blipFill>
        <p:spPr>
          <a:xfrm>
            <a:off x="8381365" y="3331210"/>
            <a:ext cx="3610610" cy="2844800"/>
          </a:xfrm>
          <a:prstGeom prst="rect">
            <a:avLst/>
          </a:prstGeom>
        </p:spPr>
      </p:pic>
      <p:sp>
        <p:nvSpPr>
          <p:cNvPr id="4" name="日期占位符 3"/>
          <p:cNvSpPr>
            <a:spLocks noGrp="1"/>
          </p:cNvSpPr>
          <p:nvPr>
            <p:ph type="dt" sz="half" idx="10"/>
          </p:nvPr>
        </p:nvSpPr>
        <p:spPr/>
        <p:txBody>
          <a:bodyPr/>
          <a:p>
            <a:r>
              <a:rPr lang="en-US" altLang="zh-CN"/>
              <a:t>2026/4/26</a:t>
            </a:r>
            <a:endParaRPr lang="zh-CN" altLang="en-US"/>
          </a:p>
        </p:txBody>
      </p:sp>
      <p:sp>
        <p:nvSpPr>
          <p:cNvPr id="5" name="页脚占位符 4"/>
          <p:cNvSpPr>
            <a:spLocks noGrp="1"/>
          </p:cNvSpPr>
          <p:nvPr>
            <p:ph type="ftr" sz="quarter" idx="11"/>
          </p:nvPr>
        </p:nvSpPr>
        <p:spPr/>
        <p:txBody>
          <a:bodyPr/>
          <a:p>
            <a:r>
              <a:rPr lang="en-US" altLang="zh-CN"/>
              <a:t>The 1st LHAASO collaboration meeting, April 25-27, 2026, Suzhou</a:t>
            </a:r>
            <a:endParaRPr lang="zh-CN" altLang="en-US"/>
          </a:p>
        </p:txBody>
      </p:sp>
      <p:sp>
        <p:nvSpPr>
          <p:cNvPr id="6" name="灯片编号占位符 5"/>
          <p:cNvSpPr>
            <a:spLocks noGrp="1"/>
          </p:cNvSpPr>
          <p:nvPr>
            <p:ph type="sldNum" sz="quarter" idx="12"/>
          </p:nvPr>
        </p:nvSpPr>
        <p:spPr/>
        <p:txBody>
          <a:bodyPr/>
          <a:p>
            <a:fld id="{565CE74E-AB26-4998-AD42-012C4C1AD076}" type="slidenum">
              <a:rPr lang="zh-CN" altLang="en-US" smtClean="0"/>
            </a:fld>
            <a:endParaRPr lang="zh-CN" altLang="en-US"/>
          </a:p>
        </p:txBody>
      </p:sp>
      <p:pic>
        <p:nvPicPr>
          <p:cNvPr id="8" name="图片 7"/>
          <p:cNvPicPr>
            <a:picLocks noChangeAspect="1"/>
          </p:cNvPicPr>
          <p:nvPr/>
        </p:nvPicPr>
        <p:blipFill>
          <a:blip r:embed="rId2"/>
          <a:stretch>
            <a:fillRect/>
          </a:stretch>
        </p:blipFill>
        <p:spPr>
          <a:xfrm>
            <a:off x="471805" y="0"/>
            <a:ext cx="4346575" cy="6606540"/>
          </a:xfrm>
          <a:prstGeom prst="rect">
            <a:avLst/>
          </a:prstGeom>
        </p:spPr>
      </p:pic>
      <p:pic>
        <p:nvPicPr>
          <p:cNvPr id="9" name="图片 8"/>
          <p:cNvPicPr>
            <a:picLocks noChangeAspect="1"/>
          </p:cNvPicPr>
          <p:nvPr/>
        </p:nvPicPr>
        <p:blipFill>
          <a:blip r:embed="rId3"/>
          <a:stretch>
            <a:fillRect/>
          </a:stretch>
        </p:blipFill>
        <p:spPr>
          <a:xfrm>
            <a:off x="4761865" y="2791460"/>
            <a:ext cx="3619500" cy="3384550"/>
          </a:xfrm>
          <a:prstGeom prst="rect">
            <a:avLst/>
          </a:prstGeom>
        </p:spPr>
      </p:pic>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COMMONDATA" val="eyJoZGlkIjoiYTU1YTRhZWE0NmFmOTJkMmU1MWRhYWNhZGRlYzU1MTgifQ=="/>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16669</Words>
  <Application>WPS Writer</Application>
  <PresentationFormat>宽屏</PresentationFormat>
  <Paragraphs>1142</Paragraphs>
  <Slides>87</Slides>
  <Notes>14</Notes>
  <HiddenSlides>0</HiddenSlides>
  <MMClips>0</MMClips>
  <ScaleCrop>false</ScaleCrop>
  <HeadingPairs>
    <vt:vector size="6" baseType="variant">
      <vt:variant>
        <vt:lpstr>已用的字体</vt:lpstr>
      </vt:variant>
      <vt:variant>
        <vt:i4>30</vt:i4>
      </vt:variant>
      <vt:variant>
        <vt:lpstr>主题</vt:lpstr>
      </vt:variant>
      <vt:variant>
        <vt:i4>2</vt:i4>
      </vt:variant>
      <vt:variant>
        <vt:lpstr>幻灯片标题</vt:lpstr>
      </vt:variant>
      <vt:variant>
        <vt:i4>87</vt:i4>
      </vt:variant>
    </vt:vector>
  </HeadingPairs>
  <TitlesOfParts>
    <vt:vector size="119" baseType="lpstr">
      <vt:lpstr>Arial</vt:lpstr>
      <vt:lpstr>SimSun</vt:lpstr>
      <vt:lpstr>Wingdings</vt:lpstr>
      <vt:lpstr>Calibri</vt:lpstr>
      <vt:lpstr>Helvetica Neue</vt:lpstr>
      <vt:lpstr>SimSun</vt:lpstr>
      <vt:lpstr>Calibri Light</vt:lpstr>
      <vt:lpstr>Microsoft YaHei</vt:lpstr>
      <vt:lpstr>汉仪旗黑</vt:lpstr>
      <vt:lpstr>Arial Unicode MS</vt:lpstr>
      <vt:lpstr>汉仪书宋二KW</vt:lpstr>
      <vt:lpstr>等线</vt:lpstr>
      <vt:lpstr>汉仪中等线KW</vt:lpstr>
      <vt:lpstr>Segoe UI Semibold</vt:lpstr>
      <vt:lpstr>苹方-简</vt:lpstr>
      <vt:lpstr>Calibri</vt:lpstr>
      <vt:lpstr>永中宋体</vt:lpstr>
      <vt:lpstr>Cambria Math</vt:lpstr>
      <vt:lpstr>Kingsoft Math</vt:lpstr>
      <vt:lpstr>Times New Roman Regular</vt:lpstr>
      <vt:lpstr>Calibri Light</vt:lpstr>
      <vt:lpstr>Wingdings</vt:lpstr>
      <vt:lpstr>Noto Sans SC</vt:lpstr>
      <vt:lpstr>冬青黑体简体中文</vt:lpstr>
      <vt:lpstr>等线 Light</vt:lpstr>
      <vt:lpstr>Microsoft YaHei</vt:lpstr>
      <vt:lpstr>Noto Sans SC</vt:lpstr>
      <vt:lpstr>SimSun</vt:lpstr>
      <vt:lpstr>永中宋体</vt:lpstr>
      <vt:lpstr>等线 Light</vt:lpstr>
      <vt:lpstr>Office 主题</vt:lpstr>
      <vt:lpstr>1_Office 主题</vt:lpstr>
      <vt:lpstr>Report on  SNRs</vt:lpstr>
      <vt:lpstr>10 SNRs Detected by LHAASO</vt:lpstr>
      <vt:lpstr>PowerPoint 演示文稿</vt:lpstr>
      <vt:lpstr>Observations near 10 TeV are warranted</vt:lpstr>
      <vt:lpstr>PowerPoint 演示文稿</vt:lpstr>
      <vt:lpstr>W44 submitted to NA</vt:lpstr>
      <vt:lpstr>PowerPoint 演示文稿</vt:lpstr>
      <vt:lpstr>PowerPoint 演示文稿</vt:lpstr>
      <vt:lpstr>G106 Wu sha CTB80 Bing Liu G69.7+1.0 Xi and Chen</vt:lpstr>
      <vt:lpstr>Summary on proposals</vt:lpstr>
      <vt:lpstr>Summary on Proposals</vt:lpstr>
      <vt:lpstr>Conclusions</vt:lpstr>
      <vt:lpstr>PowerPoint 演示文稿</vt:lpstr>
      <vt:lpstr>Radio/X-ray obs ϒ Cygni SNR</vt:lpstr>
      <vt:lpstr>PowerPoint 演示文稿</vt:lpstr>
      <vt:lpstr>PowerPoint 演示文稿</vt:lpstr>
      <vt:lpstr>G156.2+5.7</vt:lpstr>
      <vt:lpstr>PowerPoint 演示文稿</vt:lpstr>
      <vt:lpstr>PowerPoint 演示文稿</vt:lpstr>
      <vt:lpstr>G150: Radio by Urumqi (6 cm) and LHAASO</vt:lpstr>
      <vt:lpstr>PowerPoint 演示文稿</vt:lpstr>
      <vt:lpstr>PowerPoint 演示文稿</vt:lpstr>
      <vt:lpstr>PowerPoint 演示文稿</vt:lpstr>
      <vt:lpstr>PowerPoint 演示文稿</vt:lpstr>
      <vt:lpstr>Publication Plan</vt:lpstr>
      <vt:lpstr>PowerPoint 演示文稿</vt:lpstr>
      <vt:lpstr>PowerPoint 演示文稿</vt:lpstr>
      <vt:lpstr>SEDs</vt:lpstr>
      <vt:lpstr>PowerPoint 演示文稿</vt:lpstr>
      <vt:lpstr>PowerPoint 演示文稿</vt:lpstr>
      <vt:lpstr>Multi-wavelength: --------Radio</vt:lpstr>
      <vt:lpstr>LHAASO Catalog</vt:lpstr>
      <vt:lpstr>Background: the results of ICRC2023</vt:lpstr>
      <vt:lpstr>Morphologies</vt:lpstr>
      <vt:lpstr>The association of the high energy component and CO data</vt:lpstr>
      <vt:lpstr>Significance of high energy cutoff of protons</vt:lpstr>
      <vt:lpstr>PowerPoint 演示文稿</vt:lpstr>
      <vt:lpstr>2: High Energy Observations</vt:lpstr>
      <vt:lpstr>PowerPoint 演示文稿</vt:lpstr>
      <vt:lpstr>PowerPoint 演示文稿</vt:lpstr>
      <vt:lpstr>PowerPoint 演示文稿</vt:lpstr>
      <vt:lpstr>PowerPoint 演示文稿</vt:lpstr>
      <vt:lpstr>2: LHAASO Results</vt:lpstr>
      <vt:lpstr>PowerPoint 演示文稿</vt:lpstr>
      <vt:lpstr>PowerPoint 演示文稿</vt:lpstr>
      <vt:lpstr>Joint Analyses（delta_TS=24)</vt:lpstr>
      <vt:lpstr>High energy component:  SED and significance of high energy cutoff</vt:lpstr>
      <vt:lpstr>Correlation with CO maps</vt:lpstr>
      <vt:lpstr>Correlation with Radio map</vt:lpstr>
      <vt:lpstr>Significance of the two components</vt:lpstr>
      <vt:lpstr>A Uniformed Interpretation</vt:lpstr>
      <vt:lpstr>G150 and Gamma Cygni</vt:lpstr>
      <vt:lpstr>	SOME BACKUPS </vt:lpstr>
      <vt:lpstr>WCDA 分成两个Gaus是什么样子的</vt:lpstr>
      <vt:lpstr>Effects of the diffuse background</vt:lpstr>
      <vt:lpstr>The association of γ radiation and CO data</vt:lpstr>
      <vt:lpstr>The multi-wavelength observation--Fermi</vt:lpstr>
      <vt:lpstr>Multi-wavelength: Gaia data </vt:lpstr>
      <vt:lpstr>Multi-wavelength: CO data by MWISP</vt:lpstr>
      <vt:lpstr>PowerPoint 演示文稿</vt:lpstr>
      <vt:lpstr>The association of γ radiation and CO data</vt:lpstr>
      <vt:lpstr>The association of γ radiation and CO data</vt:lpstr>
      <vt:lpstr>Constraints on proton distribution</vt:lpstr>
      <vt:lpstr>A brief summary of multiwave observation </vt:lpstr>
      <vt:lpstr>Discussion on their origins</vt:lpstr>
      <vt:lpstr>Discussion on their origins</vt:lpstr>
      <vt:lpstr>PowerPoint 演示文稿</vt:lpstr>
      <vt:lpstr>Back up X-ray upper limit</vt:lpstr>
      <vt:lpstr>PowerPoint 演示文稿</vt:lpstr>
      <vt:lpstr>Back up</vt:lpstr>
      <vt:lpstr>PowerPoint 演示文稿</vt:lpstr>
      <vt:lpstr>弥散对测量的影响</vt:lpstr>
      <vt:lpstr>弥散对能谱点误差的影响</vt:lpstr>
      <vt:lpstr>弥散对误差的影响</vt:lpstr>
      <vt:lpstr>Galactic pictures</vt:lpstr>
      <vt:lpstr>J2000 all components</vt:lpstr>
      <vt:lpstr>Morphologies</vt:lpstr>
      <vt:lpstr>Multi-wavelength: Gaia data </vt:lpstr>
      <vt:lpstr>Multi-wavelength: CO data by MWISP</vt:lpstr>
      <vt:lpstr>Updata on the analysis of SNR G150.3+4.5  ---- CO data with MWISP </vt:lpstr>
      <vt:lpstr>Updata on the analysis of SNR G150.3+4.5  ---- CO data with MWISP </vt:lpstr>
      <vt:lpstr>PowerPoint 演示文稿</vt:lpstr>
      <vt:lpstr>backup</vt:lpstr>
      <vt:lpstr>PowerPoint 演示文稿</vt:lpstr>
      <vt:lpstr>Backgroud: the results of ICRC2023</vt:lpstr>
      <vt:lpstr>PowerPoint 演示文稿</vt:lpstr>
      <vt:lpstr>Fermi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 on the analysis of SNR G150.3+4.5</dc:title>
  <dc:creator>wps</dc:creator>
  <cp:lastModifiedBy>64</cp:lastModifiedBy>
  <cp:revision>121</cp:revision>
  <dcterms:created xsi:type="dcterms:W3CDTF">2026-04-25T21:46:05Z</dcterms:created>
  <dcterms:modified xsi:type="dcterms:W3CDTF">2026-04-25T21:46:05Z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
  </property>
  <property fmtid="{D5CDD505-2E9C-101B-9397-08002B2CF9AE}" pid="3" name="KSOProductBuildVer">
    <vt:lpwstr>1033-12.1.23141.23141</vt:lpwstr>
  </property>
</Properties>
</file>