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heme/theme2.xml" ContentType="application/vnd.openxmlformats-officedocument.them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1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2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3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4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5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6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7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8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9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10.xml" ContentType="application/vnd.openxmlformats-officedocument.presentationml.notesSlid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notesSlides/notesSlide11.xml" ContentType="application/vnd.openxmlformats-officedocument.presentationml.notesSlide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12.xml" ContentType="application/vnd.openxmlformats-officedocument.presentationml.notesSlid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notesSlides/notesSlide13.xml" ContentType="application/vnd.openxmlformats-officedocument.presentationml.notesSlide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notesSlides/notesSlide14.xml" ContentType="application/vnd.openxmlformats-officedocument.presentationml.notesSlide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8" r:id="rId2"/>
    <p:sldId id="264" r:id="rId3"/>
    <p:sldId id="282" r:id="rId4"/>
    <p:sldId id="280" r:id="rId5"/>
    <p:sldId id="281" r:id="rId6"/>
    <p:sldId id="263" r:id="rId7"/>
    <p:sldId id="267" r:id="rId8"/>
    <p:sldId id="266" r:id="rId9"/>
    <p:sldId id="268" r:id="rId10"/>
    <p:sldId id="269" r:id="rId11"/>
    <p:sldId id="271" r:id="rId12"/>
    <p:sldId id="283" r:id="rId13"/>
    <p:sldId id="273" r:id="rId14"/>
    <p:sldId id="274" r:id="rId15"/>
    <p:sldId id="275" r:id="rId16"/>
    <p:sldId id="270" r:id="rId17"/>
    <p:sldId id="276" r:id="rId18"/>
    <p:sldId id="279" r:id="rId19"/>
    <p:sldId id="284" r:id="rId20"/>
    <p:sldId id="277" r:id="rId21"/>
    <p:sldId id="285" r:id="rId22"/>
    <p:sldId id="286" r:id="rId23"/>
    <p:sldId id="288" r:id="rId24"/>
    <p:sldId id="287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5" userDrawn="1">
          <p15:clr>
            <a:srgbClr val="A4A3A4"/>
          </p15:clr>
        </p15:guide>
        <p15:guide id="2" pos="38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8B37"/>
    <a:srgbClr val="05378D"/>
    <a:srgbClr val="FFFFFF"/>
    <a:srgbClr val="00005B"/>
    <a:srgbClr val="4B547B"/>
    <a:srgbClr val="515983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69C079B-60D2-4D87-B6D5-CAE39E315272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TxStyle/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TxStyle/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43F6E82A-725B-44A8-915F-E54397C0748A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TxStyle/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TxStyle/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3" autoAdjust="0"/>
    <p:restoredTop sz="84483"/>
  </p:normalViewPr>
  <p:slideViewPr>
    <p:cSldViewPr snapToGrid="0" showGuides="1">
      <p:cViewPr varScale="1">
        <p:scale>
          <a:sx n="110" d="100"/>
          <a:sy n="110" d="100"/>
        </p:scale>
        <p:origin x="672" y="176"/>
      </p:cViewPr>
      <p:guideLst>
        <p:guide orient="horz" pos="2195"/>
        <p:guide pos="381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/>
              <a:t>Today I will present a multi-wavelength study of the ultra-high-energy gamma-ray source </a:t>
            </a:r>
            <a:r>
              <a:rPr lang="en" altLang="zh-CN" b="1"/>
              <a:t>1LHAASO J1839−0545u</a:t>
            </a:r>
            <a:r>
              <a:rPr lang="en" altLang="zh-CN"/>
              <a:t>, focusing on the latest results from LHAASO.</a:t>
            </a:r>
          </a:p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962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/>
              <a:t>Next, we investigate the molecular gas environment using the Milky Way Imaging Scroll Painting Survey</a:t>
            </a:r>
            <a:r>
              <a:rPr lang="zh-CN" altLang="en-US"/>
              <a:t> </a:t>
            </a:r>
            <a:r>
              <a:rPr lang="en-US" altLang="zh-CN"/>
              <a:t>12CO</a:t>
            </a:r>
            <a:r>
              <a:rPr lang="en" altLang="zh-CN"/>
              <a:t> data.</a:t>
            </a:r>
          </a:p>
          <a:p>
            <a:r>
              <a:rPr lang="en" altLang="zh-CN"/>
              <a:t>Here I show the PV diagram of the CO emission in this region.</a:t>
            </a:r>
            <a:br>
              <a:rPr lang="en" altLang="zh-CN"/>
            </a:br>
            <a:r>
              <a:rPr lang="en" altLang="zh-CN"/>
              <a:t>We can clearly see a prominent enhancement around a velocity of about </a:t>
            </a:r>
            <a:r>
              <a:rPr lang="en" altLang="zh-CN" b="1"/>
              <a:t>100 km/s</a:t>
            </a:r>
            <a:r>
              <a:rPr lang="en" altLang="zh-CN"/>
              <a:t>.</a:t>
            </a:r>
          </a:p>
          <a:p>
            <a:r>
              <a:rPr lang="en" altLang="zh-CN"/>
              <a:t>where a strong peak appears at the velocity.</a:t>
            </a:r>
          </a:p>
          <a:p>
            <a:r>
              <a:rPr lang="en" altLang="zh-CN"/>
              <a:t>Such an enhancement indicates the presence of </a:t>
            </a:r>
            <a:r>
              <a:rPr lang="en" altLang="zh-CN" b="1"/>
              <a:t>dense molecular gas</a:t>
            </a:r>
            <a:r>
              <a:rPr lang="en" altLang="zh-CN"/>
              <a:t>, which provides a significant target density in this region.</a:t>
            </a:r>
          </a:p>
          <a:p>
            <a:r>
              <a:rPr lang="en" altLang="zh-CN"/>
              <a:t>Importantly, this dense gas is spatially coincident with the TeV and X-ray emission region</a:t>
            </a:r>
            <a:r>
              <a:rPr lang="en-US" altLang="zh-CN"/>
              <a:t>.</a:t>
            </a:r>
          </a:p>
          <a:p>
            <a:r>
              <a:rPr lang="en" altLang="zh-CN"/>
              <a:t>This suggests that high-energy particles are interacting with the </a:t>
            </a:r>
            <a:r>
              <a:rPr lang="en-US" altLang="zh-CN"/>
              <a:t>dense</a:t>
            </a:r>
            <a:r>
              <a:rPr lang="en" altLang="zh-CN"/>
              <a:t> gas.</a:t>
            </a:r>
          </a:p>
          <a:p>
            <a:r>
              <a:rPr lang="en" altLang="zh-CN"/>
              <a:t>Therefore, the presence of dense molecular material naturally supports scenarios such as </a:t>
            </a:r>
            <a:r>
              <a:rPr lang="en" altLang="zh-CN" b="1"/>
              <a:t>hadronic </a:t>
            </a:r>
            <a:r>
              <a:rPr lang="el-GR" altLang="zh-CN" b="1"/>
              <a:t>γ-</a:t>
            </a:r>
            <a:r>
              <a:rPr lang="en" altLang="zh-CN" b="1"/>
              <a:t>ray production via proton–proton interactions</a:t>
            </a:r>
            <a:r>
              <a:rPr lang="en-US" altLang="zh-CN" b="1"/>
              <a:t>.</a:t>
            </a:r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552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/>
              <a:t>After identifying a strong CO enhancement, </a:t>
            </a:r>
          </a:p>
          <a:p>
            <a:r>
              <a:rPr lang="en" altLang="zh-CN"/>
              <a:t>we further compare the integrated CO map with the X-ray image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lhaaso</a:t>
            </a:r>
            <a:r>
              <a:rPr lang="zh-CN" altLang="en-US"/>
              <a:t> </a:t>
            </a:r>
            <a:r>
              <a:rPr lang="en-US" altLang="zh-CN"/>
              <a:t>ts</a:t>
            </a:r>
            <a:r>
              <a:rPr lang="zh-CN" altLang="en-US"/>
              <a:t> </a:t>
            </a:r>
            <a:r>
              <a:rPr lang="en-US" altLang="zh-CN"/>
              <a:t>map</a:t>
            </a:r>
            <a:r>
              <a:rPr lang="en" altLang="zh-CN"/>
              <a:t>. </a:t>
            </a:r>
          </a:p>
          <a:p>
            <a:r>
              <a:rPr lang="en" altLang="zh-CN"/>
              <a:t>The dense molecular gas is spatially coincident with the X-ray / </a:t>
            </a:r>
            <a:r>
              <a:rPr lang="el-GR" altLang="zh-CN"/>
              <a:t>γ-</a:t>
            </a:r>
            <a:r>
              <a:rPr lang="en" altLang="zh-CN"/>
              <a:t>ray source region, </a:t>
            </a:r>
          </a:p>
          <a:p>
            <a:r>
              <a:rPr lang="en" altLang="zh-CN"/>
              <a:t>supporting the presence of target material.</a:t>
            </a:r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04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/>
              <a:t>So here we combine all the observations and propose a simple physical picture.</a:t>
            </a:r>
          </a:p>
          <a:p>
            <a:r>
              <a:rPr lang="en" altLang="zh-CN"/>
              <a:t>The</a:t>
            </a:r>
            <a:r>
              <a:rPr lang="zh-CN" altLang="en-US"/>
              <a:t> </a:t>
            </a:r>
            <a:r>
              <a:rPr lang="en" altLang="zh-CN"/>
              <a:t>high-energy particles are accelerated by a candidate supernova remnant in this region,</a:t>
            </a:r>
            <a:br>
              <a:rPr lang="en" altLang="zh-CN"/>
            </a:br>
            <a:r>
              <a:rPr lang="en" altLang="zh-CN"/>
              <a:t>and then interact with the surrounding molecular cloud.</a:t>
            </a:r>
          </a:p>
          <a:p>
            <a:r>
              <a:rPr lang="en" altLang="zh-CN"/>
              <a:t>In this scenario, the </a:t>
            </a:r>
            <a:r>
              <a:rPr lang="el-GR" altLang="zh-CN"/>
              <a:t>γ-</a:t>
            </a:r>
            <a:r>
              <a:rPr lang="en" altLang="zh-CN"/>
              <a:t>ray emission is naturally explained by hadronic proton–proton interactions,</a:t>
            </a:r>
            <a:br>
              <a:rPr lang="en" altLang="zh-CN"/>
            </a:br>
            <a:r>
              <a:rPr lang="en" altLang="zh-CN"/>
              <a:t>while the hard X-ray emission is dominated by nonthermal</a:t>
            </a:r>
            <a:r>
              <a:rPr lang="zh-CN" altLang="en-US"/>
              <a:t> </a:t>
            </a:r>
            <a:r>
              <a:rPr lang="en-US" altLang="zh-CN"/>
              <a:t>electron</a:t>
            </a:r>
            <a:r>
              <a:rPr lang="en" altLang="zh-CN"/>
              <a:t> bremsstrahlung.</a:t>
            </a:r>
          </a:p>
          <a:p>
            <a:r>
              <a:rPr lang="en" altLang="zh-CN"/>
              <a:t>This bremsstrahlung arises from electrons whose spectrum is flattened by Coulomb losses in the dense environment.</a:t>
            </a:r>
          </a:p>
          <a:p>
            <a:endParaRPr lang="en" altLang="zh-CN"/>
          </a:p>
          <a:p>
            <a:r>
              <a:rPr lang="en" altLang="zh-CN"/>
              <a:t>As shown in the particle spectrum and SED modeling, </a:t>
            </a:r>
          </a:p>
          <a:p>
            <a:r>
              <a:rPr lang="en" altLang="zh-CN"/>
              <a:t>this framework provides a consistent explanation of the broadband emission, </a:t>
            </a:r>
          </a:p>
          <a:p>
            <a:r>
              <a:rPr lang="en" altLang="zh-CN"/>
              <a:t>from X-rays up to ultra-high-energy </a:t>
            </a:r>
            <a:r>
              <a:rPr lang="el-GR" altLang="zh-CN"/>
              <a:t>γ-</a:t>
            </a:r>
            <a:r>
              <a:rPr lang="en" altLang="zh-CN"/>
              <a:t>rays above 100 TeV.</a:t>
            </a:r>
          </a:p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073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>
                <a:effectLst/>
              </a:rPr>
              <a:t>Here I also test a 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en" altLang="zh-CN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Electron-only Scenario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en" altLang="zh-CN">
                <a:effectLst/>
              </a:rPr>
              <a:t>as an alternative explanation.</a:t>
            </a:r>
          </a:p>
          <a:p>
            <a:r>
              <a:rPr lang="en" altLang="zh-CN">
                <a:effectLst/>
              </a:rPr>
              <a:t>In this case, the hard X-ray emission is produced mainly by nonthermal</a:t>
            </a:r>
            <a:r>
              <a:rPr lang="zh-CN" altLang="en-US">
                <a:effectLst/>
              </a:rPr>
              <a:t> 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en" altLang="zh-CN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Electron</a:t>
            </a:r>
            <a:r>
              <a:rPr lang="en" altLang="zh-CN">
                <a:effectLst/>
              </a:rPr>
              <a:t> bremsstrahlung, </a:t>
            </a:r>
          </a:p>
          <a:p>
            <a:r>
              <a:rPr lang="en" altLang="zh-CN">
                <a:effectLst/>
              </a:rPr>
              <a:t>while the GeV–TeV gamma-ray emission is dominated by inverse Compton scattering from the same electron population.</a:t>
            </a:r>
          </a:p>
          <a:p>
            <a:r>
              <a:rPr lang="en" altLang="zh-CN">
                <a:effectLst/>
              </a:rPr>
              <a:t>As shown in the SED, this model can in principle reproduce the broadband data.</a:t>
            </a:r>
          </a:p>
          <a:p>
            <a:r>
              <a:rPr lang="en" altLang="zh-CN">
                <a:effectLst/>
              </a:rPr>
              <a:t>However, this scenario requires a small magnetic field, about 1 </a:t>
            </a:r>
            <a:r>
              <a:rPr lang="en-US" altLang="zh-CN">
                <a:effectLst/>
              </a:rPr>
              <a:t>uG</a:t>
            </a:r>
            <a:r>
              <a:rPr lang="en" altLang="zh-CN">
                <a:effectLst/>
              </a:rPr>
              <a:t>, in order to suppress the synchrotron emission.</a:t>
            </a:r>
          </a:p>
          <a:p>
            <a:r>
              <a:rPr lang="en" altLang="zh-CN"/>
              <a:t>So, we conclude that the electron-only scenario cannot be ruled out, </a:t>
            </a:r>
          </a:p>
          <a:p>
            <a:r>
              <a:rPr lang="en" altLang="zh-CN"/>
              <a:t>but it is less favored than the hadronic scenario.</a:t>
            </a:r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73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134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/>
              <a:t>This source was first highlighted by the LHAAS</a:t>
            </a:r>
            <a:r>
              <a:rPr lang="en-US" altLang="zh-CN"/>
              <a:t>,</a:t>
            </a:r>
            <a:r>
              <a:rPr lang="zh-CN" altLang="en-US"/>
              <a:t> </a:t>
            </a:r>
            <a:r>
              <a:rPr lang="en" altLang="zh-CN" b="1" dirty="0">
                <a:latin typeface="Arial" panose="020B0604020202090204" pitchFamily="34" charset="0"/>
                <a:cs typeface="Arial" panose="020B0604020202090204" pitchFamily="34" charset="0"/>
              </a:rPr>
              <a:t>Ultrahigh-energy photons up to PeV</a:t>
            </a:r>
            <a:r>
              <a:rPr lang="zh-CN" altLang="en-US" b="1" dirty="0"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" altLang="zh-CN" b="1" dirty="0">
                <a:latin typeface="Arial" panose="020B0604020202090204" pitchFamily="34" charset="0"/>
                <a:cs typeface="Arial" panose="020B0604020202090204" pitchFamily="34" charset="0"/>
              </a:rPr>
              <a:t>from twelve </a:t>
            </a:r>
            <a:r>
              <a:rPr lang="el-GR" altLang="zh-CN" b="1" dirty="0">
                <a:latin typeface="Arial" panose="020B0604020202090204" pitchFamily="34" charset="0"/>
                <a:cs typeface="Arial" panose="020B0604020202090204" pitchFamily="34" charset="0"/>
              </a:rPr>
              <a:t>γ-</a:t>
            </a:r>
            <a:r>
              <a:rPr lang="en" altLang="zh-CN" b="1" dirty="0">
                <a:latin typeface="Arial" panose="020B0604020202090204" pitchFamily="34" charset="0"/>
                <a:cs typeface="Arial" panose="020B0604020202090204" pitchFamily="34" charset="0"/>
              </a:rPr>
              <a:t>ray Galactic sources</a:t>
            </a:r>
            <a:r>
              <a:rPr lang="zh-CN" altLang="en-US" b="1" dirty="0">
                <a:latin typeface="Arial" panose="020B0604020202090204" pitchFamily="34" charset="0"/>
                <a:cs typeface="Arial" panose="020B0604020202090204" pitchFamily="34" charset="0"/>
              </a:rPr>
              <a:t>。</a:t>
            </a:r>
            <a:endParaRPr lang="en" altLang="zh-CN"/>
          </a:p>
          <a:p>
            <a:r>
              <a:rPr lang="en" altLang="zh-CN"/>
              <a:t>It shows significant emission above 100 TeV, indicating very efficient particle acceleration in this region.</a:t>
            </a:r>
          </a:p>
          <a:p>
            <a:r>
              <a:rPr lang="en" altLang="zh-CN"/>
              <a:t>Then</a:t>
            </a:r>
            <a:r>
              <a:rPr lang="zh-CN" altLang="en-US"/>
              <a:t>， </a:t>
            </a:r>
            <a:r>
              <a:rPr lang="en" altLang="zh-CN"/>
              <a:t>In the first LHAASO catalog, this source was updated using both WCDA and KM2A data.</a:t>
            </a:r>
          </a:p>
          <a:p>
            <a:r>
              <a:rPr lang="en" altLang="zh-CN"/>
              <a:t>Also</a:t>
            </a:r>
            <a:r>
              <a:rPr lang="zh-CN" altLang="en-US"/>
              <a:t>， </a:t>
            </a:r>
            <a:r>
              <a:rPr lang="en" altLang="zh-CN"/>
              <a:t>It has been independently detected by HAWC.</a:t>
            </a:r>
          </a:p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429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/>
              <a:t>This region was first discovered by H.E.S.S. </a:t>
            </a:r>
          </a:p>
          <a:p>
            <a:r>
              <a:rPr lang="en" altLang="zh-CN"/>
              <a:t>It shows a very complex and extended morphology, possibly with multiple peaks,</a:t>
            </a:r>
            <a:br>
              <a:rPr lang="en" altLang="zh-CN"/>
            </a:br>
            <a:r>
              <a:rPr lang="en" altLang="zh-CN"/>
              <a:t>but the structure could not be clearly resolved.</a:t>
            </a:r>
          </a:p>
          <a:p>
            <a:r>
              <a:rPr lang="en" altLang="zh-CN"/>
              <a:t>Later, MAGIC </a:t>
            </a:r>
            <a:r>
              <a:rPr lang="zh-CN" altLang="en-US"/>
              <a:t> </a:t>
            </a:r>
            <a:r>
              <a:rPr lang="en" altLang="zh-CN"/>
              <a:t>also suggested a multi-source scenario,</a:t>
            </a:r>
            <a:br>
              <a:rPr lang="en" altLang="zh-CN"/>
            </a:br>
            <a:r>
              <a:rPr lang="en" altLang="zh-CN"/>
              <a:t>but the interpretation was still unclear.</a:t>
            </a:r>
          </a:p>
          <a:p>
            <a:r>
              <a:rPr lang="en" altLang="zh-CN"/>
              <a:t>With LHAASO, we can now clearly resolve this region.</a:t>
            </a:r>
          </a:p>
          <a:p>
            <a:r>
              <a:rPr lang="en" altLang="zh-CN"/>
              <a:t>In particular,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" altLang="zh-CN"/>
              <a:t>HESS </a:t>
            </a:r>
            <a:r>
              <a:rPr lang="en-US" altLang="zh-CN"/>
              <a:t>source</a:t>
            </a:r>
            <a:r>
              <a:rPr lang="zh-CN" altLang="en-US"/>
              <a:t> </a:t>
            </a:r>
            <a:r>
              <a:rPr lang="en" altLang="zh-CN"/>
              <a:t>is separated into two independent extended sources: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043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Next,</a:t>
            </a:r>
            <a:r>
              <a:rPr lang="zh-CN" altLang="en-US"/>
              <a:t> </a:t>
            </a:r>
            <a:r>
              <a:rPr lang="en" altLang="zh-CN"/>
              <a:t>We look at the Fermi-LAT results above 10 GeV.</a:t>
            </a:r>
          </a:p>
          <a:p>
            <a:r>
              <a:rPr lang="en" altLang="zh-CN"/>
              <a:t>In the Fermi</a:t>
            </a:r>
            <a:r>
              <a:rPr lang="zh-CN" altLang="en-US"/>
              <a:t> </a:t>
            </a:r>
            <a:r>
              <a:rPr lang="en-US" altLang="zh-CN"/>
              <a:t>Extended</a:t>
            </a:r>
            <a:r>
              <a:rPr lang="zh-CN" altLang="en-US"/>
              <a:t> </a:t>
            </a:r>
            <a:r>
              <a:rPr lang="en-US" altLang="zh-CN"/>
              <a:t>Source</a:t>
            </a:r>
            <a:r>
              <a:rPr lang="en" altLang="zh-CN"/>
              <a:t> catalog, this region is also resolved into two extended sources,</a:t>
            </a:r>
          </a:p>
          <a:p>
            <a:r>
              <a:rPr lang="en" altLang="zh-CN"/>
              <a:t>This is very important, because it independently confirms that the region is not a single source, but consists of multiple components.</a:t>
            </a:r>
          </a:p>
          <a:p>
            <a:r>
              <a:rPr lang="en" altLang="zh-CN"/>
              <a:t>The morphology and extension are also consistent with what we see in the LHAASO data.</a:t>
            </a:r>
          </a:p>
          <a:p>
            <a:r>
              <a:rPr lang="en" altLang="zh-CN"/>
              <a:t>Therefore, both Fermi and LHAASO consistently indicate that HESS J1841-055 should be interpreted as multiple extended sources rather than a single complex structure.</a:t>
            </a:r>
          </a:p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462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/>
              <a:t>Using the latest LHAASO data up to 2025, we analyze this region.</a:t>
            </a:r>
          </a:p>
          <a:p>
            <a:r>
              <a:rPr lang="en" altLang="zh-CN"/>
              <a:t>We defined a ROI</a:t>
            </a:r>
            <a:r>
              <a:rPr lang="zh-CN" altLang="en-US"/>
              <a:t> </a:t>
            </a:r>
            <a:r>
              <a:rPr lang="en" altLang="zh-CN"/>
              <a:t>of 6 by 6 degrees, covering the entire complex area.</a:t>
            </a:r>
          </a:p>
          <a:p>
            <a:r>
              <a:rPr lang="en" altLang="zh-CN"/>
              <a:t>Within this region, we identify six LHAASO sources.</a:t>
            </a:r>
          </a:p>
          <a:p>
            <a:r>
              <a:rPr lang="en" altLang="zh-CN"/>
              <a:t>Importantly, the previously extended TeV source HESS J1841−055 is now resolved into two new sources: LHAASO J1839−0553 and LHAASO J1841−0527.</a:t>
            </a:r>
          </a:p>
          <a:p>
            <a:r>
              <a:rPr lang="en" altLang="zh-CN"/>
              <a:t>In this work, we focus on LHAASO J1839−055</a:t>
            </a:r>
            <a:r>
              <a:rPr lang="en-US" altLang="zh-CN"/>
              <a:t>.</a:t>
            </a:r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709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/>
              <a:t>Here we present the morphological and spectral fitting results.</a:t>
            </a:r>
          </a:p>
          <a:p>
            <a:r>
              <a:rPr lang="en" altLang="zh-CN"/>
              <a:t>On the left, we compare different spatial models.</a:t>
            </a:r>
            <a:br>
              <a:rPr lang="en" altLang="zh-CN"/>
            </a:br>
            <a:r>
              <a:rPr lang="en" altLang="zh-CN"/>
              <a:t>The source is clearly extended, with the disk model preferred.</a:t>
            </a:r>
          </a:p>
          <a:p>
            <a:endParaRPr lang="en" altLang="zh-CN"/>
          </a:p>
          <a:p>
            <a:r>
              <a:rPr lang="en" altLang="zh-CN"/>
              <a:t>On the right, we test different spectral models while fixing the </a:t>
            </a:r>
            <a:r>
              <a:rPr lang="en-US" altLang="zh-CN"/>
              <a:t>Gaussian</a:t>
            </a:r>
            <a:r>
              <a:rPr lang="zh-CN" altLang="en-US"/>
              <a:t> </a:t>
            </a:r>
            <a:r>
              <a:rPr lang="en" altLang="zh-CN"/>
              <a:t>morphology.</a:t>
            </a:r>
            <a:br>
              <a:rPr lang="en" altLang="zh-CN"/>
            </a:br>
            <a:r>
              <a:rPr lang="en" altLang="zh-CN"/>
              <a:t>A simple power-law model is </a:t>
            </a:r>
            <a:r>
              <a:rPr lang="en-US" altLang="zh-CN"/>
              <a:t>bad</a:t>
            </a:r>
            <a:r>
              <a:rPr lang="en" altLang="zh-CN"/>
              <a:t>, while curved models such as the power-law with exponential cutoff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" altLang="zh-CN"/>
              <a:t>better.</a:t>
            </a:r>
          </a:p>
          <a:p>
            <a:endParaRPr lang="en" altLang="zh-CN"/>
          </a:p>
          <a:p>
            <a:r>
              <a:rPr lang="en" altLang="zh-CN"/>
              <a:t>In particular, the data show a clear spectral curvature, as illustrated in the SED plot below.</a:t>
            </a:r>
          </a:p>
          <a:p>
            <a:r>
              <a:rPr lang="en-US" altLang="zh-CN"/>
              <a:t>The</a:t>
            </a:r>
            <a:r>
              <a:rPr lang="en" altLang="zh-CN"/>
              <a:t> clear spectral curvature</a:t>
            </a:r>
            <a:r>
              <a:rPr lang="zh-CN" altLang="en-US"/>
              <a:t> </a:t>
            </a:r>
            <a:r>
              <a:rPr lang="en" altLang="zh-CN"/>
              <a:t>may reflect the maximum acceleration or confinement of particles.</a:t>
            </a:r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443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>
                <a:effectLst/>
              </a:rPr>
              <a:t>Here we combine the Fermi and LHAASO results to study the source across a broad energy range.</a:t>
            </a:r>
          </a:p>
          <a:p>
            <a:r>
              <a:rPr lang="en" altLang="zh-CN"/>
              <a:t>We </a:t>
            </a:r>
            <a:r>
              <a:rPr lang="en-US" altLang="zh-CN"/>
              <a:t>also</a:t>
            </a:r>
            <a:r>
              <a:rPr lang="zh-CN" altLang="en-US"/>
              <a:t> </a:t>
            </a:r>
            <a:r>
              <a:rPr lang="en" altLang="zh-CN"/>
              <a:t>reanalyzed the latest Fermi-LAT data</a:t>
            </a:r>
            <a:r>
              <a:rPr lang="zh-CN" altLang="en-US"/>
              <a:t> </a:t>
            </a:r>
            <a:r>
              <a:rPr lang="en-US" altLang="zh-CN"/>
              <a:t>from</a:t>
            </a:r>
            <a:r>
              <a:rPr lang="zh-CN" altLang="en-US"/>
              <a:t> </a:t>
            </a:r>
            <a:r>
              <a:rPr lang="en-US" altLang="zh-CN"/>
              <a:t>100MeV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1TeV.</a:t>
            </a:r>
            <a:endParaRPr lang="en" altLang="zh-CN">
              <a:effectLst/>
            </a:endParaRPr>
          </a:p>
          <a:p>
            <a:r>
              <a:rPr lang="en" altLang="zh-CN">
                <a:effectLst/>
              </a:rPr>
              <a:t>The morphology is already consistent with the two-component structure.</a:t>
            </a:r>
          </a:p>
          <a:p>
            <a:r>
              <a:rPr lang="en-US" altLang="zh-CN">
                <a:effectLst/>
              </a:rPr>
              <a:t>It</a:t>
            </a:r>
            <a:r>
              <a:rPr lang="zh-CN" altLang="en-US">
                <a:effectLst/>
              </a:rPr>
              <a:t> </a:t>
            </a:r>
            <a:r>
              <a:rPr lang="en" altLang="zh-CN">
                <a:effectLst/>
              </a:rPr>
              <a:t>suggests that the emission across this wide energy range originates from the same physical source.</a:t>
            </a:r>
          </a:p>
          <a:p>
            <a:r>
              <a:rPr lang="en" altLang="zh-CN"/>
              <a:t>This May</a:t>
            </a:r>
            <a:r>
              <a:rPr lang="zh-CN" altLang="en-US"/>
              <a:t> </a:t>
            </a:r>
            <a:r>
              <a:rPr lang="en" altLang="zh-CN"/>
              <a:t>indicate a common emission mechanism from GeV to TeV energies.</a:t>
            </a:r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215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/>
              <a:t>To study this further, we also look at the LHAASO data in different energy bins.</a:t>
            </a:r>
          </a:p>
          <a:p>
            <a:r>
              <a:rPr lang="en" altLang="zh-CN"/>
              <a:t>The table summarizes the best-fit extensions using both Gaussian and disk models.</a:t>
            </a:r>
          </a:p>
          <a:p>
            <a:r>
              <a:rPr lang="en" altLang="zh-CN"/>
              <a:t>We find that the extension is almost constant from 10 GeV to above 100 TeV</a:t>
            </a:r>
            <a:r>
              <a:rPr lang="en-US" altLang="zh-CN"/>
              <a:t>.</a:t>
            </a:r>
          </a:p>
          <a:p>
            <a:r>
              <a:rPr lang="en-US" altLang="zh-CN"/>
              <a:t>as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figure</a:t>
            </a:r>
            <a:r>
              <a:rPr lang="en" altLang="zh-CN"/>
              <a:t>, show</a:t>
            </a:r>
            <a:r>
              <a:rPr lang="en-US" altLang="zh-CN"/>
              <a:t>ing</a:t>
            </a:r>
            <a:r>
              <a:rPr lang="en" altLang="zh-CN"/>
              <a:t> the extension as a function of energy</a:t>
            </a:r>
            <a:r>
              <a:rPr lang="en-US" altLang="zh-CN"/>
              <a:t>.</a:t>
            </a:r>
          </a:p>
          <a:p>
            <a:r>
              <a:rPr lang="en" altLang="zh-CN"/>
              <a:t>Within uncertainties, the extension remains remarkably constant across the </a:t>
            </a:r>
            <a:r>
              <a:rPr lang="en-US" altLang="zh-CN"/>
              <a:t>all</a:t>
            </a:r>
            <a:r>
              <a:rPr lang="zh-CN" altLang="en-US"/>
              <a:t> </a:t>
            </a:r>
            <a:r>
              <a:rPr lang="en" altLang="zh-CN"/>
              <a:t>energy range.</a:t>
            </a:r>
          </a:p>
          <a:p>
            <a:r>
              <a:rPr lang="en" altLang="zh-CN"/>
              <a:t>This suggests the same origin and no strong energy-dependent morphology.</a:t>
            </a:r>
          </a:p>
          <a:p>
            <a:endParaRPr lang="en" altLang="zh-CN"/>
          </a:p>
          <a:p>
            <a:endParaRPr lang="e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786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/>
              <a:t>Here we present the X-ray results from our dedicated EP-FXT observation.</a:t>
            </a:r>
          </a:p>
          <a:p>
            <a:r>
              <a:rPr lang="en" altLang="zh-CN"/>
              <a:t>Before, this region was already observed by ASCA in 2003,</a:t>
            </a:r>
            <a:br>
              <a:rPr lang="en" altLang="zh-CN"/>
            </a:br>
            <a:r>
              <a:rPr lang="en" altLang="zh-CN"/>
              <a:t>where an extended hard X-ray source, G26.6−0.1, was a candidate supernova remnant.</a:t>
            </a:r>
          </a:p>
          <a:p>
            <a:r>
              <a:rPr lang="en" altLang="zh-CN"/>
              <a:t>With our new EP-FXT data, we confirm the presence of extended hard X-ray emission in this region.</a:t>
            </a:r>
          </a:p>
          <a:p>
            <a:endParaRPr lang="en" altLang="zh-CN"/>
          </a:p>
          <a:p>
            <a:r>
              <a:rPr lang="en" altLang="zh-CN"/>
              <a:t>With our new data, we clearly confirm extended hard X-ray emission in this region.</a:t>
            </a:r>
          </a:p>
          <a:p>
            <a:r>
              <a:rPr lang="en" altLang="zh-CN"/>
              <a:t>The morphology is elliptical, and matches the LHAASO region.</a:t>
            </a:r>
          </a:p>
          <a:p>
            <a:r>
              <a:rPr lang="en" altLang="zh-CN"/>
              <a:t>Spectrally, the photon index is about 1.2, which is much harder than typical SNRs.</a:t>
            </a:r>
          </a:p>
          <a:p>
            <a:br>
              <a:rPr lang="en" altLang="zh-CN"/>
            </a:br>
            <a:r>
              <a:rPr lang="en" altLang="zh-CN"/>
              <a:t>This unusually hard spectrum is difficult to explain with standard synchrotron emission.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942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7.xml"/><Relationship Id="rId4" Type="http://schemas.openxmlformats.org/officeDocument/2006/relationships/tags" Target="../tags/tag6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10" Type="http://schemas.openxmlformats.org/officeDocument/2006/relationships/image" Target="../media/image8.png"/><Relationship Id="rId4" Type="http://schemas.openxmlformats.org/officeDocument/2006/relationships/tags" Target="../tags/tag14.xml"/><Relationship Id="rId9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底图-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  <p:pic>
        <p:nvPicPr>
          <p:cNvPr id="6" name="图片 5" descr="建筑-1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4404995" y="1135380"/>
            <a:ext cx="3321050" cy="3249930"/>
          </a:xfrm>
          <a:prstGeom prst="rect">
            <a:avLst/>
          </a:prstGeom>
        </p:spPr>
      </p:pic>
      <p:pic>
        <p:nvPicPr>
          <p:cNvPr id="7" name="图片 6" descr="建筑_画板 1 副本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262505" y="3307080"/>
            <a:ext cx="6789600" cy="3120355"/>
          </a:xfrm>
          <a:prstGeom prst="rect">
            <a:avLst/>
          </a:prstGeom>
        </p:spPr>
      </p:pic>
      <p:pic>
        <p:nvPicPr>
          <p:cNvPr id="8" name="图片 7" descr="建筑_画板 1 副本 6"/>
          <p:cNvPicPr>
            <a:picLocks noChangeAspect="1"/>
          </p:cNvPicPr>
          <p:nvPr userDrawn="1"/>
        </p:nvPicPr>
        <p:blipFill>
          <a:blip r:embed="rId7">
            <a:alphaModFix amt="90000"/>
          </a:blip>
          <a:stretch>
            <a:fillRect/>
          </a:stretch>
        </p:blipFill>
        <p:spPr>
          <a:xfrm>
            <a:off x="4217670" y="3754755"/>
            <a:ext cx="7974000" cy="26725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2026/4/26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标题"/>
          <p:cNvSpPr txBox="1">
            <a:spLocks noGrp="1"/>
          </p:cNvSpPr>
          <p:nvPr>
            <p:ph type="body" idx="5" hasCustomPrompt="1"/>
            <p:custDataLst>
              <p:tags r:id="rId1"/>
            </p:custDataLst>
          </p:nvPr>
        </p:nvSpPr>
        <p:spPr>
          <a:xfrm rot="5400000">
            <a:off x="1526540" y="2623820"/>
            <a:ext cx="5486400" cy="134366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>
            <a:lvl1pPr marL="0" marR="0" lvl="0" algn="l" defTabSz="914400" rtl="0" eaLnBrk="1" fontAlgn="ctr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500" b="1" i="0" u="none" strike="noStrike" kern="1200" cap="none" spc="0" normalizeH="0" baseline="0" noProof="1">
                <a:ln>
                  <a:gradFill>
                    <a:gsLst>
                      <a:gs pos="19000">
                        <a:schemeClr val="accent1">
                          <a:alpha val="0"/>
                        </a:schemeClr>
                      </a:gs>
                      <a:gs pos="74000">
                        <a:schemeClr val="accent1">
                          <a:alpha val="35000"/>
                        </a:schemeClr>
                      </a:gs>
                    </a:gsLst>
                    <a:lin ang="16200000" scaled="0"/>
                  </a:gradFill>
                </a:ln>
                <a:noFill/>
                <a:latin typeface="+mj-ea"/>
                <a:ea typeface="+mj-ea"/>
                <a:cs typeface="微软雅黑" panose="020B0503020204020204" charset="-122"/>
                <a:sym typeface="+mn-ea"/>
              </a:defRPr>
            </a:lvl1pPr>
          </a:lstStyle>
          <a:p>
            <a:pPr lvl="0" algn="l" fontAlgn="ctr">
              <a:buClrTx/>
              <a:buSzTx/>
              <a:buFontTx/>
            </a:pPr>
            <a:r>
              <a:rPr dirty="0" err="1">
                <a:sym typeface="+mn-ea"/>
              </a:rPr>
              <a:t>编辑副标题</a:t>
            </a:r>
            <a:endParaRPr dirty="0"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4" hasCustomPrompt="1"/>
            <p:custDataLst>
              <p:tags r:id="rId2"/>
            </p:custDataLst>
          </p:nvPr>
        </p:nvSpPr>
        <p:spPr>
          <a:xfrm>
            <a:off x="3275330" y="579755"/>
            <a:ext cx="1428750" cy="4603115"/>
          </a:xfrm>
          <a:prstGeom prst="rect">
            <a:avLst/>
          </a:prstGeom>
          <a:noFill/>
        </p:spPr>
        <p:txBody>
          <a:bodyPr vert="eaVert" wrap="square" lIns="91440" tIns="45720" rIns="91440" bIns="45720" rtlCol="0" anchor="b" anchorCtr="0">
            <a:normAutofit/>
          </a:bodyPr>
          <a:lstStyle>
            <a:lvl1pPr marL="0" marR="0" lvl="0" algn="l" defTabSz="914400" rtl="0" eaLnBrk="1" fontAlgn="ctr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1" i="0" u="none" strike="noStrike" kern="1200" cap="none" spc="1000" normalizeH="0" baseline="0" noProof="1">
                <a:solidFill>
                  <a:schemeClr val="accent1"/>
                </a:solidFill>
                <a:uFillTx/>
                <a:latin typeface="+mj-ea"/>
                <a:ea typeface="+mj-ea"/>
                <a:cs typeface="微软雅黑" panose="020B0503020204020204" charset="-122"/>
                <a:sym typeface="+mn-ea"/>
              </a:defRPr>
            </a:lvl1pPr>
          </a:lstStyle>
          <a:p>
            <a:pPr lvl="0" algn="l" fontAlgn="ctr">
              <a:buClrTx/>
              <a:buSzTx/>
              <a:buFontTx/>
            </a:pPr>
            <a:r>
              <a:rPr dirty="0">
                <a:sym typeface="+mn-ea"/>
              </a:rPr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底图-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  <p:pic>
        <p:nvPicPr>
          <p:cNvPr id="6" name="图片 5" descr="建筑-1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4404995" y="1135380"/>
            <a:ext cx="3321050" cy="3249930"/>
          </a:xfrm>
          <a:prstGeom prst="rect">
            <a:avLst/>
          </a:prstGeom>
        </p:spPr>
      </p:pic>
      <p:pic>
        <p:nvPicPr>
          <p:cNvPr id="9" name="图片 8" descr="建筑_画板 1 副本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21015" y="2319655"/>
            <a:ext cx="4525200" cy="4261649"/>
          </a:xfrm>
          <a:prstGeom prst="rect">
            <a:avLst/>
          </a:prstGeom>
        </p:spPr>
      </p:pic>
      <p:pic>
        <p:nvPicPr>
          <p:cNvPr id="10" name="图片 9" descr="建筑_画板 1 副本 10"/>
          <p:cNvPicPr>
            <a:picLocks noChangeAspect="1"/>
          </p:cNvPicPr>
          <p:nvPr userDrawn="1"/>
        </p:nvPicPr>
        <p:blipFill>
          <a:blip r:embed="rId6">
            <a:alphaModFix amt="90000"/>
          </a:blip>
          <a:stretch>
            <a:fillRect/>
          </a:stretch>
        </p:blipFill>
        <p:spPr>
          <a:xfrm>
            <a:off x="-760095" y="3352165"/>
            <a:ext cx="9288000" cy="31129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solidFill>
          <a:srgbClr val="5159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底图-0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0" y="2218690"/>
            <a:ext cx="12192000" cy="435229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5" name="图片 4" descr="建筑-1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9">
            <a:alphaModFix amt="10000"/>
          </a:blip>
          <a:stretch>
            <a:fillRect/>
          </a:stretch>
        </p:blipFill>
        <p:spPr>
          <a:xfrm>
            <a:off x="4404995" y="1135380"/>
            <a:ext cx="3321050" cy="3249930"/>
          </a:xfrm>
          <a:prstGeom prst="rect">
            <a:avLst/>
          </a:prstGeom>
        </p:spPr>
      </p:pic>
      <p:pic>
        <p:nvPicPr>
          <p:cNvPr id="6" name="图片 5" descr="底图-07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-799800" y="5633085"/>
            <a:ext cx="13791600" cy="14114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image" Target="../media/image10.jpe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image" Target="../media/image12.png"/><Relationship Id="rId3" Type="http://schemas.openxmlformats.org/officeDocument/2006/relationships/tags" Target="../tags/tag145.xml"/><Relationship Id="rId7" Type="http://schemas.openxmlformats.org/officeDocument/2006/relationships/tags" Target="../tags/tag149.xml"/><Relationship Id="rId12" Type="http://schemas.openxmlformats.org/officeDocument/2006/relationships/image" Target="../media/image11.png"/><Relationship Id="rId2" Type="http://schemas.openxmlformats.org/officeDocument/2006/relationships/tags" Target="../tags/tag144.xml"/><Relationship Id="rId16" Type="http://schemas.openxmlformats.org/officeDocument/2006/relationships/image" Target="../media/image33.png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image" Target="../media/image21.png"/><Relationship Id="rId5" Type="http://schemas.openxmlformats.org/officeDocument/2006/relationships/tags" Target="../tags/tag147.xml"/><Relationship Id="rId15" Type="http://schemas.openxmlformats.org/officeDocument/2006/relationships/image" Target="../media/image32.png"/><Relationship Id="rId10" Type="http://schemas.openxmlformats.org/officeDocument/2006/relationships/notesSlide" Target="../notesSlides/notesSlide10.xml"/><Relationship Id="rId4" Type="http://schemas.openxmlformats.org/officeDocument/2006/relationships/tags" Target="../tags/tag146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13" Type="http://schemas.openxmlformats.org/officeDocument/2006/relationships/image" Target="../media/image34.png"/><Relationship Id="rId3" Type="http://schemas.openxmlformats.org/officeDocument/2006/relationships/tags" Target="../tags/tag153.xml"/><Relationship Id="rId7" Type="http://schemas.openxmlformats.org/officeDocument/2006/relationships/tags" Target="../tags/tag157.xml"/><Relationship Id="rId12" Type="http://schemas.openxmlformats.org/officeDocument/2006/relationships/image" Target="../media/image12.png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image" Target="../media/image11.png"/><Relationship Id="rId5" Type="http://schemas.openxmlformats.org/officeDocument/2006/relationships/tags" Target="../tags/tag155.xml"/><Relationship Id="rId10" Type="http://schemas.openxmlformats.org/officeDocument/2006/relationships/notesSlide" Target="../notesSlides/notesSlide11.xml"/><Relationship Id="rId4" Type="http://schemas.openxmlformats.org/officeDocument/2006/relationships/tags" Target="../tags/tag15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13" Type="http://schemas.openxmlformats.org/officeDocument/2006/relationships/image" Target="../media/image36.png"/><Relationship Id="rId3" Type="http://schemas.openxmlformats.org/officeDocument/2006/relationships/tags" Target="../tags/tag161.xml"/><Relationship Id="rId7" Type="http://schemas.openxmlformats.org/officeDocument/2006/relationships/tags" Target="../tags/tag165.xml"/><Relationship Id="rId12" Type="http://schemas.openxmlformats.org/officeDocument/2006/relationships/image" Target="../media/image12.png"/><Relationship Id="rId2" Type="http://schemas.openxmlformats.org/officeDocument/2006/relationships/tags" Target="../tags/tag160.xml"/><Relationship Id="rId16" Type="http://schemas.openxmlformats.org/officeDocument/2006/relationships/image" Target="../media/image39.png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image" Target="../media/image11.png"/><Relationship Id="rId5" Type="http://schemas.openxmlformats.org/officeDocument/2006/relationships/tags" Target="../tags/tag163.xml"/><Relationship Id="rId15" Type="http://schemas.openxmlformats.org/officeDocument/2006/relationships/image" Target="../media/image38.png"/><Relationship Id="rId10" Type="http://schemas.openxmlformats.org/officeDocument/2006/relationships/notesSlide" Target="../notesSlides/notesSlide12.xml"/><Relationship Id="rId4" Type="http://schemas.openxmlformats.org/officeDocument/2006/relationships/tags" Target="../tags/tag162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74.xml"/><Relationship Id="rId13" Type="http://schemas.openxmlformats.org/officeDocument/2006/relationships/image" Target="../media/image40.png"/><Relationship Id="rId3" Type="http://schemas.openxmlformats.org/officeDocument/2006/relationships/tags" Target="../tags/tag169.xml"/><Relationship Id="rId7" Type="http://schemas.openxmlformats.org/officeDocument/2006/relationships/tags" Target="../tags/tag173.xml"/><Relationship Id="rId12" Type="http://schemas.openxmlformats.org/officeDocument/2006/relationships/image" Target="../media/image12.png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tags" Target="../tags/tag172.xml"/><Relationship Id="rId11" Type="http://schemas.openxmlformats.org/officeDocument/2006/relationships/image" Target="../media/image11.png"/><Relationship Id="rId5" Type="http://schemas.openxmlformats.org/officeDocument/2006/relationships/tags" Target="../tags/tag171.xml"/><Relationship Id="rId10" Type="http://schemas.openxmlformats.org/officeDocument/2006/relationships/notesSlide" Target="../notesSlides/notesSlide13.xml"/><Relationship Id="rId4" Type="http://schemas.openxmlformats.org/officeDocument/2006/relationships/tags" Target="../tags/tag170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3" Type="http://schemas.openxmlformats.org/officeDocument/2006/relationships/tags" Target="../tags/tag177.xml"/><Relationship Id="rId7" Type="http://schemas.openxmlformats.org/officeDocument/2006/relationships/tags" Target="../tags/tag181.xml"/><Relationship Id="rId12" Type="http://schemas.openxmlformats.org/officeDocument/2006/relationships/image" Target="../media/image12.png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image" Target="../media/image11.png"/><Relationship Id="rId5" Type="http://schemas.openxmlformats.org/officeDocument/2006/relationships/tags" Target="../tags/tag179.xml"/><Relationship Id="rId10" Type="http://schemas.openxmlformats.org/officeDocument/2006/relationships/notesSlide" Target="../notesSlides/notesSlide14.xml"/><Relationship Id="rId4" Type="http://schemas.openxmlformats.org/officeDocument/2006/relationships/tags" Target="../tags/tag178.xml"/><Relationship Id="rId9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185.xml"/><Relationship Id="rId7" Type="http://schemas.openxmlformats.org/officeDocument/2006/relationships/tags" Target="../tags/tag189.xm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10" Type="http://schemas.openxmlformats.org/officeDocument/2006/relationships/image" Target="../media/image12.png"/><Relationship Id="rId4" Type="http://schemas.openxmlformats.org/officeDocument/2006/relationships/tags" Target="../tags/tag186.xml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97.xml"/><Relationship Id="rId3" Type="http://schemas.openxmlformats.org/officeDocument/2006/relationships/tags" Target="../tags/tag192.xml"/><Relationship Id="rId7" Type="http://schemas.openxmlformats.org/officeDocument/2006/relationships/tags" Target="../tags/tag196.xml"/><Relationship Id="rId12" Type="http://schemas.openxmlformats.org/officeDocument/2006/relationships/image" Target="../media/image42.emf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image" Target="../media/image12.png"/><Relationship Id="rId5" Type="http://schemas.openxmlformats.org/officeDocument/2006/relationships/tags" Target="../tags/tag194.xml"/><Relationship Id="rId10" Type="http://schemas.openxmlformats.org/officeDocument/2006/relationships/image" Target="../media/image11.png"/><Relationship Id="rId4" Type="http://schemas.openxmlformats.org/officeDocument/2006/relationships/tags" Target="../tags/tag193.xml"/><Relationship Id="rId9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05.xml"/><Relationship Id="rId13" Type="http://schemas.openxmlformats.org/officeDocument/2006/relationships/image" Target="../media/image43.png"/><Relationship Id="rId3" Type="http://schemas.openxmlformats.org/officeDocument/2006/relationships/tags" Target="../tags/tag200.xml"/><Relationship Id="rId7" Type="http://schemas.openxmlformats.org/officeDocument/2006/relationships/tags" Target="../tags/tag204.xml"/><Relationship Id="rId12" Type="http://schemas.openxmlformats.org/officeDocument/2006/relationships/image" Target="../media/image26.png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11" Type="http://schemas.openxmlformats.org/officeDocument/2006/relationships/image" Target="../media/image12.png"/><Relationship Id="rId5" Type="http://schemas.openxmlformats.org/officeDocument/2006/relationships/tags" Target="../tags/tag202.xml"/><Relationship Id="rId10" Type="http://schemas.openxmlformats.org/officeDocument/2006/relationships/image" Target="../media/image11.png"/><Relationship Id="rId4" Type="http://schemas.openxmlformats.org/officeDocument/2006/relationships/tags" Target="../tags/tag201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13.xml"/><Relationship Id="rId13" Type="http://schemas.openxmlformats.org/officeDocument/2006/relationships/image" Target="../media/image46.png"/><Relationship Id="rId3" Type="http://schemas.openxmlformats.org/officeDocument/2006/relationships/tags" Target="../tags/tag208.xml"/><Relationship Id="rId7" Type="http://schemas.openxmlformats.org/officeDocument/2006/relationships/tags" Target="../tags/tag212.xml"/><Relationship Id="rId12" Type="http://schemas.openxmlformats.org/officeDocument/2006/relationships/image" Target="../media/image45.png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11" Type="http://schemas.openxmlformats.org/officeDocument/2006/relationships/image" Target="../media/image12.png"/><Relationship Id="rId5" Type="http://schemas.openxmlformats.org/officeDocument/2006/relationships/tags" Target="../tags/tag210.xml"/><Relationship Id="rId10" Type="http://schemas.openxmlformats.org/officeDocument/2006/relationships/image" Target="../media/image11.png"/><Relationship Id="rId4" Type="http://schemas.openxmlformats.org/officeDocument/2006/relationships/tags" Target="../tags/tag209.xml"/><Relationship Id="rId9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9.png"/><Relationship Id="rId3" Type="http://schemas.openxmlformats.org/officeDocument/2006/relationships/tags" Target="../tags/tag216.xml"/><Relationship Id="rId7" Type="http://schemas.openxmlformats.org/officeDocument/2006/relationships/tags" Target="../tags/tag220.xml"/><Relationship Id="rId12" Type="http://schemas.openxmlformats.org/officeDocument/2006/relationships/image" Target="../media/image48.png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tags" Target="../tags/tag219.xml"/><Relationship Id="rId11" Type="http://schemas.openxmlformats.org/officeDocument/2006/relationships/image" Target="../media/image47.png"/><Relationship Id="rId5" Type="http://schemas.openxmlformats.org/officeDocument/2006/relationships/tags" Target="../tags/tag218.xml"/><Relationship Id="rId10" Type="http://schemas.openxmlformats.org/officeDocument/2006/relationships/image" Target="../media/image12.png"/><Relationship Id="rId4" Type="http://schemas.openxmlformats.org/officeDocument/2006/relationships/tags" Target="../tags/tag217.xm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image" Target="../media/image13.png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12" Type="http://schemas.openxmlformats.org/officeDocument/2006/relationships/image" Target="../media/image12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image" Target="../media/image11.png"/><Relationship Id="rId5" Type="http://schemas.openxmlformats.org/officeDocument/2006/relationships/tags" Target="../tags/tag80.xml"/><Relationship Id="rId15" Type="http://schemas.openxmlformats.org/officeDocument/2006/relationships/image" Target="../media/image15.png"/><Relationship Id="rId10" Type="http://schemas.openxmlformats.org/officeDocument/2006/relationships/notesSlide" Target="../notesSlides/notesSlide2.xml"/><Relationship Id="rId4" Type="http://schemas.openxmlformats.org/officeDocument/2006/relationships/tags" Target="../tags/tag79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28.xml"/><Relationship Id="rId13" Type="http://schemas.openxmlformats.org/officeDocument/2006/relationships/image" Target="../media/image23.png"/><Relationship Id="rId3" Type="http://schemas.openxmlformats.org/officeDocument/2006/relationships/tags" Target="../tags/tag223.xml"/><Relationship Id="rId7" Type="http://schemas.openxmlformats.org/officeDocument/2006/relationships/tags" Target="../tags/tag227.xml"/><Relationship Id="rId12" Type="http://schemas.openxmlformats.org/officeDocument/2006/relationships/image" Target="../media/image12.png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tags" Target="../tags/tag226.xml"/><Relationship Id="rId11" Type="http://schemas.openxmlformats.org/officeDocument/2006/relationships/image" Target="../media/image11.png"/><Relationship Id="rId5" Type="http://schemas.openxmlformats.org/officeDocument/2006/relationships/tags" Target="../tags/tag225.xml"/><Relationship Id="rId10" Type="http://schemas.openxmlformats.org/officeDocument/2006/relationships/image" Target="../media/image50.png"/><Relationship Id="rId4" Type="http://schemas.openxmlformats.org/officeDocument/2006/relationships/tags" Target="../tags/tag22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231.xml"/><Relationship Id="rId7" Type="http://schemas.openxmlformats.org/officeDocument/2006/relationships/tags" Target="../tags/tag235.xml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6" Type="http://schemas.openxmlformats.org/officeDocument/2006/relationships/tags" Target="../tags/tag234.xml"/><Relationship Id="rId11" Type="http://schemas.openxmlformats.org/officeDocument/2006/relationships/image" Target="../media/image52.png"/><Relationship Id="rId5" Type="http://schemas.openxmlformats.org/officeDocument/2006/relationships/tags" Target="../tags/tag233.xml"/><Relationship Id="rId10" Type="http://schemas.openxmlformats.org/officeDocument/2006/relationships/image" Target="../media/image12.png"/><Relationship Id="rId4" Type="http://schemas.openxmlformats.org/officeDocument/2006/relationships/tags" Target="../tags/tag232.xml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238.xml"/><Relationship Id="rId7" Type="http://schemas.openxmlformats.org/officeDocument/2006/relationships/tags" Target="../tags/tag242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tags" Target="../tags/tag241.xml"/><Relationship Id="rId11" Type="http://schemas.openxmlformats.org/officeDocument/2006/relationships/image" Target="../media/image53.png"/><Relationship Id="rId5" Type="http://schemas.openxmlformats.org/officeDocument/2006/relationships/tags" Target="../tags/tag240.xml"/><Relationship Id="rId10" Type="http://schemas.openxmlformats.org/officeDocument/2006/relationships/image" Target="../media/image12.png"/><Relationship Id="rId4" Type="http://schemas.openxmlformats.org/officeDocument/2006/relationships/tags" Target="../tags/tag239.xml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245.xml"/><Relationship Id="rId7" Type="http://schemas.openxmlformats.org/officeDocument/2006/relationships/tags" Target="../tags/tag249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5" Type="http://schemas.openxmlformats.org/officeDocument/2006/relationships/tags" Target="../tags/tag247.xml"/><Relationship Id="rId10" Type="http://schemas.openxmlformats.org/officeDocument/2006/relationships/image" Target="../media/image12.png"/><Relationship Id="rId4" Type="http://schemas.openxmlformats.org/officeDocument/2006/relationships/tags" Target="../tags/tag246.xml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252.xml"/><Relationship Id="rId7" Type="http://schemas.openxmlformats.org/officeDocument/2006/relationships/tags" Target="../tags/tag256.xml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tags" Target="../tags/tag255.xml"/><Relationship Id="rId5" Type="http://schemas.openxmlformats.org/officeDocument/2006/relationships/tags" Target="../tags/tag254.xml"/><Relationship Id="rId10" Type="http://schemas.openxmlformats.org/officeDocument/2006/relationships/image" Target="../media/image12.png"/><Relationship Id="rId4" Type="http://schemas.openxmlformats.org/officeDocument/2006/relationships/tags" Target="../tags/tag253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13" Type="http://schemas.openxmlformats.org/officeDocument/2006/relationships/image" Target="../media/image16.png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12" Type="http://schemas.openxmlformats.org/officeDocument/2006/relationships/image" Target="../media/image12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image" Target="../media/image11.png"/><Relationship Id="rId5" Type="http://schemas.openxmlformats.org/officeDocument/2006/relationships/tags" Target="../tags/tag88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87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13" Type="http://schemas.openxmlformats.org/officeDocument/2006/relationships/image" Target="../media/image18.png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image" Target="../media/image12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image" Target="../media/image11.png"/><Relationship Id="rId5" Type="http://schemas.openxmlformats.org/officeDocument/2006/relationships/tags" Target="../tags/tag96.xml"/><Relationship Id="rId15" Type="http://schemas.openxmlformats.org/officeDocument/2006/relationships/image" Target="../media/image20.png"/><Relationship Id="rId10" Type="http://schemas.openxmlformats.org/officeDocument/2006/relationships/notesSlide" Target="../notesSlides/notesSlide4.xml"/><Relationship Id="rId4" Type="http://schemas.openxmlformats.org/officeDocument/2006/relationships/tags" Target="../tags/tag95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13" Type="http://schemas.openxmlformats.org/officeDocument/2006/relationships/image" Target="../media/image21.png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12" Type="http://schemas.openxmlformats.org/officeDocument/2006/relationships/image" Target="../media/image12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image" Target="../media/image11.png"/><Relationship Id="rId5" Type="http://schemas.openxmlformats.org/officeDocument/2006/relationships/tags" Target="../tags/tag104.xml"/><Relationship Id="rId10" Type="http://schemas.openxmlformats.org/officeDocument/2006/relationships/notesSlide" Target="../notesSlides/notesSlide5.xml"/><Relationship Id="rId4" Type="http://schemas.openxmlformats.org/officeDocument/2006/relationships/tags" Target="../tags/tag103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image" Target="../media/image11.png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openxmlformats.org/officeDocument/2006/relationships/notesSlide" Target="../notesSlides/notesSlide6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slideLayout" Target="../slideLayouts/slideLayout9.xml"/><Relationship Id="rId5" Type="http://schemas.openxmlformats.org/officeDocument/2006/relationships/tags" Target="../tags/tag112.xml"/><Relationship Id="rId15" Type="http://schemas.openxmlformats.org/officeDocument/2006/relationships/image" Target="../media/image23.png"/><Relationship Id="rId10" Type="http://schemas.openxmlformats.org/officeDocument/2006/relationships/tags" Target="../tags/tag117.xml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13" Type="http://schemas.openxmlformats.org/officeDocument/2006/relationships/image" Target="../media/image24.png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12" Type="http://schemas.openxmlformats.org/officeDocument/2006/relationships/image" Target="../media/image12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image" Target="../media/image11.png"/><Relationship Id="rId5" Type="http://schemas.openxmlformats.org/officeDocument/2006/relationships/tags" Target="../tags/tag122.xml"/><Relationship Id="rId15" Type="http://schemas.openxmlformats.org/officeDocument/2006/relationships/image" Target="../media/image26.png"/><Relationship Id="rId10" Type="http://schemas.openxmlformats.org/officeDocument/2006/relationships/notesSlide" Target="../notesSlides/notesSlide7.xml"/><Relationship Id="rId4" Type="http://schemas.openxmlformats.org/officeDocument/2006/relationships/tags" Target="../tags/tag121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33.xml"/><Relationship Id="rId13" Type="http://schemas.openxmlformats.org/officeDocument/2006/relationships/image" Target="../media/image12.png"/><Relationship Id="rId3" Type="http://schemas.openxmlformats.org/officeDocument/2006/relationships/tags" Target="../tags/tag128.xml"/><Relationship Id="rId7" Type="http://schemas.openxmlformats.org/officeDocument/2006/relationships/tags" Target="../tags/tag132.xml"/><Relationship Id="rId12" Type="http://schemas.openxmlformats.org/officeDocument/2006/relationships/image" Target="../media/image11.pn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130.xml"/><Relationship Id="rId10" Type="http://schemas.openxmlformats.org/officeDocument/2006/relationships/slideLayout" Target="../slideLayouts/slideLayout9.xml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13" Type="http://schemas.openxmlformats.org/officeDocument/2006/relationships/image" Target="../media/image28.png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12" Type="http://schemas.openxmlformats.org/officeDocument/2006/relationships/image" Target="../media/image12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image" Target="../media/image11.png"/><Relationship Id="rId5" Type="http://schemas.openxmlformats.org/officeDocument/2006/relationships/tags" Target="../tags/tag139.xml"/><Relationship Id="rId15" Type="http://schemas.openxmlformats.org/officeDocument/2006/relationships/image" Target="../media/image30.png"/><Relationship Id="rId10" Type="http://schemas.openxmlformats.org/officeDocument/2006/relationships/notesSlide" Target="../notesSlides/notesSlide9.xml"/><Relationship Id="rId4" Type="http://schemas.openxmlformats.org/officeDocument/2006/relationships/tags" Target="../tags/tag138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613452" y="1862197"/>
            <a:ext cx="8965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GB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 Multi-wavelength Study of the </a:t>
            </a:r>
          </a:p>
          <a:p>
            <a:r>
              <a:rPr lang="en-GB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UHE </a:t>
            </a:r>
            <a:r>
              <a:rPr lang="el-GR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γ-</a:t>
            </a:r>
            <a:r>
              <a:rPr lang="en-GB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ray Source LHAASO J1839−05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53</a:t>
            </a:r>
            <a:endParaRPr lang="en-GB" altLang="zh-C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图片 13" descr="校标、校名-透空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08610" y="391795"/>
            <a:ext cx="1440000" cy="461303"/>
          </a:xfrm>
          <a:prstGeom prst="rect">
            <a:avLst/>
          </a:prstGeom>
          <a:noFill/>
          <a:effectLst>
            <a:outerShdw blurRad="12700" dist="25400" dir="2700000" sx="99000" sy="99000" algn="tl" rotWithShape="0">
              <a:prstClr val="black">
                <a:alpha val="25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830870" y="3398781"/>
            <a:ext cx="853025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Speaker: Xiao-Bin Chen</a:t>
            </a:r>
            <a:endParaRPr lang="en-US" altLang="zh-CN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Collaborators: </a:t>
            </a:r>
            <a:r>
              <a:rPr lang="en" altLang="zh-C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Felix</a:t>
            </a: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" altLang="zh-C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Aharonian</a:t>
            </a:r>
            <a:r>
              <a:rPr lang="en-US" altLang="zh-C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Shao-Qiang Xi, Yi-Heng Chi, </a:t>
            </a:r>
            <a:endParaRPr lang="en-US" altLang="zh-CN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Xiang-Yu Wang, Ruo-Yu Liu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803" y="185261"/>
            <a:ext cx="1917587" cy="133567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30412" y="6443472"/>
            <a:ext cx="7230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The First LHAASO Collaboration Conference in 2026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DF59170-291E-7173-755A-0E4902A4CA2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7346"/>
          <a:stretch/>
        </p:blipFill>
        <p:spPr>
          <a:xfrm rot="18652316">
            <a:off x="-1259669" y="996873"/>
            <a:ext cx="4727444" cy="4717820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03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49" y="317500"/>
            <a:ext cx="922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MWISP </a:t>
            </a:r>
            <a:r>
              <a:rPr lang="en-US" altLang="zh-CN" sz="2400" b="1" baseline="30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12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CO PV Analysis: Gas Enhancement</a:t>
            </a:r>
            <a:endParaRPr lang="en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8DB4C02C-0F99-E856-ECC1-F86206F15F6A}"/>
              </a:ext>
            </a:extLst>
          </p:cNvPr>
          <p:cNvSpPr txBox="1"/>
          <p:nvPr/>
        </p:nvSpPr>
        <p:spPr>
          <a:xfrm>
            <a:off x="3102354" y="937146"/>
            <a:ext cx="6430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Latitude–velocity diagrams of the 12CO emission</a:t>
            </a:r>
            <a:endParaRPr lang="en" altLang="zh-CN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BE7C1A40-854E-56DA-5476-F75A051B4D15}"/>
              </a:ext>
            </a:extLst>
          </p:cNvPr>
          <p:cNvGrpSpPr/>
          <p:nvPr/>
        </p:nvGrpSpPr>
        <p:grpSpPr>
          <a:xfrm>
            <a:off x="2109216" y="1210256"/>
            <a:ext cx="7617879" cy="5637899"/>
            <a:chOff x="2109216" y="1210256"/>
            <a:chExt cx="7617879" cy="5637899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4142B09B-336D-C550-6E3B-20EEC369756C}"/>
                </a:ext>
              </a:extLst>
            </p:cNvPr>
            <p:cNvGrpSpPr/>
            <p:nvPr/>
          </p:nvGrpSpPr>
          <p:grpSpPr>
            <a:xfrm>
              <a:off x="2109216" y="1210256"/>
              <a:ext cx="7617879" cy="4635066"/>
              <a:chOff x="802640" y="1680643"/>
              <a:chExt cx="8440935" cy="510361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385B5032-504F-A060-439C-D33D119E64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02640" y="1680643"/>
                <a:ext cx="8440935" cy="3750610"/>
              </a:xfrm>
              <a:prstGeom prst="rect">
                <a:avLst/>
              </a:prstGeom>
            </p:spPr>
          </p:pic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C28536C9-EF18-52DA-7442-608A2C21CDD2}"/>
                  </a:ext>
                </a:extLst>
              </p:cNvPr>
              <p:cNvGrpSpPr/>
              <p:nvPr/>
            </p:nvGrpSpPr>
            <p:grpSpPr>
              <a:xfrm>
                <a:off x="1256317" y="5322786"/>
                <a:ext cx="6564805" cy="1461476"/>
                <a:chOff x="1256317" y="5322786"/>
                <a:chExt cx="6564805" cy="1461476"/>
              </a:xfrm>
            </p:grpSpPr>
            <p:pic>
              <p:nvPicPr>
                <p:cNvPr id="12" name="图片 11">
                  <a:extLst>
                    <a:ext uri="{FF2B5EF4-FFF2-40B4-BE49-F238E27FC236}">
                      <a16:creationId xmlns:a16="http://schemas.microsoft.com/office/drawing/2014/main" id="{8EC24BE8-90B4-624A-C517-6630656D89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0579" r="10775"/>
                <a:stretch/>
              </p:blipFill>
              <p:spPr>
                <a:xfrm>
                  <a:off x="1483613" y="5322786"/>
                  <a:ext cx="6337509" cy="1461476"/>
                </a:xfrm>
                <a:prstGeom prst="rect">
                  <a:avLst/>
                </a:prstGeom>
              </p:spPr>
            </p:pic>
            <p:pic>
              <p:nvPicPr>
                <p:cNvPr id="13" name="图片 12">
                  <a:extLst>
                    <a:ext uri="{FF2B5EF4-FFF2-40B4-BE49-F238E27FC236}">
                      <a16:creationId xmlns:a16="http://schemas.microsoft.com/office/drawing/2014/main" id="{F31199EC-D846-0B73-1F1E-3BCB14B576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256317" y="5347890"/>
                  <a:ext cx="254000" cy="1244600"/>
                </a:xfrm>
                <a:prstGeom prst="rect">
                  <a:avLst/>
                </a:prstGeom>
              </p:spPr>
            </p:pic>
          </p:grpSp>
        </p:grpSp>
        <p:sp>
          <p:nvSpPr>
            <p:cNvPr id="18" name="对话气泡: 矩形 4">
              <a:extLst>
                <a:ext uri="{FF2B5EF4-FFF2-40B4-BE49-F238E27FC236}">
                  <a16:creationId xmlns:a16="http://schemas.microsoft.com/office/drawing/2014/main" id="{2425A0A6-0550-CD81-6B4E-501B45FF01FB}"/>
                </a:ext>
              </a:extLst>
            </p:cNvPr>
            <p:cNvSpPr/>
            <p:nvPr/>
          </p:nvSpPr>
          <p:spPr>
            <a:xfrm>
              <a:off x="5721350" y="6214855"/>
              <a:ext cx="1737979" cy="633300"/>
            </a:xfrm>
            <a:prstGeom prst="wedgeRectCallout">
              <a:avLst>
                <a:gd name="adj1" fmla="val 37516"/>
                <a:gd name="adj2" fmla="val -108249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" altLang="zh-CN" sz="1600"/>
                <a:t>prominent </a:t>
              </a:r>
              <a:r>
                <a:rPr lang="en-US" altLang="zh-CN" sz="1600" baseline="30000"/>
                <a:t>12</a:t>
              </a:r>
              <a:r>
                <a:rPr lang="en" altLang="zh-CN" sz="1600"/>
                <a:t>CO enhancement</a:t>
              </a:r>
              <a:endParaRPr lang="zh-CN" altLang="en-US" sz="1600"/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3B7FE5FF-A3D7-0605-8AF2-55290D62A373}"/>
              </a:ext>
            </a:extLst>
          </p:cNvPr>
          <p:cNvSpPr txBox="1"/>
          <p:nvPr/>
        </p:nvSpPr>
        <p:spPr>
          <a:xfrm>
            <a:off x="7930866" y="4241707"/>
            <a:ext cx="4240005" cy="2533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 b="1"/>
              <a:t>Dense molecular gas at ∼100 km s</a:t>
            </a:r>
            <a:r>
              <a:rPr lang="en" altLang="zh-CN" b="1" baseline="30000"/>
              <a:t>−1</a:t>
            </a:r>
            <a:endParaRPr lang="en" altLang="zh-CN" baseline="300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/>
              <a:t>clear CO enhancement near the TeV/X-ray region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/>
              <a:t>indicates a high target gas density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/>
              <a:t>supports particle–gas interaction scenario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13E89BB-927B-72F3-BDF3-A71186215B24}"/>
              </a:ext>
            </a:extLst>
          </p:cNvPr>
          <p:cNvSpPr txBox="1"/>
          <p:nvPr/>
        </p:nvSpPr>
        <p:spPr>
          <a:xfrm>
            <a:off x="9482136" y="1563375"/>
            <a:ext cx="254317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" altLang="zh-CN"/>
              <a:t>Milky Way Imaging Scroll Painting Survey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03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49" y="317500"/>
            <a:ext cx="7344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GB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Multi-wavelength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：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update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for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en-US" altLang="zh-CN" sz="2400" b="1" baseline="30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12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CO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gas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map</a:t>
            </a:r>
            <a:endParaRPr lang="en-GB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BAE30698-BDBF-6EF1-44E2-4EB9603F7407}"/>
              </a:ext>
            </a:extLst>
          </p:cNvPr>
          <p:cNvSpPr txBox="1"/>
          <p:nvPr/>
        </p:nvSpPr>
        <p:spPr>
          <a:xfrm>
            <a:off x="424647" y="1210123"/>
            <a:ext cx="178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/>
              <a:t>EP/FXT</a:t>
            </a:r>
            <a:r>
              <a:rPr kumimoji="1" lang="zh-CN" altLang="en-US"/>
              <a:t> </a:t>
            </a:r>
            <a:r>
              <a:rPr kumimoji="1" lang="en-US" altLang="zh-CN"/>
              <a:t>2-7keV</a:t>
            </a:r>
            <a:endParaRPr kumimoji="1"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079837E-ECB3-2FF7-2716-0AD3245E11B8}"/>
              </a:ext>
            </a:extLst>
          </p:cNvPr>
          <p:cNvSpPr txBox="1"/>
          <p:nvPr/>
        </p:nvSpPr>
        <p:spPr>
          <a:xfrm>
            <a:off x="4225068" y="1192327"/>
            <a:ext cx="380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aseline="30000"/>
              <a:t>12</a:t>
            </a:r>
            <a:r>
              <a:rPr kumimoji="1" lang="en-US" altLang="zh-CN"/>
              <a:t>CO</a:t>
            </a:r>
            <a:r>
              <a:rPr kumimoji="1" lang="zh-CN" altLang="en-US"/>
              <a:t> </a:t>
            </a:r>
            <a:r>
              <a:rPr kumimoji="1" lang="en-US" altLang="zh-CN"/>
              <a:t>int[95-105]km/s</a:t>
            </a:r>
            <a:r>
              <a:rPr kumimoji="1" lang="zh-CN" altLang="en-US"/>
              <a:t>  </a:t>
            </a:r>
            <a:r>
              <a:rPr kumimoji="1" lang="en-US" altLang="zh-CN"/>
              <a:t>=&gt;</a:t>
            </a:r>
            <a:r>
              <a:rPr kumimoji="1" lang="zh-CN" altLang="en-US"/>
              <a:t>  </a:t>
            </a:r>
            <a:r>
              <a:rPr kumimoji="1" lang="en-US" altLang="zh-CN"/>
              <a:t>d:</a:t>
            </a:r>
            <a:r>
              <a:rPr kumimoji="1" lang="zh-CN" altLang="en-US"/>
              <a:t> </a:t>
            </a:r>
            <a:r>
              <a:rPr kumimoji="1" lang="en-US" altLang="zh-CN"/>
              <a:t>~5kpc</a:t>
            </a:r>
            <a:r>
              <a:rPr kumimoji="1" lang="zh-CN" altLang="en-US"/>
              <a:t>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2345FDB-A5B9-838F-8481-87C0BEE86C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9890" y="1675638"/>
            <a:ext cx="11760139" cy="391198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A917CC1-6875-9EAD-EEA0-EB09E168496A}"/>
              </a:ext>
            </a:extLst>
          </p:cNvPr>
          <p:cNvSpPr txBox="1"/>
          <p:nvPr/>
        </p:nvSpPr>
        <p:spPr>
          <a:xfrm>
            <a:off x="8522110" y="1196855"/>
            <a:ext cx="1988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/>
              <a:t>LHAASO TS map</a:t>
            </a:r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FAF2900-FC3A-19B8-535A-6C6781F2D8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6590" y="5738979"/>
            <a:ext cx="10316471" cy="9361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7361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6699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GB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Modelling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： </a:t>
            </a:r>
            <a:r>
              <a:rPr lang="en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Proton-Electron Scenario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49D1E40B-DF20-1FA8-1691-03B9FEBD4D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42472" y="1069394"/>
            <a:ext cx="3124199" cy="113476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7D71A29-C52B-52E2-11B6-996E196EB743}"/>
              </a:ext>
            </a:extLst>
          </p:cNvPr>
          <p:cNvSpPr txBox="1"/>
          <p:nvPr/>
        </p:nvSpPr>
        <p:spPr>
          <a:xfrm>
            <a:off x="2238199" y="1303652"/>
            <a:ext cx="2240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b="1" i="0">
                <a:solidFill>
                  <a:srgbClr val="444455"/>
                </a:solidFill>
                <a:effectLst/>
                <a:latin typeface="tahoma" panose="020B0604030504040204" pitchFamily="34" charset="0"/>
              </a:rPr>
              <a:t>uncertain SNR</a:t>
            </a:r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FA23D0D-01D8-0BA9-E018-794123A3B2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6393" y="2950650"/>
            <a:ext cx="4873258" cy="34837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BB75DF5-0700-10F3-FB87-FFDA296678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7779" y="941034"/>
            <a:ext cx="10763884" cy="1788021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B748C047-9A74-A0ED-1E6F-E94B895AE792}"/>
              </a:ext>
            </a:extLst>
          </p:cNvPr>
          <p:cNvGrpSpPr/>
          <p:nvPr/>
        </p:nvGrpSpPr>
        <p:grpSpPr>
          <a:xfrm>
            <a:off x="5317119" y="2765984"/>
            <a:ext cx="6665534" cy="3973135"/>
            <a:chOff x="5317119" y="2765984"/>
            <a:chExt cx="6665534" cy="397313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2A08491-63D5-8F3B-B000-C11DBDF32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317119" y="3102854"/>
              <a:ext cx="6665534" cy="3636265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5866E875-C93F-493F-9263-D839920D2579}"/>
                </a:ext>
              </a:extLst>
            </p:cNvPr>
            <p:cNvSpPr txBox="1"/>
            <p:nvPr/>
          </p:nvSpPr>
          <p:spPr>
            <a:xfrm>
              <a:off x="6096000" y="2765984"/>
              <a:ext cx="41296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>
                  <a:solidFill>
                    <a:srgbClr val="00005B"/>
                  </a:solidFill>
                </a:rPr>
                <a:t>Bremsstrahlung dominated X-ray</a:t>
              </a:r>
            </a:p>
          </p:txBody>
        </p:sp>
        <p:cxnSp>
          <p:nvCxnSpPr>
            <p:cNvPr id="12" name="直线箭头连接符 11">
              <a:extLst>
                <a:ext uri="{FF2B5EF4-FFF2-40B4-BE49-F238E27FC236}">
                  <a16:creationId xmlns:a16="http://schemas.microsoft.com/office/drawing/2014/main" id="{9CFF0C22-3BC7-9A99-130B-C5B3882DC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0217" y="3113858"/>
              <a:ext cx="181710" cy="1194936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96538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6699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GB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Modelling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： </a:t>
            </a:r>
            <a:r>
              <a:rPr lang="en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Electron-only Scenario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8AAFDCE5-1766-6CF8-F968-EE8B4DE268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569" y="1794518"/>
            <a:ext cx="3698561" cy="3268964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F6ACB922-EE24-F17E-31C0-33FAFD55DCB9}"/>
              </a:ext>
            </a:extLst>
          </p:cNvPr>
          <p:cNvGrpSpPr/>
          <p:nvPr/>
        </p:nvGrpSpPr>
        <p:grpSpPr>
          <a:xfrm>
            <a:off x="4031357" y="1186884"/>
            <a:ext cx="7772400" cy="5210079"/>
            <a:chOff x="4148588" y="1465041"/>
            <a:chExt cx="7772400" cy="521007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4462880-6495-17BC-56F3-2081FDE93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48588" y="2405482"/>
              <a:ext cx="7772400" cy="4269638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EE285D1-8693-BC88-8640-C8D27C1ECD84}"/>
                </a:ext>
              </a:extLst>
            </p:cNvPr>
            <p:cNvSpPr txBox="1"/>
            <p:nvPr/>
          </p:nvSpPr>
          <p:spPr>
            <a:xfrm>
              <a:off x="4879975" y="1465041"/>
              <a:ext cx="41296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/>
                <a:t>Bremsstrahlung dominated X-ray</a:t>
              </a:r>
            </a:p>
          </p:txBody>
        </p:sp>
        <p:cxnSp>
          <p:nvCxnSpPr>
            <p:cNvPr id="13" name="直线箭头连接符 12">
              <a:extLst>
                <a:ext uri="{FF2B5EF4-FFF2-40B4-BE49-F238E27FC236}">
                  <a16:creationId xmlns:a16="http://schemas.microsoft.com/office/drawing/2014/main" id="{D310FB7B-C81B-C6FC-CBC2-FC7F4DEE7AD7}"/>
                </a:ext>
              </a:extLst>
            </p:cNvPr>
            <p:cNvCxnSpPr>
              <a:cxnSpLocks/>
            </p:cNvCxnSpPr>
            <p:nvPr/>
          </p:nvCxnSpPr>
          <p:spPr>
            <a:xfrm>
              <a:off x="5298831" y="1972310"/>
              <a:ext cx="577363" cy="1750678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BD0E8D2-6167-AEDA-063C-B503671AA274}"/>
                </a:ext>
              </a:extLst>
            </p:cNvPr>
            <p:cNvSpPr txBox="1"/>
            <p:nvPr/>
          </p:nvSpPr>
          <p:spPr>
            <a:xfrm>
              <a:off x="7916308" y="2082879"/>
              <a:ext cx="29324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/>
                <a:t>IC</a:t>
              </a:r>
              <a:r>
                <a:rPr lang="zh-CN" altLang="en-US"/>
                <a:t> dominated </a:t>
              </a:r>
              <a:r>
                <a:rPr lang="en-US" altLang="zh-CN"/>
                <a:t>gamma</a:t>
              </a:r>
              <a:r>
                <a:rPr lang="zh-CN" altLang="en-US"/>
                <a:t>-ray</a:t>
              </a:r>
            </a:p>
          </p:txBody>
        </p:sp>
        <p:cxnSp>
          <p:nvCxnSpPr>
            <p:cNvPr id="18" name="直线箭头连接符 17">
              <a:extLst>
                <a:ext uri="{FF2B5EF4-FFF2-40B4-BE49-F238E27FC236}">
                  <a16:creationId xmlns:a16="http://schemas.microsoft.com/office/drawing/2014/main" id="{9D4097D2-7548-C03A-AB5F-E83F2FA2E4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0923" y="2452211"/>
              <a:ext cx="375139" cy="1084659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41746643-F810-56BF-2E75-ABC66AE374A4}"/>
              </a:ext>
            </a:extLst>
          </p:cNvPr>
          <p:cNvSpPr txBox="1"/>
          <p:nvPr/>
        </p:nvSpPr>
        <p:spPr>
          <a:xfrm>
            <a:off x="167265" y="5894169"/>
            <a:ext cx="4269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/>
              <a:t>Need a small magnetic field</a:t>
            </a:r>
            <a:r>
              <a:rPr kumimoji="1" lang="zh-CN" altLang="en-US"/>
              <a:t> （</a:t>
            </a:r>
            <a:r>
              <a:rPr kumimoji="1" lang="en-US" altLang="zh-CN"/>
              <a:t>B~1uG</a:t>
            </a:r>
            <a:r>
              <a:rPr kumimoji="1" lang="zh-CN" altLang="en-US"/>
              <a:t>）</a:t>
            </a:r>
            <a:endParaRPr kumimoji="1" lang="en-US" altLang="zh-CN"/>
          </a:p>
          <a:p>
            <a:r>
              <a:rPr kumimoji="1" lang="en" altLang="zh-CN"/>
              <a:t>to </a:t>
            </a:r>
            <a:r>
              <a:rPr kumimoji="1" lang="en" altLang="zh-CN" b="1"/>
              <a:t>suppress synchrotron radiation</a:t>
            </a:r>
            <a:endParaRPr kumimoji="1" lang="zh-CN" altLang="en-US" b="1"/>
          </a:p>
        </p:txBody>
      </p: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B741E0C8-BD4C-9DA1-E1F2-BD71DD00C1D8}"/>
              </a:ext>
            </a:extLst>
          </p:cNvPr>
          <p:cNvCxnSpPr>
            <a:cxnSpLocks/>
          </p:cNvCxnSpPr>
          <p:nvPr/>
        </p:nvCxnSpPr>
        <p:spPr>
          <a:xfrm flipV="1">
            <a:off x="3824130" y="4694387"/>
            <a:ext cx="1228516" cy="940204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28171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05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2555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Conclusions</a:t>
            </a:r>
            <a:endParaRPr lang="en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640BACB5-44B0-CC1F-0F63-6FB5DB41E01D}"/>
              </a:ext>
            </a:extLst>
          </p:cNvPr>
          <p:cNvSpPr txBox="1"/>
          <p:nvPr/>
        </p:nvSpPr>
        <p:spPr>
          <a:xfrm>
            <a:off x="1267839" y="1846179"/>
            <a:ext cx="10005212" cy="3780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b="1"/>
              <a:t>LHAASO J1839-0553 is clearly extended</a:t>
            </a:r>
            <a:r>
              <a:rPr lang="zh-CN" altLang="en-US"/>
              <a:t>, with the disk model preferred over a point source.</a:t>
            </a:r>
            <a:endParaRPr lang="en-US" altLang="zh-CN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b="1"/>
              <a:t>The broadband spectrum is clearly curved</a:t>
            </a:r>
            <a:r>
              <a:rPr lang="zh-CN" altLang="en-US"/>
              <a:t>, implying a limit on particle acceleration or confinement.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b="1"/>
              <a:t>The extension remains nearly constant from 10 GeV to &gt;100 TeV, </a:t>
            </a:r>
            <a:r>
              <a:rPr lang="zh-CN" altLang="en-US"/>
              <a:t>indicating no significant energy-dependent morphology.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b="1"/>
              <a:t>Dense molecular gas is found at v ~ 100 km/s</a:t>
            </a:r>
            <a:r>
              <a:rPr lang="zh-CN" altLang="en-US"/>
              <a:t>, spatially coincident with the X-ray/gamma-ray emission region.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b="1"/>
              <a:t>A unified SNR–molecular cloud interaction scenario is favored</a:t>
            </a:r>
            <a:r>
              <a:rPr lang="zh-CN" altLang="en-US"/>
              <a:t>, while a pure leptonic model is less favored.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4675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7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5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63317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02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7176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GB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Multi-wavelength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：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update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for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X-ray</a:t>
            </a:r>
            <a:endParaRPr lang="en-GB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A11085A0-9383-3654-9584-EA665180F4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781" y="909289"/>
            <a:ext cx="10495967" cy="59039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6023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HESS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J1841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region</a:t>
            </a:r>
            <a:endParaRPr lang="en-GB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34E89E8-B41A-BC06-E428-924F1C7A070A}"/>
              </a:ext>
            </a:extLst>
          </p:cNvPr>
          <p:cNvGrpSpPr/>
          <p:nvPr/>
        </p:nvGrpSpPr>
        <p:grpSpPr>
          <a:xfrm>
            <a:off x="310604" y="938419"/>
            <a:ext cx="3666299" cy="3711350"/>
            <a:chOff x="362950" y="2082518"/>
            <a:chExt cx="3814532" cy="4112782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D07D801E-0803-7193-F202-486E80454A80}"/>
                </a:ext>
              </a:extLst>
            </p:cNvPr>
            <p:cNvGrpSpPr/>
            <p:nvPr/>
          </p:nvGrpSpPr>
          <p:grpSpPr>
            <a:xfrm>
              <a:off x="362950" y="2082518"/>
              <a:ext cx="3814532" cy="4112782"/>
              <a:chOff x="490271" y="2489135"/>
              <a:chExt cx="3814532" cy="4112782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7F9507C7-FCCE-AC18-8392-3DD16997EE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0271" y="2755650"/>
                <a:ext cx="3814532" cy="3846267"/>
              </a:xfrm>
              <a:prstGeom prst="rect">
                <a:avLst/>
              </a:prstGeom>
            </p:spPr>
          </p:pic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32EB3A2-D48B-5ED5-EB35-835EA2F44EBB}"/>
                  </a:ext>
                </a:extLst>
              </p:cNvPr>
              <p:cNvSpPr txBox="1"/>
              <p:nvPr/>
            </p:nvSpPr>
            <p:spPr>
              <a:xfrm>
                <a:off x="2613315" y="2489135"/>
                <a:ext cx="16914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/>
                  <a:t>Fermi</a:t>
                </a:r>
                <a:r>
                  <a:rPr kumimoji="1" lang="zh-CN" altLang="en-US"/>
                  <a:t> </a:t>
                </a:r>
                <a:r>
                  <a:rPr kumimoji="1" lang="en-US" altLang="zh-CN"/>
                  <a:t>&gt;10GeV</a:t>
                </a:r>
                <a:endParaRPr kumimoji="1" lang="zh-CN" altLang="en-US"/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7330EF25-D2CC-BBEB-F555-214CAA98B7EC}"/>
                </a:ext>
              </a:extLst>
            </p:cNvPr>
            <p:cNvSpPr txBox="1"/>
            <p:nvPr/>
          </p:nvSpPr>
          <p:spPr>
            <a:xfrm>
              <a:off x="1115382" y="2415538"/>
              <a:ext cx="2113454" cy="716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>
                  <a:solidFill>
                    <a:srgbClr val="00B050"/>
                  </a:solidFill>
                </a:rPr>
                <a:t>green</a:t>
              </a:r>
              <a:r>
                <a:rPr kumimoji="1" lang="zh-CN" altLang="en-US">
                  <a:solidFill>
                    <a:srgbClr val="00B050"/>
                  </a:solidFill>
                </a:rPr>
                <a:t> </a:t>
              </a:r>
              <a:r>
                <a:rPr kumimoji="1" lang="en" altLang="zh-CN">
                  <a:solidFill>
                    <a:srgbClr val="00B050"/>
                  </a:solidFill>
                </a:rPr>
                <a:t>contours</a:t>
              </a:r>
              <a:r>
                <a:rPr kumimoji="1" lang="en-US" altLang="zh-CN">
                  <a:solidFill>
                    <a:srgbClr val="00B050"/>
                  </a:solidFill>
                </a:rPr>
                <a:t>:</a:t>
              </a:r>
            </a:p>
            <a:p>
              <a:r>
                <a:rPr kumimoji="1" lang="zh-CN" altLang="en-US">
                  <a:solidFill>
                    <a:srgbClr val="00B050"/>
                  </a:solidFill>
                </a:rPr>
                <a:t> </a:t>
              </a:r>
              <a:r>
                <a:rPr kumimoji="1" lang="en-US" altLang="zh-CN">
                  <a:solidFill>
                    <a:srgbClr val="00B050"/>
                  </a:solidFill>
                </a:rPr>
                <a:t>HESS</a:t>
              </a:r>
              <a:r>
                <a:rPr kumimoji="1" lang="zh-CN" altLang="en-US">
                  <a:solidFill>
                    <a:srgbClr val="00B050"/>
                  </a:solidFill>
                </a:rPr>
                <a:t> </a:t>
              </a:r>
              <a:r>
                <a:rPr kumimoji="1" lang="en-US" altLang="zh-CN">
                  <a:solidFill>
                    <a:srgbClr val="00B050"/>
                  </a:solidFill>
                </a:rPr>
                <a:t>J1841-055</a:t>
              </a:r>
              <a:endParaRPr kumimoji="1" lang="zh-CN" altLang="en-US">
                <a:solidFill>
                  <a:srgbClr val="00B050"/>
                </a:solidFill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4C5427E2-84FF-A9C9-848C-82FBEA169633}"/>
              </a:ext>
            </a:extLst>
          </p:cNvPr>
          <p:cNvGrpSpPr/>
          <p:nvPr/>
        </p:nvGrpSpPr>
        <p:grpSpPr>
          <a:xfrm>
            <a:off x="2682492" y="3644050"/>
            <a:ext cx="3656761" cy="3213950"/>
            <a:chOff x="4671674" y="1875059"/>
            <a:chExt cx="5255505" cy="4665441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70E8932-E1D9-28B7-E6B7-45599FFF4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671674" y="1875059"/>
              <a:ext cx="5255505" cy="4665441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25FD3C0B-CC19-69C0-19DD-2158AD015891}"/>
                </a:ext>
              </a:extLst>
            </p:cNvPr>
            <p:cNvSpPr txBox="1"/>
            <p:nvPr/>
          </p:nvSpPr>
          <p:spPr>
            <a:xfrm>
              <a:off x="7586506" y="5014128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/>
                <a:t>A</a:t>
              </a:r>
              <a:endParaRPr kumimoji="1" lang="zh-CN" altLang="en-US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75F483E-BBB4-7E73-BFDF-F272A19D0BA8}"/>
                </a:ext>
              </a:extLst>
            </p:cNvPr>
            <p:cNvSpPr txBox="1"/>
            <p:nvPr/>
          </p:nvSpPr>
          <p:spPr>
            <a:xfrm>
              <a:off x="7586506" y="475287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/>
                <a:t>B</a:t>
              </a:r>
              <a:endParaRPr kumimoji="1" lang="zh-CN" altLang="en-US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FB04F474-9690-B9B9-8016-AA1119685B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39253" y="1271702"/>
            <a:ext cx="5522145" cy="41243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5446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2" name="文本框 17">
            <a:extLst>
              <a:ext uri="{FF2B5EF4-FFF2-40B4-BE49-F238E27FC236}">
                <a16:creationId xmlns:a16="http://schemas.microsoft.com/office/drawing/2014/main" id="{CB9016F8-5104-A263-F627-7EE52557640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9FB312A-4DA0-B4BE-79CD-DA0CE6E6A70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Introction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6CEBC5C-BA84-3502-97BF-6675A27818BD}"/>
              </a:ext>
            </a:extLst>
          </p:cNvPr>
          <p:cNvGrpSpPr/>
          <p:nvPr/>
        </p:nvGrpSpPr>
        <p:grpSpPr>
          <a:xfrm>
            <a:off x="656590" y="2198868"/>
            <a:ext cx="6864379" cy="2115370"/>
            <a:chOff x="5165929" y="998220"/>
            <a:chExt cx="6864379" cy="211537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C7F9F39-7DCB-DCA6-2D66-01DC8BA5A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65929" y="998220"/>
              <a:ext cx="6864379" cy="2115370"/>
            </a:xfrm>
            <a:prstGeom prst="rect">
              <a:avLst/>
            </a:prstGeom>
          </p:spPr>
        </p:pic>
        <p:sp>
          <p:nvSpPr>
            <p:cNvPr id="19" name="圆角矩形 18">
              <a:extLst>
                <a:ext uri="{FF2B5EF4-FFF2-40B4-BE49-F238E27FC236}">
                  <a16:creationId xmlns:a16="http://schemas.microsoft.com/office/drawing/2014/main" id="{0C4E8AF4-4261-26FD-52F1-94CD81A7A662}"/>
                </a:ext>
              </a:extLst>
            </p:cNvPr>
            <p:cNvSpPr/>
            <p:nvPr/>
          </p:nvSpPr>
          <p:spPr>
            <a:xfrm>
              <a:off x="10370916" y="1954499"/>
              <a:ext cx="1516284" cy="314139"/>
            </a:xfrm>
            <a:prstGeom prst="roundRect">
              <a:avLst/>
            </a:prstGeom>
            <a:noFill/>
            <a:ln w="57150"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060293"/>
                        <a:gd name="connsiteY0" fmla="*/ 169765 h 1018572"/>
                        <a:gd name="connsiteX1" fmla="*/ 169765 w 2060293"/>
                        <a:gd name="connsiteY1" fmla="*/ 0 h 1018572"/>
                        <a:gd name="connsiteX2" fmla="*/ 1890528 w 2060293"/>
                        <a:gd name="connsiteY2" fmla="*/ 0 h 1018572"/>
                        <a:gd name="connsiteX3" fmla="*/ 2060293 w 2060293"/>
                        <a:gd name="connsiteY3" fmla="*/ 169765 h 1018572"/>
                        <a:gd name="connsiteX4" fmla="*/ 2060293 w 2060293"/>
                        <a:gd name="connsiteY4" fmla="*/ 848807 h 1018572"/>
                        <a:gd name="connsiteX5" fmla="*/ 1890528 w 2060293"/>
                        <a:gd name="connsiteY5" fmla="*/ 1018572 h 1018572"/>
                        <a:gd name="connsiteX6" fmla="*/ 169765 w 2060293"/>
                        <a:gd name="connsiteY6" fmla="*/ 1018572 h 1018572"/>
                        <a:gd name="connsiteX7" fmla="*/ 0 w 2060293"/>
                        <a:gd name="connsiteY7" fmla="*/ 848807 h 1018572"/>
                        <a:gd name="connsiteX8" fmla="*/ 0 w 2060293"/>
                        <a:gd name="connsiteY8" fmla="*/ 169765 h 1018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060293" h="1018572" fill="none" extrusionOk="0">
                          <a:moveTo>
                            <a:pt x="0" y="169765"/>
                          </a:moveTo>
                          <a:cubicBezTo>
                            <a:pt x="-13322" y="73851"/>
                            <a:pt x="77428" y="1163"/>
                            <a:pt x="169765" y="0"/>
                          </a:cubicBezTo>
                          <a:cubicBezTo>
                            <a:pt x="1026654" y="113864"/>
                            <a:pt x="1698517" y="-35409"/>
                            <a:pt x="1890528" y="0"/>
                          </a:cubicBezTo>
                          <a:cubicBezTo>
                            <a:pt x="1989326" y="7762"/>
                            <a:pt x="2071759" y="90052"/>
                            <a:pt x="2060293" y="169765"/>
                          </a:cubicBezTo>
                          <a:cubicBezTo>
                            <a:pt x="2024939" y="479600"/>
                            <a:pt x="2062603" y="583732"/>
                            <a:pt x="2060293" y="848807"/>
                          </a:cubicBezTo>
                          <a:cubicBezTo>
                            <a:pt x="2042420" y="945501"/>
                            <a:pt x="1974101" y="1011544"/>
                            <a:pt x="1890528" y="1018572"/>
                          </a:cubicBezTo>
                          <a:cubicBezTo>
                            <a:pt x="1182260" y="1065688"/>
                            <a:pt x="940004" y="1027827"/>
                            <a:pt x="169765" y="1018572"/>
                          </a:cubicBezTo>
                          <a:cubicBezTo>
                            <a:pt x="76294" y="1014681"/>
                            <a:pt x="-13740" y="950589"/>
                            <a:pt x="0" y="848807"/>
                          </a:cubicBezTo>
                          <a:cubicBezTo>
                            <a:pt x="-36371" y="682717"/>
                            <a:pt x="4725" y="498558"/>
                            <a:pt x="0" y="169765"/>
                          </a:cubicBezTo>
                          <a:close/>
                        </a:path>
                        <a:path w="2060293" h="1018572" stroke="0" extrusionOk="0">
                          <a:moveTo>
                            <a:pt x="0" y="169765"/>
                          </a:moveTo>
                          <a:cubicBezTo>
                            <a:pt x="-14635" y="66979"/>
                            <a:pt x="59385" y="6238"/>
                            <a:pt x="169765" y="0"/>
                          </a:cubicBezTo>
                          <a:cubicBezTo>
                            <a:pt x="717130" y="137547"/>
                            <a:pt x="1269860" y="-45544"/>
                            <a:pt x="1890528" y="0"/>
                          </a:cubicBezTo>
                          <a:cubicBezTo>
                            <a:pt x="1974565" y="9495"/>
                            <a:pt x="2059756" y="78974"/>
                            <a:pt x="2060293" y="169765"/>
                          </a:cubicBezTo>
                          <a:cubicBezTo>
                            <a:pt x="2065391" y="420597"/>
                            <a:pt x="2077378" y="774331"/>
                            <a:pt x="2060293" y="848807"/>
                          </a:cubicBezTo>
                          <a:cubicBezTo>
                            <a:pt x="2069640" y="943675"/>
                            <a:pt x="1985049" y="1017004"/>
                            <a:pt x="1890528" y="1018572"/>
                          </a:cubicBezTo>
                          <a:cubicBezTo>
                            <a:pt x="1098510" y="883634"/>
                            <a:pt x="900433" y="1006036"/>
                            <a:pt x="169765" y="1018572"/>
                          </a:cubicBezTo>
                          <a:cubicBezTo>
                            <a:pt x="74742" y="1006521"/>
                            <a:pt x="-6997" y="952289"/>
                            <a:pt x="0" y="848807"/>
                          </a:cubicBezTo>
                          <a:cubicBezTo>
                            <a:pt x="-52685" y="736242"/>
                            <a:pt x="26155" y="330044"/>
                            <a:pt x="0" y="16976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31098DD5-2A20-4253-BE2F-0EEFE79ABD82}"/>
              </a:ext>
            </a:extLst>
          </p:cNvPr>
          <p:cNvSpPr txBox="1"/>
          <p:nvPr/>
        </p:nvSpPr>
        <p:spPr>
          <a:xfrm>
            <a:off x="802640" y="1114927"/>
            <a:ext cx="4544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/>
              <a:t>ASCA Galactic plane survey data 2003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9F39820-5C25-B229-17C6-B802F5E71960}"/>
              </a:ext>
            </a:extLst>
          </p:cNvPr>
          <p:cNvGrpSpPr/>
          <p:nvPr/>
        </p:nvGrpSpPr>
        <p:grpSpPr>
          <a:xfrm>
            <a:off x="8090236" y="978437"/>
            <a:ext cx="4101764" cy="4038600"/>
            <a:chOff x="7864790" y="927100"/>
            <a:chExt cx="4101764" cy="40386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27C1417-E24C-068F-1A40-54B22E23E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64790" y="927100"/>
              <a:ext cx="4000500" cy="4038600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B6D5C29-7B0C-7562-63CB-68571F8CE790}"/>
                </a:ext>
              </a:extLst>
            </p:cNvPr>
            <p:cNvSpPr txBox="1"/>
            <p:nvPr/>
          </p:nvSpPr>
          <p:spPr>
            <a:xfrm>
              <a:off x="9869252" y="3535566"/>
              <a:ext cx="209730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" altLang="zh-CN" sz="1600" b="1" i="0">
                  <a:solidFill>
                    <a:srgbClr val="444455"/>
                  </a:solidFill>
                  <a:effectLst/>
                  <a:latin typeface="tahoma" panose="020B0604030504040204" pitchFamily="34" charset="0"/>
                </a:rPr>
                <a:t>G026.6-00.1</a:t>
              </a:r>
            </a:p>
            <a:p>
              <a:pPr algn="l"/>
              <a:r>
                <a:rPr lang="en" altLang="zh-CN" sz="1600" b="1" i="0">
                  <a:solidFill>
                    <a:srgbClr val="444455"/>
                  </a:solidFill>
                  <a:effectLst/>
                  <a:latin typeface="tahoma" panose="020B0604030504040204" pitchFamily="34" charset="0"/>
                </a:rPr>
                <a:t> (uncertain SNR)</a:t>
              </a: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6082C90F-A4FF-9AE4-4493-AE2521C1CFB3}"/>
              </a:ext>
            </a:extLst>
          </p:cNvPr>
          <p:cNvSpPr txBox="1"/>
          <p:nvPr/>
        </p:nvSpPr>
        <p:spPr>
          <a:xfrm>
            <a:off x="802640" y="1579513"/>
            <a:ext cx="3857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altLang="zh-CN" sz="2000" b="1" i="0">
                <a:solidFill>
                  <a:srgbClr val="444455"/>
                </a:solidFill>
                <a:effectLst/>
                <a:latin typeface="tahoma" panose="020B0604030504040204" pitchFamily="34" charset="0"/>
              </a:rPr>
              <a:t>G026.6-00.1</a:t>
            </a:r>
            <a:r>
              <a:rPr lang="zh-CN" altLang="en-US" sz="2000" b="1" i="0">
                <a:solidFill>
                  <a:srgbClr val="444455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" altLang="zh-CN" sz="2000" b="1" i="0">
                <a:solidFill>
                  <a:srgbClr val="444455"/>
                </a:solidFill>
                <a:effectLst/>
                <a:latin typeface="tahoma" panose="020B0604030504040204" pitchFamily="34" charset="0"/>
              </a:rPr>
              <a:t>(uncertain SNR)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CC25D26-94B9-DC6F-FBA6-7AFB4A2FB782}"/>
              </a:ext>
            </a:extLst>
          </p:cNvPr>
          <p:cNvSpPr txBox="1"/>
          <p:nvPr/>
        </p:nvSpPr>
        <p:spPr>
          <a:xfrm>
            <a:off x="802640" y="4769861"/>
            <a:ext cx="64312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/>
              <a:t>Multiwavelength observations have not yet identified the origin of its high-energy emission.</a:t>
            </a:r>
            <a:br>
              <a:rPr lang="en" altLang="zh-CN"/>
            </a:br>
            <a:r>
              <a:rPr lang="en" altLang="zh-CN"/>
              <a:t>1LHAASO J1839−05</a:t>
            </a:r>
            <a:r>
              <a:rPr lang="en-US" altLang="zh-CN"/>
              <a:t>53</a:t>
            </a:r>
            <a:r>
              <a:rPr lang="en" altLang="zh-CN"/>
              <a:t> is a promising target for studying particle acceleration in complex Galactic environments.</a:t>
            </a:r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9561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7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5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15300D44-EE7E-A3B6-F82A-DE183D8D67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45" y="1689392"/>
            <a:ext cx="4116876" cy="352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93040F8-0271-8639-A8E3-0AEF618618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677" y="1689392"/>
            <a:ext cx="4116876" cy="352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A846683-EF2B-7B13-DEF6-EB226CEBE6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3" y="1689392"/>
            <a:ext cx="4116876" cy="352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817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对话气泡: 矩形 4">
            <a:extLst>
              <a:ext uri="{FF2B5EF4-FFF2-40B4-BE49-F238E27FC236}">
                <a16:creationId xmlns:a16="http://schemas.microsoft.com/office/drawing/2014/main" id="{A8DBCAC0-28CB-DEE1-4A96-829537FA8026}"/>
              </a:ext>
            </a:extLst>
          </p:cNvPr>
          <p:cNvSpPr/>
          <p:nvPr/>
        </p:nvSpPr>
        <p:spPr>
          <a:xfrm>
            <a:off x="779327" y="1292217"/>
            <a:ext cx="6175715" cy="633300"/>
          </a:xfrm>
          <a:prstGeom prst="wedgeRectCallout">
            <a:avLst>
              <a:gd name="adj1" fmla="val 54411"/>
              <a:gd name="adj2" fmla="val 19927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" altLang="zh-CN" b="1" dirty="0">
                <a:latin typeface="Arial" panose="020B0604020202090204" pitchFamily="34" charset="0"/>
                <a:cs typeface="Arial" panose="020B0604020202090204" pitchFamily="34" charset="0"/>
              </a:rPr>
              <a:t>Ultrahigh-energy photons up to 1.4 petaelectronvolts from 12 </a:t>
            </a:r>
            <a:r>
              <a:rPr lang="el-GR" altLang="zh-CN" b="1" dirty="0">
                <a:latin typeface="Arial" panose="020B0604020202090204" pitchFamily="34" charset="0"/>
                <a:cs typeface="Arial" panose="020B0604020202090204" pitchFamily="34" charset="0"/>
              </a:rPr>
              <a:t>γ-</a:t>
            </a:r>
            <a:r>
              <a:rPr lang="en" altLang="zh-CN" b="1" dirty="0">
                <a:latin typeface="Arial" panose="020B0604020202090204" pitchFamily="34" charset="0"/>
                <a:cs typeface="Arial" panose="020B0604020202090204" pitchFamily="34" charset="0"/>
              </a:rPr>
              <a:t>ray Galactic sources</a:t>
            </a:r>
            <a:r>
              <a:rPr lang="zh-CN" altLang="en-US" b="1" dirty="0"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altLang="zh-CN" b="1" dirty="0">
                <a:latin typeface="Arial" panose="020B0604020202090204" pitchFamily="34" charset="0"/>
                <a:cs typeface="Arial" panose="020B0604020202090204" pitchFamily="34" charset="0"/>
              </a:rPr>
              <a:t>(</a:t>
            </a:r>
            <a:r>
              <a:rPr lang="zh-CN" altLang="en-US" b="1"/>
              <a:t>Cao et al. 2021 paper</a:t>
            </a:r>
            <a:r>
              <a:rPr lang="en-US" altLang="zh-CN" b="1" dirty="0">
                <a:latin typeface="Arial" panose="020B0604020202090204" pitchFamily="34" charset="0"/>
                <a:cs typeface="Arial" panose="020B0604020202090204" pitchFamily="34" charset="0"/>
              </a:rPr>
              <a:t>)</a:t>
            </a:r>
            <a:endParaRPr lang="zh-CN" altLang="en-US" b="1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49" y="317500"/>
            <a:ext cx="6425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Introction: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en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1LHAASO J1839−0545u 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2D02D811-B0A7-605F-66B8-5F451AA9C931}"/>
              </a:ext>
            </a:extLst>
          </p:cNvPr>
          <p:cNvGrpSpPr/>
          <p:nvPr/>
        </p:nvGrpSpPr>
        <p:grpSpPr>
          <a:xfrm>
            <a:off x="7304049" y="933450"/>
            <a:ext cx="4793870" cy="3755391"/>
            <a:chOff x="7599931" y="978437"/>
            <a:chExt cx="4793870" cy="375539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99931" y="1368328"/>
              <a:ext cx="4165600" cy="3365500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7599931" y="978437"/>
              <a:ext cx="437970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/>
                <a:t>LHAASO sky map at energies above 100 TeV</a:t>
              </a:r>
            </a:p>
          </p:txBody>
        </p:sp>
        <p:sp>
          <p:nvSpPr>
            <p:cNvPr id="17" name="对话气泡: 矩形 4"/>
            <p:cNvSpPr/>
            <p:nvPr/>
          </p:nvSpPr>
          <p:spPr>
            <a:xfrm>
              <a:off x="10841114" y="3397572"/>
              <a:ext cx="1552687" cy="907131"/>
            </a:xfrm>
            <a:prstGeom prst="wedgeRectCallout">
              <a:avLst>
                <a:gd name="adj1" fmla="val -84263"/>
                <a:gd name="adj2" fmla="val 29973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zh-CN" sz="1600" dirty="0">
                  <a:solidFill>
                    <a:srgbClr val="FF0000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Extended UHE</a:t>
              </a:r>
            </a:p>
            <a:p>
              <a:r>
                <a:rPr lang="en-US" altLang="zh-CN" sz="1600" dirty="0">
                  <a:latin typeface="Arial" panose="020B0604020202090204" pitchFamily="34" charset="0"/>
                  <a:cs typeface="Arial" panose="020B0604020202090204" pitchFamily="34" charset="0"/>
                </a:rPr>
                <a:t>J1839-0548u</a:t>
              </a:r>
              <a:endParaRPr lang="zh-CN" altLang="en-US" dirty="0"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722351" y="2193835"/>
            <a:ext cx="6425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Significance above 100 TeV </a:t>
            </a:r>
            <a:r>
              <a:rPr lang="en-US" altLang="zh-CN"/>
              <a:t>:</a:t>
            </a:r>
            <a:r>
              <a:rPr lang="zh-CN" altLang="en-US"/>
              <a:t> 7.7σ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Emax (PeV)                          </a:t>
            </a:r>
            <a:r>
              <a:rPr lang="en-US" altLang="zh-CN"/>
              <a:t>:</a:t>
            </a:r>
            <a:r>
              <a:rPr lang="zh-CN" altLang="en-US"/>
              <a:t> 0.21 ± 0.05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Flux at 100 TeV (CU)            </a:t>
            </a:r>
            <a:r>
              <a:rPr lang="en-US" altLang="zh-CN"/>
              <a:t>:</a:t>
            </a:r>
            <a:r>
              <a:rPr lang="zh-CN" altLang="en-US"/>
              <a:t> 0.70(0.18)</a:t>
            </a:r>
            <a:endParaRPr lang="en-US" altLang="zh-CN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2640" y="4492842"/>
            <a:ext cx="6013760" cy="112007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EF0FE978-CD41-A8E5-B56A-D4C18C88F1D2}"/>
              </a:ext>
            </a:extLst>
          </p:cNvPr>
          <p:cNvSpPr txBox="1"/>
          <p:nvPr/>
        </p:nvSpPr>
        <p:spPr>
          <a:xfrm>
            <a:off x="4743172" y="2044608"/>
            <a:ext cx="223693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/>
              <a:t>KM2A:</a:t>
            </a:r>
            <a:r>
              <a:rPr lang="zh-CN" altLang="en-US"/>
              <a:t> 308.33 days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D751601-4B71-9D4A-0B57-CEBCD2D5E2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35309" y="4495143"/>
            <a:ext cx="4517181" cy="2302553"/>
          </a:xfrm>
          <a:prstGeom prst="rect">
            <a:avLst/>
          </a:prstGeom>
        </p:spPr>
      </p:pic>
      <p:sp>
        <p:nvSpPr>
          <p:cNvPr id="23" name="对话气泡: 矩形 4">
            <a:extLst>
              <a:ext uri="{FF2B5EF4-FFF2-40B4-BE49-F238E27FC236}">
                <a16:creationId xmlns:a16="http://schemas.microsoft.com/office/drawing/2014/main" id="{B51CA2AF-DBF5-575D-A72B-5A88E82DBF35}"/>
              </a:ext>
            </a:extLst>
          </p:cNvPr>
          <p:cNvSpPr/>
          <p:nvPr/>
        </p:nvSpPr>
        <p:spPr>
          <a:xfrm>
            <a:off x="5800558" y="5970190"/>
            <a:ext cx="1552687" cy="633300"/>
          </a:xfrm>
          <a:prstGeom prst="wedgeRectCallout">
            <a:avLst>
              <a:gd name="adj1" fmla="val 100973"/>
              <a:gd name="adj2" fmla="val 824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200" dirty="0">
                <a:solidFill>
                  <a:srgbClr val="FF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Extended UHE</a:t>
            </a:r>
          </a:p>
          <a:p>
            <a:r>
              <a:rPr lang="en-US" altLang="zh-CN" sz="1200" dirty="0">
                <a:latin typeface="Arial" panose="020B0604020202090204" pitchFamily="34" charset="0"/>
                <a:cs typeface="Arial" panose="020B0604020202090204" pitchFamily="34" charset="0"/>
              </a:rPr>
              <a:t>HWC</a:t>
            </a:r>
            <a:r>
              <a:rPr lang="zh-CN" altLang="en-US" sz="1200" dirty="0"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altLang="zh-CN" sz="1200" dirty="0">
                <a:latin typeface="Arial" panose="020B0604020202090204" pitchFamily="34" charset="0"/>
                <a:cs typeface="Arial" panose="020B0604020202090204" pitchFamily="34" charset="0"/>
              </a:rPr>
              <a:t>J1840-0536</a:t>
            </a:r>
            <a:endParaRPr lang="zh-CN" altLang="en-US" sz="1400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0" name="对话气泡: 矩形 4">
            <a:extLst>
              <a:ext uri="{FF2B5EF4-FFF2-40B4-BE49-F238E27FC236}">
                <a16:creationId xmlns:a16="http://schemas.microsoft.com/office/drawing/2014/main" id="{AFCFEF52-6BAE-44FD-1708-FE4EF3020144}"/>
              </a:ext>
            </a:extLst>
          </p:cNvPr>
          <p:cNvSpPr/>
          <p:nvPr/>
        </p:nvSpPr>
        <p:spPr>
          <a:xfrm>
            <a:off x="802640" y="3488674"/>
            <a:ext cx="6175715" cy="435351"/>
          </a:xfrm>
          <a:prstGeom prst="wedgeRectCallout">
            <a:avLst>
              <a:gd name="adj1" fmla="val -43311"/>
              <a:gd name="adj2" fmla="val 2315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" altLang="zh-CN" b="1" dirty="0">
                <a:latin typeface="Arial" panose="020B0604020202090204" pitchFamily="34" charset="0"/>
                <a:cs typeface="Arial" panose="020B0604020202090204" pitchFamily="34" charset="0"/>
              </a:rPr>
              <a:t>The First LHAASO Catalog of Gamma-Ray Sources</a:t>
            </a:r>
            <a:endParaRPr lang="zh-CN" altLang="en-US" b="1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8C639F3-80E6-361F-DD0C-9F2A736CCD59}"/>
              </a:ext>
            </a:extLst>
          </p:cNvPr>
          <p:cNvSpPr txBox="1"/>
          <p:nvPr/>
        </p:nvSpPr>
        <p:spPr>
          <a:xfrm>
            <a:off x="2712084" y="4083128"/>
            <a:ext cx="426627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/>
              <a:t>WCDA:</a:t>
            </a:r>
            <a:r>
              <a:rPr lang="zh-CN" altLang="en-US"/>
              <a:t> 508 days </a:t>
            </a:r>
            <a:r>
              <a:rPr lang="en-US" altLang="zh-CN"/>
              <a:t>&amp;&amp;</a:t>
            </a:r>
            <a:r>
              <a:rPr lang="zh-CN" altLang="en-US"/>
              <a:t> </a:t>
            </a:r>
            <a:r>
              <a:rPr lang="en-US" altLang="zh-CN"/>
              <a:t>KM2A:</a:t>
            </a:r>
            <a:r>
              <a:rPr lang="zh-CN" altLang="en-US"/>
              <a:t>  </a:t>
            </a:r>
            <a:r>
              <a:rPr lang="en" altLang="zh-CN"/>
              <a:t>933 days</a:t>
            </a:r>
            <a:endParaRPr lang="zh-CN" altLang="en-US"/>
          </a:p>
        </p:txBody>
      </p:sp>
      <p:sp>
        <p:nvSpPr>
          <p:cNvPr id="32" name="对话气泡: 矩形 4">
            <a:extLst>
              <a:ext uri="{FF2B5EF4-FFF2-40B4-BE49-F238E27FC236}">
                <a16:creationId xmlns:a16="http://schemas.microsoft.com/office/drawing/2014/main" id="{BF0770E4-3808-0CE0-185E-0095630B89F2}"/>
              </a:ext>
            </a:extLst>
          </p:cNvPr>
          <p:cNvSpPr/>
          <p:nvPr/>
        </p:nvSpPr>
        <p:spPr>
          <a:xfrm>
            <a:off x="779327" y="6005366"/>
            <a:ext cx="4861818" cy="435351"/>
          </a:xfrm>
          <a:prstGeom prst="wedgeRectCallout">
            <a:avLst>
              <a:gd name="adj1" fmla="val 58907"/>
              <a:gd name="adj2" fmla="val -204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" altLang="zh-CN" b="1"/>
              <a:t>The Fourth HAWC Catalog</a:t>
            </a:r>
            <a:r>
              <a:rPr lang="zh-CN" altLang="en-US" b="1"/>
              <a:t> </a:t>
            </a:r>
            <a:r>
              <a:rPr lang="en-US" altLang="zh-CN" b="1"/>
              <a:t>(HAWC</a:t>
            </a:r>
            <a:r>
              <a:rPr lang="zh-CN" altLang="en-US" b="1"/>
              <a:t> </a:t>
            </a:r>
            <a:r>
              <a:rPr lang="en-US" altLang="zh-CN" b="1"/>
              <a:t>in</a:t>
            </a:r>
            <a:r>
              <a:rPr lang="zh-CN" altLang="en-US" b="1"/>
              <a:t> </a:t>
            </a:r>
            <a:r>
              <a:rPr lang="en-US" altLang="zh-CN" b="1"/>
              <a:t>2026)</a:t>
            </a:r>
            <a:endParaRPr lang="zh-CN" altLang="en-US" b="1"/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60C91F5-A1B7-1E2E-DCB6-8A65D8F4B7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29" y="1031392"/>
            <a:ext cx="7375094" cy="5881220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GB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LHAASO result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5834" y="4144281"/>
            <a:ext cx="3591493" cy="267791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A4C390D-FE9D-D0AA-BBCD-37904CE17D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13184" y="2129742"/>
            <a:ext cx="4757687" cy="361584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5A4D801-3345-68D1-EC76-751AA3384326}"/>
              </a:ext>
            </a:extLst>
          </p:cNvPr>
          <p:cNvSpPr txBox="1"/>
          <p:nvPr/>
        </p:nvSpPr>
        <p:spPr>
          <a:xfrm>
            <a:off x="7485851" y="1510645"/>
            <a:ext cx="203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/>
              <a:t>In</a:t>
            </a:r>
            <a:r>
              <a:rPr kumimoji="1" lang="zh-CN" altLang="en-US" sz="2400"/>
              <a:t> </a:t>
            </a:r>
            <a:r>
              <a:rPr kumimoji="1" lang="en-US" altLang="zh-CN" sz="2400"/>
              <a:t>this</a:t>
            </a:r>
            <a:r>
              <a:rPr kumimoji="1" lang="zh-CN" altLang="en-US" sz="2400"/>
              <a:t> </a:t>
            </a:r>
            <a:r>
              <a:rPr kumimoji="1" lang="en-US" altLang="zh-CN" sz="2400"/>
              <a:t>region:</a:t>
            </a:r>
            <a:endParaRPr kumimoji="1" lang="zh-CN" altLang="en-US" sz="240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77B9415-C71B-6B12-9835-44EB91C4C91D}"/>
              </a:ext>
            </a:extLst>
          </p:cNvPr>
          <p:cNvSpPr txBox="1"/>
          <p:nvPr/>
        </p:nvSpPr>
        <p:spPr>
          <a:xfrm>
            <a:off x="133491" y="342353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>
                <a:solidFill>
                  <a:schemeClr val="bg1"/>
                </a:solidFill>
              </a:rPr>
              <a:t>WCDA</a:t>
            </a:r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685A26A-4448-0555-C9F4-1286DC4B2C28}"/>
              </a:ext>
            </a:extLst>
          </p:cNvPr>
          <p:cNvSpPr txBox="1"/>
          <p:nvPr/>
        </p:nvSpPr>
        <p:spPr>
          <a:xfrm>
            <a:off x="3708676" y="3453066"/>
            <a:ext cx="205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>
                <a:solidFill>
                  <a:schemeClr val="bg1"/>
                </a:solidFill>
              </a:rPr>
              <a:t>KM2A:</a:t>
            </a:r>
            <a:r>
              <a:rPr kumimoji="1" lang="zh-CN" altLang="en-US">
                <a:solidFill>
                  <a:schemeClr val="bg1"/>
                </a:solidFill>
              </a:rPr>
              <a:t> </a:t>
            </a:r>
            <a:r>
              <a:rPr kumimoji="1" lang="en-US" altLang="zh-CN">
                <a:solidFill>
                  <a:schemeClr val="bg1"/>
                </a:solidFill>
              </a:rPr>
              <a:t>25-100TeV</a:t>
            </a:r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2C3AE26-F13E-DEC3-98F2-BF4EFC614FC2}"/>
              </a:ext>
            </a:extLst>
          </p:cNvPr>
          <p:cNvSpPr txBox="1"/>
          <p:nvPr/>
        </p:nvSpPr>
        <p:spPr>
          <a:xfrm>
            <a:off x="199185" y="6355834"/>
            <a:ext cx="185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>
                <a:solidFill>
                  <a:schemeClr val="bg1"/>
                </a:solidFill>
              </a:rPr>
              <a:t>KM2A:</a:t>
            </a:r>
            <a:r>
              <a:rPr kumimoji="1" lang="zh-CN" altLang="en-US">
                <a:solidFill>
                  <a:schemeClr val="bg1"/>
                </a:solidFill>
              </a:rPr>
              <a:t> </a:t>
            </a:r>
            <a:r>
              <a:rPr kumimoji="1" lang="en-US" altLang="zh-CN">
                <a:solidFill>
                  <a:schemeClr val="bg1"/>
                </a:solidFill>
              </a:rPr>
              <a:t>&gt;100TeV</a:t>
            </a:r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38F447D-732A-54CB-E40F-EC0057245A27}"/>
              </a:ext>
            </a:extLst>
          </p:cNvPr>
          <p:cNvSpPr txBox="1"/>
          <p:nvPr/>
        </p:nvSpPr>
        <p:spPr>
          <a:xfrm>
            <a:off x="7635438" y="5745585"/>
            <a:ext cx="3575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/>
              <a:t>FGES J1839.4−0554 </a:t>
            </a:r>
            <a:r>
              <a:rPr lang="en-US" altLang="zh-CN"/>
              <a:t>(&gt;10GeV)</a:t>
            </a:r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8893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7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5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83136FF1-63AD-307D-46F6-1643E9D307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2903" y="-40156"/>
            <a:ext cx="12236481" cy="6789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7107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7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5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C6E26733-ADEF-0605-8D9E-12F108F4BB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3281" y="625384"/>
            <a:ext cx="7772400" cy="56072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1369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7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5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55581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7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5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848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49" y="317500"/>
            <a:ext cx="922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Introction: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Resolving HESS J1841-055 with LHAASO</a:t>
            </a:r>
            <a:endParaRPr lang="en" altLang="zh-CN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Wingdings" pitchFamily="2" charset="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AD6A843E-95C8-ADE0-A1DD-EEF50539C365}"/>
              </a:ext>
            </a:extLst>
          </p:cNvPr>
          <p:cNvSpPr txBox="1"/>
          <p:nvPr/>
        </p:nvSpPr>
        <p:spPr>
          <a:xfrm>
            <a:off x="395421" y="1183598"/>
            <a:ext cx="4260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First discovered by </a:t>
            </a:r>
            <a:r>
              <a:rPr lang="zh-CN" altLang="en-US" sz="1800" dirty="0"/>
              <a:t> </a:t>
            </a:r>
            <a:r>
              <a:rPr lang="en-US" altLang="zh-CN" sz="1800" b="1" dirty="0"/>
              <a:t>H.E.S.S. in 2007 </a:t>
            </a:r>
            <a:endParaRPr lang="zh-CN" altLang="en-US" b="1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B65C752E-7449-200D-4DD5-2A6207A362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248" y="1612804"/>
            <a:ext cx="3725039" cy="322165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8ED0A10-AC75-6459-88E2-12A0F7BC4E72}"/>
              </a:ext>
            </a:extLst>
          </p:cNvPr>
          <p:cNvSpPr txBox="1"/>
          <p:nvPr/>
        </p:nvSpPr>
        <p:spPr>
          <a:xfrm>
            <a:off x="4716839" y="1206952"/>
            <a:ext cx="2407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/>
              <a:t>MAGIC </a:t>
            </a:r>
            <a:r>
              <a:rPr lang="en-US" altLang="zh-CN" b="1"/>
              <a:t>in</a:t>
            </a:r>
            <a:r>
              <a:rPr lang="zh-CN" altLang="en-US" b="1"/>
              <a:t> </a:t>
            </a:r>
            <a:r>
              <a:rPr lang="en-US" altLang="zh-CN" b="1"/>
              <a:t>2020</a:t>
            </a:r>
            <a:endParaRPr lang="zh-CN" altLang="en-US" b="1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0199153-D40D-7836-0D7C-A6D34BCC908C}"/>
              </a:ext>
            </a:extLst>
          </p:cNvPr>
          <p:cNvSpPr txBox="1"/>
          <p:nvPr/>
        </p:nvSpPr>
        <p:spPr>
          <a:xfrm>
            <a:off x="1137749" y="5074237"/>
            <a:ext cx="59870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E</a:t>
            </a:r>
            <a:r>
              <a:rPr lang="zh-CN" altLang="en-US"/>
              <a:t>longated 2-D Gaussian model fit </a:t>
            </a:r>
            <a:r>
              <a:rPr lang="en-US" altLang="zh-CN"/>
              <a:t>(</a:t>
            </a:r>
            <a:r>
              <a:rPr lang="en-US" altLang="zh-CN" sz="1800" b="1" dirty="0"/>
              <a:t>H.E.S.S. in 2007</a:t>
            </a:r>
            <a:r>
              <a:rPr lang="en-US" altLang="zh-CN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2</a:t>
            </a:r>
            <a:r>
              <a:rPr lang="zh-CN" altLang="en-US"/>
              <a:t> </a:t>
            </a:r>
            <a:r>
              <a:rPr lang="en-US" altLang="zh-CN"/>
              <a:t>Gaussian components</a:t>
            </a:r>
            <a:r>
              <a:rPr lang="zh-CN" altLang="en-US"/>
              <a:t> fit </a:t>
            </a:r>
            <a:r>
              <a:rPr lang="en-US" altLang="zh-CN"/>
              <a:t>(</a:t>
            </a:r>
            <a:r>
              <a:rPr lang="en-US" altLang="zh-CN" sz="1800" b="1" dirty="0"/>
              <a:t>H.E.S.S. in 2018</a:t>
            </a:r>
            <a:r>
              <a:rPr lang="en-US" altLang="zh-CN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multisource model (</a:t>
            </a:r>
            <a:r>
              <a:rPr lang="zh-CN" altLang="en-US" b="1"/>
              <a:t>MAGIC </a:t>
            </a:r>
            <a:r>
              <a:rPr lang="en-US" altLang="zh-CN" b="1"/>
              <a:t>in</a:t>
            </a:r>
            <a:r>
              <a:rPr lang="zh-CN" altLang="en-US" b="1"/>
              <a:t> </a:t>
            </a:r>
            <a:r>
              <a:rPr lang="en-US" altLang="zh-CN" b="1"/>
              <a:t>2020</a:t>
            </a:r>
            <a:r>
              <a:rPr lang="en-US" altLang="zh-CN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DC022A9-38DD-EFCE-BA9D-1AB1EAC3F99B}"/>
              </a:ext>
            </a:extLst>
          </p:cNvPr>
          <p:cNvSpPr txBox="1"/>
          <p:nvPr/>
        </p:nvSpPr>
        <p:spPr>
          <a:xfrm>
            <a:off x="4131291" y="6036803"/>
            <a:ext cx="4023773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" altLang="zh-CN" b="1"/>
              <a:t>→ Complex morphology</a:t>
            </a:r>
            <a:br>
              <a:rPr lang="en" altLang="zh-CN" b="1"/>
            </a:br>
            <a:r>
              <a:rPr lang="en" altLang="zh-CN" b="1"/>
              <a:t>→ Possibly two or three peaks</a:t>
            </a:r>
            <a:endParaRPr lang="en-US" altLang="zh-CN" b="1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98C0138-E6E3-01D9-759C-2A9198B78E11}"/>
              </a:ext>
            </a:extLst>
          </p:cNvPr>
          <p:cNvSpPr txBox="1"/>
          <p:nvPr/>
        </p:nvSpPr>
        <p:spPr>
          <a:xfrm>
            <a:off x="7886845" y="1938172"/>
            <a:ext cx="4195907" cy="2585323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" altLang="zh-CN"/>
              <a:t>LHAASO Results:</a:t>
            </a:r>
            <a:br>
              <a:rPr lang="en" altLang="zh-CN"/>
            </a:br>
            <a:br>
              <a:rPr lang="en" altLang="zh-CN"/>
            </a:br>
            <a:r>
              <a:rPr lang="en" altLang="zh-CN"/>
              <a:t>HESS J1841-055 is resolved into:</a:t>
            </a:r>
            <a:br>
              <a:rPr lang="en" altLang="zh-CN"/>
            </a:br>
            <a:br>
              <a:rPr lang="en" altLang="zh-CN"/>
            </a:br>
            <a:r>
              <a:rPr lang="en" altLang="zh-CN"/>
              <a:t>• LHAASO J1839-0553</a:t>
            </a:r>
            <a:br>
              <a:rPr lang="en" altLang="zh-CN"/>
            </a:br>
            <a:r>
              <a:rPr lang="en" altLang="zh-CN"/>
              <a:t>• LHAASO J1841-0527</a:t>
            </a:r>
            <a:br>
              <a:rPr lang="en" altLang="zh-CN"/>
            </a:br>
            <a:br>
              <a:rPr lang="en" altLang="zh-CN"/>
            </a:br>
            <a:r>
              <a:rPr lang="en" altLang="zh-CN"/>
              <a:t>→ Two independent extended sources</a:t>
            </a:r>
            <a:br>
              <a:rPr lang="en" altLang="zh-CN"/>
            </a:br>
            <a:r>
              <a:rPr lang="en" altLang="zh-CN"/>
              <a:t>→ Different spectral properties</a:t>
            </a:r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DFFB1B2-7DF8-044B-D47F-99574A7B2C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9141" y="1724219"/>
            <a:ext cx="3725039" cy="3169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5386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11042970" y="5576971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6" name="文本框 17">
            <a:extLst>
              <a:ext uri="{FF2B5EF4-FFF2-40B4-BE49-F238E27FC236}">
                <a16:creationId xmlns:a16="http://schemas.microsoft.com/office/drawing/2014/main" id="{643D9D94-1C78-AA3B-49A7-E6189FF4C61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72CB90C-AAB2-7AB7-D9AE-01A08222372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530349" y="317500"/>
            <a:ext cx="5831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Introction: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Fermi-LAT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(&gt;10GeV)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27B53F0-4351-A49D-225A-7F636D254B7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34169"/>
          <a:stretch/>
        </p:blipFill>
        <p:spPr>
          <a:xfrm>
            <a:off x="0" y="2515102"/>
            <a:ext cx="7924565" cy="370150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B87CD65-B7A0-8571-EB76-2EAAE98577E7}"/>
              </a:ext>
            </a:extLst>
          </p:cNvPr>
          <p:cNvSpPr txBox="1"/>
          <p:nvPr/>
        </p:nvSpPr>
        <p:spPr>
          <a:xfrm>
            <a:off x="4723244" y="6263878"/>
            <a:ext cx="4193945" cy="369332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b="1"/>
              <a:t>I</a:t>
            </a:r>
            <a:r>
              <a:rPr lang="zh-CN" altLang="en-US" b="1"/>
              <a:t>t is detected as two separate disks</a:t>
            </a:r>
            <a:r>
              <a:rPr lang="en-US" altLang="zh-CN" b="1"/>
              <a:t>.</a:t>
            </a:r>
            <a:endParaRPr lang="zh-CN" altLang="en-US" b="1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A380434-1FD0-A5E5-5367-8C816D4C7A0E}"/>
              </a:ext>
            </a:extLst>
          </p:cNvPr>
          <p:cNvSpPr txBox="1"/>
          <p:nvPr/>
        </p:nvSpPr>
        <p:spPr>
          <a:xfrm>
            <a:off x="6165348" y="970301"/>
            <a:ext cx="5457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/>
              <a:t>Fermi Galactic Extended Source (FGES) catalog</a:t>
            </a:r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A142F6C-0E7D-8CAE-9133-89EA74F9086D}"/>
              </a:ext>
            </a:extLst>
          </p:cNvPr>
          <p:cNvSpPr txBox="1"/>
          <p:nvPr/>
        </p:nvSpPr>
        <p:spPr>
          <a:xfrm>
            <a:off x="8217581" y="3288875"/>
            <a:ext cx="3730579" cy="230832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" altLang="zh-CN"/>
              <a:t>HESS J1841-055 is resolved into:</a:t>
            </a:r>
            <a:br>
              <a:rPr lang="en" altLang="zh-CN"/>
            </a:br>
            <a:br>
              <a:rPr lang="en" altLang="zh-CN"/>
            </a:br>
            <a:r>
              <a:rPr lang="en" altLang="zh-CN"/>
              <a:t>• FGES J1839.4−0554</a:t>
            </a:r>
            <a:r>
              <a:rPr lang="zh-CN" altLang="en-US"/>
              <a:t> </a:t>
            </a:r>
            <a:br>
              <a:rPr lang="en" altLang="zh-CN"/>
            </a:br>
            <a:r>
              <a:rPr lang="en" altLang="zh-CN"/>
              <a:t>• FGES J1841.4−0514</a:t>
            </a:r>
          </a:p>
          <a:p>
            <a:br>
              <a:rPr lang="en" altLang="zh-CN"/>
            </a:br>
            <a:r>
              <a:rPr lang="en" altLang="zh-CN"/>
              <a:t>→ Two extended sources</a:t>
            </a:r>
            <a:br>
              <a:rPr lang="en" altLang="zh-CN"/>
            </a:br>
            <a:r>
              <a:rPr lang="en" altLang="zh-CN"/>
              <a:t>→ Consistent with LHAASO decomposition</a:t>
            </a:r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A72270D-0F19-F161-AEAB-C7BE07E86B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868" y="1408341"/>
            <a:ext cx="6807200" cy="12573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D2D4021-454B-C04B-5703-FDBEA149B1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61498" y="1370330"/>
            <a:ext cx="3556000" cy="13335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4F75CB6-0C0D-A0D8-696D-A19C393098BA}"/>
              </a:ext>
            </a:extLst>
          </p:cNvPr>
          <p:cNvSpPr txBox="1"/>
          <p:nvPr/>
        </p:nvSpPr>
        <p:spPr>
          <a:xfrm>
            <a:off x="445000" y="6310967"/>
            <a:ext cx="3753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/>
              <a:t>Ackermann et al. (2017 </a:t>
            </a:r>
            <a:r>
              <a:rPr lang="en-US" altLang="zh-CN"/>
              <a:t>Fermi-LAT</a:t>
            </a:r>
            <a:r>
              <a:rPr lang="zh-CN" altLang="en-US"/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615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02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49" y="317500"/>
            <a:ext cx="8828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GB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LHAASO Analysis: Resolving the Source Region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93DB3479-6058-AC9B-B208-A8B2F8CD1011}"/>
              </a:ext>
            </a:extLst>
          </p:cNvPr>
          <p:cNvSpPr txBox="1"/>
          <p:nvPr/>
        </p:nvSpPr>
        <p:spPr>
          <a:xfrm>
            <a:off x="643045" y="1591012"/>
            <a:ext cx="6026414" cy="2118529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/>
              <a:t>Update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LHAASO: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The life time of the WCDA data is  1484.36 days!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The life time of the KM2A data is  1944.3 days!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The zenith angle cuting of this data is  50 degree!</a:t>
            </a:r>
            <a:endParaRPr lang="en-US" altLang="zh-CN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b="1"/>
              <a:t>6 independent LHAASO sources</a:t>
            </a:r>
            <a:r>
              <a:rPr lang="en" altLang="zh-CN"/>
              <a:t> within ROI 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3C52DA4-3D08-A50B-64A8-2560B0A8CC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20217" y="2225598"/>
            <a:ext cx="5141337" cy="424087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C780D45-7B17-1847-7B1B-35DBA0639991}"/>
              </a:ext>
            </a:extLst>
          </p:cNvPr>
          <p:cNvSpPr txBox="1"/>
          <p:nvPr/>
        </p:nvSpPr>
        <p:spPr>
          <a:xfrm>
            <a:off x="7380451" y="1150244"/>
            <a:ext cx="43923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1"/>
              <a:t>Source-subtracted TS map</a:t>
            </a:r>
            <a:endParaRPr lang="en" altLang="zh-CN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/>
              <a:t>  </a:t>
            </a:r>
            <a:r>
              <a:rPr lang="en" altLang="zh-CN"/>
              <a:t>All neighboring sources removed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/>
              <a:t>  </a:t>
            </a:r>
            <a:r>
              <a:rPr lang="en" altLang="zh-CN"/>
              <a:t>Residual emission from J1839−0553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4F3E359-3425-0BD4-884D-E92FA8ADA3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4486" y="4346036"/>
            <a:ext cx="6026414" cy="2057400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699A46E2-C7DE-FD6D-0EAC-AD8A3B6EF76E}"/>
              </a:ext>
            </a:extLst>
          </p:cNvPr>
          <p:cNvSpPr/>
          <p:nvPr/>
        </p:nvSpPr>
        <p:spPr>
          <a:xfrm>
            <a:off x="8544801" y="3433886"/>
            <a:ext cx="935300" cy="912150"/>
          </a:xfrm>
          <a:prstGeom prst="ellipse">
            <a:avLst/>
          </a:prstGeom>
          <a:noFill/>
          <a:ln w="38100">
            <a:solidFill>
              <a:srgbClr val="05378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AC0A3F79-08A6-F1DD-53FD-7F26F23351DD}"/>
              </a:ext>
            </a:extLst>
          </p:cNvPr>
          <p:cNvSpPr/>
          <p:nvPr/>
        </p:nvSpPr>
        <p:spPr>
          <a:xfrm>
            <a:off x="9138613" y="3852661"/>
            <a:ext cx="682976" cy="673932"/>
          </a:xfrm>
          <a:prstGeom prst="ellipse">
            <a:avLst/>
          </a:prstGeom>
          <a:noFill/>
          <a:ln w="38100">
            <a:solidFill>
              <a:srgbClr val="208B37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对话气泡: 矩形 4">
            <a:extLst>
              <a:ext uri="{FF2B5EF4-FFF2-40B4-BE49-F238E27FC236}">
                <a16:creationId xmlns:a16="http://schemas.microsoft.com/office/drawing/2014/main" id="{056C3437-AE1D-C98A-732E-1B06C2D4071F}"/>
              </a:ext>
            </a:extLst>
          </p:cNvPr>
          <p:cNvSpPr/>
          <p:nvPr/>
        </p:nvSpPr>
        <p:spPr>
          <a:xfrm>
            <a:off x="10569677" y="4224602"/>
            <a:ext cx="1203132" cy="425458"/>
          </a:xfrm>
          <a:prstGeom prst="wedgeRectCallout">
            <a:avLst>
              <a:gd name="adj1" fmla="val -99618"/>
              <a:gd name="adj2" fmla="val -4392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400" b="1" dirty="0">
                <a:solidFill>
                  <a:srgbClr val="208B37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J1839-0533</a:t>
            </a:r>
            <a:endParaRPr lang="zh-CN" altLang="en-US" sz="1600" b="1" dirty="0">
              <a:solidFill>
                <a:srgbClr val="208B37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13" name="对话气泡: 矩形 4">
            <a:extLst>
              <a:ext uri="{FF2B5EF4-FFF2-40B4-BE49-F238E27FC236}">
                <a16:creationId xmlns:a16="http://schemas.microsoft.com/office/drawing/2014/main" id="{15237BA1-C6C9-9BFD-386F-81267E1DFB19}"/>
              </a:ext>
            </a:extLst>
          </p:cNvPr>
          <p:cNvSpPr/>
          <p:nvPr/>
        </p:nvSpPr>
        <p:spPr>
          <a:xfrm>
            <a:off x="6997006" y="4582255"/>
            <a:ext cx="1203132" cy="425458"/>
          </a:xfrm>
          <a:prstGeom prst="wedgeRectCallout">
            <a:avLst>
              <a:gd name="adj1" fmla="val 75098"/>
              <a:gd name="adj2" fmla="val -16991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Arial" panose="020B0604020202090204" pitchFamily="34" charset="0"/>
                <a:cs typeface="Arial" panose="020B0604020202090204" pitchFamily="34" charset="0"/>
              </a:rPr>
              <a:t>J1839-0533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4900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10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02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9513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GB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LHAASO result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: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en-GB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Morphological and Spectral Fitting Results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8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782851490"/>
              </p:ext>
            </p:extLst>
          </p:nvPr>
        </p:nvGraphicFramePr>
        <p:xfrm>
          <a:off x="5521158" y="1638449"/>
          <a:ext cx="4670592" cy="2422725"/>
        </p:xfrm>
        <a:graphic>
          <a:graphicData uri="http://schemas.openxmlformats.org/drawingml/2006/table">
            <a:tbl>
              <a:tblPr firstRow="1" bandRow="1">
                <a:tableStyleId>{E69C079B-60D2-4D87-B6D5-CAE39E315272}</a:tableStyleId>
              </a:tblPr>
              <a:tblGrid>
                <a:gridCol w="1556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68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6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454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400">
                          <a:effectLst/>
                        </a:rPr>
                        <a:t>sed</a:t>
                      </a:r>
                    </a:p>
                  </a:txBody>
                  <a:tcPr marL="23474" marR="23474" marT="23474" marB="23474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400">
                          <a:effectLst/>
                        </a:rPr>
                        <a:t>negative_loglike</a:t>
                      </a:r>
                    </a:p>
                  </a:txBody>
                  <a:tcPr marL="23474" marR="23474" marT="23474" marB="23474" anchor="ctr"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l-GR" sz="1400">
                          <a:effectLst/>
                        </a:rPr>
                        <a:t>Δ </a:t>
                      </a:r>
                      <a:r>
                        <a:rPr lang="en-GB" sz="1400">
                          <a:effectLst/>
                        </a:rPr>
                        <a:t>AIC</a:t>
                      </a:r>
                    </a:p>
                  </a:txBody>
                  <a:tcPr marL="23474" marR="23474" marT="23474" marB="23474" anchor="ctr"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54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altLang="zh-CN" sz="1400">
                          <a:effectLst/>
                        </a:rPr>
                        <a:t>PL</a:t>
                      </a:r>
                      <a:endParaRPr lang="en-GB" sz="1400">
                        <a:effectLst/>
                      </a:endParaRPr>
                    </a:p>
                  </a:txBody>
                  <a:tcPr marL="23474" marR="23474" marT="23474" marB="234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-17759.752</a:t>
                      </a:r>
                      <a:endParaRPr lang="zh-CN" alt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3474" marR="23474" marT="23474" marB="234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altLang="zh-CN" sz="1400">
                          <a:effectLst/>
                        </a:rPr>
                        <a:t>--</a:t>
                      </a:r>
                    </a:p>
                  </a:txBody>
                  <a:tcPr marL="23474" marR="23474" marT="23474" marB="234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44899047"/>
                  </a:ext>
                </a:extLst>
              </a:tr>
              <a:tr h="48454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400">
                          <a:effectLst/>
                        </a:rPr>
                        <a:t>PLC</a:t>
                      </a:r>
                    </a:p>
                  </a:txBody>
                  <a:tcPr marL="23474" marR="23474" marT="23474" marB="234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altLang="zh-CN" sz="1400">
                          <a:effectLst/>
                        </a:rPr>
                        <a:t>-17826.593</a:t>
                      </a:r>
                    </a:p>
                  </a:txBody>
                  <a:tcPr marL="23474" marR="23474" marT="23474" marB="234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altLang="zh-CN" sz="1400"/>
                        <a:t>-131.6</a:t>
                      </a:r>
                      <a:endParaRPr lang="en-US" altLang="zh-CN" sz="1400">
                        <a:effectLst/>
                      </a:endParaRPr>
                    </a:p>
                  </a:txBody>
                  <a:tcPr marL="23474" marR="23474" marT="23474" marB="23474" anchor="ctr"/>
                </a:tc>
                <a:extLst>
                  <a:ext uri="{0D108BD9-81ED-4DB2-BD59-A6C34878D82A}">
                    <a16:rowId xmlns:a16="http://schemas.microsoft.com/office/drawing/2014/main" val="1884754942"/>
                  </a:ext>
                </a:extLst>
              </a:tr>
              <a:tr h="48454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400">
                          <a:effectLst/>
                        </a:rPr>
                        <a:t>LP</a:t>
                      </a:r>
                    </a:p>
                  </a:txBody>
                  <a:tcPr marL="23474" marR="23474" marT="23474" marB="234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altLang="zh-CN" sz="1400">
                          <a:effectLst/>
                        </a:rPr>
                        <a:t>-17830.424</a:t>
                      </a:r>
                    </a:p>
                  </a:txBody>
                  <a:tcPr marL="23474" marR="23474" marT="23474" marB="234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altLang="zh-CN" sz="1400"/>
                        <a:t>-139.3</a:t>
                      </a:r>
                      <a:endParaRPr lang="en-US" altLang="zh-CN" sz="1400">
                        <a:effectLst/>
                      </a:endParaRPr>
                    </a:p>
                  </a:txBody>
                  <a:tcPr marL="23474" marR="23474" marT="23474" marB="2347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54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4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BPL</a:t>
                      </a:r>
                    </a:p>
                  </a:txBody>
                  <a:tcPr marL="23474" marR="23474" marT="23474" marB="234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altLang="zh-CN" sz="14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-17826.654</a:t>
                      </a:r>
                    </a:p>
                  </a:txBody>
                  <a:tcPr marL="23474" marR="23474" marT="23474" marB="234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altLang="zh-CN" sz="14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-129.8</a:t>
                      </a:r>
                      <a:endParaRPr lang="en-US" altLang="zh-CN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</a:endParaRPr>
                    </a:p>
                  </a:txBody>
                  <a:tcPr marL="23474" marR="23474" marT="23474" marB="2347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9568006" y="1024899"/>
            <a:ext cx="260286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/>
              <a:t>new data to 2025/07/31</a:t>
            </a: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9E5D7F63-14C5-ACFE-3C46-1DFDE9A9D511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119391478"/>
              </p:ext>
            </p:extLst>
          </p:nvPr>
        </p:nvGraphicFramePr>
        <p:xfrm>
          <a:off x="324994" y="1625684"/>
          <a:ext cx="4448511" cy="4101220"/>
        </p:xfrm>
        <a:graphic>
          <a:graphicData uri="http://schemas.openxmlformats.org/drawingml/2006/table">
            <a:tbl>
              <a:tblPr firstRow="1" bandRow="1">
                <a:tableStyleId>{E69C079B-60D2-4D87-B6D5-CAE39E315272}</a:tableStyleId>
              </a:tblPr>
              <a:tblGrid>
                <a:gridCol w="1482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2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28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215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400">
                          <a:effectLst/>
                        </a:rPr>
                        <a:t>model</a:t>
                      </a:r>
                    </a:p>
                  </a:txBody>
                  <a:tcPr marL="23474" marR="23474" marT="23474" marB="234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400">
                          <a:effectLst/>
                        </a:rPr>
                        <a:t>negative_loglike</a:t>
                      </a:r>
                    </a:p>
                  </a:txBody>
                  <a:tcPr marL="23474" marR="23474" marT="23474" marB="234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l-GR" sz="1400">
                          <a:effectLst/>
                        </a:rPr>
                        <a:t>Δ </a:t>
                      </a:r>
                      <a:r>
                        <a:rPr lang="en-GB" sz="1400">
                          <a:effectLst/>
                        </a:rPr>
                        <a:t>AIC</a:t>
                      </a:r>
                    </a:p>
                  </a:txBody>
                  <a:tcPr marL="23474" marR="23474" marT="23474" marB="2347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84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altLang="zh-CN" sz="1400">
                          <a:effectLst/>
                        </a:rPr>
                        <a:t>point</a:t>
                      </a:r>
                      <a:r>
                        <a:rPr lang="zh-CN" altLang="en-US" sz="1400">
                          <a:effectLst/>
                        </a:rPr>
                        <a:t> </a:t>
                      </a:r>
                      <a:r>
                        <a:rPr lang="en-US" altLang="zh-CN" sz="1400">
                          <a:effectLst/>
                        </a:rPr>
                        <a:t>source</a:t>
                      </a:r>
                      <a:endParaRPr lang="en-GB" sz="1400">
                        <a:effectLst/>
                      </a:endParaRPr>
                    </a:p>
                  </a:txBody>
                  <a:tcPr marL="23474" marR="23474" marT="23474" marB="2347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>
                          <a:solidFill>
                            <a:schemeClr val="tx1"/>
                          </a:solidFill>
                          <a:effectLst/>
                        </a:rPr>
                        <a:t>-17712.623</a:t>
                      </a:r>
                      <a:endParaRPr lang="zh-CN" altLang="en-US" sz="1400" b="0" kern="12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3474" marR="23474" marT="23474" marB="234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altLang="zh-CN" sz="1400">
                          <a:effectLst/>
                        </a:rPr>
                        <a:t>--</a:t>
                      </a:r>
                    </a:p>
                  </a:txBody>
                  <a:tcPr marL="23474" marR="23474" marT="23474" marB="23474" anchor="ctr"/>
                </a:tc>
                <a:extLst>
                  <a:ext uri="{0D108BD9-81ED-4DB2-BD59-A6C34878D82A}">
                    <a16:rowId xmlns:a16="http://schemas.microsoft.com/office/drawing/2014/main" val="4199240831"/>
                  </a:ext>
                </a:extLst>
              </a:tr>
              <a:tr h="59984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400">
                          <a:effectLst/>
                        </a:rPr>
                        <a:t>gaussian</a:t>
                      </a:r>
                    </a:p>
                  </a:txBody>
                  <a:tcPr marL="23474" marR="23474" marT="23474" marB="234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altLang="zh-CN" sz="1400">
                          <a:effectLst/>
                        </a:rPr>
                        <a:t>-17826.593</a:t>
                      </a:r>
                    </a:p>
                  </a:txBody>
                  <a:tcPr marL="23474" marR="23474" marT="23474" marB="234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altLang="zh-CN" sz="1400"/>
                        <a:t>-225.9</a:t>
                      </a:r>
                      <a:endParaRPr lang="en-US" altLang="zh-CN" sz="1400">
                        <a:effectLst/>
                      </a:endParaRPr>
                    </a:p>
                  </a:txBody>
                  <a:tcPr marL="23474" marR="23474" marT="23474" marB="2347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84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altLang="zh-CN" sz="1400">
                          <a:effectLst/>
                        </a:rPr>
                        <a:t>disk</a:t>
                      </a:r>
                      <a:endParaRPr lang="zh-CN" altLang="en-US" sz="1400">
                        <a:effectLst/>
                      </a:endParaRPr>
                    </a:p>
                  </a:txBody>
                  <a:tcPr marL="23474" marR="23474" marT="23474" marB="2347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-17827.802</a:t>
                      </a:r>
                      <a:endParaRPr lang="zh-CN" alt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3474" marR="23474" marT="23474" marB="234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altLang="zh-CN" sz="1400"/>
                        <a:t>-228.3</a:t>
                      </a:r>
                      <a:endParaRPr lang="en-US" altLang="zh-CN" sz="1400">
                        <a:effectLst/>
                      </a:endParaRPr>
                    </a:p>
                  </a:txBody>
                  <a:tcPr marL="23474" marR="23474" marT="23474" marB="23474" anchor="ctr"/>
                </a:tc>
                <a:extLst>
                  <a:ext uri="{0D108BD9-81ED-4DB2-BD59-A6C34878D82A}">
                    <a16:rowId xmlns:a16="http://schemas.microsoft.com/office/drawing/2014/main" val="3644899047"/>
                  </a:ext>
                </a:extLst>
              </a:tr>
              <a:tr h="59984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4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halo</a:t>
                      </a:r>
                    </a:p>
                  </a:txBody>
                  <a:tcPr marL="23474" marR="23474" marT="23474" marB="2347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-17822.201</a:t>
                      </a:r>
                      <a:endParaRPr lang="zh-CN" altLang="en-US" sz="1400" b="0" kern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3474" marR="23474" marT="23474" marB="234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altLang="zh-CN" sz="14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-217.1</a:t>
                      </a:r>
                      <a:endParaRPr lang="en-US" altLang="zh-CN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</a:endParaRPr>
                    </a:p>
                  </a:txBody>
                  <a:tcPr marL="23474" marR="23474" marT="23474" marB="2347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84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4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two gaussian</a:t>
                      </a:r>
                    </a:p>
                  </a:txBody>
                  <a:tcPr marL="23474" marR="23474" marT="23474" marB="2347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-17826.593</a:t>
                      </a:r>
                      <a:endParaRPr lang="zh-CN" altLang="en-US" sz="1400" b="0" kern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3474" marR="23474" marT="23474" marB="234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altLang="zh-CN" sz="14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-219.9</a:t>
                      </a:r>
                      <a:endParaRPr lang="en-US" altLang="zh-CN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</a:endParaRPr>
                    </a:p>
                  </a:txBody>
                  <a:tcPr marL="23474" marR="23474" marT="23474" marB="23474" anchor="ctr"/>
                </a:tc>
                <a:extLst>
                  <a:ext uri="{0D108BD9-81ED-4DB2-BD59-A6C34878D82A}">
                    <a16:rowId xmlns:a16="http://schemas.microsoft.com/office/drawing/2014/main" val="1688887380"/>
                  </a:ext>
                </a:extLst>
              </a:tr>
              <a:tr h="59984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4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Ellipse gaussian</a:t>
                      </a:r>
                    </a:p>
                  </a:txBody>
                  <a:tcPr marL="23474" marR="23474" marT="23474" marB="2347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-17828.825</a:t>
                      </a:r>
                      <a:endParaRPr lang="zh-CN" altLang="en-US" sz="1400" b="0" kern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3474" marR="23474" marT="23474" marB="234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altLang="zh-CN" sz="14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-226.4</a:t>
                      </a:r>
                      <a:endParaRPr lang="en-US" altLang="zh-CN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</a:endParaRPr>
                    </a:p>
                  </a:txBody>
                  <a:tcPr marL="23474" marR="23474" marT="23474" marB="2347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178C185A-DB9D-EEFA-2FA2-B6A77A1D8050}"/>
              </a:ext>
            </a:extLst>
          </p:cNvPr>
          <p:cNvSpPr txBox="1"/>
          <p:nvPr/>
        </p:nvSpPr>
        <p:spPr>
          <a:xfrm>
            <a:off x="305597" y="115824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/>
              <a:t>SED:</a:t>
            </a:r>
            <a:r>
              <a:rPr kumimoji="1" lang="zh-CN" altLang="en-US"/>
              <a:t> </a:t>
            </a:r>
            <a:r>
              <a:rPr kumimoji="1" lang="en-US" altLang="zh-CN"/>
              <a:t>fix</a:t>
            </a:r>
            <a:r>
              <a:rPr kumimoji="1" lang="zh-CN" altLang="en-US"/>
              <a:t> </a:t>
            </a:r>
            <a:r>
              <a:rPr kumimoji="1" lang="en-US" altLang="zh-CN"/>
              <a:t>PLC</a:t>
            </a:r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E236615-BF0A-F59A-570B-36D9E70F98FD}"/>
              </a:ext>
            </a:extLst>
          </p:cNvPr>
          <p:cNvSpPr txBox="1"/>
          <p:nvPr/>
        </p:nvSpPr>
        <p:spPr>
          <a:xfrm>
            <a:off x="5521158" y="1146492"/>
            <a:ext cx="2791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/>
              <a:t>Morpholog:</a:t>
            </a:r>
            <a:r>
              <a:rPr kumimoji="1" lang="zh-CN" altLang="en-US"/>
              <a:t> </a:t>
            </a:r>
            <a:r>
              <a:rPr kumimoji="1" lang="en-US" altLang="zh-CN"/>
              <a:t>fix</a:t>
            </a:r>
            <a:r>
              <a:rPr kumimoji="1" lang="zh-CN" altLang="en-US"/>
              <a:t> </a:t>
            </a:r>
            <a:r>
              <a:rPr kumimoji="1" lang="en-US" altLang="zh-CN"/>
              <a:t>gaussian</a:t>
            </a:r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7B2D152-7B51-763F-D76E-3A13A87F01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54267" y="4183798"/>
            <a:ext cx="3332145" cy="256594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4A9911E8-468B-8302-A88E-75489786EED6}"/>
              </a:ext>
            </a:extLst>
          </p:cNvPr>
          <p:cNvSpPr txBox="1"/>
          <p:nvPr/>
        </p:nvSpPr>
        <p:spPr>
          <a:xfrm>
            <a:off x="223129" y="6056156"/>
            <a:ext cx="465224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" altLang="zh-CN"/>
              <a:t>Disk model provides the best-fit morphology</a:t>
            </a:r>
            <a:r>
              <a:rPr lang="en-US" altLang="zh-CN"/>
              <a:t>!</a:t>
            </a:r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CA1E99C-1257-F3C0-034C-146782E1FA56}"/>
              </a:ext>
            </a:extLst>
          </p:cNvPr>
          <p:cNvSpPr txBox="1"/>
          <p:nvPr/>
        </p:nvSpPr>
        <p:spPr>
          <a:xfrm>
            <a:off x="8586412" y="4554935"/>
            <a:ext cx="3515486" cy="12874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 b="1"/>
              <a:t>Significant spectral curvature</a:t>
            </a:r>
            <a:r>
              <a:rPr lang="zh-CN" altLang="en-US"/>
              <a:t>：</a:t>
            </a:r>
            <a:endParaRPr lang="en" altLang="zh-CN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/>
              <a:t>the maximum acceleration or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/>
              <a:t>the confinement capability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02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49" y="317500"/>
            <a:ext cx="6720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GB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Multi-wavelength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: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update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for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Fermi-LAT</a:t>
            </a:r>
            <a:endParaRPr lang="en-GB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609FF7A3-9F85-FED1-5D49-6BE4ABB849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59349" y="2242903"/>
            <a:ext cx="9013638" cy="45096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A526352-0926-71D2-536A-F25C90188E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0338" y="790577"/>
            <a:ext cx="3686729" cy="272021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A983447-23F7-5EA4-AC05-79E8352089E7}"/>
              </a:ext>
            </a:extLst>
          </p:cNvPr>
          <p:cNvSpPr txBox="1"/>
          <p:nvPr/>
        </p:nvSpPr>
        <p:spPr>
          <a:xfrm>
            <a:off x="679217" y="1401186"/>
            <a:ext cx="2689150" cy="92333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" altLang="zh-CN"/>
              <a:t>We </a:t>
            </a:r>
            <a:r>
              <a:rPr lang="en-US" altLang="zh-CN"/>
              <a:t>also</a:t>
            </a:r>
            <a:r>
              <a:rPr lang="zh-CN" altLang="en-US"/>
              <a:t> </a:t>
            </a:r>
            <a:r>
              <a:rPr lang="en" altLang="zh-CN"/>
              <a:t>reanalyzed the latest Fermi-LAT data</a:t>
            </a:r>
          </a:p>
          <a:p>
            <a:r>
              <a:rPr lang="en-US" altLang="zh-CN"/>
              <a:t>from</a:t>
            </a:r>
            <a:r>
              <a:rPr lang="zh-CN" altLang="en-US"/>
              <a:t> </a:t>
            </a:r>
            <a:r>
              <a:rPr lang="en-US" altLang="zh-CN"/>
              <a:t>100MeV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1TeV</a:t>
            </a:r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42FE22B-4B13-7496-A22E-7F67833851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476" y="2948361"/>
            <a:ext cx="3880027" cy="380138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0E58DF2-34D1-2575-2711-49CCE63F301B}"/>
              </a:ext>
            </a:extLst>
          </p:cNvPr>
          <p:cNvSpPr txBox="1"/>
          <p:nvPr/>
        </p:nvSpPr>
        <p:spPr>
          <a:xfrm>
            <a:off x="823952" y="3276555"/>
            <a:ext cx="1823782" cy="6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>
                <a:solidFill>
                  <a:srgbClr val="00B050"/>
                </a:solidFill>
              </a:rPr>
              <a:t>green</a:t>
            </a:r>
            <a:r>
              <a:rPr kumimoji="1" lang="zh-CN" altLang="en-US">
                <a:solidFill>
                  <a:srgbClr val="00B050"/>
                </a:solidFill>
              </a:rPr>
              <a:t> </a:t>
            </a:r>
            <a:r>
              <a:rPr kumimoji="1" lang="en" altLang="zh-CN">
                <a:solidFill>
                  <a:srgbClr val="00B050"/>
                </a:solidFill>
              </a:rPr>
              <a:t>contours</a:t>
            </a:r>
            <a:r>
              <a:rPr kumimoji="1" lang="en-US" altLang="zh-CN">
                <a:solidFill>
                  <a:srgbClr val="00B050"/>
                </a:solidFill>
              </a:rPr>
              <a:t>:</a:t>
            </a:r>
          </a:p>
          <a:p>
            <a:r>
              <a:rPr kumimoji="1" lang="zh-CN" altLang="en-US">
                <a:solidFill>
                  <a:srgbClr val="00B050"/>
                </a:solidFill>
              </a:rPr>
              <a:t> </a:t>
            </a:r>
            <a:r>
              <a:rPr kumimoji="1" lang="en-US" altLang="zh-CN">
                <a:solidFill>
                  <a:srgbClr val="00B050"/>
                </a:solidFill>
              </a:rPr>
              <a:t>HESS</a:t>
            </a:r>
            <a:r>
              <a:rPr kumimoji="1" lang="zh-CN" altLang="en-US">
                <a:solidFill>
                  <a:srgbClr val="00B050"/>
                </a:solidFill>
              </a:rPr>
              <a:t> </a:t>
            </a:r>
            <a:r>
              <a:rPr kumimoji="1" lang="en-US" altLang="zh-CN">
                <a:solidFill>
                  <a:srgbClr val="00B050"/>
                </a:solidFill>
              </a:rPr>
              <a:t>J1841-055</a:t>
            </a:r>
            <a:endParaRPr kumimoji="1" lang="zh-CN" altLang="en-US">
              <a:solidFill>
                <a:srgbClr val="00B05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B02007-276C-1698-53C6-22F6E58EE683}"/>
              </a:ext>
            </a:extLst>
          </p:cNvPr>
          <p:cNvSpPr txBox="1"/>
          <p:nvPr/>
        </p:nvSpPr>
        <p:spPr>
          <a:xfrm>
            <a:off x="695172" y="5785524"/>
            <a:ext cx="2559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>
                <a:solidFill>
                  <a:schemeClr val="bg1"/>
                </a:solidFill>
              </a:rPr>
              <a:t>Fermi</a:t>
            </a:r>
            <a:r>
              <a:rPr kumimoji="1" lang="zh-CN" altLang="en-US">
                <a:solidFill>
                  <a:schemeClr val="bg1"/>
                </a:solidFill>
              </a:rPr>
              <a:t> </a:t>
            </a:r>
            <a:r>
              <a:rPr kumimoji="1" lang="en-US" altLang="zh-CN">
                <a:solidFill>
                  <a:schemeClr val="bg1"/>
                </a:solidFill>
              </a:rPr>
              <a:t>&gt;</a:t>
            </a:r>
            <a:r>
              <a:rPr kumimoji="1" lang="zh-CN" altLang="en-US">
                <a:solidFill>
                  <a:schemeClr val="bg1"/>
                </a:solidFill>
              </a:rPr>
              <a:t> </a:t>
            </a:r>
            <a:r>
              <a:rPr kumimoji="1" lang="en-US" altLang="zh-CN">
                <a:solidFill>
                  <a:schemeClr val="bg1"/>
                </a:solidFill>
              </a:rPr>
              <a:t>10GeV</a:t>
            </a:r>
            <a:r>
              <a:rPr kumimoji="1" lang="zh-CN" altLang="en-US">
                <a:solidFill>
                  <a:schemeClr val="bg1"/>
                </a:solidFill>
              </a:rPr>
              <a:t> </a:t>
            </a:r>
            <a:r>
              <a:rPr kumimoji="1" lang="en-US" altLang="zh-CN">
                <a:solidFill>
                  <a:schemeClr val="bg1"/>
                </a:solidFill>
              </a:rPr>
              <a:t>TSmap</a:t>
            </a:r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7AC5970-336D-D89C-97D6-44C2EED04C81}"/>
              </a:ext>
            </a:extLst>
          </p:cNvPr>
          <p:cNvSpPr txBox="1"/>
          <p:nvPr/>
        </p:nvSpPr>
        <p:spPr>
          <a:xfrm>
            <a:off x="6306671" y="1001644"/>
            <a:ext cx="659155" cy="369332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/>
              <a:t>SED</a:t>
            </a:r>
            <a:endParaRPr kumimoji="1"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090BC6A-37B7-595E-7400-AB45AAC8D72B}"/>
              </a:ext>
            </a:extLst>
          </p:cNvPr>
          <p:cNvSpPr txBox="1"/>
          <p:nvPr/>
        </p:nvSpPr>
        <p:spPr>
          <a:xfrm>
            <a:off x="7962619" y="1312135"/>
            <a:ext cx="322533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" altLang="zh-CN"/>
              <a:t>multi-wavelength consistency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9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02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GB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LHAASO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and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Fermi-LAT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7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015666134"/>
              </p:ext>
            </p:extLst>
          </p:nvPr>
        </p:nvGraphicFramePr>
        <p:xfrm>
          <a:off x="802640" y="1327001"/>
          <a:ext cx="10980417" cy="1619572"/>
        </p:xfrm>
        <a:graphic>
          <a:graphicData uri="http://schemas.openxmlformats.org/drawingml/2006/table">
            <a:tbl>
              <a:tblPr firstRow="1" bandRow="1">
                <a:tableStyleId>{43F6E82A-725B-44A8-915F-E54397C0748A}</a:tableStyleId>
              </a:tblPr>
              <a:tblGrid>
                <a:gridCol w="1568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2853">
                  <a:extLst>
                    <a:ext uri="{9D8B030D-6E8A-4147-A177-3AD203B41FA5}">
                      <a16:colId xmlns:a16="http://schemas.microsoft.com/office/drawing/2014/main" val="691531432"/>
                    </a:ext>
                  </a:extLst>
                </a:gridCol>
                <a:gridCol w="1568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86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86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86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9750">
                <a:tc>
                  <a:txBody>
                    <a:bodyPr/>
                    <a:lstStyle/>
                    <a:p>
                      <a:br>
                        <a:rPr lang="zh-CN" altLang="en-US" sz="1600">
                          <a:effectLst/>
                        </a:rPr>
                      </a:br>
                      <a:endParaRPr lang="zh-CN" altLang="en-US" sz="1600">
                        <a:effectLst/>
                      </a:endParaRPr>
                    </a:p>
                  </a:txBody>
                  <a:tcPr marL="26196" marR="26196" marT="26196" marB="26196" anchor="ctr"/>
                </a:tc>
                <a:tc>
                  <a:txBody>
                    <a:bodyPr/>
                    <a:lstStyle/>
                    <a:p>
                      <a:br>
                        <a:rPr lang="zh-CN" altLang="en-US" sz="1600">
                          <a:effectLst/>
                        </a:rPr>
                      </a:br>
                      <a:endParaRPr lang="zh-CN" altLang="en-US" sz="1600">
                        <a:effectLst/>
                      </a:endParaRPr>
                    </a:p>
                  </a:txBody>
                  <a:tcPr marL="26196" marR="26196" marT="26196" marB="26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Fermi</a:t>
                      </a:r>
                      <a:r>
                        <a:rPr lang="en-US" altLang="zh-CN" sz="1600">
                          <a:effectLst/>
                        </a:rPr>
                        <a:t>-LAT</a:t>
                      </a:r>
                    </a:p>
                    <a:p>
                      <a:pPr algn="ctr"/>
                      <a:r>
                        <a:rPr lang="en-US" altLang="zh-CN" sz="1600">
                          <a:effectLst/>
                        </a:rPr>
                        <a:t>(&gt;10GeV)</a:t>
                      </a:r>
                      <a:endParaRPr lang="en-GB" sz="1600">
                        <a:effectLst/>
                      </a:endParaRPr>
                    </a:p>
                  </a:txBody>
                  <a:tcPr marL="26196" marR="26196" marT="26196" marB="26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WCDA</a:t>
                      </a:r>
                    </a:p>
                  </a:txBody>
                  <a:tcPr marL="26196" marR="26196" marT="26196" marB="26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25-100TeV</a:t>
                      </a:r>
                    </a:p>
                  </a:txBody>
                  <a:tcPr marL="26196" marR="26196" marT="26196" marB="26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&gt;100TeV</a:t>
                      </a:r>
                    </a:p>
                  </a:txBody>
                  <a:tcPr marL="26196" marR="26196" marT="26196" marB="26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LHAASO</a:t>
                      </a:r>
                      <a:r>
                        <a:rPr lang="zh-CN" altLang="en-US" sz="1600">
                          <a:effectLst/>
                        </a:rPr>
                        <a:t> </a:t>
                      </a:r>
                      <a:endParaRPr lang="en-US" altLang="zh-CN" sz="1600">
                        <a:effectLst/>
                      </a:endParaRPr>
                    </a:p>
                    <a:p>
                      <a:pPr algn="ctr"/>
                      <a:r>
                        <a:rPr lang="en-GB" sz="1600">
                          <a:effectLst/>
                        </a:rPr>
                        <a:t>all bin</a:t>
                      </a:r>
                    </a:p>
                  </a:txBody>
                  <a:tcPr marL="26196" marR="26196" marT="26196" marB="2619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75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gauss</a:t>
                      </a:r>
                    </a:p>
                  </a:txBody>
                  <a:tcPr marL="26196" marR="26196" marT="26196" marB="26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ext</a:t>
                      </a:r>
                      <a:r>
                        <a:rPr lang="zh-CN" altLang="en-US" sz="1600">
                          <a:effectLst/>
                        </a:rPr>
                        <a:t> </a:t>
                      </a:r>
                      <a:r>
                        <a:rPr lang="en-US" altLang="zh-CN" sz="1600">
                          <a:effectLst/>
                        </a:rPr>
                        <a:t>(r</a:t>
                      </a:r>
                      <a:r>
                        <a:rPr lang="en-US" altLang="zh-CN" sz="1600" baseline="-25000">
                          <a:effectLst/>
                        </a:rPr>
                        <a:t>39</a:t>
                      </a:r>
                      <a:r>
                        <a:rPr lang="en-US" altLang="zh-CN" sz="1600">
                          <a:effectLst/>
                        </a:rPr>
                        <a:t>)</a:t>
                      </a:r>
                      <a:endParaRPr lang="en-GB" sz="1600">
                        <a:effectLst/>
                      </a:endParaRPr>
                    </a:p>
                  </a:txBody>
                  <a:tcPr marL="26196" marR="26196" marT="26196" marB="26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>
                          <a:effectLst/>
                        </a:rPr>
                        <a:t>0.25</a:t>
                      </a:r>
                      <a:r>
                        <a:rPr lang="zh-CN" altLang="en-US" sz="1600">
                          <a:effectLst/>
                        </a:rPr>
                        <a:t> </a:t>
                      </a:r>
                      <a:r>
                        <a:rPr lang="en-US" altLang="zh-CN" sz="1600">
                          <a:effectLst/>
                        </a:rPr>
                        <a:t>±</a:t>
                      </a:r>
                      <a:r>
                        <a:rPr lang="zh-CN" altLang="en-US" sz="1600">
                          <a:effectLst/>
                        </a:rPr>
                        <a:t> </a:t>
                      </a:r>
                      <a:r>
                        <a:rPr lang="en-US" altLang="zh-CN" sz="1600">
                          <a:effectLst/>
                        </a:rPr>
                        <a:t>0.02</a:t>
                      </a:r>
                    </a:p>
                  </a:txBody>
                  <a:tcPr marL="26196" marR="26196" marT="26196" marB="26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>
                          <a:effectLst/>
                        </a:rPr>
                        <a:t>0.215 ± 0.017</a:t>
                      </a:r>
                    </a:p>
                  </a:txBody>
                  <a:tcPr marL="26196" marR="26196" marT="26196" marB="26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>
                          <a:effectLst/>
                        </a:rPr>
                        <a:t>0.213 ± 0.023</a:t>
                      </a:r>
                    </a:p>
                  </a:txBody>
                  <a:tcPr marL="26196" marR="26196" marT="26196" marB="26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>
                          <a:effectLst/>
                        </a:rPr>
                        <a:t>0.234 ± 0.024</a:t>
                      </a:r>
                    </a:p>
                  </a:txBody>
                  <a:tcPr marL="26196" marR="26196" marT="26196" marB="26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>
                          <a:effectLst/>
                        </a:rPr>
                        <a:t>0.219 ± 0.011</a:t>
                      </a:r>
                    </a:p>
                  </a:txBody>
                  <a:tcPr marL="26196" marR="26196" marT="26196" marB="2619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75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disk</a:t>
                      </a:r>
                    </a:p>
                  </a:txBody>
                  <a:tcPr marL="26196" marR="26196" marT="26196" marB="26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ext</a:t>
                      </a:r>
                    </a:p>
                  </a:txBody>
                  <a:tcPr marL="26196" marR="26196" marT="26196" marB="26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>
                          <a:effectLst/>
                        </a:rPr>
                        <a:t>0.41</a:t>
                      </a:r>
                      <a:r>
                        <a:rPr lang="zh-CN" altLang="en-US" sz="1600">
                          <a:effectLst/>
                        </a:rPr>
                        <a:t> </a:t>
                      </a:r>
                      <a:r>
                        <a:rPr lang="en-US" altLang="zh-CN" sz="1600">
                          <a:effectLst/>
                        </a:rPr>
                        <a:t>±</a:t>
                      </a:r>
                      <a:r>
                        <a:rPr lang="zh-CN" altLang="en-US" sz="1600">
                          <a:effectLst/>
                        </a:rPr>
                        <a:t> </a:t>
                      </a:r>
                      <a:r>
                        <a:rPr lang="en-US" altLang="zh-CN" sz="1600">
                          <a:effectLst/>
                        </a:rPr>
                        <a:t>0.02</a:t>
                      </a:r>
                    </a:p>
                  </a:txBody>
                  <a:tcPr marL="26196" marR="26196" marT="26196" marB="26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>
                          <a:effectLst/>
                        </a:rPr>
                        <a:t>0.392 ± 0.026</a:t>
                      </a:r>
                    </a:p>
                  </a:txBody>
                  <a:tcPr marL="26196" marR="26196" marT="26196" marB="26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>
                          <a:effectLst/>
                        </a:rPr>
                        <a:t>0.392 ± 0.027</a:t>
                      </a:r>
                    </a:p>
                  </a:txBody>
                  <a:tcPr marL="26196" marR="26196" marT="26196" marB="26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>
                          <a:effectLst/>
                        </a:rPr>
                        <a:t>0.414 ± 0.034</a:t>
                      </a:r>
                    </a:p>
                  </a:txBody>
                  <a:tcPr marL="26196" marR="26196" marT="26196" marB="26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>
                          <a:effectLst/>
                        </a:rPr>
                        <a:t>0.413 ± 0.016</a:t>
                      </a:r>
                    </a:p>
                  </a:txBody>
                  <a:tcPr marL="26196" marR="26196" marT="26196" marB="2619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40F7C5DE-0712-7E61-F506-28D9F698A0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333" y="3041535"/>
            <a:ext cx="5775960" cy="379166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E1D6F0B-DD14-DB6E-39CC-EBABDA5FE7D0}"/>
              </a:ext>
            </a:extLst>
          </p:cNvPr>
          <p:cNvSpPr txBox="1"/>
          <p:nvPr/>
        </p:nvSpPr>
        <p:spPr>
          <a:xfrm>
            <a:off x="6179729" y="3911428"/>
            <a:ext cx="5593080" cy="1702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/>
              <a:t>No morphology evolution from 10 GeV to &gt;100 TeV</a:t>
            </a:r>
          </a:p>
          <a:p>
            <a:pPr>
              <a:lnSpc>
                <a:spcPct val="150000"/>
              </a:lnSpc>
            </a:pPr>
            <a:r>
              <a:rPr lang="en" altLang="zh-CN"/>
              <a:t>→ Same physical region</a:t>
            </a:r>
            <a:br>
              <a:rPr lang="en" altLang="zh-CN"/>
            </a:br>
            <a:r>
              <a:rPr lang="en" altLang="zh-CN"/>
              <a:t>→ No strong energy-dependent transport</a:t>
            </a:r>
            <a:br>
              <a:rPr lang="en" altLang="zh-CN"/>
            </a:br>
            <a:r>
              <a:rPr lang="en" altLang="zh-CN"/>
              <a:t>→ Gas distribution may dominate the morphology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02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49" y="317500"/>
            <a:ext cx="6603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GB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Multi-wavelength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：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update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for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X-ray</a:t>
            </a:r>
            <a:endParaRPr lang="en-GB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342C171-E76B-919B-5AB9-114698D25BF9}"/>
              </a:ext>
            </a:extLst>
          </p:cNvPr>
          <p:cNvGrpSpPr/>
          <p:nvPr/>
        </p:nvGrpSpPr>
        <p:grpSpPr>
          <a:xfrm>
            <a:off x="802640" y="933450"/>
            <a:ext cx="5740400" cy="2040381"/>
            <a:chOff x="649493" y="2717522"/>
            <a:chExt cx="5188677" cy="1851615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4A98ADA8-7213-B213-22F6-B6FBF86AA675}"/>
                </a:ext>
              </a:extLst>
            </p:cNvPr>
            <p:cNvSpPr txBox="1"/>
            <p:nvPr/>
          </p:nvSpPr>
          <p:spPr>
            <a:xfrm>
              <a:off x="649493" y="2717522"/>
              <a:ext cx="20932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/>
                <a:t>EP observation</a:t>
              </a: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06BCC6C-2118-F6C3-1EC9-1A41BF040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9493" y="3110752"/>
              <a:ext cx="5188677" cy="1458385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C9539014-044D-1010-A80A-7889D048F9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6590" y="2922494"/>
            <a:ext cx="6521642" cy="382725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69B4C18-9EA1-EF54-D74E-BD0C975768B2}"/>
              </a:ext>
            </a:extLst>
          </p:cNvPr>
          <p:cNvSpPr txBox="1"/>
          <p:nvPr/>
        </p:nvSpPr>
        <p:spPr>
          <a:xfrm>
            <a:off x="5818093" y="5300487"/>
            <a:ext cx="2251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altLang="zh-CN" sz="1600" b="1" i="0">
                <a:solidFill>
                  <a:srgbClr val="444455"/>
                </a:solidFill>
                <a:effectLst/>
                <a:latin typeface="tahoma" panose="020B0604030504040204" pitchFamily="34" charset="0"/>
              </a:rPr>
              <a:t>G026.6-00.1</a:t>
            </a:r>
          </a:p>
          <a:p>
            <a:pPr algn="l"/>
            <a:r>
              <a:rPr lang="en" altLang="zh-CN" sz="1600" b="1" i="0">
                <a:solidFill>
                  <a:srgbClr val="444455"/>
                </a:solidFill>
                <a:effectLst/>
                <a:latin typeface="tahoma" panose="020B0604030504040204" pitchFamily="34" charset="0"/>
              </a:rPr>
              <a:t> (uncertain SNR)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5235138-4E85-86F8-DAEC-2C9D2F4A8E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30241" y="1753958"/>
            <a:ext cx="4452950" cy="335984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89361922-C468-F085-3080-DC94987EB42E}"/>
              </a:ext>
            </a:extLst>
          </p:cNvPr>
          <p:cNvSpPr txBox="1"/>
          <p:nvPr/>
        </p:nvSpPr>
        <p:spPr>
          <a:xfrm>
            <a:off x="7630161" y="1374863"/>
            <a:ext cx="4361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/>
              <a:t>Hard X-ray Spectrum</a:t>
            </a:r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91D744F-03C4-789C-E7FE-4F6B43F900AD}"/>
              </a:ext>
            </a:extLst>
          </p:cNvPr>
          <p:cNvSpPr txBox="1"/>
          <p:nvPr/>
        </p:nvSpPr>
        <p:spPr>
          <a:xfrm>
            <a:off x="8383546" y="5252134"/>
            <a:ext cx="3151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/>
              <a:t>significantly harder than typical SNR values (</a:t>
            </a:r>
            <a:r>
              <a:rPr lang="el-GR" altLang="zh-CN"/>
              <a:t>Γ ~ 2–3)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TU2ZDc0ZjNmMzdmMDBlNmUzZGQ5ODRkNDBiMjE1YzkifQ=="/>
  <p:tag name="KSO_WPP_MARK_KEY" val="3af471a3-1903-4892-9bf8-0083f46c5faa"/>
  <p:tag name="RESOURCE_RECORD_KEY" val="{&quot;29&quot;:[50000076,50000077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4535.433070866142,&quot;width&quot;:4634.511811023622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29&quot;:[50000076,50000077],&quot;65&quot;:[20205081]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54,&quot;width&quot;:19200}"/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49*422"/>
  <p:tag name="TABLE_ENDDRAG_RECT" val="103*105*749*42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49*422"/>
  <p:tag name="TABLE_ENDDRAG_RECT" val="103*105*749*42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29&quot;:[50000077],&quot;65&quot;:[20205081]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64*237"/>
  <p:tag name="TABLE_ENDDRAG_RECT" val="54*124*864*23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4535.433070866142,&quot;width&quot;:4634.511811023622}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CONTENTS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3*b*1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4535.433070866142,&quot;width&quot;:4634.511811023622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4002</TotalTime>
  <Words>2106</Words>
  <Application>Microsoft Macintosh PowerPoint</Application>
  <PresentationFormat>宽屏</PresentationFormat>
  <Paragraphs>284</Paragraphs>
  <Slides>24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思源黑体 CN Normal</vt:lpstr>
      <vt:lpstr>微软雅黑</vt:lpstr>
      <vt:lpstr>Arial</vt:lpstr>
      <vt:lpstr>Calibri</vt:lpstr>
      <vt:lpstr>Helvetica Neue</vt:lpstr>
      <vt:lpstr>tahoma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King Bing</cp:lastModifiedBy>
  <cp:revision>430</cp:revision>
  <dcterms:created xsi:type="dcterms:W3CDTF">2026-04-16T03:14:46Z</dcterms:created>
  <dcterms:modified xsi:type="dcterms:W3CDTF">2026-04-26T15:32:17Z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2052-7.3.1.8967</vt:lpwstr>
  </property>
  <property fmtid="{D5CDD505-2E9C-101B-9397-08002B2CF9AE}" pid="3" name="ICV">
    <vt:lpwstr>F2B3D51F99CC4BF790852F9914527691_13</vt:lpwstr>
  </property>
</Properties>
</file>