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72" r:id="rId3"/>
    <p:sldId id="469" r:id="rId4"/>
    <p:sldId id="473" r:id="rId5"/>
    <p:sldId id="476" r:id="rId6"/>
    <p:sldId id="475" r:id="rId7"/>
    <p:sldId id="47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3EC65B6-B1FD-4405-855D-78B38AF5BEB4}">
          <p14:sldIdLst>
            <p14:sldId id="256"/>
            <p14:sldId id="472"/>
            <p14:sldId id="469"/>
            <p14:sldId id="473"/>
            <p14:sldId id="476"/>
            <p14:sldId id="475"/>
          </p14:sldIdLst>
        </p14:section>
        <p14:section name="backup" id="{8C2F6371-E392-41C0-BE5F-ACB5F8C84B6E}">
          <p14:sldIdLst>
            <p14:sldId id="4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2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81103-FEE3-4133-98CA-4C2359DAF5B7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7A54-167F-4466-8A17-40AB983EFF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719C-9502-48E3-B3A9-619FB0D9BF92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2C62DCBA-09EE-4BCF-949C-AA9C498F8D6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1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A497-2413-3782-A7CD-1208DD25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330842-A75F-850B-71A4-B082300BA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412E15-1C7F-E9AA-30C6-322D3EA44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FBE18-192E-7CF8-0F0C-41D99F3C8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719C-9502-48E3-B3A9-619FB0D9BF92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A92632FE-8996-A09F-C6FC-4C645799C1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47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A497-2413-3782-A7CD-1208DD25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330842-A75F-850B-71A4-B082300BA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412E15-1C7F-E9AA-30C6-322D3EA44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FBE18-192E-7CF8-0F0C-41D99F3C8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719C-9502-48E3-B3A9-619FB0D9BF9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A92632FE-8996-A09F-C6FC-4C645799C1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96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A497-2413-3782-A7CD-1208DD25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330842-A75F-850B-71A4-B082300BA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412E15-1C7F-E9AA-30C6-322D3EA44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FBE18-192E-7CF8-0F0C-41D99F3C8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719C-9502-48E3-B3A9-619FB0D9BF92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A92632FE-8996-A09F-C6FC-4C645799C1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063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A497-2413-3782-A7CD-1208DD25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330842-A75F-850B-71A4-B082300BA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412E15-1C7F-E9AA-30C6-322D3EA44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FBE18-192E-7CF8-0F0C-41D99F3C8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719C-9502-48E3-B3A9-619FB0D9BF92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A92632FE-8996-A09F-C6FC-4C645799C1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04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A497-2413-3782-A7CD-1208DD25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F330842-A75F-850B-71A4-B082300BA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F412E15-1C7F-E9AA-30C6-322D3EA44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FFBE18-192E-7CF8-0F0C-41D99F3C8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5719C-9502-48E3-B3A9-619FB0D9BF92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眉占位符 4">
            <a:extLst>
              <a:ext uri="{FF2B5EF4-FFF2-40B4-BE49-F238E27FC236}">
                <a16:creationId xmlns:a16="http://schemas.microsoft.com/office/drawing/2014/main" id="{A92632FE-8996-A09F-C6FC-4C645799C18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27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B23FE6-7281-49F4-81CE-2A367FDC9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1A6A4-BB23-4E81-9F52-F2D0A1CFC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240F-1B8F-4DED-A082-FBE54657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632E-976D-4475-8B78-488A890061E2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E2D78B-1993-4E50-8A1B-C01B123B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70630E-B5C8-4ADB-B75E-3D7AB6CE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92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0B1169-3E8B-40A3-AF01-2715A5E3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525364-7BBA-42AA-841B-DDC2F5DC0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4F2519-ADE4-46E6-964E-7E5A93C1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7A15-FB02-48CA-9567-A3FE03FB42C3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BD4E8-5218-4005-9639-02EE1933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F90F5-250B-447C-A544-09036705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1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977AF80-ACFC-483F-8D1F-88414C11C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9671EC-881B-4816-92E8-965862053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3E60D-7260-457A-86DF-2BA68CEF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C1BC-BAD8-45F5-BE36-E87F30C06C92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A4A10-8AC8-42F3-93EF-94321B34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EBA947-6177-47B2-B340-1EE9BFFC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7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134F7-5B33-4D1E-8411-9F20A27A8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199DF8-A397-4548-9C9C-94D5F3A5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E3535E-B464-4E2A-A0CD-6487A897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E53C-0318-4C2D-AA8D-EDE96236BED3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115102-0EC3-4D09-8993-3C702DA8D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47C8BA-CC48-4F1E-A816-C6FAF8A9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1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E4090B-7087-4669-ACB2-59D3D0EE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35C354-798C-4023-97AE-28551869E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882C24-BB0A-4433-B463-35CE85F2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966A-9951-432C-B92A-E5922846EC7D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12F074-388D-4C3A-9D40-398F6025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06D3CE-9BC7-4289-87E3-7DA3CB8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8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9299D-5C36-4629-832A-39C4DC26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3434E1-1A07-40A3-8558-4055A3B6B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13DED29-6BB3-45F9-B4C0-C7DACBB6C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3BA66B-8939-4AE9-9CB1-BAB84E39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5A12-6AE1-4169-A174-CDBF86A76370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B50F1-10DC-4B7D-86DF-088B9E60B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CDFCA2-9A73-4057-B52A-977DEFFB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03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9DFAD-3702-4079-9026-79FFC46A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03AA8B-9F3A-4C22-BCD6-77A5CE45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B613BA-81DA-4C11-934F-323ECA5CF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0D05FDA-4984-4944-BF63-0DD024731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B7222B-6E87-4C09-A2D4-9CCAEDBEB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209F43D-C7B5-4068-9B6A-4B9F7E70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593EC-39B8-476D-8902-D213730AD3C9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D5E555-8E85-41A5-AC8D-BCCD3751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2481E20-1CC3-4F44-AF76-2C4D4239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90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1DAD2-0F3A-4893-8D64-A0DD25B5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3C6F30-2536-479F-8AF5-758BE2A2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36365-E476-467C-AEEB-C3216DBFCB87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97B5286-FC53-406C-B18A-8358D3B3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6428F0-EF92-45E7-B9D9-90C59E55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F2CF1C-265C-4AF6-89C6-706F8E8A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E5E-FF62-45F4-9837-B40E148BFAA4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3D0833-DC08-4D74-98EE-10544E4CF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932F6E-8BC9-42FB-B297-545CDDC5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92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048DC9-DD4B-4E0A-9CFB-19754F7B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80E12-E68C-4BC0-A09D-6F7CD8DAE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145203-5989-478C-8FC9-9CA454E9A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F00EF-5649-4A1F-97DB-6D91622AB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F888-4DAD-4DA4-9917-E1C0EA4056BD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A3989-623F-404B-84B9-35FD473B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274979-BC8F-4435-9DD9-16489975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23C48-4B7D-4DE6-91D9-F1A844DD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DA9FAC-3A44-419A-AB5C-5BA31E388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053987-F959-4A41-AC12-B45010677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C889EB-4632-4314-A2B8-71B4CE6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72C9E-33EA-4F3F-8E16-9615720B2095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D01E3D-46FC-4BCD-B28E-229B25B1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B32493-C70A-45DA-8963-15E66F19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A48240-39B6-4EA4-A0DA-A62C0E85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D3885F-CE98-4F59-BD10-894AD041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0A4D0C-F9C4-4413-8371-957997479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4700-C562-48A4-8E53-382C2556CA5E}" type="datetime1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BE6FE4-BAAC-45DC-AFAF-CA5E60E88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The first LHAASO Collaboration Meeting of 2026, Suzhou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F05C-4FC1-43DA-800D-9929EA792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BE2B-6D23-41A9-B4D8-666B346B3B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6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D3E7D797-DC75-45A5-8DC2-E580223000BB}"/>
              </a:ext>
            </a:extLst>
          </p:cNvPr>
          <p:cNvSpPr/>
          <p:nvPr/>
        </p:nvSpPr>
        <p:spPr>
          <a:xfrm>
            <a:off x="-2" y="1736131"/>
            <a:ext cx="12192000" cy="180865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66000">
                <a:srgbClr val="7EB0DE"/>
              </a:gs>
              <a:gs pos="33000">
                <a:srgbClr val="98C0E4"/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F73CC48-6ACE-46F8-BDAD-56DBB9702E89}"/>
              </a:ext>
            </a:extLst>
          </p:cNvPr>
          <p:cNvSpPr/>
          <p:nvPr/>
        </p:nvSpPr>
        <p:spPr>
          <a:xfrm>
            <a:off x="0" y="0"/>
            <a:ext cx="12192000" cy="1358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96C4ECC-8DE7-4DD5-9807-118296CF8495}"/>
              </a:ext>
            </a:extLst>
          </p:cNvPr>
          <p:cNvSpPr/>
          <p:nvPr/>
        </p:nvSpPr>
        <p:spPr>
          <a:xfrm>
            <a:off x="0" y="5514749"/>
            <a:ext cx="12192000" cy="738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FAB3CC8-7CED-42A6-B65A-2805F9D685BE}"/>
              </a:ext>
            </a:extLst>
          </p:cNvPr>
          <p:cNvSpPr txBox="1"/>
          <p:nvPr/>
        </p:nvSpPr>
        <p:spPr>
          <a:xfrm>
            <a:off x="-2" y="1912257"/>
            <a:ext cx="12192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WCDA Observations of HESS J1943+213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7F21DC2-4053-4535-87A4-84ACFBF5CA0D}"/>
              </a:ext>
            </a:extLst>
          </p:cNvPr>
          <p:cNvSpPr txBox="1"/>
          <p:nvPr/>
        </p:nvSpPr>
        <p:spPr>
          <a:xfrm>
            <a:off x="-4" y="2721114"/>
            <a:ext cx="1219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 non-classical EHBL on Galactical panel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E51AA62-829D-48E4-917A-BF4F594D8E51}"/>
              </a:ext>
            </a:extLst>
          </p:cNvPr>
          <p:cNvSpPr txBox="1"/>
          <p:nvPr/>
        </p:nvSpPr>
        <p:spPr>
          <a:xfrm>
            <a:off x="135790" y="5673178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Co-authors: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Guangman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Xiang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Min </a:t>
            </a:r>
            <a:r>
              <a:rPr lang="en-US" altLang="zh-CN" sz="20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Zha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, 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Shuwang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Cui and Dixuan Xiao</a:t>
            </a:r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67DD882-D71C-4907-B884-35DC9B7B84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38" y="117857"/>
            <a:ext cx="1897238" cy="11485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F1377D-DD20-41FD-BD45-60DB35DFAB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982619" y="209424"/>
            <a:ext cx="4209379" cy="9653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BC8D177-4680-424D-84E1-589B64485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117"/>
            <a:ext cx="5627081" cy="94420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7FE25A-7BFA-4B73-B89D-F20AF464C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436-0E18-4043-BA57-A518CBDB4AE2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3E070C-F13E-43AD-B744-300D3E34FF61}"/>
              </a:ext>
            </a:extLst>
          </p:cNvPr>
          <p:cNvSpPr txBox="1"/>
          <p:nvPr/>
        </p:nvSpPr>
        <p:spPr>
          <a:xfrm>
            <a:off x="1521031" y="3698770"/>
            <a:ext cx="70895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HESS J1943+213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extra-Galactical origin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LHAASO-WCDA observation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Plan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E9F9FA-50B2-4181-8834-60EA70964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first LHAASO Collaboration Meeting of 2026, Suzhou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297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B20B-0680-649D-6358-8B6FBEE2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1A2B6FD-3615-EF80-C7FF-AA6D725B617F}"/>
              </a:ext>
            </a:extLst>
          </p:cNvPr>
          <p:cNvSpPr/>
          <p:nvPr/>
        </p:nvSpPr>
        <p:spPr>
          <a:xfrm>
            <a:off x="0" y="-14150"/>
            <a:ext cx="12192000" cy="967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1BF050C-5F68-B801-5204-A651D60B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4" y="106402"/>
            <a:ext cx="12001115" cy="745435"/>
          </a:xfrm>
        </p:spPr>
        <p:txBody>
          <a:bodyPr anchor="t"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HESS J1943+213</a:t>
            </a:r>
            <a:endParaRPr lang="zh-CN" altLang="en-US" b="1" dirty="0"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78121E3-6CBF-DEEF-439D-5E0AFEDCF0B2}"/>
              </a:ext>
            </a:extLst>
          </p:cNvPr>
          <p:cNvCxnSpPr>
            <a:cxnSpLocks/>
          </p:cNvCxnSpPr>
          <p:nvPr/>
        </p:nvCxnSpPr>
        <p:spPr>
          <a:xfrm>
            <a:off x="-1" y="960003"/>
            <a:ext cx="12192001" cy="7146"/>
          </a:xfrm>
          <a:prstGeom prst="line">
            <a:avLst/>
          </a:prstGeom>
          <a:ln w="31750">
            <a:gradFill>
              <a:gsLst>
                <a:gs pos="33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100000"/>
                  </a:schemeClr>
                </a:gs>
                <a:gs pos="100000">
                  <a:schemeClr val="bg1"/>
                </a:gs>
                <a:gs pos="66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74223270-569A-63C9-95DE-C2619C39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436-0E18-4043-BA57-A518CBDB4AE2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DB68474-73A9-44ED-8644-EE71A51F51D9}"/>
              </a:ext>
            </a:extLst>
          </p:cNvPr>
          <p:cNvGrpSpPr/>
          <p:nvPr/>
        </p:nvGrpSpPr>
        <p:grpSpPr>
          <a:xfrm>
            <a:off x="0" y="929609"/>
            <a:ext cx="3669476" cy="2596608"/>
            <a:chOff x="535736" y="1155577"/>
            <a:chExt cx="4091963" cy="299194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9609CDD-8AC2-471F-83E4-D1BEDAA0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7" r="39053"/>
            <a:stretch/>
          </p:blipFill>
          <p:spPr>
            <a:xfrm>
              <a:off x="812735" y="1270889"/>
              <a:ext cx="3814964" cy="26036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700DCC5-1038-4949-99A8-95D4D3EB5E02}"/>
                </a:ext>
              </a:extLst>
            </p:cNvPr>
            <p:cNvSpPr txBox="1"/>
            <p:nvPr/>
          </p:nvSpPr>
          <p:spPr>
            <a:xfrm>
              <a:off x="931495" y="1405261"/>
              <a:ext cx="2314925" cy="26066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10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H.E.S.S. Galactic Plane Survey</a:t>
              </a:r>
              <a:endParaRPr lang="zh-CN" altLang="en-US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B531020-45DD-40D0-8290-077503D396CF}"/>
                </a:ext>
              </a:extLst>
            </p:cNvPr>
            <p:cNvSpPr txBox="1"/>
            <p:nvPr/>
          </p:nvSpPr>
          <p:spPr>
            <a:xfrm>
              <a:off x="2838976" y="3870524"/>
              <a:ext cx="17887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G.</a:t>
              </a:r>
              <a:r>
                <a:rPr lang="zh-CN" altLang="en-US" sz="1200" b="1" dirty="0"/>
                <a:t> </a:t>
              </a:r>
              <a:r>
                <a:rPr lang="en-US" altLang="zh-CN" sz="1200" b="1" dirty="0"/>
                <a:t>LON. [degree]</a:t>
              </a:r>
              <a:endParaRPr lang="zh-CN" altLang="en-US" sz="12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1A0023-71E0-4275-93A2-EB2457E8A06D}"/>
                </a:ext>
              </a:extLst>
            </p:cNvPr>
            <p:cNvSpPr txBox="1"/>
            <p:nvPr/>
          </p:nvSpPr>
          <p:spPr>
            <a:xfrm rot="16200000">
              <a:off x="-91632" y="1782945"/>
              <a:ext cx="1531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/>
                <a:t>G.</a:t>
              </a:r>
              <a:r>
                <a:rPr lang="zh-CN" altLang="en-US" sz="1200" b="1" dirty="0"/>
                <a:t> </a:t>
              </a:r>
              <a:r>
                <a:rPr lang="en-US" altLang="zh-CN" sz="1200" b="1" dirty="0"/>
                <a:t>LAT. [degree]</a:t>
              </a:r>
              <a:endParaRPr lang="zh-CN" altLang="en-US" sz="1200" b="1" dirty="0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F995E528-76F8-49ED-A81D-5114CAA42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33" y="3950798"/>
            <a:ext cx="4114800" cy="290440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296C3698-64C5-457C-BBA5-AC723831CDBD}"/>
              </a:ext>
            </a:extLst>
          </p:cNvPr>
          <p:cNvSpPr txBox="1"/>
          <p:nvPr/>
        </p:nvSpPr>
        <p:spPr>
          <a:xfrm>
            <a:off x="346762" y="3612244"/>
            <a:ext cx="3602542" cy="338554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Low Galactic latitude (b = −1.29°)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E24F0D2-C439-4226-9B1E-645B5701C689}"/>
              </a:ext>
            </a:extLst>
          </p:cNvPr>
          <p:cNvSpPr txBox="1"/>
          <p:nvPr/>
        </p:nvSpPr>
        <p:spPr>
          <a:xfrm>
            <a:off x="6569504" y="3649718"/>
            <a:ext cx="3602542" cy="338554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Lack variability 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E14E3E-F50E-4C6A-BDC1-E43A3EDBFA01}"/>
              </a:ext>
            </a:extLst>
          </p:cNvPr>
          <p:cNvGrpSpPr/>
          <p:nvPr/>
        </p:nvGrpSpPr>
        <p:grpSpPr>
          <a:xfrm>
            <a:off x="3949304" y="1090416"/>
            <a:ext cx="4550230" cy="2373284"/>
            <a:chOff x="3949304" y="1090416"/>
            <a:chExt cx="4550230" cy="237328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F7831BA-7AA3-477B-8624-4D4BC647D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863" r="18309" b="10834"/>
            <a:stretch/>
          </p:blipFill>
          <p:spPr>
            <a:xfrm>
              <a:off x="3949304" y="1090416"/>
              <a:ext cx="4550230" cy="2373284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FD76016-8791-44A7-B214-1DE71068D68F}"/>
                </a:ext>
              </a:extLst>
            </p:cNvPr>
            <p:cNvSpPr txBox="1"/>
            <p:nvPr/>
          </p:nvSpPr>
          <p:spPr>
            <a:xfrm>
              <a:off x="5319739" y="2884585"/>
              <a:ext cx="3051036" cy="21685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Astrophysical Journal, 862:41 (15pp), 2018 July 20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D5E0EA3-AE44-4CD6-A795-40C9B424BD26}"/>
                </a:ext>
              </a:extLst>
            </p:cNvPr>
            <p:cNvSpPr txBox="1"/>
            <p:nvPr/>
          </p:nvSpPr>
          <p:spPr>
            <a:xfrm>
              <a:off x="4735995" y="2092392"/>
              <a:ext cx="1167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Optical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110C1A-E3E4-411E-90B5-13D38222C577}"/>
              </a:ext>
            </a:extLst>
          </p:cNvPr>
          <p:cNvGrpSpPr/>
          <p:nvPr/>
        </p:nvGrpSpPr>
        <p:grpSpPr>
          <a:xfrm>
            <a:off x="8593777" y="1048742"/>
            <a:ext cx="3537328" cy="2380258"/>
            <a:chOff x="8593777" y="1048742"/>
            <a:chExt cx="3537328" cy="2380258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508E7CD-349D-4F96-BEF6-8C10D516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3777" y="1048742"/>
              <a:ext cx="3537328" cy="2380258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9735A63-80A6-46DE-9A2B-2F4F73B8B620}"/>
                </a:ext>
              </a:extLst>
            </p:cNvPr>
            <p:cNvSpPr txBox="1"/>
            <p:nvPr/>
          </p:nvSpPr>
          <p:spPr>
            <a:xfrm>
              <a:off x="8903986" y="2869140"/>
              <a:ext cx="3161805" cy="247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Astrophysical Journal, 787:155 (10pp), 2014 June 1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AEEF1FF-6880-464A-BE51-2E35DE21F493}"/>
                </a:ext>
              </a:extLst>
            </p:cNvPr>
            <p:cNvSpPr txBox="1"/>
            <p:nvPr/>
          </p:nvSpPr>
          <p:spPr>
            <a:xfrm>
              <a:off x="9982200" y="2092392"/>
              <a:ext cx="1167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X-ray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右大括号 30">
            <a:extLst>
              <a:ext uri="{FF2B5EF4-FFF2-40B4-BE49-F238E27FC236}">
                <a16:creationId xmlns:a16="http://schemas.microsoft.com/office/drawing/2014/main" id="{F43AD3F2-DA02-4ACE-8404-8CBC76197271}"/>
              </a:ext>
            </a:extLst>
          </p:cNvPr>
          <p:cNvSpPr/>
          <p:nvPr/>
        </p:nvSpPr>
        <p:spPr>
          <a:xfrm rot="5400000">
            <a:off x="8180543" y="-250794"/>
            <a:ext cx="139679" cy="7499271"/>
          </a:xfrm>
          <a:prstGeom prst="rightBrace">
            <a:avLst>
              <a:gd name="adj1" fmla="val 165373"/>
              <a:gd name="adj2" fmla="val 4809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38DFAA0-1428-435A-A28C-CCDD7BDA8734}"/>
              </a:ext>
            </a:extLst>
          </p:cNvPr>
          <p:cNvSpPr/>
          <p:nvPr/>
        </p:nvSpPr>
        <p:spPr>
          <a:xfrm>
            <a:off x="4205433" y="4800310"/>
            <a:ext cx="610011" cy="356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FE6110F-43B7-4AAF-8357-002606C29218}"/>
                  </a:ext>
                </a:extLst>
              </p:cNvPr>
              <p:cNvSpPr txBox="1"/>
              <p:nvPr/>
            </p:nvSpPr>
            <p:spPr>
              <a:xfrm>
                <a:off x="6756648" y="4896680"/>
                <a:ext cx="4619502" cy="36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 X-ray spectrum,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𝑷𝒆𝒂𝒌</m:t>
                        </m:r>
                      </m:e>
                      <m:sub>
                        <m:r>
                          <a:rPr lang="en-US" altLang="zh-CN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𝐬𝐲𝐧</m:t>
                        </m:r>
                      </m:sub>
                    </m:sSub>
                  </m:oMath>
                </a14:m>
                <a:r>
                  <a:rPr lang="en-US" altLang="zh-CN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10 keV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FE6110F-43B7-4AAF-8357-002606C29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648" y="4896680"/>
                <a:ext cx="4619502" cy="361189"/>
              </a:xfrm>
              <a:prstGeom prst="rect">
                <a:avLst/>
              </a:prstGeom>
              <a:blipFill>
                <a:blip r:embed="rId7"/>
                <a:stretch>
                  <a:fillRect l="-660" t="-5000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>
            <a:extLst>
              <a:ext uri="{FF2B5EF4-FFF2-40B4-BE49-F238E27FC236}">
                <a16:creationId xmlns:a16="http://schemas.microsoft.com/office/drawing/2014/main" id="{C841FF07-8DC8-4F39-90F2-F0CD11F202BF}"/>
              </a:ext>
            </a:extLst>
          </p:cNvPr>
          <p:cNvSpPr/>
          <p:nvPr/>
        </p:nvSpPr>
        <p:spPr>
          <a:xfrm>
            <a:off x="5300352" y="4923577"/>
            <a:ext cx="795647" cy="575951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3CCCC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3BD761F-29BE-40C0-B77E-A6DA5D0C211A}"/>
              </a:ext>
            </a:extLst>
          </p:cNvPr>
          <p:cNvSpPr txBox="1"/>
          <p:nvPr/>
        </p:nvSpPr>
        <p:spPr>
          <a:xfrm>
            <a:off x="6756648" y="5499528"/>
            <a:ext cx="4619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VHE gamma-ray spectrum</a:t>
            </a:r>
          </a:p>
        </p:txBody>
      </p:sp>
    </p:spTree>
    <p:extLst>
      <p:ext uri="{BB962C8B-B14F-4D97-AF65-F5344CB8AC3E}">
        <p14:creationId xmlns:p14="http://schemas.microsoft.com/office/powerpoint/2010/main" val="383474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B20B-0680-649D-6358-8B6FBEE2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1A2B6FD-3615-EF80-C7FF-AA6D725B617F}"/>
              </a:ext>
            </a:extLst>
          </p:cNvPr>
          <p:cNvSpPr/>
          <p:nvPr/>
        </p:nvSpPr>
        <p:spPr>
          <a:xfrm>
            <a:off x="0" y="-14150"/>
            <a:ext cx="12192000" cy="967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1BF050C-5F68-B801-5204-A651D60B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4" y="106402"/>
            <a:ext cx="12001115" cy="745435"/>
          </a:xfrm>
        </p:spPr>
        <p:txBody>
          <a:bodyPr anchor="t"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PWN? Or Blazar?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78121E3-6CBF-DEEF-439D-5E0AFEDCF0B2}"/>
              </a:ext>
            </a:extLst>
          </p:cNvPr>
          <p:cNvCxnSpPr>
            <a:cxnSpLocks/>
          </p:cNvCxnSpPr>
          <p:nvPr/>
        </p:nvCxnSpPr>
        <p:spPr>
          <a:xfrm>
            <a:off x="-1" y="960003"/>
            <a:ext cx="12192001" cy="7146"/>
          </a:xfrm>
          <a:prstGeom prst="line">
            <a:avLst/>
          </a:prstGeom>
          <a:ln w="31750">
            <a:gradFill>
              <a:gsLst>
                <a:gs pos="33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100000"/>
                  </a:schemeClr>
                </a:gs>
                <a:gs pos="100000">
                  <a:schemeClr val="bg1"/>
                </a:gs>
                <a:gs pos="66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74223270-569A-63C9-95DE-C2619C39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436-0E18-4043-BA57-A518CBDB4AE2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9" name="页脚占位符 8">
            <a:extLst>
              <a:ext uri="{FF2B5EF4-FFF2-40B4-BE49-F238E27FC236}">
                <a16:creationId xmlns:a16="http://schemas.microsoft.com/office/drawing/2014/main" id="{0A446FAE-1FB8-4929-A981-F4169D0F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The first LHAASO Collaboration Meeting of 2026, Suzhou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D4AD9E2-47D3-4723-9F66-D3179C8B9B48}"/>
              </a:ext>
            </a:extLst>
          </p:cNvPr>
          <p:cNvSpPr txBox="1"/>
          <p:nvPr/>
        </p:nvSpPr>
        <p:spPr>
          <a:xfrm>
            <a:off x="275875" y="3452224"/>
            <a:ext cx="342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zh-CN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Nebula image From IXPE / NASA / Chandra / CXC / SAO / K. Arcand / L. Frattare</a:t>
            </a:r>
            <a:endParaRPr lang="zh-CN" altLang="en-US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AC2ACE3-D158-43AA-A37A-07E5D7A397C5}"/>
              </a:ext>
            </a:extLst>
          </p:cNvPr>
          <p:cNvGrpSpPr/>
          <p:nvPr/>
        </p:nvGrpSpPr>
        <p:grpSpPr>
          <a:xfrm>
            <a:off x="1237776" y="1073550"/>
            <a:ext cx="3420255" cy="2985544"/>
            <a:chOff x="275874" y="1205344"/>
            <a:chExt cx="3420255" cy="2985544"/>
          </a:xfrm>
        </p:grpSpPr>
        <p:pic>
          <p:nvPicPr>
            <p:cNvPr id="1026" name="Picture 2" descr="IXPE天文台观测到蟹状星云及其脉冲星">
              <a:extLst>
                <a:ext uri="{FF2B5EF4-FFF2-40B4-BE49-F238E27FC236}">
                  <a16:creationId xmlns:a16="http://schemas.microsoft.com/office/drawing/2014/main" id="{DEAD45A3-B4E6-40AD-9605-3D17FA6AB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75" y="1205344"/>
              <a:ext cx="3420254" cy="2646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A3F5C46-2A9D-445C-98E6-F33B8B73AF01}"/>
                </a:ext>
              </a:extLst>
            </p:cNvPr>
            <p:cNvSpPr txBox="1"/>
            <p:nvPr/>
          </p:nvSpPr>
          <p:spPr>
            <a:xfrm>
              <a:off x="275874" y="3852334"/>
              <a:ext cx="3420255" cy="338554"/>
            </a:xfrm>
            <a:prstGeom prst="rect">
              <a:avLst/>
            </a:prstGeom>
            <a:noFill/>
            <a:effectLst>
              <a:softEdge rad="1016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PWN scenario ? 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9C64D9D-08CD-4B00-B7AC-14D33671E3C1}"/>
              </a:ext>
            </a:extLst>
          </p:cNvPr>
          <p:cNvGrpSpPr/>
          <p:nvPr/>
        </p:nvGrpSpPr>
        <p:grpSpPr>
          <a:xfrm>
            <a:off x="6960451" y="1073550"/>
            <a:ext cx="3300298" cy="2985544"/>
            <a:chOff x="4916385" y="1205344"/>
            <a:chExt cx="3300298" cy="2985544"/>
          </a:xfrm>
        </p:grpSpPr>
        <p:pic>
          <p:nvPicPr>
            <p:cNvPr id="1028" name="Picture 4" descr="宇宙中燃烧的火焰：耀变体及其喷流|等离子|喷流|耀变体_新浪新闻">
              <a:extLst>
                <a:ext uri="{FF2B5EF4-FFF2-40B4-BE49-F238E27FC236}">
                  <a16:creationId xmlns:a16="http://schemas.microsoft.com/office/drawing/2014/main" id="{ABBF25C8-1153-4722-A9BC-94FE9C578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6" t="-433" r="14161" b="433"/>
            <a:stretch/>
          </p:blipFill>
          <p:spPr bwMode="auto">
            <a:xfrm>
              <a:off x="4916385" y="1205344"/>
              <a:ext cx="3300298" cy="2646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1A0FF51-B793-45EE-A29C-25B7F13F70B8}"/>
                </a:ext>
              </a:extLst>
            </p:cNvPr>
            <p:cNvSpPr txBox="1"/>
            <p:nvPr/>
          </p:nvSpPr>
          <p:spPr>
            <a:xfrm>
              <a:off x="4916385" y="3852334"/>
              <a:ext cx="3300298" cy="338554"/>
            </a:xfrm>
            <a:prstGeom prst="rect">
              <a:avLst/>
            </a:prstGeom>
            <a:noFill/>
            <a:effectLst>
              <a:softEdge rad="1016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Blazar scenario ? 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83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B20B-0680-649D-6358-8B6FBEE2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1A2B6FD-3615-EF80-C7FF-AA6D725B617F}"/>
              </a:ext>
            </a:extLst>
          </p:cNvPr>
          <p:cNvSpPr/>
          <p:nvPr/>
        </p:nvSpPr>
        <p:spPr>
          <a:xfrm>
            <a:off x="0" y="-14150"/>
            <a:ext cx="12192000" cy="967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1BF050C-5F68-B801-5204-A651D60B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4" y="106402"/>
            <a:ext cx="12001115" cy="745435"/>
          </a:xfrm>
        </p:spPr>
        <p:txBody>
          <a:bodyPr anchor="t"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PWN? Or Blazar?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78121E3-6CBF-DEEF-439D-5E0AFEDCF0B2}"/>
              </a:ext>
            </a:extLst>
          </p:cNvPr>
          <p:cNvCxnSpPr>
            <a:cxnSpLocks/>
          </p:cNvCxnSpPr>
          <p:nvPr/>
        </p:nvCxnSpPr>
        <p:spPr>
          <a:xfrm>
            <a:off x="-1" y="960003"/>
            <a:ext cx="12192001" cy="7146"/>
          </a:xfrm>
          <a:prstGeom prst="line">
            <a:avLst/>
          </a:prstGeom>
          <a:ln w="31750">
            <a:gradFill>
              <a:gsLst>
                <a:gs pos="33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100000"/>
                  </a:schemeClr>
                </a:gs>
                <a:gs pos="100000">
                  <a:schemeClr val="bg1"/>
                </a:gs>
                <a:gs pos="66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74223270-569A-63C9-95DE-C2619C39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436-0E18-4043-BA57-A518CBDB4AE2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9" name="页脚占位符 8">
            <a:extLst>
              <a:ext uri="{FF2B5EF4-FFF2-40B4-BE49-F238E27FC236}">
                <a16:creationId xmlns:a16="http://schemas.microsoft.com/office/drawing/2014/main" id="{0A446FAE-1FB8-4929-A981-F4169D0F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The first LHAASO Collaboration Meeting of 2026, Suzhou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D4AD9E2-47D3-4723-9F66-D3179C8B9B48}"/>
              </a:ext>
            </a:extLst>
          </p:cNvPr>
          <p:cNvSpPr txBox="1"/>
          <p:nvPr/>
        </p:nvSpPr>
        <p:spPr>
          <a:xfrm>
            <a:off x="275875" y="3452224"/>
            <a:ext cx="342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zh-CN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Nebula image From IXPE / NASA / Chandra / CXC / SAO / K. Arcand / L. Frattare</a:t>
            </a:r>
            <a:endParaRPr lang="zh-CN" altLang="en-US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DE1F5D4-0520-4129-B463-71FED56AC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75692"/>
              </p:ext>
            </p:extLst>
          </p:nvPr>
        </p:nvGraphicFramePr>
        <p:xfrm>
          <a:off x="398144" y="4927861"/>
          <a:ext cx="7954518" cy="1121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302">
                  <a:extLst>
                    <a:ext uri="{9D8B030D-6E8A-4147-A177-3AD203B41FA5}">
                      <a16:colId xmlns:a16="http://schemas.microsoft.com/office/drawing/2014/main" val="4186284989"/>
                    </a:ext>
                  </a:extLst>
                </a:gridCol>
                <a:gridCol w="6031216">
                  <a:extLst>
                    <a:ext uri="{9D8B030D-6E8A-4147-A177-3AD203B41FA5}">
                      <a16:colId xmlns:a16="http://schemas.microsoft.com/office/drawing/2014/main" val="700353804"/>
                    </a:ext>
                  </a:extLst>
                </a:gridCol>
              </a:tblGrid>
              <a:tr h="25787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Tanaka et al. (2014)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-&gt; IR consistent with elliptical galaxy</a:t>
                      </a:r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407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Straal</a:t>
                      </a:r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al. (2016)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-&gt; No pulsar detection</a:t>
                      </a:r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4039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Archer et al. (2018)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-&gt; </a:t>
                      </a:r>
                      <a:r>
                        <a:rPr lang="en-US" altLang="zh-CN" sz="16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 motion &lt;8 km/s rules out Galactic origin</a:t>
                      </a:r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8871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 marL="5443" marR="5443" marT="54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623663"/>
                  </a:ext>
                </a:extLst>
              </a:tr>
            </a:tbl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77D03D9A-6933-419B-AC03-7956D8022612}"/>
              </a:ext>
            </a:extLst>
          </p:cNvPr>
          <p:cNvGrpSpPr/>
          <p:nvPr/>
        </p:nvGrpSpPr>
        <p:grpSpPr>
          <a:xfrm>
            <a:off x="275875" y="1157476"/>
            <a:ext cx="4910115" cy="3463767"/>
            <a:chOff x="840869" y="1053371"/>
            <a:chExt cx="4910115" cy="3463767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CA70D44-9675-439F-B84D-DBF225B4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0869" y="1053371"/>
              <a:ext cx="4910115" cy="3463767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C5FBDA1-BBE8-4CC1-86E3-30C9643130FA}"/>
                </a:ext>
              </a:extLst>
            </p:cNvPr>
            <p:cNvSpPr txBox="1"/>
            <p:nvPr/>
          </p:nvSpPr>
          <p:spPr>
            <a:xfrm>
              <a:off x="1651454" y="3815404"/>
              <a:ext cx="3288943" cy="24622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zh-CN" alt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Astrophysical Journal, 862:41 (15pp), 2018 July 20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77A66A3-FADD-4744-B927-73AC5ECF6DD6}"/>
              </a:ext>
            </a:extLst>
          </p:cNvPr>
          <p:cNvSpPr txBox="1"/>
          <p:nvPr/>
        </p:nvSpPr>
        <p:spPr>
          <a:xfrm>
            <a:off x="6191441" y="2704693"/>
            <a:ext cx="528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VLBA imaging revealed a compact core and jet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5050959-8CB1-49BD-9F54-96017F78461F}"/>
              </a:ext>
            </a:extLst>
          </p:cNvPr>
          <p:cNvSpPr txBox="1"/>
          <p:nvPr/>
        </p:nvSpPr>
        <p:spPr>
          <a:xfrm>
            <a:off x="7436151" y="5119464"/>
            <a:ext cx="35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And many other evidences…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5E659A4-D438-48B8-BB66-A0DDBDE85435}"/>
              </a:ext>
            </a:extLst>
          </p:cNvPr>
          <p:cNvSpPr txBox="1"/>
          <p:nvPr/>
        </p:nvSpPr>
        <p:spPr>
          <a:xfrm>
            <a:off x="6439914" y="3704065"/>
            <a:ext cx="478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Extra-Galactic origin !</a:t>
            </a:r>
          </a:p>
        </p:txBody>
      </p:sp>
    </p:spTree>
    <p:extLst>
      <p:ext uri="{BB962C8B-B14F-4D97-AF65-F5344CB8AC3E}">
        <p14:creationId xmlns:p14="http://schemas.microsoft.com/office/powerpoint/2010/main" val="174659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B20B-0680-649D-6358-8B6FBEE2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1A2B6FD-3615-EF80-C7FF-AA6D725B617F}"/>
              </a:ext>
            </a:extLst>
          </p:cNvPr>
          <p:cNvSpPr/>
          <p:nvPr/>
        </p:nvSpPr>
        <p:spPr>
          <a:xfrm>
            <a:off x="0" y="-14150"/>
            <a:ext cx="12192000" cy="967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1BF050C-5F68-B801-5204-A651D60B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4" y="106402"/>
            <a:ext cx="12001115" cy="745435"/>
          </a:xfrm>
        </p:spPr>
        <p:txBody>
          <a:bodyPr anchor="t"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PWN? Or Blazar?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78121E3-6CBF-DEEF-439D-5E0AFEDCF0B2}"/>
              </a:ext>
            </a:extLst>
          </p:cNvPr>
          <p:cNvCxnSpPr>
            <a:cxnSpLocks/>
          </p:cNvCxnSpPr>
          <p:nvPr/>
        </p:nvCxnSpPr>
        <p:spPr>
          <a:xfrm>
            <a:off x="-1" y="960003"/>
            <a:ext cx="12192001" cy="7146"/>
          </a:xfrm>
          <a:prstGeom prst="line">
            <a:avLst/>
          </a:prstGeom>
          <a:ln w="31750">
            <a:gradFill>
              <a:gsLst>
                <a:gs pos="33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100000"/>
                  </a:schemeClr>
                </a:gs>
                <a:gs pos="100000">
                  <a:schemeClr val="bg1"/>
                </a:gs>
                <a:gs pos="66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74223270-569A-63C9-95DE-C2619C39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436-0E18-4043-BA57-A518CBDB4AE2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9" name="页脚占位符 8">
            <a:extLst>
              <a:ext uri="{FF2B5EF4-FFF2-40B4-BE49-F238E27FC236}">
                <a16:creationId xmlns:a16="http://schemas.microsoft.com/office/drawing/2014/main" id="{0A446FAE-1FB8-4929-A981-F4169D0F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The first LHAASO Collaboration Meeting of 2026, Suzhou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D4AD9E2-47D3-4723-9F66-D3179C8B9B48}"/>
              </a:ext>
            </a:extLst>
          </p:cNvPr>
          <p:cNvSpPr txBox="1"/>
          <p:nvPr/>
        </p:nvSpPr>
        <p:spPr>
          <a:xfrm>
            <a:off x="275875" y="3452224"/>
            <a:ext cx="342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zh-CN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Nebula image From IXPE / NASA / Chandra / CXC / SAO / K. Arcand / L. Frattare</a:t>
            </a:r>
            <a:endParaRPr lang="zh-CN" altLang="en-US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AC2ACE3-D158-43AA-A37A-07E5D7A397C5}"/>
              </a:ext>
            </a:extLst>
          </p:cNvPr>
          <p:cNvGrpSpPr/>
          <p:nvPr/>
        </p:nvGrpSpPr>
        <p:grpSpPr>
          <a:xfrm>
            <a:off x="1237776" y="1073550"/>
            <a:ext cx="3420255" cy="2985544"/>
            <a:chOff x="275874" y="1205344"/>
            <a:chExt cx="3420255" cy="2985544"/>
          </a:xfrm>
        </p:grpSpPr>
        <p:pic>
          <p:nvPicPr>
            <p:cNvPr id="1026" name="Picture 2" descr="IXPE天文台观测到蟹状星云及其脉冲星">
              <a:extLst>
                <a:ext uri="{FF2B5EF4-FFF2-40B4-BE49-F238E27FC236}">
                  <a16:creationId xmlns:a16="http://schemas.microsoft.com/office/drawing/2014/main" id="{DEAD45A3-B4E6-40AD-9605-3D17FA6AB4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875" y="1205344"/>
              <a:ext cx="3420254" cy="2646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6A3F5C46-2A9D-445C-98E6-F33B8B73AF01}"/>
                </a:ext>
              </a:extLst>
            </p:cNvPr>
            <p:cNvSpPr txBox="1"/>
            <p:nvPr/>
          </p:nvSpPr>
          <p:spPr>
            <a:xfrm>
              <a:off x="275874" y="3852334"/>
              <a:ext cx="3420255" cy="338554"/>
            </a:xfrm>
            <a:prstGeom prst="rect">
              <a:avLst/>
            </a:prstGeom>
            <a:noFill/>
            <a:effectLst>
              <a:softEdge rad="1016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PWN scenario ? 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9C64D9D-08CD-4B00-B7AC-14D33671E3C1}"/>
              </a:ext>
            </a:extLst>
          </p:cNvPr>
          <p:cNvGrpSpPr/>
          <p:nvPr/>
        </p:nvGrpSpPr>
        <p:grpSpPr>
          <a:xfrm>
            <a:off x="6960451" y="1073550"/>
            <a:ext cx="3300298" cy="2985544"/>
            <a:chOff x="4916385" y="1205344"/>
            <a:chExt cx="3300298" cy="2985544"/>
          </a:xfrm>
        </p:grpSpPr>
        <p:pic>
          <p:nvPicPr>
            <p:cNvPr id="1028" name="Picture 4" descr="宇宙中燃烧的火焰：耀变体及其喷流|等离子|喷流|耀变体_新浪新闻">
              <a:extLst>
                <a:ext uri="{FF2B5EF4-FFF2-40B4-BE49-F238E27FC236}">
                  <a16:creationId xmlns:a16="http://schemas.microsoft.com/office/drawing/2014/main" id="{ABBF25C8-1153-4722-A9BC-94FE9C578E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6" t="-433" r="14161" b="433"/>
            <a:stretch/>
          </p:blipFill>
          <p:spPr bwMode="auto">
            <a:xfrm>
              <a:off x="4916385" y="1205344"/>
              <a:ext cx="3300298" cy="2646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1A0FF51-B793-45EE-A29C-25B7F13F70B8}"/>
                </a:ext>
              </a:extLst>
            </p:cNvPr>
            <p:cNvSpPr txBox="1"/>
            <p:nvPr/>
          </p:nvSpPr>
          <p:spPr>
            <a:xfrm>
              <a:off x="4916385" y="3852334"/>
              <a:ext cx="3300298" cy="338554"/>
            </a:xfrm>
            <a:prstGeom prst="rect">
              <a:avLst/>
            </a:prstGeom>
            <a:noFill/>
            <a:effectLst>
              <a:softEdge rad="10160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Blazar scenario ? </a:t>
              </a:r>
              <a:endParaRPr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40AC2B1-0464-41A7-9F7A-5665F0FBA62F}"/>
              </a:ext>
            </a:extLst>
          </p:cNvPr>
          <p:cNvSpPr txBox="1"/>
          <p:nvPr/>
        </p:nvSpPr>
        <p:spPr>
          <a:xfrm>
            <a:off x="2686645" y="3688396"/>
            <a:ext cx="1591293" cy="369332"/>
          </a:xfrm>
          <a:prstGeom prst="rect">
            <a:avLst/>
          </a:prstGeom>
          <a:solidFill>
            <a:srgbClr val="FFCC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 Black" panose="020B0A04020102020204" pitchFamily="34" charset="0"/>
              </a:rPr>
              <a:t>Knockout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1620B32-85D4-4C74-97F0-F4A2FFD1AC7F}"/>
              </a:ext>
            </a:extLst>
          </p:cNvPr>
          <p:cNvCxnSpPr>
            <a:cxnSpLocks/>
          </p:cNvCxnSpPr>
          <p:nvPr/>
        </p:nvCxnSpPr>
        <p:spPr>
          <a:xfrm>
            <a:off x="1237776" y="1119844"/>
            <a:ext cx="3420254" cy="244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9855F03-3459-4FF9-9E59-FC2DD6E73B70}"/>
              </a:ext>
            </a:extLst>
          </p:cNvPr>
          <p:cNvCxnSpPr>
            <a:cxnSpLocks/>
          </p:cNvCxnSpPr>
          <p:nvPr/>
        </p:nvCxnSpPr>
        <p:spPr>
          <a:xfrm flipV="1">
            <a:off x="1238030" y="1151988"/>
            <a:ext cx="3420000" cy="244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EF93E488-C26D-4F0A-BDBE-1A5479497CF9}"/>
              </a:ext>
            </a:extLst>
          </p:cNvPr>
          <p:cNvSpPr txBox="1"/>
          <p:nvPr/>
        </p:nvSpPr>
        <p:spPr>
          <a:xfrm>
            <a:off x="1870242" y="4563950"/>
            <a:ext cx="8642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HESS J1943+213, an extreme high-frequency-peaked BL Lac object (EHBL)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E053DB5-7193-48AC-BC12-AE647E38FA77}"/>
              </a:ext>
            </a:extLst>
          </p:cNvPr>
          <p:cNvSpPr txBox="1"/>
          <p:nvPr/>
        </p:nvSpPr>
        <p:spPr>
          <a:xfrm>
            <a:off x="3231264" y="5192053"/>
            <a:ext cx="572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lack variability! 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9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B20B-0680-649D-6358-8B6FBEE27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1A2B6FD-3615-EF80-C7FF-AA6D725B617F}"/>
              </a:ext>
            </a:extLst>
          </p:cNvPr>
          <p:cNvSpPr/>
          <p:nvPr/>
        </p:nvSpPr>
        <p:spPr>
          <a:xfrm>
            <a:off x="0" y="-14150"/>
            <a:ext cx="12192000" cy="967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1BF050C-5F68-B801-5204-A651D60B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4" y="106402"/>
            <a:ext cx="12001115" cy="745435"/>
          </a:xfrm>
        </p:spPr>
        <p:txBody>
          <a:bodyPr anchor="t"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WCDA Observation &amp; Further Plan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78121E3-6CBF-DEEF-439D-5E0AFEDCF0B2}"/>
              </a:ext>
            </a:extLst>
          </p:cNvPr>
          <p:cNvCxnSpPr>
            <a:cxnSpLocks/>
          </p:cNvCxnSpPr>
          <p:nvPr/>
        </p:nvCxnSpPr>
        <p:spPr>
          <a:xfrm>
            <a:off x="-1" y="960003"/>
            <a:ext cx="12192001" cy="7146"/>
          </a:xfrm>
          <a:prstGeom prst="line">
            <a:avLst/>
          </a:prstGeom>
          <a:ln w="31750">
            <a:gradFill>
              <a:gsLst>
                <a:gs pos="33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100000"/>
                  </a:schemeClr>
                </a:gs>
                <a:gs pos="100000">
                  <a:schemeClr val="bg1"/>
                </a:gs>
                <a:gs pos="66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74223270-569A-63C9-95DE-C2619C39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B436-0E18-4043-BA57-A518CBDB4AE2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9" name="页脚占位符 8">
            <a:extLst>
              <a:ext uri="{FF2B5EF4-FFF2-40B4-BE49-F238E27FC236}">
                <a16:creationId xmlns:a16="http://schemas.microsoft.com/office/drawing/2014/main" id="{0A446FAE-1FB8-4929-A981-F4169D0F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The first LHAASO Collaboration Meeting of 2026, Suzhou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D4AD9E2-47D3-4723-9F66-D3179C8B9B48}"/>
              </a:ext>
            </a:extLst>
          </p:cNvPr>
          <p:cNvSpPr txBox="1"/>
          <p:nvPr/>
        </p:nvSpPr>
        <p:spPr>
          <a:xfrm>
            <a:off x="275875" y="3452224"/>
            <a:ext cx="3420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zh-CN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Nebula image From IXPE / NASA / Chandra / CXC / SAO / K. Arcand / L. Frattare</a:t>
            </a:r>
            <a:endParaRPr lang="zh-CN" altLang="en-US" sz="1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E93C67-BC7E-48BB-9CB9-620C8AD5EEA8}"/>
              </a:ext>
            </a:extLst>
          </p:cNvPr>
          <p:cNvGrpSpPr/>
          <p:nvPr/>
        </p:nvGrpSpPr>
        <p:grpSpPr>
          <a:xfrm>
            <a:off x="85366" y="1649201"/>
            <a:ext cx="5661657" cy="3438596"/>
            <a:chOff x="6371877" y="1290085"/>
            <a:chExt cx="5661657" cy="3438596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3F48596-526A-49B3-BE09-970ECB34E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1877" y="1290085"/>
              <a:ext cx="5661657" cy="3438596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BB3035B-960F-4A74-B212-69F9A62FF3E9}"/>
                </a:ext>
              </a:extLst>
            </p:cNvPr>
            <p:cNvSpPr txBox="1"/>
            <p:nvPr/>
          </p:nvSpPr>
          <p:spPr>
            <a:xfrm>
              <a:off x="6849323" y="3676389"/>
              <a:ext cx="22206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Preliminary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86C3E5-44B6-49DB-A2E4-2959174D37D0}"/>
              </a:ext>
            </a:extLst>
          </p:cNvPr>
          <p:cNvGrpSpPr/>
          <p:nvPr/>
        </p:nvGrpSpPr>
        <p:grpSpPr>
          <a:xfrm>
            <a:off x="5937532" y="1669048"/>
            <a:ext cx="5937533" cy="2020410"/>
            <a:chOff x="190884" y="1627188"/>
            <a:chExt cx="5937533" cy="202041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9F91304-D287-4BFF-9B31-4B29B1603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884" y="1627188"/>
              <a:ext cx="5937533" cy="2020410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06098C9-79E4-4FAF-AE38-CD20AD9F8A9B}"/>
                </a:ext>
              </a:extLst>
            </p:cNvPr>
            <p:cNvSpPr txBox="1"/>
            <p:nvPr/>
          </p:nvSpPr>
          <p:spPr>
            <a:xfrm>
              <a:off x="418266" y="2702098"/>
              <a:ext cx="22206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Preliminary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62DED11E-9187-4A21-8F95-B77D2DBF50C4}"/>
              </a:ext>
            </a:extLst>
          </p:cNvPr>
          <p:cNvSpPr txBox="1"/>
          <p:nvPr/>
        </p:nvSpPr>
        <p:spPr>
          <a:xfrm>
            <a:off x="337714" y="5270968"/>
            <a:ext cx="559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SED is consistent with Fermi-LAT and VERITAS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B9B698-83E5-457B-976F-6ED249A4BE77}"/>
              </a:ext>
            </a:extLst>
          </p:cNvPr>
          <p:cNvSpPr txBox="1"/>
          <p:nvPr/>
        </p:nvSpPr>
        <p:spPr>
          <a:xfrm>
            <a:off x="6956978" y="3689458"/>
            <a:ext cx="411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No significant variability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423333-6C7A-40AE-9FB2-08A2BB3D734E}"/>
              </a:ext>
            </a:extLst>
          </p:cNvPr>
          <p:cNvSpPr txBox="1"/>
          <p:nvPr/>
        </p:nvSpPr>
        <p:spPr>
          <a:xfrm>
            <a:off x="6191441" y="4672808"/>
            <a:ext cx="5779064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Further Plan</a:t>
            </a:r>
          </a:p>
          <a:p>
            <a:pPr lvl="1">
              <a:lnSpc>
                <a:spcPts val="22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Using AI promoted data achieved higher sensitivity</a:t>
            </a:r>
          </a:p>
          <a:p>
            <a:pPr lvl="1">
              <a:lnSpc>
                <a:spcPts val="22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refine current results</a:t>
            </a:r>
          </a:p>
        </p:txBody>
      </p:sp>
    </p:spTree>
    <p:extLst>
      <p:ext uri="{BB962C8B-B14F-4D97-AF65-F5344CB8AC3E}">
        <p14:creationId xmlns:p14="http://schemas.microsoft.com/office/powerpoint/2010/main" val="354716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0E07A7AD-DB40-40E2-AD2C-E48CDA7A0B8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0EF31D6-AC51-434A-9F8B-0805C067E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5"/>
              <a:ext cx="12192000" cy="6855209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9452BC0-A918-46A0-A546-FCE378907FC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">
                  <a:schemeClr val="accent1">
                    <a:lumMod val="20000"/>
                    <a:lumOff val="80000"/>
                  </a:schemeClr>
                </a:gs>
                <a:gs pos="95000">
                  <a:srgbClr val="CFD9EB"/>
                </a:gs>
                <a:gs pos="90000">
                  <a:schemeClr val="accent1">
                    <a:lumMod val="20000"/>
                    <a:lumOff val="80000"/>
                  </a:schemeClr>
                </a:gs>
                <a:gs pos="50000">
                  <a:schemeClr val="accent1">
                    <a:lumMod val="40000"/>
                    <a:lumOff val="60000"/>
                    <a:alpha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85BCF70-2C75-4D11-BB68-860EB189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The first LHAASO Collaboration Meeting of 2026, Suzhou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10673C0-E7A2-4C61-955C-E9BB6B60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BE2B-6D23-41A9-B4D8-666B346B3B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24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419</Words>
  <Application>Microsoft Office PowerPoint</Application>
  <PresentationFormat>宽屏</PresentationFormat>
  <Paragraphs>71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黑体</vt:lpstr>
      <vt:lpstr>Arial</vt:lpstr>
      <vt:lpstr>Arial Black</vt:lpstr>
      <vt:lpstr>Calibri</vt:lpstr>
      <vt:lpstr>Cambria Math</vt:lpstr>
      <vt:lpstr>Times New Roman</vt:lpstr>
      <vt:lpstr>Office 主题​​</vt:lpstr>
      <vt:lpstr>PowerPoint 演示文稿</vt:lpstr>
      <vt:lpstr>HESS J1943+213</vt:lpstr>
      <vt:lpstr>PWN? Or Blazar?</vt:lpstr>
      <vt:lpstr>PWN? Or Blazar?</vt:lpstr>
      <vt:lpstr>PWN? Or Blazar?</vt:lpstr>
      <vt:lpstr>WCDA Observation &amp; Further Plan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Dixuan Xiao</dc:creator>
  <cp:lastModifiedBy>Dixuan Xiao</cp:lastModifiedBy>
  <cp:revision>49</cp:revision>
  <dcterms:created xsi:type="dcterms:W3CDTF">2026-04-27T08:12:52Z</dcterms:created>
  <dcterms:modified xsi:type="dcterms:W3CDTF">2026-04-27T10:13:07Z</dcterms:modified>
</cp:coreProperties>
</file>