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22"/>
  </p:notesMasterIdLst>
  <p:sldIdLst>
    <p:sldId id="288" r:id="rId3"/>
    <p:sldId id="285" r:id="rId4"/>
    <p:sldId id="304" r:id="rId5"/>
    <p:sldId id="283" r:id="rId6"/>
    <p:sldId id="301" r:id="rId7"/>
    <p:sldId id="290" r:id="rId8"/>
    <p:sldId id="291" r:id="rId9"/>
    <p:sldId id="292" r:id="rId10"/>
    <p:sldId id="293" r:id="rId11"/>
    <p:sldId id="295" r:id="rId12"/>
    <p:sldId id="305" r:id="rId13"/>
    <p:sldId id="296" r:id="rId14"/>
    <p:sldId id="299" r:id="rId15"/>
    <p:sldId id="287" r:id="rId16"/>
    <p:sldId id="261" r:id="rId17"/>
    <p:sldId id="263" r:id="rId18"/>
    <p:sldId id="303" r:id="rId19"/>
    <p:sldId id="307" r:id="rId20"/>
    <p:sldId id="306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花曦 城南" initials="花城" lastIdx="3" clrIdx="0">
    <p:extLst>
      <p:ext uri="{19B8F6BF-5375-455C-9EA6-DF929625EA0E}">
        <p15:presenceInfo xmlns:p15="http://schemas.microsoft.com/office/powerpoint/2012/main" userId="a6fcef42e04e0cb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16FF"/>
    <a:srgbClr val="FFFFFF"/>
    <a:srgbClr val="00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205" autoAdjust="0"/>
  </p:normalViewPr>
  <p:slideViewPr>
    <p:cSldViewPr snapToGrid="0" showGuides="1">
      <p:cViewPr varScale="1">
        <p:scale>
          <a:sx n="94" d="100"/>
          <a:sy n="94" d="100"/>
        </p:scale>
        <p:origin x="422" y="82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2F98C7-9395-4E9A-96EC-DE4C39432AA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64DB0-CCE3-4363-801A-A01AADC639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4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4551F-8B6C-4C6D-9454-449AB780454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0318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64DB0-CCE3-4363-801A-A01AADC6398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195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64DB0-CCE3-4363-801A-A01AADC6398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8823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/>
              <a:t>50us/bin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64DB0-CCE3-4363-801A-A01AADC6398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875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10μs/bin</a:t>
            </a:r>
          </a:p>
          <a:p>
            <a:r>
              <a:rPr lang="en-US" altLang="zh-CN" dirty="0"/>
              <a:t>10ns/bin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64DB0-CCE3-4363-801A-A01AADC6398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01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371325" y="387275"/>
            <a:ext cx="324000" cy="32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119325" y="135275"/>
            <a:ext cx="252000" cy="25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11226675" y="6318000"/>
            <a:ext cx="540000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10801350" y="6405438"/>
            <a:ext cx="1390650" cy="365125"/>
          </a:xfrm>
        </p:spPr>
        <p:txBody>
          <a:bodyPr/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fld id="{51D91E7F-84B6-4064-9D4E-CC7D244BCA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874314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5" orient="horz" pos="346" userDrawn="1">
          <p15:clr>
            <a:srgbClr val="FBAE40"/>
          </p15:clr>
        </p15:guide>
        <p15:guide id="6" orient="horz" pos="397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2026/4/29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25095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2026/4/29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10488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2026/4/29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50971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2026/4/29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42972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2026/4/29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65249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66564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29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2026/4/29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47601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2026/4/29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78832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2026/4/29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0302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2026/4/29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77083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2026/4/29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31426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2026/4/29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83002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4C821-51AF-415E-BF5B-CDCDE3466362}" type="datetime1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91E7F-84B6-4064-9D4E-CC7D244BCA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066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</p:sldLayoutIdLst>
  <p:transition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2026/4/29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23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7" Type="http://schemas.openxmlformats.org/officeDocument/2006/relationships/image" Target="../media/image38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51.gif"/><Relationship Id="rId7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gif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33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角三角形 7"/>
          <p:cNvSpPr/>
          <p:nvPr/>
        </p:nvSpPr>
        <p:spPr>
          <a:xfrm rot="10800000" flipV="1">
            <a:off x="8128000" y="4419600"/>
            <a:ext cx="4064000" cy="24384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直角三角形 9"/>
          <p:cNvSpPr/>
          <p:nvPr/>
        </p:nvSpPr>
        <p:spPr>
          <a:xfrm rot="10800000" flipH="1">
            <a:off x="0" y="0"/>
            <a:ext cx="4064000" cy="24384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直角三角形 4"/>
          <p:cNvSpPr/>
          <p:nvPr/>
        </p:nvSpPr>
        <p:spPr>
          <a:xfrm flipV="1">
            <a:off x="1" y="0"/>
            <a:ext cx="3810000" cy="2209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" name="直角三角形 6"/>
          <p:cNvSpPr/>
          <p:nvPr/>
        </p:nvSpPr>
        <p:spPr>
          <a:xfrm rot="10800000" flipV="1">
            <a:off x="8382000" y="4648200"/>
            <a:ext cx="3810000" cy="2209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257300" y="641350"/>
            <a:ext cx="9677400" cy="5575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84631" y="2347345"/>
            <a:ext cx="99925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Detection of High-Energy Particle Radiation During Lightning Leader Processes Based on LHAASO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C9AD806-D88A-BB8B-428C-E439995626E6}"/>
              </a:ext>
            </a:extLst>
          </p:cNvPr>
          <p:cNvSpPr txBox="1">
            <a:spLocks/>
          </p:cNvSpPr>
          <p:nvPr/>
        </p:nvSpPr>
        <p:spPr>
          <a:xfrm>
            <a:off x="1257300" y="3724714"/>
            <a:ext cx="9677400" cy="24757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Speaker: Wang Hanyu  </a:t>
            </a:r>
            <a:r>
              <a:rPr lang="en-US" altLang="zh-CN" sz="1800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</a:p>
          <a:p>
            <a:pPr marL="0" indent="0" algn="ctr">
              <a:buNone/>
            </a:pPr>
            <a:r>
              <a:rPr lang="en-US" altLang="zh-CN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Co-author:</a:t>
            </a:r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Xu Baining </a:t>
            </a:r>
            <a:r>
              <a:rPr lang="en-US" altLang="zh-CN" sz="1400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Liu Cheng </a:t>
            </a:r>
            <a:r>
              <a:rPr lang="en-US" altLang="zh-CN" sz="1400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Sheng Xiangdong</a:t>
            </a:r>
            <a:r>
              <a:rPr lang="en-US" altLang="zh-CN" sz="1400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,Yuan Shanfeng </a:t>
            </a:r>
            <a:r>
              <a:rPr lang="en-US" altLang="zh-CN" sz="1400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Zhang Xiaopeng</a:t>
            </a:r>
            <a:r>
              <a:rPr lang="en-US" altLang="zh-CN" sz="1400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>
              <a:buNone/>
            </a:pPr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Cui </a:t>
            </a:r>
            <a:r>
              <a:rPr lang="en-US" altLang="zh-CN" sz="1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Shuwang</a:t>
            </a:r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Qie Xiushu </a:t>
            </a:r>
            <a:r>
              <a:rPr lang="en-US" altLang="zh-CN" sz="1400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Chai </a:t>
            </a:r>
            <a:r>
              <a:rPr lang="en-US" altLang="zh-CN" sz="1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gongchuan</a:t>
            </a:r>
            <a:r>
              <a:rPr lang="en-US" altLang="zh-CN" sz="1400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Wang Zhengqi </a:t>
            </a:r>
            <a:r>
              <a:rPr lang="en-US" altLang="zh-CN" sz="1400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,Li Mengyao</a:t>
            </a:r>
            <a:r>
              <a:rPr lang="en-US" altLang="zh-CN" sz="1400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Su Jing</a:t>
            </a:r>
            <a:r>
              <a:rPr lang="en-US" altLang="zh-CN" sz="1400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a,b</a:t>
            </a:r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endParaRPr lang="en-US" altLang="zh-CN" sz="11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School of Physics and Technology, University of Jinan</a:t>
            </a:r>
          </a:p>
          <a:p>
            <a:pPr marL="0" indent="0" algn="ctr">
              <a:buNone/>
            </a:pPr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Institute of High Energy Physics, CAS</a:t>
            </a:r>
          </a:p>
          <a:p>
            <a:pPr marL="0" indent="0" algn="ctr">
              <a:buNone/>
            </a:pPr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Institute of Atmospheric Physics, CAS</a:t>
            </a:r>
          </a:p>
          <a:p>
            <a:pPr marL="0" indent="0" algn="ctr">
              <a:buNone/>
            </a:pPr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Hebei Normal University</a:t>
            </a:r>
          </a:p>
        </p:txBody>
      </p:sp>
      <p:pic>
        <p:nvPicPr>
          <p:cNvPr id="14" name="图片 13" descr="图片4">
            <a:extLst>
              <a:ext uri="{FF2B5EF4-FFF2-40B4-BE49-F238E27FC236}">
                <a16:creationId xmlns:a16="http://schemas.microsoft.com/office/drawing/2014/main" id="{F5BE200E-C660-B428-18F9-292308606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2845" y="627569"/>
            <a:ext cx="2141855" cy="102489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BD124FD-1600-2DD1-8B8F-6FDDFB8E81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669499"/>
            <a:ext cx="1200083" cy="112538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45B9-58C2-2D18-A680-31C44BCD0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20890BB8-1DC9-F3A3-4C20-BC1E4F3CB725}"/>
              </a:ext>
            </a:extLst>
          </p:cNvPr>
          <p:cNvSpPr txBox="1"/>
          <p:nvPr/>
        </p:nvSpPr>
        <p:spPr>
          <a:xfrm>
            <a:off x="695324" y="287665"/>
            <a:ext cx="10801351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</a:rPr>
              <a:t>Leader 2</a:t>
            </a:r>
            <a:endParaRPr lang="zh-CN" altLang="en-US" sz="2800" b="1" dirty="0">
              <a:latin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E9306B-6D93-1145-FE89-3BA178826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2E33-5CDC-4E86-A5E4-410F153CEA22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3D352DB-EFDB-0429-8357-F6CD3F1878AD}"/>
              </a:ext>
            </a:extLst>
          </p:cNvPr>
          <p:cNvSpPr/>
          <p:nvPr/>
        </p:nvSpPr>
        <p:spPr>
          <a:xfrm>
            <a:off x="709143" y="1581446"/>
            <a:ext cx="2367886" cy="1188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>
                <a:solidFill>
                  <a:schemeClr val="bg1"/>
                </a:solidFill>
                <a:latin typeface="+mn-ea"/>
              </a:rPr>
              <a:t>实际应用</a:t>
            </a:r>
          </a:p>
          <a:p>
            <a:pPr algn="ctr"/>
            <a:r>
              <a:rPr lang="zh-CN" altLang="en-US" sz="3600" b="1">
                <a:solidFill>
                  <a:schemeClr val="bg1"/>
                </a:solidFill>
                <a:latin typeface="+mn-ea"/>
              </a:rPr>
              <a:t>第三方面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3CA3CCD-3D8A-7FAB-2498-DD2B8B8441F9}"/>
              </a:ext>
            </a:extLst>
          </p:cNvPr>
          <p:cNvSpPr/>
          <p:nvPr/>
        </p:nvSpPr>
        <p:spPr>
          <a:xfrm>
            <a:off x="9128790" y="4147314"/>
            <a:ext cx="2367886" cy="1188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+mn-ea"/>
              </a:rPr>
              <a:t>实际应用</a:t>
            </a: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+mn-ea"/>
              </a:rPr>
              <a:t>第四方面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E84C06A-A9DB-A677-9A0A-E16EC543F706}"/>
              </a:ext>
            </a:extLst>
          </p:cNvPr>
          <p:cNvGrpSpPr>
            <a:grpSpLocks noChangeAspect="1"/>
          </p:cNvGrpSpPr>
          <p:nvPr/>
        </p:nvGrpSpPr>
        <p:grpSpPr>
          <a:xfrm>
            <a:off x="5843096" y="1103630"/>
            <a:ext cx="6149976" cy="4187093"/>
            <a:chOff x="10317173" y="1497660"/>
            <a:chExt cx="7898319" cy="5377419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AB6D63A8-B503-133D-D00D-C04F8F55E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0" r="2854"/>
            <a:stretch>
              <a:fillRect/>
            </a:stretch>
          </p:blipFill>
          <p:spPr>
            <a:xfrm>
              <a:off x="10317173" y="1497660"/>
              <a:ext cx="7898319" cy="5377419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38FA73FE-8347-5548-75C5-B14498389191}"/>
                </a:ext>
              </a:extLst>
            </p:cNvPr>
            <p:cNvSpPr txBox="1"/>
            <p:nvPr/>
          </p:nvSpPr>
          <p:spPr>
            <a:xfrm>
              <a:off x="13430044" y="2122282"/>
              <a:ext cx="1405050" cy="10473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</a:rPr>
                <a:t>— VHF</a:t>
              </a:r>
            </a:p>
            <a:p>
              <a:r>
                <a:rPr lang="en-US" altLang="zh-CN" sz="1400" dirty="0">
                  <a:solidFill>
                    <a:srgbClr val="0070C0"/>
                  </a:solidFill>
                </a:rPr>
                <a:t>— ED</a:t>
              </a:r>
            </a:p>
            <a:p>
              <a:r>
                <a:rPr lang="en-US" altLang="zh-CN" sz="1400" dirty="0">
                  <a:solidFill>
                    <a:srgbClr val="00B050"/>
                  </a:solidFill>
                </a:rPr>
                <a:t>— WCDA</a:t>
              </a:r>
              <a:endParaRPr lang="en-US" altLang="zh-CN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53D0D1D2-7E6A-DA4D-1CFA-BC786B1DB569}"/>
              </a:ext>
            </a:extLst>
          </p:cNvPr>
          <p:cNvSpPr txBox="1"/>
          <p:nvPr/>
        </p:nvSpPr>
        <p:spPr>
          <a:xfrm>
            <a:off x="198928" y="5661076"/>
            <a:ext cx="11515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WCDA and ED triggers :​ Concentrated first, then decreased.</a:t>
            </a:r>
          </a:p>
          <a:p>
            <a:pPr marL="342900" indent="-342900">
              <a:buAutoNum type="arabicPeriod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Events were relatively dispersed, with no obvious  clustering. </a:t>
            </a:r>
          </a:p>
          <a:p>
            <a:pPr marL="342900" indent="-342900">
              <a:buAutoNum type="arabicPeriod"/>
            </a:pPr>
            <a:r>
              <a:rPr lang="en-US" altLang="zh-CN" sz="1600" dirty="0">
                <a:solidFill>
                  <a:srgbClr val="161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response showed a nearly one-to-one correspondence with lightning VHF pulses.</a:t>
            </a:r>
            <a:endParaRPr lang="zh-CN" altLang="en-US" sz="1600" dirty="0">
              <a:solidFill>
                <a:srgbClr val="1616FF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03075D9-CDBA-91DA-DB35-4674F7645CD7}"/>
              </a:ext>
            </a:extLst>
          </p:cNvPr>
          <p:cNvSpPr txBox="1"/>
          <p:nvPr/>
        </p:nvSpPr>
        <p:spPr>
          <a:xfrm>
            <a:off x="198928" y="4326692"/>
            <a:ext cx="61372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/>
              <a:t>Temporal Variation in the Number of Fired Detectors</a:t>
            </a:r>
            <a:endParaRPr lang="zh-CN" altLang="en-US" sz="1400" dirty="0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7250669-B906-6C55-B5C7-EFF8F374462F}"/>
              </a:ext>
            </a:extLst>
          </p:cNvPr>
          <p:cNvGrpSpPr>
            <a:grpSpLocks noChangeAspect="1"/>
          </p:cNvGrpSpPr>
          <p:nvPr/>
        </p:nvGrpSpPr>
        <p:grpSpPr>
          <a:xfrm>
            <a:off x="111908" y="805825"/>
            <a:ext cx="5984092" cy="4768205"/>
            <a:chOff x="240686" y="1477668"/>
            <a:chExt cx="9560023" cy="7617555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97B30181-124C-0B42-9B47-317BF6D1B3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40686" y="1477668"/>
              <a:ext cx="9560023" cy="7617555"/>
              <a:chOff x="-1002053" y="-121117"/>
              <a:chExt cx="12016880" cy="9575210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3837C046-D29D-1986-D9E6-9FB7F6E75C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45" t="6297" r="7428" b="621"/>
              <a:stretch>
                <a:fillRect/>
              </a:stretch>
            </p:blipFill>
            <p:spPr>
              <a:xfrm>
                <a:off x="-1002053" y="-121117"/>
                <a:ext cx="12016880" cy="9575210"/>
              </a:xfrm>
              <a:prstGeom prst="rect">
                <a:avLst/>
              </a:prstGeom>
            </p:spPr>
          </p:pic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C9F74A2C-8ACC-9E35-D565-A7FDD11FE0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45" t="93798" r="88494" b="651"/>
              <a:stretch>
                <a:fillRect/>
              </a:stretch>
            </p:blipFill>
            <p:spPr>
              <a:xfrm>
                <a:off x="-538119" y="6157221"/>
                <a:ext cx="1279580" cy="570939"/>
              </a:xfrm>
              <a:prstGeom prst="rect">
                <a:avLst/>
              </a:prstGeom>
            </p:spPr>
          </p:pic>
        </p:grp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559C90B-33D4-D253-8517-3849823E7A7E}"/>
                </a:ext>
              </a:extLst>
            </p:cNvPr>
            <p:cNvSpPr/>
            <p:nvPr/>
          </p:nvSpPr>
          <p:spPr>
            <a:xfrm flipH="1">
              <a:off x="5181600" y="1579649"/>
              <a:ext cx="2362200" cy="7348302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45466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486B5-6CD6-0DF7-B1AC-7074ECB25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9E592E71-3A47-782C-4EC7-FB5874461558}"/>
              </a:ext>
            </a:extLst>
          </p:cNvPr>
          <p:cNvGrpSpPr>
            <a:grpSpLocks noChangeAspect="1"/>
          </p:cNvGrpSpPr>
          <p:nvPr/>
        </p:nvGrpSpPr>
        <p:grpSpPr>
          <a:xfrm>
            <a:off x="134595" y="763284"/>
            <a:ext cx="5884867" cy="5941590"/>
            <a:chOff x="403990" y="794879"/>
            <a:chExt cx="4518906" cy="4562463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B2C5B32-D194-787F-7BD0-FE0B8B954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990" y="794879"/>
              <a:ext cx="4518906" cy="4562463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ACD86424-5DFF-E782-D386-10BEDA00F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46034">
              <a:off x="2420084" y="2550633"/>
              <a:ext cx="868906" cy="778616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FDF34428-1BED-D489-7520-8F8A647A6F59}"/>
              </a:ext>
            </a:extLst>
          </p:cNvPr>
          <p:cNvSpPr txBox="1"/>
          <p:nvPr/>
        </p:nvSpPr>
        <p:spPr>
          <a:xfrm>
            <a:off x="695324" y="287665"/>
            <a:ext cx="10801351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</a:rPr>
              <a:t>Leader 2</a:t>
            </a:r>
            <a:endParaRPr lang="zh-CN" altLang="en-US" sz="2800" b="1" dirty="0">
              <a:latin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9CE9DCF-49A9-19EF-7B0D-38DC0CACD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2E33-5CDC-4E86-A5E4-410F153CEA22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8F02D5D-B2B5-8CF2-62B8-748024F0F05B}"/>
              </a:ext>
            </a:extLst>
          </p:cNvPr>
          <p:cNvSpPr/>
          <p:nvPr/>
        </p:nvSpPr>
        <p:spPr>
          <a:xfrm>
            <a:off x="709143" y="1581446"/>
            <a:ext cx="2367886" cy="1188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>
                <a:solidFill>
                  <a:schemeClr val="bg1"/>
                </a:solidFill>
                <a:latin typeface="+mn-ea"/>
              </a:rPr>
              <a:t>实际应用</a:t>
            </a:r>
          </a:p>
          <a:p>
            <a:pPr algn="ctr"/>
            <a:r>
              <a:rPr lang="zh-CN" altLang="en-US" sz="3600" b="1">
                <a:solidFill>
                  <a:schemeClr val="bg1"/>
                </a:solidFill>
                <a:latin typeface="+mn-ea"/>
              </a:rPr>
              <a:t>第三方面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BD39782A-765E-0BA0-32E2-0CE4848CB301}"/>
              </a:ext>
            </a:extLst>
          </p:cNvPr>
          <p:cNvGrpSpPr/>
          <p:nvPr/>
        </p:nvGrpSpPr>
        <p:grpSpPr>
          <a:xfrm>
            <a:off x="5902959" y="929730"/>
            <a:ext cx="2026920" cy="5600752"/>
            <a:chOff x="4271512" y="901361"/>
            <a:chExt cx="1606822" cy="3807039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0B718021-631C-0CBD-6F86-B521F24014B9}"/>
                </a:ext>
              </a:extLst>
            </p:cNvPr>
            <p:cNvSpPr txBox="1"/>
            <p:nvPr/>
          </p:nvSpPr>
          <p:spPr>
            <a:xfrm>
              <a:off x="4271512" y="901361"/>
              <a:ext cx="1606822" cy="156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>
                  <a:latin typeface="Arial" panose="020B0604020202020204" pitchFamily="34" charset="0"/>
                  <a:cs typeface="Arial" panose="020B0604020202020204" pitchFamily="34" charset="0"/>
                </a:rPr>
                <a:t>Amplitude    </a:t>
              </a:r>
              <a:r>
                <a:rPr lang="en-US" altLang="zh-CN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WCDAQa</a:t>
              </a:r>
              <a:r>
                <a:rPr lang="en-US" altLang="zh-CN" sz="900" dirty="0">
                  <a:latin typeface="Arial" panose="020B0604020202020204" pitchFamily="34" charset="0"/>
                  <a:cs typeface="Arial" panose="020B0604020202020204" pitchFamily="34" charset="0"/>
                </a:rPr>
                <a:t>      EDQ </a:t>
              </a:r>
              <a:endParaRPr lang="zh-CN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9A9A196E-1B6D-E30E-A971-384383DD3524}"/>
                </a:ext>
              </a:extLst>
            </p:cNvPr>
            <p:cNvGrpSpPr/>
            <p:nvPr/>
          </p:nvGrpSpPr>
          <p:grpSpPr>
            <a:xfrm>
              <a:off x="4327555" y="1041196"/>
              <a:ext cx="1410364" cy="3667204"/>
              <a:chOff x="4327555" y="1041196"/>
              <a:chExt cx="1410364" cy="3667204"/>
            </a:xfrm>
          </p:grpSpPr>
          <p:grpSp>
            <p:nvGrpSpPr>
              <p:cNvPr id="25" name="组合 24">
                <a:extLst>
                  <a:ext uri="{FF2B5EF4-FFF2-40B4-BE49-F238E27FC236}">
                    <a16:creationId xmlns:a16="http://schemas.microsoft.com/office/drawing/2014/main" id="{280087D6-40D2-1F0A-06A6-F3970FBE6F7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799779" y="1041196"/>
                <a:ext cx="938140" cy="3667204"/>
                <a:chOff x="5540105" y="968350"/>
                <a:chExt cx="1235541" cy="4829758"/>
              </a:xfrm>
            </p:grpSpPr>
            <p:pic>
              <p:nvPicPr>
                <p:cNvPr id="31" name="图片 30">
                  <a:extLst>
                    <a:ext uri="{FF2B5EF4-FFF2-40B4-BE49-F238E27FC236}">
                      <a16:creationId xmlns:a16="http://schemas.microsoft.com/office/drawing/2014/main" id="{65912516-6408-1DD1-2DF9-BFFBED9681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4244" t="10401" r="4737" b="8758"/>
                <a:stretch>
                  <a:fillRect/>
                </a:stretch>
              </p:blipFill>
              <p:spPr>
                <a:xfrm>
                  <a:off x="5540105" y="968350"/>
                  <a:ext cx="721387" cy="4805222"/>
                </a:xfrm>
                <a:prstGeom prst="rect">
                  <a:avLst/>
                </a:prstGeom>
              </p:spPr>
            </p:pic>
            <p:pic>
              <p:nvPicPr>
                <p:cNvPr id="33" name="图片 32">
                  <a:extLst>
                    <a:ext uri="{FF2B5EF4-FFF2-40B4-BE49-F238E27FC236}">
                      <a16:creationId xmlns:a16="http://schemas.microsoft.com/office/drawing/2014/main" id="{4C57518F-C1C5-0391-1B12-F5B0FC6F7D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6831" r="2830"/>
                <a:stretch>
                  <a:fillRect/>
                </a:stretch>
              </p:blipFill>
              <p:spPr>
                <a:xfrm>
                  <a:off x="6215794" y="992970"/>
                  <a:ext cx="559852" cy="4805138"/>
                </a:xfrm>
                <a:prstGeom prst="rect">
                  <a:avLst/>
                </a:prstGeom>
              </p:spPr>
            </p:pic>
          </p:grpSp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B4498C58-35F6-410E-9CF4-B835956285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170" t="17676" r="18138" b="13235"/>
              <a:stretch>
                <a:fillRect/>
              </a:stretch>
            </p:blipFill>
            <p:spPr>
              <a:xfrm>
                <a:off x="4327555" y="1078522"/>
                <a:ext cx="584468" cy="3611247"/>
              </a:xfrm>
              <a:prstGeom prst="rect">
                <a:avLst/>
              </a:prstGeom>
            </p:spPr>
          </p:pic>
        </p:grp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83B38C50-D4A7-F3DC-D4A8-BA8771EC584D}"/>
              </a:ext>
            </a:extLst>
          </p:cNvPr>
          <p:cNvSpPr txBox="1"/>
          <p:nvPr/>
        </p:nvSpPr>
        <p:spPr>
          <a:xfrm>
            <a:off x="4239961" y="5667639"/>
            <a:ext cx="18560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200 ns per frame</a:t>
            </a:r>
          </a:p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Total duration: 3 µs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F20060B-93AF-11B1-273F-FFFCDB380A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2" r="2563" b="5175"/>
          <a:stretch>
            <a:fillRect/>
          </a:stretch>
        </p:blipFill>
        <p:spPr>
          <a:xfrm>
            <a:off x="7753085" y="410817"/>
            <a:ext cx="3871546" cy="303775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FC2F398-F3BC-7728-6729-E02E62302D07}"/>
              </a:ext>
            </a:extLst>
          </p:cNvPr>
          <p:cNvSpPr txBox="1"/>
          <p:nvPr/>
        </p:nvSpPr>
        <p:spPr>
          <a:xfrm>
            <a:off x="1700812" y="1010405"/>
            <a:ext cx="29626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WCDA&amp;ED charge distribution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22566EE-47D3-9698-317A-9EC21A028DED}"/>
              </a:ext>
            </a:extLst>
          </p:cNvPr>
          <p:cNvSpPr txBox="1"/>
          <p:nvPr/>
        </p:nvSpPr>
        <p:spPr>
          <a:xfrm>
            <a:off x="8497052" y="3429000"/>
            <a:ext cx="22210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Zenith-angle sky map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5190510-E94A-EB3D-E666-9696C613BB97}"/>
              </a:ext>
            </a:extLst>
          </p:cNvPr>
          <p:cNvSpPr txBox="1"/>
          <p:nvPr/>
        </p:nvSpPr>
        <p:spPr>
          <a:xfrm>
            <a:off x="7806483" y="4282131"/>
            <a:ext cx="4252605" cy="2016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Time: Sweeps across array in 3 </a:t>
            </a:r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μs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Large time intervals between events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Reason:​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Dart leader develops without branching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Develop relatively faster (~1e6 m/s).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7918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52F10-D357-D4F4-7D7A-67918BBD3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65111274-4959-84DB-4030-8F9DB7E53FCC}"/>
              </a:ext>
            </a:extLst>
          </p:cNvPr>
          <p:cNvSpPr txBox="1"/>
          <p:nvPr/>
        </p:nvSpPr>
        <p:spPr>
          <a:xfrm>
            <a:off x="695324" y="287665"/>
            <a:ext cx="10801351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</a:rPr>
              <a:t>Reconstruction Results</a:t>
            </a:r>
            <a:endParaRPr lang="zh-CN" altLang="en-US" sz="2800" b="1" dirty="0">
              <a:latin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B57E6AD-3CA0-CC34-37EC-F0AA91184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2E33-5CDC-4E86-A5E4-410F153CEA22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22A04B4-588D-4E2A-47D7-689E9DC2A83B}"/>
              </a:ext>
            </a:extLst>
          </p:cNvPr>
          <p:cNvSpPr/>
          <p:nvPr/>
        </p:nvSpPr>
        <p:spPr>
          <a:xfrm>
            <a:off x="709143" y="1581446"/>
            <a:ext cx="2367886" cy="1188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>
                <a:solidFill>
                  <a:schemeClr val="bg1"/>
                </a:solidFill>
                <a:latin typeface="+mn-ea"/>
              </a:rPr>
              <a:t>实际应用</a:t>
            </a:r>
          </a:p>
          <a:p>
            <a:pPr algn="ctr"/>
            <a:r>
              <a:rPr lang="zh-CN" altLang="en-US" sz="3600" b="1">
                <a:solidFill>
                  <a:schemeClr val="bg1"/>
                </a:solidFill>
                <a:latin typeface="+mn-ea"/>
              </a:rPr>
              <a:t>第三方面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B2FBDD7-BECE-740E-89F4-0D870DD374F7}"/>
              </a:ext>
            </a:extLst>
          </p:cNvPr>
          <p:cNvSpPr/>
          <p:nvPr/>
        </p:nvSpPr>
        <p:spPr>
          <a:xfrm>
            <a:off x="9128790" y="4147314"/>
            <a:ext cx="2367886" cy="1188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+mn-ea"/>
              </a:rPr>
              <a:t>实际应用</a:t>
            </a: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+mn-ea"/>
              </a:rPr>
              <a:t>第四方面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0197A9F-E8CB-10FB-8013-B61F9BBBDC5E}"/>
              </a:ext>
            </a:extLst>
          </p:cNvPr>
          <p:cNvSpPr txBox="1"/>
          <p:nvPr/>
        </p:nvSpPr>
        <p:spPr>
          <a:xfrm>
            <a:off x="709143" y="4648829"/>
            <a:ext cx="50274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Broader time profile and longer duration than typical Extensive Air Shower (EAS)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Time distribution exhibited a distinct arc-like structure.</a:t>
            </a: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E87250C-A651-73EE-F3E3-A8EF2BAA3853}"/>
              </a:ext>
            </a:extLst>
          </p:cNvPr>
          <p:cNvGrpSpPr>
            <a:grpSpLocks noChangeAspect="1"/>
          </p:cNvGrpSpPr>
          <p:nvPr/>
        </p:nvGrpSpPr>
        <p:grpSpPr>
          <a:xfrm>
            <a:off x="79632" y="1070715"/>
            <a:ext cx="6069656" cy="3377921"/>
            <a:chOff x="7705828" y="544240"/>
            <a:chExt cx="10448530" cy="5814878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69356EF-5FF3-2A4F-C96F-6AD1D5B9C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5828" y="544240"/>
              <a:ext cx="10448530" cy="5214470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60DBE069-5075-81D9-6988-8A7771B1A1B7}"/>
                </a:ext>
              </a:extLst>
            </p:cNvPr>
            <p:cNvSpPr txBox="1"/>
            <p:nvPr/>
          </p:nvSpPr>
          <p:spPr>
            <a:xfrm>
              <a:off x="7872556" y="5829299"/>
              <a:ext cx="9906000" cy="529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Reconstruction Results (EAS)</a:t>
              </a: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368D3071-68D1-A243-C007-7C27E1FD71D0}"/>
              </a:ext>
            </a:extLst>
          </p:cNvPr>
          <p:cNvSpPr txBox="1"/>
          <p:nvPr/>
        </p:nvSpPr>
        <p:spPr>
          <a:xfrm>
            <a:off x="6244683" y="951056"/>
            <a:ext cx="54651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Lightning leader is a </a:t>
            </a:r>
            <a:r>
              <a:rPr lang="en-US" altLang="zh-CN" dirty="0">
                <a:solidFill>
                  <a:srgbClr val="161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near-ground process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(1-3 km),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Assume the particles originate from a point source and propagate through the air 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 spherical wave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to the ground (LHAASO array) for reconstruction.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6D650A9C-F393-3E1A-833E-6F53243ED9AF}"/>
              </a:ext>
            </a:extLst>
          </p:cNvPr>
          <p:cNvGrpSpPr/>
          <p:nvPr/>
        </p:nvGrpSpPr>
        <p:grpSpPr>
          <a:xfrm>
            <a:off x="5930981" y="-290593"/>
            <a:ext cx="8836571" cy="6463803"/>
            <a:chOff x="5690454" y="-631320"/>
            <a:chExt cx="8836571" cy="6463803"/>
          </a:xfrm>
        </p:grpSpPr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4855051E-75F1-CB8C-31D0-C68F792BE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365" t="1534" r="63630" b="48034"/>
            <a:stretch>
              <a:fillRect/>
            </a:stretch>
          </p:blipFill>
          <p:spPr>
            <a:xfrm rot="21223401">
              <a:off x="6648944" y="2968810"/>
              <a:ext cx="2561048" cy="2471747"/>
            </a:xfrm>
            <a:prstGeom prst="rect">
              <a:avLst/>
            </a:prstGeom>
          </p:spPr>
        </p:pic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5EA9075E-EBB7-7E85-90B1-68FFDC2ACBFF}"/>
                </a:ext>
              </a:extLst>
            </p:cNvPr>
            <p:cNvGrpSpPr/>
            <p:nvPr/>
          </p:nvGrpSpPr>
          <p:grpSpPr>
            <a:xfrm>
              <a:off x="5690454" y="-631320"/>
              <a:ext cx="8836571" cy="6463803"/>
              <a:chOff x="5690454" y="-631320"/>
              <a:chExt cx="8836571" cy="6463803"/>
            </a:xfrm>
          </p:grpSpPr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735ABB06-AC33-9EDD-8415-BF5B9C06F349}"/>
                  </a:ext>
                </a:extLst>
              </p:cNvPr>
              <p:cNvGrpSpPr/>
              <p:nvPr/>
            </p:nvGrpSpPr>
            <p:grpSpPr>
              <a:xfrm>
                <a:off x="5690454" y="-631320"/>
                <a:ext cx="8836571" cy="6235143"/>
                <a:chOff x="2381065" y="-638154"/>
                <a:chExt cx="8014323" cy="6653839"/>
              </a:xfrm>
            </p:grpSpPr>
            <p:grpSp>
              <p:nvGrpSpPr>
                <p:cNvPr id="15" name="组合 14">
                  <a:extLst>
                    <a:ext uri="{FF2B5EF4-FFF2-40B4-BE49-F238E27FC236}">
                      <a16:creationId xmlns:a16="http://schemas.microsoft.com/office/drawing/2014/main" id="{B0598EF7-59B3-C4AE-C74D-E5E970C598C4}"/>
                    </a:ext>
                  </a:extLst>
                </p:cNvPr>
                <p:cNvGrpSpPr/>
                <p:nvPr/>
              </p:nvGrpSpPr>
              <p:grpSpPr>
                <a:xfrm>
                  <a:off x="2381065" y="-638154"/>
                  <a:ext cx="8014323" cy="6653839"/>
                  <a:chOff x="-712295" y="116724"/>
                  <a:chExt cx="8014323" cy="6653839"/>
                </a:xfrm>
              </p:grpSpPr>
              <p:grpSp>
                <p:nvGrpSpPr>
                  <p:cNvPr id="20" name="组合 19">
                    <a:extLst>
                      <a:ext uri="{FF2B5EF4-FFF2-40B4-BE49-F238E27FC236}">
                        <a16:creationId xmlns:a16="http://schemas.microsoft.com/office/drawing/2014/main" id="{FC6F0109-7FAA-01FF-0758-A7BC9BD0E57A}"/>
                      </a:ext>
                    </a:extLst>
                  </p:cNvPr>
                  <p:cNvGrpSpPr/>
                  <p:nvPr/>
                </p:nvGrpSpPr>
                <p:grpSpPr>
                  <a:xfrm>
                    <a:off x="-712295" y="1419685"/>
                    <a:ext cx="6661075" cy="5183052"/>
                    <a:chOff x="-712295" y="1419685"/>
                    <a:chExt cx="6661075" cy="5183052"/>
                  </a:xfrm>
                </p:grpSpPr>
                <p:grpSp>
                  <p:nvGrpSpPr>
                    <p:cNvPr id="22" name="组合 21">
                      <a:extLst>
                        <a:ext uri="{FF2B5EF4-FFF2-40B4-BE49-F238E27FC236}">
                          <a16:creationId xmlns:a16="http://schemas.microsoft.com/office/drawing/2014/main" id="{D3DE849F-E577-9A70-A546-6B4884FB029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712295" y="6023990"/>
                      <a:ext cx="4893495" cy="578747"/>
                      <a:chOff x="-712295" y="6023990"/>
                      <a:chExt cx="4893495" cy="578747"/>
                    </a:xfrm>
                  </p:grpSpPr>
                  <p:sp>
                    <p:nvSpPr>
                      <p:cNvPr id="33" name="平行四边形 32">
                        <a:extLst>
                          <a:ext uri="{FF2B5EF4-FFF2-40B4-BE49-F238E27FC236}">
                            <a16:creationId xmlns:a16="http://schemas.microsoft.com/office/drawing/2014/main" id="{CE5569BC-30DF-F139-6533-2C34C28F91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712295" y="6023990"/>
                        <a:ext cx="4893495" cy="578747"/>
                      </a:xfrm>
                      <a:prstGeom prst="parallelogram">
                        <a:avLst>
                          <a:gd name="adj" fmla="val 282481"/>
                        </a:avLst>
                      </a:prstGeom>
                      <a:solidFill>
                        <a:srgbClr val="00B0F0"/>
                      </a:solidFill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dirty="0"/>
                      </a:p>
                    </p:txBody>
                  </p:sp>
                  <p:sp>
                    <p:nvSpPr>
                      <p:cNvPr id="34" name="等腰三角形 33">
                        <a:extLst>
                          <a:ext uri="{FF2B5EF4-FFF2-40B4-BE49-F238E27FC236}">
                            <a16:creationId xmlns:a16="http://schemas.microsoft.com/office/drawing/2014/main" id="{0298F977-9BA8-5C71-23E0-EABF546060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3400" y="6149516"/>
                        <a:ext cx="66040" cy="53164"/>
                      </a:xfrm>
                      <a:prstGeom prst="triangle">
                        <a:avLst/>
                      </a:prstGeom>
                      <a:solidFill>
                        <a:srgbClr val="002060"/>
                      </a:solidFill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35" name="等腰三角形 34">
                        <a:extLst>
                          <a:ext uri="{FF2B5EF4-FFF2-40B4-BE49-F238E27FC236}">
                            <a16:creationId xmlns:a16="http://schemas.microsoft.com/office/drawing/2014/main" id="{395D9AC9-7BFA-7230-48B0-3FABE5FE99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680" y="6405438"/>
                        <a:ext cx="66040" cy="53164"/>
                      </a:xfrm>
                      <a:prstGeom prst="triangle">
                        <a:avLst/>
                      </a:prstGeom>
                      <a:solidFill>
                        <a:srgbClr val="002060"/>
                      </a:solidFill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36" name="等腰三角形 35">
                        <a:extLst>
                          <a:ext uri="{FF2B5EF4-FFF2-40B4-BE49-F238E27FC236}">
                            <a16:creationId xmlns:a16="http://schemas.microsoft.com/office/drawing/2014/main" id="{6B74D6D2-CFB0-C2B3-7EDD-6949024FEE8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5014" y="6096352"/>
                        <a:ext cx="66040" cy="53164"/>
                      </a:xfrm>
                      <a:prstGeom prst="triangle">
                        <a:avLst/>
                      </a:prstGeom>
                      <a:solidFill>
                        <a:srgbClr val="002060"/>
                      </a:solidFill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37" name="等腰三角形 36">
                        <a:extLst>
                          <a:ext uri="{FF2B5EF4-FFF2-40B4-BE49-F238E27FC236}">
                            <a16:creationId xmlns:a16="http://schemas.microsoft.com/office/drawing/2014/main" id="{C02E465D-02E6-B95F-5523-5EA9112746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684074" y="6422889"/>
                        <a:ext cx="66040" cy="53164"/>
                      </a:xfrm>
                      <a:prstGeom prst="triangle">
                        <a:avLst/>
                      </a:prstGeom>
                      <a:solidFill>
                        <a:srgbClr val="002060"/>
                      </a:solidFill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</p:grpSp>
                <p:cxnSp>
                  <p:nvCxnSpPr>
                    <p:cNvPr id="23" name="直接连接符 22">
                      <a:extLst>
                        <a:ext uri="{FF2B5EF4-FFF2-40B4-BE49-F238E27FC236}">
                          <a16:creationId xmlns:a16="http://schemas.microsoft.com/office/drawing/2014/main" id="{EE25D61E-34A9-30FC-50EF-25A96DBF403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060315" y="3438835"/>
                      <a:ext cx="2872903" cy="286989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4" name="星形: 五角 23">
                      <a:extLst>
                        <a:ext uri="{FF2B5EF4-FFF2-40B4-BE49-F238E27FC236}">
                          <a16:creationId xmlns:a16="http://schemas.microsoft.com/office/drawing/2014/main" id="{3512CC68-C986-8828-4855-AE9645AED1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13242" y="3303000"/>
                      <a:ext cx="252919" cy="252000"/>
                    </a:xfrm>
                    <a:prstGeom prst="star5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cxnSp>
                  <p:nvCxnSpPr>
                    <p:cNvPr id="25" name="直接连接符 24">
                      <a:extLst>
                        <a:ext uri="{FF2B5EF4-FFF2-40B4-BE49-F238E27FC236}">
                          <a16:creationId xmlns:a16="http://schemas.microsoft.com/office/drawing/2014/main" id="{22D032A7-8A9E-4697-F5AE-8A17E169FE38}"/>
                        </a:ext>
                      </a:extLst>
                    </p:cNvPr>
                    <p:cNvCxnSpPr>
                      <a:cxnSpLocks/>
                      <a:endCxn id="21" idx="2"/>
                    </p:cNvCxnSpPr>
                    <p:nvPr/>
                  </p:nvCxnSpPr>
                  <p:spPr>
                    <a:xfrm flipH="1">
                      <a:off x="711450" y="3429000"/>
                      <a:ext cx="3228251" cy="65642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6" name="弧形 25">
                      <a:extLst>
                        <a:ext uri="{FF2B5EF4-FFF2-40B4-BE49-F238E27FC236}">
                          <a16:creationId xmlns:a16="http://schemas.microsoft.com/office/drawing/2014/main" id="{4DA17D7D-B32A-CA5E-85D6-313467E2BFC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0800000">
                      <a:off x="1930622" y="1419685"/>
                      <a:ext cx="4018158" cy="4018630"/>
                    </a:xfrm>
                    <a:prstGeom prst="arc">
                      <a:avLst>
                        <a:gd name="adj1" fmla="val 17514771"/>
                        <a:gd name="adj2" fmla="val 20957766"/>
                      </a:avLst>
                    </a:prstGeom>
                    <a:ln w="9525">
                      <a:solidFill>
                        <a:srgbClr val="7030A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27" name="弧形 26">
                      <a:extLst>
                        <a:ext uri="{FF2B5EF4-FFF2-40B4-BE49-F238E27FC236}">
                          <a16:creationId xmlns:a16="http://schemas.microsoft.com/office/drawing/2014/main" id="{CFABC9D0-5B19-F04C-E21C-1A7B0DF7B4F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0800000">
                      <a:off x="3006489" y="2472403"/>
                      <a:ext cx="1912969" cy="1913194"/>
                    </a:xfrm>
                    <a:prstGeom prst="arc">
                      <a:avLst>
                        <a:gd name="adj1" fmla="val 17444209"/>
                        <a:gd name="adj2" fmla="val 21008947"/>
                      </a:avLst>
                    </a:prstGeom>
                    <a:ln w="9525">
                      <a:solidFill>
                        <a:srgbClr val="7030A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cxnSp>
                  <p:nvCxnSpPr>
                    <p:cNvPr id="28" name="直接连接符 27">
                      <a:extLst>
                        <a:ext uri="{FF2B5EF4-FFF2-40B4-BE49-F238E27FC236}">
                          <a16:creationId xmlns:a16="http://schemas.microsoft.com/office/drawing/2014/main" id="{29CA764F-BD47-C74A-A9C3-7F2D1A50FD2F}"/>
                        </a:ext>
                      </a:extLst>
                    </p:cNvPr>
                    <p:cNvCxnSpPr>
                      <a:cxnSpLocks/>
                      <a:stCxn id="36" idx="5"/>
                    </p:cNvCxnSpPr>
                    <p:nvPr/>
                  </p:nvCxnSpPr>
                  <p:spPr>
                    <a:xfrm flipV="1">
                      <a:off x="1634544" y="3429000"/>
                      <a:ext cx="2328429" cy="2693934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" name="直接连接符 28">
                      <a:extLst>
                        <a:ext uri="{FF2B5EF4-FFF2-40B4-BE49-F238E27FC236}">
                          <a16:creationId xmlns:a16="http://schemas.microsoft.com/office/drawing/2014/main" id="{46ADA94A-B69E-5ED9-E3CD-1DCCE6CE3620}"/>
                        </a:ext>
                      </a:extLst>
                    </p:cNvPr>
                    <p:cNvCxnSpPr>
                      <a:cxnSpLocks/>
                      <a:stCxn id="34" idx="5"/>
                    </p:cNvCxnSpPr>
                    <p:nvPr/>
                  </p:nvCxnSpPr>
                  <p:spPr>
                    <a:xfrm flipV="1">
                      <a:off x="582930" y="3429000"/>
                      <a:ext cx="3380043" cy="2747098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" name="直接连接符 29">
                      <a:extLst>
                        <a:ext uri="{FF2B5EF4-FFF2-40B4-BE49-F238E27FC236}">
                          <a16:creationId xmlns:a16="http://schemas.microsoft.com/office/drawing/2014/main" id="{D9D07992-B092-6A59-DAA1-B2758587B6CC}"/>
                        </a:ext>
                      </a:extLst>
                    </p:cNvPr>
                    <p:cNvCxnSpPr>
                      <a:cxnSpLocks/>
                      <a:stCxn id="35" idx="5"/>
                    </p:cNvCxnSpPr>
                    <p:nvPr/>
                  </p:nvCxnSpPr>
                  <p:spPr>
                    <a:xfrm flipV="1">
                      <a:off x="791210" y="3427185"/>
                      <a:ext cx="3148490" cy="3004835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" name="直接连接符 30">
                      <a:extLst>
                        <a:ext uri="{FF2B5EF4-FFF2-40B4-BE49-F238E27FC236}">
                          <a16:creationId xmlns:a16="http://schemas.microsoft.com/office/drawing/2014/main" id="{7931FBA7-41F3-AC93-569C-5EFB59507C4E}"/>
                        </a:ext>
                      </a:extLst>
                    </p:cNvPr>
                    <p:cNvCxnSpPr>
                      <a:cxnSpLocks/>
                      <a:stCxn id="37" idx="3"/>
                    </p:cNvCxnSpPr>
                    <p:nvPr/>
                  </p:nvCxnSpPr>
                  <p:spPr>
                    <a:xfrm flipV="1">
                      <a:off x="1717095" y="3438835"/>
                      <a:ext cx="2230061" cy="3037218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" name="直接连接符 31">
                      <a:extLst>
                        <a:ext uri="{FF2B5EF4-FFF2-40B4-BE49-F238E27FC236}">
                          <a16:creationId xmlns:a16="http://schemas.microsoft.com/office/drawing/2014/main" id="{CC4B8B38-FC12-C514-BDE3-067D08297A12}"/>
                        </a:ext>
                      </a:extLst>
                    </p:cNvPr>
                    <p:cNvCxnSpPr>
                      <a:cxnSpLocks/>
                      <a:endCxn id="21" idx="0"/>
                    </p:cNvCxnSpPr>
                    <p:nvPr/>
                  </p:nvCxnSpPr>
                  <p:spPr>
                    <a:xfrm flipH="1">
                      <a:off x="2734063" y="3438835"/>
                      <a:ext cx="1202920" cy="3091371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1" name="弧形 20">
                    <a:extLst>
                      <a:ext uri="{FF2B5EF4-FFF2-40B4-BE49-F238E27FC236}">
                        <a16:creationId xmlns:a16="http://schemas.microsoft.com/office/drawing/2014/main" id="{85A5AB01-0DA5-1AC4-788D-2BDC59277CD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0800000">
                    <a:off x="648970" y="116724"/>
                    <a:ext cx="6653058" cy="6653839"/>
                  </a:xfrm>
                  <a:prstGeom prst="arc">
                    <a:avLst>
                      <a:gd name="adj1" fmla="val 17514619"/>
                      <a:gd name="adj2" fmla="val 20932583"/>
                    </a:avLst>
                  </a:prstGeom>
                  <a:ln w="952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</p:grpSp>
            <p:pic>
              <p:nvPicPr>
                <p:cNvPr id="16" name="图片 15">
                  <a:extLst>
                    <a:ext uri="{FF2B5EF4-FFF2-40B4-BE49-F238E27FC236}">
                      <a16:creationId xmlns:a16="http://schemas.microsoft.com/office/drawing/2014/main" id="{93C67911-CBF1-1A8B-A590-96EFA8E6A7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222" t="45697" r="27714" b="8785"/>
                <a:stretch>
                  <a:fillRect/>
                </a:stretch>
              </p:blipFill>
              <p:spPr>
                <a:xfrm rot="998130">
                  <a:off x="3641547" y="3571276"/>
                  <a:ext cx="2251192" cy="2028450"/>
                </a:xfrm>
                <a:prstGeom prst="rect">
                  <a:avLst/>
                </a:prstGeom>
              </p:spPr>
            </p:pic>
          </p:grpSp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2C7389F6-41E7-28D0-7EB9-074A29BE4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222" t="45697" r="27714" b="8785"/>
              <a:stretch>
                <a:fillRect/>
              </a:stretch>
            </p:blipFill>
            <p:spPr>
              <a:xfrm rot="998130">
                <a:off x="9765425" y="2711632"/>
                <a:ext cx="719820" cy="551230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3261D0D1-D5CB-A5A7-9DC2-F5E9EAA422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365" t="1534" r="63630" b="48034"/>
              <a:stretch>
                <a:fillRect/>
              </a:stretch>
            </p:blipFill>
            <p:spPr>
              <a:xfrm rot="17436502" flipV="1">
                <a:off x="7157591" y="3462253"/>
                <a:ext cx="2412287" cy="2328173"/>
              </a:xfrm>
              <a:prstGeom prst="rect">
                <a:avLst/>
              </a:prstGeom>
            </p:spPr>
          </p:pic>
        </p:grp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5DDE2D99-DB33-4563-BED7-FBCE87D30D2E}"/>
              </a:ext>
            </a:extLst>
          </p:cNvPr>
          <p:cNvSpPr txBox="1"/>
          <p:nvPr/>
        </p:nvSpPr>
        <p:spPr>
          <a:xfrm>
            <a:off x="6522843" y="5882355"/>
            <a:ext cx="43979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/>
              <a:t>Schematic diagram of the spherical wave hypothesis.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1621766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D91AB-EFFA-ACA7-484B-F4B17CD03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1E55670A-1720-3488-3981-CB6E70BE4064}"/>
              </a:ext>
            </a:extLst>
          </p:cNvPr>
          <p:cNvGrpSpPr>
            <a:grpSpLocks noChangeAspect="1"/>
          </p:cNvGrpSpPr>
          <p:nvPr/>
        </p:nvGrpSpPr>
        <p:grpSpPr>
          <a:xfrm>
            <a:off x="1073363" y="805825"/>
            <a:ext cx="10218329" cy="4655203"/>
            <a:chOff x="466228" y="673283"/>
            <a:chExt cx="11725772" cy="5341955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8B099A3E-C4CC-9C00-7590-2C2F716A9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27" t="2973" r="20573" b="38540"/>
            <a:stretch>
              <a:fillRect/>
            </a:stretch>
          </p:blipFill>
          <p:spPr>
            <a:xfrm>
              <a:off x="466228" y="710721"/>
              <a:ext cx="4868124" cy="530451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B90572D-E6EC-39ED-935B-65FA98FA0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99" t="2938" r="20636" b="38576"/>
            <a:stretch>
              <a:fillRect/>
            </a:stretch>
          </p:blipFill>
          <p:spPr>
            <a:xfrm>
              <a:off x="6325911" y="710720"/>
              <a:ext cx="4868124" cy="530451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7CE74DC-76DC-18AE-DA4C-1F2145C0E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126" t="11926" r="3168" b="10727"/>
            <a:stretch>
              <a:fillRect/>
            </a:stretch>
          </p:blipFill>
          <p:spPr>
            <a:xfrm>
              <a:off x="11062414" y="673283"/>
              <a:ext cx="1129586" cy="5304516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146C4603-9E71-4169-2644-EFB186A27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113" t="11925" r="4619" b="10727"/>
            <a:stretch>
              <a:fillRect/>
            </a:stretch>
          </p:blipFill>
          <p:spPr>
            <a:xfrm>
              <a:off x="5273616" y="710721"/>
              <a:ext cx="1010285" cy="5304517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2E7B1182-D5A2-4FF0-11FA-FA6DCE432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97" t="11309" r="16330" b="81920"/>
            <a:stretch>
              <a:fillRect/>
            </a:stretch>
          </p:blipFill>
          <p:spPr>
            <a:xfrm>
              <a:off x="3676297" y="1016671"/>
              <a:ext cx="1658055" cy="695113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1A18D64A-A4EC-0383-C588-0C34F3C98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97" t="11309" r="16330" b="81920"/>
            <a:stretch>
              <a:fillRect/>
            </a:stretch>
          </p:blipFill>
          <p:spPr>
            <a:xfrm>
              <a:off x="9504429" y="1046518"/>
              <a:ext cx="1586860" cy="665266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4B1DDC49-2B72-C633-1170-751FCF49A534}"/>
              </a:ext>
            </a:extLst>
          </p:cNvPr>
          <p:cNvSpPr txBox="1"/>
          <p:nvPr/>
        </p:nvSpPr>
        <p:spPr>
          <a:xfrm>
            <a:off x="695324" y="287665"/>
            <a:ext cx="10801351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</a:rPr>
              <a:t>Reconstruction Results</a:t>
            </a:r>
            <a:endParaRPr lang="zh-CN" altLang="en-US" sz="2800" b="1" dirty="0">
              <a:latin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8B9F79-84FB-7111-B5AB-20EF5B4D6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2E33-5CDC-4E86-A5E4-410F153CEA22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128FFD8-19AC-47F7-86EC-37FCD337FD21}"/>
              </a:ext>
            </a:extLst>
          </p:cNvPr>
          <p:cNvSpPr txBox="1"/>
          <p:nvPr/>
        </p:nvSpPr>
        <p:spPr>
          <a:xfrm>
            <a:off x="456326" y="1674755"/>
            <a:ext cx="273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Leader 1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A0222BF-265E-8272-5F89-3097347A7B53}"/>
              </a:ext>
            </a:extLst>
          </p:cNvPr>
          <p:cNvSpPr txBox="1"/>
          <p:nvPr/>
        </p:nvSpPr>
        <p:spPr>
          <a:xfrm>
            <a:off x="695324" y="5929846"/>
            <a:ext cx="90492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161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reconstruction results are consistent with the lightning localization data.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94B749F-E03C-E09D-BA03-8413A5DBFF02}"/>
              </a:ext>
            </a:extLst>
          </p:cNvPr>
          <p:cNvSpPr txBox="1"/>
          <p:nvPr/>
        </p:nvSpPr>
        <p:spPr>
          <a:xfrm>
            <a:off x="5352259" y="1674755"/>
            <a:ext cx="273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Leader 2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CDAA467-B600-7247-F7D5-6910E1B43625}"/>
              </a:ext>
            </a:extLst>
          </p:cNvPr>
          <p:cNvSpPr txBox="1"/>
          <p:nvPr/>
        </p:nvSpPr>
        <p:spPr>
          <a:xfrm>
            <a:off x="1073362" y="5527678"/>
            <a:ext cx="102183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WCDA reconstruction &amp; lightning localization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43077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695324" y="287665"/>
            <a:ext cx="10801351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</a:rPr>
              <a:t>Summary</a:t>
            </a:r>
            <a:endParaRPr lang="zh-CN" altLang="en-US" sz="2800" b="1" dirty="0">
              <a:latin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67D80-C6C0-4DCE-8A4C-06785681DC90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66774" y="1390548"/>
            <a:ext cx="10801350" cy="2989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LHAASO detected high-energy radiation from downward lightning leaders.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endParaRPr lang="en-US" altLang="zh-CN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the first leader, the high-energy particle radiation showed event clustering.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the second leader, the high-energy particles were more dispersed.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origin of these high-energy particles coincides with the lightning location. </a:t>
            </a:r>
          </a:p>
        </p:txBody>
      </p:sp>
    </p:spTree>
    <p:extLst>
      <p:ext uri="{BB962C8B-B14F-4D97-AF65-F5344CB8AC3E}">
        <p14:creationId xmlns:p14="http://schemas.microsoft.com/office/powerpoint/2010/main" val="302356342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95325" y="549275"/>
            <a:ext cx="10801350" cy="5759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95326" y="2705725"/>
            <a:ext cx="10801350" cy="1432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>
                <a:solidFill>
                  <a:schemeClr val="bg1"/>
                </a:solidFill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8682921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5AEDF-D7E5-2A25-3382-5239CC28A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combined_datasets_76970_76976_linear">
            <a:extLst>
              <a:ext uri="{FF2B5EF4-FFF2-40B4-BE49-F238E27FC236}">
                <a16:creationId xmlns:a16="http://schemas.microsoft.com/office/drawing/2014/main" id="{BD6957AB-AEF8-2420-FAC2-6D0507AAE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5" y="4846069"/>
            <a:ext cx="5308065" cy="2011931"/>
          </a:xfrm>
          <a:prstGeom prst="rect">
            <a:avLst/>
          </a:prstGeom>
        </p:spPr>
      </p:pic>
      <p:pic>
        <p:nvPicPr>
          <p:cNvPr id="19" name="图片 18" descr="combined_datasets_76779_76788_linear">
            <a:extLst>
              <a:ext uri="{FF2B5EF4-FFF2-40B4-BE49-F238E27FC236}">
                <a16:creationId xmlns:a16="http://schemas.microsoft.com/office/drawing/2014/main" id="{50D10486-F660-4DF6-5B3E-92E5F1239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92" y="2994616"/>
            <a:ext cx="5308065" cy="225849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E658DF1-0B7E-FEC6-6974-519665BB5BB9}"/>
              </a:ext>
            </a:extLst>
          </p:cNvPr>
          <p:cNvSpPr txBox="1"/>
          <p:nvPr/>
        </p:nvSpPr>
        <p:spPr>
          <a:xfrm>
            <a:off x="695324" y="287665"/>
            <a:ext cx="10801351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charset="-122"/>
              </a:rPr>
              <a:t>第一次先导期间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7C3295-7522-FC85-FE7A-0B03FCADC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97922E33-5CDC-4E86-A5E4-410F153CEA22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3E95344-E3D7-1DDA-25B1-945F5419E2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" r="4226"/>
          <a:stretch>
            <a:fillRect/>
          </a:stretch>
        </p:blipFill>
        <p:spPr>
          <a:xfrm>
            <a:off x="6013592" y="2257136"/>
            <a:ext cx="5693852" cy="2343728"/>
          </a:xfrm>
          <a:prstGeom prst="rect">
            <a:avLst/>
          </a:prstGeom>
        </p:spPr>
      </p:pic>
      <p:pic>
        <p:nvPicPr>
          <p:cNvPr id="2" name="图片 1" descr="combined_datasets_76464_76470_linear">
            <a:extLst>
              <a:ext uri="{FF2B5EF4-FFF2-40B4-BE49-F238E27FC236}">
                <a16:creationId xmlns:a16="http://schemas.microsoft.com/office/drawing/2014/main" id="{23EEB676-4AB8-94C8-EA00-98E00BE09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692" y="842044"/>
            <a:ext cx="5308066" cy="2267942"/>
          </a:xfrm>
          <a:prstGeom prst="rect">
            <a:avLst/>
          </a:prstGeom>
        </p:spPr>
      </p:pic>
      <p:pic>
        <p:nvPicPr>
          <p:cNvPr id="21" name="图片 20" descr="combined_datasets_77230_77240_linear">
            <a:extLst>
              <a:ext uri="{FF2B5EF4-FFF2-40B4-BE49-F238E27FC236}">
                <a16:creationId xmlns:a16="http://schemas.microsoft.com/office/drawing/2014/main" id="{6E7A8F0C-5791-E1D9-A383-C53986AB56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3593" y="186618"/>
            <a:ext cx="5764191" cy="2207535"/>
          </a:xfrm>
          <a:prstGeom prst="rect">
            <a:avLst/>
          </a:prstGeom>
        </p:spPr>
      </p:pic>
      <p:pic>
        <p:nvPicPr>
          <p:cNvPr id="22" name="图片 21" descr="combined_datasets_77707_77718_linear">
            <a:extLst>
              <a:ext uri="{FF2B5EF4-FFF2-40B4-BE49-F238E27FC236}">
                <a16:creationId xmlns:a16="http://schemas.microsoft.com/office/drawing/2014/main" id="{C831816F-5895-05BC-7FC2-EBBCE9F70F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3591" y="4503443"/>
            <a:ext cx="5308065" cy="226712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F54DAED2-1761-3EB8-C283-79B76A25CE2E}"/>
              </a:ext>
            </a:extLst>
          </p:cNvPr>
          <p:cNvSpPr txBox="1">
            <a:spLocks noChangeAspect="1"/>
          </p:cNvSpPr>
          <p:nvPr/>
        </p:nvSpPr>
        <p:spPr>
          <a:xfrm>
            <a:off x="3336042" y="1020967"/>
            <a:ext cx="1600756" cy="475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FF0000"/>
                </a:solidFill>
              </a:rPr>
              <a:t>— </a:t>
            </a:r>
            <a:r>
              <a:rPr lang="zh-CN" altLang="en-US" sz="1200" dirty="0">
                <a:solidFill>
                  <a:srgbClr val="FF0000"/>
                </a:solidFill>
              </a:rPr>
              <a:t>高频电场</a:t>
            </a:r>
            <a:endParaRPr lang="en-US" altLang="zh-CN" sz="1200" dirty="0">
              <a:solidFill>
                <a:srgbClr val="FF0000"/>
              </a:solidFill>
            </a:endParaRPr>
          </a:p>
          <a:p>
            <a:r>
              <a:rPr lang="en-US" altLang="zh-CN" sz="1200" dirty="0">
                <a:solidFill>
                  <a:srgbClr val="0070C0"/>
                </a:solidFill>
              </a:rPr>
              <a:t>— ED</a:t>
            </a:r>
            <a:r>
              <a:rPr lang="zh-CN" altLang="en-US" sz="1200" dirty="0">
                <a:solidFill>
                  <a:srgbClr val="0070C0"/>
                </a:solidFill>
              </a:rPr>
              <a:t>着火数</a:t>
            </a:r>
            <a:endParaRPr lang="en-US" altLang="zh-CN" sz="1200" dirty="0">
              <a:solidFill>
                <a:srgbClr val="0070C0"/>
              </a:solidFill>
            </a:endParaRPr>
          </a:p>
          <a:p>
            <a:r>
              <a:rPr lang="en-US" altLang="zh-CN" sz="1200" dirty="0">
                <a:solidFill>
                  <a:srgbClr val="00B050"/>
                </a:solidFill>
              </a:rPr>
              <a:t>— WCDA</a:t>
            </a:r>
            <a:r>
              <a:rPr lang="zh-CN" altLang="en-US" sz="1200" dirty="0">
                <a:solidFill>
                  <a:srgbClr val="00B050"/>
                </a:solidFill>
              </a:rPr>
              <a:t>着火数</a:t>
            </a:r>
            <a:endParaRPr lang="en-US" altLang="zh-CN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6653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214CB-BFB5-68F1-B564-952ECA0A6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1E59D726-E32E-4A3C-8F5B-9E3CF09DCBCA}"/>
              </a:ext>
            </a:extLst>
          </p:cNvPr>
          <p:cNvSpPr txBox="1"/>
          <p:nvPr/>
        </p:nvSpPr>
        <p:spPr>
          <a:xfrm>
            <a:off x="695324" y="287665"/>
            <a:ext cx="10801351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</a:rPr>
              <a:t>第一次先导期间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151703-A84A-A07A-8310-FAF971B78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2E33-5CDC-4E86-A5E4-410F153CEA22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97A789C-3613-89A4-91F9-407E452A5559}"/>
              </a:ext>
            </a:extLst>
          </p:cNvPr>
          <p:cNvSpPr/>
          <p:nvPr/>
        </p:nvSpPr>
        <p:spPr>
          <a:xfrm>
            <a:off x="709143" y="1581446"/>
            <a:ext cx="2367886" cy="1188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>
                <a:solidFill>
                  <a:schemeClr val="bg1"/>
                </a:solidFill>
                <a:latin typeface="+mn-ea"/>
              </a:rPr>
              <a:t>实际应用</a:t>
            </a:r>
          </a:p>
          <a:p>
            <a:pPr algn="ctr"/>
            <a:r>
              <a:rPr lang="zh-CN" altLang="en-US" sz="3600" b="1">
                <a:solidFill>
                  <a:schemeClr val="bg1"/>
                </a:solidFill>
                <a:latin typeface="+mn-ea"/>
              </a:rPr>
              <a:t>第三方面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78AAB9E-0CC2-1724-8E85-E8F176CF71CD}"/>
              </a:ext>
            </a:extLst>
          </p:cNvPr>
          <p:cNvSpPr/>
          <p:nvPr/>
        </p:nvSpPr>
        <p:spPr>
          <a:xfrm>
            <a:off x="9128790" y="4147314"/>
            <a:ext cx="2367886" cy="1188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>
                <a:solidFill>
                  <a:schemeClr val="bg1"/>
                </a:solidFill>
                <a:latin typeface="+mn-ea"/>
              </a:rPr>
              <a:t>实际应用</a:t>
            </a:r>
          </a:p>
          <a:p>
            <a:pPr algn="ctr"/>
            <a:r>
              <a:rPr lang="zh-CN" altLang="en-US" sz="3600" b="1">
                <a:solidFill>
                  <a:schemeClr val="bg1"/>
                </a:solidFill>
                <a:latin typeface="+mn-ea"/>
              </a:rPr>
              <a:t>第四方面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4A7640A5-8DE4-7B8C-9A79-2FD9A336E1A5}"/>
              </a:ext>
            </a:extLst>
          </p:cNvPr>
          <p:cNvGrpSpPr/>
          <p:nvPr/>
        </p:nvGrpSpPr>
        <p:grpSpPr>
          <a:xfrm>
            <a:off x="8007258" y="287665"/>
            <a:ext cx="3960291" cy="5998876"/>
            <a:chOff x="8059591" y="448484"/>
            <a:chExt cx="3960291" cy="5998876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526B20FF-1052-50E9-E4CB-6AF66DF203A0}"/>
                </a:ext>
              </a:extLst>
            </p:cNvPr>
            <p:cNvGrpSpPr/>
            <p:nvPr/>
          </p:nvGrpSpPr>
          <p:grpSpPr>
            <a:xfrm>
              <a:off x="8059591" y="448484"/>
              <a:ext cx="3960291" cy="5998876"/>
              <a:chOff x="8059591" y="448484"/>
              <a:chExt cx="3960291" cy="5998876"/>
            </a:xfrm>
          </p:grpSpPr>
          <p:pic>
            <p:nvPicPr>
              <p:cNvPr id="2" name="图片 1">
                <a:extLst>
                  <a:ext uri="{FF2B5EF4-FFF2-40B4-BE49-F238E27FC236}">
                    <a16:creationId xmlns:a16="http://schemas.microsoft.com/office/drawing/2014/main" id="{FBAF132C-254A-C2F6-51F7-E160C75EF9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85617" y="921477"/>
                <a:ext cx="3779857" cy="5525883"/>
              </a:xfrm>
              <a:prstGeom prst="rect">
                <a:avLst/>
              </a:prstGeom>
            </p:spPr>
          </p:pic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847C3EC6-19FC-4DDE-2DB0-4A2253A18E97}"/>
                  </a:ext>
                </a:extLst>
              </p:cNvPr>
              <p:cNvSpPr txBox="1"/>
              <p:nvPr/>
            </p:nvSpPr>
            <p:spPr>
              <a:xfrm>
                <a:off x="8059591" y="448484"/>
                <a:ext cx="396029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/>
                  <a:t>WCDA</a:t>
                </a:r>
                <a:r>
                  <a:rPr lang="zh-CN" altLang="en-US" sz="2000" dirty="0"/>
                  <a:t>五个事件单独</a:t>
                </a:r>
                <a:r>
                  <a:rPr lang="en-US" altLang="zh-CN" sz="2000" dirty="0"/>
                  <a:t>t</a:t>
                </a:r>
                <a:r>
                  <a:rPr lang="zh-CN" altLang="en-US" sz="2000" dirty="0"/>
                  <a:t>与</a:t>
                </a:r>
                <a:r>
                  <a:rPr lang="en-US" altLang="zh-CN" sz="2000" dirty="0"/>
                  <a:t>	</a:t>
                </a:r>
                <a:r>
                  <a:rPr lang="en-US" altLang="zh-CN" sz="2000" dirty="0" err="1"/>
                  <a:t>Qa</a:t>
                </a:r>
                <a:r>
                  <a:rPr lang="zh-CN" altLang="en-US" sz="2000" dirty="0"/>
                  <a:t>分布</a:t>
                </a:r>
              </a:p>
            </p:txBody>
          </p:sp>
        </p:grp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CD8DB8A1-094F-7F71-D6CB-FA9A10D05495}"/>
                </a:ext>
              </a:extLst>
            </p:cNvPr>
            <p:cNvSpPr txBox="1"/>
            <p:nvPr/>
          </p:nvSpPr>
          <p:spPr>
            <a:xfrm>
              <a:off x="8745079" y="1368945"/>
              <a:ext cx="29019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T                   </a:t>
              </a:r>
              <a:r>
                <a:rPr lang="en-US" altLang="zh-CN" dirty="0" err="1"/>
                <a:t>Qa</a:t>
              </a:r>
              <a:endParaRPr lang="zh-CN" altLang="en-US" dirty="0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6A15197A-4897-AFCF-CD1E-5FA0C491FACA}"/>
              </a:ext>
            </a:extLst>
          </p:cNvPr>
          <p:cNvGrpSpPr>
            <a:grpSpLocks noChangeAspect="1"/>
          </p:cNvGrpSpPr>
          <p:nvPr/>
        </p:nvGrpSpPr>
        <p:grpSpPr>
          <a:xfrm>
            <a:off x="326526" y="800031"/>
            <a:ext cx="5298938" cy="5222397"/>
            <a:chOff x="215064" y="715964"/>
            <a:chExt cx="4875563" cy="4805138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32C5F30-32E6-79DA-73AA-648A25403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5064" y="715964"/>
              <a:ext cx="4875563" cy="4805138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44BE8052-27B4-ED5C-A007-6A857D352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89208">
              <a:off x="2381619" y="2581073"/>
              <a:ext cx="898971" cy="793634"/>
            </a:xfrm>
            <a:prstGeom prst="rect">
              <a:avLst/>
            </a:prstGeom>
          </p:spPr>
        </p:pic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678C799A-132E-25B2-EA9E-04AB8C9B8B42}"/>
              </a:ext>
            </a:extLst>
          </p:cNvPr>
          <p:cNvSpPr txBox="1"/>
          <p:nvPr/>
        </p:nvSpPr>
        <p:spPr>
          <a:xfrm>
            <a:off x="6740425" y="1469736"/>
            <a:ext cx="9733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WCDAQa    EDQ</a:t>
            </a:r>
            <a:endParaRPr lang="zh-CN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48DC569-BDC7-3244-3117-85B53CFD2FD7}"/>
              </a:ext>
            </a:extLst>
          </p:cNvPr>
          <p:cNvSpPr txBox="1"/>
          <p:nvPr/>
        </p:nvSpPr>
        <p:spPr>
          <a:xfrm>
            <a:off x="6096000" y="1469736"/>
            <a:ext cx="79615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Peak to peak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62E9A9C5-CA4B-DC3C-7DE6-CB0715A3B588}"/>
              </a:ext>
            </a:extLst>
          </p:cNvPr>
          <p:cNvGrpSpPr>
            <a:grpSpLocks noChangeAspect="1"/>
          </p:cNvGrpSpPr>
          <p:nvPr/>
        </p:nvGrpSpPr>
        <p:grpSpPr>
          <a:xfrm>
            <a:off x="6012352" y="1687524"/>
            <a:ext cx="1494767" cy="3648510"/>
            <a:chOff x="5193511" y="1026431"/>
            <a:chExt cx="1968629" cy="480513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56CD842-BC87-16C7-1623-EE6C6DCC4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44" t="10401" r="4737" b="8758"/>
            <a:stretch>
              <a:fillRect/>
            </a:stretch>
          </p:blipFill>
          <p:spPr>
            <a:xfrm>
              <a:off x="5899090" y="1026431"/>
              <a:ext cx="721387" cy="4805138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9C2A3F29-055B-6D13-DCCD-5A549CBCD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31" r="2830"/>
            <a:stretch>
              <a:fillRect/>
            </a:stretch>
          </p:blipFill>
          <p:spPr>
            <a:xfrm>
              <a:off x="6602287" y="1026431"/>
              <a:ext cx="559853" cy="4805138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4D754660-0913-0C15-CBE6-0791D42B7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72" t="16498" r="18854" b="13436"/>
            <a:stretch>
              <a:fillRect/>
            </a:stretch>
          </p:blipFill>
          <p:spPr>
            <a:xfrm>
              <a:off x="5193511" y="1026431"/>
              <a:ext cx="782389" cy="4805138"/>
            </a:xfrm>
            <a:prstGeom prst="rect">
              <a:avLst/>
            </a:prstGeom>
          </p:spPr>
        </p:pic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C822C9A7-B473-E054-BE29-BAB62FCDA594}"/>
              </a:ext>
            </a:extLst>
          </p:cNvPr>
          <p:cNvSpPr txBox="1"/>
          <p:nvPr/>
        </p:nvSpPr>
        <p:spPr>
          <a:xfrm>
            <a:off x="728335" y="3407734"/>
            <a:ext cx="18560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200 ns per frame</a:t>
            </a:r>
          </a:p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Total duration: 5 µs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CE2F0644-E107-922F-CBD1-39A7B9F85B5C}"/>
              </a:ext>
            </a:extLst>
          </p:cNvPr>
          <p:cNvGrpSpPr>
            <a:grpSpLocks noChangeAspect="1"/>
          </p:cNvGrpSpPr>
          <p:nvPr/>
        </p:nvGrpSpPr>
        <p:grpSpPr>
          <a:xfrm>
            <a:off x="103407" y="848848"/>
            <a:ext cx="6031705" cy="5895543"/>
            <a:chOff x="119386" y="901360"/>
            <a:chExt cx="4176774" cy="4057699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EBE0AFD-3C85-0030-60CD-5AACD4F2F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86" y="901360"/>
              <a:ext cx="4176774" cy="4057699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98A1BB6-6F06-6CD1-F1A5-48E1C1B7A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89208">
              <a:off x="1931119" y="2487488"/>
              <a:ext cx="788412" cy="696029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892DC04C-BC4E-0FF8-5DB8-60794A6EB2FF}"/>
              </a:ext>
            </a:extLst>
          </p:cNvPr>
          <p:cNvGrpSpPr/>
          <p:nvPr/>
        </p:nvGrpSpPr>
        <p:grpSpPr>
          <a:xfrm>
            <a:off x="6050555" y="805825"/>
            <a:ext cx="1845117" cy="5599613"/>
            <a:chOff x="4327555" y="902136"/>
            <a:chExt cx="1462699" cy="3806264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BF034BB7-D435-DEF6-773D-C525BB91E337}"/>
                </a:ext>
              </a:extLst>
            </p:cNvPr>
            <p:cNvSpPr txBox="1"/>
            <p:nvPr/>
          </p:nvSpPr>
          <p:spPr>
            <a:xfrm>
              <a:off x="4327555" y="902136"/>
              <a:ext cx="1462699" cy="146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Amplitude     </a:t>
              </a:r>
              <a:r>
                <a:rPr lang="en-US" altLang="zh-CN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WCDAQa</a:t>
              </a:r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       EDQ</a:t>
              </a:r>
              <a:endParaRPr lang="zh-CN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A51449A6-641C-EF6C-3A73-FDCD14411275}"/>
                </a:ext>
              </a:extLst>
            </p:cNvPr>
            <p:cNvGrpSpPr/>
            <p:nvPr/>
          </p:nvGrpSpPr>
          <p:grpSpPr>
            <a:xfrm>
              <a:off x="4327555" y="1041196"/>
              <a:ext cx="1410364" cy="3667204"/>
              <a:chOff x="4327555" y="1041196"/>
              <a:chExt cx="1410364" cy="3667204"/>
            </a:xfrm>
          </p:grpSpPr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BC00048F-0734-B67B-7A8B-2E60D884E74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799779" y="1041196"/>
                <a:ext cx="938140" cy="3667204"/>
                <a:chOff x="5540105" y="968350"/>
                <a:chExt cx="1235541" cy="4829758"/>
              </a:xfrm>
            </p:grpSpPr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19762AE2-FC0B-20D4-3693-82F02C42A2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4244" t="10401" r="4737" b="8758"/>
                <a:stretch>
                  <a:fillRect/>
                </a:stretch>
              </p:blipFill>
              <p:spPr>
                <a:xfrm>
                  <a:off x="5540105" y="968350"/>
                  <a:ext cx="721387" cy="4805222"/>
                </a:xfrm>
                <a:prstGeom prst="rect">
                  <a:avLst/>
                </a:prstGeom>
              </p:spPr>
            </p:pic>
            <p:pic>
              <p:nvPicPr>
                <p:cNvPr id="28" name="图片 27">
                  <a:extLst>
                    <a:ext uri="{FF2B5EF4-FFF2-40B4-BE49-F238E27FC236}">
                      <a16:creationId xmlns:a16="http://schemas.microsoft.com/office/drawing/2014/main" id="{156C8ACD-2648-E670-1BF2-8C5507E679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6831" r="2830"/>
                <a:stretch>
                  <a:fillRect/>
                </a:stretch>
              </p:blipFill>
              <p:spPr>
                <a:xfrm>
                  <a:off x="6215794" y="992970"/>
                  <a:ext cx="559852" cy="4805138"/>
                </a:xfrm>
                <a:prstGeom prst="rect">
                  <a:avLst/>
                </a:prstGeom>
              </p:spPr>
            </p:pic>
          </p:grpSp>
          <p:pic>
            <p:nvPicPr>
              <p:cNvPr id="25" name="图片 24">
                <a:extLst>
                  <a:ext uri="{FF2B5EF4-FFF2-40B4-BE49-F238E27FC236}">
                    <a16:creationId xmlns:a16="http://schemas.microsoft.com/office/drawing/2014/main" id="{1FCE73D1-7D34-26E9-5AA9-21A275190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170" t="17676" r="18138" b="13235"/>
              <a:stretch>
                <a:fillRect/>
              </a:stretch>
            </p:blipFill>
            <p:spPr>
              <a:xfrm>
                <a:off x="4327555" y="1078522"/>
                <a:ext cx="584468" cy="361124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935489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47ED13D1-528B-7FA6-5E90-FC05F914BC4F}"/>
              </a:ext>
            </a:extLst>
          </p:cNvPr>
          <p:cNvGrpSpPr/>
          <p:nvPr/>
        </p:nvGrpSpPr>
        <p:grpSpPr>
          <a:xfrm>
            <a:off x="5130800" y="1549402"/>
            <a:ext cx="6946032" cy="3817669"/>
            <a:chOff x="8077200" y="2436712"/>
            <a:chExt cx="10419048" cy="572650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F6C5236-30DA-9455-52FE-160EA4857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18"/>
            <a:stretch>
              <a:fillRect/>
            </a:stretch>
          </p:blipFill>
          <p:spPr>
            <a:xfrm>
              <a:off x="8077200" y="2436712"/>
              <a:ext cx="10419048" cy="5726503"/>
            </a:xfrm>
            <a:prstGeom prst="rect">
              <a:avLst/>
            </a:prstGeom>
          </p:spPr>
        </p:pic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E1211DB4-1BE7-A029-FA3F-EEE4D0C04F39}"/>
                </a:ext>
              </a:extLst>
            </p:cNvPr>
            <p:cNvCxnSpPr/>
            <p:nvPr/>
          </p:nvCxnSpPr>
          <p:spPr>
            <a:xfrm>
              <a:off x="10972800" y="5448300"/>
              <a:ext cx="48006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A0B364A2-3289-6E70-DFFE-94D49427AB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92000" y="3581400"/>
              <a:ext cx="0" cy="4114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5ADB19CF-4996-7A6B-89D1-ACD2FC4318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030200" y="3619844"/>
              <a:ext cx="0" cy="4114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46F38AA4-9A2A-C720-15C6-1C84E5A5AD07}"/>
              </a:ext>
            </a:extLst>
          </p:cNvPr>
          <p:cNvSpPr txBox="1"/>
          <p:nvPr/>
        </p:nvSpPr>
        <p:spPr>
          <a:xfrm>
            <a:off x="1727200" y="5562601"/>
            <a:ext cx="4692310" cy="913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667" dirty="0"/>
              <a:t>半高宽：先导</a:t>
            </a:r>
            <a:r>
              <a:rPr lang="en-US" altLang="zh-CN" sz="2667" dirty="0"/>
              <a:t>1</a:t>
            </a:r>
            <a:r>
              <a:rPr lang="zh-CN" altLang="en-US" sz="2667" dirty="0"/>
              <a:t>：约</a:t>
            </a:r>
            <a:r>
              <a:rPr lang="en-US" altLang="zh-CN" sz="2667" dirty="0"/>
              <a:t>2.1μs</a:t>
            </a:r>
          </a:p>
          <a:p>
            <a:r>
              <a:rPr lang="en-US" altLang="zh-CN" sz="2667" dirty="0"/>
              <a:t>		 </a:t>
            </a:r>
            <a:r>
              <a:rPr lang="zh-CN" altLang="en-US" sz="2667" dirty="0"/>
              <a:t>先导</a:t>
            </a:r>
            <a:r>
              <a:rPr lang="en-US" altLang="zh-CN" sz="2667" dirty="0"/>
              <a:t>2</a:t>
            </a:r>
            <a:r>
              <a:rPr lang="zh-CN" altLang="en-US" sz="2667" dirty="0"/>
              <a:t>：约</a:t>
            </a:r>
            <a:r>
              <a:rPr lang="en-US" altLang="zh-CN" sz="2667" dirty="0"/>
              <a:t>1.2μs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C50F396-6081-882A-6027-8FA50CAADC2F}"/>
              </a:ext>
            </a:extLst>
          </p:cNvPr>
          <p:cNvGrpSpPr/>
          <p:nvPr/>
        </p:nvGrpSpPr>
        <p:grpSpPr>
          <a:xfrm>
            <a:off x="230127" y="1473657"/>
            <a:ext cx="5269841" cy="3657143"/>
            <a:chOff x="619619" y="2248930"/>
            <a:chExt cx="7904762" cy="548571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1135644-E393-BE4E-870E-41548D45E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619" y="2248930"/>
              <a:ext cx="7904762" cy="5485714"/>
            </a:xfrm>
            <a:prstGeom prst="rect">
              <a:avLst/>
            </a:prstGeom>
          </p:spPr>
        </p:pic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61DE89AB-E9F7-F75E-F069-3731D41F0982}"/>
                </a:ext>
              </a:extLst>
            </p:cNvPr>
            <p:cNvCxnSpPr/>
            <p:nvPr/>
          </p:nvCxnSpPr>
          <p:spPr>
            <a:xfrm>
              <a:off x="1143000" y="5295900"/>
              <a:ext cx="48006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6940BE40-CC60-8215-8B44-901F0FE0F7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33800" y="3467100"/>
              <a:ext cx="0" cy="4114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5FE84ABB-2B83-933F-CBCB-429701E4D5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00600" y="3467100"/>
              <a:ext cx="0" cy="4114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5494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D1C78DE-4D3D-72B6-BC7C-29F12573F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212"/>
            <a:ext cx="11429055" cy="571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1825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695324" y="290195"/>
            <a:ext cx="10801351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</a:rPr>
              <a:t>Motivation​</a:t>
            </a:r>
            <a:endParaRPr lang="zh-CN" altLang="en-US" sz="2800" b="1" dirty="0">
              <a:latin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2F62D-2302-482F-ADFC-C6A914A3DEB3}" type="slidenum">
              <a:rPr lang="zh-CN" altLang="en-US" smtClean="0"/>
              <a:t>2</a:t>
            </a:fld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4584639-9BC7-BBF5-4E13-04CEC7731B67}"/>
              </a:ext>
            </a:extLst>
          </p:cNvPr>
          <p:cNvSpPr txBox="1"/>
          <p:nvPr/>
        </p:nvSpPr>
        <p:spPr>
          <a:xfrm>
            <a:off x="695324" y="1137004"/>
            <a:ext cx="7967276" cy="2036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/>
              <a:t>Lightning: a sudden electric discharge in thunderstorms</a:t>
            </a:r>
            <a:endParaRPr lang="en-US" altLang="zh-CN" sz="1600" dirty="0">
              <a:highlight>
                <a:srgbClr val="FFFF00"/>
              </a:highlight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/>
              <a:t>Generate high-energy particle radiation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Fermi Satellite: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~1000 TGF / year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Telescope Array: first detection of </a:t>
            </a:r>
            <a:r>
              <a:rPr lang="en-US" altLang="zh-CN" sz="1600" dirty="0"/>
              <a:t>downward TGF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FFB5B59-3CA8-F65C-489E-533A456BA6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449" y="178687"/>
            <a:ext cx="4420853" cy="299515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12A7F4A-45B9-D363-50FF-22550EC718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2" r="411"/>
          <a:stretch>
            <a:fillRect/>
          </a:stretch>
        </p:blipFill>
        <p:spPr>
          <a:xfrm>
            <a:off x="168351" y="3611689"/>
            <a:ext cx="6815915" cy="2793749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78BFEE58-9506-94B6-29AA-C5F2E72751DC}"/>
              </a:ext>
            </a:extLst>
          </p:cNvPr>
          <p:cNvGrpSpPr/>
          <p:nvPr/>
        </p:nvGrpSpPr>
        <p:grpSpPr>
          <a:xfrm>
            <a:off x="7792739" y="3472382"/>
            <a:ext cx="3840564" cy="3184626"/>
            <a:chOff x="7930761" y="3327843"/>
            <a:chExt cx="3840564" cy="3184626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F06143BC-F6DA-6C37-34E5-FBEA1B131DE4}"/>
                </a:ext>
              </a:extLst>
            </p:cNvPr>
            <p:cNvGrpSpPr/>
            <p:nvPr/>
          </p:nvGrpSpPr>
          <p:grpSpPr>
            <a:xfrm>
              <a:off x="7930761" y="3327843"/>
              <a:ext cx="3840564" cy="3184626"/>
              <a:chOff x="7656111" y="3207198"/>
              <a:chExt cx="3840564" cy="3184626"/>
            </a:xfrm>
          </p:grpSpPr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E2A57FA-1EEF-F551-A71E-668CDC619F9D}"/>
                  </a:ext>
                </a:extLst>
              </p:cNvPr>
              <p:cNvSpPr txBox="1"/>
              <p:nvPr/>
            </p:nvSpPr>
            <p:spPr>
              <a:xfrm>
                <a:off x="7656111" y="6084047"/>
                <a:ext cx="331474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TGF studies at TA.</a:t>
                </a:r>
                <a:endParaRPr kumimoji="0" lang="zh-CN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80A9B52C-7864-A449-D6BF-AF9A97A730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56111" y="3207198"/>
                <a:ext cx="3840564" cy="2793750"/>
              </a:xfrm>
              <a:prstGeom prst="rect">
                <a:avLst/>
              </a:prstGeom>
            </p:spPr>
          </p:pic>
        </p:grp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D12E6CB6-22B4-2FF6-398E-39A1EA211429}"/>
                </a:ext>
              </a:extLst>
            </p:cNvPr>
            <p:cNvSpPr txBox="1"/>
            <p:nvPr/>
          </p:nvSpPr>
          <p:spPr>
            <a:xfrm>
              <a:off x="8272341" y="3738178"/>
              <a:ext cx="182685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Abbasi  (2023)</a:t>
              </a:r>
              <a:endParaRPr lang="zh-CN" altLang="en-US" sz="1200" dirty="0"/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98E5709D-A530-9BBF-8308-A71AE23F2900}"/>
              </a:ext>
            </a:extLst>
          </p:cNvPr>
          <p:cNvSpPr txBox="1"/>
          <p:nvPr/>
        </p:nvSpPr>
        <p:spPr>
          <a:xfrm>
            <a:off x="1157558" y="3864766"/>
            <a:ext cx="12913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Cummer 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CCA2F3C-6A71-A4EA-2A6D-9B5A3894E521}"/>
              </a:ext>
            </a:extLst>
          </p:cNvPr>
          <p:cNvSpPr txBox="1"/>
          <p:nvPr/>
        </p:nvSpPr>
        <p:spPr>
          <a:xfrm>
            <a:off x="2146969" y="6349231"/>
            <a:ext cx="3355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Fermi-GBM</a:t>
            </a:r>
            <a:r>
              <a:rPr lang="zh-CN" altLang="en-US" sz="14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TGF‐LIGHTNING TIMING</a:t>
            </a:r>
            <a:endParaRPr lang="zh-CN" altLang="en-US" sz="14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81112A7-9D4C-877F-4A4A-7B0532DE1DBD}"/>
              </a:ext>
            </a:extLst>
          </p:cNvPr>
          <p:cNvSpPr txBox="1"/>
          <p:nvPr/>
        </p:nvSpPr>
        <p:spPr>
          <a:xfrm>
            <a:off x="5502311" y="5381310"/>
            <a:ext cx="83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Fermi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26345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D5812-C25E-41F2-B45D-DD92C6454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3444155B-B5F0-5459-328B-5B7740E5FADE}"/>
              </a:ext>
            </a:extLst>
          </p:cNvPr>
          <p:cNvSpPr txBox="1"/>
          <p:nvPr/>
        </p:nvSpPr>
        <p:spPr>
          <a:xfrm>
            <a:off x="695324" y="287665"/>
            <a:ext cx="10801351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</a:rPr>
              <a:t>Motivation</a:t>
            </a:r>
            <a:endParaRPr lang="zh-CN" altLang="en-US" sz="2800" b="1" dirty="0">
              <a:latin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4DC3A5A-3552-5263-4E3B-00633326B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2F62D-2302-482F-ADFC-C6A914A3DEB3}" type="slidenum">
              <a:rPr lang="zh-CN" altLang="en-US" smtClean="0"/>
              <a:t>3</a:t>
            </a:fld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C142A27-9054-01E7-A847-65FBDA00455E}"/>
              </a:ext>
            </a:extLst>
          </p:cNvPr>
          <p:cNvSpPr txBox="1"/>
          <p:nvPr/>
        </p:nvSpPr>
        <p:spPr>
          <a:xfrm>
            <a:off x="419761" y="1206723"/>
            <a:ext cx="6218198" cy="4570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Two stages:​ 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Leader process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and return stroke process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For Leader process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Stepped leader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:​ 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initial air breakdown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developing in steps with </a:t>
            </a:r>
            <a:r>
              <a:rPr lang="en-US" altLang="zh-CN" sz="1600" dirty="0">
                <a:solidFill>
                  <a:srgbClr val="161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branches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Dart leader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:​ 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Propagates along the pre-existing channel 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161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faster and with fewer branches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/>
              <a:t>In which process is high-energy radiation produced?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Satellites:​ Insufficient temporal resolution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Ground-based:​ Large detector spacing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18DFD82-2CEC-7259-D968-51297D6B67BE}"/>
              </a:ext>
            </a:extLst>
          </p:cNvPr>
          <p:cNvSpPr txBox="1"/>
          <p:nvPr/>
        </p:nvSpPr>
        <p:spPr>
          <a:xfrm>
            <a:off x="419761" y="6086283"/>
            <a:ext cx="113524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/>
              <a:t>Direct experimental evidence remains lacking!</a:t>
            </a:r>
            <a:endParaRPr lang="en-US" altLang="zh-CN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C3B41A58-A9CE-9233-BC1C-0BA7D088AE6D}"/>
              </a:ext>
            </a:extLst>
          </p:cNvPr>
          <p:cNvSpPr txBox="1"/>
          <p:nvPr/>
        </p:nvSpPr>
        <p:spPr>
          <a:xfrm>
            <a:off x="8530715" y="5281945"/>
            <a:ext cx="1206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Time(</a:t>
            </a:r>
            <a:r>
              <a:rPr lang="en-US" altLang="zh-CN" b="1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0" name="组合 109">
            <a:extLst>
              <a:ext uri="{FF2B5EF4-FFF2-40B4-BE49-F238E27FC236}">
                <a16:creationId xmlns:a16="http://schemas.microsoft.com/office/drawing/2014/main" id="{045A06AB-AE2B-CB3C-4349-945FEC22CF23}"/>
              </a:ext>
            </a:extLst>
          </p:cNvPr>
          <p:cNvGrpSpPr/>
          <p:nvPr/>
        </p:nvGrpSpPr>
        <p:grpSpPr>
          <a:xfrm>
            <a:off x="5841563" y="435160"/>
            <a:ext cx="6169155" cy="4895349"/>
            <a:chOff x="5841563" y="435160"/>
            <a:chExt cx="6169155" cy="4895349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5FD2542D-A26F-C220-7876-9817DD463E70}"/>
                </a:ext>
              </a:extLst>
            </p:cNvPr>
            <p:cNvSpPr/>
            <p:nvPr/>
          </p:nvSpPr>
          <p:spPr>
            <a:xfrm>
              <a:off x="11290041" y="3059723"/>
              <a:ext cx="233265" cy="67180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1FE1B5FB-DC90-F58B-341A-78086B5BAB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31640" y="1128842"/>
              <a:ext cx="3022092" cy="170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11B33E99-B94D-3028-FB53-34D7193C11AE}"/>
                </a:ext>
              </a:extLst>
            </p:cNvPr>
            <p:cNvSpPr txBox="1"/>
            <p:nvPr/>
          </p:nvSpPr>
          <p:spPr>
            <a:xfrm>
              <a:off x="7404765" y="976661"/>
              <a:ext cx="1075842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20ms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直接箭头连接符 28">
              <a:extLst>
                <a:ext uri="{FF2B5EF4-FFF2-40B4-BE49-F238E27FC236}">
                  <a16:creationId xmlns:a16="http://schemas.microsoft.com/office/drawing/2014/main" id="{EB394B7C-DF30-1CCA-A227-EF1DC139FF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70773" y="1128842"/>
              <a:ext cx="1018304" cy="19959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C4AB2F5E-8C38-C584-9358-5F34A585C99C}"/>
                </a:ext>
              </a:extLst>
            </p:cNvPr>
            <p:cNvCxnSpPr>
              <a:cxnSpLocks/>
            </p:cNvCxnSpPr>
            <p:nvPr/>
          </p:nvCxnSpPr>
          <p:spPr>
            <a:xfrm>
              <a:off x="6358607" y="992202"/>
              <a:ext cx="0" cy="27669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7877824-23F3-B2A6-DB14-F995372FC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9" t="24160" b="4322"/>
            <a:stretch>
              <a:fillRect/>
            </a:stretch>
          </p:blipFill>
          <p:spPr>
            <a:xfrm>
              <a:off x="6257132" y="1312516"/>
              <a:ext cx="5753586" cy="4017993"/>
            </a:xfrm>
            <a:prstGeom prst="rect">
              <a:avLst/>
            </a:prstGeom>
          </p:spPr>
        </p:pic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C257DBB7-4763-A39A-728F-9D98DD3CD6B3}"/>
                </a:ext>
              </a:extLst>
            </p:cNvPr>
            <p:cNvSpPr/>
            <p:nvPr/>
          </p:nvSpPr>
          <p:spPr>
            <a:xfrm>
              <a:off x="6328128" y="1337715"/>
              <a:ext cx="5562320" cy="3882462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C56C6266-9C89-F496-D7B0-60FA245C397B}"/>
                </a:ext>
              </a:extLst>
            </p:cNvPr>
            <p:cNvCxnSpPr>
              <a:cxnSpLocks/>
            </p:cNvCxnSpPr>
            <p:nvPr/>
          </p:nvCxnSpPr>
          <p:spPr>
            <a:xfrm>
              <a:off x="9526765" y="992202"/>
              <a:ext cx="0" cy="27669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6C007266-AC3C-91FE-EAE4-BD3DC16E7919}"/>
                </a:ext>
              </a:extLst>
            </p:cNvPr>
            <p:cNvCxnSpPr>
              <a:cxnSpLocks/>
            </p:cNvCxnSpPr>
            <p:nvPr/>
          </p:nvCxnSpPr>
          <p:spPr>
            <a:xfrm>
              <a:off x="9711188" y="992202"/>
              <a:ext cx="0" cy="27669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6670CCC5-8F7C-1E5D-74CA-B29960814D89}"/>
                </a:ext>
              </a:extLst>
            </p:cNvPr>
            <p:cNvCxnSpPr>
              <a:cxnSpLocks/>
            </p:cNvCxnSpPr>
            <p:nvPr/>
          </p:nvCxnSpPr>
          <p:spPr>
            <a:xfrm>
              <a:off x="10848663" y="985176"/>
              <a:ext cx="0" cy="29074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52B1CEBE-47B3-9B3F-5069-3943A3306975}"/>
                </a:ext>
              </a:extLst>
            </p:cNvPr>
            <p:cNvCxnSpPr>
              <a:cxnSpLocks/>
            </p:cNvCxnSpPr>
            <p:nvPr/>
          </p:nvCxnSpPr>
          <p:spPr>
            <a:xfrm>
              <a:off x="11725583" y="985176"/>
              <a:ext cx="0" cy="29074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箭头连接符 46">
              <a:extLst>
                <a:ext uri="{FF2B5EF4-FFF2-40B4-BE49-F238E27FC236}">
                  <a16:creationId xmlns:a16="http://schemas.microsoft.com/office/drawing/2014/main" id="{87BAF132-39AE-9908-45A8-4C027D46AF8D}"/>
                </a:ext>
              </a:extLst>
            </p:cNvPr>
            <p:cNvCxnSpPr>
              <a:cxnSpLocks/>
            </p:cNvCxnSpPr>
            <p:nvPr/>
          </p:nvCxnSpPr>
          <p:spPr>
            <a:xfrm>
              <a:off x="10928704" y="1130549"/>
              <a:ext cx="716838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0C19DFB4-6194-12F8-9C94-F340B2A7E94F}"/>
                </a:ext>
              </a:extLst>
            </p:cNvPr>
            <p:cNvSpPr txBox="1"/>
            <p:nvPr/>
          </p:nvSpPr>
          <p:spPr>
            <a:xfrm>
              <a:off x="9929814" y="976661"/>
              <a:ext cx="7002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highlight>
                    <a:srgbClr val="FFFFFF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40ms</a:t>
              </a:r>
              <a:endParaRPr lang="zh-CN" altLang="en-US" sz="1400" b="1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6BCAAB5D-1F32-0585-D68A-CD7E439C703D}"/>
                </a:ext>
              </a:extLst>
            </p:cNvPr>
            <p:cNvSpPr txBox="1"/>
            <p:nvPr/>
          </p:nvSpPr>
          <p:spPr>
            <a:xfrm>
              <a:off x="10995392" y="976661"/>
              <a:ext cx="5834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highlight>
                    <a:srgbClr val="FFFFFF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2ms</a:t>
              </a:r>
              <a:endParaRPr lang="zh-CN" altLang="en-US" sz="1400" b="1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7671B6E8-92A4-DE1F-3A95-8A09B1EB557E}"/>
                </a:ext>
              </a:extLst>
            </p:cNvPr>
            <p:cNvSpPr txBox="1"/>
            <p:nvPr/>
          </p:nvSpPr>
          <p:spPr>
            <a:xfrm>
              <a:off x="9522506" y="435160"/>
              <a:ext cx="7002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highlight>
                    <a:srgbClr val="FFFFFF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70μs</a:t>
              </a:r>
              <a:endParaRPr lang="zh-CN" altLang="en-US" sz="1400" b="1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2" name="图片 81">
              <a:extLst>
                <a:ext uri="{FF2B5EF4-FFF2-40B4-BE49-F238E27FC236}">
                  <a16:creationId xmlns:a16="http://schemas.microsoft.com/office/drawing/2014/main" id="{5B6B3476-21E0-3C10-596B-CC4EA245F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35" r="1" b="7617"/>
            <a:stretch>
              <a:fillRect/>
            </a:stretch>
          </p:blipFill>
          <p:spPr>
            <a:xfrm>
              <a:off x="9269822" y="592386"/>
              <a:ext cx="413201" cy="518160"/>
            </a:xfrm>
            <a:prstGeom prst="rect">
              <a:avLst/>
            </a:prstGeom>
          </p:spPr>
        </p:pic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id="{B4F99728-1B50-F862-4341-01BA8622B74E}"/>
                </a:ext>
              </a:extLst>
            </p:cNvPr>
            <p:cNvSpPr txBox="1"/>
            <p:nvPr/>
          </p:nvSpPr>
          <p:spPr>
            <a:xfrm>
              <a:off x="5841563" y="2762385"/>
              <a:ext cx="461665" cy="1118255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altLang="zh-CN" b="1" dirty="0">
                  <a:latin typeface="Arial" panose="020B0604020202020204" pitchFamily="34" charset="0"/>
                  <a:cs typeface="Arial" panose="020B0604020202020204" pitchFamily="34" charset="0"/>
                </a:rPr>
                <a:t>Elevation</a:t>
              </a:r>
              <a:endParaRPr lang="zh-CN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矩形 108">
              <a:extLst>
                <a:ext uri="{FF2B5EF4-FFF2-40B4-BE49-F238E27FC236}">
                  <a16:creationId xmlns:a16="http://schemas.microsoft.com/office/drawing/2014/main" id="{E188095F-E340-FFC2-EAD1-5973C0B100DA}"/>
                </a:ext>
              </a:extLst>
            </p:cNvPr>
            <p:cNvSpPr/>
            <p:nvPr/>
          </p:nvSpPr>
          <p:spPr>
            <a:xfrm>
              <a:off x="11523306" y="3249929"/>
              <a:ext cx="233265" cy="7529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2B450D74-4F57-1C12-CA97-2C70739485AC}"/>
                </a:ext>
              </a:extLst>
            </p:cNvPr>
            <p:cNvSpPr txBox="1"/>
            <p:nvPr/>
          </p:nvSpPr>
          <p:spPr>
            <a:xfrm>
              <a:off x="11127922" y="3550167"/>
              <a:ext cx="8226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Stroke</a:t>
              </a:r>
              <a:endPara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107036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695324" y="287665"/>
            <a:ext cx="10801351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</a:rPr>
              <a:t>LHAASO</a:t>
            </a:r>
            <a:endParaRPr lang="zh-CN" altLang="en-US" sz="2800" b="1" dirty="0">
              <a:latin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2E33-5CDC-4E86-A5E4-410F153CEA22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709143" y="1581446"/>
            <a:ext cx="2367886" cy="1188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>
                <a:solidFill>
                  <a:schemeClr val="bg1"/>
                </a:solidFill>
                <a:latin typeface="+mn-ea"/>
              </a:rPr>
              <a:t>实际应用</a:t>
            </a:r>
          </a:p>
          <a:p>
            <a:pPr algn="ctr"/>
            <a:r>
              <a:rPr lang="zh-CN" altLang="en-US" sz="3600" b="1">
                <a:solidFill>
                  <a:schemeClr val="bg1"/>
                </a:solidFill>
                <a:latin typeface="+mn-ea"/>
              </a:rPr>
              <a:t>第三方面</a:t>
            </a:r>
          </a:p>
        </p:txBody>
      </p:sp>
      <p:sp>
        <p:nvSpPr>
          <p:cNvPr id="17" name="矩形 16"/>
          <p:cNvSpPr/>
          <p:nvPr/>
        </p:nvSpPr>
        <p:spPr>
          <a:xfrm>
            <a:off x="9128790" y="4147314"/>
            <a:ext cx="2367886" cy="1188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>
                <a:solidFill>
                  <a:schemeClr val="bg1"/>
                </a:solidFill>
                <a:latin typeface="+mn-ea"/>
              </a:rPr>
              <a:t>实际应用</a:t>
            </a:r>
          </a:p>
          <a:p>
            <a:pPr algn="ctr"/>
            <a:r>
              <a:rPr lang="zh-CN" altLang="en-US" sz="3600" b="1">
                <a:solidFill>
                  <a:schemeClr val="bg1"/>
                </a:solidFill>
                <a:latin typeface="+mn-ea"/>
              </a:rPr>
              <a:t>第四方面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10BF899-58F3-5B06-B8AF-5F5959F29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23" y="805825"/>
            <a:ext cx="11346351" cy="509210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CA088418-1947-3E22-965C-0759D1524F0C}"/>
              </a:ext>
            </a:extLst>
          </p:cNvPr>
          <p:cNvSpPr txBox="1"/>
          <p:nvPr/>
        </p:nvSpPr>
        <p:spPr>
          <a:xfrm>
            <a:off x="2934872" y="5951630"/>
            <a:ext cx="5761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Large number of detectors 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~ns time resolution</a:t>
            </a:r>
            <a:endParaRPr lang="zh-CN" alt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3741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53E31-EFF9-F22E-005B-246A8EEDD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D924CC8D-6E94-25EB-114F-B253750B8750}"/>
              </a:ext>
            </a:extLst>
          </p:cNvPr>
          <p:cNvSpPr txBox="1"/>
          <p:nvPr/>
        </p:nvSpPr>
        <p:spPr>
          <a:xfrm>
            <a:off x="695324" y="287665"/>
            <a:ext cx="10801351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</a:rPr>
              <a:t>INTF @ LHAASO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09E7CF-ACA6-4B19-14FA-3533A27EC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2E33-5CDC-4E86-A5E4-410F153CEA22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11F07C1B-6AFB-7B07-6919-E6ACF4705704}"/>
              </a:ext>
            </a:extLst>
          </p:cNvPr>
          <p:cNvSpPr txBox="1">
            <a:spLocks/>
          </p:cNvSpPr>
          <p:nvPr/>
        </p:nvSpPr>
        <p:spPr>
          <a:xfrm>
            <a:off x="293771" y="990491"/>
            <a:ext cx="10970829" cy="2478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VHF lightning interferometer (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INTF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en-US" altLang="zh-CN" sz="2000" dirty="0">
                <a:solidFill>
                  <a:srgbClr val="161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high-resolution </a:t>
            </a:r>
            <a:r>
              <a:rPr lang="en-US" altLang="zh-CN" sz="2000" b="1" dirty="0">
                <a:solidFill>
                  <a:srgbClr val="161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mapping of lightning channels</a:t>
            </a:r>
          </a:p>
          <a:p>
            <a:pPr lvl="1">
              <a:lnSpc>
                <a:spcPct val="110000"/>
              </a:lnSpc>
              <a:defRPr/>
            </a:pPr>
            <a:r>
              <a:rPr lang="en-US" altLang="zh-CN" sz="2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Localization precision:​ 0.1°</a:t>
            </a:r>
          </a:p>
          <a:p>
            <a:pPr lvl="1">
              <a:lnSpc>
                <a:spcPct val="110000"/>
              </a:lnSpc>
              <a:defRPr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Detection frequency: 35-70 MHz; </a:t>
            </a:r>
          </a:p>
          <a:p>
            <a:pPr lvl="1">
              <a:lnSpc>
                <a:spcPct val="110000"/>
              </a:lnSpc>
              <a:defRPr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Sampling rate: 250 MHz</a:t>
            </a:r>
          </a:p>
          <a:p>
            <a:pPr lvl="1">
              <a:lnSpc>
                <a:spcPct val="110000"/>
              </a:lnSpc>
              <a:defRPr/>
            </a:pPr>
            <a:r>
              <a:rPr lang="en-US" altLang="zh-CN" sz="2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offset with LHAASO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: &lt; 1us</a:t>
            </a:r>
            <a:endParaRPr lang="en-US" altLang="zh-CN" sz="28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320C46E8-39E6-BF9C-BF98-E1D89B3623BE}"/>
              </a:ext>
            </a:extLst>
          </p:cNvPr>
          <p:cNvGrpSpPr/>
          <p:nvPr/>
        </p:nvGrpSpPr>
        <p:grpSpPr>
          <a:xfrm>
            <a:off x="5773028" y="1460380"/>
            <a:ext cx="5453291" cy="5397620"/>
            <a:chOff x="5946958" y="1452872"/>
            <a:chExt cx="5453291" cy="539762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BFAE23FE-FECC-BB19-21B7-668FA578B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2629" y="1452872"/>
              <a:ext cx="5397620" cy="5397620"/>
            </a:xfrm>
            <a:prstGeom prst="rect">
              <a:avLst/>
            </a:prstGeom>
          </p:spPr>
        </p:pic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EBA0902B-22D4-A7CC-5A17-ED565FC27C5D}"/>
                </a:ext>
              </a:extLst>
            </p:cNvPr>
            <p:cNvGrpSpPr/>
            <p:nvPr/>
          </p:nvGrpSpPr>
          <p:grpSpPr>
            <a:xfrm>
              <a:off x="5946958" y="2233810"/>
              <a:ext cx="5036996" cy="3721482"/>
              <a:chOff x="4719676" y="2153514"/>
              <a:chExt cx="5036996" cy="3721482"/>
            </a:xfrm>
          </p:grpSpPr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9D8A5605-BFDA-CD78-7AE5-77EB8BB4E62F}"/>
                  </a:ext>
                </a:extLst>
              </p:cNvPr>
              <p:cNvSpPr txBox="1"/>
              <p:nvPr/>
            </p:nvSpPr>
            <p:spPr>
              <a:xfrm>
                <a:off x="4811056" y="3702054"/>
                <a:ext cx="3561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×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A58B39A-3B3F-A7C5-022C-5FAEABC48D7F}"/>
                  </a:ext>
                </a:extLst>
              </p:cNvPr>
              <p:cNvSpPr txBox="1"/>
              <p:nvPr/>
            </p:nvSpPr>
            <p:spPr>
              <a:xfrm>
                <a:off x="4719676" y="3837428"/>
                <a:ext cx="3561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×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BBEAF12B-25B9-E219-28EC-A3C197C10EB8}"/>
                  </a:ext>
                </a:extLst>
              </p:cNvPr>
              <p:cNvSpPr txBox="1"/>
              <p:nvPr/>
            </p:nvSpPr>
            <p:spPr>
              <a:xfrm>
                <a:off x="4897770" y="3886720"/>
                <a:ext cx="3561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×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AD782485-113F-B3F8-3047-90EFCCF80043}"/>
                  </a:ext>
                </a:extLst>
              </p:cNvPr>
              <p:cNvSpPr txBox="1"/>
              <p:nvPr/>
            </p:nvSpPr>
            <p:spPr>
              <a:xfrm>
                <a:off x="9250416" y="2422995"/>
                <a:ext cx="3561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×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ED6FCC3-320C-BD54-F22E-A3AE5037E813}"/>
                  </a:ext>
                </a:extLst>
              </p:cNvPr>
              <p:cNvSpPr txBox="1"/>
              <p:nvPr/>
            </p:nvSpPr>
            <p:spPr>
              <a:xfrm>
                <a:off x="9338300" y="2607661"/>
                <a:ext cx="3561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×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3D82AA7-8739-DF7F-1BC1-A5BC34062262}"/>
                  </a:ext>
                </a:extLst>
              </p:cNvPr>
              <p:cNvSpPr txBox="1"/>
              <p:nvPr/>
            </p:nvSpPr>
            <p:spPr>
              <a:xfrm>
                <a:off x="9400484" y="2153514"/>
                <a:ext cx="3561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×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8EB6D55C-CCE1-3C4B-542D-9792FDB0669B}"/>
                  </a:ext>
                </a:extLst>
              </p:cNvPr>
              <p:cNvSpPr txBox="1"/>
              <p:nvPr/>
            </p:nvSpPr>
            <p:spPr>
              <a:xfrm>
                <a:off x="8969262" y="2513301"/>
                <a:ext cx="3561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×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D4D85470-77AA-C9A3-9304-55DD51B9C94B}"/>
                  </a:ext>
                </a:extLst>
              </p:cNvPr>
              <p:cNvSpPr txBox="1"/>
              <p:nvPr/>
            </p:nvSpPr>
            <p:spPr>
              <a:xfrm>
                <a:off x="8982112" y="5504078"/>
                <a:ext cx="3561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×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2FD2EBCB-2181-41B4-3BC2-16A0CEE9A687}"/>
                  </a:ext>
                </a:extLst>
              </p:cNvPr>
              <p:cNvSpPr txBox="1"/>
              <p:nvPr/>
            </p:nvSpPr>
            <p:spPr>
              <a:xfrm>
                <a:off x="9072322" y="5413772"/>
                <a:ext cx="3561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×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3477A050-47EA-609F-D85F-061CACC34DBF}"/>
                  </a:ext>
                </a:extLst>
              </p:cNvPr>
              <p:cNvSpPr txBox="1"/>
              <p:nvPr/>
            </p:nvSpPr>
            <p:spPr>
              <a:xfrm>
                <a:off x="8950696" y="5279617"/>
                <a:ext cx="3561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×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8C859341-D947-11CD-D4C2-E17DBAA8B849}"/>
                  </a:ext>
                </a:extLst>
              </p:cNvPr>
              <p:cNvSpPr txBox="1"/>
              <p:nvPr/>
            </p:nvSpPr>
            <p:spPr>
              <a:xfrm>
                <a:off x="8806267" y="5279617"/>
                <a:ext cx="3561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×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C3D31F3A-2429-83E8-7021-A3666147BA1D}"/>
                  </a:ext>
                </a:extLst>
              </p:cNvPr>
              <p:cNvSpPr txBox="1"/>
              <p:nvPr/>
            </p:nvSpPr>
            <p:spPr>
              <a:xfrm>
                <a:off x="9176743" y="5505664"/>
                <a:ext cx="3561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×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15661E06-EB28-84AF-455D-C86A4B92A44E}"/>
                  </a:ext>
                </a:extLst>
              </p:cNvPr>
              <p:cNvSpPr txBox="1"/>
              <p:nvPr/>
            </p:nvSpPr>
            <p:spPr>
              <a:xfrm>
                <a:off x="9284081" y="5302695"/>
                <a:ext cx="3561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×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7FD27F4F-2BBF-BA01-63E9-9B48AF57DFE1}"/>
              </a:ext>
            </a:extLst>
          </p:cNvPr>
          <p:cNvGrpSpPr/>
          <p:nvPr/>
        </p:nvGrpSpPr>
        <p:grpSpPr>
          <a:xfrm>
            <a:off x="395674" y="3429000"/>
            <a:ext cx="5911636" cy="2717138"/>
            <a:chOff x="482890" y="3429000"/>
            <a:chExt cx="5911636" cy="2717138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0E5B62CD-DA17-4025-A097-C400834ECF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69" r="20346"/>
            <a:stretch/>
          </p:blipFill>
          <p:spPr bwMode="auto">
            <a:xfrm>
              <a:off x="482891" y="3429068"/>
              <a:ext cx="2437526" cy="2717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图片 4" descr="图片包含 草, 户外, 田地, 风筝&#10;&#10;描述已自动生成">
              <a:extLst>
                <a:ext uri="{FF2B5EF4-FFF2-40B4-BE49-F238E27FC236}">
                  <a16:creationId xmlns:a16="http://schemas.microsoft.com/office/drawing/2014/main" id="{37A9702C-2ED7-8574-0FFB-6B5ED430C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5436" y="3429000"/>
              <a:ext cx="2112398" cy="2717138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375CA541-B470-EA3A-60BE-773AF2008031}"/>
                </a:ext>
              </a:extLst>
            </p:cNvPr>
            <p:cNvSpPr/>
            <p:nvPr/>
          </p:nvSpPr>
          <p:spPr>
            <a:xfrm>
              <a:off x="482890" y="3429000"/>
              <a:ext cx="4834943" cy="2717138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5366316C-07BB-1E28-3BA8-6834E2E84A5E}"/>
                </a:ext>
              </a:extLst>
            </p:cNvPr>
            <p:cNvSpPr/>
            <p:nvPr/>
          </p:nvSpPr>
          <p:spPr>
            <a:xfrm>
              <a:off x="5887872" y="3867446"/>
              <a:ext cx="506654" cy="491772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CEF3013E-B5CC-F106-0F61-7ADFE78897BB}"/>
                </a:ext>
              </a:extLst>
            </p:cNvPr>
            <p:cNvCxnSpPr/>
            <p:nvPr/>
          </p:nvCxnSpPr>
          <p:spPr>
            <a:xfrm flipH="1" flipV="1">
              <a:off x="5317834" y="3429000"/>
              <a:ext cx="570038" cy="43844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FD788546-1406-4682-21A3-F4F26A0D1C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17834" y="4359218"/>
              <a:ext cx="570038" cy="178692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5942569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C7B6C-B594-2FDA-FBFE-1511A6E2B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DA426631-AB6E-B45A-4A47-955559EFA1DB}"/>
              </a:ext>
            </a:extLst>
          </p:cNvPr>
          <p:cNvSpPr txBox="1"/>
          <p:nvPr/>
        </p:nvSpPr>
        <p:spPr>
          <a:xfrm>
            <a:off x="695324" y="287665"/>
            <a:ext cx="10801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</a:rPr>
              <a:t>Two Downward Leader in a Lightning on 20240901</a:t>
            </a:r>
            <a:endParaRPr lang="zh-CN" altLang="en-US" sz="2800" b="1" dirty="0">
              <a:latin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0F9E6B-3F9A-EBAE-0956-69FB0DEF0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2E33-5CDC-4E86-A5E4-410F153CEA22}" type="slidenum">
              <a:rPr lang="zh-CN" altLang="en-US" smtClean="0"/>
              <a:t>6</a:t>
            </a:fld>
            <a:endParaRPr lang="zh-CN" altLang="en-US"/>
          </a:p>
        </p:txBody>
      </p:sp>
      <p:grpSp>
        <p:nvGrpSpPr>
          <p:cNvPr id="127" name="组合 126">
            <a:extLst>
              <a:ext uri="{FF2B5EF4-FFF2-40B4-BE49-F238E27FC236}">
                <a16:creationId xmlns:a16="http://schemas.microsoft.com/office/drawing/2014/main" id="{FF17F12C-5987-E4B5-9002-8292BEB02FC6}"/>
              </a:ext>
            </a:extLst>
          </p:cNvPr>
          <p:cNvGrpSpPr>
            <a:grpSpLocks noChangeAspect="1"/>
          </p:cNvGrpSpPr>
          <p:nvPr/>
        </p:nvGrpSpPr>
        <p:grpSpPr>
          <a:xfrm>
            <a:off x="1007458" y="786065"/>
            <a:ext cx="10000724" cy="4647619"/>
            <a:chOff x="-36181" y="545711"/>
            <a:chExt cx="12099996" cy="5623208"/>
          </a:xfrm>
        </p:grpSpPr>
        <p:pic>
          <p:nvPicPr>
            <p:cNvPr id="113" name="图片 112">
              <a:extLst>
                <a:ext uri="{FF2B5EF4-FFF2-40B4-BE49-F238E27FC236}">
                  <a16:creationId xmlns:a16="http://schemas.microsoft.com/office/drawing/2014/main" id="{E7240757-57CB-EEC9-260D-45608333F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26" t="13488" r="8847" b="9777"/>
            <a:stretch>
              <a:fillRect/>
            </a:stretch>
          </p:blipFill>
          <p:spPr>
            <a:xfrm>
              <a:off x="628472" y="938526"/>
              <a:ext cx="4817744" cy="2249961"/>
            </a:xfrm>
            <a:prstGeom prst="rect">
              <a:avLst/>
            </a:prstGeom>
          </p:spPr>
        </p:pic>
        <p:grpSp>
          <p:nvGrpSpPr>
            <p:cNvPr id="72" name="组合 71">
              <a:extLst>
                <a:ext uri="{FF2B5EF4-FFF2-40B4-BE49-F238E27FC236}">
                  <a16:creationId xmlns:a16="http://schemas.microsoft.com/office/drawing/2014/main" id="{146C89A2-95A8-2855-38E2-B6E904702C9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64160" y="912097"/>
              <a:ext cx="11750552" cy="5256822"/>
              <a:chOff x="-1" y="535682"/>
              <a:chExt cx="12332636" cy="5517229"/>
            </a:xfrm>
          </p:grpSpPr>
          <p:grpSp>
            <p:nvGrpSpPr>
              <p:cNvPr id="66" name="组合 65">
                <a:extLst>
                  <a:ext uri="{FF2B5EF4-FFF2-40B4-BE49-F238E27FC236}">
                    <a16:creationId xmlns:a16="http://schemas.microsoft.com/office/drawing/2014/main" id="{981A4520-F90B-09BD-D575-04178B3F565F}"/>
                  </a:ext>
                </a:extLst>
              </p:cNvPr>
              <p:cNvGrpSpPr/>
              <p:nvPr/>
            </p:nvGrpSpPr>
            <p:grpSpPr>
              <a:xfrm>
                <a:off x="9103631" y="3041659"/>
                <a:ext cx="3165221" cy="2843256"/>
                <a:chOff x="9258144" y="2898633"/>
                <a:chExt cx="3165220" cy="3632940"/>
              </a:xfrm>
            </p:grpSpPr>
            <p:pic>
              <p:nvPicPr>
                <p:cNvPr id="65" name="图片 64">
                  <a:extLst>
                    <a:ext uri="{FF2B5EF4-FFF2-40B4-BE49-F238E27FC236}">
                      <a16:creationId xmlns:a16="http://schemas.microsoft.com/office/drawing/2014/main" id="{E0A774EB-C62E-14FB-0844-EAF4AB94BA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313" t="68688" r="51382" b="4547"/>
                <a:stretch>
                  <a:fillRect/>
                </a:stretch>
              </p:blipFill>
              <p:spPr>
                <a:xfrm>
                  <a:off x="9258144" y="2898633"/>
                  <a:ext cx="326992" cy="3632940"/>
                </a:xfrm>
                <a:prstGeom prst="rect">
                  <a:avLst/>
                </a:prstGeom>
              </p:spPr>
            </p:pic>
            <p:pic>
              <p:nvPicPr>
                <p:cNvPr id="64" name="图片 63">
                  <a:extLst>
                    <a:ext uri="{FF2B5EF4-FFF2-40B4-BE49-F238E27FC236}">
                      <a16:creationId xmlns:a16="http://schemas.microsoft.com/office/drawing/2014/main" id="{D437CA45-D807-BC46-494F-C39E247301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086" t="20973" r="4876" b="8325"/>
                <a:stretch>
                  <a:fillRect/>
                </a:stretch>
              </p:blipFill>
              <p:spPr>
                <a:xfrm>
                  <a:off x="9878051" y="2898635"/>
                  <a:ext cx="2545313" cy="3588934"/>
                </a:xfrm>
                <a:prstGeom prst="rect">
                  <a:avLst/>
                </a:prstGeom>
              </p:spPr>
            </p:pic>
          </p:grpSp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2C95C446-929E-3075-8DEA-44A23F4DB4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" y="2932185"/>
                <a:ext cx="5308929" cy="3062206"/>
              </a:xfrm>
              <a:prstGeom prst="rect">
                <a:avLst/>
              </a:prstGeom>
            </p:spPr>
          </p:pic>
          <p:pic>
            <p:nvPicPr>
              <p:cNvPr id="56" name="图片 55">
                <a:extLst>
                  <a:ext uri="{FF2B5EF4-FFF2-40B4-BE49-F238E27FC236}">
                    <a16:creationId xmlns:a16="http://schemas.microsoft.com/office/drawing/2014/main" id="{E7B7EC31-18A0-F914-A4AB-4905D9EB6F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32" t="10130" r="6468" b="11138"/>
              <a:stretch>
                <a:fillRect/>
              </a:stretch>
            </p:blipFill>
            <p:spPr>
              <a:xfrm>
                <a:off x="5745794" y="535682"/>
                <a:ext cx="3630930" cy="2389160"/>
              </a:xfrm>
              <a:prstGeom prst="rect">
                <a:avLst/>
              </a:prstGeom>
            </p:spPr>
          </p:pic>
          <p:pic>
            <p:nvPicPr>
              <p:cNvPr id="58" name="图片 57">
                <a:extLst>
                  <a:ext uri="{FF2B5EF4-FFF2-40B4-BE49-F238E27FC236}">
                    <a16:creationId xmlns:a16="http://schemas.microsoft.com/office/drawing/2014/main" id="{9CB9F34A-D90B-A02F-774B-EA324B0D7E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68688" r="57123" b="6203"/>
              <a:stretch>
                <a:fillRect/>
              </a:stretch>
            </p:blipFill>
            <p:spPr>
              <a:xfrm>
                <a:off x="9737563" y="549277"/>
                <a:ext cx="2454900" cy="2381709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FED7FAE-5A42-0D30-1A60-F26F1877D2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415" t="21376" r="5873" b="7205"/>
              <a:stretch>
                <a:fillRect/>
              </a:stretch>
            </p:blipFill>
            <p:spPr>
              <a:xfrm>
                <a:off x="5745794" y="3052239"/>
                <a:ext cx="3659884" cy="2832676"/>
              </a:xfrm>
              <a:prstGeom prst="rect">
                <a:avLst/>
              </a:prstGeom>
            </p:spPr>
          </p:pic>
          <p:pic>
            <p:nvPicPr>
              <p:cNvPr id="68" name="图片 67">
                <a:extLst>
                  <a:ext uri="{FF2B5EF4-FFF2-40B4-BE49-F238E27FC236}">
                    <a16:creationId xmlns:a16="http://schemas.microsoft.com/office/drawing/2014/main" id="{5C3D294F-C293-4A0C-C816-F0263844B4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465" t="18135" r="5629" b="2510"/>
              <a:stretch>
                <a:fillRect/>
              </a:stretch>
            </p:blipFill>
            <p:spPr>
              <a:xfrm>
                <a:off x="32690" y="2924842"/>
                <a:ext cx="5492008" cy="3128069"/>
              </a:xfrm>
              <a:prstGeom prst="rect">
                <a:avLst/>
              </a:prstGeom>
            </p:spPr>
          </p:pic>
          <p:pic>
            <p:nvPicPr>
              <p:cNvPr id="69" name="图片 68">
                <a:extLst>
                  <a:ext uri="{FF2B5EF4-FFF2-40B4-BE49-F238E27FC236}">
                    <a16:creationId xmlns:a16="http://schemas.microsoft.com/office/drawing/2014/main" id="{1AD059BB-E958-0906-2ADE-AA4C7D2261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907" t="93116" r="11788" b="2813"/>
              <a:stretch>
                <a:fillRect/>
              </a:stretch>
            </p:blipFill>
            <p:spPr>
              <a:xfrm>
                <a:off x="6063048" y="5871641"/>
                <a:ext cx="2996423" cy="161470"/>
              </a:xfrm>
              <a:prstGeom prst="rect">
                <a:avLst/>
              </a:prstGeom>
            </p:spPr>
          </p:pic>
          <p:pic>
            <p:nvPicPr>
              <p:cNvPr id="71" name="图片 70">
                <a:extLst>
                  <a:ext uri="{FF2B5EF4-FFF2-40B4-BE49-F238E27FC236}">
                    <a16:creationId xmlns:a16="http://schemas.microsoft.com/office/drawing/2014/main" id="{19991540-205E-83C2-9EFC-AE3DD14B19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290" t="93647" r="56456" b="4567"/>
              <a:stretch>
                <a:fillRect/>
              </a:stretch>
            </p:blipFill>
            <p:spPr>
              <a:xfrm>
                <a:off x="9597387" y="5824982"/>
                <a:ext cx="2735248" cy="169410"/>
              </a:xfrm>
              <a:prstGeom prst="rect">
                <a:avLst/>
              </a:prstGeom>
            </p:spPr>
          </p:pic>
        </p:grp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ABCCD731-6814-590E-7DE2-B33CDF48B97A}"/>
                </a:ext>
              </a:extLst>
            </p:cNvPr>
            <p:cNvSpPr/>
            <p:nvPr/>
          </p:nvSpPr>
          <p:spPr>
            <a:xfrm>
              <a:off x="883920" y="555792"/>
              <a:ext cx="375918" cy="5395955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0BA48259-C1CC-33DA-587F-60EC6B03FE8D}"/>
                </a:ext>
              </a:extLst>
            </p:cNvPr>
            <p:cNvSpPr/>
            <p:nvPr/>
          </p:nvSpPr>
          <p:spPr>
            <a:xfrm>
              <a:off x="5628880" y="545711"/>
              <a:ext cx="3597020" cy="5442335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9" name="矩形 98">
              <a:extLst>
                <a:ext uri="{FF2B5EF4-FFF2-40B4-BE49-F238E27FC236}">
                  <a16:creationId xmlns:a16="http://schemas.microsoft.com/office/drawing/2014/main" id="{932AB782-A7D7-AF65-DE6D-BF523BFA7ABE}"/>
                </a:ext>
              </a:extLst>
            </p:cNvPr>
            <p:cNvSpPr/>
            <p:nvPr/>
          </p:nvSpPr>
          <p:spPr>
            <a:xfrm>
              <a:off x="4881993" y="545711"/>
              <a:ext cx="249792" cy="539595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矩形 99">
              <a:extLst>
                <a:ext uri="{FF2B5EF4-FFF2-40B4-BE49-F238E27FC236}">
                  <a16:creationId xmlns:a16="http://schemas.microsoft.com/office/drawing/2014/main" id="{D8A94EB8-2E22-B055-FF7C-EE83DDDBFA9B}"/>
                </a:ext>
              </a:extLst>
            </p:cNvPr>
            <p:cNvSpPr/>
            <p:nvPr/>
          </p:nvSpPr>
          <p:spPr>
            <a:xfrm>
              <a:off x="9457666" y="555792"/>
              <a:ext cx="2606149" cy="544041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0" name="图片 109">
              <a:extLst>
                <a:ext uri="{FF2B5EF4-FFF2-40B4-BE49-F238E27FC236}">
                  <a16:creationId xmlns:a16="http://schemas.microsoft.com/office/drawing/2014/main" id="{178B8798-EA12-28EB-54DE-6215B9C8E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2" t="10130" r="86245" b="11138"/>
            <a:stretch>
              <a:fillRect/>
            </a:stretch>
          </p:blipFill>
          <p:spPr>
            <a:xfrm>
              <a:off x="81669" y="912096"/>
              <a:ext cx="533441" cy="2249962"/>
            </a:xfrm>
            <a:prstGeom prst="rect">
              <a:avLst/>
            </a:prstGeom>
          </p:spPr>
        </p:pic>
        <p:pic>
          <p:nvPicPr>
            <p:cNvPr id="122" name="图片 121">
              <a:extLst>
                <a:ext uri="{FF2B5EF4-FFF2-40B4-BE49-F238E27FC236}">
                  <a16:creationId xmlns:a16="http://schemas.microsoft.com/office/drawing/2014/main" id="{E92F35EA-D2AB-EE42-61F0-8EC0C2DB7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039" y="981381"/>
              <a:ext cx="1361905" cy="714286"/>
            </a:xfrm>
            <a:prstGeom prst="rect">
              <a:avLst/>
            </a:prstGeom>
          </p:spPr>
        </p:pic>
        <p:sp>
          <p:nvSpPr>
            <p:cNvPr id="124" name="文本框 123">
              <a:extLst>
                <a:ext uri="{FF2B5EF4-FFF2-40B4-BE49-F238E27FC236}">
                  <a16:creationId xmlns:a16="http://schemas.microsoft.com/office/drawing/2014/main" id="{5C94ABC7-24B7-558F-6782-F11316AC0D76}"/>
                </a:ext>
              </a:extLst>
            </p:cNvPr>
            <p:cNvSpPr txBox="1"/>
            <p:nvPr/>
          </p:nvSpPr>
          <p:spPr>
            <a:xfrm>
              <a:off x="3122758" y="5327348"/>
              <a:ext cx="1543836" cy="4096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rgbClr val="0000FF"/>
                  </a:solidFill>
                </a:rPr>
                <a:t>■  </a:t>
              </a:r>
              <a:r>
                <a:rPr lang="en-US" altLang="zh-CN" sz="1400" dirty="0">
                  <a:solidFill>
                    <a:srgbClr val="0000FF"/>
                  </a:solidFill>
                </a:rPr>
                <a:t>Elevation</a:t>
              </a:r>
              <a:endParaRPr lang="zh-CN" altLang="en-US" sz="1600" dirty="0">
                <a:solidFill>
                  <a:srgbClr val="0000FF"/>
                </a:solidFill>
              </a:endParaRPr>
            </a:p>
          </p:txBody>
        </p:sp>
        <p:sp>
          <p:nvSpPr>
            <p:cNvPr id="126" name="文本框 125">
              <a:extLst>
                <a:ext uri="{FF2B5EF4-FFF2-40B4-BE49-F238E27FC236}">
                  <a16:creationId xmlns:a16="http://schemas.microsoft.com/office/drawing/2014/main" id="{42F7F985-A9B0-BD39-199F-0BBA10208C0E}"/>
                </a:ext>
              </a:extLst>
            </p:cNvPr>
            <p:cNvSpPr txBox="1"/>
            <p:nvPr/>
          </p:nvSpPr>
          <p:spPr>
            <a:xfrm>
              <a:off x="-36181" y="2943043"/>
              <a:ext cx="446859" cy="1150636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altLang="zh-CN" sz="12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Elevation</a:t>
              </a:r>
              <a:endParaRPr lang="zh-CN" altLang="en-US" sz="12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130" name="图片 129">
            <a:extLst>
              <a:ext uri="{FF2B5EF4-FFF2-40B4-BE49-F238E27FC236}">
                <a16:creationId xmlns:a16="http://schemas.microsoft.com/office/drawing/2014/main" id="{E74CD713-D454-C336-5F01-99B6633536E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862" y="5380504"/>
            <a:ext cx="806320" cy="197777"/>
          </a:xfrm>
          <a:prstGeom prst="rect">
            <a:avLst/>
          </a:prstGeom>
        </p:spPr>
      </p:pic>
      <p:pic>
        <p:nvPicPr>
          <p:cNvPr id="131" name="图片 130">
            <a:extLst>
              <a:ext uri="{FF2B5EF4-FFF2-40B4-BE49-F238E27FC236}">
                <a16:creationId xmlns:a16="http://schemas.microsoft.com/office/drawing/2014/main" id="{DFCED62F-4E8C-09B5-A0AD-892BC5D382A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166" y="5365711"/>
            <a:ext cx="806320" cy="197777"/>
          </a:xfrm>
          <a:prstGeom prst="rect">
            <a:avLst/>
          </a:prstGeom>
        </p:spPr>
      </p:pic>
      <p:cxnSp>
        <p:nvCxnSpPr>
          <p:cNvPr id="133" name="直接箭头连接符 132">
            <a:extLst>
              <a:ext uri="{FF2B5EF4-FFF2-40B4-BE49-F238E27FC236}">
                <a16:creationId xmlns:a16="http://schemas.microsoft.com/office/drawing/2014/main" id="{3CC0B330-ECDC-E9BC-DAEB-E712CEC4E37B}"/>
              </a:ext>
            </a:extLst>
          </p:cNvPr>
          <p:cNvCxnSpPr/>
          <p:nvPr/>
        </p:nvCxnSpPr>
        <p:spPr>
          <a:xfrm>
            <a:off x="2146941" y="2271384"/>
            <a:ext cx="2824480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文本框 133">
            <a:extLst>
              <a:ext uri="{FF2B5EF4-FFF2-40B4-BE49-F238E27FC236}">
                <a16:creationId xmlns:a16="http://schemas.microsoft.com/office/drawing/2014/main" id="{A65BD390-25F7-540B-7985-0A2EFC5D8F7A}"/>
              </a:ext>
            </a:extLst>
          </p:cNvPr>
          <p:cNvSpPr txBox="1"/>
          <p:nvPr/>
        </p:nvSpPr>
        <p:spPr>
          <a:xfrm>
            <a:off x="2933128" y="2277836"/>
            <a:ext cx="1229235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dirty="0"/>
              <a:t>65.7ms</a:t>
            </a:r>
            <a:endParaRPr lang="zh-CN" altLang="en-US" dirty="0"/>
          </a:p>
        </p:txBody>
      </p:sp>
      <p:sp>
        <p:nvSpPr>
          <p:cNvPr id="135" name="文本框 134">
            <a:extLst>
              <a:ext uri="{FF2B5EF4-FFF2-40B4-BE49-F238E27FC236}">
                <a16:creationId xmlns:a16="http://schemas.microsoft.com/office/drawing/2014/main" id="{1443DA23-FDFE-5736-8705-767C4BFFF2ED}"/>
              </a:ext>
            </a:extLst>
          </p:cNvPr>
          <p:cNvSpPr txBox="1"/>
          <p:nvPr/>
        </p:nvSpPr>
        <p:spPr>
          <a:xfrm>
            <a:off x="5543498" y="5739338"/>
            <a:ext cx="2961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Leader 1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：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time: 17:01:00.0740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lasting 4 </a:t>
            </a:r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ms.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文本框 137">
            <a:extLst>
              <a:ext uri="{FF2B5EF4-FFF2-40B4-BE49-F238E27FC236}">
                <a16:creationId xmlns:a16="http://schemas.microsoft.com/office/drawing/2014/main" id="{C932E4CD-9F0E-F739-86E2-6B52AF1C957F}"/>
              </a:ext>
            </a:extLst>
          </p:cNvPr>
          <p:cNvSpPr txBox="1"/>
          <p:nvPr/>
        </p:nvSpPr>
        <p:spPr>
          <a:xfrm>
            <a:off x="6592099" y="791814"/>
            <a:ext cx="127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Leader1 4ms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文本框 141">
            <a:extLst>
              <a:ext uri="{FF2B5EF4-FFF2-40B4-BE49-F238E27FC236}">
                <a16:creationId xmlns:a16="http://schemas.microsoft.com/office/drawing/2014/main" id="{42AC74B8-1FB2-B9F2-160A-AA928410863E}"/>
              </a:ext>
            </a:extLst>
          </p:cNvPr>
          <p:cNvSpPr txBox="1"/>
          <p:nvPr/>
        </p:nvSpPr>
        <p:spPr>
          <a:xfrm>
            <a:off x="10016655" y="806819"/>
            <a:ext cx="1537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Leader2 </a:t>
            </a:r>
            <a:r>
              <a:rPr lang="en-US" altLang="zh-CN" sz="1400" b="1" dirty="0"/>
              <a:t>0.7ms</a:t>
            </a:r>
            <a:endParaRPr lang="zh-CN" altLang="en-US" sz="1400" b="1" dirty="0"/>
          </a:p>
        </p:txBody>
      </p:sp>
      <p:sp>
        <p:nvSpPr>
          <p:cNvPr id="148" name="文本框 147">
            <a:extLst>
              <a:ext uri="{FF2B5EF4-FFF2-40B4-BE49-F238E27FC236}">
                <a16:creationId xmlns:a16="http://schemas.microsoft.com/office/drawing/2014/main" id="{402B631A-979D-0C38-34CB-5BD74DEE1F32}"/>
              </a:ext>
            </a:extLst>
          </p:cNvPr>
          <p:cNvSpPr txBox="1"/>
          <p:nvPr/>
        </p:nvSpPr>
        <p:spPr>
          <a:xfrm>
            <a:off x="5956054" y="745264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①</a:t>
            </a:r>
          </a:p>
        </p:txBody>
      </p:sp>
      <p:sp>
        <p:nvSpPr>
          <p:cNvPr id="149" name="文本框 148">
            <a:extLst>
              <a:ext uri="{FF2B5EF4-FFF2-40B4-BE49-F238E27FC236}">
                <a16:creationId xmlns:a16="http://schemas.microsoft.com/office/drawing/2014/main" id="{8BFDC74D-509D-F1EA-143B-0204DD08C541}"/>
              </a:ext>
            </a:extLst>
          </p:cNvPr>
          <p:cNvSpPr txBox="1"/>
          <p:nvPr/>
        </p:nvSpPr>
        <p:spPr>
          <a:xfrm>
            <a:off x="4971421" y="738506"/>
            <a:ext cx="420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②</a:t>
            </a:r>
          </a:p>
        </p:txBody>
      </p:sp>
      <p:sp>
        <p:nvSpPr>
          <p:cNvPr id="150" name="文本框 149">
            <a:extLst>
              <a:ext uri="{FF2B5EF4-FFF2-40B4-BE49-F238E27FC236}">
                <a16:creationId xmlns:a16="http://schemas.microsoft.com/office/drawing/2014/main" id="{BDE44A2C-FBE4-B88E-6ED1-876D22FF1878}"/>
              </a:ext>
            </a:extLst>
          </p:cNvPr>
          <p:cNvSpPr txBox="1"/>
          <p:nvPr/>
        </p:nvSpPr>
        <p:spPr>
          <a:xfrm>
            <a:off x="8935113" y="765219"/>
            <a:ext cx="420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②</a:t>
            </a:r>
          </a:p>
        </p:txBody>
      </p:sp>
      <p:sp>
        <p:nvSpPr>
          <p:cNvPr id="151" name="文本框 150">
            <a:extLst>
              <a:ext uri="{FF2B5EF4-FFF2-40B4-BE49-F238E27FC236}">
                <a16:creationId xmlns:a16="http://schemas.microsoft.com/office/drawing/2014/main" id="{BB7495A8-418B-D7BE-ACE5-C3A1E33D9BFB}"/>
              </a:ext>
            </a:extLst>
          </p:cNvPr>
          <p:cNvSpPr txBox="1"/>
          <p:nvPr/>
        </p:nvSpPr>
        <p:spPr>
          <a:xfrm>
            <a:off x="1717663" y="750121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①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DB168A6-0ED1-9DC8-D2AD-97631C0A4278}"/>
              </a:ext>
            </a:extLst>
          </p:cNvPr>
          <p:cNvSpPr txBox="1"/>
          <p:nvPr/>
        </p:nvSpPr>
        <p:spPr>
          <a:xfrm>
            <a:off x="780216" y="5862449"/>
            <a:ext cx="49906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Occurring at 2024-09-01 17:01:00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The interval between the two leaders was 65.7 </a:t>
            </a:r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ms.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4852987-4B62-621F-E753-6FBE28422510}"/>
              </a:ext>
            </a:extLst>
          </p:cNvPr>
          <p:cNvSpPr txBox="1"/>
          <p:nvPr/>
        </p:nvSpPr>
        <p:spPr>
          <a:xfrm>
            <a:off x="8682274" y="5739338"/>
            <a:ext cx="2961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leader  2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time: 17:01:00.1437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lasting  0.7 </a:t>
            </a:r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ms.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09BC05A-9867-AEF6-8A00-DF9B68BC5EB1}"/>
              </a:ext>
            </a:extLst>
          </p:cNvPr>
          <p:cNvSpPr txBox="1"/>
          <p:nvPr/>
        </p:nvSpPr>
        <p:spPr>
          <a:xfrm>
            <a:off x="4711802" y="5346240"/>
            <a:ext cx="7537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>
                <a:latin typeface="Arial" panose="020B0604020202020204" pitchFamily="34" charset="0"/>
                <a:cs typeface="Arial" panose="020B0604020202020204" pitchFamily="34" charset="0"/>
              </a:rPr>
              <a:t>Time(</a:t>
            </a:r>
            <a:r>
              <a:rPr lang="en-US" altLang="zh-CN" sz="1050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altLang="zh-CN" sz="105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5A11D92-AB5E-C066-137A-E07FE6CBEF53}"/>
              </a:ext>
            </a:extLst>
          </p:cNvPr>
          <p:cNvSpPr txBox="1"/>
          <p:nvPr/>
        </p:nvSpPr>
        <p:spPr>
          <a:xfrm>
            <a:off x="2678744" y="738506"/>
            <a:ext cx="1312101" cy="343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Electric field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B478EDE-8002-70A9-D2A1-C59C57B54D40}"/>
              </a:ext>
            </a:extLst>
          </p:cNvPr>
          <p:cNvSpPr txBox="1"/>
          <p:nvPr/>
        </p:nvSpPr>
        <p:spPr>
          <a:xfrm>
            <a:off x="2504763" y="3071844"/>
            <a:ext cx="21521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Lightning localization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20807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24B8C-CCAC-B08C-B4BD-CD2796075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F2367741-C6E7-6AF8-3C96-A6088CEBF39F}"/>
              </a:ext>
            </a:extLst>
          </p:cNvPr>
          <p:cNvSpPr txBox="1"/>
          <p:nvPr/>
        </p:nvSpPr>
        <p:spPr>
          <a:xfrm>
            <a:off x="695324" y="287665"/>
            <a:ext cx="10801351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</a:rPr>
              <a:t>Increased event count on LHAASO</a:t>
            </a:r>
            <a:endParaRPr lang="zh-CN" altLang="en-US" sz="2800" b="1" dirty="0">
              <a:latin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7B1FBDC-29C3-BD4D-4B0C-0BD3EFF30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2E33-5CDC-4E86-A5E4-410F153CEA22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560019E-A2CA-9C52-EBDE-176C5F0F22F5}"/>
              </a:ext>
            </a:extLst>
          </p:cNvPr>
          <p:cNvSpPr/>
          <p:nvPr/>
        </p:nvSpPr>
        <p:spPr>
          <a:xfrm>
            <a:off x="709143" y="1581446"/>
            <a:ext cx="2367886" cy="1188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>
                <a:solidFill>
                  <a:schemeClr val="bg1"/>
                </a:solidFill>
                <a:latin typeface="+mn-ea"/>
              </a:rPr>
              <a:t>实际应用</a:t>
            </a:r>
          </a:p>
          <a:p>
            <a:pPr algn="ctr"/>
            <a:r>
              <a:rPr lang="zh-CN" altLang="en-US" sz="3600" b="1">
                <a:solidFill>
                  <a:schemeClr val="bg1"/>
                </a:solidFill>
                <a:latin typeface="+mn-ea"/>
              </a:rPr>
              <a:t>第三方面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BFEA634-DB95-BBB6-C3C4-C9B42EB70606}"/>
              </a:ext>
            </a:extLst>
          </p:cNvPr>
          <p:cNvSpPr/>
          <p:nvPr/>
        </p:nvSpPr>
        <p:spPr>
          <a:xfrm>
            <a:off x="9128790" y="4147314"/>
            <a:ext cx="2367886" cy="1188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>
                <a:solidFill>
                  <a:schemeClr val="bg1"/>
                </a:solidFill>
                <a:latin typeface="+mn-ea"/>
              </a:rPr>
              <a:t>实际应用</a:t>
            </a:r>
          </a:p>
          <a:p>
            <a:pPr algn="ctr"/>
            <a:r>
              <a:rPr lang="zh-CN" altLang="en-US" sz="3600" b="1">
                <a:solidFill>
                  <a:schemeClr val="bg1"/>
                </a:solidFill>
                <a:latin typeface="+mn-ea"/>
              </a:rPr>
              <a:t>第四方面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F70D666-D3D3-0C97-A359-32DC4C883980}"/>
              </a:ext>
            </a:extLst>
          </p:cNvPr>
          <p:cNvSpPr txBox="1"/>
          <p:nvPr/>
        </p:nvSpPr>
        <p:spPr>
          <a:xfrm>
            <a:off x="6985449" y="793010"/>
            <a:ext cx="4789991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KM2A:  increased by up to </a:t>
            </a:r>
            <a:r>
              <a:rPr lang="en-US" altLang="zh-CN" sz="1400" dirty="0">
                <a:solidFill>
                  <a:srgbClr val="161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times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WCDA: increased by up </a:t>
            </a:r>
            <a:r>
              <a:rPr lang="en-US" altLang="zh-CN" sz="1400" dirty="0">
                <a:solidFill>
                  <a:srgbClr val="161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3 times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Event Property: Average number of triggered detectors per event was </a:t>
            </a:r>
            <a:r>
              <a:rPr lang="en-US" altLang="zh-CN" sz="1400" dirty="0">
                <a:solidFill>
                  <a:srgbClr val="161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times higher​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 than during quiet periods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0" name="表格 29">
                <a:extLst>
                  <a:ext uri="{FF2B5EF4-FFF2-40B4-BE49-F238E27FC236}">
                    <a16:creationId xmlns:a16="http://schemas.microsoft.com/office/drawing/2014/main" id="{33824F1C-A66C-9FD1-AC97-7F5017CF9E5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35145029"/>
                  </p:ext>
                </p:extLst>
              </p:nvPr>
            </p:nvGraphicFramePr>
            <p:xfrm>
              <a:off x="416560" y="975360"/>
              <a:ext cx="6468893" cy="1977399"/>
            </p:xfrm>
            <a:graphic>
              <a:graphicData uri="http://schemas.openxmlformats.org/drawingml/2006/table">
                <a:tbl>
                  <a:tblPr>
                    <a:tableStyleId>{69CF1AB2-1976-4502-BF36-3FF5EA218861}</a:tableStyleId>
                  </a:tblPr>
                  <a:tblGrid>
                    <a:gridCol w="939800">
                      <a:extLst>
                        <a:ext uri="{9D8B030D-6E8A-4147-A177-3AD203B41FA5}">
                          <a16:colId xmlns:a16="http://schemas.microsoft.com/office/drawing/2014/main" val="1882180425"/>
                        </a:ext>
                      </a:extLst>
                    </a:gridCol>
                    <a:gridCol w="1668350">
                      <a:extLst>
                        <a:ext uri="{9D8B030D-6E8A-4147-A177-3AD203B41FA5}">
                          <a16:colId xmlns:a16="http://schemas.microsoft.com/office/drawing/2014/main" val="3441044235"/>
                        </a:ext>
                      </a:extLst>
                    </a:gridCol>
                    <a:gridCol w="1831488">
                      <a:extLst>
                        <a:ext uri="{9D8B030D-6E8A-4147-A177-3AD203B41FA5}">
                          <a16:colId xmlns:a16="http://schemas.microsoft.com/office/drawing/2014/main" val="384154609"/>
                        </a:ext>
                      </a:extLst>
                    </a:gridCol>
                    <a:gridCol w="2029255">
                      <a:extLst>
                        <a:ext uri="{9D8B030D-6E8A-4147-A177-3AD203B41FA5}">
                          <a16:colId xmlns:a16="http://schemas.microsoft.com/office/drawing/2014/main" val="83097047"/>
                        </a:ext>
                      </a:extLst>
                    </a:gridCol>
                  </a:tblGrid>
                  <a:tr h="345284"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endParaRPr lang="zh-CN" altLang="en-US" sz="18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宋体" panose="02010600030101010101" pitchFamily="2" charset="-122"/>
                            <a:ea typeface="宋体" panose="02010600030101010101" pitchFamily="2" charset="-122"/>
                          </a:endParaRPr>
                        </a:p>
                      </a:txBody>
                      <a:tcPr marL="7620" marR="7620" marT="7620" marB="0" anchor="ctr">
                        <a:solidFill>
                          <a:srgbClr val="0070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zh-CN" altLang="en-US" sz="1800" u="none" strike="noStrike" dirty="0">
                              <a:solidFill>
                                <a:schemeClr val="bg1"/>
                              </a:solidFill>
                              <a:effectLst/>
                            </a:rPr>
                            <a:t>　</a:t>
                          </a:r>
                          <a:endParaRPr lang="zh-CN" altLang="en-US" sz="18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宋体" panose="02010600030101010101" pitchFamily="2" charset="-122"/>
                            <a:ea typeface="宋体" panose="02010600030101010101" pitchFamily="2" charset="-122"/>
                          </a:endParaRPr>
                        </a:p>
                      </a:txBody>
                      <a:tcPr marL="7620" marR="7620" marT="7620" marB="0" anchor="ctr">
                        <a:solidFill>
                          <a:srgbClr val="0070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altLang="zh-CN" sz="1800" u="none" strike="noStrike" dirty="0">
                              <a:solidFill>
                                <a:schemeClr val="bg1"/>
                              </a:solidFill>
                              <a:effectLst/>
                            </a:rPr>
                            <a:t>Leader 1</a:t>
                          </a:r>
                          <a:endParaRPr lang="en-US" sz="18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宋体" panose="02010600030101010101" pitchFamily="2" charset="-122"/>
                            <a:ea typeface="宋体" panose="02010600030101010101" pitchFamily="2" charset="-122"/>
                          </a:endParaRPr>
                        </a:p>
                      </a:txBody>
                      <a:tcPr marL="7620" marR="7620" marT="7620" marB="0" anchor="ctr">
                        <a:solidFill>
                          <a:srgbClr val="0070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altLang="zh-CN" sz="1800" u="none" strike="noStrike" dirty="0">
                              <a:solidFill>
                                <a:schemeClr val="bg1"/>
                              </a:solidFill>
                              <a:effectLst/>
                            </a:rPr>
                            <a:t>Leader 2</a:t>
                          </a:r>
                          <a:endParaRPr lang="en-US" altLang="zh-CN" sz="18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宋体" panose="02010600030101010101" pitchFamily="2" charset="-122"/>
                            <a:ea typeface="宋体" panose="02010600030101010101" pitchFamily="2" charset="-122"/>
                          </a:endParaRPr>
                        </a:p>
                      </a:txBody>
                      <a:tcPr marL="7620" marR="7620" marT="7620" marB="0" anchor="ctr">
                        <a:solidFill>
                          <a:srgbClr val="0070C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2760762"/>
                      </a:ext>
                    </a:extLst>
                  </a:tr>
                  <a:tr h="384957">
                    <a:tc rowSpan="2"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buNone/>
                          </a:pPr>
                          <a:r>
                            <a:rPr lang="en-US" altLang="zh-CN" sz="18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KM2A</a:t>
                          </a:r>
                          <a:endParaRPr lang="zh-CN" altLang="en-US" sz="18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7620" marR="7620" marT="762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altLang="zh-CN" sz="1800" b="0" i="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R(Event)</a:t>
                          </a:r>
                          <a:endParaRPr lang="zh-CN" altLang="en-US" sz="1800" b="0" i="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620" marR="7620" marT="762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altLang="zh-CN" sz="2000" u="none" strike="noStrike" dirty="0">
                              <a:effectLst/>
                            </a:rPr>
                            <a:t>4.2</a:t>
                          </a:r>
                          <a:endParaRPr lang="en-US" altLang="zh-CN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宋体" panose="02010600030101010101" pitchFamily="2" charset="-122"/>
                            <a:ea typeface="宋体" panose="02010600030101010101" pitchFamily="2" charset="-122"/>
                          </a:endParaRPr>
                        </a:p>
                      </a:txBody>
                      <a:tcPr marL="7620" marR="7620" marT="762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altLang="zh-CN" sz="2000" u="none" strike="noStrike" dirty="0">
                              <a:effectLst/>
                            </a:rPr>
                            <a:t>16.5</a:t>
                          </a:r>
                          <a:endParaRPr lang="en-US" altLang="zh-CN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宋体" panose="02010600030101010101" pitchFamily="2" charset="-122"/>
                            <a:ea typeface="宋体" panose="02010600030101010101" pitchFamily="2" charset="-122"/>
                          </a:endParaRPr>
                        </a:p>
                      </a:txBody>
                      <a:tcPr marL="7620" marR="7620" marT="762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0658170"/>
                      </a:ext>
                    </a:extLst>
                  </a:tr>
                  <a:tr h="442276">
                    <a:tc vMerge="1"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endParaRPr lang="zh-CN" altLang="en-US" sz="2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宋体" panose="02010600030101010101" pitchFamily="2" charset="-122"/>
                            <a:ea typeface="宋体" panose="02010600030101010101" pitchFamily="2" charset="-122"/>
                          </a:endParaRP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800" b="0" i="0" u="none" strike="noStrike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𝑅</m:t>
                              </m:r>
                              <m:r>
                                <a:rPr lang="en-US" altLang="zh-CN" sz="1800" b="0" i="0" u="none" strike="noStrike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CN" sz="1800" b="0" i="1" u="none" strike="noStrike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800" b="0" i="0" u="none" strike="noStrike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altLang="zh-CN" sz="1800" u="none" strike="noStrike" baseline="-25000" dirty="0">
                              <a:effectLst/>
                            </a:rPr>
                            <a:t>hit</a:t>
                          </a:r>
                          <a:r>
                            <a:rPr lang="en-US" altLang="zh-CN" sz="1800" b="0" i="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1800" b="0" i="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620" marR="7620" marT="762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altLang="zh-CN" sz="200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4.2</a:t>
                          </a:r>
                          <a:endParaRPr lang="en-US" altLang="zh-CN" sz="20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宋体" panose="02010600030101010101" pitchFamily="2" charset="-122"/>
                            <a:ea typeface="宋体" panose="02010600030101010101" pitchFamily="2" charset="-122"/>
                          </a:endParaRPr>
                        </a:p>
                      </a:txBody>
                      <a:tcPr marL="7620" marR="7620" marT="762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altLang="zh-CN" sz="200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21.9</a:t>
                          </a:r>
                          <a:endParaRPr lang="en-US" altLang="zh-CN" sz="20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宋体" panose="02010600030101010101" pitchFamily="2" charset="-122"/>
                            <a:ea typeface="宋体" panose="02010600030101010101" pitchFamily="2" charset="-122"/>
                          </a:endParaRPr>
                        </a:p>
                      </a:txBody>
                      <a:tcPr marL="7620" marR="7620" marT="762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73596197"/>
                      </a:ext>
                    </a:extLst>
                  </a:tr>
                  <a:tr h="442276">
                    <a:tc rowSpan="2"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buNone/>
                          </a:pPr>
                          <a:r>
                            <a:rPr lang="en-US" altLang="zh-CN" sz="18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WCDA</a:t>
                          </a:r>
                          <a:endParaRPr lang="zh-CN" altLang="en-US" sz="18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7620" marR="7620" marT="7620" marB="0" anchor="ctr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altLang="zh-CN" sz="1800" b="0" i="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R(Event)</a:t>
                          </a:r>
                          <a:endParaRPr lang="zh-CN" altLang="en-US" sz="1800" b="0" i="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620" marR="7620" marT="762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altLang="zh-CN" sz="200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2.5</a:t>
                          </a:r>
                          <a:endParaRPr lang="en-US" altLang="zh-CN" sz="20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宋体" panose="02010600030101010101" pitchFamily="2" charset="-122"/>
                            <a:ea typeface="宋体" panose="02010600030101010101" pitchFamily="2" charset="-122"/>
                          </a:endParaRPr>
                        </a:p>
                      </a:txBody>
                      <a:tcPr marL="7620" marR="7620" marT="762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altLang="zh-CN" sz="200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3.7   </a:t>
                          </a:r>
                          <a:endParaRPr lang="en-US" altLang="zh-CN" sz="20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宋体" panose="02010600030101010101" pitchFamily="2" charset="-122"/>
                            <a:ea typeface="宋体" panose="02010600030101010101" pitchFamily="2" charset="-122"/>
                          </a:endParaRPr>
                        </a:p>
                      </a:txBody>
                      <a:tcPr marL="7620" marR="7620" marT="762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55080557"/>
                      </a:ext>
                    </a:extLst>
                  </a:tr>
                  <a:tr h="362606">
                    <a:tc vMerge="1"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endParaRPr lang="zh-CN" altLang="en-US" sz="2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宋体" panose="02010600030101010101" pitchFamily="2" charset="-122"/>
                            <a:ea typeface="宋体" panose="02010600030101010101" pitchFamily="2" charset="-122"/>
                          </a:endParaRPr>
                        </a:p>
                      </a:txBody>
                      <a:tcPr marL="7620" marR="7620" marT="7620" marB="0" anchor="ctr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800" b="0" i="0" u="none" strike="noStrike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𝑅</m:t>
                              </m:r>
                              <m:r>
                                <a:rPr lang="en-US" altLang="zh-CN" sz="1800" b="0" i="0" u="none" strike="noStrike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CN" sz="1800" b="0" i="1" u="none" strike="noStrike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800" b="0" i="0" u="none" strike="noStrike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altLang="zh-CN" sz="1800" u="none" strike="noStrike" baseline="-25000" dirty="0">
                              <a:effectLst/>
                            </a:rPr>
                            <a:t>hit</a:t>
                          </a:r>
                          <a:r>
                            <a:rPr lang="en-US" altLang="zh-CN" sz="1800" b="0" i="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1800" b="0" i="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620" marR="7620" marT="7620" marB="0" anchor="ctr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altLang="zh-CN" sz="200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4.5</a:t>
                          </a:r>
                          <a:endParaRPr lang="en-US" altLang="zh-CN" sz="20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宋体" panose="02010600030101010101" pitchFamily="2" charset="-122"/>
                            <a:ea typeface="宋体" panose="02010600030101010101" pitchFamily="2" charset="-122"/>
                          </a:endParaRPr>
                        </a:p>
                      </a:txBody>
                      <a:tcPr marL="7620" marR="7620" marT="7620" marB="0" anchor="ctr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altLang="zh-CN" sz="200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6.0</a:t>
                          </a:r>
                          <a:endParaRPr lang="en-US" altLang="zh-CN" sz="20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宋体" panose="02010600030101010101" pitchFamily="2" charset="-122"/>
                            <a:ea typeface="宋体" panose="02010600030101010101" pitchFamily="2" charset="-122"/>
                          </a:endParaRPr>
                        </a:p>
                      </a:txBody>
                      <a:tcPr marL="7620" marR="7620" marT="7620" marB="0" anchor="ctr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19729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0" name="表格 29">
                <a:extLst>
                  <a:ext uri="{FF2B5EF4-FFF2-40B4-BE49-F238E27FC236}">
                    <a16:creationId xmlns:a16="http://schemas.microsoft.com/office/drawing/2014/main" id="{33824F1C-A66C-9FD1-AC97-7F5017CF9E5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35145029"/>
                  </p:ext>
                </p:extLst>
              </p:nvPr>
            </p:nvGraphicFramePr>
            <p:xfrm>
              <a:off x="416560" y="975360"/>
              <a:ext cx="6468893" cy="1977399"/>
            </p:xfrm>
            <a:graphic>
              <a:graphicData uri="http://schemas.openxmlformats.org/drawingml/2006/table">
                <a:tbl>
                  <a:tblPr>
                    <a:tableStyleId>{69CF1AB2-1976-4502-BF36-3FF5EA218861}</a:tableStyleId>
                  </a:tblPr>
                  <a:tblGrid>
                    <a:gridCol w="939800">
                      <a:extLst>
                        <a:ext uri="{9D8B030D-6E8A-4147-A177-3AD203B41FA5}">
                          <a16:colId xmlns:a16="http://schemas.microsoft.com/office/drawing/2014/main" val="1882180425"/>
                        </a:ext>
                      </a:extLst>
                    </a:gridCol>
                    <a:gridCol w="1668350">
                      <a:extLst>
                        <a:ext uri="{9D8B030D-6E8A-4147-A177-3AD203B41FA5}">
                          <a16:colId xmlns:a16="http://schemas.microsoft.com/office/drawing/2014/main" val="3441044235"/>
                        </a:ext>
                      </a:extLst>
                    </a:gridCol>
                    <a:gridCol w="1831488">
                      <a:extLst>
                        <a:ext uri="{9D8B030D-6E8A-4147-A177-3AD203B41FA5}">
                          <a16:colId xmlns:a16="http://schemas.microsoft.com/office/drawing/2014/main" val="384154609"/>
                        </a:ext>
                      </a:extLst>
                    </a:gridCol>
                    <a:gridCol w="2029255">
                      <a:extLst>
                        <a:ext uri="{9D8B030D-6E8A-4147-A177-3AD203B41FA5}">
                          <a16:colId xmlns:a16="http://schemas.microsoft.com/office/drawing/2014/main" val="83097047"/>
                        </a:ext>
                      </a:extLst>
                    </a:gridCol>
                  </a:tblGrid>
                  <a:tr h="345284"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endParaRPr lang="zh-CN" altLang="en-US" sz="18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宋体" panose="02010600030101010101" pitchFamily="2" charset="-122"/>
                            <a:ea typeface="宋体" panose="02010600030101010101" pitchFamily="2" charset="-122"/>
                          </a:endParaRPr>
                        </a:p>
                      </a:txBody>
                      <a:tcPr marL="7620" marR="7620" marT="7620" marB="0" anchor="ctr">
                        <a:solidFill>
                          <a:srgbClr val="0070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zh-CN" altLang="en-US" sz="1800" u="none" strike="noStrike" dirty="0">
                              <a:solidFill>
                                <a:schemeClr val="bg1"/>
                              </a:solidFill>
                              <a:effectLst/>
                            </a:rPr>
                            <a:t>　</a:t>
                          </a:r>
                          <a:endParaRPr lang="zh-CN" altLang="en-US" sz="18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宋体" panose="02010600030101010101" pitchFamily="2" charset="-122"/>
                            <a:ea typeface="宋体" panose="02010600030101010101" pitchFamily="2" charset="-122"/>
                          </a:endParaRPr>
                        </a:p>
                      </a:txBody>
                      <a:tcPr marL="7620" marR="7620" marT="7620" marB="0" anchor="ctr">
                        <a:solidFill>
                          <a:srgbClr val="0070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altLang="zh-CN" sz="1800" u="none" strike="noStrike" dirty="0">
                              <a:solidFill>
                                <a:schemeClr val="bg1"/>
                              </a:solidFill>
                              <a:effectLst/>
                            </a:rPr>
                            <a:t>Leader 1</a:t>
                          </a:r>
                          <a:endParaRPr lang="en-US" sz="18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宋体" panose="02010600030101010101" pitchFamily="2" charset="-122"/>
                            <a:ea typeface="宋体" panose="02010600030101010101" pitchFamily="2" charset="-122"/>
                          </a:endParaRPr>
                        </a:p>
                      </a:txBody>
                      <a:tcPr marL="7620" marR="7620" marT="7620" marB="0" anchor="ctr">
                        <a:solidFill>
                          <a:srgbClr val="0070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altLang="zh-CN" sz="1800" u="none" strike="noStrike" dirty="0">
                              <a:solidFill>
                                <a:schemeClr val="bg1"/>
                              </a:solidFill>
                              <a:effectLst/>
                            </a:rPr>
                            <a:t>Leader 2</a:t>
                          </a:r>
                          <a:endParaRPr lang="en-US" altLang="zh-CN" sz="18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宋体" panose="02010600030101010101" pitchFamily="2" charset="-122"/>
                            <a:ea typeface="宋体" panose="02010600030101010101" pitchFamily="2" charset="-122"/>
                          </a:endParaRPr>
                        </a:p>
                      </a:txBody>
                      <a:tcPr marL="7620" marR="7620" marT="7620" marB="0" anchor="ctr">
                        <a:solidFill>
                          <a:srgbClr val="0070C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2760762"/>
                      </a:ext>
                    </a:extLst>
                  </a:tr>
                  <a:tr h="384957">
                    <a:tc rowSpan="2"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buNone/>
                          </a:pPr>
                          <a:r>
                            <a:rPr lang="en-US" altLang="zh-CN" sz="18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KM2A</a:t>
                          </a:r>
                          <a:endParaRPr lang="zh-CN" altLang="en-US" sz="18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7620" marR="7620" marT="762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altLang="zh-CN" sz="1800" b="0" i="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R(Event)</a:t>
                          </a:r>
                          <a:endParaRPr lang="zh-CN" altLang="en-US" sz="1800" b="0" i="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620" marR="7620" marT="762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altLang="zh-CN" sz="2000" u="none" strike="noStrike" dirty="0">
                              <a:effectLst/>
                            </a:rPr>
                            <a:t>4.2</a:t>
                          </a:r>
                          <a:endParaRPr lang="en-US" altLang="zh-CN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宋体" panose="02010600030101010101" pitchFamily="2" charset="-122"/>
                            <a:ea typeface="宋体" panose="02010600030101010101" pitchFamily="2" charset="-122"/>
                          </a:endParaRPr>
                        </a:p>
                      </a:txBody>
                      <a:tcPr marL="7620" marR="7620" marT="762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altLang="zh-CN" sz="2000" u="none" strike="noStrike" dirty="0">
                              <a:effectLst/>
                            </a:rPr>
                            <a:t>16.5</a:t>
                          </a:r>
                          <a:endParaRPr lang="en-US" altLang="zh-CN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宋体" panose="02010600030101010101" pitchFamily="2" charset="-122"/>
                            <a:ea typeface="宋体" panose="02010600030101010101" pitchFamily="2" charset="-122"/>
                          </a:endParaRPr>
                        </a:p>
                      </a:txBody>
                      <a:tcPr marL="7620" marR="7620" marT="762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0658170"/>
                      </a:ext>
                    </a:extLst>
                  </a:tr>
                  <a:tr h="442276">
                    <a:tc vMerge="1"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endParaRPr lang="zh-CN" altLang="en-US" sz="2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宋体" panose="02010600030101010101" pitchFamily="2" charset="-122"/>
                            <a:ea typeface="宋体" panose="02010600030101010101" pitchFamily="2" charset="-122"/>
                          </a:endParaRP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620" marR="7620" marT="7620" marB="0" anchor="ctr">
                        <a:blipFill>
                          <a:blip r:embed="rId3"/>
                          <a:stretch>
                            <a:fillRect l="-56569" t="-172603" r="-232117" b="-2095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altLang="zh-CN" sz="200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4.2</a:t>
                          </a:r>
                          <a:endParaRPr lang="en-US" altLang="zh-CN" sz="20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宋体" panose="02010600030101010101" pitchFamily="2" charset="-122"/>
                            <a:ea typeface="宋体" panose="02010600030101010101" pitchFamily="2" charset="-122"/>
                          </a:endParaRPr>
                        </a:p>
                      </a:txBody>
                      <a:tcPr marL="7620" marR="7620" marT="762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altLang="zh-CN" sz="200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21.9</a:t>
                          </a:r>
                          <a:endParaRPr lang="en-US" altLang="zh-CN" sz="20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宋体" panose="02010600030101010101" pitchFamily="2" charset="-122"/>
                            <a:ea typeface="宋体" panose="02010600030101010101" pitchFamily="2" charset="-122"/>
                          </a:endParaRPr>
                        </a:p>
                      </a:txBody>
                      <a:tcPr marL="7620" marR="7620" marT="762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73596197"/>
                      </a:ext>
                    </a:extLst>
                  </a:tr>
                  <a:tr h="442276">
                    <a:tc rowSpan="2">
                      <a:txBody>
                        <a:bodyPr/>
                        <a:lstStyle/>
                        <a:p>
                          <a:pPr marL="0" algn="ctr" defTabSz="914400" rtl="0" eaLnBrk="1" fontAlgn="ctr" latinLnBrk="0" hangingPunct="1">
                            <a:buNone/>
                          </a:pPr>
                          <a:r>
                            <a:rPr lang="en-US" altLang="zh-CN" sz="18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WCDA</a:t>
                          </a:r>
                          <a:endParaRPr lang="zh-CN" altLang="en-US" sz="18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7620" marR="7620" marT="7620" marB="0" anchor="ctr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altLang="zh-CN" sz="1800" b="0" i="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R(Event)</a:t>
                          </a:r>
                          <a:endParaRPr lang="zh-CN" altLang="en-US" sz="1800" b="0" i="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620" marR="7620" marT="762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altLang="zh-CN" sz="200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2.5</a:t>
                          </a:r>
                          <a:endParaRPr lang="en-US" altLang="zh-CN" sz="20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宋体" panose="02010600030101010101" pitchFamily="2" charset="-122"/>
                            <a:ea typeface="宋体" panose="02010600030101010101" pitchFamily="2" charset="-122"/>
                          </a:endParaRPr>
                        </a:p>
                      </a:txBody>
                      <a:tcPr marL="7620" marR="7620" marT="762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altLang="zh-CN" sz="200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3.7   </a:t>
                          </a:r>
                          <a:endParaRPr lang="en-US" altLang="zh-CN" sz="20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宋体" panose="02010600030101010101" pitchFamily="2" charset="-122"/>
                            <a:ea typeface="宋体" panose="02010600030101010101" pitchFamily="2" charset="-122"/>
                          </a:endParaRPr>
                        </a:p>
                      </a:txBody>
                      <a:tcPr marL="7620" marR="7620" marT="762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55080557"/>
                      </a:ext>
                    </a:extLst>
                  </a:tr>
                  <a:tr h="362606">
                    <a:tc vMerge="1"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endParaRPr lang="zh-CN" altLang="en-US" sz="2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宋体" panose="02010600030101010101" pitchFamily="2" charset="-122"/>
                            <a:ea typeface="宋体" panose="02010600030101010101" pitchFamily="2" charset="-122"/>
                          </a:endParaRPr>
                        </a:p>
                      </a:txBody>
                      <a:tcPr marL="7620" marR="7620" marT="7620" marB="0" anchor="ctr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620" marR="7620" marT="7620" marB="0" anchor="ctr">
                        <a:blipFill>
                          <a:blip r:embed="rId3"/>
                          <a:stretch>
                            <a:fillRect l="-56569" t="-451667" r="-232117" b="-3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altLang="zh-CN" sz="200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4.5</a:t>
                          </a:r>
                          <a:endParaRPr lang="en-US" altLang="zh-CN" sz="20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宋体" panose="02010600030101010101" pitchFamily="2" charset="-122"/>
                            <a:ea typeface="宋体" panose="02010600030101010101" pitchFamily="2" charset="-122"/>
                          </a:endParaRPr>
                        </a:p>
                      </a:txBody>
                      <a:tcPr marL="7620" marR="7620" marT="7620" marB="0" anchor="ctr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altLang="zh-CN" sz="200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6.0</a:t>
                          </a:r>
                          <a:endParaRPr lang="en-US" altLang="zh-CN" sz="20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宋体" panose="02010600030101010101" pitchFamily="2" charset="-122"/>
                            <a:ea typeface="宋体" panose="02010600030101010101" pitchFamily="2" charset="-122"/>
                          </a:endParaRPr>
                        </a:p>
                      </a:txBody>
                      <a:tcPr marL="7620" marR="7620" marT="7620" marB="0" anchor="ctr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1972922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42" name="组合 41">
            <a:extLst>
              <a:ext uri="{FF2B5EF4-FFF2-40B4-BE49-F238E27FC236}">
                <a16:creationId xmlns:a16="http://schemas.microsoft.com/office/drawing/2014/main" id="{897E6AA4-2A17-4BD9-B147-234D31A23CA1}"/>
              </a:ext>
            </a:extLst>
          </p:cNvPr>
          <p:cNvGrpSpPr/>
          <p:nvPr/>
        </p:nvGrpSpPr>
        <p:grpSpPr>
          <a:xfrm>
            <a:off x="602927" y="3152990"/>
            <a:ext cx="5367687" cy="3334897"/>
            <a:chOff x="602927" y="3152990"/>
            <a:chExt cx="5367687" cy="333489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D77DE39B-4741-CA8A-5403-EAA925419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91" t="17823" r="4561" b="5481"/>
            <a:stretch>
              <a:fillRect/>
            </a:stretch>
          </p:blipFill>
          <p:spPr>
            <a:xfrm>
              <a:off x="602927" y="3152990"/>
              <a:ext cx="5239074" cy="3334897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E8C0C987-A0AE-3746-3F47-043ADDF11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466" y="3152990"/>
              <a:ext cx="5202148" cy="3334897"/>
            </a:xfrm>
            <a:prstGeom prst="rect">
              <a:avLst/>
            </a:prstGeom>
          </p:spPr>
        </p:pic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D62F67D8-6CD4-328F-E704-6926C95F80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834" y="3157308"/>
            <a:ext cx="4916937" cy="3256764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F341E97B-9B53-6C7D-1275-BF4647918B8F}"/>
              </a:ext>
            </a:extLst>
          </p:cNvPr>
          <p:cNvSpPr txBox="1"/>
          <p:nvPr/>
        </p:nvSpPr>
        <p:spPr>
          <a:xfrm>
            <a:off x="8864587" y="3429000"/>
            <a:ext cx="11435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1616FF"/>
                </a:solidFill>
              </a:rPr>
              <a:t>— KM2A</a:t>
            </a:r>
          </a:p>
          <a:p>
            <a:r>
              <a:rPr lang="en-US" altLang="zh-CN" sz="1600" dirty="0">
                <a:solidFill>
                  <a:srgbClr val="00FF00"/>
                </a:solidFill>
              </a:rPr>
              <a:t>— WCDA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FAAD845-B778-0622-0A84-EF6C32287448}"/>
              </a:ext>
            </a:extLst>
          </p:cNvPr>
          <p:cNvSpPr txBox="1"/>
          <p:nvPr/>
        </p:nvSpPr>
        <p:spPr>
          <a:xfrm>
            <a:off x="3459864" y="3429000"/>
            <a:ext cx="12783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1616FF"/>
                </a:solidFill>
              </a:rPr>
              <a:t>— KM2A</a:t>
            </a:r>
          </a:p>
          <a:p>
            <a:r>
              <a:rPr lang="en-US" altLang="zh-CN" sz="1600" dirty="0">
                <a:solidFill>
                  <a:srgbClr val="00FF00"/>
                </a:solidFill>
              </a:rPr>
              <a:t>— WCDA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8487BB4-4A4C-ABDC-1030-1308D4E4DD3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087" y="6408486"/>
            <a:ext cx="806320" cy="19777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717267F-0241-3E9B-4973-B57307AF6AE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577" y="6402163"/>
            <a:ext cx="806320" cy="19777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C49BBDC-70D5-57AE-EB31-13629C385720}"/>
              </a:ext>
            </a:extLst>
          </p:cNvPr>
          <p:cNvSpPr txBox="1"/>
          <p:nvPr/>
        </p:nvSpPr>
        <p:spPr>
          <a:xfrm>
            <a:off x="695324" y="3466758"/>
            <a:ext cx="273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Leader 1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D0C5515-C729-0F7B-0778-0CCBCC134D96}"/>
              </a:ext>
            </a:extLst>
          </p:cNvPr>
          <p:cNvSpPr txBox="1"/>
          <p:nvPr/>
        </p:nvSpPr>
        <p:spPr>
          <a:xfrm>
            <a:off x="6658095" y="3466758"/>
            <a:ext cx="273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Leader 2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57ABD3E-ADC1-9FC5-5554-A11DDFA5F5BE}"/>
              </a:ext>
            </a:extLst>
          </p:cNvPr>
          <p:cNvSpPr txBox="1"/>
          <p:nvPr/>
        </p:nvSpPr>
        <p:spPr>
          <a:xfrm>
            <a:off x="6996775" y="2477639"/>
            <a:ext cx="5239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Cambria" panose="02040503050406030204" pitchFamily="18" charset="0"/>
              </a:rPr>
              <a:t>High number of events, dominated by large ones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2853689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3F614-0AAD-D4BE-5104-3A223E9C9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BDE90DC3-EA19-69DD-57B9-63C8A8397C87}"/>
              </a:ext>
            </a:extLst>
          </p:cNvPr>
          <p:cNvSpPr txBox="1"/>
          <p:nvPr/>
        </p:nvSpPr>
        <p:spPr>
          <a:xfrm>
            <a:off x="695324" y="287665"/>
            <a:ext cx="10801351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</a:rPr>
              <a:t>Leader 1</a:t>
            </a:r>
            <a:endParaRPr lang="zh-CN" altLang="en-US" sz="2800" b="1" dirty="0">
              <a:latin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0B192E-FC3B-F1C4-26E6-D54CB470D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2E33-5CDC-4E86-A5E4-410F153CEA22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ECAF777-714E-92B1-9549-96B4D885D297}"/>
              </a:ext>
            </a:extLst>
          </p:cNvPr>
          <p:cNvSpPr/>
          <p:nvPr/>
        </p:nvSpPr>
        <p:spPr>
          <a:xfrm>
            <a:off x="709143" y="1581446"/>
            <a:ext cx="2367886" cy="1188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+mn-ea"/>
              </a:rPr>
              <a:t>实际应用</a:t>
            </a: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+mn-ea"/>
              </a:rPr>
              <a:t>第三方面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501C98C-0AD6-D682-4FC6-D8740BFCB412}"/>
              </a:ext>
            </a:extLst>
          </p:cNvPr>
          <p:cNvSpPr txBox="1"/>
          <p:nvPr/>
        </p:nvSpPr>
        <p:spPr>
          <a:xfrm>
            <a:off x="512837" y="5619229"/>
            <a:ext cx="5630215" cy="58477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The trigger rate in both WCDA and ED increased over time.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E316D0BD-DE27-2F85-79BA-47A7161095AC}"/>
              </a:ext>
            </a:extLst>
          </p:cNvPr>
          <p:cNvGrpSpPr>
            <a:grpSpLocks noChangeAspect="1"/>
          </p:cNvGrpSpPr>
          <p:nvPr/>
        </p:nvGrpSpPr>
        <p:grpSpPr>
          <a:xfrm>
            <a:off x="6264731" y="905546"/>
            <a:ext cx="5446291" cy="3661302"/>
            <a:chOff x="10615143" y="1124298"/>
            <a:chExt cx="4832905" cy="334108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2EF03033-AB09-DE73-3226-5E9003BC3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4" r="4226"/>
            <a:stretch>
              <a:fillRect/>
            </a:stretch>
          </p:blipFill>
          <p:spPr>
            <a:xfrm>
              <a:off x="10615143" y="1124298"/>
              <a:ext cx="4832905" cy="3341089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DE99D9A2-7A75-B195-B4ED-F660B6E1794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3195956" y="1440428"/>
              <a:ext cx="786890" cy="5962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rgbClr val="FF0000"/>
                  </a:solidFill>
                </a:rPr>
                <a:t>— VHF</a:t>
              </a:r>
            </a:p>
            <a:p>
              <a:r>
                <a:rPr lang="en-US" altLang="zh-CN" sz="1200" dirty="0">
                  <a:solidFill>
                    <a:srgbClr val="0070C0"/>
                  </a:solidFill>
                </a:rPr>
                <a:t>— ED</a:t>
              </a:r>
            </a:p>
            <a:p>
              <a:r>
                <a:rPr lang="en-US" altLang="zh-CN" sz="1200" dirty="0">
                  <a:solidFill>
                    <a:srgbClr val="00B050"/>
                  </a:solidFill>
                </a:rPr>
                <a:t>— WCDA</a:t>
              </a:r>
              <a:endParaRPr lang="en-US" altLang="zh-CN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3DEB8EAE-0611-43EB-BE60-892CF558B18E}"/>
              </a:ext>
            </a:extLst>
          </p:cNvPr>
          <p:cNvGrpSpPr>
            <a:grpSpLocks noChangeAspect="1"/>
          </p:cNvGrpSpPr>
          <p:nvPr/>
        </p:nvGrpSpPr>
        <p:grpSpPr>
          <a:xfrm>
            <a:off x="89343" y="737788"/>
            <a:ext cx="5849001" cy="4678827"/>
            <a:chOff x="394240" y="-86878"/>
            <a:chExt cx="9769097" cy="7814653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05A5E39-1B45-218C-6478-E9FEF4377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3" t="93929" r="87369" b="344"/>
            <a:stretch>
              <a:fillRect/>
            </a:stretch>
          </p:blipFill>
          <p:spPr>
            <a:xfrm>
              <a:off x="686857" y="6437442"/>
              <a:ext cx="1371600" cy="58923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DE80B4E-8A62-8169-072D-B97CDF864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3" t="6295" r="7459" b="674"/>
            <a:stretch>
              <a:fillRect/>
            </a:stretch>
          </p:blipFill>
          <p:spPr>
            <a:xfrm>
              <a:off x="394240" y="-86878"/>
              <a:ext cx="9769097" cy="7814653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18E04AEA-2CEB-4430-FD94-A97F42C47C53}"/>
              </a:ext>
            </a:extLst>
          </p:cNvPr>
          <p:cNvSpPr/>
          <p:nvPr/>
        </p:nvSpPr>
        <p:spPr>
          <a:xfrm flipH="1">
            <a:off x="5357166" y="683206"/>
            <a:ext cx="139744" cy="4609428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DA9AE6F-0A86-67F5-05C1-2DBF3ED2CF78}"/>
              </a:ext>
            </a:extLst>
          </p:cNvPr>
          <p:cNvSpPr txBox="1"/>
          <p:nvPr/>
        </p:nvSpPr>
        <p:spPr>
          <a:xfrm>
            <a:off x="406351" y="5273886"/>
            <a:ext cx="53413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Temporal Variation in the Number of Fired Detectors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A0E2AB2-77E8-ED48-22DD-885B9305BEDA}"/>
              </a:ext>
            </a:extLst>
          </p:cNvPr>
          <p:cNvSpPr/>
          <p:nvPr/>
        </p:nvSpPr>
        <p:spPr>
          <a:xfrm flipH="1">
            <a:off x="5905265" y="782667"/>
            <a:ext cx="6132145" cy="3784181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E2D628DA-5B5C-05C0-96C4-834321CFE00E}"/>
              </a:ext>
            </a:extLst>
          </p:cNvPr>
          <p:cNvCxnSpPr>
            <a:cxnSpLocks/>
          </p:cNvCxnSpPr>
          <p:nvPr/>
        </p:nvCxnSpPr>
        <p:spPr>
          <a:xfrm>
            <a:off x="5528164" y="683206"/>
            <a:ext cx="377102" cy="99461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E51670DE-C3A2-04FB-B65F-B6271B685142}"/>
              </a:ext>
            </a:extLst>
          </p:cNvPr>
          <p:cNvCxnSpPr>
            <a:cxnSpLocks/>
          </p:cNvCxnSpPr>
          <p:nvPr/>
        </p:nvCxnSpPr>
        <p:spPr>
          <a:xfrm flipV="1">
            <a:off x="5496910" y="4524079"/>
            <a:ext cx="441434" cy="768555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67D1076B-7D46-1B85-B0A0-E1D141682BD7}"/>
              </a:ext>
            </a:extLst>
          </p:cNvPr>
          <p:cNvSpPr txBox="1"/>
          <p:nvPr/>
        </p:nvSpPr>
        <p:spPr>
          <a:xfrm>
            <a:off x="6143052" y="4769462"/>
            <a:ext cx="55361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161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Clustering phenomena repeatedly occurred.</a:t>
            </a:r>
          </a:p>
          <a:p>
            <a:pPr lvl="1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——several events detected within a short period in WCDA.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33464A2-CB4C-ABCB-7075-17C83CC18C91}"/>
              </a:ext>
            </a:extLst>
          </p:cNvPr>
          <p:cNvSpPr txBox="1"/>
          <p:nvPr/>
        </p:nvSpPr>
        <p:spPr>
          <a:xfrm>
            <a:off x="6124145" y="5606026"/>
            <a:ext cx="55550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These clustered events also show correspondence with the VHF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6304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E73E7-F45E-0DA4-0718-30D096AEB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345E7B1A-DAEA-1CCA-28D1-19AB7A471E74}"/>
              </a:ext>
            </a:extLst>
          </p:cNvPr>
          <p:cNvSpPr txBox="1"/>
          <p:nvPr/>
        </p:nvSpPr>
        <p:spPr>
          <a:xfrm>
            <a:off x="695324" y="287665"/>
            <a:ext cx="10801351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</a:rPr>
              <a:t>Leader 1</a:t>
            </a:r>
            <a:endParaRPr lang="zh-CN" altLang="en-US" sz="2800" b="1" dirty="0">
              <a:latin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A34D34-4E40-F11C-91B4-01C3E8357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2E33-5CDC-4E86-A5E4-410F153CEA22}" type="slidenum">
              <a:rPr lang="zh-CN" altLang="en-US" smtClean="0"/>
              <a:t>9</a:t>
            </a:fld>
            <a:endParaRPr lang="zh-CN" altLang="en-US"/>
          </a:p>
        </p:txBody>
      </p: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C7F7B1D2-A0C0-9E1E-4D00-C630E2576169}"/>
              </a:ext>
            </a:extLst>
          </p:cNvPr>
          <p:cNvGrpSpPr>
            <a:grpSpLocks noChangeAspect="1"/>
          </p:cNvGrpSpPr>
          <p:nvPr/>
        </p:nvGrpSpPr>
        <p:grpSpPr>
          <a:xfrm>
            <a:off x="103407" y="848848"/>
            <a:ext cx="6031705" cy="5895543"/>
            <a:chOff x="119386" y="901360"/>
            <a:chExt cx="4176774" cy="4057699"/>
          </a:xfrm>
        </p:grpSpPr>
        <p:pic>
          <p:nvPicPr>
            <p:cNvPr id="59" name="图片 58">
              <a:extLst>
                <a:ext uri="{FF2B5EF4-FFF2-40B4-BE49-F238E27FC236}">
                  <a16:creationId xmlns:a16="http://schemas.microsoft.com/office/drawing/2014/main" id="{B7209D63-8BBF-6D66-AD5C-B822A3F74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86" y="901360"/>
              <a:ext cx="4176774" cy="4057699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8590BBB-DD09-03B4-E8A8-FB252CC0D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89208">
              <a:off x="1931119" y="2487488"/>
              <a:ext cx="788412" cy="696029"/>
            </a:xfrm>
            <a:prstGeom prst="rect">
              <a:avLst/>
            </a:prstGeom>
          </p:spPr>
        </p:pic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47862B56-5ED4-3E51-EFB4-E7CF070D7CD9}"/>
              </a:ext>
            </a:extLst>
          </p:cNvPr>
          <p:cNvSpPr txBox="1"/>
          <p:nvPr/>
        </p:nvSpPr>
        <p:spPr>
          <a:xfrm>
            <a:off x="7814044" y="4115357"/>
            <a:ext cx="4252605" cy="2262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Time: Sweeps across array in 5 </a:t>
            </a:r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μs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Charge: Low overall, enhanced near lightning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Reason:​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Multiple branches​ → stepped leader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Develop relatively slowly (~1e5 m/s).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1598485-7EC0-7B73-6975-EDF0AE2DA55C}"/>
              </a:ext>
            </a:extLst>
          </p:cNvPr>
          <p:cNvSpPr txBox="1"/>
          <p:nvPr/>
        </p:nvSpPr>
        <p:spPr>
          <a:xfrm>
            <a:off x="4194518" y="5747542"/>
            <a:ext cx="18560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200 ns per frame</a:t>
            </a:r>
          </a:p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Total duration: 5 µs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55BB17E3-870A-E600-800E-480DDD29C3F0}"/>
              </a:ext>
            </a:extLst>
          </p:cNvPr>
          <p:cNvGrpSpPr/>
          <p:nvPr/>
        </p:nvGrpSpPr>
        <p:grpSpPr>
          <a:xfrm>
            <a:off x="6050555" y="805825"/>
            <a:ext cx="1845117" cy="5599613"/>
            <a:chOff x="4327555" y="902136"/>
            <a:chExt cx="1462699" cy="3806264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375B250C-77B6-D9BE-2A3A-3329B83735AC}"/>
                </a:ext>
              </a:extLst>
            </p:cNvPr>
            <p:cNvSpPr txBox="1"/>
            <p:nvPr/>
          </p:nvSpPr>
          <p:spPr>
            <a:xfrm>
              <a:off x="4327555" y="902136"/>
              <a:ext cx="1462699" cy="146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Amplitude     </a:t>
              </a:r>
              <a:r>
                <a:rPr lang="en-US" altLang="zh-CN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WCDAQa</a:t>
              </a:r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       EDQ</a:t>
              </a:r>
              <a:endParaRPr lang="zh-CN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E46E0FCA-C6B3-D6A3-D32D-1C8A0DE7D1C3}"/>
                </a:ext>
              </a:extLst>
            </p:cNvPr>
            <p:cNvGrpSpPr/>
            <p:nvPr/>
          </p:nvGrpSpPr>
          <p:grpSpPr>
            <a:xfrm>
              <a:off x="4327555" y="1041196"/>
              <a:ext cx="1410364" cy="3667204"/>
              <a:chOff x="4327555" y="1041196"/>
              <a:chExt cx="1410364" cy="3667204"/>
            </a:xfrm>
          </p:grpSpPr>
          <p:grpSp>
            <p:nvGrpSpPr>
              <p:cNvPr id="31" name="组合 30">
                <a:extLst>
                  <a:ext uri="{FF2B5EF4-FFF2-40B4-BE49-F238E27FC236}">
                    <a16:creationId xmlns:a16="http://schemas.microsoft.com/office/drawing/2014/main" id="{C909B58C-8D91-25B4-9C2A-5224F250149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799779" y="1041196"/>
                <a:ext cx="938140" cy="3667204"/>
                <a:chOff x="5540105" y="968350"/>
                <a:chExt cx="1235541" cy="4829758"/>
              </a:xfrm>
            </p:grpSpPr>
            <p:pic>
              <p:nvPicPr>
                <p:cNvPr id="34" name="图片 33">
                  <a:extLst>
                    <a:ext uri="{FF2B5EF4-FFF2-40B4-BE49-F238E27FC236}">
                      <a16:creationId xmlns:a16="http://schemas.microsoft.com/office/drawing/2014/main" id="{EDC8A613-D261-56C8-2FBB-5E3D2944D9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4244" t="10401" r="4737" b="8758"/>
                <a:stretch>
                  <a:fillRect/>
                </a:stretch>
              </p:blipFill>
              <p:spPr>
                <a:xfrm>
                  <a:off x="5540105" y="968350"/>
                  <a:ext cx="721387" cy="4805222"/>
                </a:xfrm>
                <a:prstGeom prst="rect">
                  <a:avLst/>
                </a:prstGeom>
              </p:spPr>
            </p:pic>
            <p:pic>
              <p:nvPicPr>
                <p:cNvPr id="36" name="图片 35">
                  <a:extLst>
                    <a:ext uri="{FF2B5EF4-FFF2-40B4-BE49-F238E27FC236}">
                      <a16:creationId xmlns:a16="http://schemas.microsoft.com/office/drawing/2014/main" id="{3BE1AED6-CB08-18C4-E35B-DC84A0855F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6831" r="2830"/>
                <a:stretch>
                  <a:fillRect/>
                </a:stretch>
              </p:blipFill>
              <p:spPr>
                <a:xfrm>
                  <a:off x="6215794" y="992970"/>
                  <a:ext cx="559852" cy="4805138"/>
                </a:xfrm>
                <a:prstGeom prst="rect">
                  <a:avLst/>
                </a:prstGeom>
              </p:spPr>
            </p:pic>
          </p:grpSp>
          <p:pic>
            <p:nvPicPr>
              <p:cNvPr id="33" name="图片 32">
                <a:extLst>
                  <a:ext uri="{FF2B5EF4-FFF2-40B4-BE49-F238E27FC236}">
                    <a16:creationId xmlns:a16="http://schemas.microsoft.com/office/drawing/2014/main" id="{FA536110-0F5A-0651-5AC3-68548F0158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170" t="17676" r="18138" b="13235"/>
              <a:stretch>
                <a:fillRect/>
              </a:stretch>
            </p:blipFill>
            <p:spPr>
              <a:xfrm>
                <a:off x="4327555" y="1078522"/>
                <a:ext cx="584468" cy="3611247"/>
              </a:xfrm>
              <a:prstGeom prst="rect">
                <a:avLst/>
              </a:prstGeom>
            </p:spPr>
          </p:pic>
        </p:grpSp>
      </p:grpSp>
      <p:pic>
        <p:nvPicPr>
          <p:cNvPr id="41" name="图片 40">
            <a:extLst>
              <a:ext uri="{FF2B5EF4-FFF2-40B4-BE49-F238E27FC236}">
                <a16:creationId xmlns:a16="http://schemas.microsoft.com/office/drawing/2014/main" id="{C1490A6D-BD9E-B113-C472-8149633F6B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1"/>
          <a:stretch>
            <a:fillRect/>
          </a:stretch>
        </p:blipFill>
        <p:spPr>
          <a:xfrm>
            <a:off x="7895673" y="390885"/>
            <a:ext cx="4139597" cy="324734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1343742-1125-AA8C-28FF-5FE79981C8B3}"/>
              </a:ext>
            </a:extLst>
          </p:cNvPr>
          <p:cNvSpPr txBox="1"/>
          <p:nvPr/>
        </p:nvSpPr>
        <p:spPr>
          <a:xfrm>
            <a:off x="1700812" y="1010405"/>
            <a:ext cx="3623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WCDA&amp;ED charge distribution  &amp;VHF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5AC9BA3-6652-B038-82E2-D34979BF20A5}"/>
              </a:ext>
            </a:extLst>
          </p:cNvPr>
          <p:cNvSpPr txBox="1"/>
          <p:nvPr/>
        </p:nvSpPr>
        <p:spPr>
          <a:xfrm>
            <a:off x="8639733" y="3638229"/>
            <a:ext cx="22210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Zenith-angle sky map</a:t>
            </a:r>
          </a:p>
        </p:txBody>
      </p:sp>
    </p:spTree>
    <p:extLst>
      <p:ext uri="{BB962C8B-B14F-4D97-AF65-F5344CB8AC3E}">
        <p14:creationId xmlns:p14="http://schemas.microsoft.com/office/powerpoint/2010/main" val="1198484369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25.09.14"/>
  <p:tag name="AS_TITLE" val="Aspose.Slides for .NET 4.0 Client Profile"/>
  <p:tag name="AS_VERSION" val="25.9"/>
</p:tagLst>
</file>

<file path=ppt/theme/theme1.xml><?xml version="1.0" encoding="utf-8"?>
<a:theme xmlns:a="http://schemas.openxmlformats.org/drawingml/2006/main">
  <a:themeElements>
    <a:clrScheme name="工大蓝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3A3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 panose="020B0609020204030204"/>
        <a:ea typeface="华文楷体"/>
        <a:cs typeface="Arial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微软雅黑" charset="0"/>
        <a:cs typeface="Arial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 overriden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13431</TotalTime>
  <Words>949</Words>
  <Application>Microsoft Office PowerPoint</Application>
  <PresentationFormat>宽屏</PresentationFormat>
  <Paragraphs>229</Paragraphs>
  <Slides>19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32" baseType="lpstr">
      <vt:lpstr>宋体</vt:lpstr>
      <vt:lpstr>微软雅黑</vt:lpstr>
      <vt:lpstr>Arial</vt:lpstr>
      <vt:lpstr>Calibri</vt:lpstr>
      <vt:lpstr>Calibri Light</vt:lpstr>
      <vt:lpstr>Cambria</vt:lpstr>
      <vt:lpstr>Cambria Math</vt:lpstr>
      <vt:lpstr>Consolas</vt:lpstr>
      <vt:lpstr>Segoe UI Semibold</vt:lpstr>
      <vt:lpstr>Verdana</vt:lpstr>
      <vt:lpstr>Wingdings</vt:lpstr>
      <vt:lpstr/>
      <vt:lpstr> overriden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刘成</dc:creator>
  <cp:lastModifiedBy>花曦 城南</cp:lastModifiedBy>
  <cp:revision>370</cp:revision>
  <dcterms:created xsi:type="dcterms:W3CDTF">2015-10-24T01:57:14Z</dcterms:created>
  <dcterms:modified xsi:type="dcterms:W3CDTF">2026-04-29T02:43:00Z</dcterms:modified>
</cp:coreProperties>
</file>