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791" autoAdjust="0"/>
  </p:normalViewPr>
  <p:slideViewPr>
    <p:cSldViewPr snapToGrid="0">
      <p:cViewPr varScale="1">
        <p:scale>
          <a:sx n="92" d="100"/>
          <a:sy n="92" d="100"/>
        </p:scale>
        <p:origin x="6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3F600-E8D6-42C1-801F-038C27688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B2BD54-7E28-4DC2-9630-9B891FE57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ABCE18-57BC-4410-AC8A-FF7BE3E57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09C-AE31-4334-8FB2-2AE56445267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3336A5-2F40-427B-9FA0-C9D9B77E5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EA7C7-434A-487F-8C74-768A10FF4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DCE3-FC68-4F2E-BB21-D274064878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68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1CEE7-06F8-46A5-9941-2F7B71B2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A24D4F9-E24F-4D39-90A0-46CCE2F22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9A2A1E-0D94-41BA-BBCB-9FC042365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09C-AE31-4334-8FB2-2AE56445267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F1F3B7-BD72-4E81-A36E-6B100D66C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4A8D0A-5F81-4EC5-A830-215B205E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DCE3-FC68-4F2E-BB21-D274064878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204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6D5477F-8844-4285-8A84-4D210AB57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78ECC6F-E226-4485-930F-5A98C9D27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A677CF-3099-4F84-9D13-6B1D6FCA8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09C-AE31-4334-8FB2-2AE56445267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B622F2-AEC5-46F5-8985-5168E7724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3189BB-0BDA-4B7A-AA0A-26820EA7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DCE3-FC68-4F2E-BB21-D274064878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556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CADE74-0AA9-418B-AAC7-75C00AED6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E27B6D8-2BA1-4B8C-B444-26BA2B58F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F9EF15-B356-4D8F-99FC-B284E45C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09C-AE31-4334-8FB2-2AE56445267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CAF54-3414-45D9-A90D-D5F95A454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24CBDA-26E8-49D1-85C6-1AE139E9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DCE3-FC68-4F2E-BB21-D274064878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60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5CAB05-0187-4865-929C-51EB6DA55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CF5CD0-6B15-44C7-AFB0-691113696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6B3838-8B42-4DDD-B973-C3C6D0CF1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09C-AE31-4334-8FB2-2AE56445267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FADF3F-7CA6-443D-AF57-ACD4648FC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848DB7-D0D8-4036-8FC0-B52CD3FBF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DCE3-FC68-4F2E-BB21-D274064878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188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E0EBB-02B2-44AC-B100-5FE06C66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ABDEAE-44B9-484C-8160-58AA67EE9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761202-FC32-4051-B12D-D545C8F46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74C352-5F0B-4CFE-A492-BD0085770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09C-AE31-4334-8FB2-2AE56445267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8ADCBA-F388-4823-ACB7-20059F1E3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0ECBFD-8FC5-4BC4-8DCC-8DC3521AA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DCE3-FC68-4F2E-BB21-D274064878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79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37838E-1C73-4414-AC5D-B0D8E3934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D2E981-B52E-42CB-8E01-999CC60D6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B9FD9B9-6A20-429A-BEB2-4CCDDC3E3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D4AD3E-C273-49C6-A2F5-F85F4F79A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2553E8-E759-4912-8C6B-A8D2CC150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8A8708-DC01-4012-9F79-3865F5D2C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09C-AE31-4334-8FB2-2AE56445267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D5E19EF-3BA2-48A6-9DBF-F18358573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F6143B-EEA2-40B0-876F-E56D8A69C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DCE3-FC68-4F2E-BB21-D274064878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09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83AA31-5884-4972-A7C5-D3A8E0BFE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F1A5948-85D8-4111-9FA4-9A16A29D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09C-AE31-4334-8FB2-2AE56445267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4A3F510-E6C0-46D4-95B0-161DFA30F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B24C1C-D16C-4DA7-9417-A5940894D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DCE3-FC68-4F2E-BB21-D274064878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4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47852DF-F183-40D5-9604-04803B78B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09C-AE31-4334-8FB2-2AE56445267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C8381DE-61D7-4B6B-B2A9-A74E83DE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E9FA88-0E1F-4573-8C40-8507CB05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DCE3-FC68-4F2E-BB21-D274064878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02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D8740C-96BB-43A0-AD32-0AB303B2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EBB551-3D81-4119-BB32-3C74447DC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B995853-4923-4591-83CB-401C8947C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C7B18F-D5DC-46C2-A7C6-E20CD6703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09C-AE31-4334-8FB2-2AE56445267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F0EB88-5D30-4F8D-B4E5-966C63E80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A20C7F-4EE7-4D9D-AEF3-E7CDBCD26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DCE3-FC68-4F2E-BB21-D274064878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66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3505B4-8F7D-441F-8F20-2AA158468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AE8B046-1DB1-4216-80A3-3016422BC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4B47F5A-586B-4D46-BE6F-FC6A6FBE1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484C398-5E20-4212-9A28-C539C580C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09C-AE31-4334-8FB2-2AE56445267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56F0898-F75B-41FD-BDF8-FF40D1FCE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E142A0-86E6-479E-8E96-465735C4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DCE3-FC68-4F2E-BB21-D274064878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97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2B50C75-8472-42BF-AC50-3F2A8BBA9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7129424-9FFE-46B0-A93F-E91311C7D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F45A7A-1910-4407-9B92-D39A15EBE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E09C-AE31-4334-8FB2-2AE56445267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5C1B3A-6833-4317-A50A-A3ECF5E35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270FB6-CCB3-44FB-8AA4-F5829202C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4DCE3-FC68-4F2E-BB21-D274064878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9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76476A3-D393-4949-B1A5-929ECCA15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C9CB485-982D-4010-8E6D-5EECBD00B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0709" y="692871"/>
            <a:ext cx="9850582" cy="4932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First Detection of a VHE Gamma-ray Flare from  RX J0648.7+1516 with LHAASO-WCDA</a:t>
            </a:r>
            <a:br>
              <a:rPr lang="en-US" altLang="zh-CN" sz="3200" b="1" dirty="0">
                <a:solidFill>
                  <a:schemeClr val="bg1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</a:br>
            <a:br>
              <a:rPr lang="en-US" altLang="zh-CN" sz="3200" b="1" dirty="0">
                <a:solidFill>
                  <a:schemeClr val="bg1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</a:br>
            <a:r>
              <a:rPr lang="en-US" altLang="zh-CN" sz="3200" b="1" dirty="0" err="1">
                <a:solidFill>
                  <a:schemeClr val="bg1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Jiayi</a:t>
            </a:r>
            <a:r>
              <a:rPr lang="en-US" altLang="zh-CN" sz="3200" b="1" dirty="0">
                <a:solidFill>
                  <a:schemeClr val="bg1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 Wang,</a:t>
            </a:r>
            <a:r>
              <a:rPr lang="zh-CN" altLang="en-US" sz="3200" b="1" dirty="0">
                <a:solidFill>
                  <a:schemeClr val="bg1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Guangman</a:t>
            </a:r>
            <a:r>
              <a:rPr lang="en-US" altLang="zh-CN" sz="3200" b="1" dirty="0">
                <a:solidFill>
                  <a:schemeClr val="bg1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 Xiang,</a:t>
            </a:r>
            <a:r>
              <a:rPr lang="zh-CN" altLang="en-US" sz="3200" b="1" dirty="0">
                <a:solidFill>
                  <a:schemeClr val="bg1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Min </a:t>
            </a:r>
            <a:r>
              <a:rPr lang="en-US" altLang="zh-CN" sz="3200" b="1" dirty="0" err="1">
                <a:solidFill>
                  <a:schemeClr val="bg1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Zha</a:t>
            </a:r>
            <a:r>
              <a:rPr lang="en-US" altLang="zh-CN" sz="3200" b="1" dirty="0">
                <a:solidFill>
                  <a:schemeClr val="bg1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 and Bing Zhang for the LHAASO Collaboration</a:t>
            </a:r>
            <a:br>
              <a:rPr lang="en-US" altLang="zh-CN" sz="3200" b="1" dirty="0">
                <a:solidFill>
                  <a:schemeClr val="bg1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</a:br>
            <a:r>
              <a:rPr lang="en-US" altLang="zh-CN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Institute of High Energy Physics, CAS</a:t>
            </a:r>
            <a:endParaRPr lang="zh-CN" altLang="en-US" sz="32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A149369-EE76-47AE-868A-498D53DF63F6}"/>
              </a:ext>
            </a:extLst>
          </p:cNvPr>
          <p:cNvSpPr/>
          <p:nvPr/>
        </p:nvSpPr>
        <p:spPr>
          <a:xfrm>
            <a:off x="0" y="0"/>
            <a:ext cx="2175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NO.40</a:t>
            </a:r>
            <a:endParaRPr lang="zh-CN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7884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6">
            <a:extLst>
              <a:ext uri="{FF2B5EF4-FFF2-40B4-BE49-F238E27FC236}">
                <a16:creationId xmlns:a16="http://schemas.microsoft.com/office/drawing/2014/main" id="{ABCF2601-D1C3-49D8-94C4-E99B7FA09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92436" tIns="46217" rIns="92436" bIns="46217" anchor="ctr"/>
          <a:lstStyle>
            <a:lvl1pPr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7980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695325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043305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390650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8478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050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7622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194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9712966-7F43-482D-9944-5FF9D2371D3E}"/>
              </a:ext>
            </a:extLst>
          </p:cNvPr>
          <p:cNvSpPr txBox="1"/>
          <p:nvPr/>
        </p:nvSpPr>
        <p:spPr>
          <a:xfrm>
            <a:off x="187036" y="0"/>
            <a:ext cx="12004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Introduction of RX J0648.7+1516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7D7C72D-AEA1-43A9-B105-40E3D6098D61}"/>
              </a:ext>
            </a:extLst>
          </p:cNvPr>
          <p:cNvSpPr txBox="1">
            <a:spLocks/>
          </p:cNvSpPr>
          <p:nvPr/>
        </p:nvSpPr>
        <p:spPr>
          <a:xfrm>
            <a:off x="628413" y="712236"/>
            <a:ext cx="4859710" cy="2716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 defTabSz="685783">
              <a:spcBef>
                <a:spcPts val="750"/>
              </a:spcBef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Source Type</a:t>
            </a:r>
            <a:r>
              <a:rPr lang="en-US" altLang="zh-CN" sz="2400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: HBL(high-frequency-peaked BL Lac )</a:t>
            </a:r>
          </a:p>
          <a:p>
            <a:pPr marL="171446" indent="-171446" defTabSz="685783">
              <a:spcBef>
                <a:spcPts val="750"/>
              </a:spcBef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Position</a:t>
            </a:r>
            <a:r>
              <a:rPr lang="en-US" altLang="zh-CN" sz="2400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:</a:t>
            </a:r>
            <a:endParaRPr lang="en-US" altLang="zh-CN" sz="1600" dirty="0">
              <a:solidFill>
                <a:prstClr val="black"/>
              </a:solidFill>
              <a:latin typeface="Calibri"/>
              <a:ea typeface="微软雅黑" panose="020B0503020204020204" pitchFamily="34" charset="-122"/>
            </a:endParaRPr>
          </a:p>
          <a:p>
            <a:pPr marL="514337" lvl="1" indent="-171446" defTabSz="685783">
              <a:spcBef>
                <a:spcPts val="375"/>
              </a:spcBef>
              <a:defRPr/>
            </a:pPr>
            <a:r>
              <a:rPr lang="en-US" altLang="zh-CN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R.A.: 102.19°, Dec.: 15.27°</a:t>
            </a:r>
          </a:p>
          <a:p>
            <a:pPr marL="514337" lvl="1" indent="-171446" defTabSz="685783">
              <a:spcBef>
                <a:spcPts val="375"/>
              </a:spcBef>
              <a:defRPr/>
            </a:pPr>
            <a:r>
              <a:rPr lang="en-US" altLang="zh-CN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Gal Long: 198.99°, Gal Lat: 6.32°</a:t>
            </a:r>
          </a:p>
          <a:p>
            <a:pPr marL="171446" indent="-171446" defTabSz="685783">
              <a:spcBef>
                <a:spcPts val="750"/>
              </a:spcBef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Red shift</a:t>
            </a:r>
            <a:r>
              <a:rPr lang="en-US" altLang="zh-CN" sz="2400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:</a:t>
            </a:r>
          </a:p>
          <a:p>
            <a:pPr marL="514337" lvl="1" indent="-171446" defTabSz="685783">
              <a:spcBef>
                <a:spcPts val="375"/>
              </a:spcBef>
              <a:defRPr/>
            </a:pPr>
            <a:r>
              <a:rPr lang="en-US" altLang="zh-CN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z = 0.179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0D78169-A62E-48E7-942F-BB9C04B5A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788" y="3502019"/>
            <a:ext cx="5084334" cy="316399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E040C61-77E6-49F0-93EB-7D48C22BA790}"/>
              </a:ext>
            </a:extLst>
          </p:cNvPr>
          <p:cNvSpPr txBox="1"/>
          <p:nvPr/>
        </p:nvSpPr>
        <p:spPr>
          <a:xfrm>
            <a:off x="628413" y="3429000"/>
            <a:ext cx="465782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2" indent="-342892">
              <a:buFont typeface="Arial" panose="020B0604020202020204" pitchFamily="34" charset="0"/>
              <a:buChar char="•"/>
            </a:pPr>
            <a:r>
              <a:rPr lang="en-US" altLang="zh-CN" sz="2400" b="1" dirty="0"/>
              <a:t>Characteristics of HBLs</a:t>
            </a:r>
            <a:r>
              <a:rPr lang="zh-CN" altLang="en-US" sz="2400" dirty="0"/>
              <a:t>：</a:t>
            </a:r>
            <a:endParaRPr lang="en-US" altLang="zh-CN" sz="2400" dirty="0"/>
          </a:p>
          <a:p>
            <a:pPr marL="685783" lvl="1" indent="-342892">
              <a:buFont typeface="Arial" panose="020B0604020202020204" pitchFamily="34" charset="0"/>
              <a:buChar char="•"/>
            </a:pPr>
            <a:r>
              <a:rPr lang="en-US" altLang="zh-CN" sz="2400" dirty="0"/>
              <a:t>Strong non-thermal emission;</a:t>
            </a:r>
          </a:p>
          <a:p>
            <a:pPr marL="685783" lvl="1" indent="-342892">
              <a:buFont typeface="Arial" panose="020B0604020202020204" pitchFamily="34" charset="0"/>
              <a:buChar char="•"/>
            </a:pPr>
            <a:r>
              <a:rPr lang="en-US" altLang="zh-CN" sz="2400" dirty="0"/>
              <a:t>Rapid variability;</a:t>
            </a:r>
          </a:p>
          <a:p>
            <a:pPr marL="685783" lvl="1" indent="-342892">
              <a:buFont typeface="Arial" panose="020B0604020202020204" pitchFamily="34" charset="0"/>
              <a:buChar char="•"/>
            </a:pPr>
            <a:r>
              <a:rPr lang="en-US" altLang="zh-CN" sz="2400" dirty="0"/>
              <a:t>Featureless optical spectra;</a:t>
            </a:r>
          </a:p>
          <a:p>
            <a:pPr marL="685783" lvl="1" indent="-342892">
              <a:buFont typeface="Arial" panose="020B0604020202020204" pitchFamily="34" charset="0"/>
              <a:buChar char="•"/>
            </a:pPr>
            <a:r>
              <a:rPr lang="en-US" altLang="zh-CN" sz="2400" dirty="0"/>
              <a:t>High polarization;</a:t>
            </a:r>
          </a:p>
          <a:p>
            <a:pPr marL="685783" lvl="1" indent="-342892">
              <a:buFont typeface="Arial" panose="020B0604020202020204" pitchFamily="34" charset="0"/>
              <a:buChar char="•"/>
            </a:pPr>
            <a:r>
              <a:rPr lang="en-US" altLang="zh-CN" sz="2400" dirty="0"/>
              <a:t>Significant gamma-ray production;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ECD43F8-ABB1-4290-A53A-6E7929C20909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4"/>
          <a:stretch/>
        </p:blipFill>
        <p:spPr bwMode="auto">
          <a:xfrm>
            <a:off x="6561459" y="882113"/>
            <a:ext cx="4694536" cy="25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132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26">
            <a:extLst>
              <a:ext uri="{FF2B5EF4-FFF2-40B4-BE49-F238E27FC236}">
                <a16:creationId xmlns:a16="http://schemas.microsoft.com/office/drawing/2014/main" id="{24E165FE-2DA1-4582-AAF2-E618D28C4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92436" tIns="46217" rIns="92436" bIns="46217" anchor="ctr"/>
          <a:lstStyle>
            <a:lvl1pPr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7980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695325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043305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390650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8478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050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7622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194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08A7BDE-8724-47B2-9737-16FDB7FB6809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altLang="en-CN" sz="2400" b="1" dirty="0">
                <a:solidFill>
                  <a:schemeClr val="bg1"/>
                </a:solidFill>
              </a:rPr>
              <a:t>Multi-Wavelength Observational History </a:t>
            </a:r>
            <a:endParaRPr lang="en-CN" altLang="en-CN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9467F-E307-4D90-AF44-E4801FFFD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73" y="858730"/>
            <a:ext cx="11824853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CN" altLang="en-CN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Radio:</a:t>
            </a:r>
            <a:r>
              <a:rPr kumimoji="0" lang="en-CN" altLang="en-C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​ Associated with a compact, flat-spectrum source, characteristic of blazar jets 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CN" altLang="en-CN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Optical/UV:</a:t>
            </a:r>
            <a:endParaRPr kumimoji="0" lang="en-CN" altLang="en-CN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CN" altLang="en-C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Early optical spectroscopy failed to identify the source 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CN" altLang="en-C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After the VERITAS VHE detection, follow-up spectra were obtained with the Shane 3-m Telescope at Lick Observatory 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CN" altLang="en-C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Contemporaneous optical/UV data were provided by the MDM observatory and Swift-UVOT 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CN" altLang="en-CN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X-ray:</a:t>
            </a:r>
            <a:endParaRPr kumimoji="0" lang="en-CN" altLang="en-CN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CN" altLang="en-C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The original discovery band (ROSAT)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CN" altLang="en-C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Contemporaneous X-ray observations were conducted with Swift-XRT during the VERITAS campaign 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CN" altLang="en-CN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Gamma-ray (GeV):</a:t>
            </a:r>
            <a:r>
              <a:rPr lang="en-CN" altLang="en-CN" sz="2400" dirty="0">
                <a:solidFill>
                  <a:srgbClr val="000000"/>
                </a:solidFill>
              </a:rPr>
              <a:t> </a:t>
            </a:r>
            <a:r>
              <a:rPr kumimoji="0" lang="en-CN" altLang="en-CN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D</a:t>
            </a:r>
            <a:r>
              <a:rPr kumimoji="0" lang="en-CN" altLang="en-C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etected as 1FGL J0648.8+1516 by Fermi-LAT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CN" altLang="en-CN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Gamma-ray (TeV/VHE):</a:t>
            </a:r>
            <a:r>
              <a:rPr lang="en-CN" altLang="en-CN" sz="2400" dirty="0">
                <a:solidFill>
                  <a:srgbClr val="000000"/>
                </a:solidFill>
              </a:rPr>
              <a:t>  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CN" altLang="en-C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First detection of VHE emission (&gt;200 GeV) by VERITAS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CN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N</a:t>
            </a:r>
            <a:r>
              <a:rPr kumimoji="0" lang="en-CN" altLang="en-CN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o significant variability during the VERITAS observation</a:t>
            </a:r>
          </a:p>
        </p:txBody>
      </p:sp>
    </p:spTree>
    <p:extLst>
      <p:ext uri="{BB962C8B-B14F-4D97-AF65-F5344CB8AC3E}">
        <p14:creationId xmlns:p14="http://schemas.microsoft.com/office/powerpoint/2010/main" val="2760343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6">
            <a:extLst>
              <a:ext uri="{FF2B5EF4-FFF2-40B4-BE49-F238E27FC236}">
                <a16:creationId xmlns:a16="http://schemas.microsoft.com/office/drawing/2014/main" id="{EF2AD991-F905-4860-86D2-93BD1C22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92436" tIns="46217" rIns="92436" bIns="46217" anchor="ctr"/>
          <a:lstStyle>
            <a:lvl1pPr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7980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695325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043305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390650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8478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050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7622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194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7F8C62DA-4D3B-4B93-81A8-5F4317E25E6E}"/>
              </a:ext>
            </a:extLst>
          </p:cNvPr>
          <p:cNvSpPr txBox="1">
            <a:spLocks/>
          </p:cNvSpPr>
          <p:nvPr/>
        </p:nvSpPr>
        <p:spPr>
          <a:xfrm>
            <a:off x="445328" y="997527"/>
            <a:ext cx="6862945" cy="5430982"/>
          </a:xfrm>
          <a:prstGeom prst="rect">
            <a:avLst/>
          </a:prstGeom>
        </p:spPr>
        <p:txBody>
          <a:bodyPr vert="horz" lIns="68581" tIns="34290" rIns="68581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source lies in a complex region between the bright pulsar wind nebulae Geminga and Monogem. Their bright, diffuse emission acts as a structured background.</a:t>
            </a:r>
          </a:p>
          <a:p>
            <a:pPr lvl="1"/>
            <a:r>
              <a:rPr lang="en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methods used to correct these effects</a:t>
            </a:r>
          </a:p>
          <a:p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Software: 3D maximum likelihood package.</a:t>
            </a:r>
          </a:p>
          <a:p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set: 2021-03-05 to 2025-07-31</a:t>
            </a:r>
          </a:p>
          <a:p>
            <a:r>
              <a:rPr lang="en-US" altLang="zh-CN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Nhit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bins: [30, 60, 100, 200, 300, 500, 800, 2000]</a:t>
            </a:r>
          </a:p>
          <a:p>
            <a:r>
              <a:rPr lang="it-IT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ROI: 6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it-IT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 6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it-IT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around the target source</a:t>
            </a:r>
          </a:p>
          <a:p>
            <a:endParaRPr lang="it-IT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Long-term observation</a:t>
            </a:r>
          </a:p>
          <a:p>
            <a:pPr marL="571475" lvl="1" indent="-342892"/>
            <a:r>
              <a:rPr lang="en-US" altLang="zh-CN" sz="2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Significance above </a:t>
            </a:r>
            <a:r>
              <a:rPr lang="en-US" altLang="zh-CN" sz="2200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5σ</a:t>
            </a:r>
          </a:p>
          <a:p>
            <a:pPr marL="571475" lvl="1" indent="-342892"/>
            <a:r>
              <a:rPr lang="en-US" altLang="zh-CN" sz="2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Position Shift: 0.09</a:t>
            </a:r>
            <a:r>
              <a:rPr lang="en-US" altLang="zh-CN" sz="2200" kern="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072EDEE-F711-43C7-8F10-80CEA04DE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136" y="643134"/>
            <a:ext cx="3312977" cy="2967638"/>
          </a:xfrm>
          <a:prstGeom prst="rect">
            <a:avLst/>
          </a:prstGeom>
        </p:spPr>
      </p:pic>
      <p:sp>
        <p:nvSpPr>
          <p:cNvPr id="8" name="文本框 49">
            <a:extLst>
              <a:ext uri="{FF2B5EF4-FFF2-40B4-BE49-F238E27FC236}">
                <a16:creationId xmlns:a16="http://schemas.microsoft.com/office/drawing/2014/main" id="{E5DBEE0F-8786-4250-B332-555C9DC73D6E}"/>
              </a:ext>
            </a:extLst>
          </p:cNvPr>
          <p:cNvSpPr txBox="1"/>
          <p:nvPr/>
        </p:nvSpPr>
        <p:spPr>
          <a:xfrm>
            <a:off x="0" y="-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Data and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0724DFC-C163-4CF4-9AE3-C1E5034D2B71}"/>
                  </a:ext>
                </a:extLst>
              </p:cNvPr>
              <p:cNvSpPr txBox="1"/>
              <p:nvPr/>
            </p:nvSpPr>
            <p:spPr>
              <a:xfrm flipH="1">
                <a:off x="11333113" y="1100180"/>
                <a:ext cx="494302" cy="344009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𝑇𝑆</m:t>
                          </m:r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0724DFC-C163-4CF4-9AE3-C1E5034D2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1333113" y="1100180"/>
                <a:ext cx="494302" cy="344009"/>
              </a:xfrm>
              <a:prstGeom prst="rect">
                <a:avLst/>
              </a:prstGeom>
              <a:blipFill>
                <a:blip r:embed="rId3"/>
                <a:stretch>
                  <a:fillRect t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459E7B05-E0FD-4D85-AFBD-E2A4B3900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136" y="3792241"/>
            <a:ext cx="3433943" cy="2967638"/>
          </a:xfrm>
          <a:prstGeom prst="rect">
            <a:avLst/>
          </a:prstGeom>
        </p:spPr>
      </p:pic>
      <p:sp>
        <p:nvSpPr>
          <p:cNvPr id="15" name="TextBox 39">
            <a:extLst>
              <a:ext uri="{FF2B5EF4-FFF2-40B4-BE49-F238E27FC236}">
                <a16:creationId xmlns:a16="http://schemas.microsoft.com/office/drawing/2014/main" id="{C69F6317-78BC-482C-B83F-D1E887E2A4C6}"/>
              </a:ext>
            </a:extLst>
          </p:cNvPr>
          <p:cNvSpPr txBox="1"/>
          <p:nvPr/>
        </p:nvSpPr>
        <p:spPr>
          <a:xfrm>
            <a:off x="8775572" y="6109275"/>
            <a:ext cx="207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CN" dirty="0">
                <a:solidFill>
                  <a:schemeClr val="bg1"/>
                </a:solidFill>
              </a:rPr>
              <a:t>ong term sky 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7557464-C447-40BC-AB69-9BA164100683}"/>
                  </a:ext>
                </a:extLst>
              </p:cNvPr>
              <p:cNvSpPr txBox="1"/>
              <p:nvPr/>
            </p:nvSpPr>
            <p:spPr>
              <a:xfrm flipH="1">
                <a:off x="11333113" y="4412984"/>
                <a:ext cx="494302" cy="381844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𝑇𝑆</m:t>
                          </m:r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7557464-C447-40BC-AB69-9BA164100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1333113" y="4412984"/>
                <a:ext cx="494302" cy="381844"/>
              </a:xfrm>
              <a:prstGeom prst="rect">
                <a:avLst/>
              </a:prstGeom>
              <a:blipFill>
                <a:blip r:embed="rId5"/>
                <a:stretch>
                  <a:fillRect t="-206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4962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6">
            <a:extLst>
              <a:ext uri="{FF2B5EF4-FFF2-40B4-BE49-F238E27FC236}">
                <a16:creationId xmlns:a16="http://schemas.microsoft.com/office/drawing/2014/main" id="{24481F32-DCF9-4FD0-9A5E-4CBEFE872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92436" tIns="46217" rIns="92436" bIns="46217" anchor="ctr"/>
          <a:lstStyle>
            <a:lvl1pPr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7980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695325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043305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390650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8478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050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7622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194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3934516-136B-4032-AF5E-DF77FC565093}"/>
              </a:ext>
            </a:extLst>
          </p:cNvPr>
          <p:cNvSpPr txBox="1"/>
          <p:nvPr/>
        </p:nvSpPr>
        <p:spPr>
          <a:xfrm>
            <a:off x="0" y="125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Weekly light curve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815FA0E-0746-4EDB-B8A3-AA39C7B4E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45" y="775855"/>
            <a:ext cx="11217509" cy="3477217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F6FC0BDB-EAF1-46D1-8396-F73BF7565C66}"/>
              </a:ext>
            </a:extLst>
          </p:cNvPr>
          <p:cNvCxnSpPr>
            <a:cxnSpLocks/>
          </p:cNvCxnSpPr>
          <p:nvPr/>
        </p:nvCxnSpPr>
        <p:spPr>
          <a:xfrm>
            <a:off x="10293273" y="1211492"/>
            <a:ext cx="0" cy="2602453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64A1602-C0EA-48A4-B9AE-0C449775012A}"/>
              </a:ext>
            </a:extLst>
          </p:cNvPr>
          <p:cNvCxnSpPr>
            <a:cxnSpLocks/>
          </p:cNvCxnSpPr>
          <p:nvPr/>
        </p:nvCxnSpPr>
        <p:spPr>
          <a:xfrm>
            <a:off x="11138567" y="1213887"/>
            <a:ext cx="0" cy="2602453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6A5B56AF-196A-4D98-B879-331909AD5222}"/>
              </a:ext>
            </a:extLst>
          </p:cNvPr>
          <p:cNvSpPr txBox="1"/>
          <p:nvPr/>
        </p:nvSpPr>
        <p:spPr>
          <a:xfrm>
            <a:off x="10332312" y="3271619"/>
            <a:ext cx="84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flaring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696185F-7CDD-4827-8696-118B4A3EBDAB}"/>
              </a:ext>
            </a:extLst>
          </p:cNvPr>
          <p:cNvSpPr txBox="1"/>
          <p:nvPr/>
        </p:nvSpPr>
        <p:spPr>
          <a:xfrm>
            <a:off x="2438067" y="4604817"/>
            <a:ext cx="73158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Bayesian blocks to identify the flare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flare identified (</a:t>
            </a:r>
            <a:r>
              <a:rPr lang="en-US" altLang="zh-CN" sz="22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discover a flare in VHE band</a:t>
            </a:r>
            <a:r>
              <a:rPr lang="en-US" altLang="zh-CN" sz="2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145days (2025-03-09 to 2025-07-31)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most direct evidence of a blazar</a:t>
            </a:r>
          </a:p>
        </p:txBody>
      </p:sp>
    </p:spTree>
    <p:extLst>
      <p:ext uri="{BB962C8B-B14F-4D97-AF65-F5344CB8AC3E}">
        <p14:creationId xmlns:p14="http://schemas.microsoft.com/office/powerpoint/2010/main" val="2831936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6">
            <a:extLst>
              <a:ext uri="{FF2B5EF4-FFF2-40B4-BE49-F238E27FC236}">
                <a16:creationId xmlns:a16="http://schemas.microsoft.com/office/drawing/2014/main" id="{24481F32-DCF9-4FD0-9A5E-4CBEFE872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92436" tIns="46217" rIns="92436" bIns="46217" anchor="ctr"/>
          <a:lstStyle>
            <a:lvl1pPr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7980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695325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043305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390650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8478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050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7622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194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3934516-136B-4032-AF5E-DF77FC565093}"/>
              </a:ext>
            </a:extLst>
          </p:cNvPr>
          <p:cNvSpPr txBox="1"/>
          <p:nvPr/>
        </p:nvSpPr>
        <p:spPr>
          <a:xfrm>
            <a:off x="0" y="125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Flaring state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6F6B7F-C31D-4861-8497-DCAF54EBF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480" y="461665"/>
            <a:ext cx="3690144" cy="31890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89A37E9-39BB-4788-8572-192D5F9E4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480" y="3668982"/>
            <a:ext cx="3690144" cy="31056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4E76D3E-AD44-488E-81AE-A0A4F44809FE}"/>
              </a:ext>
            </a:extLst>
          </p:cNvPr>
          <p:cNvSpPr txBox="1"/>
          <p:nvPr/>
        </p:nvSpPr>
        <p:spPr>
          <a:xfrm>
            <a:off x="8242055" y="537538"/>
            <a:ext cx="1878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Method1  6.6σ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30BC93D-C6E8-4B7D-9AA1-70D22ABE4F69}"/>
              </a:ext>
            </a:extLst>
          </p:cNvPr>
          <p:cNvSpPr txBox="1"/>
          <p:nvPr/>
        </p:nvSpPr>
        <p:spPr>
          <a:xfrm>
            <a:off x="8348469" y="3780077"/>
            <a:ext cx="1665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Method2  5.8σ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B582E1F-669A-44AB-B70D-FFBEFD96A4DC}"/>
                  </a:ext>
                </a:extLst>
              </p:cNvPr>
              <p:cNvSpPr txBox="1"/>
              <p:nvPr/>
            </p:nvSpPr>
            <p:spPr>
              <a:xfrm flipH="1">
                <a:off x="11587467" y="922075"/>
                <a:ext cx="494302" cy="362324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𝑇𝑆</m:t>
                          </m:r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B582E1F-669A-44AB-B70D-FFBEFD96A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1587467" y="922075"/>
                <a:ext cx="494302" cy="362324"/>
              </a:xfrm>
              <a:prstGeom prst="rect">
                <a:avLst/>
              </a:prstGeom>
              <a:blipFill>
                <a:blip r:embed="rId4"/>
                <a:stretch>
                  <a:fillRect t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E55A6D0-E904-41DA-A1EE-56D6A230A0A1}"/>
                  </a:ext>
                </a:extLst>
              </p:cNvPr>
              <p:cNvSpPr txBox="1"/>
              <p:nvPr/>
            </p:nvSpPr>
            <p:spPr>
              <a:xfrm flipH="1">
                <a:off x="11587467" y="3891667"/>
                <a:ext cx="494302" cy="436402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𝑇𝑆</m:t>
                          </m:r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E55A6D0-E904-41DA-A1EE-56D6A230A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1587467" y="3891667"/>
                <a:ext cx="494302" cy="436402"/>
              </a:xfrm>
              <a:prstGeom prst="rect">
                <a:avLst/>
              </a:prstGeom>
              <a:blipFill>
                <a:blip r:embed="rId5"/>
                <a:stretch>
                  <a:fillRect t="-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2D2CE731-4F15-4E5B-A5C4-235639995219}"/>
              </a:ext>
            </a:extLst>
          </p:cNvPr>
          <p:cNvSpPr txBox="1"/>
          <p:nvPr/>
        </p:nvSpPr>
        <p:spPr>
          <a:xfrm>
            <a:off x="481734" y="1265172"/>
            <a:ext cx="61379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 the expected excess of the below model of </a:t>
            </a:r>
            <a:r>
              <a:rPr lang="en-US" altLang="zh-CN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Geminga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zh-CN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Monogem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the background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78E4D71-212B-4EF0-9F0D-940A70CCE5C4}"/>
              </a:ext>
            </a:extLst>
          </p:cNvPr>
          <p:cNvSpPr txBox="1"/>
          <p:nvPr/>
        </p:nvSpPr>
        <p:spPr>
          <a:xfrm>
            <a:off x="481734" y="4353332"/>
            <a:ext cx="6137988" cy="1200329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Scale and add the ground state Ns to the background of the high state based on the observation time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A848656-A7ED-4120-A35E-4504040E7155}"/>
              </a:ext>
            </a:extLst>
          </p:cNvPr>
          <p:cNvSpPr txBox="1"/>
          <p:nvPr/>
        </p:nvSpPr>
        <p:spPr>
          <a:xfrm>
            <a:off x="1771048" y="731506"/>
            <a:ext cx="3671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Method1</a:t>
            </a:r>
            <a:endParaRPr lang="zh-CN" altLang="en-US" sz="24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221AC91-BAFE-4385-B792-EC252226479B}"/>
              </a:ext>
            </a:extLst>
          </p:cNvPr>
          <p:cNvSpPr txBox="1"/>
          <p:nvPr/>
        </p:nvSpPr>
        <p:spPr>
          <a:xfrm>
            <a:off x="1714883" y="3890207"/>
            <a:ext cx="3671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Method2</a:t>
            </a:r>
            <a:endParaRPr lang="zh-CN" altLang="en-US" sz="24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8306270A-AA52-40C2-8102-77C6BF73E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046" y="2259673"/>
            <a:ext cx="5489695" cy="13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57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6">
            <a:extLst>
              <a:ext uri="{FF2B5EF4-FFF2-40B4-BE49-F238E27FC236}">
                <a16:creationId xmlns:a16="http://schemas.microsoft.com/office/drawing/2014/main" id="{89ADA2EC-4EFB-406B-99B8-55CBE4CA4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92436" tIns="46217" rIns="92436" bIns="46217" anchor="ctr"/>
          <a:lstStyle>
            <a:lvl1pPr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7980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695325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043305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390650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8478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050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7622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194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775A0EB-E944-43B2-A651-51CD208CAB84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SED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726BB4F-284C-418A-92CF-03530784F0E6}"/>
              </a:ext>
            </a:extLst>
          </p:cNvPr>
          <p:cNvSpPr txBox="1"/>
          <p:nvPr/>
        </p:nvSpPr>
        <p:spPr>
          <a:xfrm>
            <a:off x="257102" y="4834279"/>
            <a:ext cx="11677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ea typeface="Calibri" panose="020F0502020204030204" pitchFamily="34" charset="0"/>
                <a:cs typeface="Calibri" panose="020F0502020204030204" pitchFamily="34" charset="0"/>
              </a:rPr>
              <a:t>The observed differential energy spectrum is well described by a power-law function. The best-fit parameters are displayed in the table.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ea typeface="Calibri" panose="020F0502020204030204" pitchFamily="34" charset="0"/>
                <a:cs typeface="Calibri" panose="020F0502020204030204" pitchFamily="34" charset="0"/>
              </a:rPr>
              <a:t>Flux level is around 5.2%  of the Crab Nebula flux, while high state is 2-3 times higher than long-term flux.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7">
                <a:extLst>
                  <a:ext uri="{FF2B5EF4-FFF2-40B4-BE49-F238E27FC236}">
                    <a16:creationId xmlns:a16="http://schemas.microsoft.com/office/drawing/2014/main" id="{AC2DB578-4F6A-46DC-999F-F2F2498BF7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7398904"/>
                  </p:ext>
                </p:extLst>
              </p:nvPr>
            </p:nvGraphicFramePr>
            <p:xfrm>
              <a:off x="6219531" y="785670"/>
              <a:ext cx="5263828" cy="34582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07979">
                      <a:extLst>
                        <a:ext uri="{9D8B030D-6E8A-4147-A177-3AD203B41FA5}">
                          <a16:colId xmlns:a16="http://schemas.microsoft.com/office/drawing/2014/main" val="930322522"/>
                        </a:ext>
                      </a:extLst>
                    </a:gridCol>
                    <a:gridCol w="2189833">
                      <a:extLst>
                        <a:ext uri="{9D8B030D-6E8A-4147-A177-3AD203B41FA5}">
                          <a16:colId xmlns:a16="http://schemas.microsoft.com/office/drawing/2014/main" val="2944944936"/>
                        </a:ext>
                      </a:extLst>
                    </a:gridCol>
                    <a:gridCol w="1466016">
                      <a:extLst>
                        <a:ext uri="{9D8B030D-6E8A-4147-A177-3AD203B41FA5}">
                          <a16:colId xmlns:a16="http://schemas.microsoft.com/office/drawing/2014/main" val="4220896631"/>
                        </a:ext>
                      </a:extLst>
                    </a:gridCol>
                  </a:tblGrid>
                  <a:tr h="7935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State</a:t>
                          </a:r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1" marR="68581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2000" b="1" i="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(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𝟏</m:t>
                              </m:r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</m:t>
                                  </m:r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𝟏𝟑</m:t>
                                  </m:r>
                                </m:sup>
                              </m:sSup>
                            </m:oMath>
                          </a14:m>
                          <a:endParaRPr lang="en-US" altLang="zh-CN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𝑻𝒆𝑽</m:t>
                                  </m:r>
                                </m:e>
                                <m:sup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</m:t>
                                  </m:r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𝟏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𝒄𝒎</m:t>
                                  </m:r>
                                </m:e>
                                <m:sup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</m:t>
                                  </m:r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𝟐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</m:t>
                                  </m:r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𝟏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20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zh-CN" altLang="en-US" sz="20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1" marR="68581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Index</a:t>
                          </a:r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1" marR="68581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208297859"/>
                      </a:ext>
                    </a:extLst>
                  </a:tr>
                  <a:tr h="8882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Long-term</a:t>
                          </a:r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1" marR="68581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4.52 ± 0.79</a:t>
                          </a:r>
                        </a:p>
                      </a:txBody>
                      <a:tcPr marL="68581" marR="68581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3.30 ± 0.20</a:t>
                          </a:r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1" marR="68581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663023496"/>
                      </a:ext>
                    </a:extLst>
                  </a:tr>
                  <a:tr h="8882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Flaring state by method1</a:t>
                          </a:r>
                        </a:p>
                      </a:txBody>
                      <a:tcPr marL="68581" marR="68581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14.84 ± 2.76</a:t>
                          </a:r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1" marR="68581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3.33 ± 0.17</a:t>
                          </a:r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1" marR="68581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433232073"/>
                      </a:ext>
                    </a:extLst>
                  </a:tr>
                  <a:tr h="8882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Flaring state by method2</a:t>
                          </a:r>
                        </a:p>
                      </a:txBody>
                      <a:tcPr marL="68581" marR="68581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13.37 ± 2.56</a:t>
                          </a:r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1" marR="68581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3.27 ± 0.20</a:t>
                          </a:r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1" marR="68581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5051112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7">
                <a:extLst>
                  <a:ext uri="{FF2B5EF4-FFF2-40B4-BE49-F238E27FC236}">
                    <a16:creationId xmlns:a16="http://schemas.microsoft.com/office/drawing/2014/main" id="{AC2DB578-4F6A-46DC-999F-F2F2498BF7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7398904"/>
                  </p:ext>
                </p:extLst>
              </p:nvPr>
            </p:nvGraphicFramePr>
            <p:xfrm>
              <a:off x="6219531" y="785670"/>
              <a:ext cx="5263828" cy="34582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07979">
                      <a:extLst>
                        <a:ext uri="{9D8B030D-6E8A-4147-A177-3AD203B41FA5}">
                          <a16:colId xmlns:a16="http://schemas.microsoft.com/office/drawing/2014/main" val="930322522"/>
                        </a:ext>
                      </a:extLst>
                    </a:gridCol>
                    <a:gridCol w="2189833">
                      <a:extLst>
                        <a:ext uri="{9D8B030D-6E8A-4147-A177-3AD203B41FA5}">
                          <a16:colId xmlns:a16="http://schemas.microsoft.com/office/drawing/2014/main" val="2944944936"/>
                        </a:ext>
                      </a:extLst>
                    </a:gridCol>
                    <a:gridCol w="1466016">
                      <a:extLst>
                        <a:ext uri="{9D8B030D-6E8A-4147-A177-3AD203B41FA5}">
                          <a16:colId xmlns:a16="http://schemas.microsoft.com/office/drawing/2014/main" val="4220896631"/>
                        </a:ext>
                      </a:extLst>
                    </a:gridCol>
                  </a:tblGrid>
                  <a:tr h="7935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State</a:t>
                          </a:r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1" marR="68581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1" marR="68581" marT="34290" marB="34290" anchor="ctr">
                        <a:blipFill>
                          <a:blip r:embed="rId2"/>
                          <a:stretch>
                            <a:fillRect l="-73816" t="-763" r="-68245" b="-335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Index</a:t>
                          </a:r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1" marR="68581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208297859"/>
                      </a:ext>
                    </a:extLst>
                  </a:tr>
                  <a:tr h="8882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Long-term</a:t>
                          </a:r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1" marR="68581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4.52 ± 0.79</a:t>
                          </a:r>
                        </a:p>
                      </a:txBody>
                      <a:tcPr marL="68581" marR="68581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3.30 ± 0.20</a:t>
                          </a:r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1" marR="68581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663023496"/>
                      </a:ext>
                    </a:extLst>
                  </a:tr>
                  <a:tr h="8882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Flaring state by method1</a:t>
                          </a:r>
                        </a:p>
                      </a:txBody>
                      <a:tcPr marL="68581" marR="68581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14.84 ± 2.76</a:t>
                          </a:r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1" marR="68581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3.33 ± 0.17</a:t>
                          </a:r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1" marR="68581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433232073"/>
                      </a:ext>
                    </a:extLst>
                  </a:tr>
                  <a:tr h="8882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Flaring state by method2</a:t>
                          </a:r>
                        </a:p>
                      </a:txBody>
                      <a:tcPr marL="68581" marR="68581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13.37 ± 2.56</a:t>
                          </a:r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1" marR="68581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3.27 ± 0.20</a:t>
                          </a:r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1" marR="68581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50511128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2AAF4BE6-D0E9-4B73-82BE-23DFA24A6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02" y="692609"/>
            <a:ext cx="5263830" cy="390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71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6">
            <a:extLst>
              <a:ext uri="{FF2B5EF4-FFF2-40B4-BE49-F238E27FC236}">
                <a16:creationId xmlns:a16="http://schemas.microsoft.com/office/drawing/2014/main" id="{1A4FA096-232A-4481-958A-B510963D3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92436" tIns="46217" rIns="92436" bIns="46217" anchor="ctr"/>
          <a:lstStyle>
            <a:lvl1pPr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7980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695325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043305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390650" defTabSz="695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8478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050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7622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19450" defTabSz="695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62D1684-358C-4353-A251-F02065345DA0}"/>
              </a:ext>
            </a:extLst>
          </p:cNvPr>
          <p:cNvSpPr txBox="1"/>
          <p:nvPr/>
        </p:nvSpPr>
        <p:spPr>
          <a:xfrm>
            <a:off x="0" y="-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Summary and outlook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A741AAB-991C-4068-A6DE-AAECE09B1135}"/>
              </a:ext>
            </a:extLst>
          </p:cNvPr>
          <p:cNvSpPr txBox="1"/>
          <p:nvPr/>
        </p:nvSpPr>
        <p:spPr>
          <a:xfrm>
            <a:off x="637521" y="1022694"/>
            <a:ext cx="109169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First VHE gamma-ray flare from the HBL RX J0648.7+1516 using LHAASO-WCDA, providing the strongest evidence to date for its blazar classification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ea typeface="Calibri" panose="020F0502020204030204" pitchFamily="34" charset="0"/>
                <a:cs typeface="Calibri" panose="020F0502020204030204" pitchFamily="34" charset="0"/>
              </a:rPr>
              <a:t>Future plans: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ea typeface="Calibri" panose="020F0502020204030204" pitchFamily="34" charset="0"/>
                <a:cs typeface="Calibri" panose="020F0502020204030204" pitchFamily="34" charset="0"/>
              </a:rPr>
              <a:t>Continued WCDA monitoring: the flaring is ongoing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ea typeface="Calibri" panose="020F0502020204030204" pitchFamily="34" charset="0"/>
                <a:cs typeface="Calibri" panose="020F0502020204030204" pitchFamily="34" charset="0"/>
              </a:rPr>
              <a:t>SED Modelling: detailed modelling of broad band SED during the flaring and quiescent states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Refined analysis utilizing AI-version data</a:t>
            </a:r>
            <a:r>
              <a:rPr lang="en-US" altLang="zh-CN" sz="2400" dirty="0">
                <a:effectLst/>
              </a:rPr>
              <a:t>: AI will significantly enhance the analytical performance of WCDA</a:t>
            </a:r>
            <a:endParaRPr lang="en-US" altLang="zh-CN" sz="24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D0EF9A3-B021-4DCA-91C0-02288CC3BCDC}"/>
              </a:ext>
            </a:extLst>
          </p:cNvPr>
          <p:cNvSpPr/>
          <p:nvPr/>
        </p:nvSpPr>
        <p:spPr>
          <a:xfrm>
            <a:off x="2158864" y="5190990"/>
            <a:ext cx="7874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Thanks for 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your attention!</a:t>
            </a:r>
            <a:endParaRPr lang="zh-CN" alt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5035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556</Words>
  <Application>Microsoft Office PowerPoint</Application>
  <PresentationFormat>宽屏</PresentationFormat>
  <Paragraphs>81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5" baseType="lpstr">
      <vt:lpstr>等线</vt:lpstr>
      <vt:lpstr>等线 Light</vt:lpstr>
      <vt:lpstr>微软雅黑</vt:lpstr>
      <vt:lpstr>Arial</vt:lpstr>
      <vt:lpstr>Calibri</vt:lpstr>
      <vt:lpstr>Cambria Math</vt:lpstr>
      <vt:lpstr>Office 主题​​</vt:lpstr>
      <vt:lpstr>First Detection of a VHE Gamma-ray Flare from  RX J0648.7+1516 with LHAASO-WCDA  Jiayi Wang, Guangman Xiang, Min Zha and Bing Zhang for the LHAASO Collaboration Institute of High Energy Physics, CAS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Detection of a VHE Gamma-ray Flare from  RX J0648.7+1516 with LHAASO-WCDA  Jiayi Wang, Guangman Xiang, Min Zha and Bing Zhang for the LHAASO Collaboration Institute of High Energy Physics, CAS</dc:title>
  <dc:creator>家毅 王</dc:creator>
  <cp:lastModifiedBy>家毅 王</cp:lastModifiedBy>
  <cp:revision>18</cp:revision>
  <dcterms:created xsi:type="dcterms:W3CDTF">2026-04-27T05:03:47Z</dcterms:created>
  <dcterms:modified xsi:type="dcterms:W3CDTF">2026-04-28T06:02:07Z</dcterms:modified>
</cp:coreProperties>
</file>