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1" r:id="rId4"/>
  </p:sldMasterIdLst>
  <p:notesMasterIdLst>
    <p:notesMasterId r:id="rId6"/>
  </p:notesMasterIdLst>
  <p:sldIdLst>
    <p:sldId id="2637" r:id="rId5"/>
    <p:sldId id="2694" r:id="rId7"/>
    <p:sldId id="2585" r:id="rId8"/>
    <p:sldId id="2695" r:id="rId9"/>
    <p:sldId id="2698" r:id="rId10"/>
    <p:sldId id="2701" r:id="rId11"/>
    <p:sldId id="2676" r:id="rId12"/>
    <p:sldId id="2697" r:id="rId13"/>
    <p:sldId id="2721" r:id="rId14"/>
    <p:sldId id="2699" r:id="rId15"/>
    <p:sldId id="2700" r:id="rId16"/>
    <p:sldId id="2702" r:id="rId17"/>
    <p:sldId id="2710" r:id="rId18"/>
    <p:sldId id="2705" r:id="rId19"/>
    <p:sldId id="2704" r:id="rId20"/>
    <p:sldId id="2706" r:id="rId21"/>
    <p:sldId id="2693" r:id="rId22"/>
    <p:sldId id="2720" r:id="rId23"/>
    <p:sldId id="2722" r:id="rId24"/>
    <p:sldId id="2708" r:id="rId25"/>
    <p:sldId id="2712" r:id="rId26"/>
    <p:sldId id="2714" r:id="rId27"/>
    <p:sldId id="2715" r:id="rId28"/>
    <p:sldId id="2717" r:id="rId29"/>
    <p:sldId id="2716" r:id="rId30"/>
    <p:sldId id="2713" r:id="rId31"/>
    <p:sldId id="2719" r:id="rId32"/>
  </p:sldIdLst>
  <p:sldSz cx="9538970" cy="5003800"/>
  <p:notesSz cx="6858000" cy="9144000"/>
  <p:custDataLst>
    <p:tags r:id="rId37"/>
  </p:custDataLst>
  <p:defaultTextStyle>
    <a:defPPr>
      <a:defRPr lang="zh-CN"/>
    </a:defPPr>
    <a:lvl1pPr marL="0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35280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70560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05840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41120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676400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11680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346960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682875" algn="l" defTabSz="6705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15863E7-41EE-4132-B791-FF105327DE3F}">
          <p14:sldIdLst>
            <p14:sldId id="2637"/>
            <p14:sldId id="2694"/>
            <p14:sldId id="2585"/>
            <p14:sldId id="2695"/>
            <p14:sldId id="2698"/>
            <p14:sldId id="2701"/>
            <p14:sldId id="2676"/>
            <p14:sldId id="2697"/>
            <p14:sldId id="2721"/>
            <p14:sldId id="2699"/>
            <p14:sldId id="2700"/>
            <p14:sldId id="2702"/>
            <p14:sldId id="2710"/>
            <p14:sldId id="2705"/>
            <p14:sldId id="2704"/>
            <p14:sldId id="2706"/>
            <p14:sldId id="2693"/>
            <p14:sldId id="2720"/>
            <p14:sldId id="2722"/>
            <p14:sldId id="2708"/>
            <p14:sldId id="2712"/>
            <p14:sldId id="2714"/>
            <p14:sldId id="2715"/>
            <p14:sldId id="2717"/>
            <p14:sldId id="2716"/>
            <p14:sldId id="2713"/>
            <p14:sldId id="27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0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89216547" name="一只咩啊咩" initials="一" lastIdx="3" clrIdx="0"/>
  <p:cmAuthor id="2" name="Shina Mahiro" initials="S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002060"/>
    <a:srgbClr val="4A7EBB"/>
    <a:srgbClr val="FFC000"/>
    <a:srgbClr val="A5A5A5"/>
    <a:srgbClr val="ED7D30"/>
    <a:srgbClr val="4472C4"/>
    <a:srgbClr val="376092"/>
    <a:srgbClr val="4A0024"/>
    <a:srgbClr val="B5B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5" y="377"/>
      </p:cViewPr>
      <p:guideLst>
        <p:guide orient="horz" pos="1872"/>
        <p:guide pos="30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gs" Target="tags/tag8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878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471817EA-675D-4B80-92C9-83ED361B6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400551"/>
            <a:ext cx="5486400" cy="360045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685215"/>
            <a:ext cx="2971800" cy="45878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61840181-E92B-4CF2-AF2B-D9F57C2AE6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1pPr>
    <a:lvl2pPr marL="33528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2pPr>
    <a:lvl3pPr marL="67056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3pPr>
    <a:lvl4pPr marL="100584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4pPr>
    <a:lvl5pPr marL="134112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5pPr>
    <a:lvl6pPr marL="167640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6pPr>
    <a:lvl7pPr marL="201168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7pPr>
    <a:lvl8pPr marL="234696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8pPr>
    <a:lvl9pPr marL="268287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/>
              <a:t>筛选成质子成分可能的影响：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/>
              <a:t>筛选成质子成分可能的影响：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/>
              <a:t>筛选成质子成分可能的影响：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/>
              <a:t>筛选成质子成分可能的影响：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/>
              <a:t>筛选成质子成分可能的影响：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/>
              <a:t>筛选成质子成分可能的影响：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/>
              <a:t>筛选成质子成分可能的影响：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b="1"/>
              <a:t>Purity Eff = 0.164825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b="1"/>
              <a:t>RMS</a:t>
            </a:r>
            <a:endParaRPr lang="en-US" altLang="zh-CN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143000"/>
            <a:ext cx="58832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紫台-台标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5472" y="1554491"/>
            <a:ext cx="8108625" cy="107262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0938" y="2835609"/>
            <a:ext cx="6677693" cy="127880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39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6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0EF14D9F-0879-4A7B-ADD3-6447E80FE939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715472" y="2123476"/>
            <a:ext cx="8108625" cy="503631"/>
          </a:xfrm>
        </p:spPr>
        <p:txBody>
          <a:bodyPr>
            <a:normAutofit/>
          </a:bodyPr>
          <a:lstStyle>
            <a:lvl1pPr algn="ctr">
              <a:defRPr sz="260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430938" y="3079997"/>
            <a:ext cx="6677693" cy="1034414"/>
          </a:xfrm>
        </p:spPr>
        <p:txBody>
          <a:bodyPr>
            <a:normAutofit/>
          </a:bodyPr>
          <a:lstStyle>
            <a:lvl1pPr marL="0" indent="0" algn="ctr">
              <a:buNone/>
              <a:defRPr sz="2175" b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9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6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标题 1"/>
          <p:cNvSpPr txBox="1"/>
          <p:nvPr userDrawn="1"/>
        </p:nvSpPr>
        <p:spPr bwMode="auto">
          <a:xfrm>
            <a:off x="2516271" y="866254"/>
            <a:ext cx="4520238" cy="10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234" tIns="58117" rIns="116234" bIns="58117" numCol="1" anchor="ctr" anchorCtr="0" compatLnSpc="1">
            <a:noAutofit/>
          </a:bodyPr>
          <a:lstStyle>
            <a:lvl1pPr algn="ctr" defTabSz="726440" rtl="0" eaLnBrk="0" fontAlgn="base" hangingPunct="0">
              <a:spcBef>
                <a:spcPct val="0"/>
              </a:spcBef>
              <a:spcAft>
                <a:spcPct val="0"/>
              </a:spcAft>
              <a:defRPr sz="34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26440" rtl="0" eaLnBrk="0" fontAlgn="base" hangingPunct="0">
              <a:spcBef>
                <a:spcPct val="0"/>
              </a:spcBef>
              <a:spcAft>
                <a:spcPct val="0"/>
              </a:spcAft>
              <a:defRPr sz="345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defTabSz="726440" rtl="0" eaLnBrk="0" fontAlgn="base" hangingPunct="0">
              <a:spcBef>
                <a:spcPct val="0"/>
              </a:spcBef>
              <a:spcAft>
                <a:spcPct val="0"/>
              </a:spcAft>
              <a:defRPr sz="345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defTabSz="726440" rtl="0" eaLnBrk="0" fontAlgn="base" hangingPunct="0">
              <a:spcBef>
                <a:spcPct val="0"/>
              </a:spcBef>
              <a:spcAft>
                <a:spcPct val="0"/>
              </a:spcAft>
              <a:defRPr sz="345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defTabSz="726440" rtl="0" eaLnBrk="0" fontAlgn="base" hangingPunct="0">
              <a:spcBef>
                <a:spcPct val="0"/>
              </a:spcBef>
              <a:spcAft>
                <a:spcPct val="0"/>
              </a:spcAft>
              <a:defRPr sz="345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defTabSz="801370" rtl="0" fontAlgn="base">
              <a:spcBef>
                <a:spcPct val="0"/>
              </a:spcBef>
              <a:spcAft>
                <a:spcPct val="0"/>
              </a:spcAft>
              <a:defRPr sz="382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685800" algn="ctr" defTabSz="801370" rtl="0" fontAlgn="base">
              <a:spcBef>
                <a:spcPct val="0"/>
              </a:spcBef>
              <a:spcAft>
                <a:spcPct val="0"/>
              </a:spcAft>
              <a:defRPr sz="382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28700" algn="ctr" defTabSz="801370" rtl="0" fontAlgn="base">
              <a:spcBef>
                <a:spcPct val="0"/>
              </a:spcBef>
              <a:spcAft>
                <a:spcPct val="0"/>
              </a:spcAft>
              <a:defRPr sz="382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371600" algn="ctr" defTabSz="801370" rtl="0" fontAlgn="base">
              <a:spcBef>
                <a:spcPct val="0"/>
              </a:spcBef>
              <a:spcAft>
                <a:spcPct val="0"/>
              </a:spcAft>
              <a:defRPr sz="382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5" dirty="0">
                <a:solidFill>
                  <a:srgbClr val="4A7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江苏省自然科学基金面上</a:t>
            </a:r>
            <a:r>
              <a:rPr lang="en-US" altLang="zh-CN" sz="2605" dirty="0">
                <a:solidFill>
                  <a:srgbClr val="4A7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605" dirty="0">
                <a:solidFill>
                  <a:srgbClr val="4A7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青年项目</a:t>
            </a:r>
            <a:br>
              <a:rPr lang="en-US" altLang="zh-CN" sz="2605" dirty="0">
                <a:solidFill>
                  <a:srgbClr val="4A7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dirty="0">
                <a:solidFill>
                  <a:srgbClr val="4A7E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验收报告</a:t>
            </a:r>
            <a:endParaRPr lang="zh-CN" altLang="en-US" sz="2605" dirty="0">
              <a:solidFill>
                <a:srgbClr val="4A7E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9061" y="1307165"/>
            <a:ext cx="2535047" cy="5628"/>
          </a:xfrm>
          <a:prstGeom prst="line">
            <a:avLst/>
          </a:prstGeom>
          <a:ln w="38100">
            <a:solidFill>
              <a:srgbClr val="4A7EB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7004243" y="1307159"/>
            <a:ext cx="2535047" cy="0"/>
          </a:xfrm>
          <a:prstGeom prst="line">
            <a:avLst/>
          </a:prstGeom>
          <a:ln w="38100">
            <a:solidFill>
              <a:srgbClr val="4A7EB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411" y="818909"/>
            <a:ext cx="7154466" cy="1742064"/>
          </a:xfrm>
        </p:spPr>
        <p:txBody>
          <a:bodyPr anchor="b"/>
          <a:lstStyle>
            <a:lvl1pPr algn="ctr">
              <a:defRPr sz="43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2411" y="2628154"/>
            <a:ext cx="7154466" cy="1208093"/>
          </a:xfrm>
        </p:spPr>
        <p:txBody>
          <a:bodyPr/>
          <a:lstStyle>
            <a:lvl1pPr marL="0" indent="0" algn="ctr">
              <a:buNone/>
              <a:defRPr sz="1750"/>
            </a:lvl1pPr>
            <a:lvl2pPr marL="333375" indent="0" algn="ctr">
              <a:buNone/>
              <a:defRPr sz="1460"/>
            </a:lvl2pPr>
            <a:lvl3pPr marL="667385" indent="0" algn="ctr">
              <a:buNone/>
              <a:defRPr sz="1315"/>
            </a:lvl3pPr>
            <a:lvl4pPr marL="1000760" indent="0" algn="ctr">
              <a:buNone/>
              <a:defRPr sz="1165"/>
            </a:lvl4pPr>
            <a:lvl5pPr marL="1334135" indent="0" algn="ctr">
              <a:buNone/>
              <a:defRPr sz="1165"/>
            </a:lvl5pPr>
            <a:lvl6pPr marL="1668145" indent="0" algn="ctr">
              <a:buNone/>
              <a:defRPr sz="1165"/>
            </a:lvl6pPr>
            <a:lvl7pPr marL="2001520" indent="0" algn="ctr">
              <a:buNone/>
              <a:defRPr sz="1165"/>
            </a:lvl7pPr>
            <a:lvl8pPr marL="2334895" indent="0" algn="ctr">
              <a:buNone/>
              <a:defRPr sz="1165"/>
            </a:lvl8pPr>
            <a:lvl9pPr marL="2668270" indent="0" algn="ctr">
              <a:buNone/>
              <a:defRPr sz="11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9A26-F94A-4202-8759-99A1C2572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58" y="1247476"/>
            <a:ext cx="8227636" cy="2081441"/>
          </a:xfrm>
        </p:spPr>
        <p:txBody>
          <a:bodyPr anchor="b"/>
          <a:lstStyle>
            <a:lvl1pPr>
              <a:defRPr sz="43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58" y="3348608"/>
            <a:ext cx="8227636" cy="1094581"/>
          </a:xfrm>
        </p:spPr>
        <p:txBody>
          <a:bodyPr/>
          <a:lstStyle>
            <a:lvl1pPr marL="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1pPr>
            <a:lvl2pPr marL="33337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2pPr>
            <a:lvl3pPr marL="66738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3pPr>
            <a:lvl4pPr marL="100076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413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814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00152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3489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827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A27BAB89-F6E7-4757-94A0-CE12689954CA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26" y="1332030"/>
            <a:ext cx="4054197" cy="31748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265" y="1332030"/>
            <a:ext cx="4054197" cy="31748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68" y="266406"/>
            <a:ext cx="8227636" cy="9671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69" y="1226626"/>
            <a:ext cx="4035566" cy="60115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33375" indent="0">
              <a:buNone/>
              <a:defRPr sz="1460" b="1"/>
            </a:lvl2pPr>
            <a:lvl3pPr marL="667385" indent="0">
              <a:buNone/>
              <a:defRPr sz="1315" b="1"/>
            </a:lvl3pPr>
            <a:lvl4pPr marL="1000760" indent="0">
              <a:buNone/>
              <a:defRPr sz="1165" b="1"/>
            </a:lvl4pPr>
            <a:lvl5pPr marL="1334135" indent="0">
              <a:buNone/>
              <a:defRPr sz="1165" b="1"/>
            </a:lvl5pPr>
            <a:lvl6pPr marL="1668145" indent="0">
              <a:buNone/>
              <a:defRPr sz="1165" b="1"/>
            </a:lvl6pPr>
            <a:lvl7pPr marL="2001520" indent="0">
              <a:buNone/>
              <a:defRPr sz="1165" b="1"/>
            </a:lvl7pPr>
            <a:lvl8pPr marL="2334895" indent="0">
              <a:buNone/>
              <a:defRPr sz="1165" b="1"/>
            </a:lvl8pPr>
            <a:lvl9pPr marL="2668270" indent="0">
              <a:buNone/>
              <a:defRPr sz="116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9" y="1827777"/>
            <a:ext cx="4035566" cy="26883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264" y="1226626"/>
            <a:ext cx="4055440" cy="60115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33375" indent="0">
              <a:buNone/>
              <a:defRPr sz="1460" b="1"/>
            </a:lvl2pPr>
            <a:lvl3pPr marL="667385" indent="0">
              <a:buNone/>
              <a:defRPr sz="1315" b="1"/>
            </a:lvl3pPr>
            <a:lvl4pPr marL="1000760" indent="0">
              <a:buNone/>
              <a:defRPr sz="1165" b="1"/>
            </a:lvl4pPr>
            <a:lvl5pPr marL="1334135" indent="0">
              <a:buNone/>
              <a:defRPr sz="1165" b="1"/>
            </a:lvl5pPr>
            <a:lvl6pPr marL="1668145" indent="0">
              <a:buNone/>
              <a:defRPr sz="1165" b="1"/>
            </a:lvl6pPr>
            <a:lvl7pPr marL="2001520" indent="0">
              <a:buNone/>
              <a:defRPr sz="1165" b="1"/>
            </a:lvl7pPr>
            <a:lvl8pPr marL="2334895" indent="0">
              <a:buNone/>
              <a:defRPr sz="1165" b="1"/>
            </a:lvl8pPr>
            <a:lvl9pPr marL="2668270" indent="0">
              <a:buNone/>
              <a:defRPr sz="116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264" y="1827777"/>
            <a:ext cx="4055440" cy="26883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EAD6C1AD-0336-414A-BA26-D9E9E7ADB8F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69" y="333587"/>
            <a:ext cx="3076668" cy="1167553"/>
          </a:xfrm>
        </p:spPr>
        <p:txBody>
          <a:bodyPr anchor="b"/>
          <a:lstStyle>
            <a:lvl1pPr>
              <a:defRPr sz="23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440" y="720455"/>
            <a:ext cx="4829265" cy="3555941"/>
          </a:xfrm>
        </p:spPr>
        <p:txBody>
          <a:bodyPr/>
          <a:lstStyle>
            <a:lvl1pPr>
              <a:defRPr sz="2335"/>
            </a:lvl1pPr>
            <a:lvl2pPr>
              <a:defRPr sz="2045"/>
            </a:lvl2pPr>
            <a:lvl3pPr>
              <a:defRPr sz="1750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069" y="1501140"/>
            <a:ext cx="3076668" cy="2781048"/>
          </a:xfrm>
        </p:spPr>
        <p:txBody>
          <a:bodyPr/>
          <a:lstStyle>
            <a:lvl1pPr marL="0" indent="0">
              <a:buNone/>
              <a:defRPr sz="1165"/>
            </a:lvl1pPr>
            <a:lvl2pPr marL="333375" indent="0">
              <a:buNone/>
              <a:defRPr sz="1020"/>
            </a:lvl2pPr>
            <a:lvl3pPr marL="667385" indent="0">
              <a:buNone/>
              <a:defRPr sz="875"/>
            </a:lvl3pPr>
            <a:lvl4pPr marL="1000760" indent="0">
              <a:buNone/>
              <a:defRPr sz="730"/>
            </a:lvl4pPr>
            <a:lvl5pPr marL="1334135" indent="0">
              <a:buNone/>
              <a:defRPr sz="730"/>
            </a:lvl5pPr>
            <a:lvl6pPr marL="1668145" indent="0">
              <a:buNone/>
              <a:defRPr sz="730"/>
            </a:lvl6pPr>
            <a:lvl7pPr marL="2001520" indent="0">
              <a:buNone/>
              <a:defRPr sz="730"/>
            </a:lvl7pPr>
            <a:lvl8pPr marL="2334895" indent="0">
              <a:buNone/>
              <a:defRPr sz="730"/>
            </a:lvl8pPr>
            <a:lvl9pPr marL="2668270" indent="0">
              <a:buNone/>
              <a:defRPr sz="7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紫台-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211" y="715571"/>
            <a:ext cx="8584117" cy="3754262"/>
          </a:xfrm>
        </p:spPr>
        <p:txBody>
          <a:bodyPr/>
          <a:lstStyle>
            <a:lvl1pPr>
              <a:defRPr sz="2605" b="1">
                <a:latin typeface="+mj-ea"/>
                <a:ea typeface="+mj-ea"/>
              </a:defRPr>
            </a:lvl1pPr>
            <a:lvl2pPr>
              <a:defRPr b="1">
                <a:latin typeface="+mj-ea"/>
                <a:ea typeface="+mj-ea"/>
              </a:defRPr>
            </a:lvl2pPr>
            <a:lvl3pPr>
              <a:defRPr b="1">
                <a:latin typeface="+mj-ea"/>
                <a:ea typeface="+mj-ea"/>
              </a:defRPr>
            </a:lvl3pPr>
            <a:lvl4pPr>
              <a:defRPr b="1">
                <a:latin typeface="+mj-ea"/>
                <a:ea typeface="+mj-ea"/>
              </a:defRPr>
            </a:lvl4pPr>
            <a:lvl5pPr>
              <a:defRPr b="1"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70984" y="200384"/>
            <a:ext cx="5409053" cy="357567"/>
          </a:xfrm>
        </p:spPr>
        <p:txBody>
          <a:bodyPr/>
          <a:lstStyle>
            <a:lvl1pPr algn="l">
              <a:defRPr sz="2825"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69" y="333587"/>
            <a:ext cx="3076668" cy="1167553"/>
          </a:xfrm>
        </p:spPr>
        <p:txBody>
          <a:bodyPr anchor="b"/>
          <a:lstStyle>
            <a:lvl1pPr>
              <a:defRPr sz="23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5440" y="720455"/>
            <a:ext cx="4829265" cy="3555941"/>
          </a:xfrm>
        </p:spPr>
        <p:txBody>
          <a:bodyPr anchor="t"/>
          <a:lstStyle>
            <a:lvl1pPr marL="0" indent="0">
              <a:buNone/>
              <a:defRPr sz="2335"/>
            </a:lvl1pPr>
            <a:lvl2pPr marL="333375" indent="0">
              <a:buNone/>
              <a:defRPr sz="2045"/>
            </a:lvl2pPr>
            <a:lvl3pPr marL="667385" indent="0">
              <a:buNone/>
              <a:defRPr sz="1750"/>
            </a:lvl3pPr>
            <a:lvl4pPr marL="1000760" indent="0">
              <a:buNone/>
              <a:defRPr sz="1460"/>
            </a:lvl4pPr>
            <a:lvl5pPr marL="1334135" indent="0">
              <a:buNone/>
              <a:defRPr sz="1460"/>
            </a:lvl5pPr>
            <a:lvl6pPr marL="1668145" indent="0">
              <a:buNone/>
              <a:defRPr sz="1460"/>
            </a:lvl6pPr>
            <a:lvl7pPr marL="2001520" indent="0">
              <a:buNone/>
              <a:defRPr sz="1460"/>
            </a:lvl7pPr>
            <a:lvl8pPr marL="2334895" indent="0">
              <a:buNone/>
              <a:defRPr sz="1460"/>
            </a:lvl8pPr>
            <a:lvl9pPr marL="2668270" indent="0">
              <a:buNone/>
              <a:defRPr sz="146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069" y="1501140"/>
            <a:ext cx="3076668" cy="2781048"/>
          </a:xfrm>
        </p:spPr>
        <p:txBody>
          <a:bodyPr/>
          <a:lstStyle>
            <a:lvl1pPr marL="0" indent="0">
              <a:buNone/>
              <a:defRPr sz="1165"/>
            </a:lvl1pPr>
            <a:lvl2pPr marL="333375" indent="0">
              <a:buNone/>
              <a:defRPr sz="1020"/>
            </a:lvl2pPr>
            <a:lvl3pPr marL="667385" indent="0">
              <a:buNone/>
              <a:defRPr sz="875"/>
            </a:lvl3pPr>
            <a:lvl4pPr marL="1000760" indent="0">
              <a:buNone/>
              <a:defRPr sz="730"/>
            </a:lvl4pPr>
            <a:lvl5pPr marL="1334135" indent="0">
              <a:buNone/>
              <a:defRPr sz="730"/>
            </a:lvl5pPr>
            <a:lvl6pPr marL="1668145" indent="0">
              <a:buNone/>
              <a:defRPr sz="730"/>
            </a:lvl6pPr>
            <a:lvl7pPr marL="2001520" indent="0">
              <a:buNone/>
              <a:defRPr sz="730"/>
            </a:lvl7pPr>
            <a:lvl8pPr marL="2334895" indent="0">
              <a:buNone/>
              <a:defRPr sz="730"/>
            </a:lvl8pPr>
            <a:lvl9pPr marL="2668270" indent="0">
              <a:buNone/>
              <a:defRPr sz="7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691BB689-DBF6-4EC2-B167-A9018203A65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553" y="266406"/>
            <a:ext cx="2056909" cy="424048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826" y="266406"/>
            <a:ext cx="6051486" cy="42404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紫台-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211" y="715571"/>
            <a:ext cx="8584117" cy="3754262"/>
          </a:xfrm>
        </p:spPr>
        <p:txBody>
          <a:bodyPr/>
          <a:lstStyle>
            <a:lvl1pPr>
              <a:defRPr sz="2605" b="1">
                <a:latin typeface="+mj-ea"/>
                <a:ea typeface="+mj-ea"/>
              </a:defRPr>
            </a:lvl1pPr>
            <a:lvl2pPr>
              <a:defRPr b="1">
                <a:latin typeface="+mj-ea"/>
                <a:ea typeface="+mj-ea"/>
              </a:defRPr>
            </a:lvl2pPr>
            <a:lvl3pPr>
              <a:defRPr b="1">
                <a:latin typeface="+mj-ea"/>
                <a:ea typeface="+mj-ea"/>
              </a:defRPr>
            </a:lvl3pPr>
            <a:lvl4pPr>
              <a:defRPr b="1">
                <a:latin typeface="+mj-ea"/>
                <a:ea typeface="+mj-ea"/>
              </a:defRPr>
            </a:lvl4pPr>
            <a:lvl5pPr>
              <a:defRPr b="1"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sz="1100" dirty="0">
              <a:ea typeface="宋体" panose="02010600030101010101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70984" y="200384"/>
            <a:ext cx="5409053" cy="357567"/>
          </a:xfrm>
        </p:spPr>
        <p:txBody>
          <a:bodyPr/>
          <a:lstStyle>
            <a:lvl1pPr algn="l">
              <a:defRPr sz="2600"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564" y="3215544"/>
            <a:ext cx="8108625" cy="993852"/>
          </a:xfrm>
        </p:spPr>
        <p:txBody>
          <a:bodyPr anchor="t"/>
          <a:lstStyle>
            <a:lvl1pPr algn="l">
              <a:defRPr sz="3480" b="1" cap="all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3564" y="2120914"/>
            <a:ext cx="8108625" cy="1094627"/>
          </a:xfrm>
        </p:spPr>
        <p:txBody>
          <a:bodyPr anchor="b"/>
          <a:lstStyle>
            <a:lvl1pPr marL="0" indent="0">
              <a:buNone/>
              <a:defRPr sz="1700"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395605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2pPr>
            <a:lvl3pPr marL="7905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186180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81785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76755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71725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67965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162300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A27BAB89-F6E7-4757-94A0-CE12689954CA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紫台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6980" y="820647"/>
            <a:ext cx="4213306" cy="3649372"/>
          </a:xfrm>
        </p:spPr>
        <p:txBody>
          <a:bodyPr/>
          <a:lstStyle>
            <a:lvl1pPr>
              <a:defRPr sz="2440" b="1">
                <a:latin typeface="+mj-ea"/>
                <a:ea typeface="+mj-ea"/>
              </a:defRPr>
            </a:lvl1pPr>
            <a:lvl2pPr>
              <a:defRPr sz="2070" b="1">
                <a:latin typeface="+mj-ea"/>
                <a:ea typeface="+mj-ea"/>
              </a:defRPr>
            </a:lvl2pPr>
            <a:lvl3pPr>
              <a:defRPr sz="1700" b="1">
                <a:latin typeface="+mj-ea"/>
                <a:ea typeface="+mj-ea"/>
              </a:defRPr>
            </a:lvl3pPr>
            <a:lvl4pPr>
              <a:defRPr sz="1555" b="1">
                <a:latin typeface="+mj-ea"/>
                <a:ea typeface="+mj-ea"/>
              </a:defRPr>
            </a:lvl4pPr>
            <a:lvl5pPr>
              <a:defRPr sz="1555" b="1">
                <a:latin typeface="+mj-ea"/>
                <a:ea typeface="+mj-ea"/>
              </a:defRPr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49278" y="820647"/>
            <a:ext cx="4213306" cy="3649372"/>
          </a:xfrm>
        </p:spPr>
        <p:txBody>
          <a:bodyPr/>
          <a:lstStyle>
            <a:lvl1pPr>
              <a:defRPr sz="2440" b="1">
                <a:latin typeface="+mj-ea"/>
                <a:ea typeface="+mj-ea"/>
              </a:defRPr>
            </a:lvl1pPr>
            <a:lvl2pPr>
              <a:defRPr sz="2070" b="1">
                <a:latin typeface="+mj-ea"/>
                <a:ea typeface="+mj-ea"/>
              </a:defRPr>
            </a:lvl2pPr>
            <a:lvl3pPr>
              <a:defRPr sz="1700" b="1">
                <a:latin typeface="+mj-ea"/>
                <a:ea typeface="+mj-ea"/>
              </a:defRPr>
            </a:lvl3pPr>
            <a:lvl4pPr>
              <a:defRPr sz="1555" b="1">
                <a:latin typeface="+mj-ea"/>
                <a:ea typeface="+mj-ea"/>
              </a:defRPr>
            </a:lvl4pPr>
            <a:lvl5pPr>
              <a:defRPr sz="1555" b="1">
                <a:latin typeface="+mj-ea"/>
                <a:ea typeface="+mj-ea"/>
              </a:defRPr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F9A00FB7-C94F-4BA9-9B1F-32A4D41D0186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70984" y="200384"/>
            <a:ext cx="5409053" cy="357567"/>
          </a:xfrm>
        </p:spPr>
        <p:txBody>
          <a:bodyPr/>
          <a:lstStyle>
            <a:lvl1pPr algn="l">
              <a:defRPr sz="2825"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紫台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310B0534-16C6-440E-AC05-A8D1C0ABD8DD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70984" y="200384"/>
            <a:ext cx="5409053" cy="357567"/>
          </a:xfrm>
        </p:spPr>
        <p:txBody>
          <a:bodyPr/>
          <a:lstStyle>
            <a:lvl1pPr algn="l">
              <a:defRPr sz="2825"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EAD6C1AD-0336-414A-BA26-D9E9E7ADB8F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>
                <a:latin typeface="+mj-ea"/>
                <a:ea typeface="+mj-ea"/>
              </a:defRPr>
            </a:lvl1pPr>
            <a:lvl2pPr>
              <a:defRPr b="1">
                <a:latin typeface="+mj-ea"/>
                <a:ea typeface="+mj-ea"/>
              </a:defRPr>
            </a:lvl2pPr>
            <a:lvl3pPr>
              <a:defRPr b="1">
                <a:latin typeface="+mj-ea"/>
                <a:ea typeface="+mj-ea"/>
              </a:defRPr>
            </a:lvl3pPr>
            <a:lvl4pPr>
              <a:defRPr b="1">
                <a:latin typeface="+mj-ea"/>
                <a:ea typeface="+mj-ea"/>
              </a:defRPr>
            </a:lvl4pPr>
            <a:lvl5pPr>
              <a:defRPr b="1"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691BB689-DBF6-4EC2-B167-A9018203A65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70984" y="200384"/>
            <a:ext cx="5409053" cy="357567"/>
          </a:xfrm>
        </p:spPr>
        <p:txBody>
          <a:bodyPr/>
          <a:lstStyle>
            <a:lvl1pPr algn="l">
              <a:defRPr sz="2825"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36490" y="4637782"/>
            <a:ext cx="2225834" cy="266406"/>
          </a:xfrm>
        </p:spPr>
        <p:txBody>
          <a:bodyPr/>
          <a:lstStyle>
            <a:lvl1pPr>
              <a:defRPr sz="1470">
                <a:solidFill>
                  <a:schemeClr val="tx1"/>
                </a:solidFill>
                <a:latin typeface="Cambria Math" panose="02040503050406030204" charset="0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8515" y="452831"/>
            <a:ext cx="9502258" cy="0"/>
          </a:xfrm>
          <a:prstGeom prst="line">
            <a:avLst/>
          </a:prstGeom>
          <a:ln w="127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18515" y="426565"/>
            <a:ext cx="9502258" cy="0"/>
          </a:xfrm>
          <a:prstGeom prst="line">
            <a:avLst/>
          </a:prstGeom>
          <a:ln w="127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869" y="32560"/>
            <a:ext cx="2288890" cy="367733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8798" y="4603468"/>
            <a:ext cx="9441692" cy="0"/>
          </a:xfrm>
          <a:prstGeom prst="line">
            <a:avLst/>
          </a:prstGeom>
          <a:ln w="127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5" y="32560"/>
            <a:ext cx="1765319" cy="36773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9A26-F94A-4202-8759-99A1C2572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5.jpeg"/><Relationship Id="rId11" Type="http://schemas.openxmlformats.org/officeDocument/2006/relationships/image" Target="../media/image4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15" Type="http://schemas.openxmlformats.org/officeDocument/2006/relationships/image" Target="../media/image5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78211" y="200387"/>
            <a:ext cx="8584117" cy="83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985" tIns="53492" rIns="106985" bIns="53492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78211" y="1167555"/>
            <a:ext cx="8584117" cy="33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985" tIns="53492" rIns="106985" bIns="53492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8212" y="4638944"/>
            <a:ext cx="2224591" cy="265247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 defTabSz="871220" eaLnBrk="1" fontAlgn="auto" hangingPunct="1">
              <a:spcBef>
                <a:spcPts val="0"/>
              </a:spcBef>
              <a:spcAft>
                <a:spcPts val="0"/>
              </a:spcAft>
              <a:defRPr sz="114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59257" y="4638944"/>
            <a:ext cx="3020774" cy="265247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 defTabSz="871220" eaLnBrk="1" fontAlgn="auto" hangingPunct="1">
              <a:spcBef>
                <a:spcPts val="0"/>
              </a:spcBef>
              <a:spcAft>
                <a:spcPts val="0"/>
              </a:spcAft>
              <a:defRPr sz="114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36490" y="4638944"/>
            <a:ext cx="2225834" cy="265247"/>
          </a:xfrm>
          <a:prstGeom prst="rect">
            <a:avLst/>
          </a:prstGeom>
        </p:spPr>
        <p:txBody>
          <a:bodyPr vert="horz" wrap="square" lIns="106985" tIns="53492" rIns="106985" bIns="53492" numCol="1" anchor="ctr" anchorCtr="0" compatLnSpc="1"/>
          <a:lstStyle>
            <a:lvl1pPr algn="r" eaLnBrk="1" hangingPunct="1">
              <a:defRPr sz="114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031" name="图片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2"/>
            <a:ext cx="9580277" cy="50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8" y="59075"/>
            <a:ext cx="598689" cy="5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657072" y="613891"/>
            <a:ext cx="8844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49" y="5"/>
            <a:ext cx="3680495" cy="61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hf hdr="0" ftr="0" dt="0"/>
  <p:txStyles>
    <p:titleStyle>
      <a:lvl1pPr algn="ctr" defTabSz="789305" rtl="0" eaLnBrk="0" fontAlgn="base" hangingPunct="0">
        <a:spcBef>
          <a:spcPct val="0"/>
        </a:spcBef>
        <a:spcAft>
          <a:spcPct val="0"/>
        </a:spcAft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89305" rtl="0" eaLnBrk="0" fontAlgn="base" hangingPunct="0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789305" rtl="0" eaLnBrk="0" fontAlgn="base" hangingPunct="0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789305" rtl="0" eaLnBrk="0" fontAlgn="base" hangingPunct="0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789305" rtl="0" eaLnBrk="0" fontAlgn="base" hangingPunct="0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72745" algn="ctr" defTabSz="870585" rtl="0" fontAlgn="base">
        <a:spcBef>
          <a:spcPct val="0"/>
        </a:spcBef>
        <a:spcAft>
          <a:spcPct val="0"/>
        </a:spcAft>
        <a:defRPr sz="41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44855" algn="ctr" defTabSz="870585" rtl="0" fontAlgn="base">
        <a:spcBef>
          <a:spcPct val="0"/>
        </a:spcBef>
        <a:spcAft>
          <a:spcPct val="0"/>
        </a:spcAft>
        <a:defRPr sz="41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17600" algn="ctr" defTabSz="870585" rtl="0" fontAlgn="base">
        <a:spcBef>
          <a:spcPct val="0"/>
        </a:spcBef>
        <a:spcAft>
          <a:spcPct val="0"/>
        </a:spcAft>
        <a:defRPr sz="41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90345" algn="ctr" defTabSz="870585" rtl="0" fontAlgn="base">
        <a:spcBef>
          <a:spcPct val="0"/>
        </a:spcBef>
        <a:spcAft>
          <a:spcPct val="0"/>
        </a:spcAft>
        <a:defRPr sz="41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95275" indent="-295275" algn="l" defTabSz="789305" rtl="0" eaLnBrk="0" fontAlgn="base" hangingPunct="0">
        <a:spcBef>
          <a:spcPct val="18000"/>
        </a:spcBef>
        <a:spcAft>
          <a:spcPct val="0"/>
        </a:spcAft>
        <a:buFont typeface="Arial" panose="020B0604020202020204" pitchFamily="34" charset="0"/>
        <a:buChar char="•"/>
        <a:defRPr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41350" indent="-245745" algn="l" defTabSz="789305" rtl="0" eaLnBrk="0" fontAlgn="base" hangingPunct="0">
        <a:spcBef>
          <a:spcPct val="18000"/>
        </a:spcBef>
        <a:spcAft>
          <a:spcPct val="0"/>
        </a:spcAft>
        <a:buFont typeface="Arial" panose="020B0604020202020204" pitchFamily="34" charset="0"/>
        <a:buChar char="–"/>
        <a:defRPr sz="2365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96850" algn="l" defTabSz="789305" rtl="0" eaLnBrk="0" fontAlgn="base" hangingPunct="0">
        <a:spcBef>
          <a:spcPct val="18000"/>
        </a:spcBef>
        <a:spcAft>
          <a:spcPct val="0"/>
        </a:spcAft>
        <a:buFont typeface="Arial" panose="020B0604020202020204" pitchFamily="34" charset="0"/>
        <a:buChar char="•"/>
        <a:defRPr sz="2035" kern="1200">
          <a:solidFill>
            <a:schemeClr val="tx1"/>
          </a:solidFill>
          <a:latin typeface="+mn-lt"/>
          <a:ea typeface="+mn-ea"/>
          <a:cs typeface="+mn-cs"/>
        </a:defRPr>
      </a:lvl3pPr>
      <a:lvl4pPr marL="1382395" indent="-196850" algn="l" defTabSz="789305" rtl="0" eaLnBrk="0" fontAlgn="base" hangingPunct="0">
        <a:spcBef>
          <a:spcPct val="18000"/>
        </a:spcBef>
        <a:spcAft>
          <a:spcPct val="0"/>
        </a:spcAft>
        <a:buFont typeface="Arial" panose="020B0604020202020204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35" indent="-196850" algn="l" defTabSz="789305" rtl="0" eaLnBrk="0" fontAlgn="base" hangingPunct="0">
        <a:spcBef>
          <a:spcPct val="18000"/>
        </a:spcBef>
        <a:spcAft>
          <a:spcPct val="0"/>
        </a:spcAft>
        <a:buFont typeface="Arial" panose="020B0604020202020204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174875" indent="-198120" algn="l" defTabSz="789940" rtl="0" eaLnBrk="1" latinLnBrk="0" hangingPunct="1">
        <a:spcBef>
          <a:spcPct val="18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845" indent="-198120" algn="l" defTabSz="789940" rtl="0" eaLnBrk="1" latinLnBrk="0" hangingPunct="1">
        <a:spcBef>
          <a:spcPct val="18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5450" indent="-198120" algn="l" defTabSz="789940" rtl="0" eaLnBrk="1" latinLnBrk="0" hangingPunct="1">
        <a:spcBef>
          <a:spcPct val="18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0420" indent="-198120" algn="l" defTabSz="789940" rtl="0" eaLnBrk="1" latinLnBrk="0" hangingPunct="1">
        <a:spcBef>
          <a:spcPct val="18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1pPr>
      <a:lvl2pPr marL="395605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3pPr>
      <a:lvl4pPr marL="1186180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4pPr>
      <a:lvl5pPr marL="1581785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5pPr>
      <a:lvl6pPr marL="1976755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6pPr>
      <a:lvl7pPr marL="2371725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7pPr>
      <a:lvl8pPr marL="2767965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8pPr>
      <a:lvl9pPr marL="3162300" algn="l" defTabSz="78994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55827" y="267181"/>
            <a:ext cx="8227636" cy="966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5827" y="1332803"/>
            <a:ext cx="8227636" cy="317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5827" y="4637787"/>
            <a:ext cx="2146340" cy="267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59890" y="4637787"/>
            <a:ext cx="3219510" cy="267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7124" y="4637787"/>
            <a:ext cx="2146340" cy="267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C699-2D2E-4A9C-8042-6618840AF0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l" defTabSz="993775" rtl="0" eaLnBrk="1" latinLnBrk="0" hangingPunct="1">
        <a:lnSpc>
          <a:spcPct val="90000"/>
        </a:lnSpc>
        <a:spcBef>
          <a:spcPct val="0"/>
        </a:spcBef>
        <a:buNone/>
        <a:defRPr sz="4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285" indent="-248285" algn="l" defTabSz="993775" rtl="0" eaLnBrk="1" latinLnBrk="0" hangingPunct="1">
        <a:lnSpc>
          <a:spcPct val="90000"/>
        </a:lnSpc>
        <a:spcBef>
          <a:spcPts val="1085"/>
        </a:spcBef>
        <a:buFont typeface="Arial" panose="020B0604020202020204" pitchFamily="34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1pPr>
      <a:lvl2pPr marL="744855" indent="-248285" algn="l" defTabSz="99377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5" kern="1200">
          <a:solidFill>
            <a:schemeClr val="tx1"/>
          </a:solidFill>
          <a:latin typeface="+mn-lt"/>
          <a:ea typeface="+mn-ea"/>
          <a:cs typeface="+mn-cs"/>
        </a:defRPr>
      </a:lvl2pPr>
      <a:lvl3pPr marL="1242060" indent="-248285" algn="l" defTabSz="99377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38630" indent="-248285" algn="l" defTabSz="99377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2235200" indent="-248285" algn="l" defTabSz="99377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731770" indent="-248285" algn="l" defTabSz="99377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indent="-248285" algn="l" defTabSz="99377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725545" indent="-248285" algn="l" defTabSz="99377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4222115" indent="-248285" algn="l" defTabSz="99377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1pPr>
      <a:lvl2pPr marL="496570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93775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marL="1490345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1986915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483485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80690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477260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973830" algn="l" defTabSz="993775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826" y="266406"/>
            <a:ext cx="8227636" cy="967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826" y="1332030"/>
            <a:ext cx="8227636" cy="317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826" y="4637782"/>
            <a:ext cx="2146340" cy="26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9889" y="4637782"/>
            <a:ext cx="3219510" cy="26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7122" y="4637782"/>
            <a:ext cx="2146340" cy="26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2"/>
            <a:ext cx="9580277" cy="50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8" y="59075"/>
            <a:ext cx="598689" cy="5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657072" y="613891"/>
            <a:ext cx="8844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49" y="5"/>
            <a:ext cx="3680495" cy="61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67385" rtl="0" eaLnBrk="1" latinLnBrk="0" hangingPunct="1">
        <a:lnSpc>
          <a:spcPct val="90000"/>
        </a:lnSpc>
        <a:spcBef>
          <a:spcPct val="0"/>
        </a:spcBef>
        <a:buNone/>
        <a:defRPr sz="3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005" indent="-167005" algn="l" defTabSz="667385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1pPr>
      <a:lvl2pPr marL="500380" indent="-167005" algn="l" defTabSz="667385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33755" indent="-167005" algn="l" defTabSz="667385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67765" indent="-167005" algn="l" defTabSz="667385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67005" algn="l" defTabSz="667385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834515" indent="-167005" algn="l" defTabSz="667385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168525" indent="-167005" algn="l" defTabSz="667385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501900" indent="-167005" algn="l" defTabSz="667385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835275" indent="-167005" algn="l" defTabSz="667385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1pPr>
      <a:lvl2pPr marL="333375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2pPr>
      <a:lvl3pPr marL="667385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3pPr>
      <a:lvl4pPr marL="1000760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334135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668145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01520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34895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68270" algn="l" defTabSz="667385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34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31.png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11.jpe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9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3.xml"/><Relationship Id="rId10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tags" Target="../tags/tag7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94160" y="566442"/>
            <a:ext cx="9920100" cy="218390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algn="ctr" defTabSz="726440" eaLnBrk="0" fontAlgn="base" hangingPunct="0">
              <a:lnSpc>
                <a:spcPct val="100000"/>
              </a:lnSpc>
              <a:buClrTx/>
              <a:buSzTx/>
              <a:buFontTx/>
            </a:pPr>
            <a:r>
              <a:rPr lang="en-US" altLang="zh-CN" sz="3555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Measurement of the Proton-Air Inelastic Cross Section </a:t>
            </a:r>
            <a:br>
              <a:rPr lang="en-US" altLang="zh-CN" sz="3555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555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1 PeV with the LHAASO </a:t>
            </a:r>
            <a:br>
              <a:rPr lang="en-US" altLang="zh-CN" sz="3555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555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KM2A and WFCTA Hybrid Observations</a:t>
            </a:r>
            <a:endParaRPr lang="en-US" altLang="zh-CN" sz="3555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6355" y="2658745"/>
            <a:ext cx="7245350" cy="12306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400" i="1" dirty="0" err="1">
                <a:latin typeface="Tw Cen MT" panose="020B0602020104020603" charset="0"/>
                <a:cs typeface="Tw Cen MT" panose="020B0602020104020603" charset="0"/>
              </a:rPr>
              <a:t>Mingyang</a:t>
            </a:r>
            <a:r>
              <a:rPr lang="en-US" altLang="zh-CN" sz="2400" i="1" dirty="0">
                <a:latin typeface="Tw Cen MT" panose="020B0602020104020603" charset="0"/>
                <a:cs typeface="Tw Cen MT" panose="020B0602020104020603" charset="0"/>
              </a:rPr>
              <a:t> Ni*, Qiang Yuan, Yi Zhang,</a:t>
            </a:r>
            <a:endParaRPr lang="en-US" altLang="zh-CN" sz="2400" i="1" dirty="0">
              <a:latin typeface="Tw Cen MT" panose="020B0602020104020603" charset="0"/>
              <a:cs typeface="Tw Cen MT" panose="020B0602020104020603" charset="0"/>
            </a:endParaRPr>
          </a:p>
          <a:p>
            <a:pPr algn="ctr"/>
            <a:r>
              <a:rPr lang="en-US" altLang="zh-CN" sz="2400" i="1" dirty="0">
                <a:latin typeface="Tw Cen MT" panose="020B0602020104020603" charset="0"/>
                <a:cs typeface="Tw Cen MT" panose="020B0602020104020603" charset="0"/>
              </a:rPr>
              <a:t> </a:t>
            </a:r>
            <a:r>
              <a:rPr lang="en-US" altLang="zh-CN" sz="2400" i="1" dirty="0">
                <a:latin typeface="Tw Cen MT" panose="020B0602020104020603" charset="0"/>
                <a:cs typeface="Tw Cen MT" panose="020B0602020104020603" charset="0"/>
                <a:sym typeface="+mn-ea"/>
              </a:rPr>
              <a:t>Zhen Cao, </a:t>
            </a:r>
            <a:r>
              <a:rPr lang="en-US" altLang="zh-CN" sz="2400" i="1" dirty="0">
                <a:latin typeface="Tw Cen MT" panose="020B0602020104020603" charset="0"/>
                <a:cs typeface="Tw Cen MT" panose="020B0602020104020603" charset="0"/>
              </a:rPr>
              <a:t>Zhiyong You, Lingling Ma, </a:t>
            </a:r>
            <a:r>
              <a:rPr lang="en-US" altLang="zh-CN" sz="2400" i="1" dirty="0" err="1">
                <a:latin typeface="Tw Cen MT" panose="020B0602020104020603" charset="0"/>
                <a:cs typeface="Tw Cen MT" panose="020B0602020104020603" charset="0"/>
              </a:rPr>
              <a:t>Shou</a:t>
            </a:r>
            <a:r>
              <a:rPr lang="en-US" altLang="zh-CN" sz="2400" i="1" dirty="0" err="1">
                <a:latin typeface="Tw Cen MT" panose="020B0602020104020603" charset="0"/>
                <a:cs typeface="Tw Cen MT" panose="020B0602020104020603" charset="0"/>
              </a:rPr>
              <a:t>shan</a:t>
            </a:r>
            <a:r>
              <a:rPr lang="en-US" altLang="zh-CN" sz="2400" i="1" dirty="0">
                <a:latin typeface="Tw Cen MT" panose="020B0602020104020603" charset="0"/>
                <a:cs typeface="Tw Cen MT" panose="020B0602020104020603" charset="0"/>
              </a:rPr>
              <a:t> Zhang,</a:t>
            </a:r>
            <a:endParaRPr lang="en-US" altLang="zh-CN" sz="2400" i="1" dirty="0">
              <a:latin typeface="Tw Cen MT" panose="020B0602020104020603" charset="0"/>
              <a:cs typeface="Tw Cen MT" panose="020B0602020104020603" charset="0"/>
            </a:endParaRPr>
          </a:p>
          <a:p>
            <a:pPr algn="ctr"/>
            <a:r>
              <a:rPr lang="en-US" altLang="zh-CN" sz="2400" i="1" dirty="0">
                <a:latin typeface="Tw Cen MT" panose="020B0602020104020603" charset="0"/>
                <a:cs typeface="Tw Cen MT" panose="020B0602020104020603" charset="0"/>
              </a:rPr>
              <a:t>Shao</a:t>
            </a:r>
            <a:r>
              <a:rPr lang="en-US" altLang="zh-CN" sz="2400" i="1" dirty="0">
                <a:latin typeface="Tw Cen MT" panose="020B0602020104020603" charset="0"/>
                <a:cs typeface="Tw Cen MT" panose="020B0602020104020603" charset="0"/>
              </a:rPr>
              <a:t>qiang Xi, Felix Aharonian</a:t>
            </a:r>
            <a:endParaRPr lang="en-US" altLang="zh-CN" sz="2400" i="1" dirty="0">
              <a:latin typeface="Tw Cen MT" panose="020B0602020104020603" charset="0"/>
              <a:cs typeface="Tw Cen MT" panose="020B0602020104020603" charset="0"/>
            </a:endParaRPr>
          </a:p>
          <a:p>
            <a:pPr algn="ctr"/>
            <a:endParaRPr lang="en-US" altLang="zh-CN" sz="2400" i="1" dirty="0">
              <a:latin typeface="Tw Cen MT" panose="020B0602020104020603" charset="0"/>
              <a:cs typeface="Tw Cen MT" panose="020B0602020104020603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16374" y="3889260"/>
            <a:ext cx="582739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charset="0"/>
                <a:cs typeface="Tw Cen MT" panose="020B0602020104020603" charset="0"/>
              </a:rPr>
              <a:t>Purple Mountain Observatory, CAS</a:t>
            </a:r>
            <a:b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charset="0"/>
                <a:cs typeface="Tw Cen MT" panose="020B0602020104020603" charset="0"/>
              </a:rPr>
            </a:b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charset="0"/>
                <a:cs typeface="Tw Cen MT" panose="020B0602020104020603" charset="0"/>
              </a:rPr>
              <a:t>Institute of High Energy, CAS</a:t>
            </a:r>
            <a:br>
              <a:rPr lang="en-US" altLang="zh-CN" sz="2000" dirty="0">
                <a:latin typeface="Tw Cen MT" panose="020B0602020104020603" charset="0"/>
                <a:cs typeface="Tw Cen MT" panose="020B0602020104020603" charset="0"/>
              </a:rPr>
            </a:br>
            <a:r>
              <a:rPr lang="en-US" altLang="zh-CN" sz="1600" dirty="0">
                <a:latin typeface="Tw Cen MT" panose="020B0602020104020603" charset="0"/>
                <a:cs typeface="Tw Cen MT" panose="020B0602020104020603" charset="0"/>
              </a:rPr>
              <a:t>The First LHAASO Collaboration Conference in 2026, Suzhou-Jiangsu</a:t>
            </a:r>
            <a:r>
              <a:rPr lang="en-US" altLang="zh-CN" sz="2000" dirty="0">
                <a:latin typeface="Tw Cen MT" panose="020B0602020104020603" charset="0"/>
                <a:cs typeface="Tw Cen MT" panose="020B0602020104020603" charset="0"/>
              </a:rPr>
              <a:t> </a:t>
            </a:r>
            <a:endParaRPr lang="en-US" altLang="zh-CN" sz="2000" dirty="0">
              <a:latin typeface="Tw Cen MT" panose="020B0602020104020603" charset="0"/>
              <a:cs typeface="Tw Cen MT" panose="020B0602020104020603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25450" y="1947545"/>
            <a:ext cx="8351520" cy="2956560"/>
            <a:chOff x="374" y="2441"/>
            <a:chExt cx="13968" cy="5102"/>
          </a:xfrm>
        </p:grpSpPr>
        <p:pic>
          <p:nvPicPr>
            <p:cNvPr id="6" name="图片 5" descr="sim_p_in_p95_RecXmax_fi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4" y="2441"/>
              <a:ext cx="7069" cy="5102"/>
            </a:xfrm>
            <a:prstGeom prst="rect">
              <a:avLst/>
            </a:prstGeom>
          </p:spPr>
        </p:pic>
        <p:pic>
          <p:nvPicPr>
            <p:cNvPr id="8" name="图片 7" descr="exp_RecXmax_fi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4" y="2441"/>
              <a:ext cx="7069" cy="5102"/>
            </a:xfrm>
            <a:prstGeom prst="rect">
              <a:avLst/>
            </a:prstGeom>
          </p:spPr>
        </p:pic>
      </p:grpSp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Analysis-Fitting</a:t>
            </a:r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25749" y="958565"/>
                <a:ext cx="4238961" cy="108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285750" lvl="0" indent="-28575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Char char="Ø"/>
                </a:pPr>
                <a:r>
                  <a:rPr lang="en-US" altLang="zh-CN" sz="161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Fit </a:t>
                </a:r>
                <a:r>
                  <a:rPr lang="en-US" altLang="zh-CN" sz="1610" b="1" dirty="0" err="1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RecXmax</a:t>
                </a:r>
                <a:r>
                  <a:rPr lang="en-US" altLang="zh-CN" sz="161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(Sim):   </a:t>
                </a:r>
                <a:r>
                  <a:rPr lang="en-US" altLang="zh-CN" sz="1610" b="1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→</a:t>
                </a:r>
                <a:r>
                  <a:rPr lang="en-US" altLang="zh-CN" sz="161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10" b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sSubSup>
                      <m:sSubSupPr>
                        <m:ctrlP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10" b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1610" b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𝐱𝐦𝐚𝐱</m:t>
                        </m:r>
                      </m:sub>
                      <m:sup>
                        <m:r>
                          <a:rPr lang="en-US" altLang="zh-CN" sz="1610" b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𝐬𝐢𝐦</m:t>
                        </m:r>
                      </m:sup>
                    </m:sSubSup>
                    <m:r>
                      <a:rPr lang="en-US" altLang="zh-CN" sz="1610" b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10" b="1" smtClean="0">
                        <a:solidFill>
                          <a:srgbClr val="C0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𝐤</m:t>
                    </m:r>
                    <m:r>
                      <a:rPr lang="en-US" altLang="zh-CN" sz="1610" b="1" smtClean="0">
                        <a:solidFill>
                          <a:srgbClr val="C0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sSubSup>
                      <m:sSubSupPr>
                        <m:ctrlP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10" b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1610" b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𝐱𝟎</m:t>
                        </m:r>
                      </m:sub>
                      <m:sup>
                        <m:r>
                          <a:rPr lang="en-US" altLang="zh-CN" sz="1610" b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𝐬𝐢𝐦</m:t>
                        </m:r>
                      </m:sup>
                    </m:sSubSup>
                  </m:oMath>
                </a14:m>
                <a:r>
                  <a:rPr lang="en-US" altLang="zh-CN" sz="161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  </a:t>
                </a:r>
                <a:r>
                  <a:rPr lang="zh-CN" altLang="en-US" sz="161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1610" b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  <a:p>
                <a:pPr lvl="0" indent="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None/>
                </a:pPr>
                <a:r>
                  <a:rPr lang="en-US" altLang="zh-CN" sz="161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(Sim):   </a:t>
                </a:r>
                <a14:m>
                  <m:oMath xmlns:m="http://schemas.openxmlformats.org/officeDocument/2006/math">
                    <m:r>
                      <a:rPr lang="en-US" altLang="zh-CN" sz="161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𝒌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=</m:t>
                    </m:r>
                    <m:sSubSup>
                      <m:sSubSupPr>
                        <m:ctrlP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𝜦</m:t>
                        </m:r>
                      </m:e>
                      <m:sub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𝒙𝒎𝒂𝒙</m:t>
                        </m:r>
                      </m:sub>
                      <m:sup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𝒔𝒊𝒎</m:t>
                        </m:r>
                      </m:sup>
                    </m:sSubSup>
                    <m:r>
                      <a:rPr lang="en-US" altLang="zh-CN" sz="161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/ </m:t>
                    </m:r>
                    <m:sSubSup>
                      <m:sSubSupPr>
                        <m:ctrlP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𝜦</m:t>
                        </m:r>
                      </m:e>
                      <m:sub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𝒙</m:t>
                        </m:r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𝒔𝒊𝒎</m:t>
                        </m:r>
                      </m:sup>
                    </m:sSubSup>
                    <m:r>
                      <a:rPr lang="en-US" altLang="zh-CN" sz="161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𝟏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𝟐𝟏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± 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𝟎𝟑</m:t>
                    </m:r>
                  </m:oMath>
                </a14:m>
                <a:r>
                  <a:rPr lang="en-US" altLang="zh-CN" sz="161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1610" b="1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zh-CN" altLang="en-US" sz="161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sz="1610" b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  <a:p>
                <a:pPr lvl="0" indent="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None/>
                </a:pPr>
                <a:endParaRPr lang="en-US" altLang="zh-CN" sz="1600" b="1" i="1" dirty="0">
                  <a:solidFill>
                    <a:srgbClr val="C00000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9" y="958565"/>
                <a:ext cx="4238961" cy="1080000"/>
              </a:xfrm>
              <a:prstGeom prst="rect">
                <a:avLst/>
              </a:prstGeom>
              <a:blipFill rotWithShape="1">
                <a:blip r:embed="rId3"/>
                <a:stretch>
                  <a:fillRect l="-7" t="-32" b="-14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886585" y="957930"/>
                <a:ext cx="4115006" cy="108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285750" lvl="0" indent="-28575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Char char="Ø"/>
                </a:pPr>
                <a:r>
                  <a:rPr lang="en-US" altLang="zh-CN" sz="161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(EXP):    using </a:t>
                </a:r>
                <a14:m>
                  <m:oMath xmlns:m="http://schemas.openxmlformats.org/officeDocument/2006/math"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𝒌</m:t>
                    </m:r>
                  </m:oMath>
                </a14:m>
                <a:r>
                  <a:rPr lang="en-US" altLang="zh-CN" sz="161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, </a:t>
                </a:r>
                <a:r>
                  <a:rPr lang="en-US" altLang="zh-CN" sz="1610" b="1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→ </a:t>
                </a:r>
                <a:r>
                  <a:rPr lang="en-US" altLang="zh-CN" sz="161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𝜦</m:t>
                        </m:r>
                      </m:e>
                      <m:sub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𝒙</m:t>
                        </m:r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𝑬𝑿𝑷</m:t>
                        </m:r>
                      </m:sup>
                    </m:sSubSup>
                  </m:oMath>
                </a14:m>
                <a:r>
                  <a:rPr lang="en-US" altLang="zh-CN" sz="1610" b="1" dirty="0">
                    <a:latin typeface="Cambria Math" panose="02040503050406030204" charset="0"/>
                    <a:ea typeface="Cambria Math" panose="02040503050406030204" charset="0"/>
                    <a:cs typeface="Cambria Math" panose="02040503050406030204" charset="0"/>
                    <a:sym typeface="+mn-ea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𝜦</m:t>
                        </m:r>
                      </m:e>
                      <m:sub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𝒙𝒎𝒂𝒙</m:t>
                        </m:r>
                      </m:sub>
                      <m:sup>
                        <m:r>
                          <a:rPr lang="en-US" altLang="zh-CN" sz="1610" b="1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𝑬𝑿𝑷</m:t>
                        </m:r>
                      </m:sup>
                    </m:sSubSup>
                    <m:r>
                      <a:rPr lang="en-US" altLang="zh-CN" sz="161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/ </m:t>
                    </m:r>
                    <m:r>
                      <a:rPr lang="en-US" altLang="zh-CN" sz="1610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𝒌</m:t>
                    </m:r>
                  </m:oMath>
                </a14:m>
                <a:endParaRPr lang="en-US" altLang="zh-CN" sz="1610" b="1" i="1" dirty="0">
                  <a:solidFill>
                    <a:srgbClr val="C00000"/>
                  </a:solidFill>
                  <a:highlight>
                    <a:srgbClr val="FFFF00"/>
                  </a:highlight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285750" lvl="0" indent="-28575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1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zh-CN" altLang="en-US" sz="161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𝝈</m:t>
                        </m:r>
                      </m:e>
                      <m:sub>
                        <m:r>
                          <a:rPr lang="zh-CN" altLang="en-US" sz="161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𝒑</m:t>
                        </m:r>
                        <m:r>
                          <a:rPr lang="zh-CN" altLang="en-US" sz="161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zh-CN" altLang="en-US" sz="161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𝒂𝒊𝒓</m:t>
                        </m:r>
                      </m:sub>
                    </m:sSub>
                    <m:r>
                      <a:rPr lang="en-US" altLang="zh-CN" sz="1610" b="1" i="1">
                        <a:solidFill>
                          <a:srgbClr val="00B050"/>
                        </a:solidFill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=</m:t>
                    </m:r>
                    <m:sSub>
                      <m:sSubPr>
                        <m:ctrlPr>
                          <a:rPr lang="zh-CN" altLang="en-US" sz="161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1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161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𝒑</m:t>
                        </m:r>
                      </m:sub>
                    </m:sSub>
                    <m:r>
                      <a:rPr lang="zh-CN" altLang="en-US" sz="1610" b="1" i="1">
                        <a:solidFill>
                          <a:srgbClr val="00B050"/>
                        </a:solidFill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/ </m:t>
                    </m:r>
                    <m:sSubSup>
                      <m:sSubSupPr>
                        <m:ctrlPr>
                          <a:rPr lang="en-US" altLang="zh-CN" sz="161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1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𝜦</m:t>
                        </m:r>
                      </m:e>
                      <m:sub>
                        <m:r>
                          <a:rPr lang="en-US" altLang="zh-CN" sz="161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𝒙</m:t>
                        </m:r>
                        <m:r>
                          <a:rPr lang="en-US" altLang="zh-CN" sz="161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161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𝑬𝑿𝑷</m:t>
                        </m:r>
                      </m:sup>
                    </m:sSubSup>
                  </m:oMath>
                </a14:m>
                <a:endParaRPr lang="zh-CN" altLang="en-US" sz="1610" b="1" u="sng" dirty="0">
                  <a:solidFill>
                    <a:srgbClr val="00B050"/>
                  </a:solidFill>
                  <a:highlight>
                    <a:srgbClr val="FFFF00"/>
                  </a:highlight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285750" lvl="0" indent="-28575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Char char="Ø"/>
                </a:pPr>
                <a:endParaRPr lang="zh-CN" altLang="en-US" sz="1600" b="1" i="1" u="sng" dirty="0">
                  <a:solidFill>
                    <a:srgbClr val="00B050"/>
                  </a:solidFill>
                  <a:highlight>
                    <a:srgbClr val="FFFF00"/>
                  </a:highlight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85" y="957930"/>
                <a:ext cx="4115006" cy="1080000"/>
              </a:xfrm>
              <a:prstGeom prst="rect">
                <a:avLst/>
              </a:prstGeom>
              <a:blipFill rotWithShape="1">
                <a:blip r:embed="rId4"/>
                <a:stretch>
                  <a:fillRect l="-6" t="-32" r="11" b="-14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352040" y="689610"/>
                <a:ext cx="4775200" cy="3175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𝒎𝒂𝒙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​)⊗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𝒓𝒊𝒔𝒆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​)</m:t>
                      </m:r>
                    </m:oMath>
                  </m:oMathPara>
                </a14:m>
                <a:br>
                  <a:rPr lang="en-US" altLang="zh-CN" sz="1500" b="1" dirty="0">
                    <a:solidFill>
                      <a:schemeClr val="tx1"/>
                    </a:solidFill>
                    <a:effectLst/>
                    <a:latin typeface="Cambria Math" panose="02040503050406030204" charset="0"/>
                    <a:ea typeface="Cambria Math" panose="02040503050406030204" charset="0"/>
                    <a:cs typeface="Times New Roman" panose="02020603050405020304" pitchFamily="18" charset="0"/>
                    <a:sym typeface="+mn-ea"/>
                  </a:rPr>
                </a:br>
                <a:endParaRPr lang="en-US" altLang="zh-CN" sz="1500" b="1" dirty="0">
                  <a:solidFill>
                    <a:schemeClr val="tx1"/>
                  </a:solidFill>
                  <a:effectLst/>
                  <a:latin typeface="Cambria Math" panose="02040503050406030204" charset="0"/>
                  <a:ea typeface="Cambria Math" panose="02040503050406030204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40" y="689610"/>
                <a:ext cx="4775200" cy="317500"/>
              </a:xfrm>
              <a:prstGeom prst="rect">
                <a:avLst/>
              </a:prstGeom>
              <a:blipFill rotWithShape="1">
                <a:blip r:embed="rId5"/>
                <a:stretch>
                  <a:fillRect b="-58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Result</a:t>
            </a:r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8754" y="3863079"/>
            <a:ext cx="8922898" cy="1181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10000"/>
              </a:lnSpc>
              <a:buClrTx/>
              <a:buSzTx/>
              <a:buFont typeface="Wingdings" panose="05000000000000000000" charset="0"/>
              <a:buChar char="Ø"/>
            </a:pP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Black dot:  represents our result obtained with the KM2A–WFCTA hybrid data; error bars show statistical uncertainties, while the open brackets indicate total systematic </a:t>
            </a: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uncertainties</a:t>
            </a: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.</a:t>
            </a:r>
            <a:endParaRPr lang="en-US" altLang="zh-CN" sz="16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正文)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  <a:p>
            <a:pPr marL="342900" lvl="0" indent="-342900" algn="l">
              <a:lnSpc>
                <a:spcPct val="110000"/>
              </a:lnSpc>
              <a:buClrTx/>
              <a:buSzTx/>
              <a:buFont typeface="Wingdings" panose="05000000000000000000" charset="0"/>
              <a:buChar char="Ø"/>
            </a:pP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Compare our result with the p-air cross section derived by pp measurements from accelerator data using the Glauber model.</a:t>
            </a:r>
            <a:endParaRPr lang="en-US" altLang="zh-CN" sz="16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正文)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1650" y="623570"/>
            <a:ext cx="4777143" cy="720000"/>
          </a:xfrm>
          <a:prstGeom prst="rect">
            <a:avLst/>
          </a:prstGeom>
        </p:spPr>
      </p:pic>
      <p:pic>
        <p:nvPicPr>
          <p:cNvPr id="2" name="图片 1" descr="lhc_cross_section_who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623570"/>
            <a:ext cx="4319498" cy="324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80" y="1266825"/>
            <a:ext cx="4404360" cy="24860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Uncertainty Discussion 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48613" y="870585"/>
                <a:ext cx="8836967" cy="91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 (正文)"/>
                    <a:ea typeface="华文楷体" panose="02010600040101010101" pitchFamily="2" charset="-122"/>
                  </a:rPr>
                  <a:t>Systematic uncertainty from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alibri (正文)"/>
                    <a:ea typeface="华文楷体" panose="02010600040101010101" pitchFamily="2" charset="-122"/>
                  </a:rPr>
                  <a:t>Hadronic models: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 ~ </m:t>
                    </m:r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−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26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.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62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+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9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.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58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 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  <a:sym typeface="+mn-ea"/>
                      </a:rPr>
                      <m:t>𝑚𝑏</m:t>
                    </m:r>
                  </m:oMath>
                </a14:m>
                <a:endParaRPr lang="en-US" altLang="zh-CN" sz="2000" dirty="0">
                  <a:latin typeface="Calibri (正文)"/>
                  <a:ea typeface="华文楷体" panose="02010600040101010101" pitchFamily="2" charset="-122"/>
                  <a:sym typeface="+mn-ea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i="1" dirty="0">
                    <a:latin typeface="Calibri (正文)"/>
                    <a:ea typeface="华文楷体" panose="02010600040101010101" pitchFamily="2" charset="-122"/>
                  </a:rPr>
                  <a:t>By comparing different models, such as EPOS, QGSJET, and SIBYLL.</a:t>
                </a:r>
                <a:endParaRPr lang="en-US" altLang="zh-CN" sz="2000" i="1" dirty="0">
                  <a:latin typeface="Calibri (正文)"/>
                  <a:ea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13" y="870585"/>
                <a:ext cx="8836967" cy="910590"/>
              </a:xfrm>
              <a:prstGeom prst="rect">
                <a:avLst/>
              </a:prstGeom>
              <a:blipFill rotWithShape="1">
                <a:blip r:embed="rId1"/>
                <a:stretch>
                  <a:fillRect l="-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/>
            </p:nvGraphicFramePr>
            <p:xfrm>
              <a:off x="7163435" y="2392680"/>
              <a:ext cx="2157730" cy="1531620"/>
            </p:xfrm>
            <a:graphic>
              <a:graphicData uri="http://schemas.openxmlformats.org/drawingml/2006/table">
                <a:tbl>
                  <a:tblPr/>
                  <a:tblGrid>
                    <a:gridCol w="732155"/>
                    <a:gridCol w="1425575"/>
                  </a:tblGrid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model</a:t>
                          </a:r>
                          <a:endParaRPr lang="en-US" altLang="zh-CN" sz="1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𝒑</m:t>
                                  </m:r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−</m:t>
                                  </m:r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𝒂𝒊𝒓</m:t>
                                  </m:r>
                                </m:sub>
                                <m:sup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𝒆𝒙𝒑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 </a:t>
                          </a: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(mb)</a:t>
                          </a:r>
                          <a:endParaRPr lang="en-US" altLang="zh-CN" sz="1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BFBFB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EPOS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>
                              <a:solidFill>
                                <a:srgbClr val="FF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391.84 </a:t>
                          </a:r>
                          <a:endParaRPr lang="en-US" altLang="zh-CN" sz="1200" b="1" i="0">
                            <a:solidFill>
                              <a:srgbClr val="FF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QGSJET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401.42 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SIBYLL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365.22 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/>
            </p:nvGraphicFramePr>
            <p:xfrm>
              <a:off x="7163435" y="2392680"/>
              <a:ext cx="2157730" cy="1531620"/>
            </p:xfrm>
            <a:graphic>
              <a:graphicData uri="http://schemas.openxmlformats.org/drawingml/2006/table">
                <a:tbl>
                  <a:tblPr/>
                  <a:tblGrid>
                    <a:gridCol w="732155"/>
                    <a:gridCol w="1425575"/>
                  </a:tblGrid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model</a:t>
                          </a:r>
                          <a:endParaRPr lang="en-US" altLang="zh-CN" sz="1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EPOS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>
                              <a:solidFill>
                                <a:srgbClr val="FF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391.84 </a:t>
                          </a:r>
                          <a:endParaRPr lang="en-US" altLang="zh-CN" sz="1200" b="1" i="0">
                            <a:solidFill>
                              <a:srgbClr val="FF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QGSJET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401.42 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SIBYLL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365.22 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2" name="组合 11"/>
          <p:cNvGrpSpPr/>
          <p:nvPr/>
        </p:nvGrpSpPr>
        <p:grpSpPr>
          <a:xfrm>
            <a:off x="69215" y="2052320"/>
            <a:ext cx="6982460" cy="2519680"/>
            <a:chOff x="37" y="2716"/>
            <a:chExt cx="10996" cy="3968"/>
          </a:xfrm>
        </p:grpSpPr>
        <p:pic>
          <p:nvPicPr>
            <p:cNvPr id="6" name="图片 5" descr="exp_p95_RecXmax_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5" y="2716"/>
              <a:ext cx="5498" cy="3969"/>
            </a:xfrm>
            <a:prstGeom prst="rect">
              <a:avLst/>
            </a:prstGeom>
          </p:spPr>
        </p:pic>
        <p:pic>
          <p:nvPicPr>
            <p:cNvPr id="11" name="图片 10" descr="exp_p95_RecXmax_Q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" y="2716"/>
              <a:ext cx="5498" cy="3969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Uncertainty Discussion 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94968" y="870585"/>
                <a:ext cx="8836967" cy="128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b="1" dirty="0">
                    <a:latin typeface="Calibri (正文)"/>
                    <a:ea typeface="华文楷体" panose="02010600040101010101" pitchFamily="2" charset="-122"/>
                    <a:sym typeface="+mn-ea"/>
                  </a:rPr>
                  <a:t>Systematic uncertainty from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alibri (正文)"/>
                    <a:ea typeface="华文楷体" panose="02010600040101010101" pitchFamily="2" charset="-122"/>
                    <a:sym typeface="+mn-ea"/>
                  </a:rPr>
                  <a:t>Zenith angle range: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  ~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 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+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9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.</m:t>
                    </m:r>
                    <m:r>
                      <a:rPr lang="en-US" altLang="zh-CN" sz="2000" dirty="0">
                        <a:latin typeface="Calibri (正文)"/>
                        <a:ea typeface="华文楷体" panose="02010600040101010101" pitchFamily="2" charset="-122"/>
                      </a:rPr>
                      <m:t>19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 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𝑚𝑏</m:t>
                    </m:r>
                  </m:oMath>
                </a14:m>
                <a:endParaRPr lang="en-US" altLang="zh-CN" sz="2000" b="1" dirty="0">
                  <a:latin typeface="Calibri (正文)"/>
                  <a:ea typeface="华文楷体" panose="02010600040101010101" pitchFamily="2" charset="-122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i="1" dirty="0">
                    <a:latin typeface="Calibri (正文)"/>
                    <a:ea typeface="华文楷体" panose="02010600040101010101" pitchFamily="2" charset="-122"/>
                  </a:rPr>
                  <a:t>By varying the selected zenith angle range while keeping its width fixed.</a:t>
                </a:r>
                <a:endParaRPr lang="en-US" altLang="zh-CN" sz="2000" i="1" dirty="0">
                  <a:latin typeface="Calibri (正文)"/>
                  <a:ea typeface="华文楷体" panose="02010600040101010101" pitchFamily="2" charset="-122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endParaRPr lang="en-US" altLang="zh-CN" sz="2000" i="1" dirty="0">
                  <a:solidFill>
                    <a:schemeClr val="tx1"/>
                  </a:solidFill>
                  <a:latin typeface="Calibri (正文)"/>
                  <a:ea typeface="华文楷体" panose="0201060004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8" y="870585"/>
                <a:ext cx="8836967" cy="1280160"/>
              </a:xfrm>
              <a:prstGeom prst="rect">
                <a:avLst/>
              </a:prstGeom>
              <a:blipFill rotWithShape="1">
                <a:blip r:embed="rId1"/>
                <a:stretch>
                  <a:fillRect l="-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/>
            </p:nvGraphicFramePr>
            <p:xfrm>
              <a:off x="7033895" y="2836545"/>
              <a:ext cx="2157730" cy="1148715"/>
            </p:xfrm>
            <a:graphic>
              <a:graphicData uri="http://schemas.openxmlformats.org/drawingml/2006/table">
                <a:tbl>
                  <a:tblPr/>
                  <a:tblGrid>
                    <a:gridCol w="1078865"/>
                    <a:gridCol w="1078865"/>
                  </a:tblGrid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Zenith (deg)</a:t>
                          </a:r>
                          <a:endParaRPr lang="en-US" altLang="zh-CN" sz="14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宋体" panose="02010600030101010101" pitchFamily="2" charset="-122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𝒑</m:t>
                                  </m:r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−</m:t>
                                  </m:r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𝒂𝒊𝒓</m:t>
                                  </m:r>
                                </m:sub>
                                <m:sup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𝒆𝒙𝒑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 </a:t>
                          </a: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(mb)</a:t>
                          </a:r>
                          <a:endParaRPr lang="en-US" altLang="zh-CN" sz="1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BFBFB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40-50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FF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391.84 </a:t>
                          </a:r>
                          <a:endParaRPr lang="en-US" altLang="zh-CN" sz="1200" b="1" i="0" dirty="0">
                            <a:solidFill>
                              <a:srgbClr val="FF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35-45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401.03 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/>
            </p:nvGraphicFramePr>
            <p:xfrm>
              <a:off x="7033895" y="2836545"/>
              <a:ext cx="2157730" cy="1148715"/>
            </p:xfrm>
            <a:graphic>
              <a:graphicData uri="http://schemas.openxmlformats.org/drawingml/2006/table">
                <a:tbl>
                  <a:tblPr/>
                  <a:tblGrid>
                    <a:gridCol w="1078865"/>
                    <a:gridCol w="1078865"/>
                  </a:tblGrid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Zenith (deg)</a:t>
                          </a:r>
                          <a:endParaRPr lang="en-US" altLang="zh-CN" sz="14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宋体" panose="02010600030101010101" pitchFamily="2" charset="-122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40-50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FF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391.84 </a:t>
                          </a:r>
                          <a:endParaRPr lang="en-US" altLang="zh-CN" sz="1200" b="1" i="0" dirty="0">
                            <a:solidFill>
                              <a:srgbClr val="FF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35-45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401.03 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5" name="组合 14"/>
          <p:cNvGrpSpPr/>
          <p:nvPr/>
        </p:nvGrpSpPr>
        <p:grpSpPr>
          <a:xfrm>
            <a:off x="206375" y="2150745"/>
            <a:ext cx="6742430" cy="2519680"/>
            <a:chOff x="0" y="2805"/>
            <a:chExt cx="10618" cy="3968"/>
          </a:xfrm>
        </p:grpSpPr>
        <p:pic>
          <p:nvPicPr>
            <p:cNvPr id="14" name="图片 13" descr="p95_RecXmax_E_35_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05"/>
              <a:ext cx="5498" cy="3969"/>
            </a:xfrm>
            <a:prstGeom prst="rect">
              <a:avLst/>
            </a:prstGeom>
          </p:spPr>
        </p:pic>
        <p:pic>
          <p:nvPicPr>
            <p:cNvPr id="13" name="图片 12" descr="exp_p95_RecXmax_E_35_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0" y="2805"/>
              <a:ext cx="5498" cy="3969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Uncertainty Discussion 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42265" y="743585"/>
                <a:ext cx="9243060" cy="9601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 (正文)"/>
                    <a:ea typeface="华文楷体" panose="02010600040101010101" pitchFamily="2" charset="-122"/>
                  </a:rPr>
                  <a:t>Systematic uncertainty from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alibri (正文)"/>
                    <a:ea typeface="华文楷体" panose="02010600040101010101" pitchFamily="2" charset="-122"/>
                  </a:rPr>
                  <a:t>Moyal function parameters: 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~</m:t>
                    </m:r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 +</m:t>
                    </m:r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2</m:t>
                    </m:r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.</m:t>
                    </m:r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63</m:t>
                    </m:r>
                    <m:r>
                      <a:rPr lang="en-US" altLang="zh-CN" sz="2000" i="1" dirty="0">
                        <a:latin typeface="Calibri (正文)"/>
                        <a:ea typeface="华文楷体" panose="02010600040101010101" pitchFamily="2" charset="-122"/>
                      </a:rPr>
                      <m:t>𝑚𝑏</m:t>
                    </m:r>
                  </m:oMath>
                </a14:m>
                <a:endParaRPr lang="en-US" altLang="zh-CN" sz="2000" i="1" dirty="0">
                  <a:latin typeface="Calibri (正文)"/>
                  <a:ea typeface="华文楷体" panose="02010600040101010101" pitchFamily="2" charset="-122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i="1" dirty="0">
                    <a:latin typeface="Calibri (正文)"/>
                    <a:ea typeface="华文楷体" panose="02010600040101010101" pitchFamily="2" charset="-122"/>
                    <a:sym typeface="+mn-ea"/>
                  </a:rPr>
                  <a:t>C</a:t>
                </a:r>
                <a:r>
                  <a:rPr lang="en-US" altLang="zh-CN" sz="2000" i="1" dirty="0">
                    <a:latin typeface="Calibri (正文)"/>
                    <a:ea typeface="华文楷体" panose="02010600040101010101" pitchFamily="2" charset="-122"/>
                  </a:rPr>
                  <a:t>omparing fits to the </a:t>
                </a:r>
                <a:r>
                  <a:rPr lang="zh-CN" altLang="en-US" sz="2000" i="1" dirty="0">
                    <a:latin typeface="Calibri (正文)"/>
                    <a:ea typeface="华文楷体" panose="02010600040101010101" pitchFamily="2" charset="-122"/>
                  </a:rPr>
                  <a:t>𝑋</a:t>
                </a:r>
                <a:r>
                  <a:rPr lang="en-US" altLang="zh-CN" sz="2000" i="1" dirty="0">
                    <a:latin typeface="Calibri (正文)"/>
                    <a:ea typeface="华文楷体" panose="02010600040101010101" pitchFamily="2" charset="-122"/>
                  </a:rPr>
                  <a:t>max distribution.</a:t>
                </a:r>
                <a:endParaRPr lang="en-US" altLang="zh-CN" sz="2000" i="1" dirty="0">
                  <a:latin typeface="Calibri (正文)"/>
                  <a:ea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5" y="743585"/>
                <a:ext cx="9243060" cy="9601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78105" y="1890395"/>
            <a:ext cx="6739255" cy="2524760"/>
            <a:chOff x="123" y="2696"/>
            <a:chExt cx="10613" cy="3976"/>
          </a:xfrm>
        </p:grpSpPr>
        <p:pic>
          <p:nvPicPr>
            <p:cNvPr id="2" name="图片 1" descr="exp_RecXmax_fi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" y="2704"/>
              <a:ext cx="5498" cy="3969"/>
            </a:xfrm>
            <a:prstGeom prst="rect">
              <a:avLst/>
            </a:prstGeom>
          </p:spPr>
        </p:pic>
        <p:pic>
          <p:nvPicPr>
            <p:cNvPr id="3" name="图片 2" descr="fixmoyal_exp_RecXmax_fi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8" y="2696"/>
              <a:ext cx="5498" cy="39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/>
            </p:nvGraphicFramePr>
            <p:xfrm>
              <a:off x="6731635" y="4294505"/>
              <a:ext cx="2684145" cy="432435"/>
            </p:xfrm>
            <a:graphic>
              <a:graphicData uri="http://schemas.openxmlformats.org/drawingml/2006/table">
                <a:tbl>
                  <a:tblPr/>
                  <a:tblGrid>
                    <a:gridCol w="1336675"/>
                    <a:gridCol w="1347470"/>
                  </a:tblGrid>
                  <a:tr h="382905"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Impact on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b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𝒑</m:t>
                                  </m:r>
                                  <m: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−</m:t>
                                  </m:r>
                                  <m: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𝒂𝒊𝒓</m:t>
                                  </m:r>
                                </m:sub>
                                <m:sup>
                                  <m: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𝒆𝒙𝒑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 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+2.63 </a:t>
                          </a:r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(mb)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/>
            </p:nvGraphicFramePr>
            <p:xfrm>
              <a:off x="6731635" y="4294505"/>
              <a:ext cx="2684145" cy="432435"/>
            </p:xfrm>
            <a:graphic>
              <a:graphicData uri="http://schemas.openxmlformats.org/drawingml/2006/table">
                <a:tbl>
                  <a:tblPr/>
                  <a:tblGrid>
                    <a:gridCol w="1336675"/>
                    <a:gridCol w="1347470"/>
                  </a:tblGrid>
                  <a:tr h="3829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+2.63 </a:t>
                          </a:r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(mb)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/>
            </p:nvGraphicFramePr>
            <p:xfrm>
              <a:off x="6731635" y="2805559"/>
              <a:ext cx="2684144" cy="1316153"/>
            </p:xfrm>
            <a:graphic>
              <a:graphicData uri="http://schemas.openxmlformats.org/drawingml/2006/table">
                <a:tbl>
                  <a:tblPr/>
                  <a:tblGrid>
                    <a:gridCol w="1342072"/>
                    <a:gridCol w="1342072"/>
                  </a:tblGrid>
                  <a:tr h="61087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dirty="0" err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moyal</a:t>
                          </a: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 pars </a:t>
                          </a:r>
                          <a:b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</a:b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in convolution</a:t>
                          </a:r>
                          <a:b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</a:b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(μ &amp; σ)</a:t>
                          </a:r>
                          <a:endParaRPr lang="en-US" altLang="zh-CN" sz="1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𝜦</m:t>
                                  </m:r>
                                </m:e>
                                <m:sub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𝒑</m:t>
                                  </m:r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−</m:t>
                                  </m:r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𝒂𝒊𝒓</m:t>
                                  </m:r>
                                </m:sub>
                                <m:sup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𝒆𝒙𝒑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宋体" panose="02010600030101010101" pitchFamily="2" charset="-122"/>
                            </a:rPr>
                            <a:t>(</a:t>
                          </a: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宋体" panose="02010600030101010101" pitchFamily="2" charset="-122"/>
                              <a:sym typeface="+mn-ea"/>
                            </a:rPr>
                            <a:t>g/cm</a:t>
                          </a:r>
                          <a:r>
                            <a:rPr lang="en-US" altLang="zh-CN" sz="1400" b="1" baseline="30000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宋体" panose="02010600030101010101" pitchFamily="2" charset="-122"/>
                              <a:sym typeface="+mn-ea"/>
                            </a:rPr>
                            <a:t>2</a:t>
                          </a: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宋体" panose="02010600030101010101" pitchFamily="2" charset="-122"/>
                            </a:rPr>
                            <a:t>)</a:t>
                          </a:r>
                          <a:endParaRPr lang="zh-CN" altLang="en-US" sz="1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" panose="020B0502040204020203"/>
                            <a:ea typeface="宋体" panose="02010600030101010101" pitchFamily="2" charset="-122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BFBFBF"/>
                        </a:solidFill>
                      </a:tcPr>
                    </a:tc>
                  </a:tr>
                  <a:tr h="33406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freedom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FF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72.84</a:t>
                          </a:r>
                          <a:endParaRPr lang="en-US" altLang="zh-CN" sz="1200" b="1" i="0" dirty="0">
                            <a:solidFill>
                              <a:srgbClr val="FF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3406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fixed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72.35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/>
            </p:nvGraphicFramePr>
            <p:xfrm>
              <a:off x="6731635" y="2805559"/>
              <a:ext cx="2684144" cy="1316153"/>
            </p:xfrm>
            <a:graphic>
              <a:graphicData uri="http://schemas.openxmlformats.org/drawingml/2006/table">
                <a:tbl>
                  <a:tblPr/>
                  <a:tblGrid>
                    <a:gridCol w="1342072"/>
                    <a:gridCol w="1342072"/>
                  </a:tblGrid>
                  <a:tr h="6477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dirty="0" err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moyal</a:t>
                          </a: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 pars </a:t>
                          </a:r>
                          <a:b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</a:b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in convolution</a:t>
                          </a:r>
                          <a:b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</a:br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Segoe UI" panose="020B0502040204020203"/>
                            </a:rPr>
                            <a:t>(μ &amp; σ)</a:t>
                          </a:r>
                          <a:endParaRPr lang="en-US" altLang="zh-CN" sz="1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</a:tr>
                  <a:tr h="33406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freedom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 dirty="0">
                              <a:solidFill>
                                <a:srgbClr val="FF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72.84</a:t>
                          </a:r>
                          <a:endParaRPr lang="en-US" altLang="zh-CN" sz="1200" b="1" i="0" dirty="0">
                            <a:solidFill>
                              <a:srgbClr val="FF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3406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fixed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72.35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661352" y="1745387"/>
                <a:ext cx="2754427" cy="10005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base"/>
                <a:r>
                  <a:rPr lang="en-US" altLang="zh-CN" sz="1200" b="1" dirty="0">
                    <a:effectLst/>
                    <a:cs typeface="Times New Roman" panose="02020603050405020304" pitchFamily="18" charset="0"/>
                    <a:sym typeface="+mn-ea"/>
                  </a:rPr>
                  <a:t> Moyal function </a:t>
                </a:r>
                <a:r>
                  <a:rPr lang="en-US" altLang="zh-CN" sz="1200" b="1" dirty="0">
                    <a:solidFill>
                      <a:srgbClr val="C00000"/>
                    </a:solidFill>
                    <a:effectLst/>
                    <a:cs typeface="Times New Roman" panose="02020603050405020304" pitchFamily="18" charset="0"/>
                    <a:sym typeface="+mn-ea"/>
                  </a:rPr>
                  <a:t>parameters</a:t>
                </a:r>
                <a:r>
                  <a:rPr lang="en-US" altLang="zh-CN" sz="1200" b="1" dirty="0">
                    <a:effectLst/>
                    <a:cs typeface="Times New Roman" panose="02020603050405020304" pitchFamily="18" charset="0"/>
                    <a:sym typeface="+mn-ea"/>
                  </a:rPr>
                  <a:t>: </a:t>
                </a:r>
                <a:br>
                  <a:rPr lang="en-US" altLang="zh-CN" sz="1200" b="1" dirty="0">
                    <a:effectLst/>
                    <a:cs typeface="Times New Roman" panose="02020603050405020304" pitchFamily="18" charset="0"/>
                    <a:sym typeface="+mn-ea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>
                          <a:effectLst/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𝒑</m:t>
                      </m:r>
                      <m:d>
                        <m:dPr>
                          <m:ctrlPr>
                            <a:rPr lang="en-US" altLang="zh-CN" sz="1200" b="1" i="1"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1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𝒓𝒊𝒔𝒆</m:t>
                              </m:r>
                            </m:sub>
                          </m:sSub>
                        </m:e>
                      </m:d>
                      <m:r>
                        <a:rPr lang="en-US" altLang="zh-CN" sz="1200" b="1" i="1">
                          <a:effectLst/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1200" b="1" i="1"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1200" b="1" i="1"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  <m:t>𝑵</m:t>
                          </m:r>
                        </m:num>
                        <m:den>
                          <m:r>
                            <a:rPr lang="en-US" altLang="zh-CN" sz="12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𝝈</m:t>
                          </m:r>
                          <m:r>
                            <a:rPr lang="el-GR" altLang="zh-CN" sz="1200" b="1" i="1"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  <m:t>𝟐</m:t>
                          </m:r>
                          <m:r>
                            <a:rPr lang="el-GR" altLang="zh-CN" sz="1200" b="1" i="1"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  <m:t>𝝅</m:t>
                          </m:r>
                        </m:den>
                      </m:f>
                      <m:r>
                        <a:rPr lang="el-GR" altLang="zh-CN" sz="1200" b="1" i="1">
                          <a:effectLst/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​</m:t>
                      </m:r>
                      <m:r>
                        <a:rPr lang="en-US" altLang="zh-CN" sz="1200" b="1" i="1">
                          <a:effectLst/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𝒆𝒙𝒑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b="1" i="1"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r>
                            <a:rPr lang="en-US" altLang="zh-CN" sz="1200" b="1" i="1"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200" b="1" i="1">
                                  <a:effectLst/>
                                  <a:latin typeface="Cambria Math" panose="02040503050406030204" charset="0"/>
                                  <a:ea typeface="Cambria Math" panose="02040503050406030204" charset="0"/>
                                  <a:sym typeface="+mn-ea"/>
                                </a:rPr>
                              </m:ctrlPr>
                            </m:fPr>
                            <m:num>
                              <m:r>
                                <a:rPr lang="en-US" altLang="zh-CN" sz="1200" b="1" i="1">
                                  <a:effectLst/>
                                  <a:latin typeface="Cambria Math" panose="02040503050406030204" charset="0"/>
                                  <a:ea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1200" b="1" i="1">
                                  <a:effectLst/>
                                  <a:latin typeface="Cambria Math" panose="02040503050406030204" charset="0"/>
                                  <a:ea typeface="Cambria Math" panose="02040503050406030204" charset="0"/>
                                  <a:sym typeface="+mn-ea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1200" b="1" i="1"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  <m:t>​</m:t>
                          </m:r>
                          <m:d>
                            <m:dPr>
                              <m:ctrlPr>
                                <a:rPr lang="en-US" altLang="zh-CN" sz="1200" b="1" i="1">
                                  <a:effectLst/>
                                  <a:latin typeface="Cambria Math" panose="02040503050406030204" charset="0"/>
                                  <a:ea typeface="Cambria Math" panose="02040503050406030204" charset="0"/>
                                  <a:sym typeface="+mn-ea"/>
                                </a:rPr>
                              </m:ctrlPr>
                            </m:dPr>
                            <m:e>
                              <m:r>
                                <a:rPr lang="en-US" altLang="zh-CN" sz="1200" b="1" i="1">
                                  <a:effectLst/>
                                  <a:latin typeface="Cambria Math" panose="02040503050406030204" charset="0"/>
                                  <a:ea typeface="Cambria Math" panose="02040503050406030204" charset="0"/>
                                  <a:sym typeface="+mn-ea"/>
                                </a:rPr>
                                <m:t>𝒛</m:t>
                              </m:r>
                              <m:r>
                                <a:rPr lang="en-US" altLang="zh-CN" sz="1200" b="1" i="1">
                                  <a:effectLst/>
                                  <a:latin typeface="Cambria Math" panose="02040503050406030204" charset="0"/>
                                  <a:ea typeface="Cambria Math" panose="02040503050406030204" charset="0"/>
                                  <a:sym typeface="+mn-ea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1200" b="1" i="1">
                                      <a:effectLst/>
                                      <a:latin typeface="Cambria Math" panose="02040503050406030204" charset="0"/>
                                      <a:ea typeface="Cambria Math" panose="02040503050406030204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1" i="1">
                                      <a:effectLst/>
                                      <a:latin typeface="Cambria Math" panose="02040503050406030204" charset="0"/>
                                      <a:ea typeface="Cambria Math" panose="02040503050406030204" charset="0"/>
                                      <a:sym typeface="+mn-ea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200" b="1" i="1">
                                      <a:effectLst/>
                                      <a:latin typeface="Cambria Math" panose="02040503050406030204" charset="0"/>
                                      <a:ea typeface="Cambria Math" panose="02040503050406030204" charset="0"/>
                                      <a:sym typeface="+mn-ea"/>
                                    </a:rPr>
                                    <m:t>−</m:t>
                                  </m:r>
                                  <m:r>
                                    <a:rPr lang="en-US" altLang="zh-CN" sz="1200" b="1" i="1">
                                      <a:effectLst/>
                                      <a:latin typeface="Cambria Math" panose="02040503050406030204" charset="0"/>
                                      <a:ea typeface="Cambria Math" panose="02040503050406030204" charset="0"/>
                                      <a:sym typeface="+mn-ea"/>
                                    </a:rPr>
                                    <m:t>𝒛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1200" b="1" i="1">
                          <a:effectLst/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, </m:t>
                      </m:r>
                    </m:oMath>
                  </m:oMathPara>
                </a14:m>
                <a:endParaRPr lang="en-US" altLang="zh-CN" sz="1200" b="1" i="1" dirty="0">
                  <a:effectLst/>
                  <a:latin typeface="Cambria Math" panose="02040503050406030204" charset="0"/>
                  <a:ea typeface="Cambria Math" panose="02040503050406030204" charset="0"/>
                  <a:sym typeface="+mn-ea"/>
                </a:endParaRPr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>
                          <a:effectLst/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𝒛</m:t>
                      </m:r>
                      <m:r>
                        <a:rPr lang="en-US" altLang="zh-CN" sz="1200" b="1" i="1">
                          <a:effectLst/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1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1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𝒓𝒊𝒔𝒆</m:t>
                              </m:r>
                            </m:sub>
                          </m:sSub>
                          <m:r>
                            <a:rPr lang="en-US" altLang="zh-CN" sz="1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sym typeface="+mn-ea"/>
                            </a:rPr>
                            <m:t>− </m:t>
                          </m:r>
                          <m:r>
                            <a:rPr lang="en-US" altLang="zh-CN" sz="12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𝝁</m:t>
                          </m:r>
                        </m:num>
                        <m:den>
                          <m:r>
                            <a:rPr lang="en-US" altLang="zh-CN" sz="12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en-US" altLang="zh-CN" sz="1200" b="1" i="1" dirty="0">
                  <a:solidFill>
                    <a:schemeClr val="tx1"/>
                  </a:solidFill>
                  <a:effectLst/>
                  <a:latin typeface="Cambria Math" panose="02040503050406030204" charset="0"/>
                  <a:ea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352" y="1745387"/>
                <a:ext cx="2754427" cy="1000535"/>
              </a:xfrm>
              <a:prstGeom prst="rect">
                <a:avLst/>
              </a:prstGeom>
              <a:blipFill rotWithShape="1">
                <a:blip r:embed="rId6"/>
                <a:stretch>
                  <a:fillRect l="-7" t="-41" r="23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214755" y="4533900"/>
                <a:ext cx="4775200" cy="3175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𝒎𝒂𝒙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​)⊗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15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 </m:t>
                      </m:r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5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charset="0"/>
                              <a:ea typeface="Cambria Math" panose="02040503050406030204" charset="0"/>
                              <a:cs typeface="Cambria Math" panose="02040503050406030204" charset="0"/>
                            </a:rPr>
                            <m:t>𝒓𝒊𝒔𝒆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1500" b="1">
                          <a:solidFill>
                            <a:schemeClr val="tx1"/>
                          </a:solidFill>
                          <a:effectLst/>
                          <a:latin typeface="Cambria Math" panose="02040503050406030204" charset="0"/>
                          <a:ea typeface="Cambria Math" panose="02040503050406030204" charset="0"/>
                        </a:rPr>
                        <m:t>​)</m:t>
                      </m:r>
                    </m:oMath>
                  </m:oMathPara>
                </a14:m>
                <a:br>
                  <a:rPr lang="en-US" altLang="zh-CN" sz="1500" b="1" dirty="0">
                    <a:solidFill>
                      <a:schemeClr val="tx1"/>
                    </a:solidFill>
                    <a:effectLst/>
                    <a:latin typeface="Cambria Math" panose="02040503050406030204" charset="0"/>
                    <a:ea typeface="Cambria Math" panose="02040503050406030204" charset="0"/>
                    <a:cs typeface="Times New Roman" panose="02020603050405020304" pitchFamily="18" charset="0"/>
                    <a:sym typeface="+mn-ea"/>
                  </a:rPr>
                </a:br>
                <a:endParaRPr lang="en-US" altLang="zh-CN" sz="1500" b="1" dirty="0">
                  <a:solidFill>
                    <a:schemeClr val="tx1"/>
                  </a:solidFill>
                  <a:effectLst/>
                  <a:latin typeface="Cambria Math" panose="02040503050406030204" charset="0"/>
                  <a:ea typeface="Cambria Math" panose="02040503050406030204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55" y="4533900"/>
                <a:ext cx="4775200" cy="317500"/>
              </a:xfrm>
              <a:prstGeom prst="rect">
                <a:avLst/>
              </a:prstGeom>
              <a:blipFill rotWithShape="1">
                <a:blip r:embed="rId7"/>
                <a:stretch>
                  <a:fillRect b="-58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Uncertainty Discussion 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94968" y="692150"/>
                <a:ext cx="8836967" cy="91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Calibri (正文)"/>
                    <a:ea typeface="华文楷体" panose="02010600040101010101" pitchFamily="2" charset="-122"/>
                  </a:rPr>
                  <a:t>Systematic uncertainty from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alibri (正文)"/>
                    <a:ea typeface="华文楷体" panose="02010600040101010101" pitchFamily="2" charset="-122"/>
                  </a:rPr>
                  <a:t>heavy nuclei</a:t>
                </a:r>
                <a:r>
                  <a:rPr lang="en-US" altLang="zh-CN" sz="2000" b="1" dirty="0">
                    <a:latin typeface="Calibri (正文)"/>
                    <a:ea typeface="华文楷体" panose="0201060004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 ~ 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−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8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.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96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 </m:t>
                    </m:r>
                    <m:r>
                      <a:rPr lang="en-US" altLang="zh-CN" sz="2000" b="1" dirty="0">
                        <a:latin typeface="Calibri (正文)"/>
                        <a:ea typeface="华文楷体" panose="02010600040101010101" pitchFamily="2" charset="-122"/>
                      </a:rPr>
                      <m:t>𝑚𝑏</m:t>
                    </m:r>
                  </m:oMath>
                </a14:m>
                <a:endParaRPr lang="en-US" altLang="zh-CN" sz="2000" b="1" dirty="0">
                  <a:latin typeface="Calibri (正文)"/>
                  <a:ea typeface="华文楷体" panose="02010600040101010101" pitchFamily="2" charset="-122"/>
                </a:endParaRPr>
              </a:p>
              <a:p>
                <a:pPr marL="342900" indent="-342900" algn="l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Char char="Ø"/>
                </a:pPr>
                <a:r>
                  <a:rPr lang="en-US" altLang="zh-CN" sz="2000" i="1" dirty="0">
                    <a:latin typeface="Calibri (正文)"/>
                    <a:ea typeface="华文楷体" panose="02010600040101010101" pitchFamily="2" charset="-122"/>
                  </a:rPr>
                  <a:t>Consider the contamination from heavier nuclei in the data sample.</a:t>
                </a:r>
                <a:endParaRPr lang="en-US" altLang="zh-CN" sz="2000" i="1" dirty="0">
                  <a:latin typeface="Calibri (正文)"/>
                  <a:ea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8" y="692150"/>
                <a:ext cx="8836967" cy="910590"/>
              </a:xfrm>
              <a:prstGeom prst="rect">
                <a:avLst/>
              </a:prstGeom>
              <a:blipFill rotWithShape="1">
                <a:blip r:embed="rId1"/>
                <a:stretch>
                  <a:fillRect l="-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/>
            </p:nvGraphicFramePr>
            <p:xfrm>
              <a:off x="5092065" y="2127250"/>
              <a:ext cx="3870325" cy="1148715"/>
            </p:xfrm>
            <a:graphic>
              <a:graphicData uri="http://schemas.openxmlformats.org/drawingml/2006/table">
                <a:tbl>
                  <a:tblPr/>
                  <a:tblGrid>
                    <a:gridCol w="2052320"/>
                    <a:gridCol w="1818005"/>
                  </a:tblGrid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sample</a:t>
                          </a:r>
                          <a:endParaRPr lang="en-US" altLang="zh-CN" sz="1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𝜦</m:t>
                                  </m:r>
                                </m:e>
                                <m:sub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𝒑</m:t>
                                  </m:r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−</m:t>
                                  </m:r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𝒂𝒊𝒓</m:t>
                                  </m:r>
                                </m:sub>
                                <m:sup>
                                  <m:r>
                                    <a:rPr lang="en-US" altLang="zh-CN" sz="14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𝒆𝒙𝒑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400" b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宋体" panose="02010600030101010101" pitchFamily="2" charset="-122"/>
                              <a:sym typeface="+mn-ea"/>
                            </a:rPr>
                            <a:t>(</a:t>
                          </a:r>
                          <a:r>
                            <a:rPr lang="en-US" altLang="zh-CN" sz="1400" b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宋体" panose="02010600030101010101" pitchFamily="2" charset="-122"/>
                              <a:sym typeface="+mn-ea"/>
                            </a:rPr>
                            <a:t>g/cm</a:t>
                          </a:r>
                          <a:r>
                            <a:rPr lang="en-US" altLang="zh-CN" sz="1400" b="1" baseline="3000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宋体" panose="02010600030101010101" pitchFamily="2" charset="-122"/>
                              <a:sym typeface="+mn-ea"/>
                            </a:rPr>
                            <a:t>2</a:t>
                          </a:r>
                          <a:r>
                            <a:rPr lang="en-US" altLang="zh-CN" sz="1400" b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宋体" panose="02010600030101010101" pitchFamily="2" charset="-122"/>
                              <a:sym typeface="+mn-ea"/>
                            </a:rPr>
                            <a:t>)</a:t>
                          </a:r>
                          <a:endParaRPr lang="zh-CN" altLang="en-US" sz="1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egoe UI" panose="020B0502040204020203"/>
                            <a:ea typeface="宋体" panose="02010600030101010101" pitchFamily="2" charset="-122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BFBFB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proton +</a:t>
                          </a: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5% Heavy nuclei 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>
                              <a:solidFill>
                                <a:srgbClr val="FF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75.11</a:t>
                          </a:r>
                          <a:endParaRPr lang="en-US" altLang="zh-CN" sz="1200" b="1" i="0">
                            <a:solidFill>
                              <a:srgbClr val="FF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only proton</a:t>
                          </a:r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 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76.86 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/>
            </p:nvGraphicFramePr>
            <p:xfrm>
              <a:off x="5092065" y="2127250"/>
              <a:ext cx="3870325" cy="1148715"/>
            </p:xfrm>
            <a:graphic>
              <a:graphicData uri="http://schemas.openxmlformats.org/drawingml/2006/table">
                <a:tbl>
                  <a:tblPr/>
                  <a:tblGrid>
                    <a:gridCol w="2052320"/>
                    <a:gridCol w="1818005"/>
                  </a:tblGrid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sample</a:t>
                          </a:r>
                          <a:endParaRPr lang="en-US" altLang="zh-CN" sz="1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38290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proton +</a:t>
                          </a: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5% Heavy nuclei 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b="1" i="0">
                              <a:solidFill>
                                <a:srgbClr val="FF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75.11</a:t>
                          </a:r>
                          <a:endParaRPr lang="en-US" altLang="zh-CN" sz="1200" b="1" i="0">
                            <a:solidFill>
                              <a:srgbClr val="FF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382905"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only proton</a:t>
                          </a:r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 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76.86 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/>
            </p:nvGraphicFramePr>
            <p:xfrm>
              <a:off x="5092065" y="3800475"/>
              <a:ext cx="3870325" cy="765810"/>
            </p:xfrm>
            <a:graphic>
              <a:graphicData uri="http://schemas.openxmlformats.org/drawingml/2006/table">
                <a:tbl>
                  <a:tblPr/>
                  <a:tblGrid>
                    <a:gridCol w="2052320"/>
                    <a:gridCol w="1818005"/>
                  </a:tblGrid>
                  <a:tr h="382905"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 i="0" dirty="0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</a:rPr>
                            <a:t>Impact on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b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𝒑</m:t>
                                  </m:r>
                                  <m: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−</m:t>
                                  </m:r>
                                  <m: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𝒂𝒊𝒓</m:t>
                                  </m:r>
                                </m:sub>
                                <m:sup>
                                  <m:r>
                                    <a:rPr lang="en-US" altLang="zh-CN" sz="1200" b="1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charset="0"/>
                                      <a:ea typeface="Segoe UI" panose="020B0502040204020203"/>
                                      <a:cs typeface="Cambria Math" panose="02040503050406030204" charset="0"/>
                                      <a:sym typeface="+mn-ea"/>
                                    </a:rPr>
                                    <m:t>𝒆𝒙𝒑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 </a:t>
                          </a:r>
                          <a:endParaRPr lang="en-US" altLang="zh-CN" sz="1200" b="1" i="0" dirty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-8.96 </a:t>
                          </a:r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(mb)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/>
            </p:nvGraphicFramePr>
            <p:xfrm>
              <a:off x="5092065" y="3800475"/>
              <a:ext cx="3870325" cy="765810"/>
            </p:xfrm>
            <a:graphic>
              <a:graphicData uri="http://schemas.openxmlformats.org/drawingml/2006/table">
                <a:tbl>
                  <a:tblPr/>
                  <a:tblGrid>
                    <a:gridCol w="2052320"/>
                    <a:gridCol w="1818005"/>
                  </a:tblGrid>
                  <a:tr h="3829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 fontAlgn="ctr">
                            <a:buNone/>
                          </a:pPr>
                          <a:r>
                            <a:rPr lang="en-US" altLang="zh-CN" sz="1200" b="1">
                              <a:solidFill>
                                <a:srgbClr val="000000"/>
                              </a:solidFill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-8.96 </a:t>
                          </a:r>
                          <a:r>
                            <a:rPr lang="en-US" altLang="zh-CN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egoe UI" panose="020B0502040204020203"/>
                              <a:ea typeface="Segoe UI" panose="020B0502040204020203"/>
                              <a:sym typeface="+mn-ea"/>
                            </a:rPr>
                            <a:t>(mb)</a:t>
                          </a:r>
                          <a:endParaRPr lang="en-US" altLang="zh-CN" sz="1200" b="1" i="0">
                            <a:solidFill>
                              <a:srgbClr val="000000"/>
                            </a:solidFill>
                            <a:latin typeface="Segoe UI" panose="020B0502040204020203"/>
                            <a:ea typeface="Segoe UI" panose="020B0502040204020203"/>
                            <a:sym typeface="+mn-ea"/>
                          </a:endParaRPr>
                        </a:p>
                      </a:txBody>
                      <a:tcPr marL="7937" marR="7937" marT="7937" marB="0" anchor="ctr">
                        <a:lnL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图片 2" descr="sim_p_in_p95_RecXmax_f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1664335"/>
            <a:ext cx="4488716" cy="324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Summary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8635" y="1201420"/>
            <a:ext cx="8706485" cy="3267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Measurement summary: This work using KM2A–WFCTA </a:t>
            </a: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  <a:sym typeface="+mn-ea"/>
              </a:rPr>
              <a:t>hybrid </a:t>
            </a: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data, we measured the proton–air inelastic cross section an energy of 1 PeV.</a:t>
            </a:r>
            <a:b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</a:br>
            <a:r>
              <a:rPr lang="zh-CN" altLang="en-US" sz="1610" b="1" dirty="0">
                <a:solidFill>
                  <a:srgbClr val="FF0000"/>
                </a:solidFill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𝝈</a:t>
            </a:r>
            <a:r>
              <a:rPr lang="zh-CN" altLang="en-US" sz="1610" b="1" baseline="-25000" dirty="0">
                <a:solidFill>
                  <a:srgbClr val="FF0000"/>
                </a:solidFill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𝒑−𝒂𝒊𝒓</a:t>
            </a:r>
            <a:r>
              <a:rPr lang="en-US" altLang="zh-CN" sz="1610" b="1" dirty="0">
                <a:solidFill>
                  <a:srgbClr val="FF0000"/>
                </a:solidFill>
                <a:latin typeface="Segoe UI" panose="020B0502040204020203"/>
                <a:ea typeface="Segoe UI" panose="020B0502040204020203"/>
                <a:sym typeface="+mn-ea"/>
              </a:rPr>
              <a:t> = 391.84 ± 11.8 (stat.) ​+ 13.53 -28.09 (syst.)​ mb.</a:t>
            </a:r>
            <a:endParaRPr lang="en-US" altLang="zh-CN" sz="1610" b="1" dirty="0">
              <a:solidFill>
                <a:srgbClr val="FF0000"/>
              </a:solidFill>
              <a:latin typeface="Segoe UI" panose="020B0502040204020203"/>
              <a:ea typeface="Segoe UI" panose="020B0502040204020203"/>
              <a:sym typeface="+mn-ea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This measurement fills the gap in cosmic-ray observations at this energy,</a:t>
            </a:r>
            <a:endParaRPr lang="en-US" altLang="zh-CN" sz="16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正文)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16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And is in a good agreement with accelerator data.</a:t>
            </a:r>
            <a:endParaRPr lang="en-US" altLang="zh-CN" sz="16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正文)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n-US" altLang="zh-CN" sz="16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正文)"/>
            </a:endParaRPr>
          </a:p>
          <a:p>
            <a:pPr indent="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en-US" altLang="zh-CN" sz="16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正文)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charset="0"/>
              <a:buChar char="p"/>
            </a:pPr>
            <a:r>
              <a:rPr lang="en-US" altLang="zh-CN" sz="16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Publication plan:</a:t>
            </a:r>
            <a:br>
              <a:rPr lang="en-US" altLang="zh-CN" sz="16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</a:br>
            <a:r>
              <a:rPr lang="en-US" altLang="zh-CN" sz="16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The first draft and related notes are ready and are being revised.</a:t>
            </a:r>
            <a:r>
              <a:rPr lang="en-US" altLang="zh-CN" sz="16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.</a:t>
            </a:r>
            <a:br>
              <a:rPr lang="en-US" altLang="zh-CN" sz="16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</a:br>
            <a:r>
              <a:rPr lang="en-US" altLang="zh-CN" sz="16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Plans to submit to Physical Review L/D.</a:t>
            </a:r>
            <a:endParaRPr lang="en-US" altLang="zh-CN" sz="161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正文)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3454001" y="3318746"/>
            <a:ext cx="2514003" cy="3994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2026.04.26</a:t>
            </a:r>
            <a:endParaRPr lang="en-US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949" y="1780264"/>
            <a:ext cx="8775290" cy="11188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Thank you for being here!</a:t>
            </a:r>
            <a:endParaRPr lang="en-US" altLang="zh-CN" sz="50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Backup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p-air(Ground) &amp; pp(Accelerat</a:t>
            </a:r>
            <a:r>
              <a:rPr lang="en-US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or) </a:t>
            </a:r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230" y="4222750"/>
            <a:ext cx="3718560" cy="560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60" y="4222750"/>
            <a:ext cx="3102610" cy="551815"/>
          </a:xfrm>
          <a:prstGeom prst="rect">
            <a:avLst/>
          </a:prstGeom>
        </p:spPr>
      </p:pic>
      <p:pic>
        <p:nvPicPr>
          <p:cNvPr id="2" name="图片 1" descr="pp_cross_section_who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55" y="622935"/>
            <a:ext cx="4799695" cy="3600000"/>
          </a:xfrm>
          <a:prstGeom prst="rect">
            <a:avLst/>
          </a:prstGeom>
        </p:spPr>
      </p:pic>
      <p:pic>
        <p:nvPicPr>
          <p:cNvPr id="6" name="图片 5" descr="pair_cross_section_who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555"/>
            <a:ext cx="4799695" cy="360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8155" y="1270635"/>
            <a:ext cx="8583930" cy="2654300"/>
          </a:xfrm>
        </p:spPr>
        <p:txBody>
          <a:bodyPr/>
          <a:lstStyle/>
          <a:p>
            <a:pPr>
              <a:spcBef>
                <a:spcPts val="1210"/>
              </a:spcBef>
            </a:pPr>
            <a:r>
              <a:rPr lang="en-US" altLang="zh-CN" dirty="0">
                <a:latin typeface="Cambria Math" panose="02040503050406030204" charset="0"/>
                <a:ea typeface="Cambria Math" panose="02040503050406030204" charset="0"/>
              </a:rPr>
              <a:t>Motivation: p–air cross section at </a:t>
            </a:r>
            <a:r>
              <a:rPr lang="en-US" altLang="zh-CN" dirty="0" err="1">
                <a:latin typeface="Cambria Math" panose="02040503050406030204" charset="0"/>
                <a:ea typeface="Cambria Math" panose="02040503050406030204" charset="0"/>
              </a:rPr>
              <a:t>PeV</a:t>
            </a:r>
            <a:endParaRPr lang="en-US" altLang="zh-CN" dirty="0">
              <a:latin typeface="Cambria Math" panose="02040503050406030204" charset="0"/>
              <a:ea typeface="Cambria Math" panose="02040503050406030204" charset="0"/>
            </a:endParaRPr>
          </a:p>
          <a:p>
            <a:pPr>
              <a:spcBef>
                <a:spcPts val="1210"/>
              </a:spcBef>
            </a:pPr>
            <a:r>
              <a:rPr lang="en-US" altLang="zh-CN" dirty="0">
                <a:latin typeface="Cambria Math" panose="02040503050406030204" charset="0"/>
                <a:ea typeface="Cambria Math" panose="02040503050406030204" charset="0"/>
              </a:rPr>
              <a:t>LHAASO Hybrid Measurement</a:t>
            </a:r>
            <a:endParaRPr lang="en-US" altLang="zh-CN" dirty="0">
              <a:latin typeface="Cambria Math" panose="02040503050406030204" charset="0"/>
              <a:ea typeface="Cambria Math" panose="02040503050406030204" charset="0"/>
            </a:endParaRPr>
          </a:p>
          <a:p>
            <a:pPr>
              <a:spcBef>
                <a:spcPts val="1210"/>
              </a:spcBef>
            </a:pPr>
            <a:r>
              <a:rPr lang="en-US" altLang="zh-CN" dirty="0">
                <a:latin typeface="Cambria Math" panose="02040503050406030204" charset="0"/>
                <a:ea typeface="Cambria Math" panose="02040503050406030204" charset="0"/>
              </a:rPr>
              <a:t>Simulation &amp; E</a:t>
            </a:r>
            <a:r>
              <a:rPr lang="en-US" altLang="zh-CN" dirty="0">
                <a:latin typeface="Cambria Math" panose="02040503050406030204" charset="0"/>
                <a:ea typeface="Cambria Math" panose="02040503050406030204" charset="0"/>
              </a:rPr>
              <a:t>vents Selection</a:t>
            </a:r>
            <a:endParaRPr lang="en-US" altLang="zh-CN" dirty="0">
              <a:latin typeface="Cambria Math" panose="02040503050406030204" charset="0"/>
              <a:ea typeface="Cambria Math" panose="02040503050406030204" charset="0"/>
            </a:endParaRPr>
          </a:p>
          <a:p>
            <a:pPr>
              <a:spcBef>
                <a:spcPts val="1210"/>
              </a:spcBef>
            </a:pPr>
            <a:r>
              <a:rPr lang="en-US" altLang="zh-CN" dirty="0" err="1">
                <a:latin typeface="Cambria Math" panose="02040503050406030204" charset="0"/>
                <a:ea typeface="Cambria Math" panose="02040503050406030204" charset="0"/>
              </a:rPr>
              <a:t>Xmax</a:t>
            </a:r>
            <a:r>
              <a:rPr lang="en-US" altLang="zh-CN" dirty="0">
                <a:latin typeface="Cambria Math" panose="02040503050406030204" charset="0"/>
                <a:ea typeface="Cambria Math" panose="02040503050406030204" charset="0"/>
              </a:rPr>
              <a:t>-based Analysis Method</a:t>
            </a:r>
            <a:endParaRPr lang="en-US" altLang="zh-CN" dirty="0">
              <a:latin typeface="Cambria Math" panose="02040503050406030204" charset="0"/>
              <a:ea typeface="Cambria Math" panose="02040503050406030204" charset="0"/>
            </a:endParaRPr>
          </a:p>
          <a:p>
            <a:pPr>
              <a:spcBef>
                <a:spcPts val="1210"/>
              </a:spcBef>
            </a:pPr>
            <a:r>
              <a:rPr lang="en-US" altLang="zh-CN" dirty="0">
                <a:latin typeface="Cambria Math" panose="02040503050406030204" charset="0"/>
                <a:ea typeface="Cambria Math" panose="02040503050406030204" charset="0"/>
              </a:rPr>
              <a:t>Results &amp; Uncertainties discussion</a:t>
            </a:r>
            <a:endParaRPr lang="zh-CN" altLang="en-US" dirty="0">
              <a:latin typeface="Cambria Math" panose="020405030504060302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22517" y="200384"/>
            <a:ext cx="5448813" cy="357567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Outline</a:t>
            </a:r>
            <a:endParaRPr lang="zh-CN" altLang="en-US" sz="27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Moyal function &amp; Xrise fitting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30860" y="722630"/>
                <a:ext cx="8514715" cy="6515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sz="180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  <a:sym typeface="+mn-ea"/>
                  </a:rPr>
                  <a:t>Mo</a:t>
                </a:r>
                <a:r>
                  <a:rPr lang="en-US" altLang="zh-CN" sz="1800" b="1" dirty="0">
                    <a:sym typeface="+mn-ea"/>
                  </a:rPr>
                  <a:t>y</a:t>
                </a:r>
                <a:r>
                  <a:rPr lang="en-US" altLang="zh-CN" sz="1800" b="1" dirty="0">
                    <a:sym typeface="+mn-ea"/>
                  </a:rPr>
                  <a:t>al function: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panose="02040503050406030204" charset="0"/>
                        <a:ea typeface="Cambria Math" panose="02040503050406030204" charset="0"/>
                        <a:sym typeface="+mn-ea"/>
                      </a:rPr>
                      <m:t>𝒑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l-GR" altLang="zh-CN" sz="1800" b="1" i="1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  <m:t>𝜟</m:t>
                        </m:r>
                        <m:sSub>
                          <m:sSubPr>
                            <m:ctrlPr>
                              <a:rPr lang="el-GR" altLang="zh-CN" sz="1800" b="1" i="1" smtClean="0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  <m:t>𝒓𝒊𝒔𝒆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 panose="02040503050406030204" charset="0"/>
                        <a:ea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1800" b="1" i="1" smtClean="0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1800" b="1" i="1" smtClean="0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  <m:t>𝑵</m:t>
                        </m:r>
                      </m:num>
                      <m:den>
                        <m:r>
                          <a:rPr lang="en-US" altLang="zh-CN" sz="1800" b="1" i="1" smtClean="0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𝝈</m:t>
                        </m:r>
                        <m:r>
                          <a:rPr lang="el-GR" altLang="zh-CN" sz="1800" b="1" i="1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  <m:t>𝟐</m:t>
                        </m:r>
                        <m:r>
                          <a:rPr lang="el-GR" altLang="zh-CN" sz="1800" b="1" i="1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  <m:t>𝝅</m:t>
                        </m:r>
                      </m:den>
                    </m:f>
                    <m:r>
                      <a:rPr lang="el-GR" altLang="zh-CN" sz="1800" b="1" i="1">
                        <a:latin typeface="Cambria Math" panose="02040503050406030204" charset="0"/>
                        <a:ea typeface="Cambria Math" panose="02040503050406030204" charset="0"/>
                        <a:sym typeface="+mn-ea"/>
                      </a:rPr>
                      <m:t>​</m:t>
                    </m:r>
                    <m:r>
                      <a:rPr lang="en-US" altLang="zh-CN" sz="1800" b="1" i="1">
                        <a:latin typeface="Cambria Math" panose="02040503050406030204" charset="0"/>
                        <a:ea typeface="Cambria Math" panose="02040503050406030204" charset="0"/>
                        <a:sym typeface="+mn-ea"/>
                      </a:rPr>
                      <m:t>𝒆𝒙𝒑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1" i="1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800" b="1" i="1" smtClean="0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sz="1800" b="1" i="1" smtClean="0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800" b="1" i="1" smtClean="0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800" b="1" i="1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  <m:t>​</m:t>
                        </m:r>
                        <m:d>
                          <m:dPr>
                            <m:ctrlPr>
                              <a:rPr lang="en-US" altLang="zh-CN" sz="1800" b="1" i="1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  <m:t>𝒛</m:t>
                            </m:r>
                            <m:r>
                              <a:rPr lang="en-US" altLang="zh-CN" sz="1800" b="1" i="1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1800" b="1" i="1" smtClean="0">
                                    <a:latin typeface="Cambria Math" panose="02040503050406030204" charset="0"/>
                                    <a:ea typeface="Cambria Math" panose="02040503050406030204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1" i="1" smtClean="0">
                                    <a:latin typeface="Cambria Math" panose="02040503050406030204" charset="0"/>
                                    <a:ea typeface="Cambria Math" panose="02040503050406030204" charset="0"/>
                                    <a:sym typeface="+mn-ea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altLang="zh-CN" sz="1800" b="1" i="1" smtClean="0">
                                    <a:latin typeface="Cambria Math" panose="02040503050406030204" charset="0"/>
                                    <a:ea typeface="Cambria Math" panose="02040503050406030204" charset="0"/>
                                    <a:sym typeface="+mn-ea"/>
                                  </a:rPr>
                                  <m:t>−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charset="0"/>
                                    <a:ea typeface="Cambria Math" panose="02040503050406030204" charset="0"/>
                                    <a:sym typeface="+mn-ea"/>
                                  </a:rPr>
                                  <m:t>𝒛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CN" sz="1800" b="1" i="1" smtClean="0">
                        <a:latin typeface="Cambria Math" panose="02040503050406030204" charset="0"/>
                        <a:ea typeface="Cambria Math" panose="02040503050406030204" charset="0"/>
                        <a:sym typeface="+mn-ea"/>
                      </a:rPr>
                      <m:t>, </m:t>
                    </m:r>
                    <m:r>
                      <a:rPr lang="en-US" altLang="zh-CN" sz="1800" b="1" i="1" smtClean="0">
                        <a:latin typeface="Cambria Math" panose="02040503050406030204" charset="0"/>
                        <a:ea typeface="Cambria Math" panose="02040503050406030204" charset="0"/>
                        <a:sym typeface="+mn-ea"/>
                      </a:rPr>
                      <m:t>𝒛</m:t>
                    </m:r>
                    <m:r>
                      <a:rPr lang="en-US" altLang="zh-CN" sz="1800" b="1" i="1" smtClean="0">
                        <a:latin typeface="Cambria Math" panose="02040503050406030204" charset="0"/>
                        <a:ea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1800" b="1" i="1" smtClean="0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l-GR" altLang="zh-CN" sz="1800" b="1" i="1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  <m:t>𝜟</m:t>
                        </m:r>
                        <m:sSub>
                          <m:sSubPr>
                            <m:ctrlPr>
                              <a:rPr lang="el-GR" altLang="zh-CN" sz="1800" b="1" i="1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 panose="02040503050406030204" charset="0"/>
                                <a:ea typeface="Cambria Math" panose="02040503050406030204" charset="0"/>
                                <a:sym typeface="+mn-ea"/>
                              </a:rPr>
                              <m:t>𝒓𝒊𝒔𝒆</m:t>
                            </m:r>
                          </m:sub>
                        </m:sSub>
                        <m:r>
                          <a:rPr lang="en-US" altLang="zh-CN" sz="1800" b="1" i="1" smtClean="0">
                            <a:latin typeface="Cambria Math" panose="02040503050406030204" charset="0"/>
                            <a:ea typeface="Cambria Math" panose="02040503050406030204" charset="0"/>
                            <a:sym typeface="+mn-ea"/>
                          </a:rPr>
                          <m:t> − </m:t>
                        </m:r>
                        <m:r>
                          <a:rPr lang="en-US" altLang="zh-CN" sz="1800" b="1" i="1" smtClean="0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𝝁</m:t>
                        </m:r>
                      </m:num>
                      <m:den>
                        <m:r>
                          <a:rPr lang="en-US" altLang="zh-CN" sz="1800" b="1" i="1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𝝈</m:t>
                        </m:r>
                      </m:den>
                    </m:f>
                    <m:r>
                      <a:rPr lang="en-US" altLang="zh-CN" sz="1800" b="1" i="1" smtClean="0">
                        <a:latin typeface="Cambria Math" panose="02040503050406030204" charset="0"/>
                        <a:sym typeface="+mn-ea"/>
                      </a:rPr>
                      <m:t> </m:t>
                    </m:r>
                  </m:oMath>
                </a14:m>
                <a:endParaRPr lang="zh-CN" altLang="en-US" sz="1800" b="1" dirty="0">
                  <a:solidFill>
                    <a:srgbClr val="FF0000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0" y="722630"/>
                <a:ext cx="8514715" cy="6515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sim_p95_Xrise_f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" y="1453515"/>
            <a:ext cx="4488716" cy="32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134610" y="1781175"/>
                <a:ext cx="4055745" cy="25844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800" b="1" dirty="0"/>
                  <a:t>1.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  <a:sym typeface="+mn-ea"/>
                      </a:rPr>
                      <m:t>𝝁</m:t>
                    </m:r>
                  </m:oMath>
                </a14:m>
                <a:r>
                  <a:rPr lang="en-US" altLang="zh-CN" sz="1800" b="1" dirty="0"/>
                  <a:t> </a:t>
                </a:r>
                <a:r>
                  <a:rPr lang="en-US" altLang="zh-CN" sz="1800" b="1" dirty="0"/>
                  <a:t>(location parameter)</a:t>
                </a:r>
                <a:endParaRPr lang="en-US" altLang="zh-CN" sz="1800" b="1" dirty="0"/>
              </a:p>
              <a:p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  <a:sym typeface="+mn-ea"/>
                      </a:rPr>
                      <m:t>𝜇</m:t>
                    </m:r>
                  </m:oMath>
                </a14:m>
                <a:r>
                  <a:rPr lang="en-US" altLang="zh-CN" sz="1800" i="1" dirty="0">
                    <a:sym typeface="+mn-ea"/>
                  </a:rPr>
                  <a:t> </a:t>
                </a:r>
                <a:r>
                  <a:rPr lang="en-US" altLang="zh-CN" sz="1800" i="1" dirty="0"/>
                  <a:t> controls the position of the peak, essentially shifting the distribution along the x-axis.</a:t>
                </a:r>
                <a:endParaRPr lang="en-US" altLang="zh-CN" sz="1800" i="1" dirty="0"/>
              </a:p>
              <a:p>
                <a:endParaRPr lang="en-US" altLang="zh-CN" sz="1800" b="1" dirty="0">
                  <a:sym typeface="+mn-ea"/>
                </a:endParaRPr>
              </a:p>
              <a:p>
                <a:pPr marL="0" lvl="0" indent="0">
                  <a:buNone/>
                </a:pPr>
                <a:r>
                  <a:rPr lang="en-US" altLang="zh-CN" sz="1800" b="1" dirty="0">
                    <a:solidFill>
                      <a:schemeClr val="tx1"/>
                    </a:solidFill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  <a:sym typeface="+mn-ea"/>
                      </a:rPr>
                      <m:t>𝝈</m:t>
                    </m:r>
                  </m:oMath>
                </a14:m>
                <a:r>
                  <a:rPr lang="en-US" altLang="zh-CN" sz="1800" b="1" dirty="0">
                    <a:sym typeface="+mn-ea"/>
                  </a:rPr>
                  <a:t> (scale parameter)</a:t>
                </a:r>
                <a:endParaRPr lang="en-US" altLang="zh-CN" sz="1800" b="1" dirty="0"/>
              </a:p>
              <a:p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  <a:sym typeface="+mn-ea"/>
                      </a:rPr>
                      <m:t>𝜎</m:t>
                    </m:r>
                  </m:oMath>
                </a14:m>
                <a:r>
                  <a:rPr lang="en-US" altLang="zh-CN" sz="1800" i="1" dirty="0"/>
                  <a:t> controls the width, stretching or compressing the distribution, while keeping the total area unchanged.</a:t>
                </a:r>
                <a:endParaRPr lang="en-US" altLang="zh-CN" sz="1800" i="1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610" y="1781175"/>
                <a:ext cx="4055745" cy="25844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Impact of Data Selection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701540" y="991870"/>
                <a:ext cx="4837430" cy="38233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  <m:t>𝑿</m:t>
                        </m:r>
                      </m:e>
                      <m:sub>
                        <m:r>
                          <a:rPr lang="en-US" altLang="zh-CN" sz="1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  <a:sym typeface="+mn-ea"/>
                  </a:rPr>
                  <a:t> Distribution Selection:</a:t>
                </a:r>
                <a:endParaRPr lang="en-US" altLang="zh-C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  <a:sym typeface="+mn-ea"/>
                </a:endParaRPr>
              </a:p>
              <a:p>
                <a:pPr marL="285750" indent="-285750" algn="l">
                  <a:lnSpc>
                    <a:spcPct val="110000"/>
                  </a:lnSpc>
                  <a:spcBef>
                    <a:spcPts val="500"/>
                  </a:spcBef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Calibri (正文)"/>
                    <a:sym typeface="+mn-ea"/>
                  </a:rPr>
                  <a:t>Driven by mass composition cuts, </a:t>
                </a:r>
                <a:r>
                  <a:rPr lang="en-US" altLang="zh-CN" sz="1600" b="1" dirty="0">
                    <a:latin typeface="Calibri (正文)"/>
                    <a:sym typeface="+mn-ea"/>
                  </a:rPr>
                  <a:t>effects are mainly confined to the low region, while the effect on the exponential tail is negligible. </a:t>
                </a:r>
                <a:endParaRPr lang="en-US" altLang="zh-CN" sz="1600" b="1" dirty="0">
                  <a:latin typeface="Calibri (正文)"/>
                  <a:sym typeface="+mn-ea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Calibri (正文)"/>
                    <a:sym typeface="+mn-ea"/>
                  </a:rPr>
                  <a:t>Moyal function stability:</a:t>
                </a:r>
                <a:r>
                  <a:rPr lang="en-US" altLang="zh-CN" sz="1600" b="1" dirty="0">
                    <a:latin typeface="Calibri (正文)"/>
                    <a:sym typeface="+mn-ea"/>
                  </a:rPr>
                  <a:t> The fit is performed using a Moyal function derived from the selected sample itself. No bias introduced in the fit. </a:t>
                </a:r>
                <a:endParaRPr lang="en-US" altLang="zh-CN" sz="1600" b="1" dirty="0">
                  <a:latin typeface="Calibri (正文)"/>
                  <a:sym typeface="+mn-ea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Calibri (正文)"/>
                    <a:sym typeface="+mn-ea"/>
                  </a:rPr>
                  <a:t>K-factor adjustment: </a:t>
                </a:r>
                <a:r>
                  <a:rPr lang="en-US" altLang="zh-CN" sz="1600" b="1" dirty="0">
                    <a:latin typeface="Calibri (正文)"/>
                  </a:rPr>
                  <a:t>Any residual effect on the tail is effectively adjusted by the k-factor. </a:t>
                </a:r>
                <a:endParaRPr lang="en-US" altLang="zh-CN" sz="1600" b="1" dirty="0">
                  <a:latin typeface="Calibri (正文)"/>
                </a:endParaRPr>
              </a:p>
              <a:p>
                <a:pPr indent="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1800" b="1" i="1" dirty="0">
                    <a:latin typeface="Calibri (正文)"/>
                  </a:rPr>
                  <a:t>The agreement between the simulation and the selected data in the exponential region still have a similar attenuation length.</a:t>
                </a:r>
                <a:endParaRPr lang="en-US" altLang="zh-CN" sz="1800" b="1" i="1" dirty="0">
                  <a:latin typeface="Calibri (正文)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40" y="991870"/>
                <a:ext cx="4837430" cy="38233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Select_effe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" y="1133475"/>
            <a:ext cx="4488716" cy="324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Advantages of the convolution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49250" y="887730"/>
                <a:ext cx="8947150" cy="39154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500"/>
                  </a:spcBef>
                </a:pP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The convolution-based fit utilizes the entire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zh-CN" altLang="ar-AE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distribution, whereas the traditional tail fit relies only on the tail</a:t>
                </a:r>
                <a:r>
                  <a:rPr lang="ar-AE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 </a:t>
                </a: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region. </a:t>
                </a:r>
                <a:endParaRPr lang="en-US" altLang="zh-C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  <a:sym typeface="+mn-ea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  <a:sym typeface="+mn-ea"/>
                  </a:rPr>
                  <a:t>Reduced statistical uncertainty:</a:t>
                </a:r>
                <a:br>
                  <a:rPr lang="en-US" altLang="zh-CN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  <a:sym typeface="+mn-ea"/>
                  </a:rPr>
                </a:br>
                <a:r>
                  <a:rPr lang="en-US" altLang="zh-CN" sz="1800" b="1" i="1" dirty="0">
                    <a:latin typeface="Calibri (正文)"/>
                    <a:sym typeface="+mn-ea"/>
                  </a:rPr>
                  <a:t>By exploiting the full available statistics, the convolution method achieves smaller statistical uncertainties.</a:t>
                </a:r>
                <a:endParaRPr lang="en-US" altLang="zh-CN" sz="1600" b="1" dirty="0">
                  <a:latin typeface="Calibri (正文)"/>
                  <a:sym typeface="+mn-ea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Eliminate systematic uncertainties from fit range selection:</a:t>
                </a:r>
                <a:br>
                  <a:rPr lang="en-US" altLang="zh-CN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</a:br>
                <a:r>
                  <a:rPr lang="en-US" altLang="zh-CN" sz="1800" b="1" i="1" dirty="0">
                    <a:latin typeface="Calibri (正文)"/>
                  </a:rPr>
                  <a:t>The traditional tail fit is sensitive to the choice of the lower bound of the fit range, which introduces a non-negligible systematic uncertainty.</a:t>
                </a:r>
                <a:br>
                  <a:rPr lang="en-US" altLang="zh-CN" sz="1800" b="1" i="1" dirty="0">
                    <a:latin typeface="Calibri (正文)"/>
                  </a:rPr>
                </a:br>
                <a:r>
                  <a:rPr lang="en-US" altLang="zh-CN" sz="1800" b="1" i="1" dirty="0">
                    <a:latin typeface="Calibri (正文)"/>
                  </a:rPr>
                  <a:t>The convolution method does not rely on fit range selection, eliminating this source of systematic uncertainty.</a:t>
                </a:r>
                <a:endParaRPr lang="en-US" altLang="zh-CN" sz="1600" b="1" dirty="0">
                  <a:latin typeface="Calibri (正文)"/>
                </a:endParaRPr>
              </a:p>
              <a:p>
                <a:pPr indent="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None/>
                </a:pPr>
                <a:endParaRPr lang="en-US" altLang="zh-C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" y="887730"/>
                <a:ext cx="8947150" cy="39154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Advantages of the hybrid data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55826" y="1042219"/>
                <a:ext cx="8158793" cy="35955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Limitation of KM2A-only:</a:t>
                </a:r>
                <a:b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</a:b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KM2A does not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  <m:t>𝑿</m:t>
                        </m:r>
                      </m:e>
                      <m:sub>
                        <m: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. </a:t>
                </a:r>
                <a:r>
                  <a:rPr lang="en-US" altLang="zh-CN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  <m:t>𝑿</m:t>
                        </m:r>
                      </m:e>
                      <m:sub>
                        <m: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 distribution can only be inferred indirectly through observables, such as zenith angle and detector efficiency, which introduces additional model dependence and systematic uncertainties.</a:t>
                </a:r>
                <a:endPara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Advantage of the hybrid approach:</a:t>
                </a:r>
                <a:b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</a:b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By incorporating WFCTA,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  <m:t>𝑿</m:t>
                        </m:r>
                      </m:e>
                      <m:sub>
                        <m:r>
                          <a:rPr lang="en-US" altLang="zh-CN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  <a:sym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 can be reconstructed directly, significantly reducing multiple sources of systematic uncertainty.</a:t>
                </a:r>
                <a:endPara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26" y="1042219"/>
                <a:ext cx="8158793" cy="3595563"/>
              </a:xfrm>
              <a:prstGeom prst="rect">
                <a:avLst/>
              </a:prstGeom>
              <a:blipFill rotWithShape="1">
                <a:blip r:embed="rId1"/>
                <a:stretch>
                  <a:fillRect l="-6" t="-5" r="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Cosmic Ray Spectrum Model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4230" y="1042035"/>
            <a:ext cx="7990205" cy="2261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11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We have considered different energy spectra.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正文)"/>
            </a:endParaRPr>
          </a:p>
          <a:p>
            <a:pPr marL="285750" indent="-285750" algn="l">
              <a:lnSpc>
                <a:spcPct val="11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正文)"/>
              </a:rPr>
              <a:t>We tested several spectral assumptions, and since this measurement is performed in a narrow energy range with a ~95% proton purity, the impact is very small and is well below our dominant systematic uncertainties.</a:t>
            </a:r>
            <a:br>
              <a:rPr lang="en-US" altLang="zh-CN" sz="1800" b="1" dirty="0">
                <a:latin typeface="Calibri (正文)"/>
              </a:rPr>
            </a:br>
            <a:endParaRPr lang="en-US" altLang="zh-CN" sz="1800" b="1" dirty="0">
              <a:latin typeface="Calibri (正文)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Void truncation-induced bias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4230" y="1042035"/>
            <a:ext cx="7990205" cy="2284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Calibri (正文)"/>
              </a:rPr>
              <a:t>The altitude of our experiment corresponds to an atmospheric depth of about 600 g/cm</a:t>
            </a:r>
            <a:r>
              <a:rPr lang="en-US" altLang="en-US" sz="2000" b="1" dirty="0">
                <a:latin typeface="Calibri (正文)"/>
              </a:rPr>
              <a:t>²</a:t>
            </a:r>
            <a:r>
              <a:rPr lang="en-US" altLang="zh-CN" sz="2000" b="1" dirty="0">
                <a:latin typeface="Calibri (正文)"/>
              </a:rPr>
              <a:t>. </a:t>
            </a:r>
            <a:endParaRPr lang="en-US" altLang="zh-CN" sz="2000" b="1" dirty="0">
              <a:latin typeface="Calibri (正文)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Calibri (正文)"/>
              </a:rPr>
              <a:t>Because of our site altitude and the selected zenith angle range in 40</a:t>
            </a:r>
            <a:r>
              <a:rPr lang="en-US" altLang="en-US" sz="2000" b="1" dirty="0">
                <a:latin typeface="Calibri (正文)"/>
              </a:rPr>
              <a:t>°</a:t>
            </a:r>
            <a:r>
              <a:rPr lang="en-US" altLang="zh-CN" sz="2000" b="1" dirty="0">
                <a:latin typeface="Calibri (正文)"/>
              </a:rPr>
              <a:t>–50</a:t>
            </a:r>
            <a:r>
              <a:rPr lang="en-US" altLang="en-US" sz="2000" b="1" dirty="0">
                <a:latin typeface="Calibri (正文)"/>
              </a:rPr>
              <a:t>°</a:t>
            </a:r>
            <a:r>
              <a:rPr lang="en-US" altLang="zh-CN" sz="2000" b="1" dirty="0">
                <a:latin typeface="Calibri (正文)"/>
              </a:rPr>
              <a:t>, showers with Xmax &gt; 800 g/cm</a:t>
            </a:r>
            <a:r>
              <a:rPr lang="en-US" altLang="en-US" sz="2000" b="1" dirty="0">
                <a:latin typeface="Calibri (正文)"/>
              </a:rPr>
              <a:t>²</a:t>
            </a:r>
            <a:r>
              <a:rPr lang="en-US" altLang="zh-CN" sz="2000" b="1" dirty="0">
                <a:latin typeface="Calibri (正文)"/>
              </a:rPr>
              <a:t> do not reach their maximum within the observable atmosphere. </a:t>
            </a:r>
            <a:endParaRPr lang="en-US" altLang="zh-CN" sz="2000" b="1" dirty="0">
              <a:latin typeface="Calibri (正文)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Calibri (正文)"/>
              </a:rPr>
              <a:t>In that case, Xmax cannot be reliably determined and reconstructed by Dist.</a:t>
            </a:r>
            <a:br>
              <a:rPr lang="en-US" altLang="zh-CN" sz="1800" b="1" dirty="0">
                <a:latin typeface="Calibri (正文)"/>
              </a:rPr>
            </a:br>
            <a:endParaRPr lang="en-US" altLang="zh-CN" sz="1800" b="1" dirty="0">
              <a:latin typeface="Calibri (正文)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Hadronic Interaction Models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4230" y="1042035"/>
            <a:ext cx="7990205" cy="3595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Calibri (正文)"/>
              </a:rPr>
              <a:t>For p-p predictions, the main difference among these three models is the cross section.</a:t>
            </a:r>
            <a:endParaRPr lang="en-US" altLang="zh-CN" sz="2000" b="1" dirty="0">
              <a:latin typeface="Calibri (正文)"/>
            </a:endParaRP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Calibri (正文)"/>
              </a:rPr>
              <a:t>However, this work measures the p-air inelastic cross section, and the differences among models for p-air are not only in the cross section, they also differ in how they treat the air nucleus, like the nuclear density distribution.</a:t>
            </a:r>
            <a:br>
              <a:rPr lang="en-US" altLang="zh-CN" sz="2000" b="1" dirty="0">
                <a:latin typeface="Calibri (正文)"/>
              </a:rPr>
            </a:br>
            <a:endParaRPr lang="en-US" altLang="zh-CN" sz="2000" b="1" dirty="0">
              <a:latin typeface="Calibri (正文)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6500620" cy="35767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Backup</a:t>
            </a:r>
            <a:endParaRPr lang="en-US" altLang="zh-CN" sz="24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517" y="200384"/>
            <a:ext cx="5448813" cy="357567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Motivation</a:t>
            </a:r>
            <a:endParaRPr lang="zh-CN" altLang="en-US" sz="27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226" y="1582100"/>
            <a:ext cx="4131720" cy="32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4678" r="3446"/>
          <a:stretch>
            <a:fillRect/>
          </a:stretch>
        </p:blipFill>
        <p:spPr>
          <a:xfrm>
            <a:off x="4716780" y="1842135"/>
            <a:ext cx="4269740" cy="31616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9100" y="771525"/>
            <a:ext cx="4027170" cy="615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base">
              <a:buFont typeface="Arial" panose="020B0604020202020204" pitchFamily="34" charset="0"/>
              <a:buNone/>
            </a:pPr>
            <a:r>
              <a:rPr lang="en-US" altLang="zh-CN" sz="1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1600" b="1">
                <a:sym typeface="+mn-ea"/>
              </a:rPr>
              <a:t>osmic ray experimental data around the PeV range are still very limited.</a:t>
            </a:r>
            <a:r>
              <a:rPr lang="en-US" altLang="zh-CN" sz="1600" b="1">
                <a:sym typeface="+mn-ea"/>
              </a:rPr>
              <a:t> 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  <a:sym typeface="+mn-ea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altLang="zh-CN" sz="16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86325" y="771525"/>
            <a:ext cx="4258310" cy="584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base">
              <a:buFont typeface="Arial" panose="020B0604020202020204" pitchFamily="34" charset="0"/>
              <a:buNone/>
            </a:pPr>
            <a:r>
              <a:rPr lang="en-US" altLang="zh-CN" sz="1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Relate</a:t>
            </a:r>
            <a:r>
              <a:rPr lang="en-US" altLang="zh-CN" sz="1600" b="1">
                <a:sym typeface="+mn-ea"/>
              </a:rPr>
              <a:t>d </a:t>
            </a:r>
            <a:r>
              <a:rPr lang="en-US" altLang="zh-CN" sz="1600" b="1">
                <a:sym typeface="+mn-ea"/>
              </a:rPr>
              <a:t>to Proton-P</a:t>
            </a:r>
            <a:r>
              <a:rPr lang="en-US" altLang="zh-CN" sz="1600" b="1">
                <a:sym typeface="+mn-ea"/>
              </a:rPr>
              <a:t>roton cross section results from accelerator data. [Glauber model]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  <a:sym typeface="+mn-ea"/>
            </a:endParaRPr>
          </a:p>
          <a:p>
            <a:pPr indent="0" algn="l" fontAlgn="base">
              <a:buFont typeface="Arial" panose="020B0604020202020204" pitchFamily="34" charset="0"/>
              <a:buNone/>
            </a:pPr>
            <a:endParaRPr lang="en-US" altLang="zh-CN" sz="16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74465" y="1592580"/>
            <a:ext cx="2894965" cy="321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050" b="1" dirty="0" err="1">
                <a:solidFill>
                  <a:schemeClr val="tx1"/>
                </a:solidFill>
                <a:sym typeface="+mn-ea"/>
              </a:rPr>
              <a:t>DOI: 10.1103/PhysRevLett.109.062002</a:t>
            </a:r>
            <a:endParaRPr lang="en-US" altLang="zh-CN" sz="1050" b="1" dirty="0" err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517" y="200384"/>
            <a:ext cx="5448813" cy="357567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LHAASO as a New Window</a:t>
            </a:r>
            <a:endParaRPr lang="zh-CN" altLang="en-US" sz="27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23190" y="653415"/>
            <a:ext cx="9516110" cy="1355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7655" indent="-287655" fontAlgn="base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161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LHAASO is located at a high altitude	 with vertical atmospheric depth of ~600 g/cm², which is </a:t>
            </a:r>
            <a:r>
              <a:rPr lang="en-US" altLang="zh-CN" sz="161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close to the shower maximum (</a:t>
            </a:r>
            <a:r>
              <a:rPr lang="en-US" altLang="zh-CN" sz="161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Xmax</a:t>
            </a:r>
            <a:r>
              <a:rPr lang="en-US" altLang="zh-CN" sz="161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) of air showers induced by PeV proton.</a:t>
            </a:r>
            <a:endParaRPr lang="en-US" altLang="zh-CN" sz="161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  <a:sym typeface="+mn-ea"/>
            </a:endParaRPr>
          </a:p>
          <a:p>
            <a:pPr marL="287655" indent="-287655" fontAlgn="base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161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KM2A–WFCTA hybrid measurement</a:t>
            </a:r>
            <a:br>
              <a:rPr lang="en-US" altLang="zh-CN" sz="161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</a:br>
            <a:r>
              <a:rPr lang="en-US" altLang="zh-CN" sz="161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KM2A: provides mass component selection, with good angular &amp; energy resolution</a:t>
            </a:r>
            <a:br>
              <a:rPr lang="en-US" altLang="zh-CN" sz="161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</a:br>
            <a:r>
              <a:rPr lang="en-US" altLang="zh-CN" sz="161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WFCTA: enables the measurement of </a:t>
            </a:r>
            <a:r>
              <a:rPr lang="en-US" altLang="zh-CN" sz="161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  <a:sym typeface="+mn-ea"/>
              </a:rPr>
              <a:t>Xmax</a:t>
            </a:r>
            <a:endParaRPr lang="en-US" altLang="zh-CN" sz="161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t="4209"/>
          <a:stretch>
            <a:fillRect/>
          </a:stretch>
        </p:blipFill>
        <p:spPr>
          <a:xfrm>
            <a:off x="943885" y="2041472"/>
            <a:ext cx="2622928" cy="28826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903" y="2086878"/>
            <a:ext cx="2940151" cy="2845774"/>
          </a:xfrm>
          <a:prstGeom prst="rect">
            <a:avLst/>
          </a:prstGeom>
        </p:spPr>
      </p:pic>
      <p:sp>
        <p:nvSpPr>
          <p:cNvPr id="17" name="矩形标注 3"/>
          <p:cNvSpPr/>
          <p:nvPr>
            <p:custDataLst>
              <p:tags r:id="rId3"/>
            </p:custDataLst>
          </p:nvPr>
        </p:nvSpPr>
        <p:spPr>
          <a:xfrm>
            <a:off x="6454054" y="2119057"/>
            <a:ext cx="2045596" cy="1188472"/>
          </a:xfrm>
          <a:prstGeom prst="wedgeRectCallout">
            <a:avLst>
              <a:gd name="adj1" fmla="val -107156"/>
              <a:gd name="adj2" fmla="val 72911"/>
            </a:avLst>
          </a:prstGeom>
          <a:noFill/>
          <a:ln>
            <a:solidFill>
              <a:srgbClr val="558ED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265" rtlCol="0" anchor="ctr"/>
          <a:lstStyle/>
          <a:p>
            <a:pPr algn="ctr"/>
            <a:endParaRPr lang="en-US" sz="1380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/>
          <a:stretch>
            <a:fillRect/>
          </a:stretch>
        </p:blipFill>
        <p:spPr>
          <a:xfrm>
            <a:off x="6458292" y="2126512"/>
            <a:ext cx="2030819" cy="1173562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7781260" y="2119056"/>
            <a:ext cx="797315" cy="27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10" b="1" dirty="0">
                <a:solidFill>
                  <a:srgbClr val="C00000"/>
                </a:solidFill>
                <a:latin typeface="Cambria Math" panose="02040503050406030204" charset="0"/>
                <a:ea typeface="Cambria Math" panose="02040503050406030204" charset="0"/>
                <a:cs typeface="Times New Roman" panose="02020603050405020304" pitchFamily="18" charset="0"/>
              </a:rPr>
              <a:t>WFCTA</a:t>
            </a:r>
            <a:endParaRPr lang="zh-CN" altLang="en-US" sz="1210" dirty="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52" y="3457854"/>
            <a:ext cx="2030819" cy="1142337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7875371" y="3377818"/>
            <a:ext cx="713108" cy="28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10" b="1" dirty="0">
                <a:solidFill>
                  <a:srgbClr val="C00000"/>
                </a:solidFill>
                <a:latin typeface="Cambria Math" panose="02040503050406030204" charset="0"/>
                <a:ea typeface="Cambria Math" panose="02040503050406030204" charset="0"/>
                <a:cs typeface="Times New Roman" panose="02020603050405020304" pitchFamily="18" charset="0"/>
              </a:rPr>
              <a:t>KM2A</a:t>
            </a:r>
            <a:endParaRPr lang="zh-CN" altLang="en-US" sz="1210" dirty="0">
              <a:solidFill>
                <a:srgbClr val="C00000"/>
              </a:solidFill>
              <a:latin typeface="Cambria Math" panose="02040503050406030204" charset="0"/>
            </a:endParaRPr>
          </a:p>
        </p:txBody>
      </p:sp>
      <p:sp>
        <p:nvSpPr>
          <p:cNvPr id="25" name="矩形标注 3"/>
          <p:cNvSpPr/>
          <p:nvPr>
            <p:custDataLst>
              <p:tags r:id="rId10"/>
            </p:custDataLst>
          </p:nvPr>
        </p:nvSpPr>
        <p:spPr>
          <a:xfrm>
            <a:off x="6454055" y="3451218"/>
            <a:ext cx="2045596" cy="1157989"/>
          </a:xfrm>
          <a:prstGeom prst="wedgeRectCallout">
            <a:avLst>
              <a:gd name="adj1" fmla="val -91662"/>
              <a:gd name="adj2" fmla="val -13049"/>
            </a:avLst>
          </a:prstGeom>
          <a:noFill/>
          <a:ln>
            <a:solidFill>
              <a:srgbClr val="558ED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265" rtlCol="0" anchor="ctr"/>
          <a:lstStyle/>
          <a:p>
            <a:pPr algn="ctr"/>
            <a:endParaRPr lang="en-US" sz="1380"/>
          </a:p>
        </p:txBody>
      </p:sp>
      <p:sp>
        <p:nvSpPr>
          <p:cNvPr id="14" name="文本框 13"/>
          <p:cNvSpPr txBox="1"/>
          <p:nvPr/>
        </p:nvSpPr>
        <p:spPr>
          <a:xfrm>
            <a:off x="123825" y="4740275"/>
            <a:ext cx="2157730" cy="252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i="0" dirty="0" err="1"/>
              <a:t>DOI 10.1088/0034-4885/66/7/202</a:t>
            </a:r>
            <a:endParaRPr lang="en-US" altLang="zh-CN" sz="1050" b="1" i="0" dirty="0" err="1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517" y="200384"/>
            <a:ext cx="5448813" cy="357567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Simulation &amp; E</a:t>
            </a:r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vents selection </a:t>
            </a:r>
            <a:endParaRPr lang="zh-CN" alt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626110" y="798195"/>
                <a:ext cx="7520940" cy="4054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algn="l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Ø"/>
                </a:pP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Simulation: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742950" lvl="1" indent="-285750" algn="l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l"/>
                </a:pPr>
                <a:r>
                  <a:rPr lang="en-US" altLang="zh-CN" sz="17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EAS simulation package: CORSIKA 7.7500 </a:t>
                </a:r>
                <a:b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</a:b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[Records Cherenkov photons and secondary particles] 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742950" lvl="1" indent="-285750" algn="l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l"/>
                </a:pP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Primary CR components: Proton, He, CNO, </a:t>
                </a:r>
                <a:r>
                  <a:rPr lang="en-US" altLang="zh-CN" sz="17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MgAlSi</a:t>
                </a: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, Fe 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742950" lvl="1" indent="-285750" algn="l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l"/>
                </a:pP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Hadronic models: EPOS-LHC, QGSJET-II.04, SIBYLL-2.3 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742950" lvl="1" indent="-285750" algn="l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l"/>
                </a:pP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Spectrum index: -1 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287655" indent="-287655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pitchFamily="2" charset="2"/>
                  <a:buChar char="Ø"/>
                </a:pP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287655" indent="-287655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Events Selection: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742950" lvl="1" indent="-285750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l"/>
                </a:pPr>
                <a:r>
                  <a:rPr lang="en-US" altLang="zh-CN" sz="17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Energy: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17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</a:rPr>
                        </m:ctrlPr>
                      </m:sSupPr>
                      <m:e>
                        <m:r>
                          <a:rPr lang="ar-AE" altLang="zh-CN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𝟏𝟎</m:t>
                        </m:r>
                      </m:e>
                      <m:sup>
                        <m:r>
                          <a:rPr lang="ar-AE" altLang="zh-CN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𝟓</m:t>
                        </m:r>
                        <m:r>
                          <a:rPr lang="ar-AE" altLang="zh-CN" sz="17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.</m:t>
                        </m:r>
                        <m:r>
                          <a:rPr lang="ar-AE" altLang="zh-CN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𝟗</m:t>
                        </m:r>
                      </m:sup>
                    </m:sSup>
                    <m:r>
                      <a:rPr lang="ar-AE" altLang="zh-CN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charset="0"/>
                      </a:rPr>
                      <m:t>−</m:t>
                    </m:r>
                    <m:sSup>
                      <m:sSupPr>
                        <m:ctrlPr>
                          <a:rPr lang="ar-AE" altLang="zh-CN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 (正文)"/>
                          </a:rPr>
                        </m:ctrlPr>
                      </m:sSupPr>
                      <m:e>
                        <m:r>
                          <a:rPr lang="ar-AE" altLang="zh-CN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𝟏𝟎</m:t>
                        </m:r>
                      </m:e>
                      <m:sup>
                        <m:r>
                          <a:rPr lang="ar-AE" altLang="zh-CN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𝟔</m:t>
                        </m:r>
                        <m:r>
                          <a:rPr lang="ar-AE" altLang="zh-CN" sz="17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.</m:t>
                        </m:r>
                        <m:r>
                          <a:rPr lang="ar-AE" altLang="zh-CN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GeV 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742950" lvl="1" indent="-285750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l"/>
                </a:pP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Zenith angle: 40°–50° 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742950" lvl="1" indent="-285750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l"/>
                </a:pP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Proton selection: 95% purity 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marL="742950" lvl="1" indent="-285750">
                  <a:lnSpc>
                    <a:spcPct val="110000"/>
                  </a:lnSpc>
                  <a:spcBef>
                    <a:spcPts val="405"/>
                  </a:spcBef>
                  <a:buFont typeface="Wingdings" panose="05000000000000000000" charset="0"/>
                  <a:buChar char="l"/>
                </a:pPr>
                <a:r>
                  <a:rPr lang="en-US" altLang="zh-CN" sz="1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</a:rPr>
                  <a:t>Experiment data: 2021.10 ~ 2022.04</a:t>
                </a:r>
                <a:endParaRPr lang="en-US" altLang="zh-CN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10" y="798195"/>
                <a:ext cx="7520940" cy="40544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517" y="200384"/>
            <a:ext cx="5448813" cy="357567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Proton selection </a:t>
            </a:r>
            <a:endParaRPr lang="zh-CN" altLang="en-US" sz="27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69215" y="1025525"/>
                <a:ext cx="6422390" cy="33921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algn="l">
                  <a:buClrTx/>
                  <a:buSzTx/>
                  <a:buFont typeface="Wingdings" panose="05000000000000000000" charset="0"/>
                  <a:buChar char="Ø"/>
                </a:pPr>
                <a:r>
                  <a:rPr lang="en-US" altLang="zh-CN" sz="161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  <a:sym typeface="+mn-ea"/>
                  </a:rPr>
                  <a:t>Relationship between Nu, Ne, and the energy(E) and mass number(A)</a:t>
                </a:r>
                <a:endParaRPr lang="en-US" altLang="zh-CN" sz="161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10" b="0" i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10" b="0" i="0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10" b="0" i="0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μ</m:t>
                        </m:r>
                      </m:sub>
                    </m:sSub>
                    <m:r>
                      <a:rPr lang="en-US" altLang="zh-CN" sz="1610" b="0" i="0" smtClean="0">
                        <a:latin typeface="Cambria Math" panose="02040503050406030204" charset="0"/>
                        <a:ea typeface="Cambria Math" panose="02040503050406030204" charset="0"/>
                      </a:rPr>
                      <m:t>∝</m:t>
                    </m:r>
                    <m:sSup>
                      <m:sSupPr>
                        <m:ctrlPr>
                          <a:rPr lang="en-US" altLang="zh-CN" sz="1610" i="1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10" i="0">
                            <a:latin typeface="Cambria Math" panose="02040503050406030204" charset="0"/>
                            <a:ea typeface="Cambria Math" panose="02040503050406030204" charset="0"/>
                          </a:rPr>
                          <m:t>A</m:t>
                        </m:r>
                      </m:e>
                      <m:sup>
                        <m:r>
                          <a:rPr lang="en-US" altLang="zh-CN" sz="1610" i="0">
                            <a:latin typeface="Cambria Math" panose="02040503050406030204" charset="0"/>
                            <a:ea typeface="Cambria Math" panose="02040503050406030204" charset="0"/>
                          </a:rPr>
                          <m:t>1</m:t>
                        </m:r>
                        <m:r>
                          <a:rPr lang="en-US" altLang="zh-CN" sz="1610" i="0">
                            <a:latin typeface="Cambria Math" panose="02040503050406030204" charset="0"/>
                            <a:ea typeface="Cambria Math" panose="0204050305040603020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1610" b="0" i="0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β</m:t>
                        </m:r>
                      </m:sup>
                    </m:sSup>
                    <m:sSup>
                      <m:sSupPr>
                        <m:ctrlPr>
                          <a:rPr lang="en-US" altLang="zh-CN" sz="1610" b="0" i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10" b="0" i="1" smtClean="0">
                                <a:latin typeface="Cambria Math" panose="02040503050406030204" charset="0"/>
                                <a:ea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610" b="0" i="1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610" b="0" i="0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E</m:t>
                                </m:r>
                              </m:num>
                              <m:den>
                                <m:r>
                                  <a:rPr lang="en-US" altLang="zh-CN" sz="1610" b="0" i="0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1</m:t>
                                </m:r>
                                <m:r>
                                  <a:rPr lang="en-US" altLang="zh-CN" sz="1610" b="0" i="0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10" b="0" i="0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PeV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sz="1610" b="0" i="0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β</m:t>
                        </m:r>
                      </m:sup>
                    </m:sSup>
                  </m:oMath>
                </a14:m>
                <a:r>
                  <a:rPr lang="en-US" altLang="zh-CN" sz="1610" dirty="0">
                    <a:latin typeface="华文楷体" panose="02010600040101010101" pitchFamily="2" charset="-122"/>
                    <a:ea typeface="Cambria Math" panose="02040503050406030204" charset="0"/>
                    <a:sym typeface="+mn-ea"/>
                  </a:rPr>
                  <a:t> </a:t>
                </a:r>
                <a:endParaRPr lang="en-US" altLang="zh-CN" sz="1610" dirty="0">
                  <a:latin typeface="华文楷体" panose="02010600040101010101" pitchFamily="2" charset="-122"/>
                  <a:ea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10" b="0" i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10" b="0" i="0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10" b="0" i="0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e</m:t>
                        </m:r>
                      </m:sub>
                    </m:sSub>
                    <m:r>
                      <a:rPr lang="en-US" altLang="zh-CN" sz="1610" b="0" i="0" smtClean="0">
                        <a:latin typeface="Cambria Math" panose="02040503050406030204" charset="0"/>
                        <a:ea typeface="Cambria Math" panose="02040503050406030204" charset="0"/>
                      </a:rPr>
                      <m:t>∝</m:t>
                    </m:r>
                    <m:sSup>
                      <m:sSupPr>
                        <m:ctrlPr>
                          <a:rPr lang="en-US" altLang="zh-CN" sz="1610" i="1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10" i="0">
                            <a:latin typeface="Cambria Math" panose="02040503050406030204" charset="0"/>
                            <a:ea typeface="Cambria Math" panose="02040503050406030204" charset="0"/>
                          </a:rPr>
                          <m:t>A</m:t>
                        </m:r>
                      </m:e>
                      <m:sup>
                        <m:r>
                          <a:rPr lang="en-US" altLang="zh-CN" sz="1610" i="0">
                            <a:latin typeface="Cambria Math" panose="02040503050406030204" charset="0"/>
                            <a:ea typeface="Cambria Math" panose="02040503050406030204" charset="0"/>
                          </a:rPr>
                          <m:t>1</m:t>
                        </m:r>
                        <m:r>
                          <a:rPr lang="en-US" altLang="zh-CN" sz="1610" i="0">
                            <a:latin typeface="Cambria Math" panose="02040503050406030204" charset="0"/>
                            <a:ea typeface="Cambria Math" panose="0204050305040603020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1610" b="0" i="0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α</m:t>
                        </m:r>
                      </m:sup>
                    </m:sSup>
                    <m:sSup>
                      <m:sSupPr>
                        <m:ctrlPr>
                          <a:rPr lang="en-US" altLang="zh-CN" sz="1610" b="0" i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10" b="0" i="1" smtClean="0">
                                <a:latin typeface="Cambria Math" panose="02040503050406030204" charset="0"/>
                                <a:ea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610" b="0" i="1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610" b="0" i="0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E</m:t>
                                </m:r>
                              </m:num>
                              <m:den>
                                <m:r>
                                  <a:rPr lang="en-US" altLang="zh-CN" sz="1610" b="0" i="0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1</m:t>
                                </m:r>
                                <m:r>
                                  <a:rPr lang="en-US" altLang="zh-CN" sz="1610" b="0" i="0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10" b="0" i="0" smtClean="0">
                                    <a:latin typeface="Cambria Math" panose="02040503050406030204" charset="0"/>
                                    <a:ea typeface="Cambria Math" panose="02040503050406030204" charset="0"/>
                                  </a:rPr>
                                  <m:t>PeV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sz="1610" b="0" i="0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α</m:t>
                        </m:r>
                      </m:sup>
                    </m:sSup>
                  </m:oMath>
                </a14:m>
                <a:r>
                  <a:rPr lang="en-US" altLang="zh-CN" sz="1610" dirty="0">
                    <a:latin typeface="华文楷体" panose="02010600040101010101" pitchFamily="2" charset="-122"/>
                    <a:ea typeface="Cambria Math" panose="02040503050406030204" charset="0"/>
                    <a:sym typeface="+mn-ea"/>
                  </a:rPr>
                  <a:t> </a:t>
                </a:r>
                <a:endParaRPr lang="en-US" altLang="zh-CN" sz="1610" dirty="0">
                  <a:latin typeface="华文楷体" panose="02010600040101010101" pitchFamily="2" charset="-122"/>
                  <a:ea typeface="Cambria Math" panose="02040503050406030204" charset="0"/>
                </a:endParaRPr>
              </a:p>
              <a:p>
                <a:pPr lvl="1"/>
                <a:endParaRPr lang="en-US" altLang="zh-CN" sz="161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  <a:sym typeface="+mn-ea"/>
                </a:endParaRPr>
              </a:p>
              <a:p>
                <a:pPr lvl="1"/>
                <a:endParaRPr lang="en-US" altLang="zh-CN" sz="161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  <a:sym typeface="+mn-ea"/>
                </a:endParaRPr>
              </a:p>
              <a:p>
                <a:pPr marL="285750" lvl="0" indent="-285750">
                  <a:buFont typeface="Wingdings" panose="05000000000000000000" charset="0"/>
                  <a:buChar char="Ø"/>
                </a:pPr>
                <a:r>
                  <a:rPr lang="en-US" altLang="zh-CN" sz="161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正文)"/>
                    <a:sym typeface="+mn-ea"/>
                  </a:rPr>
                  <a:t>Mass-sensitive parameter:</a:t>
                </a:r>
                <a:endParaRPr lang="en-US" altLang="zh-CN" sz="161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  <a:sym typeface="+mn-ea"/>
                </a:endParaRPr>
              </a:p>
              <a:p>
                <a:pPr marL="33528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10" b="1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61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161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𝝁</m:t>
                          </m:r>
                          <m:r>
                            <a:rPr lang="en-US" altLang="zh-CN" sz="161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161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61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uncPr>
                        <m:fName>
                          <m:r>
                            <a:rPr lang="en-US" altLang="zh-CN" sz="161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𝒍𝒈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1610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𝝁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𝒆</m:t>
                                  </m:r>
                                </m:sub>
                                <m:sup>
                                  <m: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𝜷</m:t>
                                  </m:r>
                                  <m: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/</m:t>
                                  </m:r>
                                  <m:r>
                                    <a:rPr lang="en-US" altLang="zh-CN" sz="161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𝜶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 (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𝛃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/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𝛂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: 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𝟎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𝟖𝟐</m:t>
                      </m:r>
                      <m:r>
                        <a:rPr lang="en-US" altLang="zh-CN" sz="1610" b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sz="161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(正文)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610" smtClean="0">
                    <a:latin typeface="Cambria Math" panose="02040503050406030204" charset="0"/>
                    <a:ea typeface="Cambria Math" panose="02040503050406030204" charset="0"/>
                    <a:sym typeface="+mn-ea"/>
                  </a:rPr>
                  <a:t>(In a ring of 40~200 m from shower axis)</a:t>
                </a:r>
                <a:endParaRPr lang="en-US" altLang="zh-CN" sz="1610" smtClean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10" b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10" b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𝐍</m:t>
                        </m:r>
                      </m:e>
                      <m:sub>
                        <m:r>
                          <a:rPr lang="en-US" altLang="zh-CN" sz="1610" b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𝛍</m:t>
                        </m:r>
                      </m:sub>
                    </m:sSub>
                  </m:oMath>
                </a14:m>
                <a:r>
                  <a:rPr lang="en-US" altLang="zh-CN" sz="1610" b="1" smtClean="0">
                    <a:latin typeface="Cambria Math" panose="02040503050406030204" charset="0"/>
                    <a:ea typeface="Cambria Math" panose="02040503050406030204" charset="0"/>
                    <a:sym typeface="+mn-ea"/>
                  </a:rPr>
                  <a:t>:</a:t>
                </a:r>
                <a:r>
                  <a:rPr lang="en-US" altLang="zh-CN" sz="1610" smtClean="0">
                    <a:latin typeface="Cambria Math" panose="02040503050406030204" charset="0"/>
                    <a:ea typeface="Cambria Math" panose="02040503050406030204" charset="0"/>
                    <a:sym typeface="+mn-ea"/>
                  </a:rPr>
                  <a:t> muons</a:t>
                </a:r>
                <a:endParaRPr lang="en-US" altLang="zh-CN" sz="1610" smtClean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10" b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10" b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𝐍</m:t>
                        </m:r>
                      </m:e>
                      <m:sub>
                        <m:r>
                          <a:rPr lang="en-US" altLang="zh-CN" sz="1610" b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altLang="zh-CN" sz="1610" b="1" smtClean="0">
                    <a:latin typeface="Cambria Math" panose="02040503050406030204" charset="0"/>
                    <a:ea typeface="Cambria Math" panose="02040503050406030204" charset="0"/>
                    <a:sym typeface="+mn-ea"/>
                  </a:rPr>
                  <a:t>: </a:t>
                </a:r>
                <a:r>
                  <a:rPr lang="en-US" altLang="zh-CN" sz="1610" smtClean="0">
                    <a:latin typeface="Cambria Math" panose="02040503050406030204" charset="0"/>
                    <a:ea typeface="Cambria Math" panose="02040503050406030204" charset="0"/>
                    <a:sym typeface="+mn-ea"/>
                  </a:rPr>
                  <a:t>electromagnetic particles</a:t>
                </a:r>
                <a:endParaRPr lang="en-US" altLang="zh-CN" sz="1610" smtClean="0">
                  <a:latin typeface="Cambria Math" panose="02040503050406030204" charset="0"/>
                  <a:ea typeface="Cambria Math" panose="020405030504060302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5" y="1025525"/>
                <a:ext cx="6422390" cy="33921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compare_comp_pmu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835" y="1492250"/>
            <a:ext cx="4488716" cy="324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9780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>
              <a:xfrm>
                <a:off x="822517" y="200384"/>
                <a:ext cx="5699223" cy="357567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dirty="0">
                            <a:solidFill>
                              <a:srgbClr val="00206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omic Sans MS" panose="030F0702030302020204" charset="0"/>
                            <a:cs typeface="Comic Sans MS" panose="030F0702030302020204" charset="0"/>
                          </a:rPr>
                        </m:ctrlPr>
                      </m:sSubPr>
                      <m:e>
                        <m:r>
                          <a:rPr lang="en-US" sz="2700" dirty="0">
                            <a:solidFill>
                              <a:srgbClr val="00206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omic Sans MS" panose="030F0702030302020204" charset="0"/>
                            <a:cs typeface="Comic Sans MS" panose="030F0702030302020204" charset="0"/>
                          </a:rPr>
                          <m:t>𝑿</m:t>
                        </m:r>
                      </m:e>
                      <m:sub>
                        <m:r>
                          <a:rPr lang="en-US" sz="2700" dirty="0">
                            <a:solidFill>
                              <a:srgbClr val="00206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omic Sans MS" panose="030F0702030302020204" charset="0"/>
                            <a:cs typeface="Comic Sans MS" panose="030F0702030302020204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2700" dirty="0"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omic Sans MS" panose="030F0702030302020204" charset="0"/>
                    <a:cs typeface="Comic Sans MS" panose="030F0702030302020204" charset="0"/>
                    <a:sym typeface="+mn-ea"/>
                  </a:rPr>
                  <a:t> </a:t>
                </a:r>
                <a:r>
                  <a:rPr lang="en-US" sz="2700" dirty="0"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omic Sans MS" panose="030F0702030302020204" charset="0"/>
                    <a:cs typeface="Comic Sans MS" panose="030F0702030302020204" charset="0"/>
                    <a:sym typeface="+mn-ea"/>
                  </a:rPr>
                  <a:t>R</a:t>
                </a:r>
                <a:r>
                  <a:rPr lang="en-US" sz="2700" dirty="0"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omic Sans MS" panose="030F0702030302020204" charset="0"/>
                    <a:cs typeface="Comic Sans MS" panose="030F0702030302020204" charset="0"/>
                    <a:sym typeface="+mn-ea"/>
                  </a:rPr>
                  <a:t>econstruction</a:t>
                </a:r>
                <a:endParaRPr lang="en-US" sz="2700" dirty="0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charset="0"/>
                  <a:cs typeface="Comic Sans MS" panose="030F0702030302020204" charset="0"/>
                </a:endParaRPr>
              </a:p>
            </p:txBody>
          </p:sp>
        </mc:Choice>
        <mc:Fallback>
          <p:sp>
            <p:nvSpPr>
              <p:cNvPr id="3" name="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517" y="200384"/>
                <a:ext cx="5699223" cy="357567"/>
              </a:xfrm>
              <a:blipFill rotWithShape="1">
                <a:blip r:embed="rId1"/>
                <a:stretch>
                  <a:fillRect l="-3" t="-22121" r="5" b="-22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680085" y="1099185"/>
            <a:ext cx="1649225" cy="1404000"/>
            <a:chOff x="3279489" y="2466124"/>
            <a:chExt cx="3255646" cy="2770000"/>
          </a:xfrm>
        </p:grpSpPr>
        <p:grpSp>
          <p:nvGrpSpPr>
            <p:cNvPr id="12" name="组合 11"/>
            <p:cNvGrpSpPr/>
            <p:nvPr/>
          </p:nvGrpSpPr>
          <p:grpSpPr>
            <a:xfrm>
              <a:off x="3279489" y="2871887"/>
              <a:ext cx="2550042" cy="2364237"/>
              <a:chOff x="3126601" y="2866528"/>
              <a:chExt cx="2550042" cy="2364237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/>
              <a:srcRect r="18893"/>
              <a:stretch>
                <a:fillRect/>
              </a:stretch>
            </p:blipFill>
            <p:spPr>
              <a:xfrm rot="16200000">
                <a:off x="3219503" y="2773626"/>
                <a:ext cx="2364237" cy="2550042"/>
              </a:xfrm>
              <a:prstGeom prst="rect">
                <a:avLst/>
              </a:prstGeom>
            </p:spPr>
          </p:pic>
          <p:sp>
            <p:nvSpPr>
              <p:cNvPr id="24" name="椭圆 23"/>
              <p:cNvSpPr/>
              <p:nvPr/>
            </p:nvSpPr>
            <p:spPr>
              <a:xfrm rot="19630767">
                <a:off x="4307557" y="3386654"/>
                <a:ext cx="1016851" cy="841820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sz="1330" b="1" dirty="0"/>
              </a:p>
            </p:txBody>
          </p:sp>
        </p:grpSp>
        <p:cxnSp>
          <p:nvCxnSpPr>
            <p:cNvPr id="17" name="直接箭头连接符 16"/>
            <p:cNvCxnSpPr/>
            <p:nvPr/>
          </p:nvCxnSpPr>
          <p:spPr>
            <a:xfrm flipH="1" flipV="1">
              <a:off x="4968872" y="3875311"/>
              <a:ext cx="207194" cy="6808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4715837" y="4555833"/>
              <a:ext cx="1672709" cy="52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0" dirty="0">
                  <a:latin typeface="Cambria Math" panose="02040503050406030204" charset="0"/>
                  <a:ea typeface="Cambria Math" panose="02040503050406030204" charset="0"/>
                </a:rPr>
                <a:t>Centroid</a:t>
              </a:r>
              <a:endParaRPr lang="zh-CN" altLang="en-US" sz="1330" dirty="0">
                <a:latin typeface="Cambria Math" panose="02040503050406030204" charset="0"/>
              </a:endParaRPr>
            </a:p>
          </p:txBody>
        </p:sp>
        <p:cxnSp>
          <p:nvCxnSpPr>
            <p:cNvPr id="19" name="直接箭头连接符 18"/>
            <p:cNvCxnSpPr>
              <a:stCxn id="20" idx="2"/>
            </p:cNvCxnSpPr>
            <p:nvPr/>
          </p:nvCxnSpPr>
          <p:spPr>
            <a:xfrm flipH="1">
              <a:off x="5626207" y="2995295"/>
              <a:ext cx="229394" cy="3044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176059" y="2466124"/>
              <a:ext cx="1359076" cy="52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0" dirty="0">
                  <a:latin typeface="Cambria Math" panose="02040503050406030204" charset="0"/>
                  <a:ea typeface="Cambria Math" panose="02040503050406030204" charset="0"/>
                </a:rPr>
                <a:t>Source</a:t>
              </a:r>
              <a:endParaRPr lang="zh-CN" altLang="en-US" sz="1330" dirty="0">
                <a:latin typeface="Cambria Math" panose="02040503050406030204" charset="0"/>
              </a:endParaRPr>
            </a:p>
          </p:txBody>
        </p:sp>
        <p:sp>
          <p:nvSpPr>
            <p:cNvPr id="21" name="右大括号 20"/>
            <p:cNvSpPr/>
            <p:nvPr/>
          </p:nvSpPr>
          <p:spPr>
            <a:xfrm rot="14324046">
              <a:off x="4893595" y="2648803"/>
              <a:ext cx="254429" cy="84913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3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/>
              </p:nvSpPr>
              <p:spPr>
                <a:xfrm rot="19381070">
                  <a:off x="4523843" y="2521510"/>
                  <a:ext cx="472044" cy="5292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330" i="1" dirty="0">
                                <a:latin typeface="Cambria Math" panose="02040503050406030204" charset="0"/>
                                <a:ea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330" i="1" dirty="0">
                                <a:latin typeface="Cambria Math" panose="02040503050406030204" charset="0"/>
                                <a:ea typeface="Cambria Math" panose="0204050305040603020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330" i="1" dirty="0">
                                <a:latin typeface="Cambria Math" panose="02040503050406030204" charset="0"/>
                                <a:ea typeface="Cambria Math" panose="02040503050406030204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zh-CN" altLang="en-US" sz="1330" dirty="0">
                    <a:latin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81070">
                  <a:off x="4523843" y="2521510"/>
                  <a:ext cx="472044" cy="52924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914015" y="3552190"/>
                <a:ext cx="3218815" cy="7886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lvl="1" indent="-278130" defTabSz="667385">
                  <a:lnSpc>
                    <a:spcPct val="110000"/>
                  </a:lnSpc>
                  <a:buFont typeface="Wingdings" panose="05000000000000000000" charset="0"/>
                  <a:buChar char="n"/>
                </a:pPr>
                <a:r>
                  <a:rPr lang="en-US" altLang="zh-CN" sz="1555" b="1" dirty="0" err="1">
                    <a:latin typeface="Cambria Math" panose="02040503050406030204" charset="0"/>
                    <a:ea typeface="Cambria Math" panose="02040503050406030204" charset="0"/>
                    <a:cs typeface="Cambria Math" panose="02040503050406030204" charset="0"/>
                    <a:sym typeface="+mn-ea"/>
                  </a:rPr>
                  <a:t>Xmax</a:t>
                </a:r>
                <a:r>
                  <a:rPr lang="en-US" altLang="zh-CN" sz="1555" b="1" dirty="0">
                    <a:latin typeface="Cambria Math" panose="02040503050406030204" charset="0"/>
                    <a:ea typeface="Cambria Math" panose="02040503050406030204" charset="0"/>
                    <a:cs typeface="Cambria Math" panose="02040503050406030204" charset="0"/>
                    <a:sym typeface="+mn-ea"/>
                  </a:rPr>
                  <a:t> reconstruction from </a:t>
                </a:r>
                <a:r>
                  <a:rPr lang="en-US" altLang="zh-CN" sz="1555" b="1" dirty="0" err="1">
                    <a:latin typeface="Cambria Math" panose="02040503050406030204" charset="0"/>
                    <a:ea typeface="Cambria Math" panose="02040503050406030204" charset="0"/>
                    <a:cs typeface="Cambria Math" panose="02040503050406030204" charset="0"/>
                    <a:sym typeface="+mn-ea"/>
                  </a:rPr>
                  <a:t>Dist</a:t>
                </a:r>
                <a:r>
                  <a:rPr lang="en-US" altLang="zh-CN" sz="1555" b="1" dirty="0">
                    <a:latin typeface="Cambria Math" panose="02040503050406030204" charset="0"/>
                    <a:ea typeface="Cambria Math" panose="02040503050406030204" charset="0"/>
                    <a:cs typeface="Cambria Math" panose="02040503050406030204" charset="0"/>
                    <a:sym typeface="+mn-ea"/>
                  </a:rPr>
                  <a:t>:</a:t>
                </a:r>
                <a:endParaRPr lang="en-US" altLang="zh-CN" sz="1555" b="1" dirty="0">
                  <a:latin typeface="Cambria Math" panose="02040503050406030204" charset="0"/>
                  <a:ea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lvl="1" defTabSz="667385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555" b="1" i="1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55" b="1" i="1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1555" b="1" i="1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) </m:t>
                          </m:r>
                        </m:e>
                        <m:sub>
                          <m: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𝑐𝑜𝑟𝑟</m:t>
                          </m:r>
                          <m: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𝒆</m:t>
                          </m:r>
                          <m: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𝑐𝑡</m:t>
                          </m:r>
                        </m:sub>
                      </m:sSub>
                      <m:r>
                        <a:rPr lang="en-US" altLang="zh-CN" sz="1555" b="1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a</m:t>
                          </m:r>
                        </m:e>
                        <m:sub>
                          <m: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555" b="1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a</m:t>
                          </m:r>
                        </m:e>
                        <m:sub>
                          <m:r>
                            <a:rPr lang="en-US" altLang="zh-CN" sz="1555" b="1" i="1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555" b="1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sz="1555" b="1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Xmax</m:t>
                      </m:r>
                    </m:oMath>
                  </m:oMathPara>
                </a14:m>
                <a:endParaRPr lang="en-US" altLang="zh-CN" sz="1555" b="1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lvl="1" indent="-333375" defTabSz="667385">
                  <a:lnSpc>
                    <a:spcPct val="110000"/>
                  </a:lnSpc>
                  <a:buFont typeface="Wingdings" panose="05000000000000000000" charset="0"/>
                  <a:buChar char="n"/>
                </a:pPr>
                <a:endParaRPr lang="en-US" altLang="zh-CN" sz="1555" b="1" baseline="30000" dirty="0">
                  <a:latin typeface="Cambria Math" panose="02040503050406030204" charset="0"/>
                  <a:ea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015" y="3552190"/>
                <a:ext cx="3218815" cy="788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2993390" y="1007745"/>
            <a:ext cx="6561455" cy="2339340"/>
            <a:chOff x="4570" y="1395"/>
            <a:chExt cx="10333" cy="3684"/>
          </a:xfrm>
        </p:grpSpPr>
        <p:pic>
          <p:nvPicPr>
            <p:cNvPr id="10" name="图片 9" descr="Xmax_Dist_gs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0" y="1395"/>
              <a:ext cx="5403" cy="3685"/>
            </a:xfrm>
            <a:prstGeom prst="rect">
              <a:avLst/>
            </a:prstGeom>
          </p:spPr>
        </p:pic>
        <p:pic>
          <p:nvPicPr>
            <p:cNvPr id="14" name="图片 13" descr="Resolution_p9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01" y="1395"/>
              <a:ext cx="5403" cy="368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079490" y="3552190"/>
            <a:ext cx="3682365" cy="788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7655" lvl="1" indent="-285750" defTabSz="667385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1555" b="1" dirty="0" err="1">
                <a:latin typeface="Cambria Math" panose="02040503050406030204" charset="0"/>
                <a:ea typeface="Cambria Math" panose="02040503050406030204" charset="0"/>
                <a:cs typeface="Cambria Math" panose="02040503050406030204" charset="0"/>
                <a:sym typeface="+mn-ea"/>
              </a:rPr>
              <a:t>Xmax</a:t>
            </a:r>
            <a:r>
              <a:rPr lang="en-US" altLang="zh-CN" sz="1555" b="1" dirty="0">
                <a:latin typeface="Cambria Math" panose="02040503050406030204" charset="0"/>
                <a:ea typeface="Cambria Math" panose="02040503050406030204" charset="0"/>
                <a:cs typeface="Cambria Math" panose="02040503050406030204" charset="0"/>
                <a:sym typeface="+mn-ea"/>
              </a:rPr>
              <a:t> Bias: ~0 g/cm</a:t>
            </a:r>
            <a:r>
              <a:rPr lang="en-US" altLang="zh-CN" sz="1555" b="1" baseline="30000" dirty="0">
                <a:latin typeface="Cambria Math" panose="02040503050406030204" charset="0"/>
                <a:ea typeface="Cambria Math" panose="02040503050406030204" charset="0"/>
                <a:cs typeface="Cambria Math" panose="02040503050406030204" charset="0"/>
                <a:sym typeface="+mn-ea"/>
              </a:rPr>
              <a:t>2</a:t>
            </a:r>
            <a:endParaRPr lang="en-US" altLang="zh-CN" sz="1555" b="1" baseline="30000" dirty="0">
              <a:latin typeface="Cambria Math" panose="02040503050406030204" charset="0"/>
              <a:ea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287655" lvl="1" indent="-285750" defTabSz="667385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1555" b="1" dirty="0">
                <a:latin typeface="Cambria Math" panose="02040503050406030204" charset="0"/>
                <a:ea typeface="Cambria Math" panose="02040503050406030204" charset="0"/>
                <a:cs typeface="Cambria Math" panose="02040503050406030204" charset="0"/>
                <a:sym typeface="+mn-ea"/>
              </a:rPr>
              <a:t>RMS(</a:t>
            </a:r>
            <a:r>
              <a:rPr lang="en-US" altLang="zh-CN" sz="1555" b="1" dirty="0" err="1">
                <a:latin typeface="Cambria Math" panose="02040503050406030204" charset="0"/>
                <a:ea typeface="Cambria Math" panose="02040503050406030204" charset="0"/>
                <a:cs typeface="Cambria Math" panose="02040503050406030204" charset="0"/>
                <a:sym typeface="+mn-ea"/>
              </a:rPr>
              <a:t>RecXmax-Xmax</a:t>
            </a:r>
            <a:r>
              <a:rPr lang="en-US" altLang="zh-CN" sz="1555" b="1" dirty="0">
                <a:latin typeface="Cambria Math" panose="02040503050406030204" charset="0"/>
                <a:ea typeface="Cambria Math" panose="02040503050406030204" charset="0"/>
                <a:cs typeface="Cambria Math" panose="02040503050406030204" charset="0"/>
                <a:sym typeface="+mn-ea"/>
              </a:rPr>
              <a:t>) : ~27.9 g/cm</a:t>
            </a:r>
            <a:r>
              <a:rPr lang="en-US" altLang="zh-CN" sz="1555" b="1" baseline="30000" dirty="0">
                <a:latin typeface="Cambria Math" panose="02040503050406030204" charset="0"/>
                <a:ea typeface="Cambria Math" panose="02040503050406030204" charset="0"/>
                <a:cs typeface="Cambria Math" panose="02040503050406030204" charset="0"/>
                <a:sym typeface="+mn-ea"/>
              </a:rPr>
              <a:t>2</a:t>
            </a:r>
            <a:endParaRPr lang="en-US" altLang="zh-CN" sz="1555" b="1" baseline="30000" dirty="0">
              <a:latin typeface="Cambria Math" panose="02040503050406030204" charset="0"/>
              <a:ea typeface="Cambria Math" panose="02040503050406030204" charset="0"/>
              <a:cs typeface="Cambria Math" panose="02040503050406030204" charset="0"/>
              <a:sym typeface="+mn-ea"/>
            </a:endParaRPr>
          </a:p>
          <a:p>
            <a:pPr lvl="1" indent="-333375" defTabSz="667385">
              <a:lnSpc>
                <a:spcPct val="110000"/>
              </a:lnSpc>
              <a:buFont typeface="Wingdings" panose="05000000000000000000" charset="0"/>
              <a:buChar char="n"/>
            </a:pPr>
            <a:endParaRPr lang="en-US" altLang="zh-CN" sz="1555" b="1" baseline="30000" dirty="0">
              <a:latin typeface="Cambria Math" panose="02040503050406030204" charset="0"/>
              <a:ea typeface="Cambria Math" panose="02040503050406030204" charset="0"/>
              <a:cs typeface="Cambria Math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47015" y="802005"/>
                <a:ext cx="1226820" cy="3549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lvl="0" indent="-278130" defTabSz="667385">
                  <a:lnSpc>
                    <a:spcPct val="110000"/>
                  </a:lnSpc>
                  <a:buFont typeface="Wingdings" panose="05000000000000000000" charset="0"/>
                  <a:buChar char="n"/>
                </a:pPr>
                <a14:m>
                  <m:oMath xmlns:m="http://schemas.openxmlformats.org/officeDocument/2006/math">
                    <m:r>
                      <a:rPr lang="en-US" altLang="zh-CN" sz="1555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𝑫𝒊𝒔𝒕</m:t>
                    </m:r>
                    <m:r>
                      <a:rPr lang="en-US" altLang="zh-CN" sz="1555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:</m:t>
                    </m:r>
                    <m:sSub>
                      <m:sSubPr>
                        <m:ctrlPr>
                          <a:rPr lang="en-US" altLang="zh-CN" sz="1555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55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555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𝒄</m:t>
                        </m:r>
                      </m:sub>
                    </m:sSub>
                  </m:oMath>
                </a14:m>
                <a:endParaRPr lang="en-US" altLang="zh-CN" sz="1555" b="1" i="1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5" y="802005"/>
                <a:ext cx="1226820" cy="3549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Dist_Rp_gs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" y="2911475"/>
            <a:ext cx="2919661" cy="19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102870" y="2761615"/>
                <a:ext cx="2804160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400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𝒄</m:t>
                            </m:r>
                          </m:sub>
                        </m:sSub>
                        <m: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) 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𝑐𝑜𝑟𝑟</m:t>
                        </m:r>
                        <m: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𝒆</m:t>
                        </m:r>
                        <m: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𝑐𝑡</m:t>
                        </m:r>
                      </m:sub>
                    </m:sSub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𝒄</m:t>
                        </m:r>
                      </m:sub>
                    </m:sSub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𝒑</m:t>
                    </m:r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𝟏</m:t>
                    </m:r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𝑹𝒑</m:t>
                    </m:r>
                    <m:r>
                      <a:rPr lang="en-US" altLang="zh-CN" sz="1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</m:t>
                    </m:r>
                  </m:oMath>
                </a14:m>
                <a:endParaRPr lang="en-US" altLang="zh-CN" sz="1400" b="1" i="1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" y="2761615"/>
                <a:ext cx="2804160" cy="3067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517" y="200384"/>
            <a:ext cx="5448813" cy="357567"/>
          </a:xfrm>
        </p:spPr>
        <p:txBody>
          <a:bodyPr>
            <a:noAutofit/>
          </a:bodyPr>
          <a:lstStyle/>
          <a:p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Method-Theory</a:t>
            </a:r>
            <a:endParaRPr lang="zh-CN" alt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96665" y="623223"/>
                <a:ext cx="7788263" cy="101102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𝑴𝑪</m:t>
                          </m:r>
                        </m:sub>
                        <m:sup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𝒑</m:t>
                          </m:r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𝒂𝒊𝒓</m:t>
                          </m:r>
                        </m:sup>
                      </m:sSubSup>
                      <m:r>
                        <a:rPr lang="en-US" altLang="zh-CN" sz="2115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   </m:t>
                      </m:r>
                      <m:box>
                        <m:boxPr>
                          <m:noBreak m:val="on"/>
                          <m:ctrlPr>
                            <a:rPr lang="en-US" altLang="zh-CN" sz="2115" b="1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altLang="zh-CN" sz="2115" b="1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zh-CN" sz="2115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115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𝑷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115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charset="0"/>
                                              <a:ea typeface="MS Mincho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115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charset="0"/>
                                              <a:ea typeface="MS Mincho" charset="0"/>
                                              <a:cs typeface="Cambria Math" panose="02040503050406030204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115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charset="0"/>
                                              <a:ea typeface="MS Mincho" charset="0"/>
                                              <a:cs typeface="Cambria Math" panose="02040503050406030204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sz="211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altLang="zh-CN" sz="2115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  <a:cs typeface="Cambria Math" panose="02040503050406030204" charset="0"/>
                                </a:rPr>
                                <m:t>∝</m:t>
                              </m:r>
                              <m:r>
                                <a:rPr lang="en-US" altLang="zh-CN" sz="2115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  <a:cs typeface="Cambria Math" panose="02040503050406030204" charset="0"/>
                                </a:rPr>
                                <m:t>𝒆𝒙𝒑</m:t>
                              </m:r>
                              <m:r>
                                <a:rPr lang="en-US" altLang="zh-CN" sz="2115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  <a:cs typeface="Cambria Math" panose="02040503050406030204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altLang="zh-CN" sz="2115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Cambria Math" panose="0204050305040603020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altLang="zh-CN" sz="2115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zh-CN" altLang="en-US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𝑴𝑪</m:t>
                                      </m:r>
                                    </m:sub>
                                    <m:sup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𝒑</m:t>
                                      </m:r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𝒂𝒊𝒓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115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</m:groupChr>
                        </m:e>
                      </m:box>
                      <m:r>
                        <a:rPr lang="en-US" altLang="zh-CN" sz="2115" b="1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   </m:t>
                      </m:r>
                      <m:sSub>
                        <m:sSubPr>
                          <m:ctrlP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115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15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115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  </m:t>
                          </m:r>
                          <m:box>
                            <m:boxPr>
                              <m:noBreak m:val="on"/>
                              <m:ctrlPr>
                                <a:rPr lang="en-US" altLang="zh-CN" sz="2115" b="1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altLang="zh-CN" sz="2115" b="1" i="1"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115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charset="0"/>
                                              <a:ea typeface="MS Mincho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115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charset="0"/>
                                              <a:ea typeface="MS Mincho" charset="0"/>
                                              <a:cs typeface="Cambria Math" panose="02040503050406030204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115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charset="0"/>
                                              <a:ea typeface="MS Mincho" charset="0"/>
                                              <a:cs typeface="Cambria Math" panose="02040503050406030204" charset="0"/>
                                            </a:rPr>
                                            <m:t>𝒎𝒂𝒙</m:t>
                                          </m:r>
                                        </m:sub>
                                      </m:sSub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= </m:t>
                                      </m:r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altLang="zh-CN" sz="2115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zh-CN" sz="2115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charset="0"/>
                                          <a:ea typeface="MS Mincho" charset="0"/>
                                          <a:cs typeface="Cambria Math" panose="02040503050406030204" charset="0"/>
                                        </a:rPr>
                                        <m:t>𝒓𝒊𝒔𝒆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</m:box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 </m:t>
                          </m:r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𝒎𝒂𝒙</m:t>
                          </m:r>
                          <m:r>
                            <a:rPr lang="en-US" altLang="zh-CN" sz="2115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sz="2115" b="1" i="1" dirty="0">
                  <a:solidFill>
                    <a:srgbClr val="FF00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65" y="623223"/>
                <a:ext cx="7788263" cy="1011025"/>
              </a:xfrm>
              <a:prstGeom prst="rect">
                <a:avLst/>
              </a:prstGeom>
              <a:blipFill rotWithShape="1">
                <a:blip r:embed="rId1"/>
                <a:stretch>
                  <a:fillRect l="-4" t="-28" r="4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35610" y="1537970"/>
                <a:ext cx="3829685" cy="10198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box>
                      <m:boxPr>
                        <m:noBreak m:val="on"/>
                        <m:ctrlPr>
                          <a:rPr lang="en-US" altLang="zh-CN" sz="161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altLang="zh-CN" sz="1610" b="1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groupChrPr>
                          <m:e>
                            <m:r>
                              <a:rPr lang="en-US" altLang="zh-CN" sz="1610" b="1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𝒔𝒕𝒆𝒑</m:t>
                            </m:r>
                            <m:r>
                              <a:rPr lang="en-US" altLang="zh-CN" sz="1610" b="1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𝟏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altLang="zh-CN" sz="161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161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Times New Roman" panose="02020603050405020304" pitchFamily="18" charset="0"/>
                  <a:sym typeface="+mn-ea"/>
                </a:endParaRPr>
              </a:p>
              <a:p>
                <a:pPr fontAlgn="base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𝑴𝑪</m:t>
                        </m:r>
                      </m:sub>
                      <m:sup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𝒑</m:t>
                        </m:r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𝒂𝒊𝒓</m:t>
                        </m:r>
                      </m:sup>
                    </m:sSubSup>
                  </m:oMath>
                </a14:m>
                <a:r>
                  <a:rPr lang="en-US" altLang="zh-CN" sz="161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  <a:sym typeface="+mn-ea"/>
                  </a:rPr>
                  <a:t>governs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161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  <a:sym typeface="+mn-ea"/>
                  </a:rPr>
                  <a:t> , which follows an exponential distribution</a:t>
                </a:r>
                <a:r>
                  <a:rPr lang="en-US" altLang="zh-CN" sz="161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.</a:t>
                </a:r>
                <a:endParaRPr lang="en-US" altLang="zh-CN" sz="161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" y="1537970"/>
                <a:ext cx="3829685" cy="1019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558091" y="1537818"/>
                <a:ext cx="4694358" cy="11059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box>
                      <m:boxPr>
                        <m:noBreak m:val="on"/>
                        <m:ctrlPr>
                          <a:rPr lang="en-US" altLang="zh-CN" sz="161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altLang="zh-CN" sz="1610" b="1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</m:ctrlPr>
                          </m:groupChrPr>
                          <m:e>
                            <m:r>
                              <a:rPr lang="en-US" altLang="zh-CN" sz="1610" b="1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𝒔𝒕𝒆𝒑</m:t>
                            </m:r>
                            <m:r>
                              <a:rPr lang="en-US" altLang="zh-CN" sz="1610" b="1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altLang="zh-CN" sz="161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161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Times New Roman" panose="02020603050405020304" pitchFamily="18" charset="0"/>
                  <a:sym typeface="+mn-ea"/>
                </a:endParaRPr>
              </a:p>
              <a:p>
                <a:pPr fontAlgn="base"/>
                <a:r>
                  <a:rPr lang="en-US" altLang="zh-CN" sz="161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  <a:sym typeface="+mn-ea"/>
                  </a:rPr>
                  <a:t>The shower maximum depth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𝒎𝒂𝒙</m:t>
                        </m:r>
                      </m:sub>
                    </m:sSub>
                    <m:r>
                      <a:rPr lang="en-US" altLang="zh-CN" sz="1610" b="1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𝟎</m:t>
                        </m:r>
                      </m:sub>
                    </m:sSub>
                    <m:r>
                      <a:rPr lang="en-US" altLang="zh-CN" sz="1610" b="1" i="1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𝒓𝒊𝒔𝒆</m:t>
                        </m:r>
                      </m:sub>
                    </m:sSub>
                  </m:oMath>
                </a14:m>
                <a:r>
                  <a:rPr lang="en-US" altLang="zh-CN" sz="161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  <a:sym typeface="+mn-ea"/>
                  </a:rPr>
                  <a:t>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61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𝒎𝒂𝒙</m:t>
                        </m:r>
                      </m:sub>
                    </m:sSub>
                    <m:r>
                      <a:rPr lang="en-US" altLang="zh-CN" sz="1610" b="1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lang="en-US" altLang="zh-CN" sz="161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  <a:sym typeface="+mn-ea"/>
                  </a:rPr>
                  <a:t>​ distribution is the convolution of the first interaction depth and shower development</a:t>
                </a:r>
                <a:endParaRPr lang="en-US" altLang="zh-CN" sz="161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091" y="1537818"/>
                <a:ext cx="4694358" cy="1105985"/>
              </a:xfrm>
              <a:prstGeom prst="rect">
                <a:avLst/>
              </a:prstGeom>
              <a:blipFill rotWithShape="1">
                <a:blip r:embed="rId3"/>
                <a:stretch>
                  <a:fillRect l="-1" t="-44" r="11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1928" r="49328" b="4532"/>
          <a:stretch>
            <a:fillRect/>
          </a:stretch>
        </p:blipFill>
        <p:spPr>
          <a:xfrm>
            <a:off x="4586827" y="2683582"/>
            <a:ext cx="3413806" cy="2284671"/>
          </a:xfrm>
          <a:prstGeom prst="rect">
            <a:avLst/>
          </a:prstGeom>
        </p:spPr>
      </p:pic>
      <p:pic>
        <p:nvPicPr>
          <p:cNvPr id="8" name="图片 7" descr="h40_EPOS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3298" y="2683582"/>
            <a:ext cx="3164968" cy="22846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Metho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790" y="629920"/>
            <a:ext cx="8835293" cy="4320000"/>
          </a:xfrm>
          <a:prstGeom prst="rect">
            <a:avLst/>
          </a:prstGeom>
        </p:spPr>
      </p:pic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824412" y="200153"/>
            <a:ext cx="5918075" cy="357679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Method-Analysis</a:t>
            </a:r>
            <a:r>
              <a:rPr lang="en-US" altLang="zh-CN" sz="2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endParaRPr lang="en-US" altLang="zh-CN" sz="2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7122" y="4637782"/>
            <a:ext cx="2146340" cy="266406"/>
          </a:xfrm>
        </p:spPr>
        <p:txBody>
          <a:bodyPr/>
          <a:lstStyle/>
          <a:p>
            <a:pPr defTabSz="870585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196.0748818897638,&quot;left&quot;:510.7932283464567,&quot;top&quot;:169.1048031496063,&quot;width&quot;:168.06496062992127}"/>
</p:tagLst>
</file>

<file path=ppt/tags/tag2.xml><?xml version="1.0" encoding="utf-8"?>
<p:tagLst xmlns:p="http://schemas.openxmlformats.org/presentationml/2006/main">
  <p:tag name="KSO_WM_DIAGRAM_VIRTUALLY_FRAME" val="{&quot;height&quot;:196.0748818897638,&quot;left&quot;:510.7932283464567,&quot;top&quot;:169.1048031496063,&quot;width&quot;:168.06496062992127}"/>
</p:tagLst>
</file>

<file path=ppt/tags/tag3.xml><?xml version="1.0" encoding="utf-8"?>
<p:tagLst xmlns:p="http://schemas.openxmlformats.org/presentationml/2006/main">
  <p:tag name="KSO_WM_DIAGRAM_VIRTUALLY_FRAME" val="{&quot;height&quot;:196.0748818897638,&quot;left&quot;:510.7932283464567,&quot;top&quot;:169.1048031496063,&quot;width&quot;:168.06496062992127}"/>
</p:tagLst>
</file>

<file path=ppt/tags/tag4.xml><?xml version="1.0" encoding="utf-8"?>
<p:tagLst xmlns:p="http://schemas.openxmlformats.org/presentationml/2006/main">
  <p:tag name="KSO_WM_DIAGRAM_VIRTUALLY_FRAME" val="{&quot;height&quot;:196.0748818897638,&quot;left&quot;:510.7932283464567,&quot;top&quot;:169.1048031496063,&quot;width&quot;:168.06496062992127}"/>
</p:tagLst>
</file>

<file path=ppt/tags/tag5.xml><?xml version="1.0" encoding="utf-8"?>
<p:tagLst xmlns:p="http://schemas.openxmlformats.org/presentationml/2006/main">
  <p:tag name="KSO_WM_DIAGRAM_VIRTUALLY_FRAME" val="{&quot;height&quot;:196.0748818897638,&quot;left&quot;:510.7932283464567,&quot;top&quot;:169.1048031496063,&quot;width&quot;:168.06496062992127}"/>
</p:tagLst>
</file>

<file path=ppt/tags/tag6.xml><?xml version="1.0" encoding="utf-8"?>
<p:tagLst xmlns:p="http://schemas.openxmlformats.org/presentationml/2006/main">
  <p:tag name="KSO_WM_DIAGRAM_VIRTUALLY_FRAME" val="{&quot;height&quot;:196.0748818897638,&quot;left&quot;:510.7932283464567,&quot;top&quot;:169.1048031496063,&quot;width&quot;:168.06496062992127}"/>
</p:tagLst>
</file>

<file path=ppt/tags/tag7.xml><?xml version="1.0" encoding="utf-8"?>
<p:tagLst xmlns:p="http://schemas.openxmlformats.org/presentationml/2006/main">
  <p:tag name="KSO_WM_UNIT_PLACING_PICTURE_USER_VIEWPORT" val="{&quot;height&quot;:3401.5748031496064,&quot;width&quot;:4712.231496062992}"/>
</p:tagLst>
</file>

<file path=ppt/tags/tag8.xml><?xml version="1.0" encoding="utf-8"?>
<p:tagLst xmlns:p="http://schemas.openxmlformats.org/presentationml/2006/main">
  <p:tag name="COMMONDATA" val="eyJoZGlkIjoiOGI2OThjODEyOTk2ZjVkYjA1YmI0MzU3MTU1YjNjYjgifQ=="/>
  <p:tag name="RESOURCE_RECORD_KEY" val="{&quot;10&quot;:[20093178,20093120]}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7846</Words>
  <Application>WPS 演示</Application>
  <PresentationFormat>自定义</PresentationFormat>
  <Paragraphs>321</Paragraphs>
  <Slides>27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Calibri</vt:lpstr>
      <vt:lpstr>Cambria Math</vt:lpstr>
      <vt:lpstr>微软雅黑</vt:lpstr>
      <vt:lpstr>Times New Roman</vt:lpstr>
      <vt:lpstr>Tw Cen MT</vt:lpstr>
      <vt:lpstr>Comic Sans MS</vt:lpstr>
      <vt:lpstr>Wingdings</vt:lpstr>
      <vt:lpstr>Calibri (正文)</vt:lpstr>
      <vt:lpstr>华文楷体</vt:lpstr>
      <vt:lpstr>MS Mincho</vt:lpstr>
      <vt:lpstr>Segoe Print</vt:lpstr>
      <vt:lpstr>Arial Unicode MS</vt:lpstr>
      <vt:lpstr>等线 Light</vt:lpstr>
      <vt:lpstr>Calibri Light</vt:lpstr>
      <vt:lpstr>等线</vt:lpstr>
      <vt:lpstr>Segoe UI</vt:lpstr>
      <vt:lpstr>BatangChe</vt:lpstr>
      <vt:lpstr>2_Office 主题</vt:lpstr>
      <vt:lpstr>自定义设计方案</vt:lpstr>
      <vt:lpstr>Office 主题​​</vt:lpstr>
      <vt:lpstr> Measurement of the Proton-Air Inelastic Cross Section  at 1 PeV with the LHAASO  KM2A and WFCTA Hybrid Observations</vt:lpstr>
      <vt:lpstr>Outline</vt:lpstr>
      <vt:lpstr>Motivation</vt:lpstr>
      <vt:lpstr>LHAASO as a New Window</vt:lpstr>
      <vt:lpstr>Simulation &amp; Events selection </vt:lpstr>
      <vt:lpstr>Proton selection </vt:lpstr>
      <vt:lpstr> Reconstruction</vt:lpstr>
      <vt:lpstr>Method-Theory</vt:lpstr>
      <vt:lpstr>Method-Analysis </vt:lpstr>
      <vt:lpstr>Analysis-Fitting </vt:lpstr>
      <vt:lpstr>Result </vt:lpstr>
      <vt:lpstr>Uncertainty Discussion </vt:lpstr>
      <vt:lpstr>Uncertainty Discussion </vt:lpstr>
      <vt:lpstr>Uncertainty Discussion </vt:lpstr>
      <vt:lpstr>Uncertainty Discussion </vt:lpstr>
      <vt:lpstr>Summary</vt:lpstr>
      <vt:lpstr>2026.04.26</vt:lpstr>
      <vt:lpstr>Backup</vt:lpstr>
      <vt:lpstr>p-air(Ground) &amp; pp(Accelerator)  </vt:lpstr>
      <vt:lpstr>Moyal function &amp; Xrise fitting</vt:lpstr>
      <vt:lpstr>Impact of Data Selection</vt:lpstr>
      <vt:lpstr>Advantages of the convolution</vt:lpstr>
      <vt:lpstr>Advantages of the hybrid data</vt:lpstr>
      <vt:lpstr>Cosmic Ray Spectrum Model</vt:lpstr>
      <vt:lpstr>void truncation-induced bias</vt:lpstr>
      <vt:lpstr>Backup-Hadronic Models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NTKO</dc:creator>
  <cp:lastModifiedBy>一只咩啊咩</cp:lastModifiedBy>
  <cp:revision>1297</cp:revision>
  <cp:lastPrinted>2021-04-12T00:45:00Z</cp:lastPrinted>
  <dcterms:created xsi:type="dcterms:W3CDTF">2020-09-20T06:26:00Z</dcterms:created>
  <dcterms:modified xsi:type="dcterms:W3CDTF">2026-04-25T19:47:45Z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A62DFB44D0924FEA8D5C675A329BA87B_13</vt:lpwstr>
  </property>
  <property fmtid="{D5CDD505-2E9C-101B-9397-08002B2CF9AE}" pid="3" name="KSOProductBuildVer">
    <vt:lpwstr>2052-12.1.0.25865</vt:lpwstr>
  </property>
</Properties>
</file>