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70" r:id="rId4"/>
    <p:sldId id="269" r:id="rId5"/>
    <p:sldId id="266" r:id="rId6"/>
    <p:sldId id="27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D6466-BFD9-45DC-AC50-7BDCEAF537C6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C04D1-613C-4797-90C8-2FB0696C1E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5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302CD3-D4AB-23BC-4D3C-A929C4EEC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99CAE1-5428-7E30-385A-56F0B3121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FF75EB-67F9-5AB6-F134-E071D826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BE39-79C9-44AD-B132-BF7CE139C582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1836D4-355F-B509-A9C3-B643BD93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DC7C98-8481-D0F4-C1E5-75618572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96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8FC45-11B4-039C-8B58-BF4E6D68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D9B122-0B88-DE27-04EB-D38E218BE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234DA4-1A84-D3D2-900C-32FAC006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508B-C9FD-4824-A4A9-3619208654E4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A4435-2A08-CDAB-98A3-32E1E980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21CBF4-E57E-4816-9FF6-18B06912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44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E69BF-339F-BCF2-4E7F-EFA4ADE5C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9F2532-3FCB-C83C-E4C9-05C31FB99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185F99-8465-A500-2960-675908DA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01D13-1F08-4B89-9104-86B42982EA34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D6D84F-8BD0-C160-A889-86F86C4F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AD5CE5-064B-3D3B-7431-2D930E99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6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9B0F11-B341-F2E0-93E6-96EB3B4F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EE36B3-2E63-743C-9F6C-BC6156B78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66E777-7D36-C096-8C98-2BBD08DE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06C5-6C61-4ED7-BE65-1C5BEDED4F75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E536C8-8050-F8C6-5E1D-74397FB0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28B48-428C-332A-8EB0-304BCC0D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F9D84-D496-BECC-4E46-7DCF8B84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BA524C-4A60-EDF0-CB91-759A6FF42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62936F-B3EF-3D36-B9CB-EDCF4676B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7A12-A893-4164-BBA0-187FADA5DA6C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1FB700-106E-378C-310A-A2E734C8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6A70B2-9A58-DA73-E0F1-371732FD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91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490C7-C6CD-0BF7-9039-6D53AEB8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6D0130-BCED-2BB7-8AF2-474847A21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14539B-FA57-3931-B7B7-6064EF4F0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97BDC-B95F-AD37-18ED-064970CA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4FA61-349D-4F6A-B7F4-DCD9087822F4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0B31A4-3718-6BDC-D78F-B9D588DA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170641-4CD8-FD78-B311-039932E5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30360B-6028-17EA-CC12-217486FA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E5B914-2A64-2147-B426-AFB7FA07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55E08B-71FB-BF2E-953C-FC289639A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C57DD66-9780-DE7B-B69A-8597B904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43B01C-9225-90D8-DA18-51E6196B9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923518-0B5A-1A9F-71ED-881FD4AE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AA46-F2DF-4C59-BAC9-8C83652F986B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F024344-7DC6-2A1E-B102-5E3E9E04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5CB7A25-7C70-DB15-9666-102AE6E8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23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C380F5-5554-D4D1-BF30-27FDE0B9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291D3E-9330-621C-01CE-C230FF98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9B84-A276-4DFA-B683-36C813CFFFBF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68288F-18EB-E424-BCE2-D242509A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49EC85-ECCA-3401-ADF6-37D35FC4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2411D43-7AB6-364A-57BD-F5AED496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E8DB-A891-437A-891E-087194DCD7D9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2785A8-D80F-A24F-BCE0-52D2DEB6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A84D2-2249-3195-7005-06845A4D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95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53FBAA-74CD-D929-B843-D84AA533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7D0720-2BA7-5576-77F7-7EA3A3FAF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0C3539-71EA-5F04-A0EA-107EEEC8C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9E9140-2DE6-8FC4-CBD2-F74F75B2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0D21-A426-49DF-BEAE-7C63BC40928F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6EF6CF-92CC-3DE3-6739-B1F55EEE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9E6A4F-EF93-A592-CCEF-2AE9A0A8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3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0F65FA-1B4C-721B-1E9F-AEFBC045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18C61FE-1E18-B6F5-675A-08BB508429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EA409F-EE68-B5BA-5DF6-DE003C96F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723C4F-9569-6FA1-FFB0-60C40902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1169-95D2-4BDD-A3DC-DDE87C345722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A74E6A-A09C-DC0D-DAF4-BA803D26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2E82F7-C58A-3080-534A-769E8C82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22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0C58FA-DC7E-34D8-A2CF-80C33D66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2AABAE-0A55-FC4E-55AE-D09B6310E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57A8B-CD79-6042-BA2A-B54863B50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40A0-A7BC-46CA-B2DA-59E8969DBB6E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B778D0-88EE-CB4B-C61E-B58D61095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6ECED-280B-1C7B-CE6E-C49A311E2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219B-9FE2-4ECB-A576-5E3CBF4019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6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5539A-974B-E499-8D05-A7FF57F20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Investigating nature of the micro quasar MAXI J1820+070 with updated LHAASO observations</a:t>
            </a:r>
            <a:endParaRPr lang="zh-CN" altLang="en-US" sz="2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6CEF42-B25E-8A18-4E6A-C3A136AF7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CN" sz="1800" dirty="0"/>
          </a:p>
          <a:p>
            <a:r>
              <a:rPr lang="en-US" altLang="zh-CN" sz="1800" dirty="0"/>
              <a:t>Shicong Hu</a:t>
            </a:r>
            <a:r>
              <a:rPr lang="en-US" altLang="zh-CN" sz="1800" baseline="30000" dirty="0"/>
              <a:t>a,b</a:t>
            </a:r>
            <a:r>
              <a:rPr lang="en-US" altLang="zh-CN" sz="1800" dirty="0"/>
              <a:t>, Bing Theodore </a:t>
            </a:r>
            <a:r>
              <a:rPr lang="en-US" altLang="zh-CN" sz="1800" dirty="0" err="1"/>
              <a:t>Zhang</a:t>
            </a:r>
            <a:r>
              <a:rPr lang="en-US" altLang="zh-CN" sz="1800" baseline="30000" dirty="0" err="1"/>
              <a:t>a,b</a:t>
            </a:r>
            <a:r>
              <a:rPr lang="en-US" altLang="zh-CN" sz="1800" dirty="0"/>
              <a:t>, Dimitry </a:t>
            </a:r>
            <a:r>
              <a:rPr lang="en-US" altLang="zh-CN" sz="1800" dirty="0" err="1"/>
              <a:t>Khangulyan</a:t>
            </a:r>
            <a:r>
              <a:rPr lang="en-US" altLang="zh-CN" sz="1800" baseline="30000" dirty="0" err="1"/>
              <a:t>a,b</a:t>
            </a:r>
            <a:endParaRPr lang="en-US" altLang="zh-CN" sz="1800" dirty="0"/>
          </a:p>
          <a:p>
            <a:pPr>
              <a:spcBef>
                <a:spcPts val="176"/>
              </a:spcBef>
            </a:pPr>
            <a:endParaRPr lang="en-US" altLang="zh-CN" sz="1400" i="1" baseline="30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spcBef>
                <a:spcPts val="176"/>
              </a:spcBef>
            </a:pPr>
            <a:r>
              <a:rPr lang="en-US" altLang="zh-CN" sz="1400" i="1" baseline="30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a</a:t>
            </a:r>
            <a:r>
              <a:rPr lang="en-US" altLang="zh-CN" sz="1400" i="1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Institute of High Energy Physics, Chinese Academy of Sciences, 100049, Beijing, China</a:t>
            </a:r>
          </a:p>
          <a:p>
            <a:pPr>
              <a:spcBef>
                <a:spcPts val="176"/>
              </a:spcBef>
            </a:pPr>
            <a:r>
              <a:rPr lang="en-US" altLang="zh-CN" sz="1400" i="1" baseline="30000" dirty="0" err="1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b</a:t>
            </a:r>
            <a:r>
              <a:rPr lang="en-US" altLang="zh-CN" sz="1400" i="1" dirty="0" err="1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TIANFU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 Cosmic Ray Research Center, Chengdu, Sichuan, People’s Republic of China</a:t>
            </a:r>
          </a:p>
          <a:p>
            <a:endParaRPr lang="zh-CN" altLang="en-US" sz="18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CDD0DF-E362-7E4A-7E36-D3E00179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82A29C-D6E1-2648-0A23-2E09BB8F4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21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8C2C6-42A0-C956-4957-657BE6E0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 quasar as PeVatron</a:t>
            </a:r>
            <a:endParaRPr lang="zh-CN" altLang="en-US" dirty="0"/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9B16CEF1-CA85-1AE3-2941-8A3600565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79A8321-0BE2-8020-6F53-2848AD8E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794" y="1499172"/>
            <a:ext cx="3062126" cy="189007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9D1E3AB-53AB-6E1E-9335-1FF67EB51070}"/>
              </a:ext>
            </a:extLst>
          </p:cNvPr>
          <p:cNvSpPr txBox="1"/>
          <p:nvPr/>
        </p:nvSpPr>
        <p:spPr>
          <a:xfrm>
            <a:off x="7283395" y="1345909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LHAASO, NSR, 2025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077EBE3-BCAC-DAFE-BE96-CCC3EE974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744"/>
          <a:stretch>
            <a:fillRect/>
          </a:stretch>
        </p:blipFill>
        <p:spPr>
          <a:xfrm>
            <a:off x="6803101" y="3538776"/>
            <a:ext cx="2670885" cy="262821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4605FD-F2C8-E03A-C8FB-7311B428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439" y="4015619"/>
            <a:ext cx="4845381" cy="215136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C9DF3F6-25D3-693D-9F6A-F4D2B18CB773}"/>
              </a:ext>
            </a:extLst>
          </p:cNvPr>
          <p:cNvSpPr txBox="1"/>
          <p:nvPr/>
        </p:nvSpPr>
        <p:spPr>
          <a:xfrm>
            <a:off x="2309191" y="3735135"/>
            <a:ext cx="5721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Lucida Grande"/>
              </a:rPr>
              <a:t>H.E.S.S.,</a:t>
            </a:r>
            <a:r>
              <a:rPr lang="zh-CN" altLang="en-US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Lucida Grande"/>
              </a:rPr>
              <a:t> </a:t>
            </a:r>
            <a:r>
              <a:rPr lang="en-US" altLang="zh-CN" sz="1600" b="0" i="0" dirty="0">
                <a:solidFill>
                  <a:schemeClr val="accent2">
                    <a:lumMod val="75000"/>
                  </a:schemeClr>
                </a:solidFill>
                <a:effectLst/>
                <a:latin typeface="Lucida Grande"/>
              </a:rPr>
              <a:t>A&amp;A, 2025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6850DAF-6CEA-87EB-2459-E84C77F18D48}"/>
              </a:ext>
            </a:extLst>
          </p:cNvPr>
          <p:cNvSpPr txBox="1"/>
          <p:nvPr/>
        </p:nvSpPr>
        <p:spPr>
          <a:xfrm>
            <a:off x="9555698" y="1966089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SS 433</a:t>
            </a:r>
          </a:p>
          <a:p>
            <a:r>
              <a:rPr lang="en-US" altLang="zh-CN" dirty="0"/>
              <a:t>LHAASO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559AA38-3A5F-1730-3FC0-9F70CA62C9DF}"/>
              </a:ext>
            </a:extLst>
          </p:cNvPr>
          <p:cNvSpPr txBox="1"/>
          <p:nvPr/>
        </p:nvSpPr>
        <p:spPr>
          <a:xfrm>
            <a:off x="9562920" y="4206550"/>
            <a:ext cx="1258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V4641 sgr</a:t>
            </a:r>
          </a:p>
          <a:p>
            <a:r>
              <a:rPr lang="en-US" altLang="zh-CN" dirty="0"/>
              <a:t>H.E.S.S.</a:t>
            </a:r>
          </a:p>
          <a:p>
            <a:r>
              <a:rPr lang="en-US" altLang="zh-CN" dirty="0"/>
              <a:t>HAWC</a:t>
            </a:r>
          </a:p>
          <a:p>
            <a:r>
              <a:rPr lang="en-US" altLang="zh-CN" dirty="0"/>
              <a:t>LHAASO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CA62B9-E3E2-2E66-9F2E-0A5328DC3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57" y="1399780"/>
            <a:ext cx="5985910" cy="192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6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71671-E090-C951-6282-5E58D3A84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AF3C9E-C823-FF2F-CA91-47DBAF32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Black hole LMXB MAXI J1820+070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C0626D0-D2F7-1E55-14A6-4B7793030B70}"/>
              </a:ext>
            </a:extLst>
          </p:cNvPr>
          <p:cNvGraphicFramePr>
            <a:graphicFrameLocks noGrp="1"/>
          </p:cNvGraphicFramePr>
          <p:nvPr/>
        </p:nvGraphicFramePr>
        <p:xfrm>
          <a:off x="6334129" y="1420705"/>
          <a:ext cx="5304107" cy="2590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997027">
                  <a:extLst>
                    <a:ext uri="{9D8B030D-6E8A-4147-A177-3AD203B41FA5}">
                      <a16:colId xmlns:a16="http://schemas.microsoft.com/office/drawing/2014/main" val="1032406050"/>
                    </a:ext>
                  </a:extLst>
                </a:gridCol>
                <a:gridCol w="3307080">
                  <a:extLst>
                    <a:ext uri="{9D8B030D-6E8A-4147-A177-3AD203B41FA5}">
                      <a16:colId xmlns:a16="http://schemas.microsoft.com/office/drawing/2014/main" val="3109823660"/>
                    </a:ext>
                  </a:extLst>
                </a:gridCol>
              </a:tblGrid>
              <a:tr h="187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Item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Information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06333"/>
                  </a:ext>
                </a:extLst>
              </a:tr>
              <a:tr h="187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Discovery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MAXI @ 03/06/2018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12278477"/>
                  </a:ext>
                </a:extLst>
              </a:tr>
              <a:tr h="187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Orbital period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16.45 hours  (Torres, 2019)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8175172"/>
                  </a:ext>
                </a:extLst>
              </a:tr>
              <a:tr h="187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Mass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9.2±1.3 M</a:t>
                      </a:r>
                      <a:r>
                        <a:rPr lang="en-US" altLang="zh-CN" sz="16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☉</a:t>
                      </a:r>
                      <a:r>
                        <a:rPr lang="en-US" altLang="zh-CN" sz="1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(Atri, 2020)</a:t>
                      </a:r>
                      <a:endParaRPr lang="zh-CN" altLang="en-US" sz="1600" b="1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76518415"/>
                  </a:ext>
                </a:extLst>
              </a:tr>
              <a:tr h="327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Companion star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K3-5, 0.4-0.5 M</a:t>
                      </a:r>
                      <a:r>
                        <a:rPr lang="en-US" altLang="zh-CN" sz="1600" b="1" baseline="-25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☉</a:t>
                      </a:r>
                      <a:r>
                        <a:rPr lang="en-US" altLang="zh-CN" sz="1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altLang="zh-CN" sz="1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(Mikołajewska, 2022)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76218870"/>
                  </a:ext>
                </a:extLst>
              </a:tr>
              <a:tr h="187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Incline angle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62°-63°  (Atri, 2020)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46421584"/>
                  </a:ext>
                </a:extLst>
              </a:tr>
              <a:tr h="1873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Jet speed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0.88-0.89 c  (Atri, 2020)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5647314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ADF12953-7A99-C705-5D77-448B8513D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813" y="4172631"/>
            <a:ext cx="2897506" cy="26277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E67F805-3971-8C5D-29FD-5695E74A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515" y="4172631"/>
            <a:ext cx="3390804" cy="262773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F0367CC-7761-6C08-DB8E-434362F89BC1}"/>
              </a:ext>
            </a:extLst>
          </p:cNvPr>
          <p:cNvSpPr txBox="1"/>
          <p:nvPr/>
        </p:nvSpPr>
        <p:spPr>
          <a:xfrm>
            <a:off x="9805467" y="4172631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</a:rPr>
              <a:t>LHAASO, NSR, 2025</a:t>
            </a:r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E475D238-C3B9-D058-9844-14C0B593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CA25978A-9DF4-F2A2-02D5-C5851CB3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4D315FF-07EC-8D29-9C61-3C9273FD8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10" y="1424802"/>
            <a:ext cx="2705245" cy="49911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2EBAA3B-6CA9-FF72-2E53-03ADB3DCAE1D}"/>
              </a:ext>
            </a:extLst>
          </p:cNvPr>
          <p:cNvSpPr txBox="1"/>
          <p:nvPr/>
        </p:nvSpPr>
        <p:spPr>
          <a:xfrm>
            <a:off x="2213335" y="6400412"/>
            <a:ext cx="2128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</a:rPr>
              <a:t>Bright JS,</a:t>
            </a:r>
            <a:r>
              <a:rPr lang="zh-CN" alt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accent2">
                    <a:lumMod val="75000"/>
                  </a:schemeClr>
                </a:solidFill>
              </a:rPr>
              <a:t>et al, NA, 2020</a:t>
            </a:r>
            <a:endParaRPr lang="zh-CN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1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1B21D-0390-9F57-0B16-27272581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C4FDE-C8CF-C83C-7B16-BBFE0B25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Updated LHAASO observations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801DCC3-2C0E-70CD-D110-08128D0FD260}"/>
              </a:ext>
            </a:extLst>
          </p:cNvPr>
          <p:cNvSpPr txBox="1"/>
          <p:nvPr/>
        </p:nvSpPr>
        <p:spPr>
          <a:xfrm>
            <a:off x="838200" y="1969522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Data updated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EA3B4A-CEB3-06D0-7E07-8B629811C84C}"/>
              </a:ext>
            </a:extLst>
          </p:cNvPr>
          <p:cNvSpPr txBox="1"/>
          <p:nvPr/>
        </p:nvSpPr>
        <p:spPr>
          <a:xfrm>
            <a:off x="838200" y="3834196"/>
            <a:ext cx="57476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Method</a:t>
            </a:r>
          </a:p>
          <a:p>
            <a:pPr indent="-342900" defTabSz="2159996"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Fitting: 3D likelihood</a:t>
            </a:r>
          </a:p>
          <a:p>
            <a:pPr indent="-342900" defTabSz="2159996"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Diffuse background: not included given that b of MAXI J1820+070 is 10°</a:t>
            </a:r>
          </a:p>
          <a:p>
            <a:pPr indent="-342900" defTabSz="2159996"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other TeV sources in the vicinity of J1820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C722A2E-0777-FCB7-1A5E-F73144253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84102"/>
              </p:ext>
            </p:extLst>
          </p:nvPr>
        </p:nvGraphicFramePr>
        <p:xfrm>
          <a:off x="838200" y="2338854"/>
          <a:ext cx="3920106" cy="1005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06702">
                  <a:extLst>
                    <a:ext uri="{9D8B030D-6E8A-4147-A177-3AD203B41FA5}">
                      <a16:colId xmlns:a16="http://schemas.microsoft.com/office/drawing/2014/main" val="1032406050"/>
                    </a:ext>
                  </a:extLst>
                </a:gridCol>
                <a:gridCol w="1306702">
                  <a:extLst>
                    <a:ext uri="{9D8B030D-6E8A-4147-A177-3AD203B41FA5}">
                      <a16:colId xmlns:a16="http://schemas.microsoft.com/office/drawing/2014/main" val="3109823660"/>
                    </a:ext>
                  </a:extLst>
                </a:gridCol>
                <a:gridCol w="1306702">
                  <a:extLst>
                    <a:ext uri="{9D8B030D-6E8A-4147-A177-3AD203B41FA5}">
                      <a16:colId xmlns:a16="http://schemas.microsoft.com/office/drawing/2014/main" val="1724507450"/>
                    </a:ext>
                  </a:extLst>
                </a:gridCol>
              </a:tblGrid>
              <a:tr h="192902">
                <a:tc>
                  <a:txBody>
                    <a:bodyPr/>
                    <a:lstStyle/>
                    <a:p>
                      <a:pPr algn="ctr"/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Published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Updated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06333"/>
                  </a:ext>
                </a:extLst>
              </a:tr>
              <a:tr h="19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WCDA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—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2025/07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12278477"/>
                  </a:ext>
                </a:extLst>
              </a:tr>
              <a:tr h="1929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KM2A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2024/12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2025/07</a:t>
                      </a:r>
                      <a:endParaRPr lang="zh-CN" alt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8175172"/>
                  </a:ext>
                </a:extLst>
              </a:tr>
            </a:tbl>
          </a:graphicData>
        </a:graphic>
      </p:graphicFrame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467124D-6A24-A4D2-2EBA-1DA80A20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13172D83-4CAF-50B4-5E38-6FC5018B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088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EA8E4A-6CC3-6137-3AE3-24B7AB81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17"/>
            <a:ext cx="10515600" cy="66881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Updated LHAASO observations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9B66CC-4D4E-67BB-12B6-53D9D8041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9" y="4113131"/>
            <a:ext cx="3326933" cy="27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F92F4B9-795F-6824-33D5-4816CEF8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7" y="1369897"/>
            <a:ext cx="3326935" cy="270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00FAE14-1F1A-AB56-E79A-5736B4ABF534}"/>
              </a:ext>
            </a:extLst>
          </p:cNvPr>
          <p:cNvSpPr txBox="1"/>
          <p:nvPr/>
        </p:nvSpPr>
        <p:spPr>
          <a:xfrm>
            <a:off x="1445238" y="3074742"/>
            <a:ext cx="22049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black arrow: 	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The propagation direction of the receding ejecta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0616DE9-BF32-DC73-36B7-10A2416D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07082"/>
              </p:ext>
            </p:extLst>
          </p:nvPr>
        </p:nvGraphicFramePr>
        <p:xfrm>
          <a:off x="4772173" y="1515910"/>
          <a:ext cx="3794100" cy="1524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4700">
                  <a:extLst>
                    <a:ext uri="{9D8B030D-6E8A-4147-A177-3AD203B41FA5}">
                      <a16:colId xmlns:a16="http://schemas.microsoft.com/office/drawing/2014/main" val="1032406050"/>
                    </a:ext>
                  </a:extLst>
                </a:gridCol>
                <a:gridCol w="1264700">
                  <a:extLst>
                    <a:ext uri="{9D8B030D-6E8A-4147-A177-3AD203B41FA5}">
                      <a16:colId xmlns:a16="http://schemas.microsoft.com/office/drawing/2014/main" val="3109823660"/>
                    </a:ext>
                  </a:extLst>
                </a:gridCol>
                <a:gridCol w="1264700">
                  <a:extLst>
                    <a:ext uri="{9D8B030D-6E8A-4147-A177-3AD203B41FA5}">
                      <a16:colId xmlns:a16="http://schemas.microsoft.com/office/drawing/2014/main" val="1724507450"/>
                    </a:ext>
                  </a:extLst>
                </a:gridCol>
              </a:tblGrid>
              <a:tr h="20006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WCDA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KM2A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06333"/>
                  </a:ext>
                </a:extLst>
              </a:tr>
              <a:tr h="200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Significance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4.3 σ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6.8 σ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12278477"/>
                  </a:ext>
                </a:extLst>
              </a:tr>
              <a:tr h="200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RA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275.33±0.12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275.22±0.05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8175172"/>
                  </a:ext>
                </a:extLst>
              </a:tr>
              <a:tr h="200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DEC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7.15±0.08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7.29±0.06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6518415"/>
                  </a:ext>
                </a:extLst>
              </a:tr>
              <a:tr h="2000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Extension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Point-like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Point-like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6218870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7F64DC4A-B736-4670-C567-A77D4DC5F724}"/>
              </a:ext>
            </a:extLst>
          </p:cNvPr>
          <p:cNvSpPr txBox="1"/>
          <p:nvPr/>
        </p:nvSpPr>
        <p:spPr>
          <a:xfrm>
            <a:off x="4772173" y="1146578"/>
            <a:ext cx="4045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Independent analysis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3E36F1A-77F1-FA5B-5445-86004DB260E6}"/>
              </a:ext>
            </a:extLst>
          </p:cNvPr>
          <p:cNvSpPr txBox="1"/>
          <p:nvPr/>
        </p:nvSpPr>
        <p:spPr>
          <a:xfrm>
            <a:off x="8683192" y="1744517"/>
            <a:ext cx="33868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</a:rPr>
              <a:t>Positional discrepancy of about 0.2 degrees between the WCDA and KM2A source.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009659D7-A244-0B0F-5621-8EE0CA28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C1EF1F22-D3A4-782C-8951-4B6380C2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E99EC4-BFBD-CB11-459E-FDA898A9E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173" y="3479544"/>
            <a:ext cx="3753622" cy="284714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5275744-7230-3754-E4C5-9A0824DA917C}"/>
              </a:ext>
            </a:extLst>
          </p:cNvPr>
          <p:cNvSpPr txBox="1"/>
          <p:nvPr/>
        </p:nvSpPr>
        <p:spPr>
          <a:xfrm>
            <a:off x="8683192" y="4724467"/>
            <a:ext cx="3118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</a:rPr>
              <a:t>The flux measured by KM2A is higher than the extrapolation of the WCDA spectrum.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13C168-A2BD-0C96-2054-1362BBA36B5F}"/>
              </a:ext>
            </a:extLst>
          </p:cNvPr>
          <p:cNvSpPr txBox="1"/>
          <p:nvPr/>
        </p:nvSpPr>
        <p:spPr>
          <a:xfrm>
            <a:off x="8721691" y="3197852"/>
            <a:ext cx="34703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The discrepancy of SED and position below and above ~20 TeV may suggest a multi-component origin of gamma-ray emission above ~0.5TeV.</a:t>
            </a:r>
          </a:p>
        </p:txBody>
      </p:sp>
    </p:spTree>
    <p:extLst>
      <p:ext uri="{BB962C8B-B14F-4D97-AF65-F5344CB8AC3E}">
        <p14:creationId xmlns:p14="http://schemas.microsoft.com/office/powerpoint/2010/main" val="16238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3BF0-9280-DC9D-DE7B-B090D54C4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1D573-7C53-CF9E-40BB-69F26743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417"/>
            <a:ext cx="10515600" cy="66881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Updated LHAASO observations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E30274-C343-0FA8-AC8C-4C927B77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79" y="4113131"/>
            <a:ext cx="3326933" cy="27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50F233-D46F-06A6-21F6-75CE2642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77" y="1369897"/>
            <a:ext cx="3326935" cy="270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55DA75E-63C0-4207-721B-2CDC6AD2C179}"/>
              </a:ext>
            </a:extLst>
          </p:cNvPr>
          <p:cNvSpPr txBox="1"/>
          <p:nvPr/>
        </p:nvSpPr>
        <p:spPr>
          <a:xfrm>
            <a:off x="1445238" y="3074742"/>
            <a:ext cx="22049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black arrow: 	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The propagation direction of the receding ejecta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07388C5A-ABEB-898F-8602-B44DC4ABB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37972"/>
              </p:ext>
            </p:extLst>
          </p:nvPr>
        </p:nvGraphicFramePr>
        <p:xfrm>
          <a:off x="4566481" y="1391859"/>
          <a:ext cx="5108946" cy="15544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4337">
                  <a:extLst>
                    <a:ext uri="{9D8B030D-6E8A-4147-A177-3AD203B41FA5}">
                      <a16:colId xmlns:a16="http://schemas.microsoft.com/office/drawing/2014/main" val="1032406050"/>
                    </a:ext>
                  </a:extLst>
                </a:gridCol>
                <a:gridCol w="1304421">
                  <a:extLst>
                    <a:ext uri="{9D8B030D-6E8A-4147-A177-3AD203B41FA5}">
                      <a16:colId xmlns:a16="http://schemas.microsoft.com/office/drawing/2014/main" val="3109823660"/>
                    </a:ext>
                  </a:extLst>
                </a:gridCol>
                <a:gridCol w="1359228">
                  <a:extLst>
                    <a:ext uri="{9D8B030D-6E8A-4147-A177-3AD203B41FA5}">
                      <a16:colId xmlns:a16="http://schemas.microsoft.com/office/drawing/2014/main" val="1724507450"/>
                    </a:ext>
                  </a:extLst>
                </a:gridCol>
                <a:gridCol w="1390960">
                  <a:extLst>
                    <a:ext uri="{9D8B030D-6E8A-4147-A177-3AD203B41FA5}">
                      <a16:colId xmlns:a16="http://schemas.microsoft.com/office/drawing/2014/main" val="3387245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 component</a:t>
                      </a:r>
                      <a:endParaRPr lang="zh-CN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 components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206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TS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52.4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65.5 </a:t>
                      </a:r>
                      <a:r>
                        <a:rPr lang="en-US" altLang="zh-CN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(+13.1)</a:t>
                      </a:r>
                      <a:endParaRPr lang="zh-CN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78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RA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275.24±0.04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275.39±0.22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275.23±0.05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8175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DEC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7.29±0.06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7.11±0.09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7.34±0.06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6518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Extension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Point-like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Point-like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1599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Point-like</a:t>
                      </a:r>
                      <a:endParaRPr lang="zh-CN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76218870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70B3B20F-41E2-3C4B-C5E5-D24F263D8FF0}"/>
              </a:ext>
            </a:extLst>
          </p:cNvPr>
          <p:cNvSpPr txBox="1"/>
          <p:nvPr/>
        </p:nvSpPr>
        <p:spPr>
          <a:xfrm>
            <a:off x="4566481" y="1025856"/>
            <a:ext cx="427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Joint analysis</a:t>
            </a:r>
            <a:endParaRPr lang="zh-CN" altLang="en-US" b="1" dirty="0"/>
          </a:p>
        </p:txBody>
      </p:sp>
      <p:sp>
        <p:nvSpPr>
          <p:cNvPr id="22" name="页脚占位符 21">
            <a:extLst>
              <a:ext uri="{FF2B5EF4-FFF2-40B4-BE49-F238E27FC236}">
                <a16:creationId xmlns:a16="http://schemas.microsoft.com/office/drawing/2014/main" id="{8F96BBC4-68D7-A230-1A83-5B38E1D4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1st LHAASO general meeting, 2026 @ NJU, Suzhou</a:t>
            </a:r>
            <a:endParaRPr lang="zh-CN" altLang="en-US"/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570D6339-A97D-CE10-C5E4-B7935D31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19B-9FE2-4ECB-A576-5E3CBF40193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4FD88C-E9BE-19D9-CE72-8AC2FA86C195}"/>
              </a:ext>
            </a:extLst>
          </p:cNvPr>
          <p:cNvSpPr txBox="1"/>
          <p:nvPr/>
        </p:nvSpPr>
        <p:spPr>
          <a:xfrm>
            <a:off x="8610600" y="3911662"/>
            <a:ext cx="34276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We expect that AI-enhanced analyses will improve the detection significance in the WCDA energy range and may help clarify this scenario.</a:t>
            </a:r>
            <a:endParaRPr lang="zh-CN" altLang="en-US" sz="14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C4412BE-A344-437D-2A0B-12DC5629B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481" y="3312342"/>
            <a:ext cx="3917754" cy="29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6">
      <a:majorFont>
        <a:latin typeface="Noto Sans SC Black"/>
        <a:ea typeface="等线 Light"/>
        <a:cs typeface=""/>
      </a:majorFont>
      <a:minorFont>
        <a:latin typeface="Segoe UI Variable Small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420</Words>
  <Application>Microsoft Office PowerPoint</Application>
  <PresentationFormat>宽屏</PresentationFormat>
  <Paragraphs>101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Lucida Grande</vt:lpstr>
      <vt:lpstr>Noto Sans SC Black</vt:lpstr>
      <vt:lpstr>等线</vt:lpstr>
      <vt:lpstr>Arial</vt:lpstr>
      <vt:lpstr>Segoe UI Variable Small</vt:lpstr>
      <vt:lpstr>Wingdings</vt:lpstr>
      <vt:lpstr>Office 主题​​</vt:lpstr>
      <vt:lpstr>Investigating nature of the micro quasar MAXI J1820+070 with updated LHAASO observations</vt:lpstr>
      <vt:lpstr>Micro quasar as PeVatron</vt:lpstr>
      <vt:lpstr>Black hole LMXB MAXI J1820+070</vt:lpstr>
      <vt:lpstr>Updated LHAASO observations</vt:lpstr>
      <vt:lpstr>Updated LHAASO observations</vt:lpstr>
      <vt:lpstr>Updated LHAASO 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shicong hu</dc:creator>
  <cp:lastModifiedBy>shicong hu</cp:lastModifiedBy>
  <cp:revision>129</cp:revision>
  <dcterms:created xsi:type="dcterms:W3CDTF">2026-03-09T15:24:28Z</dcterms:created>
  <dcterms:modified xsi:type="dcterms:W3CDTF">2026-04-27T08:22:39Z</dcterms:modified>
</cp:coreProperties>
</file>