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9" r:id="rId2"/>
    <p:sldId id="302" r:id="rId3"/>
    <p:sldId id="303" r:id="rId4"/>
    <p:sldId id="288" r:id="rId5"/>
    <p:sldId id="281" r:id="rId6"/>
    <p:sldId id="304" r:id="rId7"/>
    <p:sldId id="295" r:id="rId8"/>
    <p:sldId id="296" r:id="rId9"/>
    <p:sldId id="287" r:id="rId10"/>
    <p:sldId id="259" r:id="rId11"/>
    <p:sldId id="260" r:id="rId12"/>
    <p:sldId id="290" r:id="rId13"/>
    <p:sldId id="294" r:id="rId14"/>
    <p:sldId id="297" r:id="rId15"/>
    <p:sldId id="300" r:id="rId16"/>
    <p:sldId id="268" r:id="rId17"/>
    <p:sldId id="306" r:id="rId18"/>
    <p:sldId id="305" r:id="rId19"/>
    <p:sldId id="289" r:id="rId20"/>
    <p:sldId id="267" r:id="rId21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65"/>
    <p:restoredTop sz="94797"/>
  </p:normalViewPr>
  <p:slideViewPr>
    <p:cSldViewPr snapToGrid="0">
      <p:cViewPr varScale="1">
        <p:scale>
          <a:sx n="92" d="100"/>
          <a:sy n="92" d="100"/>
        </p:scale>
        <p:origin x="568" y="16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2383-8942-6B43-9357-D0E81FCAAB4F}" type="datetimeFigureOut">
              <a:rPr lang="en-CN" smtClean="0"/>
              <a:t>2026/4/29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E0EEF-5E6A-424F-A3B4-74FFBC74A324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8744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59FF8-CEE2-0E4D-89B4-E9134C622489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943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59FF8-CEE2-0E4D-89B4-E9134C622489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70333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59FF8-CEE2-0E4D-89B4-E9134C622489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0019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59FF8-CEE2-0E4D-89B4-E9134C622489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55214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59FF8-CEE2-0E4D-89B4-E9134C622489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9147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CN" dirty="0"/>
              <a:t>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E0EEF-5E6A-424F-A3B4-74FFBC74A324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4729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59FF8-CEE2-0E4D-89B4-E9134C622489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8304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9968-D9AA-0160-AAFD-C671B84CA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E15DD-24AC-9EF7-9B86-E90FDCB9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21D9C-E338-63C5-48D0-9A4A4B6B7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B9CDC-A722-B747-BA9B-07F602507BA3}" type="datetime1">
              <a:rPr lang="en-US" smtClean="0"/>
              <a:t>4/29/26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1F710-D7B6-C8FA-8177-595A045E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FB6C1-B2D8-C08A-9311-633D74EB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8381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302F8-48F3-A2BD-7B1E-3F698C0C8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CF4A2-B11B-41F9-726E-1375909FA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41E96-2C2C-FCEF-0A78-8E4AFCE0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2A90-2507-364F-B607-4C7DB4458581}" type="datetime1">
              <a:rPr lang="en-US" smtClean="0"/>
              <a:t>4/29/26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3D26F-E73B-E7D2-C61C-88ECE83D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AB867-294F-AFD0-BB39-7DCB146D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66140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BD680B-E71A-548D-A5FB-66C5DC1FC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065CE-8AD9-D22D-0A37-4A3FEC251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4A878-8DDC-D91E-2E9C-96D94F36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3D7C2-5A0D-D447-B06B-E6D1019C4138}" type="datetime1">
              <a:rPr lang="en-US" smtClean="0"/>
              <a:t>4/29/26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7F2C2-FE12-850F-0DE7-1A0BE258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6BBFB-70D5-27B3-1639-753EF4555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971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B8F5-B1A7-7CE5-1147-523E54C64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A3D2C-0CA9-7E2D-9AC2-7A13E1887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06F2E-F71B-36FC-D0E8-8C9FE640F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41B69-CEBC-A046-BD90-8DD56DB63B90}" type="datetime1">
              <a:rPr lang="en-US" smtClean="0"/>
              <a:t>4/29/26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9A74E-F8DB-1CC7-9EA3-E55E654C7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7AEF2-50E2-03EB-C996-A1D6E8E6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7136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4AF5-D32A-BE54-7708-497EC4E4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BBB70-98D0-A866-B202-F3595E5E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3E076-F1FA-7FAC-2434-7AF6D8DF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59120-9B57-074C-8F94-97422E9FCAAB}" type="datetime1">
              <a:rPr lang="en-US" smtClean="0"/>
              <a:t>4/29/26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B4E3D-D7CD-135D-2EBF-6C84E8F5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D56F9-5D4E-9B45-C910-4479A2D4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9857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0805-BCD8-F7D4-494B-4C623529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E1F23-6281-5DDD-6613-4B790898FE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C5568-85B3-2043-6A03-D725D5FF5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D6E46-6C13-FB1B-5ECE-8B85DC9F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9E3A-B372-1445-A088-5CC4CF0F036D}" type="datetime1">
              <a:rPr lang="en-US" smtClean="0"/>
              <a:t>4/29/26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02AD6-E28F-D6D4-CA75-394A5A5D2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BA406-3566-E994-7C72-CA87CA05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7767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A8E6-A3FF-A9F0-6393-EDCFA2C4F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E5358-2D11-B929-79B4-CEA83C582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93C38-9860-D892-EBB2-9CED94D69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7BD81B-7CD6-BFC9-8B54-B40FBB578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6B4F0-DBBA-2D4C-CF5B-17C944B9B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76D71-FC8B-636A-54C6-3A34F6CCC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3B367-BBEB-1E40-BC6C-B1AB8190BF05}" type="datetime1">
              <a:rPr lang="en-US" smtClean="0"/>
              <a:t>4/29/26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0E12C-F98B-2479-8AA9-33506555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0D81E-BCAA-4F4A-E85A-12744C06E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522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D5A03-BFE6-5D77-EF63-445896C73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FCE8B-2E8C-333E-DA66-62DC32B2F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CDF35-1C96-4243-953F-82D9D78D6B63}" type="datetime1">
              <a:rPr lang="en-US" smtClean="0"/>
              <a:t>4/29/26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070A2-56BB-DB8A-8CBC-B39FA66A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66E9BC-E64A-642F-A2C7-787590DD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6202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78FC6-9FFF-CC06-D7C4-CB0E5BB2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C1C2D-E2FB-EB49-AC8A-EF4D7BA436D2}" type="datetime1">
              <a:rPr lang="en-US" smtClean="0"/>
              <a:t>4/29/26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FABF36-5F97-231F-C22D-8FD06163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161F6-C689-AD1F-3757-5B6D0DAE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7137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27DC3-2BAB-DE35-9AAB-4BC1E1ACD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82E43-BF91-CF0F-CE1C-F790F3796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9B528-B734-91E1-C498-D9E18215C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A6875-03CE-6749-6B73-E77E5004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40390-59CE-4A48-B019-6E9CA8BDA2B7}" type="datetime1">
              <a:rPr lang="en-US" smtClean="0"/>
              <a:t>4/29/26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7AD-7975-1D4D-505E-A4FA7007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CC88D-DA3B-A5C3-7BFC-660B0A6F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1934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CD51-14F1-2843-E5DB-94905059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946D9-742B-42EC-2012-6606FAFEAB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52E92-0DB0-6FBE-1894-982F11839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8E80F-9484-F884-5469-FA36904E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9A4C-40F1-1945-86E4-E7DAA73AD77D}" type="datetime1">
              <a:rPr lang="en-US" smtClean="0"/>
              <a:t>4/29/26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61154-2ADE-CD90-02A2-9495CCF9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1E9AC-8EDB-A213-38BC-8EE44D08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3073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1C8B51-654F-B9FD-5F25-66613782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459D3-4DB6-4275-877A-73345EF96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024A6-C4F6-357D-1BA3-F6CEC0FE3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3931F-71EF-A142-ABA5-EAF03ED9E14F}" type="datetime1">
              <a:rPr lang="en-US" smtClean="0"/>
              <a:t>4/29/26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42105-5A25-4ED2-04F0-0703F096E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F03FA-8224-1C98-FA94-D4055F6FC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20FA5-EAF4-9B48-8801-7ED9FD6B9CFA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8007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ui.adsabs.harvard.edu/link_gateway/2021JHEP...06..121B/doi:10.1007/JHEP06(2021)12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4C018-92C3-84CB-3DEB-FEFD663EF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41" y="1621126"/>
            <a:ext cx="11685318" cy="1217076"/>
          </a:xfrm>
          <a:ln w="22225">
            <a:solidFill>
              <a:srgbClr val="0432FF"/>
            </a:solidFill>
          </a:ln>
        </p:spPr>
        <p:txBody>
          <a:bodyPr>
            <a:normAutofit/>
          </a:bodyPr>
          <a:lstStyle/>
          <a:p>
            <a:r>
              <a:rPr lang="en-US" sz="3600" b="1" i="0" u="none" strike="noStrike" dirty="0">
                <a:solidFill>
                  <a:srgbClr val="0432FF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Search for Gamma-Ray Signatures of Dark Matter Annihilation</a:t>
            </a:r>
            <a:br>
              <a:rPr lang="en-US" sz="3600" b="1" i="0" u="none" strike="noStrike" dirty="0">
                <a:solidFill>
                  <a:srgbClr val="0432FF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</a:br>
            <a:r>
              <a:rPr lang="en-US" sz="3600" b="1" i="0" u="none" strike="noStrike" dirty="0">
                <a:solidFill>
                  <a:srgbClr val="0432FF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in the Galactic Center with KM2A</a:t>
            </a:r>
            <a:endParaRPr lang="en-CN" sz="3600" b="1" dirty="0">
              <a:solidFill>
                <a:srgbClr val="0432FF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250039-CDFF-9122-8B56-4B2CFBFD62B6}"/>
              </a:ext>
            </a:extLst>
          </p:cNvPr>
          <p:cNvSpPr txBox="1"/>
          <p:nvPr/>
        </p:nvSpPr>
        <p:spPr>
          <a:xfrm>
            <a:off x="1108364" y="3622963"/>
            <a:ext cx="9628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Xiaojun Bi, Songzhan Chen,  </a:t>
            </a:r>
            <a:r>
              <a:rPr lang="en-CN" sz="2400" u="sng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Houbing Jiang</a:t>
            </a:r>
            <a:r>
              <a:rPr lang="en-CN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,  Yunfeng Liang,  Shaoqiang Xi</a:t>
            </a:r>
          </a:p>
          <a:p>
            <a:pPr algn="ctr"/>
            <a:r>
              <a:rPr lang="en-CN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1. IHEP</a:t>
            </a:r>
          </a:p>
          <a:p>
            <a:pPr algn="ctr"/>
            <a:r>
              <a:rPr lang="en-CN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2. Zhengzhou University</a:t>
            </a:r>
          </a:p>
          <a:p>
            <a:pPr algn="ctr"/>
            <a:r>
              <a:rPr lang="en-CN" sz="24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3. Guangxi University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CEC-573D-899D-1A83-A9CE0C0B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980B4-78C4-F8C5-8DDB-DEBCA0290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81241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B9108DA-645C-20C2-A4B8-3B1512B492FA}"/>
              </a:ext>
            </a:extLst>
          </p:cNvPr>
          <p:cNvSpPr txBox="1"/>
          <p:nvPr/>
        </p:nvSpPr>
        <p:spPr>
          <a:xfrm>
            <a:off x="438809" y="3899819"/>
            <a:ext cx="2217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solidFill>
                  <a:srgbClr val="FF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CMB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986C2F-B550-E387-016A-A687F8FD6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34" y="4371394"/>
            <a:ext cx="7147548" cy="9211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78C2C5-8D9D-3186-3E64-B827F705945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gamma-ray absorption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23CB59-BEB4-880A-8298-F81FBCE89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00" y="1895800"/>
            <a:ext cx="7324535" cy="8504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DB6C77-FA22-5F4D-A6EA-6065354831C3}"/>
              </a:ext>
            </a:extLst>
          </p:cNvPr>
          <p:cNvSpPr txBox="1"/>
          <p:nvPr/>
        </p:nvSpPr>
        <p:spPr>
          <a:xfrm>
            <a:off x="438808" y="1376227"/>
            <a:ext cx="402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Interstellar Radiation Field</a:t>
            </a:r>
            <a:endParaRPr lang="en-CN" sz="2400" b="1" dirty="0">
              <a:solidFill>
                <a:srgbClr val="FF000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0B0F50-3C4F-DB31-F663-7E76A9D0B579}"/>
              </a:ext>
            </a:extLst>
          </p:cNvPr>
          <p:cNvSpPr txBox="1"/>
          <p:nvPr/>
        </p:nvSpPr>
        <p:spPr>
          <a:xfrm>
            <a:off x="1411035" y="27307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u="sng" strike="noStrike" dirty="0" err="1">
                <a:solidFill>
                  <a:srgbClr val="FFC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Astron.Astrophys</a:t>
            </a:r>
            <a:r>
              <a:rPr lang="en-US" b="0" u="sng" strike="noStrike" dirty="0">
                <a:solidFill>
                  <a:srgbClr val="FFC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 449 (2006) 641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8E82E-75C5-ECA6-3E4D-6A878EE5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31B18C-603D-6C3E-2060-A1900382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10</a:t>
            </a:fld>
            <a:endParaRPr lang="en-C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B8849A-4859-06C9-372A-2BD85520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182" y="1745559"/>
            <a:ext cx="4860444" cy="3791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123DA-BF2B-ADBE-F8C6-DA4D7247F84D}"/>
              </a:ext>
            </a:extLst>
          </p:cNvPr>
          <p:cNvSpPr txBox="1"/>
          <p:nvPr/>
        </p:nvSpPr>
        <p:spPr>
          <a:xfrm>
            <a:off x="4460898" y="2813513"/>
            <a:ext cx="163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1800" dirty="0">
                <a:solidFill>
                  <a:srgbClr val="0432FF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From</a:t>
            </a:r>
            <a:r>
              <a:rPr lang="zh-CN" altLang="en-US" sz="1800" dirty="0">
                <a:solidFill>
                  <a:srgbClr val="0432FF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CN" sz="18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GALPROB</a:t>
            </a:r>
            <a:endParaRPr lang="en-US" altLang="zh-CN" sz="1800" dirty="0">
              <a:solidFill>
                <a:srgbClr val="0432FF"/>
              </a:solidFill>
              <a:effectLst/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55797D-176E-669C-326E-877DAD983CCB}"/>
              </a:ext>
            </a:extLst>
          </p:cNvPr>
          <p:cNvSpPr/>
          <p:nvPr/>
        </p:nvSpPr>
        <p:spPr>
          <a:xfrm>
            <a:off x="4346553" y="1921233"/>
            <a:ext cx="1275480" cy="70073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2393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74D8C-0DFA-97A2-BDD8-D5B87BE62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73" y="1391518"/>
            <a:ext cx="9373589" cy="902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B9B804-790D-7D2F-6159-EB49B76F0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816" y="3361618"/>
            <a:ext cx="3998544" cy="317729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1D21D2B-B0A7-809E-5DB3-39AF11CE16CA}"/>
              </a:ext>
            </a:extLst>
          </p:cNvPr>
          <p:cNvCxnSpPr>
            <a:cxnSpLocks/>
          </p:cNvCxnSpPr>
          <p:nvPr/>
        </p:nvCxnSpPr>
        <p:spPr>
          <a:xfrm>
            <a:off x="5284519" y="2232561"/>
            <a:ext cx="3326081" cy="9900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2545B56-6EAE-AA2D-B6B9-A63EE2736EC2}"/>
              </a:ext>
            </a:extLst>
          </p:cNvPr>
          <p:cNvSpPr txBox="1"/>
          <p:nvPr/>
        </p:nvSpPr>
        <p:spPr>
          <a:xfrm>
            <a:off x="7416383" y="2511960"/>
            <a:ext cx="2759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FF0000"/>
                </a:solidFill>
              </a:rPr>
              <a:t>HDMSpectra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DD7DD8-697D-C6B5-84CA-3ABC2B02484D}"/>
              </a:ext>
            </a:extLst>
          </p:cNvPr>
          <p:cNvSpPr txBox="1"/>
          <p:nvPr/>
        </p:nvSpPr>
        <p:spPr>
          <a:xfrm>
            <a:off x="0" y="112734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E</a:t>
            </a:r>
            <a:r>
              <a:rPr lang="en-US" sz="3200" dirty="0" err="1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nergy</a:t>
            </a:r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spectrum of DM annihilation </a:t>
            </a:r>
          </a:p>
          <a:p>
            <a:pPr algn="ctr"/>
            <a:r>
              <a:rPr lang="en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9292EC-5F64-32AA-AB23-5760FA68B962}"/>
              </a:ext>
            </a:extLst>
          </p:cNvPr>
          <p:cNvSpPr/>
          <p:nvPr/>
        </p:nvSpPr>
        <p:spPr>
          <a:xfrm>
            <a:off x="4954734" y="1389996"/>
            <a:ext cx="1410441" cy="81851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06264-E87A-FC01-4CA7-2EA95BE39A0D}"/>
              </a:ext>
            </a:extLst>
          </p:cNvPr>
          <p:cNvSpPr txBox="1"/>
          <p:nvPr/>
        </p:nvSpPr>
        <p:spPr>
          <a:xfrm>
            <a:off x="9519562" y="30378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FFC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JHEP06(2021)121</a:t>
            </a:r>
            <a:r>
              <a:rPr lang="en-US" b="0" i="0" u="none" strike="noStrike" dirty="0">
                <a:solidFill>
                  <a:srgbClr val="FFC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 </a:t>
            </a:r>
            <a:endParaRPr lang="en-CN" dirty="0">
              <a:solidFill>
                <a:srgbClr val="FFC00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238955-057F-72B3-13BF-C83083A6D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86016E-91F0-DB31-95E3-21D5DF9E5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11</a:t>
            </a:fld>
            <a:endParaRPr lang="en-C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33BB6-C656-4EE2-B2F7-9EA2599AA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09" y="3210644"/>
            <a:ext cx="4349110" cy="329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37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48B12-9AF7-106A-F45C-C9BF6E8E2B5A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Spatial distribution</a:t>
            </a:r>
            <a:endParaRPr lang="en-CN" sz="3200" dirty="0">
              <a:solidFill>
                <a:srgbClr val="7030A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E1470-78FF-CAB9-C2C4-16629FD0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60" y="1734424"/>
            <a:ext cx="4532385" cy="3218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792235-AA40-4E8A-1A3C-74341D4BF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5465390"/>
            <a:ext cx="8083462" cy="7780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4512F0-84B6-5E9B-58B1-538B66CF424C}"/>
              </a:ext>
            </a:extLst>
          </p:cNvPr>
          <p:cNvSpPr/>
          <p:nvPr/>
        </p:nvSpPr>
        <p:spPr>
          <a:xfrm>
            <a:off x="6738060" y="5461000"/>
            <a:ext cx="3790240" cy="93980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D97D57-93D4-0BB9-B17C-CB65B642E4FB}"/>
              </a:ext>
            </a:extLst>
          </p:cNvPr>
          <p:cNvCxnSpPr/>
          <p:nvPr/>
        </p:nvCxnSpPr>
        <p:spPr>
          <a:xfrm flipV="1">
            <a:off x="8750300" y="4953000"/>
            <a:ext cx="203200" cy="51239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306CA9-0621-0B5C-965B-32EF05C4C613}"/>
              </a:ext>
            </a:extLst>
          </p:cNvPr>
          <p:cNvSpPr txBox="1"/>
          <p:nvPr/>
        </p:nvSpPr>
        <p:spPr>
          <a:xfrm>
            <a:off x="7391400" y="1142604"/>
            <a:ext cx="271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Energy-independent !!!</a:t>
            </a:r>
            <a:endParaRPr lang="en-CN" sz="2000" dirty="0">
              <a:solidFill>
                <a:srgbClr val="FF000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C8A62-74D9-1916-942A-D5591B19E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941" y="1542714"/>
            <a:ext cx="4244464" cy="340299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D557CC-FAE7-C536-9A64-0EB08B71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8BF79-2308-976F-C445-FA9780CA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12</a:t>
            </a:fld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A4468-1D45-4FB1-D8B0-BFF3DA06B3CD}"/>
              </a:ext>
            </a:extLst>
          </p:cNvPr>
          <p:cNvSpPr txBox="1"/>
          <p:nvPr/>
        </p:nvSpPr>
        <p:spPr>
          <a:xfrm>
            <a:off x="2851471" y="1221370"/>
            <a:ext cx="61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NFW</a:t>
            </a:r>
            <a:endParaRPr lang="en-CN" sz="2000" dirty="0">
              <a:solidFill>
                <a:srgbClr val="FF000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2265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CF7BA7-B9AA-152F-6D1E-AB421039D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781" y="4166725"/>
            <a:ext cx="3781976" cy="2641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3A40C-1763-12B6-D249-6415AA5E2033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Optimization of ROI</a:t>
            </a:r>
            <a:endParaRPr lang="en-CN" sz="3200" dirty="0">
              <a:solidFill>
                <a:srgbClr val="7030A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D309A6-AA6A-F800-D801-6DD45FD7B89D}"/>
                  </a:ext>
                </a:extLst>
              </p:cNvPr>
              <p:cNvSpPr txBox="1"/>
              <p:nvPr/>
            </p:nvSpPr>
            <p:spPr>
              <a:xfrm>
                <a:off x="836022" y="4025280"/>
                <a:ext cx="3824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C</a:t>
                </a:r>
                <a:r>
                  <a:rPr lang="en-CN" sz="24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alculation the </a:t>
                </a:r>
                <a14:m>
                  <m:oMath xmlns:m="http://schemas.openxmlformats.org/officeDocument/2006/math">
                    <m:r>
                      <a:rPr lang="en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CN" sz="24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in each ROI: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D309A6-AA6A-F800-D801-6DD45FD7B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022" y="4025280"/>
                <a:ext cx="3824468" cy="461665"/>
              </a:xfrm>
              <a:prstGeom prst="rect">
                <a:avLst/>
              </a:prstGeom>
              <a:blipFill>
                <a:blip r:embed="rId3"/>
                <a:stretch>
                  <a:fillRect l="-2310" t="-10526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53F9C09-FF8F-6691-92D3-11FA48A70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444" y="4404646"/>
            <a:ext cx="3136479" cy="12682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4B431E-F9AB-57A1-D0F8-87676C6CC7AD}"/>
                  </a:ext>
                </a:extLst>
              </p:cNvPr>
              <p:cNvSpPr txBox="1"/>
              <p:nvPr/>
            </p:nvSpPr>
            <p:spPr>
              <a:xfrm>
                <a:off x="908161" y="5652962"/>
                <a:ext cx="3680190" cy="929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>
                    <a:solidFill>
                      <a:srgbClr val="FF0000"/>
                    </a:solidFill>
                  </a:rPr>
                  <a:t>ROI: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&amp;&amp; 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lang="en-CN" dirty="0">
                  <a:solidFill>
                    <a:srgbClr val="FF0000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endParaRPr lang="en-CN" dirty="0">
                  <a:solidFill>
                    <a:srgbClr val="FF0000"/>
                  </a:solidFill>
                </a:endParaRPr>
              </a:p>
              <a:p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4B431E-F9AB-57A1-D0F8-87676C6CC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61" y="5652962"/>
                <a:ext cx="3680190" cy="929550"/>
              </a:xfrm>
              <a:prstGeom prst="rect">
                <a:avLst/>
              </a:prstGeom>
              <a:blipFill>
                <a:blip r:embed="rId5"/>
                <a:stretch>
                  <a:fillRect l="-1375" t="-1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C2BAF6-CDE9-AE8D-8980-A5E2ABA1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A12E1-2BBA-E2AF-21A1-3AEC7E2D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13</a:t>
            </a:fld>
            <a:endParaRPr lang="en-C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290D5C-C974-7E77-D02A-D00FCF4C6316}"/>
              </a:ext>
            </a:extLst>
          </p:cNvPr>
          <p:cNvSpPr txBox="1"/>
          <p:nvPr/>
        </p:nvSpPr>
        <p:spPr>
          <a:xfrm>
            <a:off x="2318068" y="996616"/>
            <a:ext cx="197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Cosmic-ray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CN" dirty="0">
                <a:solidFill>
                  <a:srgbClr val="FF0000"/>
                </a:solidFill>
              </a:rPr>
              <a:t>BKG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8B4DD6-2A43-082F-47FC-73DEFBD84A0E}"/>
                  </a:ext>
                </a:extLst>
              </p:cNvPr>
              <p:cNvSpPr txBox="1"/>
              <p:nvPr/>
            </p:nvSpPr>
            <p:spPr>
              <a:xfrm>
                <a:off x="5702710" y="981579"/>
                <a:ext cx="4581832" cy="399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  <a:r>
                  <a:rPr lang="en-CN" dirty="0">
                    <a:solidFill>
                      <a:srgbClr val="FF0000"/>
                    </a:solidFill>
                  </a:rPr>
                  <a:t>xpected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DM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signal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map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with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GeV</a:t>
                </a:r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8B4DD6-2A43-082F-47FC-73DEFBD84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710" y="981579"/>
                <a:ext cx="4581832" cy="399405"/>
              </a:xfrm>
              <a:prstGeom prst="rect">
                <a:avLst/>
              </a:prstGeom>
              <a:blipFill>
                <a:blip r:embed="rId6"/>
                <a:stretch>
                  <a:fillRect l="-1105" t="-3125" b="-218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F5CD27B-3115-D892-6ABF-EBA0D326B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6569" y="1318807"/>
            <a:ext cx="3680188" cy="26929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F3C7D2-F191-5E34-6AA3-A30F095560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-10"/>
          <a:stretch/>
        </p:blipFill>
        <p:spPr>
          <a:xfrm>
            <a:off x="1237305" y="1257433"/>
            <a:ext cx="3824468" cy="2754313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31B9A6-AB9C-B57D-8D78-B6F97FA322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891" y="4480223"/>
            <a:ext cx="3047414" cy="6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38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5B2A20-592B-A3F0-07EB-909F79292AA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Search for DM signal with KM2A data</a:t>
            </a:r>
            <a:endParaRPr lang="en-CN" sz="3200" dirty="0">
              <a:solidFill>
                <a:srgbClr val="7030A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22976-5386-B260-A6E3-6F14DDA4C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600" y="1277028"/>
            <a:ext cx="5394399" cy="435224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B84C25-9513-03AA-BBF0-912060E7A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A76AB5-CD55-C234-95F0-038BD348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14</a:t>
            </a:fld>
            <a:endParaRPr lang="en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5CB0B8-8F3D-784C-4C4D-FAEE9B07417C}"/>
                  </a:ext>
                </a:extLst>
              </p:cNvPr>
              <p:cNvSpPr txBox="1"/>
              <p:nvPr/>
            </p:nvSpPr>
            <p:spPr>
              <a:xfrm>
                <a:off x="222645" y="4580830"/>
                <a:ext cx="6096000" cy="536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100" dirty="0">
                    <a:solidFill>
                      <a:srgbClr val="FF0000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No evidence of DM signal withs significance less than 1</a:t>
                </a:r>
                <a14:m>
                  <m:oMath xmlns:m="http://schemas.openxmlformats.org/officeDocument/2006/math">
                    <m:r>
                      <a:rPr lang="en-US" sz="21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pple Symbols" panose="02000000000000000000" pitchFamily="2" charset="-79"/>
                      </a:rPr>
                      <m:t>𝜎</m:t>
                    </m:r>
                  </m:oMath>
                </a14:m>
                <a:endParaRPr lang="en-CN" sz="21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E5CB0B8-8F3D-784C-4C4D-FAEE9B074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5" y="4580830"/>
                <a:ext cx="6096000" cy="536685"/>
              </a:xfrm>
              <a:prstGeom prst="rect">
                <a:avLst/>
              </a:prstGeom>
              <a:blipFill>
                <a:blip r:embed="rId4"/>
                <a:stretch>
                  <a:fillRect l="-1040" b="-2093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9C385D-AD9C-B976-552F-2B3EDA02EA93}"/>
                  </a:ext>
                </a:extLst>
              </p:cNvPr>
              <p:cNvSpPr txBox="1"/>
              <p:nvPr/>
            </p:nvSpPr>
            <p:spPr>
              <a:xfrm>
                <a:off x="203595" y="1702157"/>
                <a:ext cx="6750845" cy="3147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The significance map after masking</a:t>
                </a:r>
              </a:p>
              <a:p>
                <a:r>
                  <a:rPr lang="en-US" altLang="zh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3.5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&amp;&amp;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CN" sz="2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en-US" altLang="zh-CN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endParaRPr lang="en-CN" sz="2200" dirty="0">
                  <a:solidFill>
                    <a:schemeClr val="tx1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r>
                  <a:rPr lang="zh-CN" altLang="en-US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   </a:t>
                </a:r>
                <a:r>
                  <a:rPr lang="en-US" altLang="zh-CN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and subtracting the gamma sources</a:t>
                </a:r>
                <a:endParaRPr lang="en-CN" sz="2200" dirty="0">
                  <a:solidFill>
                    <a:schemeClr val="tx1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endParaRPr lang="en-CN" sz="22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Fit components</a:t>
                </a:r>
                <a:r>
                  <a:rPr lang="en-US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:</a:t>
                </a:r>
              </a:p>
              <a:p>
                <a:r>
                  <a:rPr lang="en-US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   1. DM with calculated spatial and spectra (float normalization)</a:t>
                </a:r>
              </a:p>
              <a:p>
                <a:r>
                  <a:rPr lang="en-US" sz="2200" dirty="0">
                    <a:solidFill>
                      <a:srgbClr val="0432FF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   2. DGE: Planck Dust model </a:t>
                </a:r>
                <a:r>
                  <a:rPr lang="en-US" altLang="zh-CN" sz="2200" dirty="0">
                    <a:solidFill>
                      <a:srgbClr val="0432FF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/</a:t>
                </a:r>
                <a:r>
                  <a:rPr lang="zh-CN" altLang="en-US" sz="2200" dirty="0">
                    <a:solidFill>
                      <a:srgbClr val="0432FF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:r>
                  <a:rPr lang="en-US" altLang="zh-CN" sz="2200" dirty="0">
                    <a:solidFill>
                      <a:srgbClr val="0432FF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PL (float)</a:t>
                </a:r>
              </a:p>
              <a:p>
                <a:r>
                  <a:rPr lang="en-US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   3. </a:t>
                </a:r>
                <a:r>
                  <a:rPr lang="en-US" altLang="zh-CN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three</a:t>
                </a:r>
                <a:r>
                  <a:rPr lang="zh-CN" altLang="en-US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:r>
                  <a:rPr lang="en-US" altLang="zh-CN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residual</a:t>
                </a:r>
                <a:r>
                  <a:rPr lang="zh-CN" altLang="en-US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:r>
                  <a:rPr lang="en-US" altLang="zh-CN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gamma</a:t>
                </a:r>
                <a:r>
                  <a:rPr lang="zh-CN" altLang="en-US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:r>
                  <a:rPr lang="en-US" altLang="zh-CN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sources with float normalization</a:t>
                </a:r>
                <a:endParaRPr lang="en-US" sz="2200" dirty="0">
                  <a:solidFill>
                    <a:srgbClr val="0432FF"/>
                  </a:solidFill>
                  <a:effectLst/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endParaRPr lang="en-CN" sz="2200" dirty="0">
                  <a:solidFill>
                    <a:schemeClr val="tx1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9C385D-AD9C-B976-552F-2B3EDA02E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5" y="1702157"/>
                <a:ext cx="6750845" cy="3147015"/>
              </a:xfrm>
              <a:prstGeom prst="rect">
                <a:avLst/>
              </a:prstGeom>
              <a:blipFill>
                <a:blip r:embed="rId5"/>
                <a:stretch>
                  <a:fillRect l="-938" t="-1205" r="-93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80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D16095-DE2A-BD17-BCBE-BFA750DB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20744-E1BC-D283-D199-2365C6D9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15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89E00-DF61-0942-D2A1-1DA89D7F6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714" y="2266083"/>
            <a:ext cx="5232421" cy="38846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A4640E-52E5-0912-183D-5D874A09DFA0}"/>
                  </a:ext>
                </a:extLst>
              </p:cNvPr>
              <p:cNvSpPr txBox="1"/>
              <p:nvPr/>
            </p:nvSpPr>
            <p:spPr>
              <a:xfrm>
                <a:off x="4583122" y="3053576"/>
                <a:ext cx="4291013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𝜒𝜒</m:t>
                      </m:r>
                      <m:r>
                        <a:rPr lang="en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A4640E-52E5-0912-183D-5D874A09D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122" y="3053576"/>
                <a:ext cx="4291013" cy="3754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FA1944-D574-4D4F-A31B-92D79CE1C019}"/>
                  </a:ext>
                </a:extLst>
              </p:cNvPr>
              <p:cNvSpPr txBox="1"/>
              <p:nvPr/>
            </p:nvSpPr>
            <p:spPr>
              <a:xfrm>
                <a:off x="833438" y="1152364"/>
                <a:ext cx="112252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Search for the DM annihilation signal in the mass range </a:t>
                </a:r>
                <a:r>
                  <a:rPr lang="en-CN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10 TeV – 1 EeV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No evidence signal is found (</a:t>
                </a:r>
                <a:r>
                  <a:rPr lang="en-US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1</a:t>
                </a:r>
                <a14:m>
                  <m:oMath xmlns:m="http://schemas.openxmlformats.org/officeDocument/2006/math">
                    <m:r>
                      <a:rPr lang="en-US" sz="2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pple Symbols" panose="02000000000000000000" pitchFamily="2" charset="-79"/>
                      </a:rPr>
                      <m:t>𝜎</m:t>
                    </m:r>
                  </m:oMath>
                </a14:m>
                <a:r>
                  <a:rPr lang="en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FA1944-D574-4D4F-A31B-92D79CE1C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8" y="1152364"/>
                <a:ext cx="11225212" cy="769441"/>
              </a:xfrm>
              <a:prstGeom prst="rect">
                <a:avLst/>
              </a:prstGeom>
              <a:blipFill>
                <a:blip r:embed="rId5"/>
                <a:stretch>
                  <a:fillRect l="-565" t="-6452" b="-145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943F45F-B781-DA69-4B83-F57A435469B6}"/>
              </a:ext>
            </a:extLst>
          </p:cNvPr>
          <p:cNvSpPr txBox="1"/>
          <p:nvPr/>
        </p:nvSpPr>
        <p:spPr>
          <a:xfrm>
            <a:off x="0" y="581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Search for DM signal with KM2A data</a:t>
            </a:r>
            <a:endParaRPr lang="en-CN" sz="3200" dirty="0">
              <a:solidFill>
                <a:srgbClr val="7030A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0482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0F0FE9-F27C-4E2C-59E6-D1CB38CF87B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Upper limits on the DM annihilation cross-section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8BACAE-F612-51F6-9F9D-BC072189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ADF9C1-B557-5AF4-C536-38B39F23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16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2500C-31FD-BC23-77B7-35DC7D208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772" y="2193993"/>
            <a:ext cx="5196994" cy="4102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C05BF5-251F-1515-D41A-F8374768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10" y="2672932"/>
            <a:ext cx="4346960" cy="3141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A7B3A-A97F-1DA4-910A-BEC6A7747499}"/>
              </a:ext>
            </a:extLst>
          </p:cNvPr>
          <p:cNvSpPr txBox="1"/>
          <p:nvPr/>
        </p:nvSpPr>
        <p:spPr>
          <a:xfrm>
            <a:off x="514350" y="1043204"/>
            <a:ext cx="11472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2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Profile likelihood </a:t>
            </a:r>
            <a:r>
              <a:rPr lang="en-CN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to determine the 95% CL upper limits under different DM mass assumption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 </a:t>
            </a:r>
            <a:r>
              <a:rPr lang="en-CN" sz="22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expected bands </a:t>
            </a:r>
            <a:r>
              <a:rPr lang="en-CN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are determined with </a:t>
            </a:r>
            <a:r>
              <a:rPr lang="en-US" sz="2200" dirty="0">
                <a:solidFill>
                  <a:srgbClr val="0432FF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1000 mock data </a:t>
            </a:r>
            <a:r>
              <a:rPr lang="en-US" sz="2200" dirty="0"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under the background-only hypothesis </a:t>
            </a:r>
            <a:endParaRPr lang="en-US" sz="2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N" sz="2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BF28E5-0FEA-C235-0E87-FFB3E5518469}"/>
                  </a:ext>
                </a:extLst>
              </p:cNvPr>
              <p:cNvSpPr txBox="1"/>
              <p:nvPr/>
            </p:nvSpPr>
            <p:spPr>
              <a:xfrm>
                <a:off x="6883177" y="2381540"/>
                <a:ext cx="4291013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𝜒𝜒</m:t>
                      </m:r>
                      <m:r>
                        <a:rPr lang="en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BF28E5-0FEA-C235-0E87-FFB3E5518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3177" y="2381540"/>
                <a:ext cx="4291013" cy="375424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45557A-FCD7-8EAC-7678-0964CBFB006D}"/>
                  </a:ext>
                </a:extLst>
              </p:cNvPr>
              <p:cNvSpPr txBox="1"/>
              <p:nvPr/>
            </p:nvSpPr>
            <p:spPr>
              <a:xfrm>
                <a:off x="2774156" y="3643313"/>
                <a:ext cx="2528888" cy="398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F45557A-FCD7-8EAC-7678-0964CBFB0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156" y="3643313"/>
                <a:ext cx="2528888" cy="398251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40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0F0FE9-F27C-4E2C-59E6-D1CB38CF87B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Systematic Uncertainty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8BACAE-F612-51F6-9F9D-BC072189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ADF9C1-B557-5AF4-C536-38B39F23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17</a:t>
            </a:fld>
            <a:endParaRPr lang="en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A2051E-9C28-C0E6-E924-BD7E2E007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90" y="2574708"/>
            <a:ext cx="4413646" cy="3610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873852-9563-A1E8-E3D3-75F0935EC09B}"/>
                  </a:ext>
                </a:extLst>
              </p:cNvPr>
              <p:cNvSpPr txBox="1"/>
              <p:nvPr/>
            </p:nvSpPr>
            <p:spPr>
              <a:xfrm>
                <a:off x="486965" y="1317704"/>
                <a:ext cx="1121806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</a:t>
                </a:r>
                <a:r>
                  <a:rPr lang="en-US" sz="2200" dirty="0"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he </a:t>
                </a:r>
                <a:r>
                  <a:rPr lang="en-US" sz="2200" dirty="0">
                    <a:solidFill>
                      <a:srgbClr val="0432FF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atmospheric model </a:t>
                </a:r>
                <a:r>
                  <a:rPr lang="en-US" sz="2200" dirty="0"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used in the Monte Carlo simulations due to seasonal and daily changes: 7%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rgbClr val="0432FF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The DGE</a:t>
                </a:r>
                <a:r>
                  <a:rPr lang="en-US" sz="2200" dirty="0"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:  artificially  adjust the normalization of DGE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;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873852-9563-A1E8-E3D3-75F0935EC0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65" y="1317704"/>
                <a:ext cx="11218069" cy="769441"/>
              </a:xfrm>
              <a:prstGeom prst="rect">
                <a:avLst/>
              </a:prstGeom>
              <a:blipFill>
                <a:blip r:embed="rId3"/>
                <a:stretch>
                  <a:fillRect l="-679" t="-6452" b="-1451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43ABC02-7C6B-155F-D93A-E0A1F0EF3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687" y="2560420"/>
            <a:ext cx="4691063" cy="34468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B95E95-8259-4117-6B98-3A19168814BB}"/>
                  </a:ext>
                </a:extLst>
              </p:cNvPr>
              <p:cNvSpPr txBox="1"/>
              <p:nvPr/>
            </p:nvSpPr>
            <p:spPr>
              <a:xfrm>
                <a:off x="6834188" y="2738118"/>
                <a:ext cx="4291013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𝜒𝜒</m:t>
                      </m:r>
                      <m:r>
                        <a:rPr lang="en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B95E95-8259-4117-6B98-3A1916881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188" y="2738118"/>
                <a:ext cx="4291013" cy="3754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980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0F0FE9-F27C-4E2C-59E6-D1CB38CF87B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Summary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8BACAE-F612-51F6-9F9D-BC072189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ADF9C1-B557-5AF4-C536-38B39F23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18</a:t>
            </a:fld>
            <a:endParaRPr lang="en-C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5FCE48-9CE7-BD3C-1828-0B7BD9FAA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161" y="3390676"/>
            <a:ext cx="3725079" cy="2737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CBCC4-371A-6586-C5AB-98DACF1A3D49}"/>
              </a:ext>
            </a:extLst>
          </p:cNvPr>
          <p:cNvSpPr txBox="1"/>
          <p:nvPr/>
        </p:nvSpPr>
        <p:spPr>
          <a:xfrm>
            <a:off x="385762" y="1011159"/>
            <a:ext cx="11420475" cy="4620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 </a:t>
            </a:r>
            <a:r>
              <a:rPr lang="en-US" sz="22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large-zenith-angle KM2A data </a:t>
            </a: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cover the GC and can therefore be used to search for dark matter annihilation signals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We perform an indirect dark matter search over the mass range </a:t>
            </a:r>
            <a:r>
              <a:rPr lang="en-US" sz="22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10 </a:t>
            </a:r>
            <a:r>
              <a:rPr lang="en-US" sz="2200" dirty="0" err="1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TeV</a:t>
            </a:r>
            <a:r>
              <a:rPr lang="en-US" sz="22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–1 </a:t>
            </a:r>
            <a:r>
              <a:rPr lang="en-US" sz="2200" dirty="0" err="1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EeV</a:t>
            </a: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 The most stringent constraints are obtained around the </a:t>
            </a:r>
            <a:r>
              <a:rPr lang="en-US" sz="22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PeV</a:t>
            </a: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scale, </a:t>
            </a:r>
            <a:r>
              <a:rPr lang="en-US" sz="22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improving</a:t>
            </a: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upon previous LHAASO </a:t>
            </a:r>
            <a:r>
              <a:rPr lang="en-US" sz="2200" dirty="0" err="1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dSph</a:t>
            </a: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work by </a:t>
            </a:r>
            <a:r>
              <a:rPr lang="en-US" sz="22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one order of magnitude</a:t>
            </a: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Next: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Discuss different DM density profile models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Further systematic uncertainties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0137-8756-4980-E088-BA6F0334DFA7}"/>
                  </a:ext>
                </a:extLst>
              </p:cNvPr>
              <p:cNvSpPr txBox="1"/>
              <p:nvPr/>
            </p:nvSpPr>
            <p:spPr>
              <a:xfrm>
                <a:off x="7391391" y="3820748"/>
                <a:ext cx="4291013" cy="375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𝜒𝜒</m:t>
                      </m:r>
                      <m:r>
                        <a:rPr lang="en-CN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0137-8756-4980-E088-BA6F0334D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391" y="3820748"/>
                <a:ext cx="4291013" cy="3754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248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99F4-1191-5B66-CFD3-FCC59C49A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Back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BECF8-E663-0B13-6EB9-8223B6E10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551240-FC91-860F-03B1-E0A5321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A5CAA-E9FD-683A-87AC-8A9A4A2A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02222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0DD7DD8-697D-C6B5-84CA-3ABC2B02484D}"/>
              </a:ext>
            </a:extLst>
          </p:cNvPr>
          <p:cNvSpPr txBox="1"/>
          <p:nvPr/>
        </p:nvSpPr>
        <p:spPr>
          <a:xfrm>
            <a:off x="0" y="11666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Dark matter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B28276-0A3A-A908-219D-297F1916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B49DF-4FAD-72F5-CC02-70EEDADD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2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101FF-DEE5-8720-7612-7F16EDB3E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309" y="3506275"/>
            <a:ext cx="3670272" cy="2745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BC5916-B674-99A3-9693-19D47B290FF1}"/>
              </a:ext>
            </a:extLst>
          </p:cNvPr>
          <p:cNvSpPr txBox="1"/>
          <p:nvPr/>
        </p:nvSpPr>
        <p:spPr>
          <a:xfrm>
            <a:off x="373627" y="1095379"/>
            <a:ext cx="10746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Dark matter is one of the most mysterious components in modern physics</a:t>
            </a:r>
            <a:r>
              <a:rPr lang="zh-CN" alt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and cosmology</a:t>
            </a:r>
            <a:endParaRPr lang="en-CN" sz="2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E8289E-8324-9272-3D65-6905744A3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1799102"/>
            <a:ext cx="6182731" cy="20623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7C891-4127-CEE2-FE4A-9C417A0BE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77" y="4106564"/>
            <a:ext cx="6003568" cy="1961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7B4027-7DAE-578C-6B11-9CE6537DA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1489" y="2154616"/>
            <a:ext cx="3032519" cy="18511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0AC1E49-3372-9680-32FE-925D16AFC11E}"/>
              </a:ext>
            </a:extLst>
          </p:cNvPr>
          <p:cNvSpPr txBox="1"/>
          <p:nvPr/>
        </p:nvSpPr>
        <p:spPr>
          <a:xfrm>
            <a:off x="7219335" y="2044005"/>
            <a:ext cx="47388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 region around </a:t>
            </a:r>
            <a:r>
              <a:rPr lang="en-US" sz="21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 Galactic Center (GC) is one of the richest and most promising targets </a:t>
            </a:r>
            <a:r>
              <a:rPr lang="en-US" sz="21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for the indirect detection of dark matter</a:t>
            </a:r>
            <a:endParaRPr lang="en-CN" sz="21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295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5BFAC-3730-D6F0-ED24-E7602620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433" y="1784601"/>
            <a:ext cx="4386554" cy="3288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B2A20-592B-A3F0-07EB-909F79292AA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Crab observation of large-zenith-Angle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FEC0F8-D662-AC83-10E1-C51F12210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399" y="1544120"/>
            <a:ext cx="4658970" cy="400386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1926BD-21A3-9E97-049F-C8E980075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C75120-CBCE-2402-D5EA-492BA92D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20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24332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0DD7DD8-697D-C6B5-84CA-3ABC2B02484D}"/>
              </a:ext>
            </a:extLst>
          </p:cNvPr>
          <p:cNvSpPr txBox="1"/>
          <p:nvPr/>
        </p:nvSpPr>
        <p:spPr>
          <a:xfrm>
            <a:off x="0" y="1127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 Galactic Center in the Gamma-Ray Sky</a:t>
            </a:r>
            <a:endParaRPr lang="en-CN" sz="3600" dirty="0">
              <a:solidFill>
                <a:srgbClr val="7030A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E0FC8-C9BA-50B2-38EF-BFCFA0298080}"/>
              </a:ext>
            </a:extLst>
          </p:cNvPr>
          <p:cNvSpPr txBox="1"/>
          <p:nvPr/>
        </p:nvSpPr>
        <p:spPr>
          <a:xfrm>
            <a:off x="8910484" y="166347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HAWC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5E22D-8364-3D58-460A-7BDE4ED29014}"/>
              </a:ext>
            </a:extLst>
          </p:cNvPr>
          <p:cNvSpPr txBox="1"/>
          <p:nvPr/>
        </p:nvSpPr>
        <p:spPr>
          <a:xfrm>
            <a:off x="5690402" y="1706822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HESS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B28276-0A3A-A908-219D-297F1916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B49DF-4FAD-72F5-CC02-70EEDADD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3</a:t>
            </a:fld>
            <a:endParaRPr lang="en-C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DDB9F-E40D-E0F1-D9A5-FB9FEE065CEA}"/>
              </a:ext>
            </a:extLst>
          </p:cNvPr>
          <p:cNvSpPr txBox="1"/>
          <p:nvPr/>
        </p:nvSpPr>
        <p:spPr>
          <a:xfrm>
            <a:off x="462116" y="950462"/>
            <a:ext cx="5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GC</a:t>
            </a:r>
            <a:r>
              <a:rPr lang="zh-CN" altLang="en-US" sz="2400" dirty="0"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2400" dirty="0"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GeV excess</a:t>
            </a:r>
            <a:endParaRPr lang="en-US" sz="2400" dirty="0">
              <a:effectLst/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4E7AF-C93E-B3B1-C688-EE0BAAA7E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16" y="1705340"/>
            <a:ext cx="3291944" cy="2608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9D07-1AED-6112-8FEB-3C7D8D0E3F0F}"/>
              </a:ext>
            </a:extLst>
          </p:cNvPr>
          <p:cNvSpPr txBox="1"/>
          <p:nvPr/>
        </p:nvSpPr>
        <p:spPr>
          <a:xfrm>
            <a:off x="5567516" y="1019514"/>
            <a:ext cx="5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VHE gamma-rays around GC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BAB812-43AD-C15D-5B59-F6FB7BE38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17" y="4348345"/>
            <a:ext cx="3291943" cy="2486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71CD7E-86B5-2378-8D93-9D8BF7C71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279" y="1994817"/>
            <a:ext cx="2527758" cy="2214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F2E6A9-F8A0-54A2-B061-FA994F64B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4314137"/>
            <a:ext cx="2650521" cy="19816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9ED1A1-A398-E89E-163E-20925D418B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2865"/>
          <a:stretch/>
        </p:blipFill>
        <p:spPr>
          <a:xfrm>
            <a:off x="5145998" y="2138492"/>
            <a:ext cx="3291944" cy="18618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7C9D8-2D82-7411-75AF-7CA9884FC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516" y="4064170"/>
            <a:ext cx="2527758" cy="223161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F94C51-3445-FBBB-884A-356D1F055854}"/>
              </a:ext>
            </a:extLst>
          </p:cNvPr>
          <p:cNvSpPr txBox="1"/>
          <p:nvPr/>
        </p:nvSpPr>
        <p:spPr>
          <a:xfrm>
            <a:off x="2458660" y="251090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Fermi</a:t>
            </a:r>
            <a:r>
              <a:rPr lang="en-US" altLang="zh-CN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-LAT</a:t>
            </a:r>
            <a:endParaRPr lang="en-CN" dirty="0">
              <a:solidFill>
                <a:srgbClr val="0432FF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FFDEFA-B617-4527-F3C7-CD5D7E241FF3}"/>
              </a:ext>
            </a:extLst>
          </p:cNvPr>
          <p:cNvSpPr txBox="1"/>
          <p:nvPr/>
        </p:nvSpPr>
        <p:spPr>
          <a:xfrm>
            <a:off x="2458660" y="5119701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432FF"/>
                </a:solidFill>
              </a:rPr>
              <a:t>DAMPE</a:t>
            </a:r>
          </a:p>
        </p:txBody>
      </p:sp>
    </p:spTree>
    <p:extLst>
      <p:ext uri="{BB962C8B-B14F-4D97-AF65-F5344CB8AC3E}">
        <p14:creationId xmlns:p14="http://schemas.microsoft.com/office/powerpoint/2010/main" val="44964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0DD7DD8-697D-C6B5-84CA-3ABC2B02484D}"/>
              </a:ext>
            </a:extLst>
          </p:cNvPr>
          <p:cNvSpPr txBox="1"/>
          <p:nvPr/>
        </p:nvSpPr>
        <p:spPr>
          <a:xfrm>
            <a:off x="0" y="1127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</a:t>
            </a:r>
            <a:r>
              <a:rPr lang="en-CN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ndirect</a:t>
            </a:r>
            <a:r>
              <a:rPr lang="zh-CN" altLang="en-US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CN" altLang="zh-CN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dark</a:t>
            </a:r>
            <a:r>
              <a:rPr lang="zh-CN" altLang="en-US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matter</a:t>
            </a:r>
            <a:r>
              <a:rPr lang="zh-CN" altLang="en-US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search</a:t>
            </a:r>
            <a:r>
              <a:rPr lang="zh-CN" altLang="en-US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around</a:t>
            </a:r>
            <a:r>
              <a:rPr lang="zh-CN" altLang="en-US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</a:t>
            </a:r>
            <a:r>
              <a:rPr lang="zh-CN" altLang="en-US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36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GC</a:t>
            </a:r>
            <a:endParaRPr lang="en-CN" sz="3600" dirty="0">
              <a:solidFill>
                <a:srgbClr val="7030A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B28276-0A3A-A908-219D-297F1916C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5B49DF-4FAD-72F5-CC02-70EEDADD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4</a:t>
            </a:fld>
            <a:endParaRPr lang="en-C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E2E9E-ED77-FE15-BDC1-E2BC67FC6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47644"/>
            <a:ext cx="4395484" cy="3818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513799-E9CA-88D6-C19F-28004F581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00" y="1731317"/>
            <a:ext cx="4623997" cy="4025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DA46AA8-9418-37D2-32F6-194109A7022F}"/>
              </a:ext>
            </a:extLst>
          </p:cNvPr>
          <p:cNvSpPr txBox="1"/>
          <p:nvPr/>
        </p:nvSpPr>
        <p:spPr>
          <a:xfrm>
            <a:off x="1563328" y="5566441"/>
            <a:ext cx="3761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u="none" strike="noStrike" dirty="0" err="1">
                <a:solidFill>
                  <a:srgbClr val="FFC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Phys.Rev.Lett</a:t>
            </a:r>
            <a:r>
              <a:rPr lang="en-US" b="0" u="none" strike="noStrike" dirty="0">
                <a:solidFill>
                  <a:srgbClr val="FFC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. 129 (2022), 111101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648663-4FD3-31CC-7980-7B15B44E1D84}"/>
              </a:ext>
            </a:extLst>
          </p:cNvPr>
          <p:cNvSpPr txBox="1"/>
          <p:nvPr/>
        </p:nvSpPr>
        <p:spPr>
          <a:xfrm>
            <a:off x="6975986" y="5566441"/>
            <a:ext cx="3761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u="none" strike="noStrike" dirty="0">
                <a:solidFill>
                  <a:srgbClr val="FFC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2509.06210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A11FE5-A14B-FDD1-28A4-1CFF8785FA80}"/>
              </a:ext>
            </a:extLst>
          </p:cNvPr>
          <p:cNvSpPr txBox="1"/>
          <p:nvPr/>
        </p:nvSpPr>
        <p:spPr>
          <a:xfrm>
            <a:off x="1563328" y="20083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H.E.S.S</a:t>
            </a:r>
            <a:endParaRPr lang="en-CN" b="1" dirty="0">
              <a:solidFill>
                <a:srgbClr val="0432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1C265E-45CD-8FF9-B426-D454DCB33F70}"/>
              </a:ext>
            </a:extLst>
          </p:cNvPr>
          <p:cNvSpPr txBox="1"/>
          <p:nvPr/>
        </p:nvSpPr>
        <p:spPr>
          <a:xfrm>
            <a:off x="6975986" y="2079244"/>
            <a:ext cx="853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HAWC</a:t>
            </a:r>
            <a:endParaRPr lang="en-CN" b="1" dirty="0">
              <a:solidFill>
                <a:srgbClr val="0432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DB35FA-98C1-C1D4-744C-4DEE11282AFB}"/>
              </a:ext>
            </a:extLst>
          </p:cNvPr>
          <p:cNvSpPr txBox="1"/>
          <p:nvPr/>
        </p:nvSpPr>
        <p:spPr>
          <a:xfrm>
            <a:off x="186750" y="1098528"/>
            <a:ext cx="12005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 Galactic Center region provides stringent constraints on the dark matter annihilation cross section</a:t>
            </a:r>
            <a:endParaRPr lang="en-CN" sz="22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506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48B12-9AF7-106A-F45C-C9BF6E8E2B5A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GC and KM2A data</a:t>
            </a:r>
            <a:r>
              <a:rPr lang="zh-CN" alt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set</a:t>
            </a:r>
            <a:r>
              <a:rPr lang="zh-CN" alt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endParaRPr lang="en-CN" sz="3200" dirty="0">
              <a:solidFill>
                <a:srgbClr val="7030A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435EA9-928F-5F4C-CFF5-E79864237784}"/>
                  </a:ext>
                </a:extLst>
              </p:cNvPr>
              <p:cNvSpPr txBox="1"/>
              <p:nvPr/>
            </p:nvSpPr>
            <p:spPr>
              <a:xfrm>
                <a:off x="474438" y="1626583"/>
                <a:ext cx="9215252" cy="3604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The GC (</a:t>
                </a:r>
                <a:r>
                  <a:rPr lang="en-US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RA  = 266.4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pple Symbols" panose="02000000000000000000" pitchFamily="2" charset="-79"/>
                      </a:rPr>
                      <m:t>°</m:t>
                    </m:r>
                  </m:oMath>
                </a14:m>
                <a:r>
                  <a:rPr lang="en-US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Dec = -28.9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pple Symbols" panose="02000000000000000000" pitchFamily="2" charset="-79"/>
                      </a:rPr>
                      <m:t>°</m:t>
                    </m:r>
                  </m:oMath>
                </a14:m>
                <a:r>
                  <a:rPr lang="en-CN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), cluminating at a zenith angle of </a:t>
                </a:r>
                <a:r>
                  <a:rPr lang="en-CN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58</a:t>
                </a:r>
                <a14:m>
                  <m:oMath xmlns:m="http://schemas.openxmlformats.org/officeDocument/2006/math">
                    <m:r>
                      <a:rPr lang="en-CN" sz="220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Apple Symbols" panose="02000000000000000000" pitchFamily="2" charset="-79"/>
                        <a:cs typeface="Apple Symbols" panose="02000000000000000000" pitchFamily="2" charset="-79"/>
                      </a:rPr>
                      <m:t>°</m:t>
                    </m:r>
                  </m:oMath>
                </a14:m>
                <a:endParaRPr lang="en-CN" sz="22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Large-zenith-angle (z50z60) data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0°</m:t>
                    </m:r>
                    <m:r>
                      <a:rPr lang="en-US" sz="20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CN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&lt;60°</m:t>
                    </m:r>
                  </m:oMath>
                </a14:m>
                <a:r>
                  <a:rPr lang="en-US" altLang="zh-CN" sz="20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/</a:t>
                </a:r>
                <a:r>
                  <a:rPr lang="en-CN" sz="20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14:m>
                  <m:oMath xmlns:m="http://schemas.openxmlformats.org/officeDocument/2006/math">
                    <m:r>
                      <a:rPr lang="en-CN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altLang="zh-CN" sz="22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)</a:t>
                </a:r>
                <a:endParaRPr lang="en-CN" sz="2200" dirty="0">
                  <a:solidFill>
                    <a:schemeClr val="tx1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The life time of the KM2A data is  1944.3 days</a:t>
                </a:r>
                <a:endParaRPr lang="en-CN" sz="2200" dirty="0">
                  <a:solidFill>
                    <a:schemeClr val="tx1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Energy range(log10(</a:t>
                </a:r>
                <a:r>
                  <a:rPr lang="en-US" sz="2200" dirty="0" err="1">
                    <a:solidFill>
                      <a:schemeClr val="tx1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Erec</a:t>
                </a:r>
                <a:r>
                  <a:rPr lang="en-US" sz="2200" dirty="0">
                    <a:solidFill>
                      <a:schemeClr val="tx1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/</a:t>
                </a:r>
                <a:r>
                  <a:rPr lang="en-US" sz="2200" dirty="0" err="1">
                    <a:solidFill>
                      <a:schemeClr val="tx1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TeV</a:t>
                </a:r>
                <a:r>
                  <a:rPr lang="en-US" sz="2200" dirty="0">
                    <a:solidFill>
                      <a:schemeClr val="tx1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)): [1.4 ,3.0]</a:t>
                </a:r>
                <a:endParaRPr lang="en-US" sz="2200" dirty="0"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solidFill>
                      <a:schemeClr val="tx1"/>
                    </a:solidFill>
                    <a:effectLst/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The event selection and background estimation method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  follow the official procedure</a:t>
                </a:r>
                <a:endParaRPr lang="en-US" sz="2200" dirty="0">
                  <a:solidFill>
                    <a:schemeClr val="tx1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CN" sz="2200" dirty="0">
                  <a:solidFill>
                    <a:schemeClr val="tx1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435EA9-928F-5F4C-CFF5-E79864237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38" y="1626583"/>
                <a:ext cx="9215252" cy="3604833"/>
              </a:xfrm>
              <a:prstGeom prst="rect">
                <a:avLst/>
              </a:prstGeom>
              <a:blipFill>
                <a:blip r:embed="rId2"/>
                <a:stretch>
                  <a:fillRect l="-8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D6FC7D-DC54-9103-7F07-C2C21FEA4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First LHAASO Collaboration Conference in 2026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2FE45-4B69-F49A-2960-60C9BA73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5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14199-D9B4-498D-58BF-494A83AA0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034" y="2679949"/>
            <a:ext cx="4923081" cy="357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2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5B2A20-592B-A3F0-07EB-909F79292AA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</a:t>
            </a:r>
            <a:r>
              <a:rPr lang="zh-CN" alt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 </a:t>
            </a:r>
            <a:r>
              <a:rPr lang="en-US" altLang="zh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performances of KM2A for large-zenith-angle</a:t>
            </a:r>
            <a:endParaRPr lang="en-CN" sz="3200" dirty="0">
              <a:solidFill>
                <a:srgbClr val="7030A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1926BD-21A3-9E97-049F-C8E980075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C75120-CBCE-2402-D5EA-492BA92D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6</a:t>
            </a:fld>
            <a:endParaRPr lang="en-C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AC5AF-C8D0-3434-9FA4-939BE93F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3" y="1616246"/>
            <a:ext cx="6445425" cy="45535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0C50E-BD68-BEE5-75C4-4BF0E32BDAC2}"/>
              </a:ext>
            </a:extLst>
          </p:cNvPr>
          <p:cNvSpPr txBox="1"/>
          <p:nvPr/>
        </p:nvSpPr>
        <p:spPr>
          <a:xfrm>
            <a:off x="7737230" y="56714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FFC000"/>
                </a:solidFill>
              </a:rPr>
              <a:t>Natl. Sci. Rev. 12, nwaf496 </a:t>
            </a:r>
            <a:endParaRPr lang="en-CN" u="sng" dirty="0">
              <a:solidFill>
                <a:srgbClr val="FFC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44348D-0EC7-11B2-6EF1-BC707E97C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692" y="2272284"/>
            <a:ext cx="3771900" cy="33972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E815B3-E671-D632-DD6F-4D177273E664}"/>
                  </a:ext>
                </a:extLst>
              </p:cNvPr>
              <p:cNvSpPr txBox="1"/>
              <p:nvPr/>
            </p:nvSpPr>
            <p:spPr>
              <a:xfrm>
                <a:off x="6998677" y="1616246"/>
                <a:ext cx="49705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000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V4641 Sgr, cluminating at a zenith angle of 55</a:t>
                </a:r>
                <a14:m>
                  <m:oMath xmlns:m="http://schemas.openxmlformats.org/officeDocument/2006/math">
                    <m:r>
                      <a:rPr lang="en-CN" sz="200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CN" sz="2000" dirty="0">
                  <a:solidFill>
                    <a:srgbClr val="0432FF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E815B3-E671-D632-DD6F-4D177273E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8677" y="1616246"/>
                <a:ext cx="4970586" cy="400110"/>
              </a:xfrm>
              <a:prstGeom prst="rect">
                <a:avLst/>
              </a:prstGeom>
              <a:blipFill>
                <a:blip r:embed="rId5"/>
                <a:stretch>
                  <a:fillRect l="-1276" t="-6250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788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5B2A20-592B-A3F0-07EB-909F79292AA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Significance map around GC from KM2A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040052-EB28-9528-3A2F-F782605E9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941" y="1180440"/>
            <a:ext cx="5413725" cy="4675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14D32B-3DDC-6674-44BE-BCCB645DB93B}"/>
                  </a:ext>
                </a:extLst>
              </p:cNvPr>
              <p:cNvSpPr txBox="1"/>
              <p:nvPr/>
            </p:nvSpPr>
            <p:spPr>
              <a:xfrm>
                <a:off x="777729" y="2959275"/>
                <a:ext cx="5283697" cy="2486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CN" sz="2100" b="1" dirty="0">
                    <a:solidFill>
                      <a:srgbClr val="0432FF"/>
                    </a:solidFill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Mask region for dark matter search: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100" dirty="0">
                    <a:solidFill>
                      <a:srgbClr val="0432FF"/>
                    </a:solidFill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1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1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altLang="zh-CN" sz="210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1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3.5</m:t>
                        </m:r>
                      </m:e>
                      <m:sup>
                        <m:r>
                          <a:rPr lang="en-US" altLang="zh-CN" sz="21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altLang="zh-CN" sz="21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21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&amp;&amp;</m:t>
                    </m:r>
                    <m:sSup>
                      <m:sSupPr>
                        <m:ctrlPr>
                          <a:rPr lang="en-US" altLang="zh-CN" sz="21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1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e>
                      <m:sup>
                        <m:r>
                          <a:rPr lang="en-US" altLang="zh-CN" sz="21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r>
                      <a:rPr lang="en-US" altLang="zh-CN" sz="21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sz="21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CN" sz="2100" dirty="0">
                  <a:solidFill>
                    <a:srgbClr val="0432FF"/>
                  </a:solidFill>
                  <a:latin typeface="Apple Symbols" panose="02000000000000000000" pitchFamily="2" charset="-79"/>
                  <a:ea typeface="Apple Symbols" panose="02000000000000000000" pitchFamily="2" charset="-79"/>
                  <a:cs typeface="Apple Symbols" panose="02000000000000000000" pitchFamily="2" charset="-79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1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Three additional gamma-ray sources with a significance of 5</a:t>
                </a:r>
                <a:r>
                  <a:rPr lang="el-GR" sz="21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σ </a:t>
                </a:r>
                <a:r>
                  <a:rPr lang="en-US" sz="2100" dirty="0">
                    <a:latin typeface="Apple Symbols" panose="02000000000000000000" pitchFamily="2" charset="-79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are used to validate the analysis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14D32B-3DDC-6674-44BE-BCCB645DB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29" y="2959275"/>
                <a:ext cx="5283697" cy="2486578"/>
              </a:xfrm>
              <a:prstGeom prst="rect">
                <a:avLst/>
              </a:prstGeom>
              <a:blipFill>
                <a:blip r:embed="rId4"/>
                <a:stretch>
                  <a:fillRect l="-1199" b="-406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F55FD7-2923-4A67-A02F-BFAA3942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CE5DC-4335-9B7D-76D4-5CE68A10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7</a:t>
            </a:fld>
            <a:endParaRPr lang="en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66B16-B4C0-7542-7ACF-1537F91F0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973" y="1579926"/>
            <a:ext cx="3895289" cy="881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9D05C-8648-5B30-8FF0-DDB024A04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488" y="2340612"/>
            <a:ext cx="2845481" cy="5340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2BE960-047A-AF0E-7E6D-4F2B10C1A751}"/>
              </a:ext>
            </a:extLst>
          </p:cNvPr>
          <p:cNvSpPr txBox="1"/>
          <p:nvPr/>
        </p:nvSpPr>
        <p:spPr>
          <a:xfrm>
            <a:off x="777729" y="1101467"/>
            <a:ext cx="6096000" cy="1506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Method:  Likelihood analysis</a:t>
            </a:r>
          </a:p>
          <a:p>
            <a:pPr>
              <a:lnSpc>
                <a:spcPct val="150000"/>
              </a:lnSpc>
            </a:pPr>
            <a:endParaRPr lang="en-US" sz="21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  <a:p>
            <a:pPr>
              <a:lnSpc>
                <a:spcPct val="150000"/>
              </a:lnSpc>
            </a:pPr>
            <a:endParaRPr lang="en-US" sz="2100" dirty="0">
              <a:effectLst/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53911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5B2A20-592B-A3F0-07EB-909F79292AA5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Three residual gamma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65C56-594F-CCD3-46E7-44FC98D2B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677" y="938115"/>
            <a:ext cx="3350361" cy="26058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AC4A4-DD64-390C-99DD-84B434375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18" y="869595"/>
            <a:ext cx="3562398" cy="2787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907971-FFC4-2D8B-335F-5B101619A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174" y="938115"/>
            <a:ext cx="3828905" cy="2787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81F84-EEF5-61A0-7F11-52675243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371" y="3910580"/>
            <a:ext cx="3349194" cy="2605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1936E5-71CC-98AD-9CDE-F21168B59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0174" y="3910580"/>
            <a:ext cx="3435668" cy="2550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5D183B-CECD-C851-A509-53B35A7B6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37" y="3806725"/>
            <a:ext cx="3349195" cy="27096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237AA-36C5-A09A-31EC-C6A02DD7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A070-31B7-0990-A8CA-7CC301B2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251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74D8C-0DFA-97A2-BDD8-D5B87BE62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22" y="1233546"/>
            <a:ext cx="9373589" cy="902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30A8B-018E-768B-5EC5-C89F4768D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523" y="4180791"/>
            <a:ext cx="3031873" cy="702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C775F1-5836-2BCA-D415-68EA2B02A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122" y="4911126"/>
            <a:ext cx="3496677" cy="6213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DD7DD8-697D-C6B5-84CA-3ABC2B02484D}"/>
              </a:ext>
            </a:extLst>
          </p:cNvPr>
          <p:cNvSpPr txBox="1"/>
          <p:nvPr/>
        </p:nvSpPr>
        <p:spPr>
          <a:xfrm>
            <a:off x="0" y="11273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3200" dirty="0">
                <a:solidFill>
                  <a:srgbClr val="7030A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DM annihilation modelling: Prompt gamma-ray intensity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9292EC-5F64-32AA-AB23-5760FA68B962}"/>
              </a:ext>
            </a:extLst>
          </p:cNvPr>
          <p:cNvSpPr/>
          <p:nvPr/>
        </p:nvSpPr>
        <p:spPr>
          <a:xfrm>
            <a:off x="6415087" y="1283650"/>
            <a:ext cx="3900487" cy="70073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18F168-AB01-51FA-CC83-958CDB392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101" y="4572442"/>
            <a:ext cx="1331499" cy="2450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76C5-81BE-5EE3-22A7-E2C8D59CEF08}"/>
              </a:ext>
            </a:extLst>
          </p:cNvPr>
          <p:cNvSpPr txBox="1"/>
          <p:nvPr/>
        </p:nvSpPr>
        <p:spPr>
          <a:xfrm>
            <a:off x="7898635" y="2163178"/>
            <a:ext cx="1033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J factor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FD572C-B3E1-0DDD-7B15-98F513660C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44674" b="1496"/>
          <a:stretch/>
        </p:blipFill>
        <p:spPr>
          <a:xfrm>
            <a:off x="2722629" y="3230209"/>
            <a:ext cx="3944581" cy="2927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4D60AB-DB7F-1699-AE55-5E08C0292604}"/>
              </a:ext>
            </a:extLst>
          </p:cNvPr>
          <p:cNvSpPr txBox="1"/>
          <p:nvPr/>
        </p:nvSpPr>
        <p:spPr>
          <a:xfrm>
            <a:off x="9207739" y="2454384"/>
            <a:ext cx="182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FFC000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JCAP10(2015)014 </a:t>
            </a:r>
            <a:endParaRPr lang="en-US" u="sng" dirty="0">
              <a:solidFill>
                <a:srgbClr val="FFC000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61BFB-A35E-31A8-7428-825534B2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First LHAASO Collaboration Conference in 2026</a:t>
            </a:r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6BA8E-6CF0-7FA6-5B1C-F0363CAC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20FA5-EAF4-9B48-8801-7ED9FD6B9CFA}" type="slidenum">
              <a:rPr lang="en-CN" smtClean="0"/>
              <a:t>9</a:t>
            </a:fld>
            <a:endParaRPr lang="en-C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D0B5EE-BB12-BADE-01A6-6CC56EB08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1100" y="4904334"/>
            <a:ext cx="1926617" cy="365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F508E1-B541-661E-DE03-1AC125A621A1}"/>
              </a:ext>
            </a:extLst>
          </p:cNvPr>
          <p:cNvSpPr txBox="1"/>
          <p:nvPr/>
        </p:nvSpPr>
        <p:spPr>
          <a:xfrm>
            <a:off x="6382254" y="3692554"/>
            <a:ext cx="5554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NFW profile </a:t>
            </a:r>
            <a:r>
              <a:rPr lang="en-US" sz="2000" dirty="0"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is adopted as the nominal model</a:t>
            </a:r>
            <a:endParaRPr lang="en-CN" sz="2000" dirty="0"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58DA90-B205-1E5A-F79B-56F5AEBA41CD}"/>
              </a:ext>
            </a:extLst>
          </p:cNvPr>
          <p:cNvSpPr/>
          <p:nvPr/>
        </p:nvSpPr>
        <p:spPr>
          <a:xfrm>
            <a:off x="5025962" y="1305695"/>
            <a:ext cx="1289113" cy="70073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3962F4-D857-0510-2184-A7ED223CF050}"/>
              </a:ext>
            </a:extLst>
          </p:cNvPr>
          <p:cNvSpPr txBox="1"/>
          <p:nvPr/>
        </p:nvSpPr>
        <p:spPr>
          <a:xfrm>
            <a:off x="5243824" y="2174890"/>
            <a:ext cx="1033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0432FF"/>
                </a:solidFill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Spectrum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8DA6F8-E98A-04A9-AF9F-A9505FE6330C}"/>
              </a:ext>
            </a:extLst>
          </p:cNvPr>
          <p:cNvSpPr txBox="1"/>
          <p:nvPr/>
        </p:nvSpPr>
        <p:spPr>
          <a:xfrm>
            <a:off x="3757509" y="2193956"/>
            <a:ext cx="12684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432FF"/>
                </a:solidFill>
                <a:effectLst/>
                <a:latin typeface="Apple Symbols" panose="02000000000000000000" pitchFamily="2" charset="-79"/>
                <a:ea typeface="Apple Symbols" panose="02000000000000000000" pitchFamily="2" charset="-79"/>
                <a:cs typeface="Apple Symbols" panose="02000000000000000000" pitchFamily="2" charset="-79"/>
              </a:rPr>
              <a:t>cross-section </a:t>
            </a:r>
            <a:endParaRPr lang="en-US" dirty="0">
              <a:solidFill>
                <a:srgbClr val="0432FF"/>
              </a:solidFill>
              <a:latin typeface="Apple Symbols" panose="02000000000000000000" pitchFamily="2" charset="-79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ABB0AB-6EA9-C6E1-FA57-3FC0EF1EDD63}"/>
              </a:ext>
            </a:extLst>
          </p:cNvPr>
          <p:cNvSpPr/>
          <p:nvPr/>
        </p:nvSpPr>
        <p:spPr>
          <a:xfrm>
            <a:off x="3929064" y="1333087"/>
            <a:ext cx="989472" cy="70073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60388F-DB6A-186E-091F-0DEE090C8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43" y="3161054"/>
            <a:ext cx="2685747" cy="28227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1E5B06-DB27-E77E-7B78-19D5D8BE8F49}"/>
              </a:ext>
            </a:extLst>
          </p:cNvPr>
          <p:cNvSpPr txBox="1"/>
          <p:nvPr/>
        </p:nvSpPr>
        <p:spPr>
          <a:xfrm>
            <a:off x="255543" y="2671771"/>
            <a:ext cx="802860" cy="7572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990584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16618</TotalTime>
  <Words>828</Words>
  <Application>Microsoft Macintosh PowerPoint</Application>
  <PresentationFormat>Widescreen</PresentationFormat>
  <Paragraphs>141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Apple Symbols</vt:lpstr>
      <vt:lpstr>Arial</vt:lpstr>
      <vt:lpstr>Calibri</vt:lpstr>
      <vt:lpstr>Calibri Light</vt:lpstr>
      <vt:lpstr>Cambria Math</vt:lpstr>
      <vt:lpstr>Office Theme</vt:lpstr>
      <vt:lpstr>Search for Gamma-Ray Signatures of Dark Matter Annihilation  in the Galactic Center with KM2A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GC-DM with large-zenith-Angle KM2A data </dc:title>
  <dc:creator>Houbing jiang</dc:creator>
  <cp:lastModifiedBy>Houbing jiang</cp:lastModifiedBy>
  <cp:revision>59</cp:revision>
  <dcterms:created xsi:type="dcterms:W3CDTF">2026-01-08T02:19:37Z</dcterms:created>
  <dcterms:modified xsi:type="dcterms:W3CDTF">2026-04-29T00:23:45Z</dcterms:modified>
</cp:coreProperties>
</file>