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263" r:id="rId6"/>
    <p:sldId id="264" r:id="rId7"/>
    <p:sldId id="266" r:id="rId8"/>
    <p:sldId id="258" r:id="rId9"/>
    <p:sldId id="259" r:id="rId10"/>
    <p:sldId id="260" r:id="rId11"/>
    <p:sldId id="270"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660"/>
  </p:normalViewPr>
  <p:slideViewPr>
    <p:cSldViewPr snapToGrid="0" showGuides="1">
      <p:cViewPr varScale="1">
        <p:scale>
          <a:sx n="127" d="100"/>
          <a:sy n="127" d="100"/>
        </p:scale>
        <p:origin x="296" y="184"/>
      </p:cViewPr>
      <p:guideLst>
        <p:guide orient="horz" pos="2169"/>
        <p:guide pos="388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a:p>
            <a:r>
              <a:rPr lang="en-US" altLang="zh-CN">
                <a:sym typeface="+mn-ea"/>
              </a:rPr>
              <a:t>Supernova remnants are still one of the important places where cosmic rays get accelerated.</a:t>
            </a:r>
            <a:endParaRPr lang="en-US" altLang="zh-CN"/>
          </a:p>
          <a:p>
            <a:endParaRPr lang="en-US" altLang="zh-CN"/>
          </a:p>
          <a:p>
            <a:r>
              <a:rPr lang="en-US" altLang="zh-CN">
                <a:sym typeface="+mn-ea"/>
              </a:rPr>
              <a:t>The escape part is a  important link between what happens at the acceleration site and what we observe, but our understanding of this process is still poor.</a:t>
            </a:r>
            <a:endParaRPr lang="en-US" altLang="zh-CN">
              <a:sym typeface="+mn-ea"/>
            </a:endParaRPr>
          </a:p>
          <a:p>
            <a:endParaRPr lang="en-US" altLang="zh-CN">
              <a:sym typeface="+mn-ea"/>
            </a:endParaRPr>
          </a:p>
          <a:p>
            <a:r>
              <a:rPr lang="en-US" altLang="zh-CN"/>
              <a:t>we use A theoretical model</a:t>
            </a:r>
            <a:r>
              <a:rPr lang="zh-CN" altLang="en-US"/>
              <a:t>，</a:t>
            </a:r>
            <a:r>
              <a:rPr lang="en-US" altLang="zh-CN"/>
              <a:t>it gives a picture under spherical symmetry, particles get accelerated at the shock, then they suffer adiabatic losses inside the remnant, and finally escape.</a:t>
            </a:r>
            <a:endParaRPr lang="en-US" altLang="zh-CN"/>
          </a:p>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Since Supernova remnants in the Sedov phase make an important contribution to cosmic rays,and during this phase, the particle spectrum inside the remnant is a broken power-law shape </a:t>
            </a:r>
            <a:r>
              <a:rPr lang="zh-CN" altLang="en-US"/>
              <a:t>，</a:t>
            </a:r>
            <a:r>
              <a:rPr lang="en-US" altLang="zh-CN"/>
              <a:t>this model only focuses on this stage.</a:t>
            </a:r>
            <a:endParaRPr lang="en-US" altLang="zh-CN"/>
          </a:p>
          <a:p>
            <a:r>
              <a:rPr lang="en-US" altLang="zh-CN"/>
              <a:t>We derive the spectrum at the shock from the acceleration efficiency.</a:t>
            </a:r>
            <a:endParaRPr lang="en-US" altLang="zh-CN"/>
          </a:p>
          <a:p>
            <a:r>
              <a:rPr lang="en-US" altLang="zh-CN"/>
              <a:t>Since the shock's acceleration of particles gradually weakens after the Sedov phase, we can also figure out the escape time and the escape radius for particles of different energies</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So, depending on the escape time, we can get the distribution of confined particles inside the remnant and escaping particles outside, at any given time.</a:t>
            </a:r>
            <a:endParaRPr lang="en-US" altLang="zh-CN"/>
          </a:p>
          <a:p>
            <a:endParaRPr lang="en-US" altLang="zh-CN"/>
          </a:p>
          <a:p>
            <a:r>
              <a:rPr lang="en-US" altLang="zh-CN"/>
              <a:t>these two figures on the bottom left show the Spatial distribution of particles at different energies at the same time. The white dashed line marks the shock front. It's pretty clear particles with higher energy escape farther out.</a:t>
            </a:r>
            <a:endParaRPr lang="en-US" altLang="zh-CN"/>
          </a:p>
          <a:p>
            <a:endParaRPr lang="en-US" altLang="zh-CN"/>
          </a:p>
          <a:p>
            <a:r>
              <a:rPr lang="en-US" altLang="zh-CN"/>
              <a:t>The middle figure shows the particle distribution inside the remnant at a given time  for different delta. At low energies, it's dominated by the confined particles, while at high energies, the escaping component takes over. The combination of the two produces a broken power-law spectrum.</a:t>
            </a:r>
            <a:endParaRPr lang="en-US" altLang="zh-CN"/>
          </a:p>
          <a:p>
            <a:endParaRPr lang="en-US" altLang="zh-CN"/>
          </a:p>
          <a:p>
            <a:r>
              <a:rPr lang="en-US" altLang="zh-CN"/>
              <a:t>The last figure shows how the spectrum of escaping particles varies with distance and delta.</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Next, we apply the model to fit data from some supernova remnants.</a:t>
            </a:r>
            <a:endParaRPr lang="en-US" altLang="zh-CN"/>
          </a:p>
          <a:p>
            <a:r>
              <a:rPr lang="en-US" altLang="zh-CN"/>
              <a:t>For IC 443, the LHAASO observations show two components, called C0 and C1.</a:t>
            </a:r>
            <a:endParaRPr lang="en-US" altLang="zh-CN"/>
          </a:p>
          <a:p>
            <a:r>
              <a:rPr lang="en-US" altLang="zh-CN"/>
              <a:t>For the C0 component, we assume the emission comes from the shell.</a:t>
            </a:r>
            <a:endParaRPr lang="en-US" altLang="zh-CN"/>
          </a:p>
          <a:p>
            <a:r>
              <a:rPr lang="en-US" altLang="zh-CN"/>
              <a:t>For C1, we assumed it comes from  cosmic rays escaped from C0. We fit it with escape model, but it‘s insufficient. However, when we used a shell model instead, the result is more reasonable.</a:t>
            </a:r>
            <a:endParaRPr lang="en-US" altLang="zh-CN"/>
          </a:p>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For W51C, we propose the Fermi and MAGIC data come from the shell emission, while the LHAASO component corresponds to the contribution from cosmic rays  escaped.</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For W44, we fit the observed data with a shell model, and we also derived the gamma-ray spectrum produced by escaped cosmic rays at twice the shock radius.</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We also used the same method for W28—fitting the observations with a shell model and then deriving the gamma-ray spectrum from escaped cosmic rays.</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1.png"/><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2.png"/><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tags" Target="../tags/tag69.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tags" Target="../tags/tag71.xml"/><Relationship Id="rId13" Type="http://schemas.openxmlformats.org/officeDocument/2006/relationships/notesSlide" Target="../notesSlides/notesSlide4.xml"/><Relationship Id="rId12" Type="http://schemas.openxmlformats.org/officeDocument/2006/relationships/slideLayout" Target="../slideLayouts/slideLayout2.xml"/><Relationship Id="rId11" Type="http://schemas.openxmlformats.org/officeDocument/2006/relationships/tags" Target="../tags/tag72.xml"/><Relationship Id="rId10" Type="http://schemas.openxmlformats.org/officeDocument/2006/relationships/image" Target="../media/image17.png"/><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tags" Target="../tags/tag75.xml"/><Relationship Id="rId2" Type="http://schemas.openxmlformats.org/officeDocument/2006/relationships/tags" Target="../tags/tag74.xml"/><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tags" Target="../tags/tag79.xml"/><Relationship Id="rId2" Type="http://schemas.openxmlformats.org/officeDocument/2006/relationships/tags" Target="../tags/tag78.xml"/><Relationship Id="rId12" Type="http://schemas.openxmlformats.org/officeDocument/2006/relationships/notesSlide" Target="../notesSlides/notesSlide6.xml"/><Relationship Id="rId11" Type="http://schemas.openxmlformats.org/officeDocument/2006/relationships/slideLayout" Target="../slideLayouts/slideLayout2.xml"/><Relationship Id="rId10" Type="http://schemas.openxmlformats.org/officeDocument/2006/relationships/tags" Target="../tags/tag80.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tags" Target="../tags/tag8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8.xml"/><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notesSlide" Target="../notesSlides/notesSlide8.xml"/><Relationship Id="rId1" Type="http://schemas.openxmlformats.org/officeDocument/2006/relationships/image" Target="../media/image3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07695" y="914400"/>
            <a:ext cx="11400790" cy="2570480"/>
          </a:xfrm>
        </p:spPr>
        <p:txBody>
          <a:bodyPr>
            <a:normAutofit/>
          </a:bodyPr>
          <a:lstStyle/>
          <a:p>
            <a:r>
              <a:rPr lang="en-US" altLang="zh-CN" sz="3600">
                <a:latin typeface="Times New Roman" panose="02020603050405020304" charset="0"/>
                <a:cs typeface="Times New Roman" panose="02020603050405020304" charset="0"/>
              </a:rPr>
              <a:t>Modeling of Cosmic Ray Escape into Molecular Clouds surrounding middle age Supernova Remnants</a:t>
            </a:r>
            <a:endParaRPr lang="en-US" altLang="zh-CN" sz="3600">
              <a:latin typeface="Times New Roman" panose="02020603050405020304" charset="0"/>
              <a:cs typeface="Times New Roman" panose="02020603050405020304" charset="0"/>
            </a:endParaRPr>
          </a:p>
        </p:txBody>
      </p:sp>
      <p:sp>
        <p:nvSpPr>
          <p:cNvPr id="3" name="副标题 2"/>
          <p:cNvSpPr>
            <a:spLocks noGrp="1"/>
          </p:cNvSpPr>
          <p:nvPr>
            <p:ph type="subTitle" idx="1"/>
            <p:custDataLst>
              <p:tags r:id="rId2"/>
            </p:custDataLst>
          </p:nvPr>
        </p:nvSpPr>
        <p:spPr/>
        <p:txBody>
          <a:bodyPr/>
          <a:lstStyle/>
          <a:p>
            <a:r>
              <a:rPr lang="en-US" altLang="zh-CN"/>
              <a:t>Siyu Chen</a:t>
            </a:r>
            <a:r>
              <a:rPr lang="zh-CN" altLang="en-US"/>
              <a:t>，</a:t>
            </a:r>
            <a:r>
              <a:rPr lang="en-US" altLang="zh-CN"/>
              <a:t>B. Theodore Zhang</a:t>
            </a:r>
            <a:r>
              <a:rPr lang="zh-CN" altLang="en-US"/>
              <a:t>，</a:t>
            </a:r>
            <a:r>
              <a:rPr lang="en-US" altLang="zh-CN"/>
              <a:t>Siming Liu</a:t>
            </a:r>
            <a:endParaRPr lang="en-US" altLang="zh-CN"/>
          </a:p>
        </p:txBody>
      </p:sp>
      <p:sp>
        <p:nvSpPr>
          <p:cNvPr id="1073742850" name="任意多边形 1073742849"/>
          <p:cNvSpPr/>
          <p:nvPr/>
        </p:nvSpPr>
        <p:spPr>
          <a:xfrm>
            <a:off x="9947275" y="238125"/>
            <a:ext cx="1444625" cy="1487170"/>
          </a:xfrm>
          <a:custGeom>
            <a:avLst/>
            <a:gdLst/>
            <a:ahLst/>
            <a:cxnLst/>
            <a:rect l="0" t="0" r="0" b="0"/>
            <a:pathLst>
              <a:path w="2275" h="2342">
                <a:moveTo>
                  <a:pt x="1946" y="6"/>
                </a:moveTo>
                <a:lnTo>
                  <a:pt x="1968" y="46"/>
                </a:lnTo>
                <a:lnTo>
                  <a:pt x="1997" y="93"/>
                </a:lnTo>
                <a:lnTo>
                  <a:pt x="2034" y="140"/>
                </a:lnTo>
                <a:lnTo>
                  <a:pt x="2070" y="174"/>
                </a:lnTo>
                <a:lnTo>
                  <a:pt x="2114" y="214"/>
                </a:lnTo>
                <a:lnTo>
                  <a:pt x="2157" y="241"/>
                </a:lnTo>
                <a:lnTo>
                  <a:pt x="2216" y="268"/>
                </a:lnTo>
                <a:lnTo>
                  <a:pt x="2267" y="295"/>
                </a:lnTo>
                <a:lnTo>
                  <a:pt x="2274" y="301"/>
                </a:lnTo>
                <a:lnTo>
                  <a:pt x="2274" y="301"/>
                </a:lnTo>
                <a:lnTo>
                  <a:pt x="2274" y="1234"/>
                </a:lnTo>
                <a:lnTo>
                  <a:pt x="2274" y="1288"/>
                </a:lnTo>
                <a:lnTo>
                  <a:pt x="2267" y="1342"/>
                </a:lnTo>
                <a:lnTo>
                  <a:pt x="2252" y="1395"/>
                </a:lnTo>
                <a:lnTo>
                  <a:pt x="2245" y="1442"/>
                </a:lnTo>
                <a:lnTo>
                  <a:pt x="2223" y="1529"/>
                </a:lnTo>
                <a:lnTo>
                  <a:pt x="2201" y="1623"/>
                </a:lnTo>
                <a:lnTo>
                  <a:pt x="2157" y="1697"/>
                </a:lnTo>
                <a:lnTo>
                  <a:pt x="2114" y="1771"/>
                </a:lnTo>
                <a:lnTo>
                  <a:pt x="2063" y="1845"/>
                </a:lnTo>
                <a:lnTo>
                  <a:pt x="2004" y="1905"/>
                </a:lnTo>
                <a:lnTo>
                  <a:pt x="1953" y="1966"/>
                </a:lnTo>
                <a:lnTo>
                  <a:pt x="1888" y="2019"/>
                </a:lnTo>
                <a:lnTo>
                  <a:pt x="1800" y="2086"/>
                </a:lnTo>
                <a:lnTo>
                  <a:pt x="1705" y="2147"/>
                </a:lnTo>
                <a:lnTo>
                  <a:pt x="1618" y="2194"/>
                </a:lnTo>
                <a:lnTo>
                  <a:pt x="1516" y="2234"/>
                </a:lnTo>
                <a:lnTo>
                  <a:pt x="1421" y="2268"/>
                </a:lnTo>
                <a:lnTo>
                  <a:pt x="1326" y="2301"/>
                </a:lnTo>
                <a:lnTo>
                  <a:pt x="1232" y="2328"/>
                </a:lnTo>
                <a:lnTo>
                  <a:pt x="1144" y="2341"/>
                </a:lnTo>
                <a:lnTo>
                  <a:pt x="1137" y="2341"/>
                </a:lnTo>
                <a:lnTo>
                  <a:pt x="1137" y="2341"/>
                </a:lnTo>
                <a:lnTo>
                  <a:pt x="1027" y="2321"/>
                </a:lnTo>
                <a:lnTo>
                  <a:pt x="925" y="2294"/>
                </a:lnTo>
                <a:lnTo>
                  <a:pt x="831" y="2261"/>
                </a:lnTo>
                <a:lnTo>
                  <a:pt x="736" y="2221"/>
                </a:lnTo>
                <a:lnTo>
                  <a:pt x="634" y="2174"/>
                </a:lnTo>
                <a:lnTo>
                  <a:pt x="546" y="2120"/>
                </a:lnTo>
                <a:lnTo>
                  <a:pt x="466" y="2073"/>
                </a:lnTo>
                <a:lnTo>
                  <a:pt x="386" y="2006"/>
                </a:lnTo>
                <a:lnTo>
                  <a:pt x="313" y="1945"/>
                </a:lnTo>
                <a:lnTo>
                  <a:pt x="255" y="1878"/>
                </a:lnTo>
                <a:lnTo>
                  <a:pt x="196" y="1805"/>
                </a:lnTo>
                <a:lnTo>
                  <a:pt x="145" y="1731"/>
                </a:lnTo>
                <a:lnTo>
                  <a:pt x="102" y="1650"/>
                </a:lnTo>
                <a:lnTo>
                  <a:pt x="58" y="1570"/>
                </a:lnTo>
                <a:lnTo>
                  <a:pt x="36" y="1482"/>
                </a:lnTo>
                <a:lnTo>
                  <a:pt x="14" y="1395"/>
                </a:lnTo>
                <a:lnTo>
                  <a:pt x="7" y="1355"/>
                </a:lnTo>
                <a:lnTo>
                  <a:pt x="7" y="1321"/>
                </a:lnTo>
                <a:lnTo>
                  <a:pt x="0" y="1281"/>
                </a:lnTo>
                <a:lnTo>
                  <a:pt x="0" y="1248"/>
                </a:lnTo>
                <a:lnTo>
                  <a:pt x="7" y="295"/>
                </a:lnTo>
                <a:lnTo>
                  <a:pt x="7" y="295"/>
                </a:lnTo>
                <a:lnTo>
                  <a:pt x="7" y="295"/>
                </a:lnTo>
                <a:lnTo>
                  <a:pt x="58" y="261"/>
                </a:lnTo>
                <a:lnTo>
                  <a:pt x="109" y="241"/>
                </a:lnTo>
                <a:lnTo>
                  <a:pt x="153" y="207"/>
                </a:lnTo>
                <a:lnTo>
                  <a:pt x="196" y="174"/>
                </a:lnTo>
                <a:lnTo>
                  <a:pt x="233" y="140"/>
                </a:lnTo>
                <a:lnTo>
                  <a:pt x="269" y="93"/>
                </a:lnTo>
                <a:lnTo>
                  <a:pt x="298" y="46"/>
                </a:lnTo>
                <a:lnTo>
                  <a:pt x="328" y="6"/>
                </a:lnTo>
                <a:lnTo>
                  <a:pt x="328" y="0"/>
                </a:lnTo>
                <a:lnTo>
                  <a:pt x="328" y="0"/>
                </a:lnTo>
                <a:lnTo>
                  <a:pt x="1946" y="0"/>
                </a:lnTo>
                <a:lnTo>
                  <a:pt x="1946" y="0"/>
                </a:lnTo>
                <a:lnTo>
                  <a:pt x="1946" y="6"/>
                </a:lnTo>
                <a:close/>
                <a:moveTo>
                  <a:pt x="2063" y="181"/>
                </a:moveTo>
                <a:lnTo>
                  <a:pt x="2026" y="140"/>
                </a:lnTo>
                <a:lnTo>
                  <a:pt x="1990" y="100"/>
                </a:lnTo>
                <a:lnTo>
                  <a:pt x="1961" y="60"/>
                </a:lnTo>
                <a:lnTo>
                  <a:pt x="1932" y="6"/>
                </a:lnTo>
                <a:lnTo>
                  <a:pt x="335" y="6"/>
                </a:lnTo>
                <a:lnTo>
                  <a:pt x="306" y="60"/>
                </a:lnTo>
                <a:lnTo>
                  <a:pt x="276" y="100"/>
                </a:lnTo>
                <a:lnTo>
                  <a:pt x="247" y="140"/>
                </a:lnTo>
                <a:lnTo>
                  <a:pt x="204" y="174"/>
                </a:lnTo>
                <a:lnTo>
                  <a:pt x="167" y="214"/>
                </a:lnTo>
                <a:lnTo>
                  <a:pt x="116" y="241"/>
                </a:lnTo>
                <a:lnTo>
                  <a:pt x="65" y="268"/>
                </a:lnTo>
                <a:lnTo>
                  <a:pt x="14" y="301"/>
                </a:lnTo>
                <a:lnTo>
                  <a:pt x="7" y="1248"/>
                </a:lnTo>
                <a:lnTo>
                  <a:pt x="7" y="1281"/>
                </a:lnTo>
                <a:lnTo>
                  <a:pt x="14" y="1321"/>
                </a:lnTo>
                <a:lnTo>
                  <a:pt x="14" y="1355"/>
                </a:lnTo>
                <a:lnTo>
                  <a:pt x="21" y="1395"/>
                </a:lnTo>
                <a:lnTo>
                  <a:pt x="43" y="1482"/>
                </a:lnTo>
                <a:lnTo>
                  <a:pt x="65" y="1563"/>
                </a:lnTo>
                <a:lnTo>
                  <a:pt x="109" y="1650"/>
                </a:lnTo>
                <a:lnTo>
                  <a:pt x="153" y="1724"/>
                </a:lnTo>
                <a:lnTo>
                  <a:pt x="204" y="1798"/>
                </a:lnTo>
                <a:lnTo>
                  <a:pt x="262" y="1872"/>
                </a:lnTo>
                <a:lnTo>
                  <a:pt x="328" y="1939"/>
                </a:lnTo>
                <a:lnTo>
                  <a:pt x="393" y="2006"/>
                </a:lnTo>
                <a:lnTo>
                  <a:pt x="466" y="2066"/>
                </a:lnTo>
                <a:lnTo>
                  <a:pt x="554" y="2113"/>
                </a:lnTo>
                <a:lnTo>
                  <a:pt x="648" y="2167"/>
                </a:lnTo>
                <a:lnTo>
                  <a:pt x="736" y="2214"/>
                </a:lnTo>
                <a:lnTo>
                  <a:pt x="831" y="2254"/>
                </a:lnTo>
                <a:lnTo>
                  <a:pt x="933" y="2288"/>
                </a:lnTo>
                <a:lnTo>
                  <a:pt x="1027" y="2315"/>
                </a:lnTo>
                <a:lnTo>
                  <a:pt x="1137" y="2335"/>
                </a:lnTo>
                <a:lnTo>
                  <a:pt x="1232" y="2315"/>
                </a:lnTo>
                <a:lnTo>
                  <a:pt x="1319" y="2294"/>
                </a:lnTo>
                <a:lnTo>
                  <a:pt x="1414" y="2261"/>
                </a:lnTo>
                <a:lnTo>
                  <a:pt x="1509" y="2227"/>
                </a:lnTo>
                <a:lnTo>
                  <a:pt x="1603" y="2187"/>
                </a:lnTo>
                <a:lnTo>
                  <a:pt x="1705" y="2140"/>
                </a:lnTo>
                <a:lnTo>
                  <a:pt x="1793" y="2080"/>
                </a:lnTo>
                <a:lnTo>
                  <a:pt x="1880" y="2013"/>
                </a:lnTo>
                <a:lnTo>
                  <a:pt x="1946" y="1959"/>
                </a:lnTo>
                <a:lnTo>
                  <a:pt x="1997" y="1898"/>
                </a:lnTo>
                <a:lnTo>
                  <a:pt x="2055" y="1831"/>
                </a:lnTo>
                <a:lnTo>
                  <a:pt x="2106" y="1771"/>
                </a:lnTo>
                <a:lnTo>
                  <a:pt x="2150" y="1697"/>
                </a:lnTo>
                <a:lnTo>
                  <a:pt x="2194" y="1610"/>
                </a:lnTo>
                <a:lnTo>
                  <a:pt x="2216" y="1529"/>
                </a:lnTo>
                <a:lnTo>
                  <a:pt x="2238" y="1442"/>
                </a:lnTo>
                <a:lnTo>
                  <a:pt x="2245" y="1395"/>
                </a:lnTo>
                <a:lnTo>
                  <a:pt x="2252" y="1342"/>
                </a:lnTo>
                <a:lnTo>
                  <a:pt x="2252" y="1288"/>
                </a:lnTo>
                <a:lnTo>
                  <a:pt x="2267" y="1234"/>
                </a:lnTo>
                <a:lnTo>
                  <a:pt x="2267" y="301"/>
                </a:lnTo>
                <a:lnTo>
                  <a:pt x="2208" y="281"/>
                </a:lnTo>
                <a:lnTo>
                  <a:pt x="2157" y="248"/>
                </a:lnTo>
                <a:lnTo>
                  <a:pt x="2114" y="221"/>
                </a:lnTo>
                <a:lnTo>
                  <a:pt x="2063" y="181"/>
                </a:lnTo>
                <a:close/>
              </a:path>
              <a:path w="2275" h="2342">
                <a:moveTo>
                  <a:pt x="2208" y="1258"/>
                </a:moveTo>
                <a:lnTo>
                  <a:pt x="2208" y="331"/>
                </a:lnTo>
                <a:lnTo>
                  <a:pt x="2114" y="284"/>
                </a:lnTo>
                <a:lnTo>
                  <a:pt x="2019" y="216"/>
                </a:lnTo>
                <a:lnTo>
                  <a:pt x="1968" y="169"/>
                </a:lnTo>
                <a:lnTo>
                  <a:pt x="1924" y="128"/>
                </a:lnTo>
                <a:lnTo>
                  <a:pt x="1902" y="80"/>
                </a:lnTo>
                <a:lnTo>
                  <a:pt x="1888" y="40"/>
                </a:lnTo>
                <a:lnTo>
                  <a:pt x="1129" y="40"/>
                </a:lnTo>
                <a:lnTo>
                  <a:pt x="364" y="40"/>
                </a:lnTo>
                <a:lnTo>
                  <a:pt x="349" y="80"/>
                </a:lnTo>
                <a:lnTo>
                  <a:pt x="328" y="128"/>
                </a:lnTo>
                <a:lnTo>
                  <a:pt x="284" y="169"/>
                </a:lnTo>
                <a:lnTo>
                  <a:pt x="240" y="216"/>
                </a:lnTo>
                <a:lnTo>
                  <a:pt x="138" y="284"/>
                </a:lnTo>
                <a:lnTo>
                  <a:pt x="51" y="331"/>
                </a:lnTo>
                <a:lnTo>
                  <a:pt x="43" y="1252"/>
                </a:lnTo>
                <a:lnTo>
                  <a:pt x="51" y="1340"/>
                </a:lnTo>
                <a:lnTo>
                  <a:pt x="65" y="1421"/>
                </a:lnTo>
                <a:lnTo>
                  <a:pt x="94" y="1502"/>
                </a:lnTo>
                <a:lnTo>
                  <a:pt x="123" y="1577"/>
                </a:lnTo>
                <a:lnTo>
                  <a:pt x="167" y="1658"/>
                </a:lnTo>
                <a:lnTo>
                  <a:pt x="204" y="1726"/>
                </a:lnTo>
                <a:lnTo>
                  <a:pt x="262" y="1800"/>
                </a:lnTo>
                <a:lnTo>
                  <a:pt x="320" y="1868"/>
                </a:lnTo>
                <a:lnTo>
                  <a:pt x="371" y="1935"/>
                </a:lnTo>
                <a:lnTo>
                  <a:pt x="444" y="1990"/>
                </a:lnTo>
                <a:lnTo>
                  <a:pt x="517" y="2044"/>
                </a:lnTo>
                <a:lnTo>
                  <a:pt x="597" y="2098"/>
                </a:lnTo>
                <a:lnTo>
                  <a:pt x="678" y="2152"/>
                </a:lnTo>
                <a:lnTo>
                  <a:pt x="758" y="2186"/>
                </a:lnTo>
                <a:lnTo>
                  <a:pt x="845" y="2226"/>
                </a:lnTo>
                <a:lnTo>
                  <a:pt x="940" y="2254"/>
                </a:lnTo>
                <a:lnTo>
                  <a:pt x="1035" y="2281"/>
                </a:lnTo>
                <a:lnTo>
                  <a:pt x="1137" y="2301"/>
                </a:lnTo>
                <a:lnTo>
                  <a:pt x="1137" y="2301"/>
                </a:lnTo>
                <a:lnTo>
                  <a:pt x="1232" y="2274"/>
                </a:lnTo>
                <a:lnTo>
                  <a:pt x="1326" y="2254"/>
                </a:lnTo>
                <a:lnTo>
                  <a:pt x="1421" y="2226"/>
                </a:lnTo>
                <a:lnTo>
                  <a:pt x="1509" y="2186"/>
                </a:lnTo>
                <a:lnTo>
                  <a:pt x="1589" y="2152"/>
                </a:lnTo>
                <a:lnTo>
                  <a:pt x="1669" y="2105"/>
                </a:lnTo>
                <a:lnTo>
                  <a:pt x="1749" y="2051"/>
                </a:lnTo>
                <a:lnTo>
                  <a:pt x="1822" y="2003"/>
                </a:lnTo>
                <a:lnTo>
                  <a:pt x="1888" y="1949"/>
                </a:lnTo>
                <a:lnTo>
                  <a:pt x="1946" y="1888"/>
                </a:lnTo>
                <a:lnTo>
                  <a:pt x="1997" y="1820"/>
                </a:lnTo>
                <a:lnTo>
                  <a:pt x="2048" y="1759"/>
                </a:lnTo>
                <a:lnTo>
                  <a:pt x="2085" y="1692"/>
                </a:lnTo>
                <a:lnTo>
                  <a:pt x="2128" y="1631"/>
                </a:lnTo>
                <a:lnTo>
                  <a:pt x="2150" y="1556"/>
                </a:lnTo>
                <a:lnTo>
                  <a:pt x="2179" y="1482"/>
                </a:lnTo>
                <a:lnTo>
                  <a:pt x="2194" y="1428"/>
                </a:lnTo>
                <a:lnTo>
                  <a:pt x="2201" y="1367"/>
                </a:lnTo>
                <a:lnTo>
                  <a:pt x="2208" y="1313"/>
                </a:lnTo>
                <a:lnTo>
                  <a:pt x="2208" y="1258"/>
                </a:lnTo>
                <a:close/>
                <a:moveTo>
                  <a:pt x="1129" y="1285"/>
                </a:moveTo>
                <a:lnTo>
                  <a:pt x="1129" y="1258"/>
                </a:lnTo>
                <a:lnTo>
                  <a:pt x="1108" y="1258"/>
                </a:lnTo>
                <a:lnTo>
                  <a:pt x="1100" y="1265"/>
                </a:lnTo>
                <a:lnTo>
                  <a:pt x="1093" y="1265"/>
                </a:lnTo>
                <a:lnTo>
                  <a:pt x="1086" y="1272"/>
                </a:lnTo>
                <a:lnTo>
                  <a:pt x="1086" y="1279"/>
                </a:lnTo>
                <a:lnTo>
                  <a:pt x="1078" y="1285"/>
                </a:lnTo>
                <a:lnTo>
                  <a:pt x="1071" y="1285"/>
                </a:lnTo>
                <a:lnTo>
                  <a:pt x="1071" y="1292"/>
                </a:lnTo>
                <a:lnTo>
                  <a:pt x="1071" y="1292"/>
                </a:lnTo>
                <a:lnTo>
                  <a:pt x="1064" y="1299"/>
                </a:lnTo>
                <a:lnTo>
                  <a:pt x="1057" y="1306"/>
                </a:lnTo>
                <a:lnTo>
                  <a:pt x="1057" y="1313"/>
                </a:lnTo>
                <a:lnTo>
                  <a:pt x="1057" y="1313"/>
                </a:lnTo>
                <a:lnTo>
                  <a:pt x="1049" y="1326"/>
                </a:lnTo>
                <a:lnTo>
                  <a:pt x="1049" y="1333"/>
                </a:lnTo>
                <a:lnTo>
                  <a:pt x="1049" y="1333"/>
                </a:lnTo>
                <a:lnTo>
                  <a:pt x="1049" y="1333"/>
                </a:lnTo>
                <a:lnTo>
                  <a:pt x="1049" y="1333"/>
                </a:lnTo>
                <a:lnTo>
                  <a:pt x="1035" y="1340"/>
                </a:lnTo>
                <a:lnTo>
                  <a:pt x="1035" y="1340"/>
                </a:lnTo>
                <a:lnTo>
                  <a:pt x="1035" y="1340"/>
                </a:lnTo>
                <a:lnTo>
                  <a:pt x="1035" y="1340"/>
                </a:lnTo>
                <a:lnTo>
                  <a:pt x="1035" y="1340"/>
                </a:lnTo>
                <a:lnTo>
                  <a:pt x="1027" y="1340"/>
                </a:lnTo>
                <a:lnTo>
                  <a:pt x="1027" y="1340"/>
                </a:lnTo>
                <a:lnTo>
                  <a:pt x="1027" y="1333"/>
                </a:lnTo>
                <a:lnTo>
                  <a:pt x="1027" y="1333"/>
                </a:lnTo>
                <a:lnTo>
                  <a:pt x="1027" y="1333"/>
                </a:lnTo>
                <a:lnTo>
                  <a:pt x="1027" y="1326"/>
                </a:lnTo>
                <a:lnTo>
                  <a:pt x="1027" y="1313"/>
                </a:lnTo>
                <a:lnTo>
                  <a:pt x="1027" y="1306"/>
                </a:lnTo>
                <a:lnTo>
                  <a:pt x="1035" y="1299"/>
                </a:lnTo>
                <a:lnTo>
                  <a:pt x="1035" y="1299"/>
                </a:lnTo>
                <a:lnTo>
                  <a:pt x="1049" y="1285"/>
                </a:lnTo>
                <a:lnTo>
                  <a:pt x="1049" y="1285"/>
                </a:lnTo>
                <a:lnTo>
                  <a:pt x="1057" y="1279"/>
                </a:lnTo>
                <a:lnTo>
                  <a:pt x="1064" y="1272"/>
                </a:lnTo>
                <a:lnTo>
                  <a:pt x="1064" y="1265"/>
                </a:lnTo>
                <a:lnTo>
                  <a:pt x="1071" y="1258"/>
                </a:lnTo>
                <a:lnTo>
                  <a:pt x="1071" y="1258"/>
                </a:lnTo>
                <a:lnTo>
                  <a:pt x="1078" y="1258"/>
                </a:lnTo>
                <a:lnTo>
                  <a:pt x="1086" y="1252"/>
                </a:lnTo>
                <a:lnTo>
                  <a:pt x="1093" y="1252"/>
                </a:lnTo>
                <a:lnTo>
                  <a:pt x="1100" y="1238"/>
                </a:lnTo>
                <a:lnTo>
                  <a:pt x="1100" y="1238"/>
                </a:lnTo>
                <a:lnTo>
                  <a:pt x="1129" y="1231"/>
                </a:lnTo>
                <a:lnTo>
                  <a:pt x="1129" y="1231"/>
                </a:lnTo>
                <a:lnTo>
                  <a:pt x="1129" y="1225"/>
                </a:lnTo>
                <a:lnTo>
                  <a:pt x="1129" y="1225"/>
                </a:lnTo>
                <a:lnTo>
                  <a:pt x="1129" y="1218"/>
                </a:lnTo>
                <a:lnTo>
                  <a:pt x="1129" y="1218"/>
                </a:lnTo>
                <a:lnTo>
                  <a:pt x="1129" y="1211"/>
                </a:lnTo>
                <a:lnTo>
                  <a:pt x="1129" y="1204"/>
                </a:lnTo>
                <a:lnTo>
                  <a:pt x="1129" y="1204"/>
                </a:lnTo>
                <a:lnTo>
                  <a:pt x="1129" y="1204"/>
                </a:lnTo>
                <a:lnTo>
                  <a:pt x="1129" y="1204"/>
                </a:lnTo>
                <a:lnTo>
                  <a:pt x="1129" y="1197"/>
                </a:lnTo>
                <a:lnTo>
                  <a:pt x="1129" y="1197"/>
                </a:lnTo>
                <a:lnTo>
                  <a:pt x="1129" y="1197"/>
                </a:lnTo>
                <a:lnTo>
                  <a:pt x="1129" y="1197"/>
                </a:lnTo>
                <a:lnTo>
                  <a:pt x="1129" y="1191"/>
                </a:lnTo>
                <a:lnTo>
                  <a:pt x="1129" y="1191"/>
                </a:lnTo>
                <a:lnTo>
                  <a:pt x="1129" y="1191"/>
                </a:lnTo>
                <a:lnTo>
                  <a:pt x="1129" y="1191"/>
                </a:lnTo>
                <a:lnTo>
                  <a:pt x="1129" y="1191"/>
                </a:lnTo>
                <a:lnTo>
                  <a:pt x="1137" y="1191"/>
                </a:lnTo>
                <a:lnTo>
                  <a:pt x="1137" y="1191"/>
                </a:lnTo>
                <a:lnTo>
                  <a:pt x="1137" y="1184"/>
                </a:lnTo>
                <a:lnTo>
                  <a:pt x="1144" y="1184"/>
                </a:lnTo>
                <a:lnTo>
                  <a:pt x="1144" y="1191"/>
                </a:lnTo>
                <a:lnTo>
                  <a:pt x="1144" y="1191"/>
                </a:lnTo>
                <a:lnTo>
                  <a:pt x="1144" y="1191"/>
                </a:lnTo>
                <a:lnTo>
                  <a:pt x="1151" y="1197"/>
                </a:lnTo>
                <a:lnTo>
                  <a:pt x="1151" y="1197"/>
                </a:lnTo>
                <a:lnTo>
                  <a:pt x="1151" y="1218"/>
                </a:lnTo>
                <a:lnTo>
                  <a:pt x="1151" y="1218"/>
                </a:lnTo>
                <a:lnTo>
                  <a:pt x="1151" y="1231"/>
                </a:lnTo>
                <a:lnTo>
                  <a:pt x="1151" y="1231"/>
                </a:lnTo>
                <a:lnTo>
                  <a:pt x="1159" y="1231"/>
                </a:lnTo>
                <a:lnTo>
                  <a:pt x="1159" y="1231"/>
                </a:lnTo>
                <a:lnTo>
                  <a:pt x="1159" y="1231"/>
                </a:lnTo>
                <a:lnTo>
                  <a:pt x="1166" y="1238"/>
                </a:lnTo>
                <a:lnTo>
                  <a:pt x="1166" y="1238"/>
                </a:lnTo>
                <a:lnTo>
                  <a:pt x="1166" y="1238"/>
                </a:lnTo>
                <a:lnTo>
                  <a:pt x="1173" y="1238"/>
                </a:lnTo>
                <a:lnTo>
                  <a:pt x="1180" y="1252"/>
                </a:lnTo>
                <a:lnTo>
                  <a:pt x="1188" y="1252"/>
                </a:lnTo>
                <a:lnTo>
                  <a:pt x="1195" y="1258"/>
                </a:lnTo>
                <a:lnTo>
                  <a:pt x="1195" y="1258"/>
                </a:lnTo>
                <a:lnTo>
                  <a:pt x="1210" y="1265"/>
                </a:lnTo>
                <a:lnTo>
                  <a:pt x="1210" y="1265"/>
                </a:lnTo>
                <a:lnTo>
                  <a:pt x="1217" y="1272"/>
                </a:lnTo>
                <a:lnTo>
                  <a:pt x="1217" y="1279"/>
                </a:lnTo>
                <a:lnTo>
                  <a:pt x="1224" y="1279"/>
                </a:lnTo>
                <a:lnTo>
                  <a:pt x="1224" y="1285"/>
                </a:lnTo>
                <a:lnTo>
                  <a:pt x="1224" y="1285"/>
                </a:lnTo>
                <a:lnTo>
                  <a:pt x="1232" y="1292"/>
                </a:lnTo>
                <a:lnTo>
                  <a:pt x="1232" y="1292"/>
                </a:lnTo>
                <a:lnTo>
                  <a:pt x="1239" y="1299"/>
                </a:lnTo>
                <a:lnTo>
                  <a:pt x="1239" y="1299"/>
                </a:lnTo>
                <a:lnTo>
                  <a:pt x="1239" y="1299"/>
                </a:lnTo>
                <a:lnTo>
                  <a:pt x="1239" y="1306"/>
                </a:lnTo>
                <a:lnTo>
                  <a:pt x="1239" y="1306"/>
                </a:lnTo>
                <a:lnTo>
                  <a:pt x="1239" y="1306"/>
                </a:lnTo>
                <a:lnTo>
                  <a:pt x="1239" y="1313"/>
                </a:lnTo>
                <a:lnTo>
                  <a:pt x="1239" y="1313"/>
                </a:lnTo>
                <a:lnTo>
                  <a:pt x="1239" y="1313"/>
                </a:lnTo>
                <a:lnTo>
                  <a:pt x="1246" y="1313"/>
                </a:lnTo>
                <a:lnTo>
                  <a:pt x="1246" y="1326"/>
                </a:lnTo>
                <a:lnTo>
                  <a:pt x="1246" y="1326"/>
                </a:lnTo>
                <a:lnTo>
                  <a:pt x="1246" y="1326"/>
                </a:lnTo>
                <a:lnTo>
                  <a:pt x="1246" y="1326"/>
                </a:lnTo>
                <a:lnTo>
                  <a:pt x="1246" y="1333"/>
                </a:lnTo>
                <a:lnTo>
                  <a:pt x="1246" y="1333"/>
                </a:lnTo>
                <a:lnTo>
                  <a:pt x="1246" y="1333"/>
                </a:lnTo>
                <a:lnTo>
                  <a:pt x="1246" y="1333"/>
                </a:lnTo>
                <a:lnTo>
                  <a:pt x="1246" y="1333"/>
                </a:lnTo>
                <a:lnTo>
                  <a:pt x="1246" y="1333"/>
                </a:lnTo>
                <a:lnTo>
                  <a:pt x="1246" y="1340"/>
                </a:lnTo>
                <a:lnTo>
                  <a:pt x="1246" y="1340"/>
                </a:lnTo>
                <a:lnTo>
                  <a:pt x="1246" y="1340"/>
                </a:lnTo>
                <a:lnTo>
                  <a:pt x="1246" y="1340"/>
                </a:lnTo>
                <a:lnTo>
                  <a:pt x="1246" y="1340"/>
                </a:lnTo>
                <a:lnTo>
                  <a:pt x="1246" y="1340"/>
                </a:lnTo>
                <a:lnTo>
                  <a:pt x="1239" y="1340"/>
                </a:lnTo>
                <a:lnTo>
                  <a:pt x="1239" y="1340"/>
                </a:lnTo>
                <a:lnTo>
                  <a:pt x="1239" y="1340"/>
                </a:lnTo>
                <a:lnTo>
                  <a:pt x="1239" y="1340"/>
                </a:lnTo>
                <a:lnTo>
                  <a:pt x="1239" y="1340"/>
                </a:lnTo>
                <a:lnTo>
                  <a:pt x="1239" y="1340"/>
                </a:lnTo>
                <a:lnTo>
                  <a:pt x="1232" y="1340"/>
                </a:lnTo>
                <a:lnTo>
                  <a:pt x="1232" y="1340"/>
                </a:lnTo>
                <a:lnTo>
                  <a:pt x="1232" y="1340"/>
                </a:lnTo>
                <a:lnTo>
                  <a:pt x="1232" y="1340"/>
                </a:lnTo>
                <a:lnTo>
                  <a:pt x="1232" y="1340"/>
                </a:lnTo>
                <a:lnTo>
                  <a:pt x="1232" y="1340"/>
                </a:lnTo>
                <a:lnTo>
                  <a:pt x="1232" y="1340"/>
                </a:lnTo>
                <a:lnTo>
                  <a:pt x="1232" y="1333"/>
                </a:lnTo>
                <a:lnTo>
                  <a:pt x="1232" y="1333"/>
                </a:lnTo>
                <a:lnTo>
                  <a:pt x="1217" y="1306"/>
                </a:lnTo>
                <a:lnTo>
                  <a:pt x="1217" y="1306"/>
                </a:lnTo>
                <a:lnTo>
                  <a:pt x="1217" y="1299"/>
                </a:lnTo>
                <a:lnTo>
                  <a:pt x="1210" y="1299"/>
                </a:lnTo>
                <a:lnTo>
                  <a:pt x="1210" y="1292"/>
                </a:lnTo>
                <a:lnTo>
                  <a:pt x="1210" y="1292"/>
                </a:lnTo>
                <a:lnTo>
                  <a:pt x="1195" y="1292"/>
                </a:lnTo>
                <a:lnTo>
                  <a:pt x="1195" y="1285"/>
                </a:lnTo>
                <a:lnTo>
                  <a:pt x="1195" y="1279"/>
                </a:lnTo>
                <a:lnTo>
                  <a:pt x="1188" y="1279"/>
                </a:lnTo>
                <a:lnTo>
                  <a:pt x="1188" y="1272"/>
                </a:lnTo>
                <a:lnTo>
                  <a:pt x="1180" y="1272"/>
                </a:lnTo>
                <a:lnTo>
                  <a:pt x="1180" y="1272"/>
                </a:lnTo>
                <a:lnTo>
                  <a:pt x="1173" y="1265"/>
                </a:lnTo>
                <a:lnTo>
                  <a:pt x="1173" y="1265"/>
                </a:lnTo>
                <a:lnTo>
                  <a:pt x="1166" y="1265"/>
                </a:lnTo>
                <a:lnTo>
                  <a:pt x="1159" y="1258"/>
                </a:lnTo>
                <a:lnTo>
                  <a:pt x="1159" y="1258"/>
                </a:lnTo>
                <a:lnTo>
                  <a:pt x="1159" y="1258"/>
                </a:lnTo>
                <a:lnTo>
                  <a:pt x="1151" y="1258"/>
                </a:lnTo>
                <a:lnTo>
                  <a:pt x="1151" y="1285"/>
                </a:lnTo>
                <a:lnTo>
                  <a:pt x="1151" y="1285"/>
                </a:lnTo>
                <a:lnTo>
                  <a:pt x="1151" y="1285"/>
                </a:lnTo>
                <a:lnTo>
                  <a:pt x="1159" y="1285"/>
                </a:lnTo>
                <a:lnTo>
                  <a:pt x="1159" y="1292"/>
                </a:lnTo>
                <a:lnTo>
                  <a:pt x="1166" y="1292"/>
                </a:lnTo>
                <a:lnTo>
                  <a:pt x="1166" y="1292"/>
                </a:lnTo>
                <a:lnTo>
                  <a:pt x="1173" y="1299"/>
                </a:lnTo>
                <a:lnTo>
                  <a:pt x="1173" y="1306"/>
                </a:lnTo>
                <a:lnTo>
                  <a:pt x="1180" y="1306"/>
                </a:lnTo>
                <a:lnTo>
                  <a:pt x="1180" y="1313"/>
                </a:lnTo>
                <a:lnTo>
                  <a:pt x="1180" y="1326"/>
                </a:lnTo>
                <a:lnTo>
                  <a:pt x="1180" y="1333"/>
                </a:lnTo>
                <a:lnTo>
                  <a:pt x="1180" y="1346"/>
                </a:lnTo>
                <a:lnTo>
                  <a:pt x="1180" y="1353"/>
                </a:lnTo>
                <a:lnTo>
                  <a:pt x="1180" y="1353"/>
                </a:lnTo>
                <a:lnTo>
                  <a:pt x="1180" y="1360"/>
                </a:lnTo>
                <a:lnTo>
                  <a:pt x="1173" y="1367"/>
                </a:lnTo>
                <a:lnTo>
                  <a:pt x="1173" y="1374"/>
                </a:lnTo>
                <a:lnTo>
                  <a:pt x="1166" y="1380"/>
                </a:lnTo>
                <a:lnTo>
                  <a:pt x="1159" y="1380"/>
                </a:lnTo>
                <a:lnTo>
                  <a:pt x="1166" y="1387"/>
                </a:lnTo>
                <a:lnTo>
                  <a:pt x="1166" y="1401"/>
                </a:lnTo>
                <a:lnTo>
                  <a:pt x="1173" y="1407"/>
                </a:lnTo>
                <a:lnTo>
                  <a:pt x="1173" y="1414"/>
                </a:lnTo>
                <a:lnTo>
                  <a:pt x="1173" y="1414"/>
                </a:lnTo>
                <a:lnTo>
                  <a:pt x="1173" y="1421"/>
                </a:lnTo>
                <a:lnTo>
                  <a:pt x="1180" y="1428"/>
                </a:lnTo>
                <a:lnTo>
                  <a:pt x="1180" y="1434"/>
                </a:lnTo>
                <a:lnTo>
                  <a:pt x="1188" y="1441"/>
                </a:lnTo>
                <a:lnTo>
                  <a:pt x="1188" y="1441"/>
                </a:lnTo>
                <a:lnTo>
                  <a:pt x="1188" y="1448"/>
                </a:lnTo>
                <a:lnTo>
                  <a:pt x="1188" y="1455"/>
                </a:lnTo>
                <a:lnTo>
                  <a:pt x="1195" y="1462"/>
                </a:lnTo>
                <a:lnTo>
                  <a:pt x="1195" y="1482"/>
                </a:lnTo>
                <a:lnTo>
                  <a:pt x="1195" y="1482"/>
                </a:lnTo>
                <a:lnTo>
                  <a:pt x="1195" y="1489"/>
                </a:lnTo>
                <a:lnTo>
                  <a:pt x="1195" y="1502"/>
                </a:lnTo>
                <a:lnTo>
                  <a:pt x="1210" y="1509"/>
                </a:lnTo>
                <a:lnTo>
                  <a:pt x="1210" y="1516"/>
                </a:lnTo>
                <a:lnTo>
                  <a:pt x="1210" y="1516"/>
                </a:lnTo>
                <a:lnTo>
                  <a:pt x="1210" y="1522"/>
                </a:lnTo>
                <a:lnTo>
                  <a:pt x="1210" y="1529"/>
                </a:lnTo>
                <a:lnTo>
                  <a:pt x="1210" y="1529"/>
                </a:lnTo>
                <a:lnTo>
                  <a:pt x="1210" y="1536"/>
                </a:lnTo>
                <a:lnTo>
                  <a:pt x="1210" y="1543"/>
                </a:lnTo>
                <a:lnTo>
                  <a:pt x="1210" y="1543"/>
                </a:lnTo>
                <a:lnTo>
                  <a:pt x="1210" y="1556"/>
                </a:lnTo>
                <a:lnTo>
                  <a:pt x="1210" y="1556"/>
                </a:lnTo>
                <a:lnTo>
                  <a:pt x="1210" y="1556"/>
                </a:lnTo>
                <a:lnTo>
                  <a:pt x="1210" y="1563"/>
                </a:lnTo>
                <a:lnTo>
                  <a:pt x="1210" y="1563"/>
                </a:lnTo>
                <a:lnTo>
                  <a:pt x="1210" y="1563"/>
                </a:lnTo>
                <a:lnTo>
                  <a:pt x="1195" y="1563"/>
                </a:lnTo>
                <a:lnTo>
                  <a:pt x="1195" y="1570"/>
                </a:lnTo>
                <a:lnTo>
                  <a:pt x="1195" y="1570"/>
                </a:lnTo>
                <a:lnTo>
                  <a:pt x="1195" y="1570"/>
                </a:lnTo>
                <a:lnTo>
                  <a:pt x="1188" y="1563"/>
                </a:lnTo>
                <a:lnTo>
                  <a:pt x="1188" y="1563"/>
                </a:lnTo>
                <a:lnTo>
                  <a:pt x="1188" y="1563"/>
                </a:lnTo>
                <a:lnTo>
                  <a:pt x="1188" y="1563"/>
                </a:lnTo>
                <a:lnTo>
                  <a:pt x="1188" y="1563"/>
                </a:lnTo>
                <a:lnTo>
                  <a:pt x="1188" y="1563"/>
                </a:lnTo>
                <a:lnTo>
                  <a:pt x="1180" y="1563"/>
                </a:lnTo>
                <a:lnTo>
                  <a:pt x="1180" y="1556"/>
                </a:lnTo>
                <a:lnTo>
                  <a:pt x="1180" y="1556"/>
                </a:lnTo>
                <a:lnTo>
                  <a:pt x="1180" y="1556"/>
                </a:lnTo>
                <a:lnTo>
                  <a:pt x="1180" y="1543"/>
                </a:lnTo>
                <a:lnTo>
                  <a:pt x="1180" y="1536"/>
                </a:lnTo>
                <a:lnTo>
                  <a:pt x="1180" y="1536"/>
                </a:lnTo>
                <a:lnTo>
                  <a:pt x="1180" y="1536"/>
                </a:lnTo>
                <a:lnTo>
                  <a:pt x="1180" y="1529"/>
                </a:lnTo>
                <a:lnTo>
                  <a:pt x="1180" y="1516"/>
                </a:lnTo>
                <a:lnTo>
                  <a:pt x="1180" y="1516"/>
                </a:lnTo>
                <a:lnTo>
                  <a:pt x="1173" y="1509"/>
                </a:lnTo>
                <a:lnTo>
                  <a:pt x="1173" y="1495"/>
                </a:lnTo>
                <a:lnTo>
                  <a:pt x="1173" y="1489"/>
                </a:lnTo>
                <a:lnTo>
                  <a:pt x="1173" y="1475"/>
                </a:lnTo>
                <a:lnTo>
                  <a:pt x="1173" y="1462"/>
                </a:lnTo>
                <a:lnTo>
                  <a:pt x="1166" y="1455"/>
                </a:lnTo>
                <a:lnTo>
                  <a:pt x="1166" y="1455"/>
                </a:lnTo>
                <a:lnTo>
                  <a:pt x="1166" y="1448"/>
                </a:lnTo>
                <a:lnTo>
                  <a:pt x="1166" y="1441"/>
                </a:lnTo>
                <a:lnTo>
                  <a:pt x="1166" y="1441"/>
                </a:lnTo>
                <a:lnTo>
                  <a:pt x="1166" y="1441"/>
                </a:lnTo>
                <a:lnTo>
                  <a:pt x="1159" y="1434"/>
                </a:lnTo>
                <a:lnTo>
                  <a:pt x="1159" y="1428"/>
                </a:lnTo>
                <a:lnTo>
                  <a:pt x="1159" y="1428"/>
                </a:lnTo>
                <a:lnTo>
                  <a:pt x="1151" y="1421"/>
                </a:lnTo>
                <a:lnTo>
                  <a:pt x="1151" y="1414"/>
                </a:lnTo>
                <a:lnTo>
                  <a:pt x="1151" y="1407"/>
                </a:lnTo>
                <a:lnTo>
                  <a:pt x="1144" y="1407"/>
                </a:lnTo>
                <a:lnTo>
                  <a:pt x="1144" y="1401"/>
                </a:lnTo>
                <a:lnTo>
                  <a:pt x="1144" y="1401"/>
                </a:lnTo>
                <a:lnTo>
                  <a:pt x="1137" y="1387"/>
                </a:lnTo>
                <a:lnTo>
                  <a:pt x="1129" y="1401"/>
                </a:lnTo>
                <a:lnTo>
                  <a:pt x="1129" y="1407"/>
                </a:lnTo>
                <a:lnTo>
                  <a:pt x="1115" y="1414"/>
                </a:lnTo>
                <a:lnTo>
                  <a:pt x="1108" y="1414"/>
                </a:lnTo>
                <a:lnTo>
                  <a:pt x="1108" y="1421"/>
                </a:lnTo>
                <a:lnTo>
                  <a:pt x="1108" y="1421"/>
                </a:lnTo>
                <a:lnTo>
                  <a:pt x="1100" y="1428"/>
                </a:lnTo>
                <a:lnTo>
                  <a:pt x="1100" y="1434"/>
                </a:lnTo>
                <a:lnTo>
                  <a:pt x="1100" y="1441"/>
                </a:lnTo>
                <a:lnTo>
                  <a:pt x="1093" y="1448"/>
                </a:lnTo>
                <a:lnTo>
                  <a:pt x="1093" y="1455"/>
                </a:lnTo>
                <a:lnTo>
                  <a:pt x="1093" y="1462"/>
                </a:lnTo>
                <a:lnTo>
                  <a:pt x="1093" y="1462"/>
                </a:lnTo>
                <a:lnTo>
                  <a:pt x="1093" y="1475"/>
                </a:lnTo>
                <a:lnTo>
                  <a:pt x="1093" y="1482"/>
                </a:lnTo>
                <a:lnTo>
                  <a:pt x="1086" y="1489"/>
                </a:lnTo>
                <a:lnTo>
                  <a:pt x="1086" y="1495"/>
                </a:lnTo>
                <a:lnTo>
                  <a:pt x="1086" y="1495"/>
                </a:lnTo>
                <a:lnTo>
                  <a:pt x="1086" y="1502"/>
                </a:lnTo>
                <a:lnTo>
                  <a:pt x="1086" y="1509"/>
                </a:lnTo>
                <a:lnTo>
                  <a:pt x="1086" y="1509"/>
                </a:lnTo>
                <a:lnTo>
                  <a:pt x="1086" y="1516"/>
                </a:lnTo>
                <a:lnTo>
                  <a:pt x="1086" y="1522"/>
                </a:lnTo>
                <a:lnTo>
                  <a:pt x="1086" y="1522"/>
                </a:lnTo>
                <a:lnTo>
                  <a:pt x="1086" y="1529"/>
                </a:lnTo>
                <a:lnTo>
                  <a:pt x="1086" y="1536"/>
                </a:lnTo>
                <a:lnTo>
                  <a:pt x="1086" y="1543"/>
                </a:lnTo>
                <a:lnTo>
                  <a:pt x="1086" y="1543"/>
                </a:lnTo>
                <a:lnTo>
                  <a:pt x="1086" y="1543"/>
                </a:lnTo>
                <a:lnTo>
                  <a:pt x="1086" y="1556"/>
                </a:lnTo>
                <a:lnTo>
                  <a:pt x="1086" y="1556"/>
                </a:lnTo>
                <a:lnTo>
                  <a:pt x="1086" y="1556"/>
                </a:lnTo>
                <a:lnTo>
                  <a:pt x="1086" y="1563"/>
                </a:lnTo>
                <a:lnTo>
                  <a:pt x="1078" y="1563"/>
                </a:lnTo>
                <a:lnTo>
                  <a:pt x="1078" y="1563"/>
                </a:lnTo>
                <a:lnTo>
                  <a:pt x="1078" y="1563"/>
                </a:lnTo>
                <a:lnTo>
                  <a:pt x="1071" y="1563"/>
                </a:lnTo>
                <a:lnTo>
                  <a:pt x="1071" y="1563"/>
                </a:lnTo>
                <a:lnTo>
                  <a:pt x="1071" y="1563"/>
                </a:lnTo>
                <a:lnTo>
                  <a:pt x="1064" y="1563"/>
                </a:lnTo>
                <a:lnTo>
                  <a:pt x="1064" y="1563"/>
                </a:lnTo>
                <a:lnTo>
                  <a:pt x="1064" y="1556"/>
                </a:lnTo>
                <a:lnTo>
                  <a:pt x="1064" y="1556"/>
                </a:lnTo>
                <a:lnTo>
                  <a:pt x="1064" y="1556"/>
                </a:lnTo>
                <a:lnTo>
                  <a:pt x="1064" y="1536"/>
                </a:lnTo>
                <a:lnTo>
                  <a:pt x="1064" y="1522"/>
                </a:lnTo>
                <a:lnTo>
                  <a:pt x="1064" y="1516"/>
                </a:lnTo>
                <a:lnTo>
                  <a:pt x="1064" y="1502"/>
                </a:lnTo>
                <a:lnTo>
                  <a:pt x="1064" y="1489"/>
                </a:lnTo>
                <a:lnTo>
                  <a:pt x="1071" y="1475"/>
                </a:lnTo>
                <a:lnTo>
                  <a:pt x="1071" y="1462"/>
                </a:lnTo>
                <a:lnTo>
                  <a:pt x="1071" y="1448"/>
                </a:lnTo>
                <a:lnTo>
                  <a:pt x="1078" y="1441"/>
                </a:lnTo>
                <a:lnTo>
                  <a:pt x="1078" y="1434"/>
                </a:lnTo>
                <a:lnTo>
                  <a:pt x="1086" y="1421"/>
                </a:lnTo>
                <a:lnTo>
                  <a:pt x="1086" y="1414"/>
                </a:lnTo>
                <a:lnTo>
                  <a:pt x="1086" y="1414"/>
                </a:lnTo>
                <a:lnTo>
                  <a:pt x="1093" y="1407"/>
                </a:lnTo>
                <a:lnTo>
                  <a:pt x="1093" y="1407"/>
                </a:lnTo>
                <a:lnTo>
                  <a:pt x="1108" y="1380"/>
                </a:lnTo>
                <a:lnTo>
                  <a:pt x="1108" y="1380"/>
                </a:lnTo>
                <a:lnTo>
                  <a:pt x="1100" y="1380"/>
                </a:lnTo>
                <a:lnTo>
                  <a:pt x="1100" y="1374"/>
                </a:lnTo>
                <a:lnTo>
                  <a:pt x="1093" y="1374"/>
                </a:lnTo>
                <a:lnTo>
                  <a:pt x="1093" y="1374"/>
                </a:lnTo>
                <a:lnTo>
                  <a:pt x="1093" y="1367"/>
                </a:lnTo>
                <a:lnTo>
                  <a:pt x="1086" y="1367"/>
                </a:lnTo>
                <a:lnTo>
                  <a:pt x="1086" y="1360"/>
                </a:lnTo>
                <a:lnTo>
                  <a:pt x="1078" y="1360"/>
                </a:lnTo>
                <a:lnTo>
                  <a:pt x="1078" y="1353"/>
                </a:lnTo>
                <a:lnTo>
                  <a:pt x="1078" y="1346"/>
                </a:lnTo>
                <a:lnTo>
                  <a:pt x="1078" y="1340"/>
                </a:lnTo>
                <a:lnTo>
                  <a:pt x="1078" y="1340"/>
                </a:lnTo>
                <a:lnTo>
                  <a:pt x="1078" y="1333"/>
                </a:lnTo>
                <a:lnTo>
                  <a:pt x="1078" y="1326"/>
                </a:lnTo>
                <a:lnTo>
                  <a:pt x="1086" y="1313"/>
                </a:lnTo>
                <a:lnTo>
                  <a:pt x="1086" y="1306"/>
                </a:lnTo>
                <a:lnTo>
                  <a:pt x="1093" y="1299"/>
                </a:lnTo>
                <a:lnTo>
                  <a:pt x="1100" y="1292"/>
                </a:lnTo>
                <a:lnTo>
                  <a:pt x="1108" y="1285"/>
                </a:lnTo>
                <a:lnTo>
                  <a:pt x="1129" y="1285"/>
                </a:lnTo>
                <a:close/>
                <a:moveTo>
                  <a:pt x="1137" y="1374"/>
                </a:moveTo>
                <a:lnTo>
                  <a:pt x="1137" y="1367"/>
                </a:lnTo>
                <a:lnTo>
                  <a:pt x="1144" y="1367"/>
                </a:lnTo>
                <a:lnTo>
                  <a:pt x="1144" y="1367"/>
                </a:lnTo>
                <a:lnTo>
                  <a:pt x="1144" y="1367"/>
                </a:lnTo>
                <a:lnTo>
                  <a:pt x="1151" y="1367"/>
                </a:lnTo>
                <a:lnTo>
                  <a:pt x="1151" y="1360"/>
                </a:lnTo>
                <a:lnTo>
                  <a:pt x="1151" y="1360"/>
                </a:lnTo>
                <a:lnTo>
                  <a:pt x="1159" y="1360"/>
                </a:lnTo>
                <a:lnTo>
                  <a:pt x="1159" y="1353"/>
                </a:lnTo>
                <a:lnTo>
                  <a:pt x="1159" y="1353"/>
                </a:lnTo>
                <a:lnTo>
                  <a:pt x="1159" y="1346"/>
                </a:lnTo>
                <a:lnTo>
                  <a:pt x="1166" y="1340"/>
                </a:lnTo>
                <a:lnTo>
                  <a:pt x="1166" y="1340"/>
                </a:lnTo>
                <a:lnTo>
                  <a:pt x="1166" y="1340"/>
                </a:lnTo>
                <a:lnTo>
                  <a:pt x="1166" y="1333"/>
                </a:lnTo>
                <a:lnTo>
                  <a:pt x="1159" y="1326"/>
                </a:lnTo>
                <a:lnTo>
                  <a:pt x="1159" y="1326"/>
                </a:lnTo>
                <a:lnTo>
                  <a:pt x="1159" y="1313"/>
                </a:lnTo>
                <a:lnTo>
                  <a:pt x="1159" y="1313"/>
                </a:lnTo>
                <a:lnTo>
                  <a:pt x="1159" y="1313"/>
                </a:lnTo>
                <a:lnTo>
                  <a:pt x="1151" y="1313"/>
                </a:lnTo>
                <a:lnTo>
                  <a:pt x="1151" y="1306"/>
                </a:lnTo>
                <a:lnTo>
                  <a:pt x="1151" y="1306"/>
                </a:lnTo>
                <a:lnTo>
                  <a:pt x="1144" y="1299"/>
                </a:lnTo>
                <a:lnTo>
                  <a:pt x="1144" y="1299"/>
                </a:lnTo>
                <a:lnTo>
                  <a:pt x="1137" y="1299"/>
                </a:lnTo>
                <a:lnTo>
                  <a:pt x="1137" y="1299"/>
                </a:lnTo>
                <a:lnTo>
                  <a:pt x="1137" y="1299"/>
                </a:lnTo>
                <a:lnTo>
                  <a:pt x="1137" y="1299"/>
                </a:lnTo>
                <a:lnTo>
                  <a:pt x="1129" y="1299"/>
                </a:lnTo>
                <a:lnTo>
                  <a:pt x="1129" y="1306"/>
                </a:lnTo>
                <a:lnTo>
                  <a:pt x="1115" y="1306"/>
                </a:lnTo>
                <a:lnTo>
                  <a:pt x="1115" y="1306"/>
                </a:lnTo>
                <a:lnTo>
                  <a:pt x="1115" y="1306"/>
                </a:lnTo>
                <a:lnTo>
                  <a:pt x="1108" y="1313"/>
                </a:lnTo>
                <a:lnTo>
                  <a:pt x="1108" y="1313"/>
                </a:lnTo>
                <a:lnTo>
                  <a:pt x="1100" y="1326"/>
                </a:lnTo>
                <a:lnTo>
                  <a:pt x="1100" y="1326"/>
                </a:lnTo>
                <a:lnTo>
                  <a:pt x="1100" y="1326"/>
                </a:lnTo>
                <a:lnTo>
                  <a:pt x="1100" y="1326"/>
                </a:lnTo>
                <a:lnTo>
                  <a:pt x="1100" y="1333"/>
                </a:lnTo>
                <a:lnTo>
                  <a:pt x="1100" y="1340"/>
                </a:lnTo>
                <a:lnTo>
                  <a:pt x="1100" y="1340"/>
                </a:lnTo>
                <a:lnTo>
                  <a:pt x="1100" y="1346"/>
                </a:lnTo>
                <a:lnTo>
                  <a:pt x="1100" y="1346"/>
                </a:lnTo>
                <a:lnTo>
                  <a:pt x="1100" y="1353"/>
                </a:lnTo>
                <a:lnTo>
                  <a:pt x="1100" y="1353"/>
                </a:lnTo>
                <a:lnTo>
                  <a:pt x="1108" y="1360"/>
                </a:lnTo>
                <a:lnTo>
                  <a:pt x="1108" y="1360"/>
                </a:lnTo>
                <a:lnTo>
                  <a:pt x="1108" y="1360"/>
                </a:lnTo>
                <a:lnTo>
                  <a:pt x="1115" y="1360"/>
                </a:lnTo>
                <a:lnTo>
                  <a:pt x="1115" y="1367"/>
                </a:lnTo>
                <a:lnTo>
                  <a:pt x="1115" y="1367"/>
                </a:lnTo>
                <a:lnTo>
                  <a:pt x="1137" y="1374"/>
                </a:lnTo>
                <a:close/>
                <a:moveTo>
                  <a:pt x="1129" y="1719"/>
                </a:moveTo>
                <a:lnTo>
                  <a:pt x="1115" y="1726"/>
                </a:lnTo>
                <a:lnTo>
                  <a:pt x="1100" y="1726"/>
                </a:lnTo>
                <a:lnTo>
                  <a:pt x="1100" y="1726"/>
                </a:lnTo>
                <a:lnTo>
                  <a:pt x="1093" y="1732"/>
                </a:lnTo>
                <a:lnTo>
                  <a:pt x="1086" y="1739"/>
                </a:lnTo>
                <a:lnTo>
                  <a:pt x="1086" y="1739"/>
                </a:lnTo>
                <a:lnTo>
                  <a:pt x="1078" y="1746"/>
                </a:lnTo>
                <a:lnTo>
                  <a:pt x="1071" y="1753"/>
                </a:lnTo>
                <a:lnTo>
                  <a:pt x="1071" y="1759"/>
                </a:lnTo>
                <a:lnTo>
                  <a:pt x="1064" y="1766"/>
                </a:lnTo>
                <a:lnTo>
                  <a:pt x="1064" y="1780"/>
                </a:lnTo>
                <a:lnTo>
                  <a:pt x="1064" y="1786"/>
                </a:lnTo>
                <a:lnTo>
                  <a:pt x="1057" y="1793"/>
                </a:lnTo>
                <a:lnTo>
                  <a:pt x="1057" y="1793"/>
                </a:lnTo>
                <a:lnTo>
                  <a:pt x="1057" y="1793"/>
                </a:lnTo>
                <a:lnTo>
                  <a:pt x="1057" y="1800"/>
                </a:lnTo>
                <a:lnTo>
                  <a:pt x="1057" y="1807"/>
                </a:lnTo>
                <a:lnTo>
                  <a:pt x="1057" y="1814"/>
                </a:lnTo>
                <a:lnTo>
                  <a:pt x="1057" y="1814"/>
                </a:lnTo>
                <a:lnTo>
                  <a:pt x="1057" y="1827"/>
                </a:lnTo>
                <a:lnTo>
                  <a:pt x="1057" y="1827"/>
                </a:lnTo>
                <a:lnTo>
                  <a:pt x="1049" y="1834"/>
                </a:lnTo>
                <a:lnTo>
                  <a:pt x="1049" y="1841"/>
                </a:lnTo>
                <a:lnTo>
                  <a:pt x="1049" y="1841"/>
                </a:lnTo>
                <a:lnTo>
                  <a:pt x="1049" y="1841"/>
                </a:lnTo>
                <a:lnTo>
                  <a:pt x="1049" y="1854"/>
                </a:lnTo>
                <a:lnTo>
                  <a:pt x="1049" y="1854"/>
                </a:lnTo>
                <a:lnTo>
                  <a:pt x="1035" y="1854"/>
                </a:lnTo>
                <a:lnTo>
                  <a:pt x="1035" y="1854"/>
                </a:lnTo>
                <a:lnTo>
                  <a:pt x="1035" y="1854"/>
                </a:lnTo>
                <a:lnTo>
                  <a:pt x="1027" y="1854"/>
                </a:lnTo>
                <a:lnTo>
                  <a:pt x="1027" y="1841"/>
                </a:lnTo>
                <a:lnTo>
                  <a:pt x="1027" y="1841"/>
                </a:lnTo>
                <a:lnTo>
                  <a:pt x="1027" y="1841"/>
                </a:lnTo>
                <a:lnTo>
                  <a:pt x="1027" y="1841"/>
                </a:lnTo>
                <a:lnTo>
                  <a:pt x="1027" y="1834"/>
                </a:lnTo>
                <a:lnTo>
                  <a:pt x="1027" y="1834"/>
                </a:lnTo>
                <a:lnTo>
                  <a:pt x="1027" y="1827"/>
                </a:lnTo>
                <a:lnTo>
                  <a:pt x="1027" y="1827"/>
                </a:lnTo>
                <a:lnTo>
                  <a:pt x="1027" y="1827"/>
                </a:lnTo>
                <a:lnTo>
                  <a:pt x="1027" y="1820"/>
                </a:lnTo>
                <a:lnTo>
                  <a:pt x="1027" y="1820"/>
                </a:lnTo>
                <a:lnTo>
                  <a:pt x="1027" y="1820"/>
                </a:lnTo>
                <a:lnTo>
                  <a:pt x="1027" y="1820"/>
                </a:lnTo>
                <a:lnTo>
                  <a:pt x="1027" y="1814"/>
                </a:lnTo>
                <a:lnTo>
                  <a:pt x="1027" y="1807"/>
                </a:lnTo>
                <a:lnTo>
                  <a:pt x="1027" y="1807"/>
                </a:lnTo>
                <a:lnTo>
                  <a:pt x="1035" y="1800"/>
                </a:lnTo>
                <a:lnTo>
                  <a:pt x="1035" y="1793"/>
                </a:lnTo>
                <a:lnTo>
                  <a:pt x="1035" y="1786"/>
                </a:lnTo>
                <a:lnTo>
                  <a:pt x="1035" y="1780"/>
                </a:lnTo>
                <a:lnTo>
                  <a:pt x="1049" y="1759"/>
                </a:lnTo>
                <a:lnTo>
                  <a:pt x="1049" y="1753"/>
                </a:lnTo>
                <a:lnTo>
                  <a:pt x="1057" y="1746"/>
                </a:lnTo>
                <a:lnTo>
                  <a:pt x="1064" y="1739"/>
                </a:lnTo>
                <a:lnTo>
                  <a:pt x="1071" y="1732"/>
                </a:lnTo>
                <a:lnTo>
                  <a:pt x="1071" y="1726"/>
                </a:lnTo>
                <a:lnTo>
                  <a:pt x="1071" y="1726"/>
                </a:lnTo>
                <a:lnTo>
                  <a:pt x="1078" y="1719"/>
                </a:lnTo>
                <a:lnTo>
                  <a:pt x="1086" y="1712"/>
                </a:lnTo>
                <a:lnTo>
                  <a:pt x="1086" y="1712"/>
                </a:lnTo>
                <a:lnTo>
                  <a:pt x="1093" y="1712"/>
                </a:lnTo>
                <a:lnTo>
                  <a:pt x="1100" y="1705"/>
                </a:lnTo>
                <a:lnTo>
                  <a:pt x="1108" y="1705"/>
                </a:lnTo>
                <a:lnTo>
                  <a:pt x="1129" y="1705"/>
                </a:lnTo>
                <a:lnTo>
                  <a:pt x="1129" y="1692"/>
                </a:lnTo>
                <a:lnTo>
                  <a:pt x="1129" y="1685"/>
                </a:lnTo>
                <a:lnTo>
                  <a:pt x="1129" y="1678"/>
                </a:lnTo>
                <a:lnTo>
                  <a:pt x="1129" y="1678"/>
                </a:lnTo>
                <a:lnTo>
                  <a:pt x="1129" y="1671"/>
                </a:lnTo>
                <a:lnTo>
                  <a:pt x="1129" y="1665"/>
                </a:lnTo>
                <a:lnTo>
                  <a:pt x="1129" y="1658"/>
                </a:lnTo>
                <a:lnTo>
                  <a:pt x="1129" y="1644"/>
                </a:lnTo>
                <a:lnTo>
                  <a:pt x="1129" y="1637"/>
                </a:lnTo>
                <a:lnTo>
                  <a:pt x="1129" y="1631"/>
                </a:lnTo>
                <a:lnTo>
                  <a:pt x="1129" y="1631"/>
                </a:lnTo>
                <a:lnTo>
                  <a:pt x="1129" y="1617"/>
                </a:lnTo>
                <a:lnTo>
                  <a:pt x="1129" y="1617"/>
                </a:lnTo>
                <a:lnTo>
                  <a:pt x="1137" y="1617"/>
                </a:lnTo>
                <a:lnTo>
                  <a:pt x="1137" y="1617"/>
                </a:lnTo>
                <a:lnTo>
                  <a:pt x="1137" y="1617"/>
                </a:lnTo>
                <a:lnTo>
                  <a:pt x="1137" y="1617"/>
                </a:lnTo>
                <a:lnTo>
                  <a:pt x="1137" y="1617"/>
                </a:lnTo>
                <a:lnTo>
                  <a:pt x="1137" y="1617"/>
                </a:lnTo>
                <a:lnTo>
                  <a:pt x="1144" y="1617"/>
                </a:lnTo>
                <a:lnTo>
                  <a:pt x="1144" y="1617"/>
                </a:lnTo>
                <a:lnTo>
                  <a:pt x="1144" y="1617"/>
                </a:lnTo>
                <a:lnTo>
                  <a:pt x="1144" y="1631"/>
                </a:lnTo>
                <a:lnTo>
                  <a:pt x="1144" y="1637"/>
                </a:lnTo>
                <a:lnTo>
                  <a:pt x="1144" y="1637"/>
                </a:lnTo>
                <a:lnTo>
                  <a:pt x="1144" y="1637"/>
                </a:lnTo>
                <a:lnTo>
                  <a:pt x="1144" y="1685"/>
                </a:lnTo>
                <a:lnTo>
                  <a:pt x="1144" y="1685"/>
                </a:lnTo>
                <a:lnTo>
                  <a:pt x="1144" y="1705"/>
                </a:lnTo>
                <a:lnTo>
                  <a:pt x="1159" y="1705"/>
                </a:lnTo>
                <a:lnTo>
                  <a:pt x="1173" y="1712"/>
                </a:lnTo>
                <a:lnTo>
                  <a:pt x="1188" y="1719"/>
                </a:lnTo>
                <a:lnTo>
                  <a:pt x="1195" y="1726"/>
                </a:lnTo>
                <a:lnTo>
                  <a:pt x="1195" y="1726"/>
                </a:lnTo>
                <a:lnTo>
                  <a:pt x="1217" y="1732"/>
                </a:lnTo>
                <a:lnTo>
                  <a:pt x="1224" y="1746"/>
                </a:lnTo>
                <a:lnTo>
                  <a:pt x="1224" y="1759"/>
                </a:lnTo>
                <a:lnTo>
                  <a:pt x="1232" y="1780"/>
                </a:lnTo>
                <a:lnTo>
                  <a:pt x="1239" y="1793"/>
                </a:lnTo>
                <a:lnTo>
                  <a:pt x="1239" y="1800"/>
                </a:lnTo>
                <a:lnTo>
                  <a:pt x="1239" y="1807"/>
                </a:lnTo>
                <a:lnTo>
                  <a:pt x="1239" y="1814"/>
                </a:lnTo>
                <a:lnTo>
                  <a:pt x="1246" y="1820"/>
                </a:lnTo>
                <a:lnTo>
                  <a:pt x="1246" y="1827"/>
                </a:lnTo>
                <a:lnTo>
                  <a:pt x="1246" y="1827"/>
                </a:lnTo>
                <a:lnTo>
                  <a:pt x="1246" y="1834"/>
                </a:lnTo>
                <a:lnTo>
                  <a:pt x="1246" y="1834"/>
                </a:lnTo>
                <a:lnTo>
                  <a:pt x="1246" y="1841"/>
                </a:lnTo>
                <a:lnTo>
                  <a:pt x="1246" y="1841"/>
                </a:lnTo>
                <a:lnTo>
                  <a:pt x="1239" y="1854"/>
                </a:lnTo>
                <a:lnTo>
                  <a:pt x="1239" y="1854"/>
                </a:lnTo>
                <a:lnTo>
                  <a:pt x="1239" y="1854"/>
                </a:lnTo>
                <a:lnTo>
                  <a:pt x="1239" y="1854"/>
                </a:lnTo>
                <a:lnTo>
                  <a:pt x="1239" y="1861"/>
                </a:lnTo>
                <a:lnTo>
                  <a:pt x="1239" y="1861"/>
                </a:lnTo>
                <a:lnTo>
                  <a:pt x="1239" y="1861"/>
                </a:lnTo>
                <a:lnTo>
                  <a:pt x="1232" y="1861"/>
                </a:lnTo>
                <a:lnTo>
                  <a:pt x="1232" y="1861"/>
                </a:lnTo>
                <a:lnTo>
                  <a:pt x="1232" y="1861"/>
                </a:lnTo>
                <a:lnTo>
                  <a:pt x="1232" y="1854"/>
                </a:lnTo>
                <a:lnTo>
                  <a:pt x="1232" y="1854"/>
                </a:lnTo>
                <a:lnTo>
                  <a:pt x="1224" y="1854"/>
                </a:lnTo>
                <a:lnTo>
                  <a:pt x="1224" y="1841"/>
                </a:lnTo>
                <a:lnTo>
                  <a:pt x="1224" y="1841"/>
                </a:lnTo>
                <a:lnTo>
                  <a:pt x="1224" y="1834"/>
                </a:lnTo>
                <a:lnTo>
                  <a:pt x="1224" y="1834"/>
                </a:lnTo>
                <a:lnTo>
                  <a:pt x="1224" y="1827"/>
                </a:lnTo>
                <a:lnTo>
                  <a:pt x="1224" y="1820"/>
                </a:lnTo>
                <a:lnTo>
                  <a:pt x="1224" y="1814"/>
                </a:lnTo>
                <a:lnTo>
                  <a:pt x="1224" y="1807"/>
                </a:lnTo>
                <a:lnTo>
                  <a:pt x="1224" y="1800"/>
                </a:lnTo>
                <a:lnTo>
                  <a:pt x="1224" y="1800"/>
                </a:lnTo>
                <a:lnTo>
                  <a:pt x="1217" y="1786"/>
                </a:lnTo>
                <a:lnTo>
                  <a:pt x="1210" y="1766"/>
                </a:lnTo>
                <a:lnTo>
                  <a:pt x="1210" y="1759"/>
                </a:lnTo>
                <a:lnTo>
                  <a:pt x="1195" y="1753"/>
                </a:lnTo>
                <a:lnTo>
                  <a:pt x="1195" y="1746"/>
                </a:lnTo>
                <a:lnTo>
                  <a:pt x="1188" y="1739"/>
                </a:lnTo>
                <a:lnTo>
                  <a:pt x="1180" y="1732"/>
                </a:lnTo>
                <a:lnTo>
                  <a:pt x="1180" y="1732"/>
                </a:lnTo>
                <a:lnTo>
                  <a:pt x="1180" y="1732"/>
                </a:lnTo>
                <a:lnTo>
                  <a:pt x="1173" y="1726"/>
                </a:lnTo>
                <a:lnTo>
                  <a:pt x="1166" y="1726"/>
                </a:lnTo>
                <a:lnTo>
                  <a:pt x="1166" y="1726"/>
                </a:lnTo>
                <a:lnTo>
                  <a:pt x="1159" y="1726"/>
                </a:lnTo>
                <a:lnTo>
                  <a:pt x="1159" y="1726"/>
                </a:lnTo>
                <a:lnTo>
                  <a:pt x="1144" y="1719"/>
                </a:lnTo>
                <a:lnTo>
                  <a:pt x="1144" y="1726"/>
                </a:lnTo>
                <a:lnTo>
                  <a:pt x="1144" y="1732"/>
                </a:lnTo>
                <a:lnTo>
                  <a:pt x="1144" y="1739"/>
                </a:lnTo>
                <a:lnTo>
                  <a:pt x="1144" y="1746"/>
                </a:lnTo>
                <a:lnTo>
                  <a:pt x="1144" y="1753"/>
                </a:lnTo>
                <a:lnTo>
                  <a:pt x="1151" y="1766"/>
                </a:lnTo>
                <a:lnTo>
                  <a:pt x="1151" y="1780"/>
                </a:lnTo>
                <a:lnTo>
                  <a:pt x="1151" y="1786"/>
                </a:lnTo>
                <a:lnTo>
                  <a:pt x="1151" y="1793"/>
                </a:lnTo>
                <a:lnTo>
                  <a:pt x="1151" y="1800"/>
                </a:lnTo>
                <a:lnTo>
                  <a:pt x="1151" y="1807"/>
                </a:lnTo>
                <a:lnTo>
                  <a:pt x="1151" y="1807"/>
                </a:lnTo>
                <a:lnTo>
                  <a:pt x="1151" y="1814"/>
                </a:lnTo>
                <a:lnTo>
                  <a:pt x="1151" y="1820"/>
                </a:lnTo>
                <a:lnTo>
                  <a:pt x="1159" y="1827"/>
                </a:lnTo>
                <a:lnTo>
                  <a:pt x="1159" y="1834"/>
                </a:lnTo>
                <a:lnTo>
                  <a:pt x="1159" y="1834"/>
                </a:lnTo>
                <a:lnTo>
                  <a:pt x="1159" y="1854"/>
                </a:lnTo>
                <a:lnTo>
                  <a:pt x="1166" y="1861"/>
                </a:lnTo>
                <a:lnTo>
                  <a:pt x="1166" y="1874"/>
                </a:lnTo>
                <a:lnTo>
                  <a:pt x="1173" y="1881"/>
                </a:lnTo>
                <a:lnTo>
                  <a:pt x="1173" y="1888"/>
                </a:lnTo>
                <a:lnTo>
                  <a:pt x="1180" y="1895"/>
                </a:lnTo>
                <a:lnTo>
                  <a:pt x="1188" y="1908"/>
                </a:lnTo>
                <a:lnTo>
                  <a:pt x="1188" y="1915"/>
                </a:lnTo>
                <a:lnTo>
                  <a:pt x="1188" y="1915"/>
                </a:lnTo>
                <a:lnTo>
                  <a:pt x="1195" y="1915"/>
                </a:lnTo>
                <a:lnTo>
                  <a:pt x="1195" y="1929"/>
                </a:lnTo>
                <a:lnTo>
                  <a:pt x="1195" y="1935"/>
                </a:lnTo>
                <a:lnTo>
                  <a:pt x="1210" y="1935"/>
                </a:lnTo>
                <a:lnTo>
                  <a:pt x="1210" y="1935"/>
                </a:lnTo>
                <a:lnTo>
                  <a:pt x="1210" y="1942"/>
                </a:lnTo>
                <a:lnTo>
                  <a:pt x="1210" y="1942"/>
                </a:lnTo>
                <a:lnTo>
                  <a:pt x="1217" y="1949"/>
                </a:lnTo>
                <a:lnTo>
                  <a:pt x="1217" y="1956"/>
                </a:lnTo>
                <a:lnTo>
                  <a:pt x="1224" y="1956"/>
                </a:lnTo>
                <a:lnTo>
                  <a:pt x="1224" y="1963"/>
                </a:lnTo>
                <a:lnTo>
                  <a:pt x="1224" y="1963"/>
                </a:lnTo>
                <a:lnTo>
                  <a:pt x="1232" y="1969"/>
                </a:lnTo>
                <a:lnTo>
                  <a:pt x="1232" y="1969"/>
                </a:lnTo>
                <a:lnTo>
                  <a:pt x="1232" y="1969"/>
                </a:lnTo>
                <a:lnTo>
                  <a:pt x="1232" y="1969"/>
                </a:lnTo>
                <a:lnTo>
                  <a:pt x="1232" y="1969"/>
                </a:lnTo>
                <a:lnTo>
                  <a:pt x="1232" y="1969"/>
                </a:lnTo>
                <a:lnTo>
                  <a:pt x="1232" y="1976"/>
                </a:lnTo>
                <a:lnTo>
                  <a:pt x="1232" y="1976"/>
                </a:lnTo>
                <a:lnTo>
                  <a:pt x="1232" y="1976"/>
                </a:lnTo>
                <a:lnTo>
                  <a:pt x="1232" y="1976"/>
                </a:lnTo>
                <a:lnTo>
                  <a:pt x="1232" y="1976"/>
                </a:lnTo>
                <a:lnTo>
                  <a:pt x="1224" y="1983"/>
                </a:lnTo>
                <a:lnTo>
                  <a:pt x="1224" y="1983"/>
                </a:lnTo>
                <a:lnTo>
                  <a:pt x="1224" y="1983"/>
                </a:lnTo>
                <a:lnTo>
                  <a:pt x="1224" y="1983"/>
                </a:lnTo>
                <a:lnTo>
                  <a:pt x="1224" y="1983"/>
                </a:lnTo>
                <a:lnTo>
                  <a:pt x="1217" y="1983"/>
                </a:lnTo>
                <a:lnTo>
                  <a:pt x="1217" y="1983"/>
                </a:lnTo>
                <a:lnTo>
                  <a:pt x="1217" y="1983"/>
                </a:lnTo>
                <a:lnTo>
                  <a:pt x="1217" y="1976"/>
                </a:lnTo>
                <a:lnTo>
                  <a:pt x="1210" y="1969"/>
                </a:lnTo>
                <a:lnTo>
                  <a:pt x="1210" y="1969"/>
                </a:lnTo>
                <a:lnTo>
                  <a:pt x="1195" y="1963"/>
                </a:lnTo>
                <a:lnTo>
                  <a:pt x="1188" y="1956"/>
                </a:lnTo>
                <a:lnTo>
                  <a:pt x="1188" y="1956"/>
                </a:lnTo>
                <a:lnTo>
                  <a:pt x="1180" y="1942"/>
                </a:lnTo>
                <a:lnTo>
                  <a:pt x="1173" y="1929"/>
                </a:lnTo>
                <a:lnTo>
                  <a:pt x="1166" y="1908"/>
                </a:lnTo>
                <a:lnTo>
                  <a:pt x="1159" y="1895"/>
                </a:lnTo>
                <a:lnTo>
                  <a:pt x="1151" y="1881"/>
                </a:lnTo>
                <a:lnTo>
                  <a:pt x="1144" y="1874"/>
                </a:lnTo>
                <a:lnTo>
                  <a:pt x="1144" y="1861"/>
                </a:lnTo>
                <a:lnTo>
                  <a:pt x="1144" y="1861"/>
                </a:lnTo>
                <a:lnTo>
                  <a:pt x="1137" y="1834"/>
                </a:lnTo>
                <a:lnTo>
                  <a:pt x="1137" y="1854"/>
                </a:lnTo>
                <a:lnTo>
                  <a:pt x="1129" y="1861"/>
                </a:lnTo>
                <a:lnTo>
                  <a:pt x="1129" y="1868"/>
                </a:lnTo>
                <a:lnTo>
                  <a:pt x="1129" y="1874"/>
                </a:lnTo>
                <a:lnTo>
                  <a:pt x="1129" y="1874"/>
                </a:lnTo>
                <a:lnTo>
                  <a:pt x="1115" y="1881"/>
                </a:lnTo>
                <a:lnTo>
                  <a:pt x="1115" y="1888"/>
                </a:lnTo>
                <a:lnTo>
                  <a:pt x="1115" y="1895"/>
                </a:lnTo>
                <a:lnTo>
                  <a:pt x="1108" y="1902"/>
                </a:lnTo>
                <a:lnTo>
                  <a:pt x="1108" y="1908"/>
                </a:lnTo>
                <a:lnTo>
                  <a:pt x="1100" y="1915"/>
                </a:lnTo>
                <a:lnTo>
                  <a:pt x="1100" y="1929"/>
                </a:lnTo>
                <a:lnTo>
                  <a:pt x="1093" y="1929"/>
                </a:lnTo>
                <a:lnTo>
                  <a:pt x="1093" y="1929"/>
                </a:lnTo>
                <a:lnTo>
                  <a:pt x="1093" y="1935"/>
                </a:lnTo>
                <a:lnTo>
                  <a:pt x="1086" y="1942"/>
                </a:lnTo>
                <a:lnTo>
                  <a:pt x="1086" y="1949"/>
                </a:lnTo>
                <a:lnTo>
                  <a:pt x="1078" y="1949"/>
                </a:lnTo>
                <a:lnTo>
                  <a:pt x="1078" y="1949"/>
                </a:lnTo>
                <a:lnTo>
                  <a:pt x="1078" y="1956"/>
                </a:lnTo>
                <a:lnTo>
                  <a:pt x="1071" y="1963"/>
                </a:lnTo>
                <a:lnTo>
                  <a:pt x="1071" y="1963"/>
                </a:lnTo>
                <a:lnTo>
                  <a:pt x="1064" y="1969"/>
                </a:lnTo>
                <a:lnTo>
                  <a:pt x="1064" y="1969"/>
                </a:lnTo>
                <a:lnTo>
                  <a:pt x="1057" y="1976"/>
                </a:lnTo>
                <a:lnTo>
                  <a:pt x="1057" y="1976"/>
                </a:lnTo>
                <a:lnTo>
                  <a:pt x="1057" y="1976"/>
                </a:lnTo>
                <a:lnTo>
                  <a:pt x="1049" y="1976"/>
                </a:lnTo>
                <a:lnTo>
                  <a:pt x="1049" y="1983"/>
                </a:lnTo>
                <a:lnTo>
                  <a:pt x="1049" y="1983"/>
                </a:lnTo>
                <a:lnTo>
                  <a:pt x="1049" y="1983"/>
                </a:lnTo>
                <a:lnTo>
                  <a:pt x="1049" y="1983"/>
                </a:lnTo>
                <a:lnTo>
                  <a:pt x="1049" y="1983"/>
                </a:lnTo>
                <a:lnTo>
                  <a:pt x="1035" y="1983"/>
                </a:lnTo>
                <a:lnTo>
                  <a:pt x="1035" y="1983"/>
                </a:lnTo>
                <a:lnTo>
                  <a:pt x="1035" y="1983"/>
                </a:lnTo>
                <a:lnTo>
                  <a:pt x="1035" y="1976"/>
                </a:lnTo>
                <a:lnTo>
                  <a:pt x="1035" y="1976"/>
                </a:lnTo>
                <a:lnTo>
                  <a:pt x="1035" y="1976"/>
                </a:lnTo>
                <a:lnTo>
                  <a:pt x="1035" y="1976"/>
                </a:lnTo>
                <a:lnTo>
                  <a:pt x="1035" y="1976"/>
                </a:lnTo>
                <a:lnTo>
                  <a:pt x="1035" y="1976"/>
                </a:lnTo>
                <a:lnTo>
                  <a:pt x="1035" y="1976"/>
                </a:lnTo>
                <a:lnTo>
                  <a:pt x="1035" y="1969"/>
                </a:lnTo>
                <a:lnTo>
                  <a:pt x="1035" y="1969"/>
                </a:lnTo>
                <a:lnTo>
                  <a:pt x="1035" y="1969"/>
                </a:lnTo>
                <a:lnTo>
                  <a:pt x="1035" y="1969"/>
                </a:lnTo>
                <a:lnTo>
                  <a:pt x="1035" y="1969"/>
                </a:lnTo>
                <a:lnTo>
                  <a:pt x="1035" y="1969"/>
                </a:lnTo>
                <a:lnTo>
                  <a:pt x="1035" y="1963"/>
                </a:lnTo>
                <a:lnTo>
                  <a:pt x="1049" y="1963"/>
                </a:lnTo>
                <a:lnTo>
                  <a:pt x="1049" y="1956"/>
                </a:lnTo>
                <a:lnTo>
                  <a:pt x="1049" y="1956"/>
                </a:lnTo>
                <a:lnTo>
                  <a:pt x="1049" y="1956"/>
                </a:lnTo>
                <a:lnTo>
                  <a:pt x="1057" y="1949"/>
                </a:lnTo>
                <a:lnTo>
                  <a:pt x="1057" y="1942"/>
                </a:lnTo>
                <a:lnTo>
                  <a:pt x="1064" y="1942"/>
                </a:lnTo>
                <a:lnTo>
                  <a:pt x="1071" y="1935"/>
                </a:lnTo>
                <a:lnTo>
                  <a:pt x="1071" y="1935"/>
                </a:lnTo>
                <a:lnTo>
                  <a:pt x="1071" y="1929"/>
                </a:lnTo>
                <a:lnTo>
                  <a:pt x="1078" y="1915"/>
                </a:lnTo>
                <a:lnTo>
                  <a:pt x="1086" y="1908"/>
                </a:lnTo>
                <a:lnTo>
                  <a:pt x="1086" y="1902"/>
                </a:lnTo>
                <a:lnTo>
                  <a:pt x="1093" y="1895"/>
                </a:lnTo>
                <a:lnTo>
                  <a:pt x="1093" y="1888"/>
                </a:lnTo>
                <a:lnTo>
                  <a:pt x="1093" y="1888"/>
                </a:lnTo>
                <a:lnTo>
                  <a:pt x="1100" y="1881"/>
                </a:lnTo>
                <a:lnTo>
                  <a:pt x="1100" y="1874"/>
                </a:lnTo>
                <a:lnTo>
                  <a:pt x="1100" y="1874"/>
                </a:lnTo>
                <a:lnTo>
                  <a:pt x="1100" y="1868"/>
                </a:lnTo>
                <a:lnTo>
                  <a:pt x="1108" y="1861"/>
                </a:lnTo>
                <a:lnTo>
                  <a:pt x="1108" y="1841"/>
                </a:lnTo>
                <a:lnTo>
                  <a:pt x="1115" y="1834"/>
                </a:lnTo>
                <a:lnTo>
                  <a:pt x="1115" y="1827"/>
                </a:lnTo>
                <a:lnTo>
                  <a:pt x="1115" y="1820"/>
                </a:lnTo>
                <a:lnTo>
                  <a:pt x="1115" y="1814"/>
                </a:lnTo>
                <a:lnTo>
                  <a:pt x="1115" y="1807"/>
                </a:lnTo>
                <a:lnTo>
                  <a:pt x="1115" y="1807"/>
                </a:lnTo>
                <a:lnTo>
                  <a:pt x="1115" y="1800"/>
                </a:lnTo>
                <a:lnTo>
                  <a:pt x="1129" y="1786"/>
                </a:lnTo>
                <a:lnTo>
                  <a:pt x="1129" y="1780"/>
                </a:lnTo>
                <a:lnTo>
                  <a:pt x="1129" y="1759"/>
                </a:lnTo>
                <a:lnTo>
                  <a:pt x="1129" y="1759"/>
                </a:lnTo>
                <a:lnTo>
                  <a:pt x="1129" y="1753"/>
                </a:lnTo>
                <a:lnTo>
                  <a:pt x="1129" y="1746"/>
                </a:lnTo>
                <a:lnTo>
                  <a:pt x="1129" y="1739"/>
                </a:lnTo>
                <a:lnTo>
                  <a:pt x="1129" y="1732"/>
                </a:lnTo>
                <a:lnTo>
                  <a:pt x="1129" y="1719"/>
                </a:lnTo>
                <a:close/>
                <a:moveTo>
                  <a:pt x="1611" y="229"/>
                </a:moveTo>
                <a:lnTo>
                  <a:pt x="1611" y="229"/>
                </a:lnTo>
                <a:lnTo>
                  <a:pt x="1611" y="223"/>
                </a:lnTo>
                <a:lnTo>
                  <a:pt x="1611" y="223"/>
                </a:lnTo>
                <a:lnTo>
                  <a:pt x="1611" y="223"/>
                </a:lnTo>
                <a:lnTo>
                  <a:pt x="1611" y="216"/>
                </a:lnTo>
                <a:lnTo>
                  <a:pt x="1596" y="216"/>
                </a:lnTo>
                <a:lnTo>
                  <a:pt x="1589" y="216"/>
                </a:lnTo>
                <a:lnTo>
                  <a:pt x="1582" y="216"/>
                </a:lnTo>
                <a:lnTo>
                  <a:pt x="1574" y="209"/>
                </a:lnTo>
                <a:lnTo>
                  <a:pt x="1567" y="209"/>
                </a:lnTo>
                <a:lnTo>
                  <a:pt x="1567" y="209"/>
                </a:lnTo>
                <a:lnTo>
                  <a:pt x="1567" y="202"/>
                </a:lnTo>
                <a:lnTo>
                  <a:pt x="1567" y="202"/>
                </a:lnTo>
                <a:lnTo>
                  <a:pt x="1567" y="202"/>
                </a:lnTo>
                <a:lnTo>
                  <a:pt x="1567" y="202"/>
                </a:lnTo>
                <a:lnTo>
                  <a:pt x="1567" y="189"/>
                </a:lnTo>
                <a:lnTo>
                  <a:pt x="1567" y="189"/>
                </a:lnTo>
                <a:lnTo>
                  <a:pt x="1560" y="189"/>
                </a:lnTo>
                <a:lnTo>
                  <a:pt x="1560" y="189"/>
                </a:lnTo>
                <a:lnTo>
                  <a:pt x="1560" y="182"/>
                </a:lnTo>
                <a:lnTo>
                  <a:pt x="1560" y="182"/>
                </a:lnTo>
                <a:lnTo>
                  <a:pt x="1567" y="182"/>
                </a:lnTo>
                <a:lnTo>
                  <a:pt x="1567" y="182"/>
                </a:lnTo>
                <a:lnTo>
                  <a:pt x="1567" y="182"/>
                </a:lnTo>
                <a:lnTo>
                  <a:pt x="1567" y="182"/>
                </a:lnTo>
                <a:lnTo>
                  <a:pt x="1567" y="175"/>
                </a:lnTo>
                <a:lnTo>
                  <a:pt x="1567" y="175"/>
                </a:lnTo>
                <a:lnTo>
                  <a:pt x="1567" y="175"/>
                </a:lnTo>
                <a:lnTo>
                  <a:pt x="1567" y="175"/>
                </a:lnTo>
                <a:lnTo>
                  <a:pt x="1567" y="175"/>
                </a:lnTo>
                <a:lnTo>
                  <a:pt x="1567" y="175"/>
                </a:lnTo>
                <a:lnTo>
                  <a:pt x="1567" y="175"/>
                </a:lnTo>
                <a:lnTo>
                  <a:pt x="1567" y="175"/>
                </a:lnTo>
                <a:lnTo>
                  <a:pt x="1574" y="175"/>
                </a:lnTo>
                <a:lnTo>
                  <a:pt x="1574" y="175"/>
                </a:lnTo>
                <a:lnTo>
                  <a:pt x="1574" y="175"/>
                </a:lnTo>
                <a:lnTo>
                  <a:pt x="1574" y="175"/>
                </a:lnTo>
                <a:lnTo>
                  <a:pt x="1574" y="175"/>
                </a:lnTo>
                <a:lnTo>
                  <a:pt x="1574" y="175"/>
                </a:lnTo>
                <a:lnTo>
                  <a:pt x="1574" y="175"/>
                </a:lnTo>
                <a:lnTo>
                  <a:pt x="1574" y="182"/>
                </a:lnTo>
                <a:lnTo>
                  <a:pt x="1574" y="182"/>
                </a:lnTo>
                <a:lnTo>
                  <a:pt x="1574" y="182"/>
                </a:lnTo>
                <a:lnTo>
                  <a:pt x="1574" y="182"/>
                </a:lnTo>
                <a:lnTo>
                  <a:pt x="1574" y="182"/>
                </a:lnTo>
                <a:lnTo>
                  <a:pt x="1582" y="189"/>
                </a:lnTo>
                <a:lnTo>
                  <a:pt x="1582" y="189"/>
                </a:lnTo>
                <a:lnTo>
                  <a:pt x="1582" y="189"/>
                </a:lnTo>
                <a:lnTo>
                  <a:pt x="1582" y="202"/>
                </a:lnTo>
                <a:lnTo>
                  <a:pt x="1582" y="202"/>
                </a:lnTo>
                <a:lnTo>
                  <a:pt x="1589" y="202"/>
                </a:lnTo>
                <a:lnTo>
                  <a:pt x="1589" y="202"/>
                </a:lnTo>
                <a:lnTo>
                  <a:pt x="1589" y="202"/>
                </a:lnTo>
                <a:lnTo>
                  <a:pt x="1596" y="202"/>
                </a:lnTo>
                <a:lnTo>
                  <a:pt x="1611" y="202"/>
                </a:lnTo>
                <a:lnTo>
                  <a:pt x="1611" y="202"/>
                </a:lnTo>
                <a:lnTo>
                  <a:pt x="1618" y="202"/>
                </a:lnTo>
                <a:lnTo>
                  <a:pt x="1618" y="202"/>
                </a:lnTo>
                <a:lnTo>
                  <a:pt x="1618" y="202"/>
                </a:lnTo>
                <a:lnTo>
                  <a:pt x="1625" y="202"/>
                </a:lnTo>
                <a:lnTo>
                  <a:pt x="1633" y="202"/>
                </a:lnTo>
                <a:lnTo>
                  <a:pt x="1640" y="202"/>
                </a:lnTo>
                <a:lnTo>
                  <a:pt x="1640" y="202"/>
                </a:lnTo>
                <a:lnTo>
                  <a:pt x="1640" y="202"/>
                </a:lnTo>
                <a:lnTo>
                  <a:pt x="1647" y="202"/>
                </a:lnTo>
                <a:lnTo>
                  <a:pt x="1647" y="189"/>
                </a:lnTo>
                <a:lnTo>
                  <a:pt x="1647" y="189"/>
                </a:lnTo>
                <a:lnTo>
                  <a:pt x="1647" y="189"/>
                </a:lnTo>
                <a:lnTo>
                  <a:pt x="1647" y="189"/>
                </a:lnTo>
                <a:lnTo>
                  <a:pt x="1647" y="189"/>
                </a:lnTo>
                <a:lnTo>
                  <a:pt x="1647" y="182"/>
                </a:lnTo>
                <a:lnTo>
                  <a:pt x="1654" y="182"/>
                </a:lnTo>
                <a:lnTo>
                  <a:pt x="1654" y="182"/>
                </a:lnTo>
                <a:lnTo>
                  <a:pt x="1654" y="175"/>
                </a:lnTo>
                <a:lnTo>
                  <a:pt x="1654" y="175"/>
                </a:lnTo>
                <a:lnTo>
                  <a:pt x="1654" y="175"/>
                </a:lnTo>
                <a:lnTo>
                  <a:pt x="1654" y="175"/>
                </a:lnTo>
                <a:lnTo>
                  <a:pt x="1654" y="175"/>
                </a:lnTo>
                <a:lnTo>
                  <a:pt x="1654" y="175"/>
                </a:lnTo>
                <a:lnTo>
                  <a:pt x="1654" y="175"/>
                </a:lnTo>
                <a:lnTo>
                  <a:pt x="1654" y="169"/>
                </a:lnTo>
                <a:lnTo>
                  <a:pt x="1654" y="169"/>
                </a:lnTo>
                <a:lnTo>
                  <a:pt x="1654" y="169"/>
                </a:lnTo>
                <a:lnTo>
                  <a:pt x="1662" y="169"/>
                </a:lnTo>
                <a:lnTo>
                  <a:pt x="1662" y="169"/>
                </a:lnTo>
                <a:lnTo>
                  <a:pt x="1662" y="169"/>
                </a:lnTo>
                <a:lnTo>
                  <a:pt x="1662" y="175"/>
                </a:lnTo>
                <a:lnTo>
                  <a:pt x="1669" y="175"/>
                </a:lnTo>
                <a:lnTo>
                  <a:pt x="1669" y="182"/>
                </a:lnTo>
                <a:lnTo>
                  <a:pt x="1669" y="182"/>
                </a:lnTo>
                <a:lnTo>
                  <a:pt x="1669" y="189"/>
                </a:lnTo>
                <a:lnTo>
                  <a:pt x="1662" y="189"/>
                </a:lnTo>
                <a:lnTo>
                  <a:pt x="1662" y="202"/>
                </a:lnTo>
                <a:lnTo>
                  <a:pt x="1662" y="202"/>
                </a:lnTo>
                <a:lnTo>
                  <a:pt x="1662" y="209"/>
                </a:lnTo>
                <a:lnTo>
                  <a:pt x="1654" y="209"/>
                </a:lnTo>
                <a:lnTo>
                  <a:pt x="1654" y="209"/>
                </a:lnTo>
                <a:lnTo>
                  <a:pt x="1654" y="209"/>
                </a:lnTo>
                <a:lnTo>
                  <a:pt x="1647" y="216"/>
                </a:lnTo>
                <a:lnTo>
                  <a:pt x="1647" y="216"/>
                </a:lnTo>
                <a:lnTo>
                  <a:pt x="1647" y="216"/>
                </a:lnTo>
                <a:lnTo>
                  <a:pt x="1640" y="216"/>
                </a:lnTo>
                <a:lnTo>
                  <a:pt x="1633" y="216"/>
                </a:lnTo>
                <a:lnTo>
                  <a:pt x="1625" y="216"/>
                </a:lnTo>
                <a:lnTo>
                  <a:pt x="1625" y="223"/>
                </a:lnTo>
                <a:lnTo>
                  <a:pt x="1625" y="229"/>
                </a:lnTo>
                <a:lnTo>
                  <a:pt x="1640" y="229"/>
                </a:lnTo>
                <a:lnTo>
                  <a:pt x="1647" y="229"/>
                </a:lnTo>
                <a:lnTo>
                  <a:pt x="1662" y="229"/>
                </a:lnTo>
                <a:lnTo>
                  <a:pt x="1669" y="229"/>
                </a:lnTo>
                <a:lnTo>
                  <a:pt x="1669" y="229"/>
                </a:lnTo>
                <a:lnTo>
                  <a:pt x="1691" y="229"/>
                </a:lnTo>
                <a:lnTo>
                  <a:pt x="1698" y="229"/>
                </a:lnTo>
                <a:lnTo>
                  <a:pt x="1705" y="229"/>
                </a:lnTo>
                <a:lnTo>
                  <a:pt x="1705" y="229"/>
                </a:lnTo>
                <a:lnTo>
                  <a:pt x="1705" y="229"/>
                </a:lnTo>
                <a:lnTo>
                  <a:pt x="1705" y="229"/>
                </a:lnTo>
                <a:lnTo>
                  <a:pt x="1713" y="236"/>
                </a:lnTo>
                <a:lnTo>
                  <a:pt x="1713" y="236"/>
                </a:lnTo>
                <a:lnTo>
                  <a:pt x="1713" y="236"/>
                </a:lnTo>
                <a:lnTo>
                  <a:pt x="1713" y="236"/>
                </a:lnTo>
                <a:lnTo>
                  <a:pt x="1713" y="236"/>
                </a:lnTo>
                <a:lnTo>
                  <a:pt x="1713" y="236"/>
                </a:lnTo>
                <a:lnTo>
                  <a:pt x="1713" y="236"/>
                </a:lnTo>
                <a:lnTo>
                  <a:pt x="1713" y="236"/>
                </a:lnTo>
                <a:lnTo>
                  <a:pt x="1705" y="243"/>
                </a:lnTo>
                <a:lnTo>
                  <a:pt x="1705" y="243"/>
                </a:lnTo>
                <a:lnTo>
                  <a:pt x="1705" y="243"/>
                </a:lnTo>
                <a:lnTo>
                  <a:pt x="1705" y="243"/>
                </a:lnTo>
                <a:lnTo>
                  <a:pt x="1705" y="243"/>
                </a:lnTo>
                <a:lnTo>
                  <a:pt x="1698" y="243"/>
                </a:lnTo>
                <a:lnTo>
                  <a:pt x="1698" y="243"/>
                </a:lnTo>
                <a:lnTo>
                  <a:pt x="1698" y="243"/>
                </a:lnTo>
                <a:lnTo>
                  <a:pt x="1698" y="243"/>
                </a:lnTo>
                <a:lnTo>
                  <a:pt x="1691" y="243"/>
                </a:lnTo>
                <a:lnTo>
                  <a:pt x="1691" y="243"/>
                </a:lnTo>
                <a:lnTo>
                  <a:pt x="1676" y="243"/>
                </a:lnTo>
                <a:lnTo>
                  <a:pt x="1662" y="243"/>
                </a:lnTo>
                <a:lnTo>
                  <a:pt x="1654" y="243"/>
                </a:lnTo>
                <a:lnTo>
                  <a:pt x="1640" y="243"/>
                </a:lnTo>
                <a:lnTo>
                  <a:pt x="1633" y="243"/>
                </a:lnTo>
                <a:lnTo>
                  <a:pt x="1625" y="243"/>
                </a:lnTo>
                <a:lnTo>
                  <a:pt x="1625" y="243"/>
                </a:lnTo>
                <a:lnTo>
                  <a:pt x="1625" y="250"/>
                </a:lnTo>
                <a:lnTo>
                  <a:pt x="1625" y="250"/>
                </a:lnTo>
                <a:lnTo>
                  <a:pt x="1625" y="250"/>
                </a:lnTo>
                <a:lnTo>
                  <a:pt x="1625" y="250"/>
                </a:lnTo>
                <a:lnTo>
                  <a:pt x="1625" y="250"/>
                </a:lnTo>
                <a:lnTo>
                  <a:pt x="1625" y="250"/>
                </a:lnTo>
                <a:lnTo>
                  <a:pt x="1625" y="256"/>
                </a:lnTo>
                <a:lnTo>
                  <a:pt x="1633" y="256"/>
                </a:lnTo>
                <a:lnTo>
                  <a:pt x="1640" y="256"/>
                </a:lnTo>
                <a:lnTo>
                  <a:pt x="1640" y="256"/>
                </a:lnTo>
                <a:lnTo>
                  <a:pt x="1647" y="256"/>
                </a:lnTo>
                <a:lnTo>
                  <a:pt x="1654" y="256"/>
                </a:lnTo>
                <a:lnTo>
                  <a:pt x="1662" y="256"/>
                </a:lnTo>
                <a:lnTo>
                  <a:pt x="1662" y="256"/>
                </a:lnTo>
                <a:lnTo>
                  <a:pt x="1669" y="263"/>
                </a:lnTo>
                <a:lnTo>
                  <a:pt x="1669" y="263"/>
                </a:lnTo>
                <a:lnTo>
                  <a:pt x="1669" y="263"/>
                </a:lnTo>
                <a:lnTo>
                  <a:pt x="1669" y="263"/>
                </a:lnTo>
                <a:lnTo>
                  <a:pt x="1676" y="263"/>
                </a:lnTo>
                <a:lnTo>
                  <a:pt x="1676" y="277"/>
                </a:lnTo>
                <a:lnTo>
                  <a:pt x="1676" y="277"/>
                </a:lnTo>
                <a:lnTo>
                  <a:pt x="1676" y="277"/>
                </a:lnTo>
                <a:lnTo>
                  <a:pt x="1676" y="284"/>
                </a:lnTo>
                <a:lnTo>
                  <a:pt x="1676" y="284"/>
                </a:lnTo>
                <a:lnTo>
                  <a:pt x="1676" y="284"/>
                </a:lnTo>
                <a:lnTo>
                  <a:pt x="1676" y="284"/>
                </a:lnTo>
                <a:lnTo>
                  <a:pt x="1676" y="290"/>
                </a:lnTo>
                <a:lnTo>
                  <a:pt x="1676" y="290"/>
                </a:lnTo>
                <a:lnTo>
                  <a:pt x="1676" y="297"/>
                </a:lnTo>
                <a:lnTo>
                  <a:pt x="1676" y="297"/>
                </a:lnTo>
                <a:lnTo>
                  <a:pt x="1676" y="297"/>
                </a:lnTo>
                <a:lnTo>
                  <a:pt x="1676" y="297"/>
                </a:lnTo>
                <a:lnTo>
                  <a:pt x="1676" y="304"/>
                </a:lnTo>
                <a:lnTo>
                  <a:pt x="1676" y="304"/>
                </a:lnTo>
                <a:lnTo>
                  <a:pt x="1676" y="304"/>
                </a:lnTo>
                <a:lnTo>
                  <a:pt x="1676" y="304"/>
                </a:lnTo>
                <a:lnTo>
                  <a:pt x="1669" y="311"/>
                </a:lnTo>
                <a:lnTo>
                  <a:pt x="1676" y="311"/>
                </a:lnTo>
                <a:lnTo>
                  <a:pt x="1676" y="317"/>
                </a:lnTo>
                <a:lnTo>
                  <a:pt x="1676" y="317"/>
                </a:lnTo>
                <a:lnTo>
                  <a:pt x="1676" y="317"/>
                </a:lnTo>
                <a:lnTo>
                  <a:pt x="1676" y="317"/>
                </a:lnTo>
                <a:lnTo>
                  <a:pt x="1676" y="317"/>
                </a:lnTo>
                <a:lnTo>
                  <a:pt x="1676" y="324"/>
                </a:lnTo>
                <a:lnTo>
                  <a:pt x="1676" y="324"/>
                </a:lnTo>
                <a:lnTo>
                  <a:pt x="1676" y="331"/>
                </a:lnTo>
                <a:lnTo>
                  <a:pt x="1676" y="331"/>
                </a:lnTo>
                <a:lnTo>
                  <a:pt x="1676" y="331"/>
                </a:lnTo>
                <a:lnTo>
                  <a:pt x="1691" y="338"/>
                </a:lnTo>
                <a:lnTo>
                  <a:pt x="1691" y="351"/>
                </a:lnTo>
                <a:lnTo>
                  <a:pt x="1691" y="351"/>
                </a:lnTo>
                <a:lnTo>
                  <a:pt x="1691" y="358"/>
                </a:lnTo>
                <a:lnTo>
                  <a:pt x="1691" y="365"/>
                </a:lnTo>
                <a:lnTo>
                  <a:pt x="1691" y="372"/>
                </a:lnTo>
                <a:lnTo>
                  <a:pt x="1691" y="372"/>
                </a:lnTo>
                <a:lnTo>
                  <a:pt x="1691" y="372"/>
                </a:lnTo>
                <a:lnTo>
                  <a:pt x="1691" y="378"/>
                </a:lnTo>
                <a:lnTo>
                  <a:pt x="1691" y="378"/>
                </a:lnTo>
                <a:lnTo>
                  <a:pt x="1698" y="405"/>
                </a:lnTo>
                <a:lnTo>
                  <a:pt x="1698" y="405"/>
                </a:lnTo>
                <a:lnTo>
                  <a:pt x="1698" y="412"/>
                </a:lnTo>
                <a:lnTo>
                  <a:pt x="1698" y="412"/>
                </a:lnTo>
                <a:lnTo>
                  <a:pt x="1698" y="426"/>
                </a:lnTo>
                <a:lnTo>
                  <a:pt x="1698" y="426"/>
                </a:lnTo>
                <a:lnTo>
                  <a:pt x="1698" y="439"/>
                </a:lnTo>
                <a:lnTo>
                  <a:pt x="1698" y="439"/>
                </a:lnTo>
                <a:lnTo>
                  <a:pt x="1698" y="439"/>
                </a:lnTo>
                <a:lnTo>
                  <a:pt x="1691" y="439"/>
                </a:lnTo>
                <a:lnTo>
                  <a:pt x="1691" y="446"/>
                </a:lnTo>
                <a:lnTo>
                  <a:pt x="1691" y="446"/>
                </a:lnTo>
                <a:lnTo>
                  <a:pt x="1691" y="446"/>
                </a:lnTo>
                <a:lnTo>
                  <a:pt x="1691" y="446"/>
                </a:lnTo>
                <a:lnTo>
                  <a:pt x="1691" y="446"/>
                </a:lnTo>
                <a:lnTo>
                  <a:pt x="1691" y="446"/>
                </a:lnTo>
                <a:lnTo>
                  <a:pt x="1676" y="446"/>
                </a:lnTo>
                <a:lnTo>
                  <a:pt x="1676" y="446"/>
                </a:lnTo>
                <a:lnTo>
                  <a:pt x="1676" y="446"/>
                </a:lnTo>
                <a:lnTo>
                  <a:pt x="1676" y="446"/>
                </a:lnTo>
                <a:lnTo>
                  <a:pt x="1676" y="439"/>
                </a:lnTo>
                <a:lnTo>
                  <a:pt x="1676" y="439"/>
                </a:lnTo>
                <a:lnTo>
                  <a:pt x="1676" y="439"/>
                </a:lnTo>
                <a:lnTo>
                  <a:pt x="1676" y="439"/>
                </a:lnTo>
                <a:lnTo>
                  <a:pt x="1676" y="439"/>
                </a:lnTo>
                <a:lnTo>
                  <a:pt x="1676" y="432"/>
                </a:lnTo>
                <a:lnTo>
                  <a:pt x="1676" y="432"/>
                </a:lnTo>
                <a:lnTo>
                  <a:pt x="1676" y="432"/>
                </a:lnTo>
                <a:lnTo>
                  <a:pt x="1669" y="426"/>
                </a:lnTo>
                <a:lnTo>
                  <a:pt x="1669" y="426"/>
                </a:lnTo>
                <a:lnTo>
                  <a:pt x="1669" y="412"/>
                </a:lnTo>
                <a:lnTo>
                  <a:pt x="1669" y="405"/>
                </a:lnTo>
                <a:lnTo>
                  <a:pt x="1669" y="385"/>
                </a:lnTo>
                <a:lnTo>
                  <a:pt x="1669" y="385"/>
                </a:lnTo>
                <a:lnTo>
                  <a:pt x="1669" y="385"/>
                </a:lnTo>
                <a:lnTo>
                  <a:pt x="1669" y="385"/>
                </a:lnTo>
                <a:lnTo>
                  <a:pt x="1669" y="378"/>
                </a:lnTo>
                <a:lnTo>
                  <a:pt x="1669" y="372"/>
                </a:lnTo>
                <a:lnTo>
                  <a:pt x="1669" y="365"/>
                </a:lnTo>
                <a:lnTo>
                  <a:pt x="1669" y="358"/>
                </a:lnTo>
                <a:lnTo>
                  <a:pt x="1669" y="351"/>
                </a:lnTo>
                <a:lnTo>
                  <a:pt x="1662" y="338"/>
                </a:lnTo>
                <a:lnTo>
                  <a:pt x="1662" y="338"/>
                </a:lnTo>
                <a:lnTo>
                  <a:pt x="1662" y="338"/>
                </a:lnTo>
                <a:lnTo>
                  <a:pt x="1662" y="331"/>
                </a:lnTo>
                <a:lnTo>
                  <a:pt x="1662" y="331"/>
                </a:lnTo>
                <a:lnTo>
                  <a:pt x="1662" y="331"/>
                </a:lnTo>
                <a:lnTo>
                  <a:pt x="1662" y="324"/>
                </a:lnTo>
                <a:lnTo>
                  <a:pt x="1654" y="324"/>
                </a:lnTo>
                <a:lnTo>
                  <a:pt x="1654" y="324"/>
                </a:lnTo>
                <a:lnTo>
                  <a:pt x="1654" y="324"/>
                </a:lnTo>
                <a:lnTo>
                  <a:pt x="1647" y="324"/>
                </a:lnTo>
                <a:lnTo>
                  <a:pt x="1647" y="324"/>
                </a:lnTo>
                <a:lnTo>
                  <a:pt x="1647" y="324"/>
                </a:lnTo>
                <a:lnTo>
                  <a:pt x="1640" y="324"/>
                </a:lnTo>
                <a:lnTo>
                  <a:pt x="1633" y="324"/>
                </a:lnTo>
                <a:lnTo>
                  <a:pt x="1625" y="324"/>
                </a:lnTo>
                <a:lnTo>
                  <a:pt x="1625" y="331"/>
                </a:lnTo>
                <a:lnTo>
                  <a:pt x="1625" y="331"/>
                </a:lnTo>
                <a:lnTo>
                  <a:pt x="1625" y="338"/>
                </a:lnTo>
                <a:lnTo>
                  <a:pt x="1625" y="338"/>
                </a:lnTo>
                <a:lnTo>
                  <a:pt x="1625" y="338"/>
                </a:lnTo>
                <a:lnTo>
                  <a:pt x="1625" y="351"/>
                </a:lnTo>
                <a:lnTo>
                  <a:pt x="1625" y="351"/>
                </a:lnTo>
                <a:lnTo>
                  <a:pt x="1625" y="351"/>
                </a:lnTo>
                <a:lnTo>
                  <a:pt x="1625" y="351"/>
                </a:lnTo>
                <a:lnTo>
                  <a:pt x="1633" y="351"/>
                </a:lnTo>
                <a:lnTo>
                  <a:pt x="1640" y="351"/>
                </a:lnTo>
                <a:lnTo>
                  <a:pt x="1640" y="351"/>
                </a:lnTo>
                <a:lnTo>
                  <a:pt x="1640" y="351"/>
                </a:lnTo>
                <a:lnTo>
                  <a:pt x="1640" y="351"/>
                </a:lnTo>
                <a:lnTo>
                  <a:pt x="1640" y="338"/>
                </a:lnTo>
                <a:lnTo>
                  <a:pt x="1640" y="338"/>
                </a:lnTo>
                <a:lnTo>
                  <a:pt x="1640" y="338"/>
                </a:lnTo>
                <a:lnTo>
                  <a:pt x="1640" y="338"/>
                </a:lnTo>
                <a:lnTo>
                  <a:pt x="1640" y="338"/>
                </a:lnTo>
                <a:lnTo>
                  <a:pt x="1640" y="338"/>
                </a:lnTo>
                <a:lnTo>
                  <a:pt x="1640" y="331"/>
                </a:lnTo>
                <a:lnTo>
                  <a:pt x="1640" y="331"/>
                </a:lnTo>
                <a:lnTo>
                  <a:pt x="1640" y="331"/>
                </a:lnTo>
                <a:lnTo>
                  <a:pt x="1640" y="331"/>
                </a:lnTo>
                <a:lnTo>
                  <a:pt x="1647" y="331"/>
                </a:lnTo>
                <a:lnTo>
                  <a:pt x="1647" y="331"/>
                </a:lnTo>
                <a:lnTo>
                  <a:pt x="1647" y="331"/>
                </a:lnTo>
                <a:lnTo>
                  <a:pt x="1647" y="331"/>
                </a:lnTo>
                <a:lnTo>
                  <a:pt x="1647" y="331"/>
                </a:lnTo>
                <a:lnTo>
                  <a:pt x="1647" y="331"/>
                </a:lnTo>
                <a:lnTo>
                  <a:pt x="1647" y="331"/>
                </a:lnTo>
                <a:lnTo>
                  <a:pt x="1647" y="331"/>
                </a:lnTo>
                <a:lnTo>
                  <a:pt x="1654" y="331"/>
                </a:lnTo>
                <a:lnTo>
                  <a:pt x="1654" y="331"/>
                </a:lnTo>
                <a:lnTo>
                  <a:pt x="1654" y="331"/>
                </a:lnTo>
                <a:lnTo>
                  <a:pt x="1654" y="338"/>
                </a:lnTo>
                <a:lnTo>
                  <a:pt x="1654" y="338"/>
                </a:lnTo>
                <a:lnTo>
                  <a:pt x="1654" y="351"/>
                </a:lnTo>
                <a:lnTo>
                  <a:pt x="1662" y="358"/>
                </a:lnTo>
                <a:lnTo>
                  <a:pt x="1662" y="358"/>
                </a:lnTo>
                <a:lnTo>
                  <a:pt x="1662" y="358"/>
                </a:lnTo>
                <a:lnTo>
                  <a:pt x="1662" y="358"/>
                </a:lnTo>
                <a:lnTo>
                  <a:pt x="1662" y="365"/>
                </a:lnTo>
                <a:lnTo>
                  <a:pt x="1662" y="365"/>
                </a:lnTo>
                <a:lnTo>
                  <a:pt x="1662" y="372"/>
                </a:lnTo>
                <a:lnTo>
                  <a:pt x="1654" y="378"/>
                </a:lnTo>
                <a:lnTo>
                  <a:pt x="1654" y="385"/>
                </a:lnTo>
                <a:lnTo>
                  <a:pt x="1654" y="385"/>
                </a:lnTo>
                <a:lnTo>
                  <a:pt x="1654" y="385"/>
                </a:lnTo>
                <a:lnTo>
                  <a:pt x="1654" y="392"/>
                </a:lnTo>
                <a:lnTo>
                  <a:pt x="1647" y="399"/>
                </a:lnTo>
                <a:lnTo>
                  <a:pt x="1647" y="399"/>
                </a:lnTo>
                <a:lnTo>
                  <a:pt x="1640" y="399"/>
                </a:lnTo>
                <a:lnTo>
                  <a:pt x="1640" y="399"/>
                </a:lnTo>
                <a:lnTo>
                  <a:pt x="1633" y="405"/>
                </a:lnTo>
                <a:lnTo>
                  <a:pt x="1625" y="405"/>
                </a:lnTo>
                <a:lnTo>
                  <a:pt x="1618" y="405"/>
                </a:lnTo>
                <a:lnTo>
                  <a:pt x="1611" y="405"/>
                </a:lnTo>
                <a:lnTo>
                  <a:pt x="1596" y="405"/>
                </a:lnTo>
                <a:lnTo>
                  <a:pt x="1596" y="405"/>
                </a:lnTo>
                <a:lnTo>
                  <a:pt x="1589" y="399"/>
                </a:lnTo>
                <a:lnTo>
                  <a:pt x="1582" y="399"/>
                </a:lnTo>
                <a:lnTo>
                  <a:pt x="1582" y="399"/>
                </a:lnTo>
                <a:lnTo>
                  <a:pt x="1582" y="399"/>
                </a:lnTo>
                <a:lnTo>
                  <a:pt x="1582" y="392"/>
                </a:lnTo>
                <a:lnTo>
                  <a:pt x="1574" y="392"/>
                </a:lnTo>
                <a:lnTo>
                  <a:pt x="1574" y="392"/>
                </a:lnTo>
                <a:lnTo>
                  <a:pt x="1574" y="385"/>
                </a:lnTo>
                <a:lnTo>
                  <a:pt x="1574" y="385"/>
                </a:lnTo>
                <a:lnTo>
                  <a:pt x="1574" y="378"/>
                </a:lnTo>
                <a:lnTo>
                  <a:pt x="1574" y="378"/>
                </a:lnTo>
                <a:lnTo>
                  <a:pt x="1574" y="378"/>
                </a:lnTo>
                <a:lnTo>
                  <a:pt x="1574" y="378"/>
                </a:lnTo>
                <a:lnTo>
                  <a:pt x="1574" y="372"/>
                </a:lnTo>
                <a:lnTo>
                  <a:pt x="1574" y="372"/>
                </a:lnTo>
                <a:lnTo>
                  <a:pt x="1574" y="365"/>
                </a:lnTo>
                <a:lnTo>
                  <a:pt x="1574" y="365"/>
                </a:lnTo>
                <a:lnTo>
                  <a:pt x="1574" y="358"/>
                </a:lnTo>
                <a:lnTo>
                  <a:pt x="1574" y="358"/>
                </a:lnTo>
                <a:lnTo>
                  <a:pt x="1574" y="351"/>
                </a:lnTo>
                <a:lnTo>
                  <a:pt x="1574" y="351"/>
                </a:lnTo>
                <a:lnTo>
                  <a:pt x="1574" y="351"/>
                </a:lnTo>
                <a:lnTo>
                  <a:pt x="1574" y="351"/>
                </a:lnTo>
                <a:lnTo>
                  <a:pt x="1574" y="338"/>
                </a:lnTo>
                <a:lnTo>
                  <a:pt x="1574" y="338"/>
                </a:lnTo>
                <a:lnTo>
                  <a:pt x="1574" y="338"/>
                </a:lnTo>
                <a:lnTo>
                  <a:pt x="1574" y="338"/>
                </a:lnTo>
                <a:lnTo>
                  <a:pt x="1574" y="331"/>
                </a:lnTo>
                <a:lnTo>
                  <a:pt x="1574" y="331"/>
                </a:lnTo>
                <a:lnTo>
                  <a:pt x="1582" y="331"/>
                </a:lnTo>
                <a:lnTo>
                  <a:pt x="1582" y="331"/>
                </a:lnTo>
                <a:lnTo>
                  <a:pt x="1582" y="331"/>
                </a:lnTo>
                <a:lnTo>
                  <a:pt x="1582" y="331"/>
                </a:lnTo>
                <a:lnTo>
                  <a:pt x="1582" y="331"/>
                </a:lnTo>
                <a:lnTo>
                  <a:pt x="1582" y="331"/>
                </a:lnTo>
                <a:lnTo>
                  <a:pt x="1589" y="331"/>
                </a:lnTo>
                <a:lnTo>
                  <a:pt x="1589" y="338"/>
                </a:lnTo>
                <a:lnTo>
                  <a:pt x="1589" y="338"/>
                </a:lnTo>
                <a:lnTo>
                  <a:pt x="1589" y="338"/>
                </a:lnTo>
                <a:lnTo>
                  <a:pt x="1589" y="338"/>
                </a:lnTo>
                <a:lnTo>
                  <a:pt x="1589" y="338"/>
                </a:lnTo>
                <a:lnTo>
                  <a:pt x="1589" y="338"/>
                </a:lnTo>
                <a:lnTo>
                  <a:pt x="1589" y="338"/>
                </a:lnTo>
                <a:lnTo>
                  <a:pt x="1589" y="338"/>
                </a:lnTo>
                <a:lnTo>
                  <a:pt x="1589" y="351"/>
                </a:lnTo>
                <a:lnTo>
                  <a:pt x="1589" y="351"/>
                </a:lnTo>
                <a:lnTo>
                  <a:pt x="1589" y="351"/>
                </a:lnTo>
                <a:lnTo>
                  <a:pt x="1589" y="351"/>
                </a:lnTo>
                <a:lnTo>
                  <a:pt x="1589" y="351"/>
                </a:lnTo>
                <a:lnTo>
                  <a:pt x="1589" y="351"/>
                </a:lnTo>
                <a:lnTo>
                  <a:pt x="1589" y="351"/>
                </a:lnTo>
                <a:lnTo>
                  <a:pt x="1589" y="351"/>
                </a:lnTo>
                <a:lnTo>
                  <a:pt x="1589" y="358"/>
                </a:lnTo>
                <a:lnTo>
                  <a:pt x="1589" y="351"/>
                </a:lnTo>
                <a:lnTo>
                  <a:pt x="1596" y="351"/>
                </a:lnTo>
                <a:lnTo>
                  <a:pt x="1611" y="351"/>
                </a:lnTo>
                <a:lnTo>
                  <a:pt x="1611" y="351"/>
                </a:lnTo>
                <a:lnTo>
                  <a:pt x="1611" y="331"/>
                </a:lnTo>
                <a:lnTo>
                  <a:pt x="1596" y="324"/>
                </a:lnTo>
                <a:lnTo>
                  <a:pt x="1582" y="324"/>
                </a:lnTo>
                <a:lnTo>
                  <a:pt x="1582" y="324"/>
                </a:lnTo>
                <a:lnTo>
                  <a:pt x="1574" y="324"/>
                </a:lnTo>
                <a:lnTo>
                  <a:pt x="1567" y="324"/>
                </a:lnTo>
                <a:lnTo>
                  <a:pt x="1567" y="324"/>
                </a:lnTo>
                <a:lnTo>
                  <a:pt x="1567" y="324"/>
                </a:lnTo>
                <a:lnTo>
                  <a:pt x="1567" y="324"/>
                </a:lnTo>
                <a:lnTo>
                  <a:pt x="1567" y="331"/>
                </a:lnTo>
                <a:lnTo>
                  <a:pt x="1567" y="331"/>
                </a:lnTo>
                <a:lnTo>
                  <a:pt x="1567" y="331"/>
                </a:lnTo>
                <a:lnTo>
                  <a:pt x="1567" y="331"/>
                </a:lnTo>
                <a:lnTo>
                  <a:pt x="1560" y="338"/>
                </a:lnTo>
                <a:lnTo>
                  <a:pt x="1560" y="338"/>
                </a:lnTo>
                <a:lnTo>
                  <a:pt x="1560" y="351"/>
                </a:lnTo>
                <a:lnTo>
                  <a:pt x="1560" y="351"/>
                </a:lnTo>
                <a:lnTo>
                  <a:pt x="1560" y="351"/>
                </a:lnTo>
                <a:lnTo>
                  <a:pt x="1560" y="358"/>
                </a:lnTo>
                <a:lnTo>
                  <a:pt x="1560" y="365"/>
                </a:lnTo>
                <a:lnTo>
                  <a:pt x="1560" y="365"/>
                </a:lnTo>
                <a:lnTo>
                  <a:pt x="1560" y="372"/>
                </a:lnTo>
                <a:lnTo>
                  <a:pt x="1560" y="378"/>
                </a:lnTo>
                <a:lnTo>
                  <a:pt x="1560" y="385"/>
                </a:lnTo>
                <a:lnTo>
                  <a:pt x="1560" y="385"/>
                </a:lnTo>
                <a:lnTo>
                  <a:pt x="1560" y="385"/>
                </a:lnTo>
                <a:lnTo>
                  <a:pt x="1560" y="385"/>
                </a:lnTo>
                <a:lnTo>
                  <a:pt x="1560" y="399"/>
                </a:lnTo>
                <a:lnTo>
                  <a:pt x="1560" y="405"/>
                </a:lnTo>
                <a:lnTo>
                  <a:pt x="1560" y="412"/>
                </a:lnTo>
                <a:lnTo>
                  <a:pt x="1560" y="412"/>
                </a:lnTo>
                <a:lnTo>
                  <a:pt x="1560" y="412"/>
                </a:lnTo>
                <a:lnTo>
                  <a:pt x="1560" y="412"/>
                </a:lnTo>
                <a:lnTo>
                  <a:pt x="1560" y="432"/>
                </a:lnTo>
                <a:lnTo>
                  <a:pt x="1560" y="432"/>
                </a:lnTo>
                <a:lnTo>
                  <a:pt x="1560" y="439"/>
                </a:lnTo>
                <a:lnTo>
                  <a:pt x="1560" y="439"/>
                </a:lnTo>
                <a:lnTo>
                  <a:pt x="1560" y="439"/>
                </a:lnTo>
                <a:lnTo>
                  <a:pt x="1560" y="439"/>
                </a:lnTo>
                <a:lnTo>
                  <a:pt x="1552" y="439"/>
                </a:lnTo>
                <a:lnTo>
                  <a:pt x="1552" y="439"/>
                </a:lnTo>
                <a:lnTo>
                  <a:pt x="1552" y="446"/>
                </a:lnTo>
                <a:lnTo>
                  <a:pt x="1552" y="446"/>
                </a:lnTo>
                <a:lnTo>
                  <a:pt x="1552" y="446"/>
                </a:lnTo>
                <a:lnTo>
                  <a:pt x="1552" y="446"/>
                </a:lnTo>
                <a:lnTo>
                  <a:pt x="1552" y="446"/>
                </a:lnTo>
                <a:lnTo>
                  <a:pt x="1545" y="446"/>
                </a:lnTo>
                <a:lnTo>
                  <a:pt x="1545" y="446"/>
                </a:lnTo>
                <a:lnTo>
                  <a:pt x="1545" y="446"/>
                </a:lnTo>
                <a:lnTo>
                  <a:pt x="1545" y="439"/>
                </a:lnTo>
                <a:lnTo>
                  <a:pt x="1545" y="439"/>
                </a:lnTo>
                <a:lnTo>
                  <a:pt x="1545" y="439"/>
                </a:lnTo>
                <a:lnTo>
                  <a:pt x="1538" y="432"/>
                </a:lnTo>
                <a:lnTo>
                  <a:pt x="1538" y="426"/>
                </a:lnTo>
                <a:lnTo>
                  <a:pt x="1538" y="426"/>
                </a:lnTo>
                <a:lnTo>
                  <a:pt x="1538" y="412"/>
                </a:lnTo>
                <a:lnTo>
                  <a:pt x="1538" y="412"/>
                </a:lnTo>
                <a:lnTo>
                  <a:pt x="1538" y="405"/>
                </a:lnTo>
                <a:lnTo>
                  <a:pt x="1538" y="405"/>
                </a:lnTo>
                <a:lnTo>
                  <a:pt x="1538" y="405"/>
                </a:lnTo>
                <a:lnTo>
                  <a:pt x="1538" y="405"/>
                </a:lnTo>
                <a:lnTo>
                  <a:pt x="1538" y="399"/>
                </a:lnTo>
                <a:lnTo>
                  <a:pt x="1538" y="399"/>
                </a:lnTo>
                <a:lnTo>
                  <a:pt x="1538" y="392"/>
                </a:lnTo>
                <a:lnTo>
                  <a:pt x="1538" y="385"/>
                </a:lnTo>
                <a:lnTo>
                  <a:pt x="1538" y="378"/>
                </a:lnTo>
                <a:lnTo>
                  <a:pt x="1545" y="372"/>
                </a:lnTo>
                <a:lnTo>
                  <a:pt x="1545" y="372"/>
                </a:lnTo>
                <a:lnTo>
                  <a:pt x="1545" y="372"/>
                </a:lnTo>
                <a:lnTo>
                  <a:pt x="1545" y="365"/>
                </a:lnTo>
                <a:lnTo>
                  <a:pt x="1545" y="358"/>
                </a:lnTo>
                <a:lnTo>
                  <a:pt x="1545" y="351"/>
                </a:lnTo>
                <a:lnTo>
                  <a:pt x="1545" y="351"/>
                </a:lnTo>
                <a:lnTo>
                  <a:pt x="1545" y="338"/>
                </a:lnTo>
                <a:lnTo>
                  <a:pt x="1545" y="338"/>
                </a:lnTo>
                <a:lnTo>
                  <a:pt x="1545" y="331"/>
                </a:lnTo>
                <a:lnTo>
                  <a:pt x="1545" y="324"/>
                </a:lnTo>
                <a:lnTo>
                  <a:pt x="1545" y="324"/>
                </a:lnTo>
                <a:lnTo>
                  <a:pt x="1552" y="324"/>
                </a:lnTo>
                <a:lnTo>
                  <a:pt x="1552" y="317"/>
                </a:lnTo>
                <a:lnTo>
                  <a:pt x="1552" y="311"/>
                </a:lnTo>
                <a:lnTo>
                  <a:pt x="1560" y="311"/>
                </a:lnTo>
                <a:lnTo>
                  <a:pt x="1552" y="304"/>
                </a:lnTo>
                <a:lnTo>
                  <a:pt x="1552" y="304"/>
                </a:lnTo>
                <a:lnTo>
                  <a:pt x="1552" y="304"/>
                </a:lnTo>
                <a:lnTo>
                  <a:pt x="1552" y="304"/>
                </a:lnTo>
                <a:lnTo>
                  <a:pt x="1552" y="297"/>
                </a:lnTo>
                <a:lnTo>
                  <a:pt x="1552" y="297"/>
                </a:lnTo>
                <a:lnTo>
                  <a:pt x="1552" y="290"/>
                </a:lnTo>
                <a:lnTo>
                  <a:pt x="1552" y="290"/>
                </a:lnTo>
                <a:lnTo>
                  <a:pt x="1552" y="284"/>
                </a:lnTo>
                <a:lnTo>
                  <a:pt x="1552" y="284"/>
                </a:lnTo>
                <a:lnTo>
                  <a:pt x="1552" y="284"/>
                </a:lnTo>
                <a:lnTo>
                  <a:pt x="1560" y="277"/>
                </a:lnTo>
                <a:lnTo>
                  <a:pt x="1560" y="277"/>
                </a:lnTo>
                <a:lnTo>
                  <a:pt x="1560" y="277"/>
                </a:lnTo>
                <a:lnTo>
                  <a:pt x="1560" y="263"/>
                </a:lnTo>
                <a:lnTo>
                  <a:pt x="1567" y="263"/>
                </a:lnTo>
                <a:lnTo>
                  <a:pt x="1574" y="263"/>
                </a:lnTo>
                <a:lnTo>
                  <a:pt x="1574" y="256"/>
                </a:lnTo>
                <a:lnTo>
                  <a:pt x="1574" y="256"/>
                </a:lnTo>
                <a:lnTo>
                  <a:pt x="1582" y="256"/>
                </a:lnTo>
                <a:lnTo>
                  <a:pt x="1589" y="256"/>
                </a:lnTo>
                <a:lnTo>
                  <a:pt x="1596" y="256"/>
                </a:lnTo>
                <a:lnTo>
                  <a:pt x="1611" y="256"/>
                </a:lnTo>
                <a:lnTo>
                  <a:pt x="1611" y="243"/>
                </a:lnTo>
                <a:lnTo>
                  <a:pt x="1589" y="243"/>
                </a:lnTo>
                <a:lnTo>
                  <a:pt x="1574" y="243"/>
                </a:lnTo>
                <a:lnTo>
                  <a:pt x="1560" y="243"/>
                </a:lnTo>
                <a:lnTo>
                  <a:pt x="1552" y="250"/>
                </a:lnTo>
                <a:lnTo>
                  <a:pt x="1552" y="250"/>
                </a:lnTo>
                <a:lnTo>
                  <a:pt x="1545" y="250"/>
                </a:lnTo>
                <a:lnTo>
                  <a:pt x="1545" y="250"/>
                </a:lnTo>
                <a:lnTo>
                  <a:pt x="1545" y="250"/>
                </a:lnTo>
                <a:lnTo>
                  <a:pt x="1545" y="250"/>
                </a:lnTo>
                <a:lnTo>
                  <a:pt x="1538" y="250"/>
                </a:lnTo>
                <a:lnTo>
                  <a:pt x="1530" y="243"/>
                </a:lnTo>
                <a:lnTo>
                  <a:pt x="1530" y="243"/>
                </a:lnTo>
                <a:lnTo>
                  <a:pt x="1530" y="243"/>
                </a:lnTo>
                <a:lnTo>
                  <a:pt x="1530" y="243"/>
                </a:lnTo>
                <a:lnTo>
                  <a:pt x="1530" y="236"/>
                </a:lnTo>
                <a:lnTo>
                  <a:pt x="1530" y="236"/>
                </a:lnTo>
                <a:lnTo>
                  <a:pt x="1530" y="236"/>
                </a:lnTo>
                <a:lnTo>
                  <a:pt x="1530" y="236"/>
                </a:lnTo>
                <a:lnTo>
                  <a:pt x="1538" y="236"/>
                </a:lnTo>
                <a:lnTo>
                  <a:pt x="1538" y="236"/>
                </a:lnTo>
                <a:lnTo>
                  <a:pt x="1538" y="236"/>
                </a:lnTo>
                <a:lnTo>
                  <a:pt x="1538" y="229"/>
                </a:lnTo>
                <a:lnTo>
                  <a:pt x="1538" y="229"/>
                </a:lnTo>
                <a:lnTo>
                  <a:pt x="1538" y="229"/>
                </a:lnTo>
                <a:lnTo>
                  <a:pt x="1545" y="229"/>
                </a:lnTo>
                <a:lnTo>
                  <a:pt x="1545" y="229"/>
                </a:lnTo>
                <a:lnTo>
                  <a:pt x="1545" y="229"/>
                </a:lnTo>
                <a:lnTo>
                  <a:pt x="1567" y="229"/>
                </a:lnTo>
                <a:lnTo>
                  <a:pt x="1567" y="229"/>
                </a:lnTo>
                <a:lnTo>
                  <a:pt x="1582" y="229"/>
                </a:lnTo>
                <a:lnTo>
                  <a:pt x="1611" y="229"/>
                </a:lnTo>
                <a:close/>
                <a:moveTo>
                  <a:pt x="1574" y="297"/>
                </a:moveTo>
                <a:lnTo>
                  <a:pt x="1574" y="290"/>
                </a:lnTo>
                <a:lnTo>
                  <a:pt x="1574" y="290"/>
                </a:lnTo>
                <a:lnTo>
                  <a:pt x="1574" y="290"/>
                </a:lnTo>
                <a:lnTo>
                  <a:pt x="1582" y="290"/>
                </a:lnTo>
                <a:lnTo>
                  <a:pt x="1589" y="290"/>
                </a:lnTo>
                <a:lnTo>
                  <a:pt x="1589" y="290"/>
                </a:lnTo>
                <a:lnTo>
                  <a:pt x="1589" y="290"/>
                </a:lnTo>
                <a:lnTo>
                  <a:pt x="1596" y="284"/>
                </a:lnTo>
                <a:lnTo>
                  <a:pt x="1596" y="284"/>
                </a:lnTo>
                <a:lnTo>
                  <a:pt x="1611" y="284"/>
                </a:lnTo>
                <a:lnTo>
                  <a:pt x="1611" y="284"/>
                </a:lnTo>
                <a:lnTo>
                  <a:pt x="1611" y="277"/>
                </a:lnTo>
                <a:lnTo>
                  <a:pt x="1589" y="277"/>
                </a:lnTo>
                <a:lnTo>
                  <a:pt x="1582" y="277"/>
                </a:lnTo>
                <a:lnTo>
                  <a:pt x="1574" y="277"/>
                </a:lnTo>
                <a:lnTo>
                  <a:pt x="1574" y="277"/>
                </a:lnTo>
                <a:lnTo>
                  <a:pt x="1574" y="284"/>
                </a:lnTo>
                <a:lnTo>
                  <a:pt x="1574" y="284"/>
                </a:lnTo>
                <a:lnTo>
                  <a:pt x="1574" y="284"/>
                </a:lnTo>
                <a:lnTo>
                  <a:pt x="1574" y="284"/>
                </a:lnTo>
                <a:lnTo>
                  <a:pt x="1567" y="284"/>
                </a:lnTo>
                <a:lnTo>
                  <a:pt x="1567" y="284"/>
                </a:lnTo>
                <a:lnTo>
                  <a:pt x="1567" y="284"/>
                </a:lnTo>
                <a:lnTo>
                  <a:pt x="1567" y="290"/>
                </a:lnTo>
                <a:lnTo>
                  <a:pt x="1567" y="290"/>
                </a:lnTo>
                <a:lnTo>
                  <a:pt x="1567" y="290"/>
                </a:lnTo>
                <a:lnTo>
                  <a:pt x="1567" y="290"/>
                </a:lnTo>
                <a:lnTo>
                  <a:pt x="1567" y="290"/>
                </a:lnTo>
                <a:lnTo>
                  <a:pt x="1567" y="290"/>
                </a:lnTo>
                <a:lnTo>
                  <a:pt x="1567" y="290"/>
                </a:lnTo>
                <a:lnTo>
                  <a:pt x="1567" y="290"/>
                </a:lnTo>
                <a:lnTo>
                  <a:pt x="1567" y="290"/>
                </a:lnTo>
                <a:lnTo>
                  <a:pt x="1567" y="290"/>
                </a:lnTo>
                <a:lnTo>
                  <a:pt x="1567" y="290"/>
                </a:lnTo>
                <a:lnTo>
                  <a:pt x="1574" y="297"/>
                </a:lnTo>
                <a:close/>
                <a:moveTo>
                  <a:pt x="1611" y="297"/>
                </a:moveTo>
                <a:lnTo>
                  <a:pt x="1596" y="297"/>
                </a:lnTo>
                <a:lnTo>
                  <a:pt x="1589" y="297"/>
                </a:lnTo>
                <a:lnTo>
                  <a:pt x="1589" y="304"/>
                </a:lnTo>
                <a:lnTo>
                  <a:pt x="1582" y="304"/>
                </a:lnTo>
                <a:lnTo>
                  <a:pt x="1582" y="304"/>
                </a:lnTo>
                <a:lnTo>
                  <a:pt x="1574" y="311"/>
                </a:lnTo>
                <a:lnTo>
                  <a:pt x="1574" y="311"/>
                </a:lnTo>
                <a:lnTo>
                  <a:pt x="1574" y="311"/>
                </a:lnTo>
                <a:lnTo>
                  <a:pt x="1582" y="311"/>
                </a:lnTo>
                <a:lnTo>
                  <a:pt x="1582" y="311"/>
                </a:lnTo>
                <a:lnTo>
                  <a:pt x="1582" y="311"/>
                </a:lnTo>
                <a:lnTo>
                  <a:pt x="1582" y="311"/>
                </a:lnTo>
                <a:lnTo>
                  <a:pt x="1589" y="311"/>
                </a:lnTo>
                <a:lnTo>
                  <a:pt x="1589" y="311"/>
                </a:lnTo>
                <a:lnTo>
                  <a:pt x="1589" y="311"/>
                </a:lnTo>
                <a:lnTo>
                  <a:pt x="1596" y="311"/>
                </a:lnTo>
                <a:lnTo>
                  <a:pt x="1596" y="311"/>
                </a:lnTo>
                <a:lnTo>
                  <a:pt x="1611" y="311"/>
                </a:lnTo>
                <a:lnTo>
                  <a:pt x="1611" y="297"/>
                </a:lnTo>
                <a:close/>
                <a:moveTo>
                  <a:pt x="1640" y="365"/>
                </a:moveTo>
                <a:lnTo>
                  <a:pt x="1640" y="365"/>
                </a:lnTo>
                <a:lnTo>
                  <a:pt x="1633" y="365"/>
                </a:lnTo>
                <a:lnTo>
                  <a:pt x="1633" y="365"/>
                </a:lnTo>
                <a:lnTo>
                  <a:pt x="1625" y="365"/>
                </a:lnTo>
                <a:lnTo>
                  <a:pt x="1625" y="365"/>
                </a:lnTo>
                <a:lnTo>
                  <a:pt x="1618" y="365"/>
                </a:lnTo>
                <a:lnTo>
                  <a:pt x="1611" y="365"/>
                </a:lnTo>
                <a:lnTo>
                  <a:pt x="1596" y="365"/>
                </a:lnTo>
                <a:lnTo>
                  <a:pt x="1589" y="372"/>
                </a:lnTo>
                <a:lnTo>
                  <a:pt x="1589" y="372"/>
                </a:lnTo>
                <a:lnTo>
                  <a:pt x="1589" y="378"/>
                </a:lnTo>
                <a:lnTo>
                  <a:pt x="1589" y="378"/>
                </a:lnTo>
                <a:lnTo>
                  <a:pt x="1589" y="378"/>
                </a:lnTo>
                <a:lnTo>
                  <a:pt x="1589" y="378"/>
                </a:lnTo>
                <a:lnTo>
                  <a:pt x="1589" y="385"/>
                </a:lnTo>
                <a:lnTo>
                  <a:pt x="1589" y="385"/>
                </a:lnTo>
                <a:lnTo>
                  <a:pt x="1589" y="385"/>
                </a:lnTo>
                <a:lnTo>
                  <a:pt x="1596" y="385"/>
                </a:lnTo>
                <a:lnTo>
                  <a:pt x="1596" y="392"/>
                </a:lnTo>
                <a:lnTo>
                  <a:pt x="1611" y="392"/>
                </a:lnTo>
                <a:lnTo>
                  <a:pt x="1618" y="392"/>
                </a:lnTo>
                <a:lnTo>
                  <a:pt x="1625" y="392"/>
                </a:lnTo>
                <a:lnTo>
                  <a:pt x="1633" y="392"/>
                </a:lnTo>
                <a:lnTo>
                  <a:pt x="1633" y="392"/>
                </a:lnTo>
                <a:lnTo>
                  <a:pt x="1640" y="385"/>
                </a:lnTo>
                <a:lnTo>
                  <a:pt x="1640" y="385"/>
                </a:lnTo>
                <a:lnTo>
                  <a:pt x="1640" y="385"/>
                </a:lnTo>
                <a:lnTo>
                  <a:pt x="1640" y="378"/>
                </a:lnTo>
                <a:lnTo>
                  <a:pt x="1640" y="378"/>
                </a:lnTo>
                <a:lnTo>
                  <a:pt x="1640" y="372"/>
                </a:lnTo>
                <a:lnTo>
                  <a:pt x="1640" y="372"/>
                </a:lnTo>
                <a:lnTo>
                  <a:pt x="1640" y="365"/>
                </a:lnTo>
                <a:close/>
                <a:moveTo>
                  <a:pt x="1625" y="311"/>
                </a:moveTo>
                <a:lnTo>
                  <a:pt x="1633" y="311"/>
                </a:lnTo>
                <a:lnTo>
                  <a:pt x="1633" y="311"/>
                </a:lnTo>
                <a:lnTo>
                  <a:pt x="1633" y="311"/>
                </a:lnTo>
                <a:lnTo>
                  <a:pt x="1640" y="311"/>
                </a:lnTo>
                <a:lnTo>
                  <a:pt x="1640" y="311"/>
                </a:lnTo>
                <a:lnTo>
                  <a:pt x="1640" y="311"/>
                </a:lnTo>
                <a:lnTo>
                  <a:pt x="1647" y="311"/>
                </a:lnTo>
                <a:lnTo>
                  <a:pt x="1647" y="311"/>
                </a:lnTo>
                <a:lnTo>
                  <a:pt x="1647" y="311"/>
                </a:lnTo>
                <a:lnTo>
                  <a:pt x="1654" y="311"/>
                </a:lnTo>
                <a:lnTo>
                  <a:pt x="1654" y="304"/>
                </a:lnTo>
                <a:lnTo>
                  <a:pt x="1647" y="304"/>
                </a:lnTo>
                <a:lnTo>
                  <a:pt x="1647" y="304"/>
                </a:lnTo>
                <a:lnTo>
                  <a:pt x="1647" y="304"/>
                </a:lnTo>
                <a:lnTo>
                  <a:pt x="1647" y="304"/>
                </a:lnTo>
                <a:lnTo>
                  <a:pt x="1640" y="304"/>
                </a:lnTo>
                <a:lnTo>
                  <a:pt x="1640" y="297"/>
                </a:lnTo>
                <a:lnTo>
                  <a:pt x="1633" y="297"/>
                </a:lnTo>
                <a:lnTo>
                  <a:pt x="1625" y="297"/>
                </a:lnTo>
                <a:lnTo>
                  <a:pt x="1625" y="311"/>
                </a:lnTo>
                <a:close/>
                <a:moveTo>
                  <a:pt x="1625" y="277"/>
                </a:moveTo>
                <a:lnTo>
                  <a:pt x="1625" y="277"/>
                </a:lnTo>
                <a:lnTo>
                  <a:pt x="1625" y="277"/>
                </a:lnTo>
                <a:lnTo>
                  <a:pt x="1625" y="277"/>
                </a:lnTo>
                <a:lnTo>
                  <a:pt x="1625" y="277"/>
                </a:lnTo>
                <a:lnTo>
                  <a:pt x="1625" y="284"/>
                </a:lnTo>
                <a:lnTo>
                  <a:pt x="1633" y="284"/>
                </a:lnTo>
                <a:lnTo>
                  <a:pt x="1640" y="284"/>
                </a:lnTo>
                <a:lnTo>
                  <a:pt x="1640" y="290"/>
                </a:lnTo>
                <a:lnTo>
                  <a:pt x="1647" y="290"/>
                </a:lnTo>
                <a:lnTo>
                  <a:pt x="1647" y="290"/>
                </a:lnTo>
                <a:lnTo>
                  <a:pt x="1654" y="290"/>
                </a:lnTo>
                <a:lnTo>
                  <a:pt x="1654" y="290"/>
                </a:lnTo>
                <a:lnTo>
                  <a:pt x="1654" y="290"/>
                </a:lnTo>
                <a:lnTo>
                  <a:pt x="1662" y="297"/>
                </a:lnTo>
                <a:lnTo>
                  <a:pt x="1662" y="297"/>
                </a:lnTo>
                <a:lnTo>
                  <a:pt x="1662" y="297"/>
                </a:lnTo>
                <a:lnTo>
                  <a:pt x="1662" y="297"/>
                </a:lnTo>
                <a:lnTo>
                  <a:pt x="1662" y="290"/>
                </a:lnTo>
                <a:lnTo>
                  <a:pt x="1662" y="290"/>
                </a:lnTo>
                <a:lnTo>
                  <a:pt x="1662" y="290"/>
                </a:lnTo>
                <a:lnTo>
                  <a:pt x="1662" y="290"/>
                </a:lnTo>
                <a:lnTo>
                  <a:pt x="1662" y="290"/>
                </a:lnTo>
                <a:lnTo>
                  <a:pt x="1662" y="290"/>
                </a:lnTo>
                <a:lnTo>
                  <a:pt x="1662" y="290"/>
                </a:lnTo>
                <a:lnTo>
                  <a:pt x="1662" y="284"/>
                </a:lnTo>
                <a:lnTo>
                  <a:pt x="1662" y="284"/>
                </a:lnTo>
                <a:lnTo>
                  <a:pt x="1662" y="284"/>
                </a:lnTo>
                <a:lnTo>
                  <a:pt x="1662" y="284"/>
                </a:lnTo>
                <a:lnTo>
                  <a:pt x="1662" y="284"/>
                </a:lnTo>
                <a:lnTo>
                  <a:pt x="1662" y="284"/>
                </a:lnTo>
                <a:lnTo>
                  <a:pt x="1662" y="277"/>
                </a:lnTo>
                <a:lnTo>
                  <a:pt x="1654" y="277"/>
                </a:lnTo>
                <a:lnTo>
                  <a:pt x="1647" y="277"/>
                </a:lnTo>
                <a:lnTo>
                  <a:pt x="1640" y="277"/>
                </a:lnTo>
                <a:lnTo>
                  <a:pt x="1625" y="277"/>
                </a:lnTo>
                <a:close/>
                <a:moveTo>
                  <a:pt x="1312" y="405"/>
                </a:moveTo>
                <a:lnTo>
                  <a:pt x="1319" y="399"/>
                </a:lnTo>
                <a:lnTo>
                  <a:pt x="1326" y="385"/>
                </a:lnTo>
                <a:lnTo>
                  <a:pt x="1334" y="378"/>
                </a:lnTo>
                <a:lnTo>
                  <a:pt x="1341" y="378"/>
                </a:lnTo>
                <a:lnTo>
                  <a:pt x="1341" y="378"/>
                </a:lnTo>
                <a:lnTo>
                  <a:pt x="1341" y="372"/>
                </a:lnTo>
                <a:lnTo>
                  <a:pt x="1341" y="365"/>
                </a:lnTo>
                <a:lnTo>
                  <a:pt x="1341" y="365"/>
                </a:lnTo>
                <a:lnTo>
                  <a:pt x="1341" y="365"/>
                </a:lnTo>
                <a:lnTo>
                  <a:pt x="1348" y="358"/>
                </a:lnTo>
                <a:lnTo>
                  <a:pt x="1348" y="358"/>
                </a:lnTo>
                <a:lnTo>
                  <a:pt x="1348" y="358"/>
                </a:lnTo>
                <a:lnTo>
                  <a:pt x="1348" y="358"/>
                </a:lnTo>
                <a:lnTo>
                  <a:pt x="1348" y="351"/>
                </a:lnTo>
                <a:lnTo>
                  <a:pt x="1348" y="351"/>
                </a:lnTo>
                <a:lnTo>
                  <a:pt x="1348" y="351"/>
                </a:lnTo>
                <a:lnTo>
                  <a:pt x="1348" y="338"/>
                </a:lnTo>
                <a:lnTo>
                  <a:pt x="1348" y="338"/>
                </a:lnTo>
                <a:lnTo>
                  <a:pt x="1348" y="331"/>
                </a:lnTo>
                <a:lnTo>
                  <a:pt x="1348" y="331"/>
                </a:lnTo>
                <a:lnTo>
                  <a:pt x="1348" y="297"/>
                </a:lnTo>
                <a:lnTo>
                  <a:pt x="1348" y="297"/>
                </a:lnTo>
                <a:lnTo>
                  <a:pt x="1348" y="236"/>
                </a:lnTo>
                <a:lnTo>
                  <a:pt x="1348" y="229"/>
                </a:lnTo>
                <a:lnTo>
                  <a:pt x="1348" y="216"/>
                </a:lnTo>
                <a:lnTo>
                  <a:pt x="1348" y="209"/>
                </a:lnTo>
                <a:lnTo>
                  <a:pt x="1348" y="209"/>
                </a:lnTo>
                <a:lnTo>
                  <a:pt x="1348" y="209"/>
                </a:lnTo>
                <a:lnTo>
                  <a:pt x="1348" y="202"/>
                </a:lnTo>
                <a:lnTo>
                  <a:pt x="1348" y="202"/>
                </a:lnTo>
                <a:lnTo>
                  <a:pt x="1348" y="202"/>
                </a:lnTo>
                <a:lnTo>
                  <a:pt x="1348" y="202"/>
                </a:lnTo>
                <a:lnTo>
                  <a:pt x="1348" y="202"/>
                </a:lnTo>
                <a:lnTo>
                  <a:pt x="1348" y="189"/>
                </a:lnTo>
                <a:lnTo>
                  <a:pt x="1348" y="189"/>
                </a:lnTo>
                <a:lnTo>
                  <a:pt x="1348" y="189"/>
                </a:lnTo>
                <a:lnTo>
                  <a:pt x="1348" y="182"/>
                </a:lnTo>
                <a:lnTo>
                  <a:pt x="1348" y="182"/>
                </a:lnTo>
                <a:lnTo>
                  <a:pt x="1355" y="182"/>
                </a:lnTo>
                <a:lnTo>
                  <a:pt x="1355" y="182"/>
                </a:lnTo>
                <a:lnTo>
                  <a:pt x="1355" y="182"/>
                </a:lnTo>
                <a:lnTo>
                  <a:pt x="1355" y="182"/>
                </a:lnTo>
                <a:lnTo>
                  <a:pt x="1355" y="182"/>
                </a:lnTo>
                <a:lnTo>
                  <a:pt x="1370" y="182"/>
                </a:lnTo>
                <a:lnTo>
                  <a:pt x="1370" y="182"/>
                </a:lnTo>
                <a:lnTo>
                  <a:pt x="1370" y="189"/>
                </a:lnTo>
                <a:lnTo>
                  <a:pt x="1370" y="189"/>
                </a:lnTo>
                <a:lnTo>
                  <a:pt x="1370" y="189"/>
                </a:lnTo>
                <a:lnTo>
                  <a:pt x="1370" y="189"/>
                </a:lnTo>
                <a:lnTo>
                  <a:pt x="1370" y="202"/>
                </a:lnTo>
                <a:lnTo>
                  <a:pt x="1370" y="202"/>
                </a:lnTo>
                <a:lnTo>
                  <a:pt x="1370" y="202"/>
                </a:lnTo>
                <a:lnTo>
                  <a:pt x="1370" y="209"/>
                </a:lnTo>
                <a:lnTo>
                  <a:pt x="1370" y="216"/>
                </a:lnTo>
                <a:lnTo>
                  <a:pt x="1370" y="216"/>
                </a:lnTo>
                <a:lnTo>
                  <a:pt x="1370" y="223"/>
                </a:lnTo>
                <a:lnTo>
                  <a:pt x="1370" y="223"/>
                </a:lnTo>
                <a:lnTo>
                  <a:pt x="1370" y="277"/>
                </a:lnTo>
                <a:lnTo>
                  <a:pt x="1370" y="304"/>
                </a:lnTo>
                <a:lnTo>
                  <a:pt x="1370" y="304"/>
                </a:lnTo>
                <a:lnTo>
                  <a:pt x="1370" y="317"/>
                </a:lnTo>
                <a:lnTo>
                  <a:pt x="1370" y="324"/>
                </a:lnTo>
                <a:lnTo>
                  <a:pt x="1370" y="331"/>
                </a:lnTo>
                <a:lnTo>
                  <a:pt x="1370" y="331"/>
                </a:lnTo>
                <a:lnTo>
                  <a:pt x="1370" y="338"/>
                </a:lnTo>
                <a:lnTo>
                  <a:pt x="1377" y="338"/>
                </a:lnTo>
                <a:lnTo>
                  <a:pt x="1377" y="351"/>
                </a:lnTo>
                <a:lnTo>
                  <a:pt x="1377" y="351"/>
                </a:lnTo>
                <a:lnTo>
                  <a:pt x="1377" y="351"/>
                </a:lnTo>
                <a:lnTo>
                  <a:pt x="1377" y="358"/>
                </a:lnTo>
                <a:lnTo>
                  <a:pt x="1377" y="358"/>
                </a:lnTo>
                <a:lnTo>
                  <a:pt x="1377" y="365"/>
                </a:lnTo>
                <a:lnTo>
                  <a:pt x="1385" y="365"/>
                </a:lnTo>
                <a:lnTo>
                  <a:pt x="1385" y="365"/>
                </a:lnTo>
                <a:lnTo>
                  <a:pt x="1385" y="372"/>
                </a:lnTo>
                <a:lnTo>
                  <a:pt x="1385" y="372"/>
                </a:lnTo>
                <a:lnTo>
                  <a:pt x="1385" y="378"/>
                </a:lnTo>
                <a:lnTo>
                  <a:pt x="1392" y="385"/>
                </a:lnTo>
                <a:lnTo>
                  <a:pt x="1392" y="385"/>
                </a:lnTo>
                <a:lnTo>
                  <a:pt x="1399" y="392"/>
                </a:lnTo>
                <a:lnTo>
                  <a:pt x="1399" y="399"/>
                </a:lnTo>
                <a:lnTo>
                  <a:pt x="1407" y="405"/>
                </a:lnTo>
                <a:lnTo>
                  <a:pt x="1407" y="405"/>
                </a:lnTo>
                <a:lnTo>
                  <a:pt x="1407" y="405"/>
                </a:lnTo>
                <a:lnTo>
                  <a:pt x="1414" y="405"/>
                </a:lnTo>
                <a:lnTo>
                  <a:pt x="1414" y="405"/>
                </a:lnTo>
                <a:lnTo>
                  <a:pt x="1414" y="399"/>
                </a:lnTo>
                <a:lnTo>
                  <a:pt x="1414" y="399"/>
                </a:lnTo>
                <a:lnTo>
                  <a:pt x="1414" y="392"/>
                </a:lnTo>
                <a:lnTo>
                  <a:pt x="1414" y="385"/>
                </a:lnTo>
                <a:lnTo>
                  <a:pt x="1414" y="385"/>
                </a:lnTo>
                <a:lnTo>
                  <a:pt x="1414" y="378"/>
                </a:lnTo>
                <a:lnTo>
                  <a:pt x="1421" y="372"/>
                </a:lnTo>
                <a:lnTo>
                  <a:pt x="1421" y="365"/>
                </a:lnTo>
                <a:lnTo>
                  <a:pt x="1421" y="358"/>
                </a:lnTo>
                <a:lnTo>
                  <a:pt x="1421" y="358"/>
                </a:lnTo>
                <a:lnTo>
                  <a:pt x="1421" y="277"/>
                </a:lnTo>
                <a:lnTo>
                  <a:pt x="1421" y="263"/>
                </a:lnTo>
                <a:lnTo>
                  <a:pt x="1421" y="263"/>
                </a:lnTo>
                <a:lnTo>
                  <a:pt x="1421" y="256"/>
                </a:lnTo>
                <a:lnTo>
                  <a:pt x="1421" y="256"/>
                </a:lnTo>
                <a:lnTo>
                  <a:pt x="1414" y="229"/>
                </a:lnTo>
                <a:lnTo>
                  <a:pt x="1414" y="229"/>
                </a:lnTo>
                <a:lnTo>
                  <a:pt x="1414" y="229"/>
                </a:lnTo>
                <a:lnTo>
                  <a:pt x="1414" y="223"/>
                </a:lnTo>
                <a:lnTo>
                  <a:pt x="1414" y="223"/>
                </a:lnTo>
                <a:lnTo>
                  <a:pt x="1414" y="216"/>
                </a:lnTo>
                <a:lnTo>
                  <a:pt x="1414" y="216"/>
                </a:lnTo>
                <a:lnTo>
                  <a:pt x="1414" y="216"/>
                </a:lnTo>
                <a:lnTo>
                  <a:pt x="1414" y="209"/>
                </a:lnTo>
                <a:lnTo>
                  <a:pt x="1421" y="209"/>
                </a:lnTo>
                <a:lnTo>
                  <a:pt x="1421" y="209"/>
                </a:lnTo>
                <a:lnTo>
                  <a:pt x="1421" y="209"/>
                </a:lnTo>
                <a:lnTo>
                  <a:pt x="1421" y="209"/>
                </a:lnTo>
                <a:lnTo>
                  <a:pt x="1421" y="209"/>
                </a:lnTo>
                <a:lnTo>
                  <a:pt x="1421" y="209"/>
                </a:lnTo>
                <a:lnTo>
                  <a:pt x="1428" y="209"/>
                </a:lnTo>
                <a:lnTo>
                  <a:pt x="1428" y="209"/>
                </a:lnTo>
                <a:lnTo>
                  <a:pt x="1428" y="209"/>
                </a:lnTo>
                <a:lnTo>
                  <a:pt x="1428" y="209"/>
                </a:lnTo>
                <a:lnTo>
                  <a:pt x="1428" y="209"/>
                </a:lnTo>
                <a:lnTo>
                  <a:pt x="1428" y="209"/>
                </a:lnTo>
                <a:lnTo>
                  <a:pt x="1428" y="209"/>
                </a:lnTo>
                <a:lnTo>
                  <a:pt x="1428" y="209"/>
                </a:lnTo>
                <a:lnTo>
                  <a:pt x="1428" y="216"/>
                </a:lnTo>
                <a:lnTo>
                  <a:pt x="1428" y="216"/>
                </a:lnTo>
                <a:lnTo>
                  <a:pt x="1436" y="223"/>
                </a:lnTo>
                <a:lnTo>
                  <a:pt x="1436" y="223"/>
                </a:lnTo>
                <a:lnTo>
                  <a:pt x="1436" y="243"/>
                </a:lnTo>
                <a:lnTo>
                  <a:pt x="1436" y="256"/>
                </a:lnTo>
                <a:lnTo>
                  <a:pt x="1436" y="256"/>
                </a:lnTo>
                <a:lnTo>
                  <a:pt x="1436" y="263"/>
                </a:lnTo>
                <a:lnTo>
                  <a:pt x="1436" y="284"/>
                </a:lnTo>
                <a:lnTo>
                  <a:pt x="1436" y="290"/>
                </a:lnTo>
                <a:lnTo>
                  <a:pt x="1436" y="304"/>
                </a:lnTo>
                <a:lnTo>
                  <a:pt x="1436" y="304"/>
                </a:lnTo>
                <a:lnTo>
                  <a:pt x="1436" y="304"/>
                </a:lnTo>
                <a:lnTo>
                  <a:pt x="1436" y="304"/>
                </a:lnTo>
                <a:lnTo>
                  <a:pt x="1436" y="331"/>
                </a:lnTo>
                <a:lnTo>
                  <a:pt x="1436" y="358"/>
                </a:lnTo>
                <a:lnTo>
                  <a:pt x="1436" y="358"/>
                </a:lnTo>
                <a:lnTo>
                  <a:pt x="1436" y="365"/>
                </a:lnTo>
                <a:lnTo>
                  <a:pt x="1436" y="372"/>
                </a:lnTo>
                <a:lnTo>
                  <a:pt x="1436" y="378"/>
                </a:lnTo>
                <a:lnTo>
                  <a:pt x="1436" y="385"/>
                </a:lnTo>
                <a:lnTo>
                  <a:pt x="1428" y="399"/>
                </a:lnTo>
                <a:lnTo>
                  <a:pt x="1428" y="405"/>
                </a:lnTo>
                <a:lnTo>
                  <a:pt x="1421" y="412"/>
                </a:lnTo>
                <a:lnTo>
                  <a:pt x="1414" y="426"/>
                </a:lnTo>
                <a:lnTo>
                  <a:pt x="1407" y="432"/>
                </a:lnTo>
                <a:lnTo>
                  <a:pt x="1392" y="439"/>
                </a:lnTo>
                <a:lnTo>
                  <a:pt x="1377" y="439"/>
                </a:lnTo>
                <a:lnTo>
                  <a:pt x="1348" y="439"/>
                </a:lnTo>
                <a:lnTo>
                  <a:pt x="1341" y="439"/>
                </a:lnTo>
                <a:lnTo>
                  <a:pt x="1334" y="439"/>
                </a:lnTo>
                <a:lnTo>
                  <a:pt x="1334" y="439"/>
                </a:lnTo>
                <a:lnTo>
                  <a:pt x="1326" y="439"/>
                </a:lnTo>
                <a:lnTo>
                  <a:pt x="1319" y="439"/>
                </a:lnTo>
                <a:lnTo>
                  <a:pt x="1319" y="439"/>
                </a:lnTo>
                <a:lnTo>
                  <a:pt x="1312" y="432"/>
                </a:lnTo>
                <a:lnTo>
                  <a:pt x="1312" y="432"/>
                </a:lnTo>
                <a:lnTo>
                  <a:pt x="1312" y="432"/>
                </a:lnTo>
                <a:lnTo>
                  <a:pt x="1304" y="432"/>
                </a:lnTo>
                <a:lnTo>
                  <a:pt x="1304" y="426"/>
                </a:lnTo>
                <a:lnTo>
                  <a:pt x="1304" y="426"/>
                </a:lnTo>
                <a:lnTo>
                  <a:pt x="1297" y="426"/>
                </a:lnTo>
                <a:lnTo>
                  <a:pt x="1297" y="412"/>
                </a:lnTo>
                <a:lnTo>
                  <a:pt x="1290" y="405"/>
                </a:lnTo>
                <a:lnTo>
                  <a:pt x="1290" y="405"/>
                </a:lnTo>
                <a:lnTo>
                  <a:pt x="1290" y="405"/>
                </a:lnTo>
                <a:lnTo>
                  <a:pt x="1290" y="399"/>
                </a:lnTo>
                <a:lnTo>
                  <a:pt x="1290" y="392"/>
                </a:lnTo>
                <a:lnTo>
                  <a:pt x="1290" y="385"/>
                </a:lnTo>
                <a:lnTo>
                  <a:pt x="1290" y="385"/>
                </a:lnTo>
                <a:lnTo>
                  <a:pt x="1275" y="378"/>
                </a:lnTo>
                <a:lnTo>
                  <a:pt x="1275" y="372"/>
                </a:lnTo>
                <a:lnTo>
                  <a:pt x="1275" y="365"/>
                </a:lnTo>
                <a:lnTo>
                  <a:pt x="1275" y="358"/>
                </a:lnTo>
                <a:lnTo>
                  <a:pt x="1275" y="351"/>
                </a:lnTo>
                <a:lnTo>
                  <a:pt x="1275" y="331"/>
                </a:lnTo>
                <a:lnTo>
                  <a:pt x="1275" y="324"/>
                </a:lnTo>
                <a:lnTo>
                  <a:pt x="1275" y="311"/>
                </a:lnTo>
                <a:lnTo>
                  <a:pt x="1275" y="277"/>
                </a:lnTo>
                <a:lnTo>
                  <a:pt x="1275" y="263"/>
                </a:lnTo>
                <a:lnTo>
                  <a:pt x="1275" y="256"/>
                </a:lnTo>
                <a:lnTo>
                  <a:pt x="1275" y="250"/>
                </a:lnTo>
                <a:lnTo>
                  <a:pt x="1275" y="250"/>
                </a:lnTo>
                <a:lnTo>
                  <a:pt x="1275" y="250"/>
                </a:lnTo>
                <a:lnTo>
                  <a:pt x="1275" y="243"/>
                </a:lnTo>
                <a:lnTo>
                  <a:pt x="1275" y="236"/>
                </a:lnTo>
                <a:lnTo>
                  <a:pt x="1275" y="236"/>
                </a:lnTo>
                <a:lnTo>
                  <a:pt x="1275" y="229"/>
                </a:lnTo>
                <a:lnTo>
                  <a:pt x="1275" y="229"/>
                </a:lnTo>
                <a:lnTo>
                  <a:pt x="1275" y="223"/>
                </a:lnTo>
                <a:lnTo>
                  <a:pt x="1275" y="223"/>
                </a:lnTo>
                <a:lnTo>
                  <a:pt x="1275" y="223"/>
                </a:lnTo>
                <a:lnTo>
                  <a:pt x="1275" y="223"/>
                </a:lnTo>
                <a:lnTo>
                  <a:pt x="1275" y="216"/>
                </a:lnTo>
                <a:lnTo>
                  <a:pt x="1275" y="216"/>
                </a:lnTo>
                <a:lnTo>
                  <a:pt x="1275" y="216"/>
                </a:lnTo>
                <a:lnTo>
                  <a:pt x="1290" y="216"/>
                </a:lnTo>
                <a:lnTo>
                  <a:pt x="1290" y="216"/>
                </a:lnTo>
                <a:lnTo>
                  <a:pt x="1290" y="216"/>
                </a:lnTo>
                <a:lnTo>
                  <a:pt x="1290" y="209"/>
                </a:lnTo>
                <a:lnTo>
                  <a:pt x="1290" y="209"/>
                </a:lnTo>
                <a:lnTo>
                  <a:pt x="1290" y="209"/>
                </a:lnTo>
                <a:lnTo>
                  <a:pt x="1297" y="209"/>
                </a:lnTo>
                <a:lnTo>
                  <a:pt x="1297" y="209"/>
                </a:lnTo>
                <a:lnTo>
                  <a:pt x="1297" y="209"/>
                </a:lnTo>
                <a:lnTo>
                  <a:pt x="1297" y="209"/>
                </a:lnTo>
                <a:lnTo>
                  <a:pt x="1297" y="216"/>
                </a:lnTo>
                <a:lnTo>
                  <a:pt x="1297" y="216"/>
                </a:lnTo>
                <a:lnTo>
                  <a:pt x="1297" y="216"/>
                </a:lnTo>
                <a:lnTo>
                  <a:pt x="1297" y="216"/>
                </a:lnTo>
                <a:lnTo>
                  <a:pt x="1304" y="216"/>
                </a:lnTo>
                <a:lnTo>
                  <a:pt x="1304" y="223"/>
                </a:lnTo>
                <a:lnTo>
                  <a:pt x="1304" y="223"/>
                </a:lnTo>
                <a:lnTo>
                  <a:pt x="1304" y="223"/>
                </a:lnTo>
                <a:lnTo>
                  <a:pt x="1304" y="229"/>
                </a:lnTo>
                <a:lnTo>
                  <a:pt x="1304" y="229"/>
                </a:lnTo>
                <a:lnTo>
                  <a:pt x="1297" y="236"/>
                </a:lnTo>
                <a:lnTo>
                  <a:pt x="1297" y="243"/>
                </a:lnTo>
                <a:lnTo>
                  <a:pt x="1297" y="256"/>
                </a:lnTo>
                <a:lnTo>
                  <a:pt x="1297" y="284"/>
                </a:lnTo>
                <a:lnTo>
                  <a:pt x="1297" y="284"/>
                </a:lnTo>
                <a:lnTo>
                  <a:pt x="1297" y="311"/>
                </a:lnTo>
                <a:lnTo>
                  <a:pt x="1297" y="317"/>
                </a:lnTo>
                <a:lnTo>
                  <a:pt x="1297" y="331"/>
                </a:lnTo>
                <a:lnTo>
                  <a:pt x="1297" y="338"/>
                </a:lnTo>
                <a:lnTo>
                  <a:pt x="1304" y="358"/>
                </a:lnTo>
                <a:lnTo>
                  <a:pt x="1304" y="365"/>
                </a:lnTo>
                <a:lnTo>
                  <a:pt x="1304" y="372"/>
                </a:lnTo>
                <a:lnTo>
                  <a:pt x="1304" y="378"/>
                </a:lnTo>
                <a:lnTo>
                  <a:pt x="1304" y="385"/>
                </a:lnTo>
                <a:lnTo>
                  <a:pt x="1304" y="385"/>
                </a:lnTo>
                <a:lnTo>
                  <a:pt x="1304" y="392"/>
                </a:lnTo>
                <a:lnTo>
                  <a:pt x="1304" y="392"/>
                </a:lnTo>
                <a:lnTo>
                  <a:pt x="1304" y="399"/>
                </a:lnTo>
                <a:lnTo>
                  <a:pt x="1304" y="399"/>
                </a:lnTo>
                <a:lnTo>
                  <a:pt x="1304" y="399"/>
                </a:lnTo>
                <a:lnTo>
                  <a:pt x="1312" y="405"/>
                </a:lnTo>
                <a:close/>
                <a:moveTo>
                  <a:pt x="1392" y="412"/>
                </a:moveTo>
                <a:lnTo>
                  <a:pt x="1392" y="405"/>
                </a:lnTo>
                <a:lnTo>
                  <a:pt x="1385" y="399"/>
                </a:lnTo>
                <a:lnTo>
                  <a:pt x="1377" y="392"/>
                </a:lnTo>
                <a:lnTo>
                  <a:pt x="1377" y="385"/>
                </a:lnTo>
                <a:lnTo>
                  <a:pt x="1370" y="385"/>
                </a:lnTo>
                <a:lnTo>
                  <a:pt x="1370" y="378"/>
                </a:lnTo>
                <a:lnTo>
                  <a:pt x="1370" y="378"/>
                </a:lnTo>
                <a:lnTo>
                  <a:pt x="1370" y="372"/>
                </a:lnTo>
                <a:lnTo>
                  <a:pt x="1355" y="372"/>
                </a:lnTo>
                <a:lnTo>
                  <a:pt x="1355" y="372"/>
                </a:lnTo>
                <a:lnTo>
                  <a:pt x="1355" y="378"/>
                </a:lnTo>
                <a:lnTo>
                  <a:pt x="1355" y="378"/>
                </a:lnTo>
                <a:lnTo>
                  <a:pt x="1355" y="378"/>
                </a:lnTo>
                <a:lnTo>
                  <a:pt x="1348" y="385"/>
                </a:lnTo>
                <a:lnTo>
                  <a:pt x="1348" y="392"/>
                </a:lnTo>
                <a:lnTo>
                  <a:pt x="1341" y="399"/>
                </a:lnTo>
                <a:lnTo>
                  <a:pt x="1334" y="405"/>
                </a:lnTo>
                <a:lnTo>
                  <a:pt x="1326" y="412"/>
                </a:lnTo>
                <a:lnTo>
                  <a:pt x="1326" y="426"/>
                </a:lnTo>
                <a:lnTo>
                  <a:pt x="1334" y="426"/>
                </a:lnTo>
                <a:lnTo>
                  <a:pt x="1334" y="426"/>
                </a:lnTo>
                <a:lnTo>
                  <a:pt x="1334" y="426"/>
                </a:lnTo>
                <a:lnTo>
                  <a:pt x="1334" y="426"/>
                </a:lnTo>
                <a:lnTo>
                  <a:pt x="1341" y="426"/>
                </a:lnTo>
                <a:lnTo>
                  <a:pt x="1348" y="426"/>
                </a:lnTo>
                <a:lnTo>
                  <a:pt x="1355" y="426"/>
                </a:lnTo>
                <a:lnTo>
                  <a:pt x="1370" y="426"/>
                </a:lnTo>
                <a:lnTo>
                  <a:pt x="1385" y="426"/>
                </a:lnTo>
                <a:lnTo>
                  <a:pt x="1392" y="426"/>
                </a:lnTo>
                <a:lnTo>
                  <a:pt x="1392" y="412"/>
                </a:lnTo>
                <a:close/>
                <a:moveTo>
                  <a:pt x="503" y="994"/>
                </a:moveTo>
                <a:lnTo>
                  <a:pt x="503" y="1001"/>
                </a:lnTo>
                <a:lnTo>
                  <a:pt x="495" y="1001"/>
                </a:lnTo>
                <a:lnTo>
                  <a:pt x="488" y="1001"/>
                </a:lnTo>
                <a:lnTo>
                  <a:pt x="481" y="1001"/>
                </a:lnTo>
                <a:lnTo>
                  <a:pt x="481" y="1001"/>
                </a:lnTo>
                <a:lnTo>
                  <a:pt x="466" y="994"/>
                </a:lnTo>
                <a:lnTo>
                  <a:pt x="459" y="994"/>
                </a:lnTo>
                <a:lnTo>
                  <a:pt x="459" y="994"/>
                </a:lnTo>
                <a:lnTo>
                  <a:pt x="459" y="994"/>
                </a:lnTo>
                <a:lnTo>
                  <a:pt x="459" y="994"/>
                </a:lnTo>
                <a:lnTo>
                  <a:pt x="459" y="988"/>
                </a:lnTo>
                <a:lnTo>
                  <a:pt x="459" y="988"/>
                </a:lnTo>
                <a:lnTo>
                  <a:pt x="459" y="988"/>
                </a:lnTo>
                <a:lnTo>
                  <a:pt x="459" y="988"/>
                </a:lnTo>
                <a:lnTo>
                  <a:pt x="466" y="988"/>
                </a:lnTo>
                <a:lnTo>
                  <a:pt x="466" y="981"/>
                </a:lnTo>
                <a:lnTo>
                  <a:pt x="488" y="981"/>
                </a:lnTo>
                <a:lnTo>
                  <a:pt x="488" y="974"/>
                </a:lnTo>
                <a:lnTo>
                  <a:pt x="495" y="974"/>
                </a:lnTo>
                <a:lnTo>
                  <a:pt x="495" y="974"/>
                </a:lnTo>
                <a:lnTo>
                  <a:pt x="503" y="974"/>
                </a:lnTo>
                <a:lnTo>
                  <a:pt x="503" y="974"/>
                </a:lnTo>
                <a:lnTo>
                  <a:pt x="510" y="974"/>
                </a:lnTo>
                <a:lnTo>
                  <a:pt x="510" y="974"/>
                </a:lnTo>
                <a:lnTo>
                  <a:pt x="510" y="974"/>
                </a:lnTo>
                <a:lnTo>
                  <a:pt x="510" y="974"/>
                </a:lnTo>
                <a:lnTo>
                  <a:pt x="510" y="974"/>
                </a:lnTo>
                <a:lnTo>
                  <a:pt x="510" y="974"/>
                </a:lnTo>
                <a:lnTo>
                  <a:pt x="517" y="974"/>
                </a:lnTo>
                <a:lnTo>
                  <a:pt x="517" y="974"/>
                </a:lnTo>
                <a:lnTo>
                  <a:pt x="517" y="974"/>
                </a:lnTo>
                <a:lnTo>
                  <a:pt x="524" y="981"/>
                </a:lnTo>
                <a:lnTo>
                  <a:pt x="524" y="981"/>
                </a:lnTo>
                <a:lnTo>
                  <a:pt x="524" y="981"/>
                </a:lnTo>
                <a:lnTo>
                  <a:pt x="532" y="974"/>
                </a:lnTo>
                <a:lnTo>
                  <a:pt x="532" y="974"/>
                </a:lnTo>
                <a:lnTo>
                  <a:pt x="532" y="974"/>
                </a:lnTo>
                <a:lnTo>
                  <a:pt x="532" y="967"/>
                </a:lnTo>
                <a:lnTo>
                  <a:pt x="532" y="961"/>
                </a:lnTo>
                <a:lnTo>
                  <a:pt x="539" y="954"/>
                </a:lnTo>
                <a:lnTo>
                  <a:pt x="539" y="940"/>
                </a:lnTo>
                <a:lnTo>
                  <a:pt x="539" y="933"/>
                </a:lnTo>
                <a:lnTo>
                  <a:pt x="546" y="933"/>
                </a:lnTo>
                <a:lnTo>
                  <a:pt x="546" y="927"/>
                </a:lnTo>
                <a:lnTo>
                  <a:pt x="546" y="920"/>
                </a:lnTo>
                <a:lnTo>
                  <a:pt x="561" y="913"/>
                </a:lnTo>
                <a:lnTo>
                  <a:pt x="561" y="913"/>
                </a:lnTo>
                <a:lnTo>
                  <a:pt x="561" y="913"/>
                </a:lnTo>
                <a:lnTo>
                  <a:pt x="568" y="906"/>
                </a:lnTo>
                <a:lnTo>
                  <a:pt x="568" y="900"/>
                </a:lnTo>
                <a:lnTo>
                  <a:pt x="568" y="900"/>
                </a:lnTo>
                <a:lnTo>
                  <a:pt x="568" y="900"/>
                </a:lnTo>
                <a:lnTo>
                  <a:pt x="568" y="900"/>
                </a:lnTo>
                <a:lnTo>
                  <a:pt x="568" y="893"/>
                </a:lnTo>
                <a:lnTo>
                  <a:pt x="568" y="893"/>
                </a:lnTo>
                <a:lnTo>
                  <a:pt x="568" y="893"/>
                </a:lnTo>
                <a:lnTo>
                  <a:pt x="568" y="893"/>
                </a:lnTo>
                <a:lnTo>
                  <a:pt x="561" y="893"/>
                </a:lnTo>
                <a:lnTo>
                  <a:pt x="561" y="893"/>
                </a:lnTo>
                <a:lnTo>
                  <a:pt x="561" y="893"/>
                </a:lnTo>
                <a:lnTo>
                  <a:pt x="561" y="900"/>
                </a:lnTo>
                <a:lnTo>
                  <a:pt x="546" y="900"/>
                </a:lnTo>
                <a:lnTo>
                  <a:pt x="561" y="893"/>
                </a:lnTo>
                <a:lnTo>
                  <a:pt x="546" y="900"/>
                </a:lnTo>
                <a:lnTo>
                  <a:pt x="546" y="900"/>
                </a:lnTo>
                <a:lnTo>
                  <a:pt x="546" y="900"/>
                </a:lnTo>
                <a:lnTo>
                  <a:pt x="539" y="906"/>
                </a:lnTo>
                <a:lnTo>
                  <a:pt x="532" y="906"/>
                </a:lnTo>
                <a:lnTo>
                  <a:pt x="532" y="913"/>
                </a:lnTo>
                <a:lnTo>
                  <a:pt x="524" y="913"/>
                </a:lnTo>
                <a:lnTo>
                  <a:pt x="524" y="920"/>
                </a:lnTo>
                <a:lnTo>
                  <a:pt x="524" y="920"/>
                </a:lnTo>
                <a:lnTo>
                  <a:pt x="524" y="920"/>
                </a:lnTo>
                <a:lnTo>
                  <a:pt x="524" y="920"/>
                </a:lnTo>
                <a:lnTo>
                  <a:pt x="524" y="927"/>
                </a:lnTo>
                <a:lnTo>
                  <a:pt x="524" y="927"/>
                </a:lnTo>
                <a:lnTo>
                  <a:pt x="524" y="927"/>
                </a:lnTo>
                <a:lnTo>
                  <a:pt x="524" y="927"/>
                </a:lnTo>
                <a:lnTo>
                  <a:pt x="517" y="933"/>
                </a:lnTo>
                <a:lnTo>
                  <a:pt x="517" y="940"/>
                </a:lnTo>
                <a:lnTo>
                  <a:pt x="517" y="940"/>
                </a:lnTo>
                <a:lnTo>
                  <a:pt x="510" y="940"/>
                </a:lnTo>
                <a:lnTo>
                  <a:pt x="510" y="933"/>
                </a:lnTo>
                <a:lnTo>
                  <a:pt x="510" y="933"/>
                </a:lnTo>
                <a:lnTo>
                  <a:pt x="510" y="933"/>
                </a:lnTo>
                <a:lnTo>
                  <a:pt x="510" y="927"/>
                </a:lnTo>
                <a:lnTo>
                  <a:pt x="510" y="927"/>
                </a:lnTo>
                <a:lnTo>
                  <a:pt x="510" y="927"/>
                </a:lnTo>
                <a:lnTo>
                  <a:pt x="503" y="920"/>
                </a:lnTo>
                <a:lnTo>
                  <a:pt x="503" y="920"/>
                </a:lnTo>
                <a:lnTo>
                  <a:pt x="495" y="920"/>
                </a:lnTo>
                <a:lnTo>
                  <a:pt x="495" y="927"/>
                </a:lnTo>
                <a:lnTo>
                  <a:pt x="495" y="927"/>
                </a:lnTo>
                <a:lnTo>
                  <a:pt x="495" y="927"/>
                </a:lnTo>
                <a:lnTo>
                  <a:pt x="488" y="927"/>
                </a:lnTo>
                <a:lnTo>
                  <a:pt x="488" y="927"/>
                </a:lnTo>
                <a:lnTo>
                  <a:pt x="488" y="933"/>
                </a:lnTo>
                <a:lnTo>
                  <a:pt x="488" y="933"/>
                </a:lnTo>
                <a:lnTo>
                  <a:pt x="488" y="933"/>
                </a:lnTo>
                <a:lnTo>
                  <a:pt x="481" y="940"/>
                </a:lnTo>
                <a:lnTo>
                  <a:pt x="481" y="940"/>
                </a:lnTo>
                <a:lnTo>
                  <a:pt x="481" y="940"/>
                </a:lnTo>
                <a:lnTo>
                  <a:pt x="481" y="940"/>
                </a:lnTo>
                <a:lnTo>
                  <a:pt x="481" y="940"/>
                </a:lnTo>
                <a:lnTo>
                  <a:pt x="481" y="954"/>
                </a:lnTo>
                <a:lnTo>
                  <a:pt x="466" y="954"/>
                </a:lnTo>
                <a:lnTo>
                  <a:pt x="466" y="954"/>
                </a:lnTo>
                <a:lnTo>
                  <a:pt x="466" y="961"/>
                </a:lnTo>
                <a:lnTo>
                  <a:pt x="466" y="961"/>
                </a:lnTo>
                <a:lnTo>
                  <a:pt x="466" y="961"/>
                </a:lnTo>
                <a:lnTo>
                  <a:pt x="466" y="967"/>
                </a:lnTo>
                <a:lnTo>
                  <a:pt x="466" y="967"/>
                </a:lnTo>
                <a:lnTo>
                  <a:pt x="459" y="967"/>
                </a:lnTo>
                <a:lnTo>
                  <a:pt x="459" y="974"/>
                </a:lnTo>
                <a:lnTo>
                  <a:pt x="459" y="974"/>
                </a:lnTo>
                <a:lnTo>
                  <a:pt x="459" y="974"/>
                </a:lnTo>
                <a:lnTo>
                  <a:pt x="459" y="974"/>
                </a:lnTo>
                <a:lnTo>
                  <a:pt x="451" y="974"/>
                </a:lnTo>
                <a:lnTo>
                  <a:pt x="451" y="967"/>
                </a:lnTo>
                <a:lnTo>
                  <a:pt x="451" y="967"/>
                </a:lnTo>
                <a:lnTo>
                  <a:pt x="451" y="961"/>
                </a:lnTo>
                <a:lnTo>
                  <a:pt x="451" y="961"/>
                </a:lnTo>
                <a:lnTo>
                  <a:pt x="451" y="954"/>
                </a:lnTo>
                <a:lnTo>
                  <a:pt x="451" y="954"/>
                </a:lnTo>
                <a:lnTo>
                  <a:pt x="451" y="954"/>
                </a:lnTo>
                <a:lnTo>
                  <a:pt x="451" y="954"/>
                </a:lnTo>
                <a:lnTo>
                  <a:pt x="451" y="954"/>
                </a:lnTo>
                <a:lnTo>
                  <a:pt x="451" y="954"/>
                </a:lnTo>
                <a:lnTo>
                  <a:pt x="451" y="954"/>
                </a:lnTo>
                <a:lnTo>
                  <a:pt x="451" y="954"/>
                </a:lnTo>
                <a:lnTo>
                  <a:pt x="451" y="954"/>
                </a:lnTo>
                <a:lnTo>
                  <a:pt x="451" y="954"/>
                </a:lnTo>
                <a:lnTo>
                  <a:pt x="451" y="954"/>
                </a:lnTo>
                <a:lnTo>
                  <a:pt x="451" y="954"/>
                </a:lnTo>
                <a:lnTo>
                  <a:pt x="444" y="954"/>
                </a:lnTo>
                <a:lnTo>
                  <a:pt x="444" y="954"/>
                </a:lnTo>
                <a:lnTo>
                  <a:pt x="437" y="961"/>
                </a:lnTo>
                <a:lnTo>
                  <a:pt x="437" y="961"/>
                </a:lnTo>
                <a:lnTo>
                  <a:pt x="430" y="974"/>
                </a:lnTo>
                <a:lnTo>
                  <a:pt x="422" y="981"/>
                </a:lnTo>
                <a:lnTo>
                  <a:pt x="422" y="988"/>
                </a:lnTo>
                <a:lnTo>
                  <a:pt x="422" y="994"/>
                </a:lnTo>
                <a:lnTo>
                  <a:pt x="415" y="994"/>
                </a:lnTo>
                <a:lnTo>
                  <a:pt x="415" y="1001"/>
                </a:lnTo>
                <a:lnTo>
                  <a:pt x="415" y="1001"/>
                </a:lnTo>
                <a:lnTo>
                  <a:pt x="408" y="1001"/>
                </a:lnTo>
                <a:lnTo>
                  <a:pt x="408" y="1001"/>
                </a:lnTo>
                <a:lnTo>
                  <a:pt x="400" y="1001"/>
                </a:lnTo>
                <a:lnTo>
                  <a:pt x="400" y="1001"/>
                </a:lnTo>
                <a:lnTo>
                  <a:pt x="400" y="1001"/>
                </a:lnTo>
                <a:lnTo>
                  <a:pt x="400" y="994"/>
                </a:lnTo>
                <a:lnTo>
                  <a:pt x="400" y="994"/>
                </a:lnTo>
                <a:lnTo>
                  <a:pt x="386" y="994"/>
                </a:lnTo>
                <a:lnTo>
                  <a:pt x="386" y="994"/>
                </a:lnTo>
                <a:lnTo>
                  <a:pt x="386" y="994"/>
                </a:lnTo>
                <a:lnTo>
                  <a:pt x="386" y="994"/>
                </a:lnTo>
                <a:lnTo>
                  <a:pt x="386" y="994"/>
                </a:lnTo>
                <a:lnTo>
                  <a:pt x="386" y="994"/>
                </a:lnTo>
                <a:lnTo>
                  <a:pt x="386" y="988"/>
                </a:lnTo>
                <a:lnTo>
                  <a:pt x="386" y="981"/>
                </a:lnTo>
                <a:lnTo>
                  <a:pt x="386" y="981"/>
                </a:lnTo>
                <a:lnTo>
                  <a:pt x="386" y="974"/>
                </a:lnTo>
                <a:lnTo>
                  <a:pt x="386" y="967"/>
                </a:lnTo>
                <a:lnTo>
                  <a:pt x="386" y="967"/>
                </a:lnTo>
                <a:lnTo>
                  <a:pt x="386" y="967"/>
                </a:lnTo>
                <a:lnTo>
                  <a:pt x="400" y="961"/>
                </a:lnTo>
                <a:lnTo>
                  <a:pt x="400" y="967"/>
                </a:lnTo>
                <a:lnTo>
                  <a:pt x="400" y="967"/>
                </a:lnTo>
                <a:lnTo>
                  <a:pt x="408" y="967"/>
                </a:lnTo>
                <a:lnTo>
                  <a:pt x="408" y="967"/>
                </a:lnTo>
                <a:lnTo>
                  <a:pt x="408" y="967"/>
                </a:lnTo>
                <a:lnTo>
                  <a:pt x="408" y="967"/>
                </a:lnTo>
                <a:lnTo>
                  <a:pt x="408" y="967"/>
                </a:lnTo>
                <a:lnTo>
                  <a:pt x="408" y="967"/>
                </a:lnTo>
                <a:lnTo>
                  <a:pt x="415" y="967"/>
                </a:lnTo>
                <a:lnTo>
                  <a:pt x="422" y="961"/>
                </a:lnTo>
                <a:lnTo>
                  <a:pt x="422" y="961"/>
                </a:lnTo>
                <a:lnTo>
                  <a:pt x="422" y="961"/>
                </a:lnTo>
                <a:lnTo>
                  <a:pt x="430" y="954"/>
                </a:lnTo>
                <a:lnTo>
                  <a:pt x="437" y="940"/>
                </a:lnTo>
                <a:lnTo>
                  <a:pt x="444" y="940"/>
                </a:lnTo>
                <a:lnTo>
                  <a:pt x="444" y="933"/>
                </a:lnTo>
                <a:lnTo>
                  <a:pt x="444" y="933"/>
                </a:lnTo>
                <a:lnTo>
                  <a:pt x="444" y="933"/>
                </a:lnTo>
                <a:lnTo>
                  <a:pt x="451" y="927"/>
                </a:lnTo>
                <a:lnTo>
                  <a:pt x="459" y="920"/>
                </a:lnTo>
                <a:lnTo>
                  <a:pt x="459" y="920"/>
                </a:lnTo>
                <a:lnTo>
                  <a:pt x="466" y="920"/>
                </a:lnTo>
                <a:lnTo>
                  <a:pt x="466" y="920"/>
                </a:lnTo>
                <a:lnTo>
                  <a:pt x="466" y="913"/>
                </a:lnTo>
                <a:lnTo>
                  <a:pt x="466" y="913"/>
                </a:lnTo>
                <a:lnTo>
                  <a:pt x="466" y="906"/>
                </a:lnTo>
                <a:lnTo>
                  <a:pt x="466" y="906"/>
                </a:lnTo>
                <a:lnTo>
                  <a:pt x="466" y="900"/>
                </a:lnTo>
                <a:lnTo>
                  <a:pt x="466" y="893"/>
                </a:lnTo>
                <a:lnTo>
                  <a:pt x="466" y="893"/>
                </a:lnTo>
                <a:lnTo>
                  <a:pt x="466" y="893"/>
                </a:lnTo>
                <a:lnTo>
                  <a:pt x="466" y="893"/>
                </a:lnTo>
                <a:lnTo>
                  <a:pt x="466" y="886"/>
                </a:lnTo>
                <a:lnTo>
                  <a:pt x="466" y="886"/>
                </a:lnTo>
                <a:lnTo>
                  <a:pt x="466" y="886"/>
                </a:lnTo>
                <a:lnTo>
                  <a:pt x="466" y="886"/>
                </a:lnTo>
                <a:lnTo>
                  <a:pt x="466" y="886"/>
                </a:lnTo>
                <a:lnTo>
                  <a:pt x="466" y="886"/>
                </a:lnTo>
                <a:lnTo>
                  <a:pt x="466" y="879"/>
                </a:lnTo>
                <a:lnTo>
                  <a:pt x="466" y="879"/>
                </a:lnTo>
                <a:lnTo>
                  <a:pt x="481" y="879"/>
                </a:lnTo>
                <a:lnTo>
                  <a:pt x="488" y="866"/>
                </a:lnTo>
                <a:lnTo>
                  <a:pt x="488" y="866"/>
                </a:lnTo>
                <a:lnTo>
                  <a:pt x="488" y="866"/>
                </a:lnTo>
                <a:lnTo>
                  <a:pt x="488" y="859"/>
                </a:lnTo>
                <a:lnTo>
                  <a:pt x="488" y="859"/>
                </a:lnTo>
                <a:lnTo>
                  <a:pt x="488" y="859"/>
                </a:lnTo>
                <a:lnTo>
                  <a:pt x="481" y="859"/>
                </a:lnTo>
                <a:lnTo>
                  <a:pt x="481" y="859"/>
                </a:lnTo>
                <a:lnTo>
                  <a:pt x="481" y="859"/>
                </a:lnTo>
                <a:lnTo>
                  <a:pt x="466" y="852"/>
                </a:lnTo>
                <a:lnTo>
                  <a:pt x="459" y="852"/>
                </a:lnTo>
                <a:lnTo>
                  <a:pt x="459" y="845"/>
                </a:lnTo>
                <a:lnTo>
                  <a:pt x="459" y="845"/>
                </a:lnTo>
                <a:lnTo>
                  <a:pt x="466" y="845"/>
                </a:lnTo>
                <a:lnTo>
                  <a:pt x="488" y="845"/>
                </a:lnTo>
                <a:lnTo>
                  <a:pt x="495" y="845"/>
                </a:lnTo>
                <a:lnTo>
                  <a:pt x="495" y="845"/>
                </a:lnTo>
                <a:lnTo>
                  <a:pt x="503" y="845"/>
                </a:lnTo>
                <a:lnTo>
                  <a:pt x="510" y="839"/>
                </a:lnTo>
                <a:lnTo>
                  <a:pt x="517" y="839"/>
                </a:lnTo>
                <a:lnTo>
                  <a:pt x="524" y="832"/>
                </a:lnTo>
                <a:lnTo>
                  <a:pt x="532" y="832"/>
                </a:lnTo>
                <a:lnTo>
                  <a:pt x="532" y="832"/>
                </a:lnTo>
                <a:lnTo>
                  <a:pt x="539" y="832"/>
                </a:lnTo>
                <a:lnTo>
                  <a:pt x="539" y="825"/>
                </a:lnTo>
                <a:lnTo>
                  <a:pt x="539" y="825"/>
                </a:lnTo>
                <a:lnTo>
                  <a:pt x="546" y="825"/>
                </a:lnTo>
                <a:lnTo>
                  <a:pt x="546" y="825"/>
                </a:lnTo>
                <a:lnTo>
                  <a:pt x="561" y="818"/>
                </a:lnTo>
                <a:lnTo>
                  <a:pt x="561" y="818"/>
                </a:lnTo>
                <a:lnTo>
                  <a:pt x="568" y="818"/>
                </a:lnTo>
                <a:lnTo>
                  <a:pt x="568" y="812"/>
                </a:lnTo>
                <a:lnTo>
                  <a:pt x="575" y="812"/>
                </a:lnTo>
                <a:lnTo>
                  <a:pt x="575" y="812"/>
                </a:lnTo>
                <a:lnTo>
                  <a:pt x="575" y="812"/>
                </a:lnTo>
                <a:lnTo>
                  <a:pt x="583" y="812"/>
                </a:lnTo>
                <a:lnTo>
                  <a:pt x="583" y="812"/>
                </a:lnTo>
                <a:lnTo>
                  <a:pt x="583" y="818"/>
                </a:lnTo>
                <a:lnTo>
                  <a:pt x="583" y="818"/>
                </a:lnTo>
                <a:lnTo>
                  <a:pt x="590" y="818"/>
                </a:lnTo>
                <a:lnTo>
                  <a:pt x="590" y="825"/>
                </a:lnTo>
                <a:lnTo>
                  <a:pt x="590" y="825"/>
                </a:lnTo>
                <a:lnTo>
                  <a:pt x="583" y="832"/>
                </a:lnTo>
                <a:lnTo>
                  <a:pt x="583" y="832"/>
                </a:lnTo>
                <a:lnTo>
                  <a:pt x="575" y="832"/>
                </a:lnTo>
                <a:lnTo>
                  <a:pt x="568" y="839"/>
                </a:lnTo>
                <a:lnTo>
                  <a:pt x="561" y="839"/>
                </a:lnTo>
                <a:lnTo>
                  <a:pt x="546" y="845"/>
                </a:lnTo>
                <a:lnTo>
                  <a:pt x="532" y="852"/>
                </a:lnTo>
                <a:lnTo>
                  <a:pt x="532" y="852"/>
                </a:lnTo>
                <a:lnTo>
                  <a:pt x="532" y="859"/>
                </a:lnTo>
                <a:lnTo>
                  <a:pt x="532" y="859"/>
                </a:lnTo>
                <a:lnTo>
                  <a:pt x="532" y="859"/>
                </a:lnTo>
                <a:lnTo>
                  <a:pt x="532" y="859"/>
                </a:lnTo>
                <a:lnTo>
                  <a:pt x="539" y="866"/>
                </a:lnTo>
                <a:lnTo>
                  <a:pt x="539" y="879"/>
                </a:lnTo>
                <a:lnTo>
                  <a:pt x="539" y="879"/>
                </a:lnTo>
                <a:lnTo>
                  <a:pt x="539" y="886"/>
                </a:lnTo>
                <a:lnTo>
                  <a:pt x="539" y="886"/>
                </a:lnTo>
                <a:lnTo>
                  <a:pt x="546" y="886"/>
                </a:lnTo>
                <a:lnTo>
                  <a:pt x="546" y="886"/>
                </a:lnTo>
                <a:lnTo>
                  <a:pt x="561" y="886"/>
                </a:lnTo>
                <a:lnTo>
                  <a:pt x="568" y="879"/>
                </a:lnTo>
                <a:lnTo>
                  <a:pt x="575" y="879"/>
                </a:lnTo>
                <a:lnTo>
                  <a:pt x="583" y="866"/>
                </a:lnTo>
                <a:lnTo>
                  <a:pt x="583" y="866"/>
                </a:lnTo>
                <a:lnTo>
                  <a:pt x="590" y="866"/>
                </a:lnTo>
                <a:lnTo>
                  <a:pt x="590" y="866"/>
                </a:lnTo>
                <a:lnTo>
                  <a:pt x="590" y="866"/>
                </a:lnTo>
                <a:lnTo>
                  <a:pt x="597" y="866"/>
                </a:lnTo>
                <a:lnTo>
                  <a:pt x="597" y="866"/>
                </a:lnTo>
                <a:lnTo>
                  <a:pt x="597" y="879"/>
                </a:lnTo>
                <a:lnTo>
                  <a:pt x="605" y="879"/>
                </a:lnTo>
                <a:lnTo>
                  <a:pt x="605" y="879"/>
                </a:lnTo>
                <a:lnTo>
                  <a:pt x="605" y="886"/>
                </a:lnTo>
                <a:lnTo>
                  <a:pt x="605" y="893"/>
                </a:lnTo>
                <a:lnTo>
                  <a:pt x="605" y="893"/>
                </a:lnTo>
                <a:lnTo>
                  <a:pt x="605" y="893"/>
                </a:lnTo>
                <a:lnTo>
                  <a:pt x="597" y="900"/>
                </a:lnTo>
                <a:lnTo>
                  <a:pt x="597" y="900"/>
                </a:lnTo>
                <a:lnTo>
                  <a:pt x="597" y="906"/>
                </a:lnTo>
                <a:lnTo>
                  <a:pt x="590" y="906"/>
                </a:lnTo>
                <a:lnTo>
                  <a:pt x="590" y="913"/>
                </a:lnTo>
                <a:lnTo>
                  <a:pt x="590" y="913"/>
                </a:lnTo>
                <a:lnTo>
                  <a:pt x="583" y="920"/>
                </a:lnTo>
                <a:lnTo>
                  <a:pt x="583" y="927"/>
                </a:lnTo>
                <a:lnTo>
                  <a:pt x="583" y="927"/>
                </a:lnTo>
                <a:lnTo>
                  <a:pt x="583" y="933"/>
                </a:lnTo>
                <a:lnTo>
                  <a:pt x="575" y="940"/>
                </a:lnTo>
                <a:lnTo>
                  <a:pt x="568" y="961"/>
                </a:lnTo>
                <a:lnTo>
                  <a:pt x="568" y="961"/>
                </a:lnTo>
                <a:lnTo>
                  <a:pt x="568" y="961"/>
                </a:lnTo>
                <a:lnTo>
                  <a:pt x="568" y="974"/>
                </a:lnTo>
                <a:lnTo>
                  <a:pt x="561" y="981"/>
                </a:lnTo>
                <a:lnTo>
                  <a:pt x="561" y="988"/>
                </a:lnTo>
                <a:lnTo>
                  <a:pt x="561" y="988"/>
                </a:lnTo>
                <a:lnTo>
                  <a:pt x="546" y="994"/>
                </a:lnTo>
                <a:lnTo>
                  <a:pt x="546" y="994"/>
                </a:lnTo>
                <a:lnTo>
                  <a:pt x="546" y="994"/>
                </a:lnTo>
                <a:lnTo>
                  <a:pt x="546" y="994"/>
                </a:lnTo>
                <a:lnTo>
                  <a:pt x="539" y="1001"/>
                </a:lnTo>
                <a:lnTo>
                  <a:pt x="539" y="1001"/>
                </a:lnTo>
                <a:lnTo>
                  <a:pt x="532" y="1001"/>
                </a:lnTo>
                <a:lnTo>
                  <a:pt x="532" y="1001"/>
                </a:lnTo>
                <a:lnTo>
                  <a:pt x="524" y="1001"/>
                </a:lnTo>
                <a:lnTo>
                  <a:pt x="524" y="1001"/>
                </a:lnTo>
                <a:lnTo>
                  <a:pt x="524" y="994"/>
                </a:lnTo>
                <a:lnTo>
                  <a:pt x="517" y="988"/>
                </a:lnTo>
                <a:lnTo>
                  <a:pt x="517" y="988"/>
                </a:lnTo>
                <a:lnTo>
                  <a:pt x="517" y="988"/>
                </a:lnTo>
                <a:lnTo>
                  <a:pt x="517" y="981"/>
                </a:lnTo>
                <a:lnTo>
                  <a:pt x="510" y="981"/>
                </a:lnTo>
                <a:lnTo>
                  <a:pt x="510" y="988"/>
                </a:lnTo>
                <a:lnTo>
                  <a:pt x="503" y="988"/>
                </a:lnTo>
                <a:lnTo>
                  <a:pt x="503" y="994"/>
                </a:lnTo>
                <a:lnTo>
                  <a:pt x="503" y="994"/>
                </a:lnTo>
                <a:close/>
                <a:moveTo>
                  <a:pt x="481" y="886"/>
                </a:moveTo>
                <a:lnTo>
                  <a:pt x="481" y="886"/>
                </a:lnTo>
                <a:lnTo>
                  <a:pt x="481" y="893"/>
                </a:lnTo>
                <a:lnTo>
                  <a:pt x="481" y="900"/>
                </a:lnTo>
                <a:lnTo>
                  <a:pt x="481" y="900"/>
                </a:lnTo>
                <a:lnTo>
                  <a:pt x="488" y="906"/>
                </a:lnTo>
                <a:lnTo>
                  <a:pt x="488" y="906"/>
                </a:lnTo>
                <a:lnTo>
                  <a:pt x="495" y="906"/>
                </a:lnTo>
                <a:lnTo>
                  <a:pt x="495" y="906"/>
                </a:lnTo>
                <a:lnTo>
                  <a:pt x="495" y="906"/>
                </a:lnTo>
                <a:lnTo>
                  <a:pt x="510" y="900"/>
                </a:lnTo>
                <a:lnTo>
                  <a:pt x="517" y="900"/>
                </a:lnTo>
                <a:lnTo>
                  <a:pt x="517" y="893"/>
                </a:lnTo>
                <a:lnTo>
                  <a:pt x="517" y="893"/>
                </a:lnTo>
                <a:lnTo>
                  <a:pt x="524" y="893"/>
                </a:lnTo>
                <a:lnTo>
                  <a:pt x="524" y="879"/>
                </a:lnTo>
                <a:lnTo>
                  <a:pt x="524" y="866"/>
                </a:lnTo>
                <a:lnTo>
                  <a:pt x="524" y="866"/>
                </a:lnTo>
                <a:lnTo>
                  <a:pt x="517" y="866"/>
                </a:lnTo>
                <a:lnTo>
                  <a:pt x="517" y="866"/>
                </a:lnTo>
                <a:lnTo>
                  <a:pt x="510" y="866"/>
                </a:lnTo>
                <a:lnTo>
                  <a:pt x="510" y="866"/>
                </a:lnTo>
                <a:lnTo>
                  <a:pt x="503" y="866"/>
                </a:lnTo>
                <a:lnTo>
                  <a:pt x="503" y="866"/>
                </a:lnTo>
                <a:lnTo>
                  <a:pt x="495" y="879"/>
                </a:lnTo>
                <a:lnTo>
                  <a:pt x="488" y="879"/>
                </a:lnTo>
                <a:lnTo>
                  <a:pt x="488" y="886"/>
                </a:lnTo>
                <a:lnTo>
                  <a:pt x="481" y="886"/>
                </a:lnTo>
                <a:close/>
                <a:moveTo>
                  <a:pt x="729" y="994"/>
                </a:moveTo>
                <a:lnTo>
                  <a:pt x="721" y="981"/>
                </a:lnTo>
                <a:lnTo>
                  <a:pt x="729" y="967"/>
                </a:lnTo>
                <a:lnTo>
                  <a:pt x="729" y="961"/>
                </a:lnTo>
                <a:lnTo>
                  <a:pt x="729" y="954"/>
                </a:lnTo>
                <a:lnTo>
                  <a:pt x="729" y="954"/>
                </a:lnTo>
                <a:lnTo>
                  <a:pt x="729" y="954"/>
                </a:lnTo>
                <a:lnTo>
                  <a:pt x="729" y="940"/>
                </a:lnTo>
                <a:lnTo>
                  <a:pt x="736" y="940"/>
                </a:lnTo>
                <a:lnTo>
                  <a:pt x="736" y="954"/>
                </a:lnTo>
                <a:lnTo>
                  <a:pt x="736" y="954"/>
                </a:lnTo>
                <a:lnTo>
                  <a:pt x="736" y="961"/>
                </a:lnTo>
                <a:lnTo>
                  <a:pt x="743" y="961"/>
                </a:lnTo>
                <a:lnTo>
                  <a:pt x="743" y="967"/>
                </a:lnTo>
                <a:lnTo>
                  <a:pt x="750" y="967"/>
                </a:lnTo>
                <a:lnTo>
                  <a:pt x="750" y="974"/>
                </a:lnTo>
                <a:lnTo>
                  <a:pt x="750" y="981"/>
                </a:lnTo>
                <a:lnTo>
                  <a:pt x="750" y="988"/>
                </a:lnTo>
                <a:lnTo>
                  <a:pt x="750" y="994"/>
                </a:lnTo>
                <a:lnTo>
                  <a:pt x="750" y="1001"/>
                </a:lnTo>
                <a:lnTo>
                  <a:pt x="750" y="1001"/>
                </a:lnTo>
                <a:lnTo>
                  <a:pt x="743" y="1008"/>
                </a:lnTo>
                <a:lnTo>
                  <a:pt x="743" y="1008"/>
                </a:lnTo>
                <a:lnTo>
                  <a:pt x="736" y="1001"/>
                </a:lnTo>
                <a:lnTo>
                  <a:pt x="736" y="1001"/>
                </a:lnTo>
                <a:lnTo>
                  <a:pt x="729" y="994"/>
                </a:lnTo>
                <a:lnTo>
                  <a:pt x="729" y="994"/>
                </a:lnTo>
                <a:close/>
                <a:moveTo>
                  <a:pt x="831" y="961"/>
                </a:moveTo>
                <a:lnTo>
                  <a:pt x="838" y="940"/>
                </a:lnTo>
                <a:lnTo>
                  <a:pt x="838" y="933"/>
                </a:lnTo>
                <a:lnTo>
                  <a:pt x="838" y="927"/>
                </a:lnTo>
                <a:lnTo>
                  <a:pt x="838" y="927"/>
                </a:lnTo>
                <a:lnTo>
                  <a:pt x="838" y="920"/>
                </a:lnTo>
                <a:lnTo>
                  <a:pt x="845" y="913"/>
                </a:lnTo>
                <a:lnTo>
                  <a:pt x="845" y="906"/>
                </a:lnTo>
                <a:lnTo>
                  <a:pt x="845" y="900"/>
                </a:lnTo>
                <a:lnTo>
                  <a:pt x="838" y="900"/>
                </a:lnTo>
                <a:lnTo>
                  <a:pt x="838" y="900"/>
                </a:lnTo>
                <a:lnTo>
                  <a:pt x="838" y="900"/>
                </a:lnTo>
                <a:lnTo>
                  <a:pt x="831" y="900"/>
                </a:lnTo>
                <a:lnTo>
                  <a:pt x="831" y="900"/>
                </a:lnTo>
                <a:lnTo>
                  <a:pt x="831" y="900"/>
                </a:lnTo>
                <a:lnTo>
                  <a:pt x="823" y="900"/>
                </a:lnTo>
                <a:lnTo>
                  <a:pt x="823" y="900"/>
                </a:lnTo>
                <a:lnTo>
                  <a:pt x="816" y="906"/>
                </a:lnTo>
                <a:lnTo>
                  <a:pt x="816" y="913"/>
                </a:lnTo>
                <a:lnTo>
                  <a:pt x="816" y="920"/>
                </a:lnTo>
                <a:lnTo>
                  <a:pt x="816" y="927"/>
                </a:lnTo>
                <a:lnTo>
                  <a:pt x="816" y="927"/>
                </a:lnTo>
                <a:lnTo>
                  <a:pt x="809" y="927"/>
                </a:lnTo>
                <a:lnTo>
                  <a:pt x="801" y="927"/>
                </a:lnTo>
                <a:lnTo>
                  <a:pt x="787" y="933"/>
                </a:lnTo>
                <a:lnTo>
                  <a:pt x="780" y="940"/>
                </a:lnTo>
                <a:lnTo>
                  <a:pt x="772" y="940"/>
                </a:lnTo>
                <a:lnTo>
                  <a:pt x="758" y="940"/>
                </a:lnTo>
                <a:lnTo>
                  <a:pt x="750" y="940"/>
                </a:lnTo>
                <a:lnTo>
                  <a:pt x="743" y="940"/>
                </a:lnTo>
                <a:lnTo>
                  <a:pt x="743" y="940"/>
                </a:lnTo>
                <a:lnTo>
                  <a:pt x="743" y="933"/>
                </a:lnTo>
                <a:lnTo>
                  <a:pt x="743" y="933"/>
                </a:lnTo>
                <a:lnTo>
                  <a:pt x="743" y="927"/>
                </a:lnTo>
                <a:lnTo>
                  <a:pt x="743" y="927"/>
                </a:lnTo>
                <a:lnTo>
                  <a:pt x="743" y="927"/>
                </a:lnTo>
                <a:lnTo>
                  <a:pt x="750" y="927"/>
                </a:lnTo>
                <a:lnTo>
                  <a:pt x="750" y="927"/>
                </a:lnTo>
                <a:lnTo>
                  <a:pt x="758" y="927"/>
                </a:lnTo>
                <a:lnTo>
                  <a:pt x="765" y="920"/>
                </a:lnTo>
                <a:lnTo>
                  <a:pt x="772" y="920"/>
                </a:lnTo>
                <a:lnTo>
                  <a:pt x="772" y="920"/>
                </a:lnTo>
                <a:lnTo>
                  <a:pt x="780" y="913"/>
                </a:lnTo>
                <a:lnTo>
                  <a:pt x="780" y="913"/>
                </a:lnTo>
                <a:lnTo>
                  <a:pt x="780" y="913"/>
                </a:lnTo>
                <a:lnTo>
                  <a:pt x="772" y="906"/>
                </a:lnTo>
                <a:lnTo>
                  <a:pt x="772" y="906"/>
                </a:lnTo>
                <a:lnTo>
                  <a:pt x="765" y="906"/>
                </a:lnTo>
                <a:lnTo>
                  <a:pt x="765" y="906"/>
                </a:lnTo>
                <a:lnTo>
                  <a:pt x="758" y="906"/>
                </a:lnTo>
                <a:lnTo>
                  <a:pt x="758" y="906"/>
                </a:lnTo>
                <a:lnTo>
                  <a:pt x="750" y="906"/>
                </a:lnTo>
                <a:lnTo>
                  <a:pt x="743" y="900"/>
                </a:lnTo>
                <a:lnTo>
                  <a:pt x="743" y="900"/>
                </a:lnTo>
                <a:lnTo>
                  <a:pt x="743" y="900"/>
                </a:lnTo>
                <a:lnTo>
                  <a:pt x="743" y="900"/>
                </a:lnTo>
                <a:lnTo>
                  <a:pt x="743" y="900"/>
                </a:lnTo>
                <a:lnTo>
                  <a:pt x="743" y="900"/>
                </a:lnTo>
                <a:lnTo>
                  <a:pt x="743" y="900"/>
                </a:lnTo>
                <a:lnTo>
                  <a:pt x="743" y="893"/>
                </a:lnTo>
                <a:lnTo>
                  <a:pt x="743" y="893"/>
                </a:lnTo>
                <a:lnTo>
                  <a:pt x="743" y="893"/>
                </a:lnTo>
                <a:lnTo>
                  <a:pt x="758" y="893"/>
                </a:lnTo>
                <a:lnTo>
                  <a:pt x="758" y="893"/>
                </a:lnTo>
                <a:lnTo>
                  <a:pt x="758" y="893"/>
                </a:lnTo>
                <a:lnTo>
                  <a:pt x="758" y="893"/>
                </a:lnTo>
                <a:lnTo>
                  <a:pt x="765" y="886"/>
                </a:lnTo>
                <a:lnTo>
                  <a:pt x="765" y="886"/>
                </a:lnTo>
                <a:lnTo>
                  <a:pt x="772" y="886"/>
                </a:lnTo>
                <a:lnTo>
                  <a:pt x="780" y="886"/>
                </a:lnTo>
                <a:lnTo>
                  <a:pt x="787" y="879"/>
                </a:lnTo>
                <a:lnTo>
                  <a:pt x="801" y="866"/>
                </a:lnTo>
                <a:lnTo>
                  <a:pt x="801" y="859"/>
                </a:lnTo>
                <a:lnTo>
                  <a:pt x="801" y="852"/>
                </a:lnTo>
                <a:lnTo>
                  <a:pt x="809" y="845"/>
                </a:lnTo>
                <a:lnTo>
                  <a:pt x="809" y="845"/>
                </a:lnTo>
                <a:lnTo>
                  <a:pt x="809" y="839"/>
                </a:lnTo>
                <a:lnTo>
                  <a:pt x="809" y="839"/>
                </a:lnTo>
                <a:lnTo>
                  <a:pt x="809" y="839"/>
                </a:lnTo>
                <a:lnTo>
                  <a:pt x="809" y="832"/>
                </a:lnTo>
                <a:lnTo>
                  <a:pt x="809" y="832"/>
                </a:lnTo>
                <a:lnTo>
                  <a:pt x="816" y="818"/>
                </a:lnTo>
                <a:lnTo>
                  <a:pt x="816" y="818"/>
                </a:lnTo>
                <a:lnTo>
                  <a:pt x="823" y="818"/>
                </a:lnTo>
                <a:lnTo>
                  <a:pt x="823" y="818"/>
                </a:lnTo>
                <a:lnTo>
                  <a:pt x="823" y="818"/>
                </a:lnTo>
                <a:lnTo>
                  <a:pt x="831" y="818"/>
                </a:lnTo>
                <a:lnTo>
                  <a:pt x="831" y="832"/>
                </a:lnTo>
                <a:lnTo>
                  <a:pt x="831" y="832"/>
                </a:lnTo>
                <a:lnTo>
                  <a:pt x="831" y="839"/>
                </a:lnTo>
                <a:lnTo>
                  <a:pt x="831" y="852"/>
                </a:lnTo>
                <a:lnTo>
                  <a:pt x="831" y="852"/>
                </a:lnTo>
                <a:lnTo>
                  <a:pt x="838" y="852"/>
                </a:lnTo>
                <a:lnTo>
                  <a:pt x="838" y="852"/>
                </a:lnTo>
                <a:lnTo>
                  <a:pt x="838" y="852"/>
                </a:lnTo>
                <a:lnTo>
                  <a:pt x="838" y="845"/>
                </a:lnTo>
                <a:lnTo>
                  <a:pt x="845" y="845"/>
                </a:lnTo>
                <a:lnTo>
                  <a:pt x="845" y="839"/>
                </a:lnTo>
                <a:lnTo>
                  <a:pt x="852" y="839"/>
                </a:lnTo>
                <a:lnTo>
                  <a:pt x="852" y="839"/>
                </a:lnTo>
                <a:lnTo>
                  <a:pt x="860" y="839"/>
                </a:lnTo>
                <a:lnTo>
                  <a:pt x="867" y="845"/>
                </a:lnTo>
                <a:lnTo>
                  <a:pt x="860" y="852"/>
                </a:lnTo>
                <a:lnTo>
                  <a:pt x="860" y="852"/>
                </a:lnTo>
                <a:lnTo>
                  <a:pt x="852" y="859"/>
                </a:lnTo>
                <a:lnTo>
                  <a:pt x="831" y="866"/>
                </a:lnTo>
                <a:lnTo>
                  <a:pt x="823" y="879"/>
                </a:lnTo>
                <a:lnTo>
                  <a:pt x="816" y="886"/>
                </a:lnTo>
                <a:lnTo>
                  <a:pt x="801" y="893"/>
                </a:lnTo>
                <a:lnTo>
                  <a:pt x="801" y="900"/>
                </a:lnTo>
                <a:lnTo>
                  <a:pt x="787" y="900"/>
                </a:lnTo>
                <a:lnTo>
                  <a:pt x="787" y="906"/>
                </a:lnTo>
                <a:lnTo>
                  <a:pt x="801" y="906"/>
                </a:lnTo>
                <a:lnTo>
                  <a:pt x="809" y="906"/>
                </a:lnTo>
                <a:lnTo>
                  <a:pt x="816" y="900"/>
                </a:lnTo>
                <a:lnTo>
                  <a:pt x="823" y="893"/>
                </a:lnTo>
                <a:lnTo>
                  <a:pt x="831" y="893"/>
                </a:lnTo>
                <a:lnTo>
                  <a:pt x="838" y="886"/>
                </a:lnTo>
                <a:lnTo>
                  <a:pt x="838" y="886"/>
                </a:lnTo>
                <a:lnTo>
                  <a:pt x="845" y="886"/>
                </a:lnTo>
                <a:lnTo>
                  <a:pt x="845" y="879"/>
                </a:lnTo>
                <a:lnTo>
                  <a:pt x="852" y="879"/>
                </a:lnTo>
                <a:lnTo>
                  <a:pt x="852" y="879"/>
                </a:lnTo>
                <a:lnTo>
                  <a:pt x="860" y="879"/>
                </a:lnTo>
                <a:lnTo>
                  <a:pt x="867" y="879"/>
                </a:lnTo>
                <a:lnTo>
                  <a:pt x="867" y="886"/>
                </a:lnTo>
                <a:lnTo>
                  <a:pt x="867" y="893"/>
                </a:lnTo>
                <a:lnTo>
                  <a:pt x="867" y="900"/>
                </a:lnTo>
                <a:lnTo>
                  <a:pt x="860" y="913"/>
                </a:lnTo>
                <a:lnTo>
                  <a:pt x="860" y="913"/>
                </a:lnTo>
                <a:lnTo>
                  <a:pt x="852" y="927"/>
                </a:lnTo>
                <a:lnTo>
                  <a:pt x="845" y="961"/>
                </a:lnTo>
                <a:lnTo>
                  <a:pt x="838" y="994"/>
                </a:lnTo>
                <a:lnTo>
                  <a:pt x="838" y="994"/>
                </a:lnTo>
                <a:lnTo>
                  <a:pt x="838" y="994"/>
                </a:lnTo>
                <a:lnTo>
                  <a:pt x="831" y="994"/>
                </a:lnTo>
                <a:lnTo>
                  <a:pt x="823" y="988"/>
                </a:lnTo>
                <a:lnTo>
                  <a:pt x="823" y="988"/>
                </a:lnTo>
                <a:lnTo>
                  <a:pt x="816" y="981"/>
                </a:lnTo>
                <a:lnTo>
                  <a:pt x="816" y="981"/>
                </a:lnTo>
                <a:lnTo>
                  <a:pt x="816" y="974"/>
                </a:lnTo>
                <a:lnTo>
                  <a:pt x="809" y="974"/>
                </a:lnTo>
                <a:lnTo>
                  <a:pt x="809" y="974"/>
                </a:lnTo>
                <a:lnTo>
                  <a:pt x="809" y="974"/>
                </a:lnTo>
                <a:lnTo>
                  <a:pt x="801" y="974"/>
                </a:lnTo>
                <a:lnTo>
                  <a:pt x="801" y="981"/>
                </a:lnTo>
                <a:lnTo>
                  <a:pt x="787" y="994"/>
                </a:lnTo>
                <a:lnTo>
                  <a:pt x="787" y="994"/>
                </a:lnTo>
                <a:lnTo>
                  <a:pt x="787" y="994"/>
                </a:lnTo>
                <a:lnTo>
                  <a:pt x="787" y="994"/>
                </a:lnTo>
                <a:lnTo>
                  <a:pt x="787" y="1001"/>
                </a:lnTo>
                <a:lnTo>
                  <a:pt x="780" y="1001"/>
                </a:lnTo>
                <a:lnTo>
                  <a:pt x="780" y="1001"/>
                </a:lnTo>
                <a:lnTo>
                  <a:pt x="780" y="1001"/>
                </a:lnTo>
                <a:lnTo>
                  <a:pt x="772" y="994"/>
                </a:lnTo>
                <a:lnTo>
                  <a:pt x="772" y="988"/>
                </a:lnTo>
                <a:lnTo>
                  <a:pt x="772" y="981"/>
                </a:lnTo>
                <a:lnTo>
                  <a:pt x="772" y="981"/>
                </a:lnTo>
                <a:lnTo>
                  <a:pt x="765" y="981"/>
                </a:lnTo>
                <a:lnTo>
                  <a:pt x="765" y="981"/>
                </a:lnTo>
                <a:lnTo>
                  <a:pt x="765" y="974"/>
                </a:lnTo>
                <a:lnTo>
                  <a:pt x="765" y="974"/>
                </a:lnTo>
                <a:lnTo>
                  <a:pt x="772" y="974"/>
                </a:lnTo>
                <a:lnTo>
                  <a:pt x="772" y="967"/>
                </a:lnTo>
                <a:lnTo>
                  <a:pt x="772" y="967"/>
                </a:lnTo>
                <a:lnTo>
                  <a:pt x="772" y="967"/>
                </a:lnTo>
                <a:lnTo>
                  <a:pt x="772" y="967"/>
                </a:lnTo>
                <a:lnTo>
                  <a:pt x="765" y="961"/>
                </a:lnTo>
                <a:lnTo>
                  <a:pt x="772" y="961"/>
                </a:lnTo>
                <a:lnTo>
                  <a:pt x="772" y="954"/>
                </a:lnTo>
                <a:lnTo>
                  <a:pt x="780" y="954"/>
                </a:lnTo>
                <a:lnTo>
                  <a:pt x="801" y="954"/>
                </a:lnTo>
                <a:lnTo>
                  <a:pt x="809" y="954"/>
                </a:lnTo>
                <a:lnTo>
                  <a:pt x="809" y="954"/>
                </a:lnTo>
                <a:lnTo>
                  <a:pt x="809" y="954"/>
                </a:lnTo>
                <a:lnTo>
                  <a:pt x="809" y="961"/>
                </a:lnTo>
                <a:lnTo>
                  <a:pt x="809" y="961"/>
                </a:lnTo>
                <a:lnTo>
                  <a:pt x="809" y="967"/>
                </a:lnTo>
                <a:lnTo>
                  <a:pt x="816" y="967"/>
                </a:lnTo>
                <a:lnTo>
                  <a:pt x="823" y="974"/>
                </a:lnTo>
                <a:lnTo>
                  <a:pt x="831" y="967"/>
                </a:lnTo>
                <a:lnTo>
                  <a:pt x="831" y="961"/>
                </a:lnTo>
                <a:lnTo>
                  <a:pt x="831" y="961"/>
                </a:lnTo>
                <a:close/>
                <a:moveTo>
                  <a:pt x="1253" y="900"/>
                </a:moveTo>
                <a:lnTo>
                  <a:pt x="1253" y="906"/>
                </a:lnTo>
                <a:lnTo>
                  <a:pt x="1253" y="906"/>
                </a:lnTo>
                <a:lnTo>
                  <a:pt x="1253" y="906"/>
                </a:lnTo>
                <a:lnTo>
                  <a:pt x="1253" y="906"/>
                </a:lnTo>
                <a:lnTo>
                  <a:pt x="1261" y="900"/>
                </a:lnTo>
                <a:lnTo>
                  <a:pt x="1261" y="893"/>
                </a:lnTo>
                <a:lnTo>
                  <a:pt x="1275" y="879"/>
                </a:lnTo>
                <a:lnTo>
                  <a:pt x="1297" y="866"/>
                </a:lnTo>
                <a:lnTo>
                  <a:pt x="1312" y="859"/>
                </a:lnTo>
                <a:lnTo>
                  <a:pt x="1326" y="866"/>
                </a:lnTo>
                <a:lnTo>
                  <a:pt x="1319" y="886"/>
                </a:lnTo>
                <a:lnTo>
                  <a:pt x="1312" y="913"/>
                </a:lnTo>
                <a:lnTo>
                  <a:pt x="1312" y="920"/>
                </a:lnTo>
                <a:lnTo>
                  <a:pt x="1312" y="920"/>
                </a:lnTo>
                <a:lnTo>
                  <a:pt x="1304" y="933"/>
                </a:lnTo>
                <a:lnTo>
                  <a:pt x="1304" y="954"/>
                </a:lnTo>
                <a:lnTo>
                  <a:pt x="1304" y="967"/>
                </a:lnTo>
                <a:lnTo>
                  <a:pt x="1297" y="981"/>
                </a:lnTo>
                <a:lnTo>
                  <a:pt x="1290" y="974"/>
                </a:lnTo>
                <a:lnTo>
                  <a:pt x="1290" y="974"/>
                </a:lnTo>
                <a:lnTo>
                  <a:pt x="1290" y="967"/>
                </a:lnTo>
                <a:lnTo>
                  <a:pt x="1275" y="967"/>
                </a:lnTo>
                <a:lnTo>
                  <a:pt x="1275" y="967"/>
                </a:lnTo>
                <a:lnTo>
                  <a:pt x="1268" y="974"/>
                </a:lnTo>
                <a:lnTo>
                  <a:pt x="1268" y="967"/>
                </a:lnTo>
                <a:lnTo>
                  <a:pt x="1268" y="967"/>
                </a:lnTo>
                <a:lnTo>
                  <a:pt x="1268" y="961"/>
                </a:lnTo>
                <a:lnTo>
                  <a:pt x="1268" y="940"/>
                </a:lnTo>
                <a:lnTo>
                  <a:pt x="1268" y="940"/>
                </a:lnTo>
                <a:lnTo>
                  <a:pt x="1268" y="940"/>
                </a:lnTo>
                <a:lnTo>
                  <a:pt x="1261" y="940"/>
                </a:lnTo>
                <a:lnTo>
                  <a:pt x="1261" y="940"/>
                </a:lnTo>
                <a:lnTo>
                  <a:pt x="1261" y="933"/>
                </a:lnTo>
                <a:lnTo>
                  <a:pt x="1253" y="933"/>
                </a:lnTo>
                <a:lnTo>
                  <a:pt x="1261" y="920"/>
                </a:lnTo>
                <a:lnTo>
                  <a:pt x="1268" y="913"/>
                </a:lnTo>
                <a:lnTo>
                  <a:pt x="1268" y="906"/>
                </a:lnTo>
                <a:lnTo>
                  <a:pt x="1268" y="906"/>
                </a:lnTo>
                <a:lnTo>
                  <a:pt x="1268" y="906"/>
                </a:lnTo>
                <a:lnTo>
                  <a:pt x="1275" y="900"/>
                </a:lnTo>
                <a:lnTo>
                  <a:pt x="1268" y="900"/>
                </a:lnTo>
                <a:lnTo>
                  <a:pt x="1268" y="900"/>
                </a:lnTo>
                <a:lnTo>
                  <a:pt x="1261" y="913"/>
                </a:lnTo>
                <a:lnTo>
                  <a:pt x="1253" y="933"/>
                </a:lnTo>
                <a:lnTo>
                  <a:pt x="1253" y="940"/>
                </a:lnTo>
                <a:lnTo>
                  <a:pt x="1253" y="961"/>
                </a:lnTo>
                <a:lnTo>
                  <a:pt x="1246" y="961"/>
                </a:lnTo>
                <a:lnTo>
                  <a:pt x="1246" y="961"/>
                </a:lnTo>
                <a:lnTo>
                  <a:pt x="1239" y="954"/>
                </a:lnTo>
                <a:lnTo>
                  <a:pt x="1239" y="954"/>
                </a:lnTo>
                <a:lnTo>
                  <a:pt x="1239" y="927"/>
                </a:lnTo>
                <a:lnTo>
                  <a:pt x="1246" y="913"/>
                </a:lnTo>
                <a:lnTo>
                  <a:pt x="1246" y="906"/>
                </a:lnTo>
                <a:lnTo>
                  <a:pt x="1253" y="900"/>
                </a:lnTo>
                <a:close/>
                <a:moveTo>
                  <a:pt x="1304" y="879"/>
                </a:moveTo>
                <a:lnTo>
                  <a:pt x="1304" y="879"/>
                </a:lnTo>
                <a:lnTo>
                  <a:pt x="1297" y="879"/>
                </a:lnTo>
                <a:lnTo>
                  <a:pt x="1290" y="886"/>
                </a:lnTo>
                <a:lnTo>
                  <a:pt x="1275" y="893"/>
                </a:lnTo>
                <a:lnTo>
                  <a:pt x="1275" y="893"/>
                </a:lnTo>
                <a:lnTo>
                  <a:pt x="1275" y="893"/>
                </a:lnTo>
                <a:lnTo>
                  <a:pt x="1290" y="900"/>
                </a:lnTo>
                <a:lnTo>
                  <a:pt x="1290" y="913"/>
                </a:lnTo>
                <a:lnTo>
                  <a:pt x="1297" y="913"/>
                </a:lnTo>
                <a:lnTo>
                  <a:pt x="1297" y="920"/>
                </a:lnTo>
                <a:lnTo>
                  <a:pt x="1304" y="906"/>
                </a:lnTo>
                <a:lnTo>
                  <a:pt x="1304" y="893"/>
                </a:lnTo>
                <a:lnTo>
                  <a:pt x="1304" y="886"/>
                </a:lnTo>
                <a:lnTo>
                  <a:pt x="1304" y="879"/>
                </a:lnTo>
                <a:lnTo>
                  <a:pt x="1304" y="879"/>
                </a:lnTo>
                <a:lnTo>
                  <a:pt x="1304" y="879"/>
                </a:lnTo>
                <a:close/>
                <a:moveTo>
                  <a:pt x="1297" y="920"/>
                </a:moveTo>
                <a:lnTo>
                  <a:pt x="1290" y="927"/>
                </a:lnTo>
                <a:lnTo>
                  <a:pt x="1290" y="933"/>
                </a:lnTo>
                <a:lnTo>
                  <a:pt x="1290" y="954"/>
                </a:lnTo>
                <a:lnTo>
                  <a:pt x="1275" y="961"/>
                </a:lnTo>
                <a:lnTo>
                  <a:pt x="1290" y="967"/>
                </a:lnTo>
                <a:lnTo>
                  <a:pt x="1297" y="967"/>
                </a:lnTo>
                <a:lnTo>
                  <a:pt x="1297" y="961"/>
                </a:lnTo>
                <a:lnTo>
                  <a:pt x="1297" y="954"/>
                </a:lnTo>
                <a:lnTo>
                  <a:pt x="1297" y="933"/>
                </a:lnTo>
                <a:lnTo>
                  <a:pt x="1297" y="920"/>
                </a:lnTo>
                <a:close/>
                <a:moveTo>
                  <a:pt x="1180" y="967"/>
                </a:moveTo>
                <a:lnTo>
                  <a:pt x="1195" y="967"/>
                </a:lnTo>
                <a:lnTo>
                  <a:pt x="1217" y="974"/>
                </a:lnTo>
                <a:lnTo>
                  <a:pt x="1232" y="974"/>
                </a:lnTo>
                <a:lnTo>
                  <a:pt x="1239" y="981"/>
                </a:lnTo>
                <a:lnTo>
                  <a:pt x="1268" y="988"/>
                </a:lnTo>
                <a:lnTo>
                  <a:pt x="1304" y="994"/>
                </a:lnTo>
                <a:lnTo>
                  <a:pt x="1319" y="994"/>
                </a:lnTo>
                <a:lnTo>
                  <a:pt x="1341" y="994"/>
                </a:lnTo>
                <a:lnTo>
                  <a:pt x="1341" y="994"/>
                </a:lnTo>
                <a:lnTo>
                  <a:pt x="1341" y="994"/>
                </a:lnTo>
                <a:lnTo>
                  <a:pt x="1341" y="994"/>
                </a:lnTo>
                <a:lnTo>
                  <a:pt x="1341" y="994"/>
                </a:lnTo>
                <a:lnTo>
                  <a:pt x="1334" y="1001"/>
                </a:lnTo>
                <a:lnTo>
                  <a:pt x="1326" y="1001"/>
                </a:lnTo>
                <a:lnTo>
                  <a:pt x="1326" y="1001"/>
                </a:lnTo>
                <a:lnTo>
                  <a:pt x="1319" y="1008"/>
                </a:lnTo>
                <a:lnTo>
                  <a:pt x="1312" y="1015"/>
                </a:lnTo>
                <a:lnTo>
                  <a:pt x="1304" y="1015"/>
                </a:lnTo>
                <a:lnTo>
                  <a:pt x="1275" y="1015"/>
                </a:lnTo>
                <a:lnTo>
                  <a:pt x="1261" y="1001"/>
                </a:lnTo>
                <a:lnTo>
                  <a:pt x="1239" y="994"/>
                </a:lnTo>
                <a:lnTo>
                  <a:pt x="1217" y="981"/>
                </a:lnTo>
                <a:lnTo>
                  <a:pt x="1195" y="981"/>
                </a:lnTo>
                <a:lnTo>
                  <a:pt x="1180" y="967"/>
                </a:lnTo>
                <a:close/>
                <a:moveTo>
                  <a:pt x="1217" y="954"/>
                </a:moveTo>
                <a:lnTo>
                  <a:pt x="1224" y="954"/>
                </a:lnTo>
                <a:lnTo>
                  <a:pt x="1224" y="954"/>
                </a:lnTo>
                <a:lnTo>
                  <a:pt x="1232" y="961"/>
                </a:lnTo>
                <a:lnTo>
                  <a:pt x="1232" y="967"/>
                </a:lnTo>
                <a:lnTo>
                  <a:pt x="1232" y="974"/>
                </a:lnTo>
                <a:lnTo>
                  <a:pt x="1232" y="974"/>
                </a:lnTo>
                <a:lnTo>
                  <a:pt x="1224" y="974"/>
                </a:lnTo>
                <a:lnTo>
                  <a:pt x="1224" y="974"/>
                </a:lnTo>
                <a:lnTo>
                  <a:pt x="1224" y="967"/>
                </a:lnTo>
                <a:lnTo>
                  <a:pt x="1224" y="967"/>
                </a:lnTo>
                <a:lnTo>
                  <a:pt x="1224" y="961"/>
                </a:lnTo>
                <a:lnTo>
                  <a:pt x="1217" y="954"/>
                </a:lnTo>
                <a:close/>
                <a:moveTo>
                  <a:pt x="1210" y="906"/>
                </a:moveTo>
                <a:lnTo>
                  <a:pt x="1224" y="913"/>
                </a:lnTo>
                <a:lnTo>
                  <a:pt x="1232" y="933"/>
                </a:lnTo>
                <a:lnTo>
                  <a:pt x="1224" y="933"/>
                </a:lnTo>
                <a:lnTo>
                  <a:pt x="1217" y="933"/>
                </a:lnTo>
                <a:lnTo>
                  <a:pt x="1217" y="933"/>
                </a:lnTo>
                <a:lnTo>
                  <a:pt x="1217" y="933"/>
                </a:lnTo>
                <a:lnTo>
                  <a:pt x="1217" y="933"/>
                </a:lnTo>
                <a:lnTo>
                  <a:pt x="1210" y="927"/>
                </a:lnTo>
                <a:lnTo>
                  <a:pt x="1210" y="920"/>
                </a:lnTo>
                <a:lnTo>
                  <a:pt x="1210" y="906"/>
                </a:lnTo>
                <a:close/>
                <a:moveTo>
                  <a:pt x="1275" y="866"/>
                </a:moveTo>
                <a:lnTo>
                  <a:pt x="1275" y="866"/>
                </a:lnTo>
                <a:lnTo>
                  <a:pt x="1275" y="866"/>
                </a:lnTo>
                <a:lnTo>
                  <a:pt x="1290" y="859"/>
                </a:lnTo>
                <a:lnTo>
                  <a:pt x="1297" y="852"/>
                </a:lnTo>
                <a:lnTo>
                  <a:pt x="1297" y="852"/>
                </a:lnTo>
                <a:lnTo>
                  <a:pt x="1297" y="852"/>
                </a:lnTo>
                <a:lnTo>
                  <a:pt x="1297" y="845"/>
                </a:lnTo>
                <a:lnTo>
                  <a:pt x="1297" y="839"/>
                </a:lnTo>
                <a:lnTo>
                  <a:pt x="1304" y="832"/>
                </a:lnTo>
                <a:lnTo>
                  <a:pt x="1312" y="818"/>
                </a:lnTo>
                <a:lnTo>
                  <a:pt x="1312" y="818"/>
                </a:lnTo>
                <a:lnTo>
                  <a:pt x="1312" y="818"/>
                </a:lnTo>
                <a:lnTo>
                  <a:pt x="1304" y="825"/>
                </a:lnTo>
                <a:lnTo>
                  <a:pt x="1297" y="825"/>
                </a:lnTo>
                <a:lnTo>
                  <a:pt x="1290" y="839"/>
                </a:lnTo>
                <a:lnTo>
                  <a:pt x="1268" y="845"/>
                </a:lnTo>
                <a:lnTo>
                  <a:pt x="1268" y="852"/>
                </a:lnTo>
                <a:lnTo>
                  <a:pt x="1261" y="852"/>
                </a:lnTo>
                <a:lnTo>
                  <a:pt x="1239" y="859"/>
                </a:lnTo>
                <a:lnTo>
                  <a:pt x="1224" y="852"/>
                </a:lnTo>
                <a:lnTo>
                  <a:pt x="1239" y="845"/>
                </a:lnTo>
                <a:lnTo>
                  <a:pt x="1253" y="839"/>
                </a:lnTo>
                <a:lnTo>
                  <a:pt x="1275" y="825"/>
                </a:lnTo>
                <a:lnTo>
                  <a:pt x="1297" y="812"/>
                </a:lnTo>
                <a:lnTo>
                  <a:pt x="1297" y="812"/>
                </a:lnTo>
                <a:lnTo>
                  <a:pt x="1304" y="812"/>
                </a:lnTo>
                <a:lnTo>
                  <a:pt x="1312" y="805"/>
                </a:lnTo>
                <a:lnTo>
                  <a:pt x="1312" y="805"/>
                </a:lnTo>
                <a:lnTo>
                  <a:pt x="1312" y="805"/>
                </a:lnTo>
                <a:lnTo>
                  <a:pt x="1319" y="791"/>
                </a:lnTo>
                <a:lnTo>
                  <a:pt x="1326" y="791"/>
                </a:lnTo>
                <a:lnTo>
                  <a:pt x="1326" y="791"/>
                </a:lnTo>
                <a:lnTo>
                  <a:pt x="1334" y="791"/>
                </a:lnTo>
                <a:lnTo>
                  <a:pt x="1334" y="791"/>
                </a:lnTo>
                <a:lnTo>
                  <a:pt x="1334" y="805"/>
                </a:lnTo>
                <a:lnTo>
                  <a:pt x="1334" y="812"/>
                </a:lnTo>
                <a:lnTo>
                  <a:pt x="1334" y="812"/>
                </a:lnTo>
                <a:lnTo>
                  <a:pt x="1326" y="818"/>
                </a:lnTo>
                <a:lnTo>
                  <a:pt x="1326" y="818"/>
                </a:lnTo>
                <a:lnTo>
                  <a:pt x="1319" y="825"/>
                </a:lnTo>
                <a:lnTo>
                  <a:pt x="1312" y="832"/>
                </a:lnTo>
                <a:lnTo>
                  <a:pt x="1312" y="839"/>
                </a:lnTo>
                <a:lnTo>
                  <a:pt x="1312" y="839"/>
                </a:lnTo>
                <a:lnTo>
                  <a:pt x="1312" y="839"/>
                </a:lnTo>
                <a:lnTo>
                  <a:pt x="1312" y="845"/>
                </a:lnTo>
                <a:lnTo>
                  <a:pt x="1319" y="845"/>
                </a:lnTo>
                <a:lnTo>
                  <a:pt x="1319" y="845"/>
                </a:lnTo>
                <a:lnTo>
                  <a:pt x="1319" y="852"/>
                </a:lnTo>
                <a:lnTo>
                  <a:pt x="1304" y="859"/>
                </a:lnTo>
                <a:lnTo>
                  <a:pt x="1275" y="866"/>
                </a:lnTo>
                <a:close/>
                <a:moveTo>
                  <a:pt x="1049" y="906"/>
                </a:moveTo>
                <a:lnTo>
                  <a:pt x="1049" y="906"/>
                </a:lnTo>
                <a:lnTo>
                  <a:pt x="1049" y="906"/>
                </a:lnTo>
                <a:lnTo>
                  <a:pt x="1057" y="906"/>
                </a:lnTo>
                <a:lnTo>
                  <a:pt x="1057" y="913"/>
                </a:lnTo>
                <a:lnTo>
                  <a:pt x="1064" y="913"/>
                </a:lnTo>
                <a:lnTo>
                  <a:pt x="1064" y="920"/>
                </a:lnTo>
                <a:lnTo>
                  <a:pt x="1064" y="927"/>
                </a:lnTo>
                <a:lnTo>
                  <a:pt x="1064" y="933"/>
                </a:lnTo>
                <a:lnTo>
                  <a:pt x="1057" y="933"/>
                </a:lnTo>
                <a:lnTo>
                  <a:pt x="1057" y="940"/>
                </a:lnTo>
                <a:lnTo>
                  <a:pt x="1057" y="954"/>
                </a:lnTo>
                <a:lnTo>
                  <a:pt x="1064" y="961"/>
                </a:lnTo>
                <a:lnTo>
                  <a:pt x="1078" y="967"/>
                </a:lnTo>
                <a:lnTo>
                  <a:pt x="1086" y="981"/>
                </a:lnTo>
                <a:lnTo>
                  <a:pt x="1093" y="988"/>
                </a:lnTo>
                <a:lnTo>
                  <a:pt x="1100" y="988"/>
                </a:lnTo>
                <a:lnTo>
                  <a:pt x="1108" y="994"/>
                </a:lnTo>
                <a:lnTo>
                  <a:pt x="1129" y="1001"/>
                </a:lnTo>
                <a:lnTo>
                  <a:pt x="1115" y="1001"/>
                </a:lnTo>
                <a:lnTo>
                  <a:pt x="1115" y="1001"/>
                </a:lnTo>
                <a:lnTo>
                  <a:pt x="1108" y="1001"/>
                </a:lnTo>
                <a:lnTo>
                  <a:pt x="1100" y="1001"/>
                </a:lnTo>
                <a:lnTo>
                  <a:pt x="1100" y="1008"/>
                </a:lnTo>
                <a:lnTo>
                  <a:pt x="1093" y="1008"/>
                </a:lnTo>
                <a:lnTo>
                  <a:pt x="1086" y="1008"/>
                </a:lnTo>
                <a:lnTo>
                  <a:pt x="1078" y="1001"/>
                </a:lnTo>
                <a:lnTo>
                  <a:pt x="1064" y="994"/>
                </a:lnTo>
                <a:lnTo>
                  <a:pt x="1057" y="981"/>
                </a:lnTo>
                <a:lnTo>
                  <a:pt x="1049" y="967"/>
                </a:lnTo>
                <a:lnTo>
                  <a:pt x="1035" y="954"/>
                </a:lnTo>
                <a:lnTo>
                  <a:pt x="1035" y="954"/>
                </a:lnTo>
                <a:lnTo>
                  <a:pt x="1035" y="954"/>
                </a:lnTo>
                <a:lnTo>
                  <a:pt x="1013" y="981"/>
                </a:lnTo>
                <a:lnTo>
                  <a:pt x="991" y="994"/>
                </a:lnTo>
                <a:lnTo>
                  <a:pt x="976" y="1001"/>
                </a:lnTo>
                <a:lnTo>
                  <a:pt x="947" y="1001"/>
                </a:lnTo>
                <a:lnTo>
                  <a:pt x="947" y="1001"/>
                </a:lnTo>
                <a:lnTo>
                  <a:pt x="947" y="1001"/>
                </a:lnTo>
                <a:lnTo>
                  <a:pt x="947" y="1001"/>
                </a:lnTo>
                <a:lnTo>
                  <a:pt x="947" y="1001"/>
                </a:lnTo>
                <a:lnTo>
                  <a:pt x="955" y="1001"/>
                </a:lnTo>
                <a:lnTo>
                  <a:pt x="955" y="1001"/>
                </a:lnTo>
                <a:lnTo>
                  <a:pt x="976" y="994"/>
                </a:lnTo>
                <a:lnTo>
                  <a:pt x="984" y="994"/>
                </a:lnTo>
                <a:lnTo>
                  <a:pt x="991" y="981"/>
                </a:lnTo>
                <a:lnTo>
                  <a:pt x="998" y="974"/>
                </a:lnTo>
                <a:lnTo>
                  <a:pt x="1006" y="967"/>
                </a:lnTo>
                <a:lnTo>
                  <a:pt x="1013" y="961"/>
                </a:lnTo>
                <a:lnTo>
                  <a:pt x="1020" y="954"/>
                </a:lnTo>
                <a:lnTo>
                  <a:pt x="1027" y="933"/>
                </a:lnTo>
                <a:lnTo>
                  <a:pt x="1013" y="920"/>
                </a:lnTo>
                <a:lnTo>
                  <a:pt x="1006" y="906"/>
                </a:lnTo>
                <a:lnTo>
                  <a:pt x="1020" y="913"/>
                </a:lnTo>
                <a:lnTo>
                  <a:pt x="1027" y="920"/>
                </a:lnTo>
                <a:lnTo>
                  <a:pt x="1027" y="920"/>
                </a:lnTo>
                <a:lnTo>
                  <a:pt x="1027" y="920"/>
                </a:lnTo>
                <a:lnTo>
                  <a:pt x="1027" y="920"/>
                </a:lnTo>
                <a:lnTo>
                  <a:pt x="1027" y="920"/>
                </a:lnTo>
                <a:lnTo>
                  <a:pt x="1035" y="913"/>
                </a:lnTo>
                <a:lnTo>
                  <a:pt x="1049" y="906"/>
                </a:lnTo>
                <a:close/>
                <a:moveTo>
                  <a:pt x="1057" y="886"/>
                </a:moveTo>
                <a:lnTo>
                  <a:pt x="1064" y="879"/>
                </a:lnTo>
                <a:lnTo>
                  <a:pt x="1064" y="866"/>
                </a:lnTo>
                <a:lnTo>
                  <a:pt x="1064" y="866"/>
                </a:lnTo>
                <a:lnTo>
                  <a:pt x="1064" y="866"/>
                </a:lnTo>
                <a:lnTo>
                  <a:pt x="1064" y="866"/>
                </a:lnTo>
                <a:lnTo>
                  <a:pt x="1064" y="866"/>
                </a:lnTo>
                <a:lnTo>
                  <a:pt x="1049" y="879"/>
                </a:lnTo>
                <a:lnTo>
                  <a:pt x="1035" y="886"/>
                </a:lnTo>
                <a:lnTo>
                  <a:pt x="1020" y="893"/>
                </a:lnTo>
                <a:lnTo>
                  <a:pt x="1013" y="900"/>
                </a:lnTo>
                <a:lnTo>
                  <a:pt x="998" y="906"/>
                </a:lnTo>
                <a:lnTo>
                  <a:pt x="991" y="900"/>
                </a:lnTo>
                <a:lnTo>
                  <a:pt x="991" y="900"/>
                </a:lnTo>
                <a:lnTo>
                  <a:pt x="998" y="893"/>
                </a:lnTo>
                <a:lnTo>
                  <a:pt x="998" y="893"/>
                </a:lnTo>
                <a:lnTo>
                  <a:pt x="1006" y="886"/>
                </a:lnTo>
                <a:lnTo>
                  <a:pt x="1013" y="879"/>
                </a:lnTo>
                <a:lnTo>
                  <a:pt x="1027" y="866"/>
                </a:lnTo>
                <a:lnTo>
                  <a:pt x="1027" y="879"/>
                </a:lnTo>
                <a:lnTo>
                  <a:pt x="1027" y="879"/>
                </a:lnTo>
                <a:lnTo>
                  <a:pt x="1027" y="879"/>
                </a:lnTo>
                <a:lnTo>
                  <a:pt x="1027" y="879"/>
                </a:lnTo>
                <a:lnTo>
                  <a:pt x="1027" y="879"/>
                </a:lnTo>
                <a:lnTo>
                  <a:pt x="1035" y="879"/>
                </a:lnTo>
                <a:lnTo>
                  <a:pt x="1057" y="866"/>
                </a:lnTo>
                <a:lnTo>
                  <a:pt x="1071" y="859"/>
                </a:lnTo>
                <a:lnTo>
                  <a:pt x="1078" y="866"/>
                </a:lnTo>
                <a:lnTo>
                  <a:pt x="1078" y="866"/>
                </a:lnTo>
                <a:lnTo>
                  <a:pt x="1086" y="866"/>
                </a:lnTo>
                <a:lnTo>
                  <a:pt x="1086" y="866"/>
                </a:lnTo>
                <a:lnTo>
                  <a:pt x="1086" y="879"/>
                </a:lnTo>
                <a:lnTo>
                  <a:pt x="1078" y="886"/>
                </a:lnTo>
                <a:lnTo>
                  <a:pt x="1071" y="886"/>
                </a:lnTo>
                <a:lnTo>
                  <a:pt x="1057" y="886"/>
                </a:lnTo>
                <a:close/>
                <a:moveTo>
                  <a:pt x="1027" y="805"/>
                </a:moveTo>
                <a:lnTo>
                  <a:pt x="1049" y="812"/>
                </a:lnTo>
                <a:lnTo>
                  <a:pt x="1064" y="818"/>
                </a:lnTo>
                <a:lnTo>
                  <a:pt x="1064" y="825"/>
                </a:lnTo>
                <a:lnTo>
                  <a:pt x="1064" y="832"/>
                </a:lnTo>
                <a:lnTo>
                  <a:pt x="1078" y="825"/>
                </a:lnTo>
                <a:lnTo>
                  <a:pt x="1086" y="825"/>
                </a:lnTo>
                <a:lnTo>
                  <a:pt x="1086" y="825"/>
                </a:lnTo>
                <a:lnTo>
                  <a:pt x="1086" y="825"/>
                </a:lnTo>
                <a:lnTo>
                  <a:pt x="1093" y="825"/>
                </a:lnTo>
                <a:lnTo>
                  <a:pt x="1108" y="825"/>
                </a:lnTo>
                <a:lnTo>
                  <a:pt x="1108" y="825"/>
                </a:lnTo>
                <a:lnTo>
                  <a:pt x="1108" y="832"/>
                </a:lnTo>
                <a:lnTo>
                  <a:pt x="1108" y="832"/>
                </a:lnTo>
                <a:lnTo>
                  <a:pt x="1108" y="832"/>
                </a:lnTo>
                <a:lnTo>
                  <a:pt x="1078" y="839"/>
                </a:lnTo>
                <a:lnTo>
                  <a:pt x="1057" y="845"/>
                </a:lnTo>
                <a:lnTo>
                  <a:pt x="1057" y="845"/>
                </a:lnTo>
                <a:lnTo>
                  <a:pt x="1057" y="845"/>
                </a:lnTo>
                <a:lnTo>
                  <a:pt x="1057" y="845"/>
                </a:lnTo>
                <a:lnTo>
                  <a:pt x="1064" y="845"/>
                </a:lnTo>
                <a:lnTo>
                  <a:pt x="1064" y="845"/>
                </a:lnTo>
                <a:lnTo>
                  <a:pt x="1064" y="845"/>
                </a:lnTo>
                <a:lnTo>
                  <a:pt x="1064" y="845"/>
                </a:lnTo>
                <a:lnTo>
                  <a:pt x="1057" y="845"/>
                </a:lnTo>
                <a:lnTo>
                  <a:pt x="1057" y="845"/>
                </a:lnTo>
                <a:lnTo>
                  <a:pt x="1049" y="845"/>
                </a:lnTo>
                <a:lnTo>
                  <a:pt x="1027" y="845"/>
                </a:lnTo>
                <a:lnTo>
                  <a:pt x="1013" y="852"/>
                </a:lnTo>
                <a:lnTo>
                  <a:pt x="1013" y="852"/>
                </a:lnTo>
                <a:lnTo>
                  <a:pt x="1013" y="845"/>
                </a:lnTo>
                <a:lnTo>
                  <a:pt x="1027" y="839"/>
                </a:lnTo>
                <a:lnTo>
                  <a:pt x="1035" y="825"/>
                </a:lnTo>
                <a:lnTo>
                  <a:pt x="1027" y="818"/>
                </a:lnTo>
                <a:lnTo>
                  <a:pt x="1027" y="805"/>
                </a:lnTo>
                <a:close/>
                <a:moveTo>
                  <a:pt x="1538" y="818"/>
                </a:moveTo>
                <a:lnTo>
                  <a:pt x="1545" y="818"/>
                </a:lnTo>
                <a:lnTo>
                  <a:pt x="1552" y="825"/>
                </a:lnTo>
                <a:lnTo>
                  <a:pt x="1552" y="832"/>
                </a:lnTo>
                <a:lnTo>
                  <a:pt x="1552" y="839"/>
                </a:lnTo>
                <a:lnTo>
                  <a:pt x="1545" y="839"/>
                </a:lnTo>
                <a:lnTo>
                  <a:pt x="1545" y="845"/>
                </a:lnTo>
                <a:lnTo>
                  <a:pt x="1545" y="852"/>
                </a:lnTo>
                <a:lnTo>
                  <a:pt x="1538" y="859"/>
                </a:lnTo>
                <a:lnTo>
                  <a:pt x="1538" y="866"/>
                </a:lnTo>
                <a:lnTo>
                  <a:pt x="1530" y="879"/>
                </a:lnTo>
                <a:lnTo>
                  <a:pt x="1538" y="879"/>
                </a:lnTo>
                <a:lnTo>
                  <a:pt x="1545" y="879"/>
                </a:lnTo>
                <a:lnTo>
                  <a:pt x="1545" y="879"/>
                </a:lnTo>
                <a:lnTo>
                  <a:pt x="1545" y="866"/>
                </a:lnTo>
                <a:lnTo>
                  <a:pt x="1552" y="879"/>
                </a:lnTo>
                <a:lnTo>
                  <a:pt x="1567" y="879"/>
                </a:lnTo>
                <a:lnTo>
                  <a:pt x="1567" y="879"/>
                </a:lnTo>
                <a:lnTo>
                  <a:pt x="1567" y="879"/>
                </a:lnTo>
                <a:lnTo>
                  <a:pt x="1567" y="886"/>
                </a:lnTo>
                <a:lnTo>
                  <a:pt x="1560" y="886"/>
                </a:lnTo>
                <a:lnTo>
                  <a:pt x="1552" y="893"/>
                </a:lnTo>
                <a:lnTo>
                  <a:pt x="1545" y="893"/>
                </a:lnTo>
                <a:lnTo>
                  <a:pt x="1530" y="900"/>
                </a:lnTo>
                <a:lnTo>
                  <a:pt x="1516" y="900"/>
                </a:lnTo>
                <a:lnTo>
                  <a:pt x="1501" y="913"/>
                </a:lnTo>
                <a:lnTo>
                  <a:pt x="1494" y="927"/>
                </a:lnTo>
                <a:lnTo>
                  <a:pt x="1516" y="954"/>
                </a:lnTo>
                <a:lnTo>
                  <a:pt x="1545" y="967"/>
                </a:lnTo>
                <a:lnTo>
                  <a:pt x="1560" y="967"/>
                </a:lnTo>
                <a:lnTo>
                  <a:pt x="1574" y="967"/>
                </a:lnTo>
                <a:lnTo>
                  <a:pt x="1574" y="967"/>
                </a:lnTo>
                <a:lnTo>
                  <a:pt x="1582" y="967"/>
                </a:lnTo>
                <a:lnTo>
                  <a:pt x="1574" y="974"/>
                </a:lnTo>
                <a:lnTo>
                  <a:pt x="1574" y="974"/>
                </a:lnTo>
                <a:lnTo>
                  <a:pt x="1567" y="974"/>
                </a:lnTo>
                <a:lnTo>
                  <a:pt x="1560" y="981"/>
                </a:lnTo>
                <a:lnTo>
                  <a:pt x="1560" y="981"/>
                </a:lnTo>
                <a:lnTo>
                  <a:pt x="1552" y="988"/>
                </a:lnTo>
                <a:lnTo>
                  <a:pt x="1545" y="988"/>
                </a:lnTo>
                <a:lnTo>
                  <a:pt x="1538" y="988"/>
                </a:lnTo>
                <a:lnTo>
                  <a:pt x="1530" y="981"/>
                </a:lnTo>
                <a:lnTo>
                  <a:pt x="1516" y="981"/>
                </a:lnTo>
                <a:lnTo>
                  <a:pt x="1516" y="967"/>
                </a:lnTo>
                <a:lnTo>
                  <a:pt x="1509" y="961"/>
                </a:lnTo>
                <a:lnTo>
                  <a:pt x="1501" y="954"/>
                </a:lnTo>
                <a:lnTo>
                  <a:pt x="1501" y="940"/>
                </a:lnTo>
                <a:lnTo>
                  <a:pt x="1494" y="940"/>
                </a:lnTo>
                <a:lnTo>
                  <a:pt x="1487" y="933"/>
                </a:lnTo>
                <a:lnTo>
                  <a:pt x="1479" y="954"/>
                </a:lnTo>
                <a:lnTo>
                  <a:pt x="1472" y="961"/>
                </a:lnTo>
                <a:lnTo>
                  <a:pt x="1450" y="981"/>
                </a:lnTo>
                <a:lnTo>
                  <a:pt x="1421" y="994"/>
                </a:lnTo>
                <a:lnTo>
                  <a:pt x="1407" y="1001"/>
                </a:lnTo>
                <a:lnTo>
                  <a:pt x="1385" y="1008"/>
                </a:lnTo>
                <a:lnTo>
                  <a:pt x="1385" y="1008"/>
                </a:lnTo>
                <a:lnTo>
                  <a:pt x="1385" y="1008"/>
                </a:lnTo>
                <a:lnTo>
                  <a:pt x="1399" y="1001"/>
                </a:lnTo>
                <a:lnTo>
                  <a:pt x="1407" y="988"/>
                </a:lnTo>
                <a:lnTo>
                  <a:pt x="1436" y="967"/>
                </a:lnTo>
                <a:lnTo>
                  <a:pt x="1465" y="927"/>
                </a:lnTo>
                <a:lnTo>
                  <a:pt x="1472" y="920"/>
                </a:lnTo>
                <a:lnTo>
                  <a:pt x="1479" y="906"/>
                </a:lnTo>
                <a:lnTo>
                  <a:pt x="1472" y="900"/>
                </a:lnTo>
                <a:lnTo>
                  <a:pt x="1458" y="886"/>
                </a:lnTo>
                <a:lnTo>
                  <a:pt x="1465" y="886"/>
                </a:lnTo>
                <a:lnTo>
                  <a:pt x="1465" y="886"/>
                </a:lnTo>
                <a:lnTo>
                  <a:pt x="1479" y="886"/>
                </a:lnTo>
                <a:lnTo>
                  <a:pt x="1494" y="886"/>
                </a:lnTo>
                <a:lnTo>
                  <a:pt x="1501" y="866"/>
                </a:lnTo>
                <a:lnTo>
                  <a:pt x="1509" y="859"/>
                </a:lnTo>
                <a:lnTo>
                  <a:pt x="1516" y="852"/>
                </a:lnTo>
                <a:lnTo>
                  <a:pt x="1516" y="845"/>
                </a:lnTo>
                <a:lnTo>
                  <a:pt x="1530" y="832"/>
                </a:lnTo>
                <a:lnTo>
                  <a:pt x="1538" y="818"/>
                </a:lnTo>
                <a:close/>
                <a:moveTo>
                  <a:pt x="1494" y="1285"/>
                </a:moveTo>
                <a:lnTo>
                  <a:pt x="1494" y="1218"/>
                </a:lnTo>
                <a:lnTo>
                  <a:pt x="1866" y="1218"/>
                </a:lnTo>
                <a:lnTo>
                  <a:pt x="1866" y="1285"/>
                </a:lnTo>
                <a:lnTo>
                  <a:pt x="1494" y="1285"/>
                </a:lnTo>
                <a:close/>
                <a:moveTo>
                  <a:pt x="1640" y="1387"/>
                </a:moveTo>
                <a:lnTo>
                  <a:pt x="1640" y="1333"/>
                </a:lnTo>
                <a:lnTo>
                  <a:pt x="1735" y="1333"/>
                </a:lnTo>
                <a:lnTo>
                  <a:pt x="1735" y="1387"/>
                </a:lnTo>
                <a:lnTo>
                  <a:pt x="1640" y="1387"/>
                </a:lnTo>
                <a:close/>
                <a:moveTo>
                  <a:pt x="298" y="1536"/>
                </a:moveTo>
                <a:lnTo>
                  <a:pt x="291" y="1529"/>
                </a:lnTo>
                <a:lnTo>
                  <a:pt x="284" y="1516"/>
                </a:lnTo>
                <a:lnTo>
                  <a:pt x="284" y="1509"/>
                </a:lnTo>
                <a:lnTo>
                  <a:pt x="291" y="1495"/>
                </a:lnTo>
                <a:lnTo>
                  <a:pt x="298" y="1482"/>
                </a:lnTo>
                <a:lnTo>
                  <a:pt x="306" y="1475"/>
                </a:lnTo>
                <a:lnTo>
                  <a:pt x="328" y="1462"/>
                </a:lnTo>
                <a:lnTo>
                  <a:pt x="342" y="1462"/>
                </a:lnTo>
                <a:lnTo>
                  <a:pt x="349" y="1462"/>
                </a:lnTo>
                <a:lnTo>
                  <a:pt x="364" y="1455"/>
                </a:lnTo>
                <a:lnTo>
                  <a:pt x="364" y="1448"/>
                </a:lnTo>
                <a:lnTo>
                  <a:pt x="357" y="1441"/>
                </a:lnTo>
                <a:lnTo>
                  <a:pt x="335" y="1428"/>
                </a:lnTo>
                <a:lnTo>
                  <a:pt x="306" y="1407"/>
                </a:lnTo>
                <a:lnTo>
                  <a:pt x="298" y="1367"/>
                </a:lnTo>
                <a:lnTo>
                  <a:pt x="298" y="1333"/>
                </a:lnTo>
                <a:lnTo>
                  <a:pt x="306" y="1292"/>
                </a:lnTo>
                <a:lnTo>
                  <a:pt x="328" y="1258"/>
                </a:lnTo>
                <a:lnTo>
                  <a:pt x="335" y="1252"/>
                </a:lnTo>
                <a:lnTo>
                  <a:pt x="349" y="1231"/>
                </a:lnTo>
                <a:lnTo>
                  <a:pt x="364" y="1225"/>
                </a:lnTo>
                <a:lnTo>
                  <a:pt x="379" y="1218"/>
                </a:lnTo>
                <a:lnTo>
                  <a:pt x="415" y="1218"/>
                </a:lnTo>
                <a:lnTo>
                  <a:pt x="437" y="1231"/>
                </a:lnTo>
                <a:lnTo>
                  <a:pt x="444" y="1238"/>
                </a:lnTo>
                <a:lnTo>
                  <a:pt x="437" y="1252"/>
                </a:lnTo>
                <a:lnTo>
                  <a:pt x="430" y="1252"/>
                </a:lnTo>
                <a:lnTo>
                  <a:pt x="422" y="1252"/>
                </a:lnTo>
                <a:lnTo>
                  <a:pt x="415" y="1231"/>
                </a:lnTo>
                <a:lnTo>
                  <a:pt x="386" y="1231"/>
                </a:lnTo>
                <a:lnTo>
                  <a:pt x="371" y="1238"/>
                </a:lnTo>
                <a:lnTo>
                  <a:pt x="357" y="1252"/>
                </a:lnTo>
                <a:lnTo>
                  <a:pt x="349" y="1272"/>
                </a:lnTo>
                <a:lnTo>
                  <a:pt x="342" y="1285"/>
                </a:lnTo>
                <a:lnTo>
                  <a:pt x="342" y="1299"/>
                </a:lnTo>
                <a:lnTo>
                  <a:pt x="349" y="1306"/>
                </a:lnTo>
                <a:lnTo>
                  <a:pt x="371" y="1306"/>
                </a:lnTo>
                <a:lnTo>
                  <a:pt x="408" y="1313"/>
                </a:lnTo>
                <a:lnTo>
                  <a:pt x="415" y="1313"/>
                </a:lnTo>
                <a:lnTo>
                  <a:pt x="422" y="1326"/>
                </a:lnTo>
                <a:lnTo>
                  <a:pt x="430" y="1333"/>
                </a:lnTo>
                <a:lnTo>
                  <a:pt x="422" y="1340"/>
                </a:lnTo>
                <a:lnTo>
                  <a:pt x="415" y="1346"/>
                </a:lnTo>
                <a:lnTo>
                  <a:pt x="408" y="1346"/>
                </a:lnTo>
                <a:lnTo>
                  <a:pt x="400" y="1346"/>
                </a:lnTo>
                <a:lnTo>
                  <a:pt x="386" y="1340"/>
                </a:lnTo>
                <a:lnTo>
                  <a:pt x="364" y="1333"/>
                </a:lnTo>
                <a:lnTo>
                  <a:pt x="349" y="1333"/>
                </a:lnTo>
                <a:lnTo>
                  <a:pt x="335" y="1346"/>
                </a:lnTo>
                <a:lnTo>
                  <a:pt x="328" y="1367"/>
                </a:lnTo>
                <a:lnTo>
                  <a:pt x="328" y="1374"/>
                </a:lnTo>
                <a:lnTo>
                  <a:pt x="335" y="1380"/>
                </a:lnTo>
                <a:lnTo>
                  <a:pt x="335" y="1387"/>
                </a:lnTo>
                <a:lnTo>
                  <a:pt x="342" y="1387"/>
                </a:lnTo>
                <a:lnTo>
                  <a:pt x="357" y="1387"/>
                </a:lnTo>
                <a:lnTo>
                  <a:pt x="364" y="1380"/>
                </a:lnTo>
                <a:lnTo>
                  <a:pt x="371" y="1374"/>
                </a:lnTo>
                <a:lnTo>
                  <a:pt x="386" y="1367"/>
                </a:lnTo>
                <a:lnTo>
                  <a:pt x="400" y="1367"/>
                </a:lnTo>
                <a:lnTo>
                  <a:pt x="400" y="1387"/>
                </a:lnTo>
                <a:lnTo>
                  <a:pt x="400" y="1401"/>
                </a:lnTo>
                <a:lnTo>
                  <a:pt x="408" y="1407"/>
                </a:lnTo>
                <a:lnTo>
                  <a:pt x="415" y="1414"/>
                </a:lnTo>
                <a:lnTo>
                  <a:pt x="437" y="1421"/>
                </a:lnTo>
                <a:lnTo>
                  <a:pt x="437" y="1428"/>
                </a:lnTo>
                <a:lnTo>
                  <a:pt x="437" y="1441"/>
                </a:lnTo>
                <a:lnTo>
                  <a:pt x="430" y="1448"/>
                </a:lnTo>
                <a:lnTo>
                  <a:pt x="415" y="1455"/>
                </a:lnTo>
                <a:lnTo>
                  <a:pt x="415" y="1475"/>
                </a:lnTo>
                <a:lnTo>
                  <a:pt x="408" y="1482"/>
                </a:lnTo>
                <a:lnTo>
                  <a:pt x="400" y="1489"/>
                </a:lnTo>
                <a:lnTo>
                  <a:pt x="386" y="1495"/>
                </a:lnTo>
                <a:lnTo>
                  <a:pt x="357" y="1495"/>
                </a:lnTo>
                <a:lnTo>
                  <a:pt x="335" y="1495"/>
                </a:lnTo>
                <a:lnTo>
                  <a:pt x="320" y="1495"/>
                </a:lnTo>
                <a:lnTo>
                  <a:pt x="306" y="1502"/>
                </a:lnTo>
                <a:lnTo>
                  <a:pt x="298" y="1522"/>
                </a:lnTo>
                <a:lnTo>
                  <a:pt x="298" y="1536"/>
                </a:lnTo>
                <a:close/>
                <a:moveTo>
                  <a:pt x="692" y="1462"/>
                </a:moveTo>
                <a:lnTo>
                  <a:pt x="707" y="1462"/>
                </a:lnTo>
                <a:lnTo>
                  <a:pt x="736" y="1475"/>
                </a:lnTo>
                <a:lnTo>
                  <a:pt x="765" y="1482"/>
                </a:lnTo>
                <a:lnTo>
                  <a:pt x="780" y="1489"/>
                </a:lnTo>
                <a:lnTo>
                  <a:pt x="780" y="1495"/>
                </a:lnTo>
                <a:lnTo>
                  <a:pt x="780" y="1495"/>
                </a:lnTo>
                <a:lnTo>
                  <a:pt x="743" y="1495"/>
                </a:lnTo>
                <a:lnTo>
                  <a:pt x="707" y="1489"/>
                </a:lnTo>
                <a:lnTo>
                  <a:pt x="692" y="1489"/>
                </a:lnTo>
                <a:lnTo>
                  <a:pt x="685" y="1482"/>
                </a:lnTo>
                <a:lnTo>
                  <a:pt x="685" y="1475"/>
                </a:lnTo>
                <a:lnTo>
                  <a:pt x="692" y="1462"/>
                </a:lnTo>
                <a:close/>
                <a:moveTo>
                  <a:pt x="408" y="1726"/>
                </a:moveTo>
                <a:lnTo>
                  <a:pt x="415" y="1719"/>
                </a:lnTo>
                <a:lnTo>
                  <a:pt x="415" y="1712"/>
                </a:lnTo>
                <a:lnTo>
                  <a:pt x="415" y="1705"/>
                </a:lnTo>
                <a:lnTo>
                  <a:pt x="408" y="1705"/>
                </a:lnTo>
                <a:lnTo>
                  <a:pt x="386" y="1692"/>
                </a:lnTo>
                <a:lnTo>
                  <a:pt x="379" y="1692"/>
                </a:lnTo>
                <a:lnTo>
                  <a:pt x="364" y="1685"/>
                </a:lnTo>
                <a:lnTo>
                  <a:pt x="357" y="1678"/>
                </a:lnTo>
                <a:lnTo>
                  <a:pt x="349" y="1658"/>
                </a:lnTo>
                <a:lnTo>
                  <a:pt x="342" y="1637"/>
                </a:lnTo>
                <a:lnTo>
                  <a:pt x="320" y="1617"/>
                </a:lnTo>
                <a:lnTo>
                  <a:pt x="291" y="1604"/>
                </a:lnTo>
                <a:lnTo>
                  <a:pt x="284" y="1590"/>
                </a:lnTo>
                <a:lnTo>
                  <a:pt x="291" y="1570"/>
                </a:lnTo>
                <a:lnTo>
                  <a:pt x="284" y="1556"/>
                </a:lnTo>
                <a:lnTo>
                  <a:pt x="276" y="1543"/>
                </a:lnTo>
                <a:lnTo>
                  <a:pt x="262" y="1563"/>
                </a:lnTo>
                <a:lnTo>
                  <a:pt x="255" y="1577"/>
                </a:lnTo>
                <a:lnTo>
                  <a:pt x="255" y="1583"/>
                </a:lnTo>
                <a:lnTo>
                  <a:pt x="262" y="1597"/>
                </a:lnTo>
                <a:lnTo>
                  <a:pt x="276" y="1631"/>
                </a:lnTo>
                <a:lnTo>
                  <a:pt x="291" y="1651"/>
                </a:lnTo>
                <a:lnTo>
                  <a:pt x="298" y="1665"/>
                </a:lnTo>
                <a:lnTo>
                  <a:pt x="298" y="1685"/>
                </a:lnTo>
                <a:lnTo>
                  <a:pt x="306" y="1705"/>
                </a:lnTo>
                <a:lnTo>
                  <a:pt x="335" y="1726"/>
                </a:lnTo>
                <a:lnTo>
                  <a:pt x="342" y="1732"/>
                </a:lnTo>
                <a:lnTo>
                  <a:pt x="357" y="1732"/>
                </a:lnTo>
                <a:lnTo>
                  <a:pt x="371" y="1739"/>
                </a:lnTo>
                <a:lnTo>
                  <a:pt x="386" y="1732"/>
                </a:lnTo>
                <a:lnTo>
                  <a:pt x="400" y="1732"/>
                </a:lnTo>
                <a:lnTo>
                  <a:pt x="408" y="1726"/>
                </a:lnTo>
                <a:close/>
                <a:moveTo>
                  <a:pt x="641" y="1306"/>
                </a:moveTo>
                <a:lnTo>
                  <a:pt x="648" y="1299"/>
                </a:lnTo>
                <a:lnTo>
                  <a:pt x="648" y="1285"/>
                </a:lnTo>
                <a:lnTo>
                  <a:pt x="626" y="1265"/>
                </a:lnTo>
                <a:lnTo>
                  <a:pt x="619" y="1238"/>
                </a:lnTo>
                <a:lnTo>
                  <a:pt x="619" y="1225"/>
                </a:lnTo>
                <a:lnTo>
                  <a:pt x="626" y="1218"/>
                </a:lnTo>
                <a:lnTo>
                  <a:pt x="648" y="1204"/>
                </a:lnTo>
                <a:lnTo>
                  <a:pt x="656" y="1184"/>
                </a:lnTo>
                <a:lnTo>
                  <a:pt x="656" y="1164"/>
                </a:lnTo>
                <a:lnTo>
                  <a:pt x="641" y="1157"/>
                </a:lnTo>
                <a:lnTo>
                  <a:pt x="619" y="1157"/>
                </a:lnTo>
                <a:lnTo>
                  <a:pt x="597" y="1164"/>
                </a:lnTo>
                <a:lnTo>
                  <a:pt x="583" y="1143"/>
                </a:lnTo>
                <a:lnTo>
                  <a:pt x="561" y="1137"/>
                </a:lnTo>
                <a:lnTo>
                  <a:pt x="539" y="1143"/>
                </a:lnTo>
                <a:lnTo>
                  <a:pt x="517" y="1137"/>
                </a:lnTo>
                <a:lnTo>
                  <a:pt x="503" y="1130"/>
                </a:lnTo>
                <a:lnTo>
                  <a:pt x="503" y="1130"/>
                </a:lnTo>
                <a:lnTo>
                  <a:pt x="488" y="1130"/>
                </a:lnTo>
                <a:lnTo>
                  <a:pt x="459" y="1130"/>
                </a:lnTo>
                <a:lnTo>
                  <a:pt x="444" y="1137"/>
                </a:lnTo>
                <a:lnTo>
                  <a:pt x="437" y="1143"/>
                </a:lnTo>
                <a:lnTo>
                  <a:pt x="422" y="1164"/>
                </a:lnTo>
                <a:lnTo>
                  <a:pt x="415" y="1191"/>
                </a:lnTo>
                <a:lnTo>
                  <a:pt x="408" y="1204"/>
                </a:lnTo>
                <a:lnTo>
                  <a:pt x="386" y="1197"/>
                </a:lnTo>
                <a:lnTo>
                  <a:pt x="386" y="1191"/>
                </a:lnTo>
                <a:lnTo>
                  <a:pt x="386" y="1177"/>
                </a:lnTo>
                <a:lnTo>
                  <a:pt x="400" y="1150"/>
                </a:lnTo>
                <a:lnTo>
                  <a:pt x="408" y="1137"/>
                </a:lnTo>
                <a:lnTo>
                  <a:pt x="437" y="1123"/>
                </a:lnTo>
                <a:lnTo>
                  <a:pt x="466" y="1110"/>
                </a:lnTo>
                <a:lnTo>
                  <a:pt x="488" y="1103"/>
                </a:lnTo>
                <a:lnTo>
                  <a:pt x="510" y="1089"/>
                </a:lnTo>
                <a:lnTo>
                  <a:pt x="532" y="1103"/>
                </a:lnTo>
                <a:lnTo>
                  <a:pt x="561" y="1110"/>
                </a:lnTo>
                <a:lnTo>
                  <a:pt x="583" y="1123"/>
                </a:lnTo>
                <a:lnTo>
                  <a:pt x="605" y="1143"/>
                </a:lnTo>
                <a:lnTo>
                  <a:pt x="619" y="1143"/>
                </a:lnTo>
                <a:lnTo>
                  <a:pt x="656" y="1150"/>
                </a:lnTo>
                <a:lnTo>
                  <a:pt x="670" y="1150"/>
                </a:lnTo>
                <a:lnTo>
                  <a:pt x="685" y="1177"/>
                </a:lnTo>
                <a:lnTo>
                  <a:pt x="685" y="1204"/>
                </a:lnTo>
                <a:lnTo>
                  <a:pt x="670" y="1231"/>
                </a:lnTo>
                <a:lnTo>
                  <a:pt x="670" y="1231"/>
                </a:lnTo>
                <a:lnTo>
                  <a:pt x="670" y="1238"/>
                </a:lnTo>
                <a:lnTo>
                  <a:pt x="670" y="1252"/>
                </a:lnTo>
                <a:lnTo>
                  <a:pt x="678" y="1252"/>
                </a:lnTo>
                <a:lnTo>
                  <a:pt x="685" y="1252"/>
                </a:lnTo>
                <a:lnTo>
                  <a:pt x="692" y="1238"/>
                </a:lnTo>
                <a:lnTo>
                  <a:pt x="721" y="1218"/>
                </a:lnTo>
                <a:lnTo>
                  <a:pt x="736" y="1197"/>
                </a:lnTo>
                <a:lnTo>
                  <a:pt x="743" y="1191"/>
                </a:lnTo>
                <a:lnTo>
                  <a:pt x="750" y="1184"/>
                </a:lnTo>
                <a:lnTo>
                  <a:pt x="765" y="1177"/>
                </a:lnTo>
                <a:lnTo>
                  <a:pt x="780" y="1177"/>
                </a:lnTo>
                <a:lnTo>
                  <a:pt x="809" y="1184"/>
                </a:lnTo>
                <a:lnTo>
                  <a:pt x="823" y="1204"/>
                </a:lnTo>
                <a:lnTo>
                  <a:pt x="831" y="1211"/>
                </a:lnTo>
                <a:lnTo>
                  <a:pt x="831" y="1218"/>
                </a:lnTo>
                <a:lnTo>
                  <a:pt x="831" y="1225"/>
                </a:lnTo>
                <a:lnTo>
                  <a:pt x="816" y="1225"/>
                </a:lnTo>
                <a:lnTo>
                  <a:pt x="787" y="1225"/>
                </a:lnTo>
                <a:lnTo>
                  <a:pt x="750" y="1211"/>
                </a:lnTo>
                <a:lnTo>
                  <a:pt x="743" y="1211"/>
                </a:lnTo>
                <a:lnTo>
                  <a:pt x="736" y="1218"/>
                </a:lnTo>
                <a:lnTo>
                  <a:pt x="736" y="1231"/>
                </a:lnTo>
                <a:lnTo>
                  <a:pt x="729" y="1238"/>
                </a:lnTo>
                <a:lnTo>
                  <a:pt x="692" y="1279"/>
                </a:lnTo>
                <a:lnTo>
                  <a:pt x="656" y="1333"/>
                </a:lnTo>
                <a:lnTo>
                  <a:pt x="656" y="1340"/>
                </a:lnTo>
                <a:lnTo>
                  <a:pt x="641" y="1353"/>
                </a:lnTo>
                <a:lnTo>
                  <a:pt x="626" y="1353"/>
                </a:lnTo>
                <a:lnTo>
                  <a:pt x="626" y="1346"/>
                </a:lnTo>
                <a:lnTo>
                  <a:pt x="626" y="1333"/>
                </a:lnTo>
                <a:lnTo>
                  <a:pt x="626" y="1313"/>
                </a:lnTo>
                <a:lnTo>
                  <a:pt x="626" y="1313"/>
                </a:lnTo>
                <a:lnTo>
                  <a:pt x="641" y="1306"/>
                </a:lnTo>
                <a:close/>
                <a:moveTo>
                  <a:pt x="605" y="1509"/>
                </a:moveTo>
                <a:lnTo>
                  <a:pt x="583" y="1502"/>
                </a:lnTo>
                <a:lnTo>
                  <a:pt x="561" y="1482"/>
                </a:lnTo>
                <a:lnTo>
                  <a:pt x="539" y="1455"/>
                </a:lnTo>
                <a:lnTo>
                  <a:pt x="532" y="1441"/>
                </a:lnTo>
                <a:lnTo>
                  <a:pt x="495" y="1428"/>
                </a:lnTo>
                <a:lnTo>
                  <a:pt x="459" y="1407"/>
                </a:lnTo>
                <a:lnTo>
                  <a:pt x="444" y="1387"/>
                </a:lnTo>
                <a:lnTo>
                  <a:pt x="437" y="1374"/>
                </a:lnTo>
                <a:lnTo>
                  <a:pt x="444" y="1374"/>
                </a:lnTo>
                <a:lnTo>
                  <a:pt x="459" y="1380"/>
                </a:lnTo>
                <a:lnTo>
                  <a:pt x="503" y="1407"/>
                </a:lnTo>
                <a:lnTo>
                  <a:pt x="532" y="1414"/>
                </a:lnTo>
                <a:lnTo>
                  <a:pt x="524" y="1387"/>
                </a:lnTo>
                <a:lnTo>
                  <a:pt x="532" y="1360"/>
                </a:lnTo>
                <a:lnTo>
                  <a:pt x="532" y="1353"/>
                </a:lnTo>
                <a:lnTo>
                  <a:pt x="532" y="1346"/>
                </a:lnTo>
                <a:lnTo>
                  <a:pt x="488" y="1333"/>
                </a:lnTo>
                <a:lnTo>
                  <a:pt x="451" y="1326"/>
                </a:lnTo>
                <a:lnTo>
                  <a:pt x="444" y="1306"/>
                </a:lnTo>
                <a:lnTo>
                  <a:pt x="444" y="1292"/>
                </a:lnTo>
                <a:lnTo>
                  <a:pt x="459" y="1285"/>
                </a:lnTo>
                <a:lnTo>
                  <a:pt x="481" y="1285"/>
                </a:lnTo>
                <a:lnTo>
                  <a:pt x="495" y="1299"/>
                </a:lnTo>
                <a:lnTo>
                  <a:pt x="510" y="1313"/>
                </a:lnTo>
                <a:lnTo>
                  <a:pt x="517" y="1313"/>
                </a:lnTo>
                <a:lnTo>
                  <a:pt x="524" y="1313"/>
                </a:lnTo>
                <a:lnTo>
                  <a:pt x="524" y="1306"/>
                </a:lnTo>
                <a:lnTo>
                  <a:pt x="524" y="1299"/>
                </a:lnTo>
                <a:lnTo>
                  <a:pt x="524" y="1252"/>
                </a:lnTo>
                <a:lnTo>
                  <a:pt x="532" y="1204"/>
                </a:lnTo>
                <a:lnTo>
                  <a:pt x="532" y="1197"/>
                </a:lnTo>
                <a:lnTo>
                  <a:pt x="539" y="1191"/>
                </a:lnTo>
                <a:lnTo>
                  <a:pt x="539" y="1191"/>
                </a:lnTo>
                <a:lnTo>
                  <a:pt x="546" y="1191"/>
                </a:lnTo>
                <a:lnTo>
                  <a:pt x="575" y="1197"/>
                </a:lnTo>
                <a:lnTo>
                  <a:pt x="590" y="1211"/>
                </a:lnTo>
                <a:lnTo>
                  <a:pt x="597" y="1225"/>
                </a:lnTo>
                <a:lnTo>
                  <a:pt x="590" y="1231"/>
                </a:lnTo>
                <a:lnTo>
                  <a:pt x="575" y="1258"/>
                </a:lnTo>
                <a:lnTo>
                  <a:pt x="568" y="1272"/>
                </a:lnTo>
                <a:lnTo>
                  <a:pt x="561" y="1285"/>
                </a:lnTo>
                <a:lnTo>
                  <a:pt x="568" y="1306"/>
                </a:lnTo>
                <a:lnTo>
                  <a:pt x="568" y="1326"/>
                </a:lnTo>
                <a:lnTo>
                  <a:pt x="568" y="1340"/>
                </a:lnTo>
                <a:lnTo>
                  <a:pt x="583" y="1346"/>
                </a:lnTo>
                <a:lnTo>
                  <a:pt x="605" y="1333"/>
                </a:lnTo>
                <a:lnTo>
                  <a:pt x="612" y="1326"/>
                </a:lnTo>
                <a:lnTo>
                  <a:pt x="612" y="1333"/>
                </a:lnTo>
                <a:lnTo>
                  <a:pt x="619" y="1340"/>
                </a:lnTo>
                <a:lnTo>
                  <a:pt x="612" y="1346"/>
                </a:lnTo>
                <a:lnTo>
                  <a:pt x="590" y="1360"/>
                </a:lnTo>
                <a:lnTo>
                  <a:pt x="575" y="1380"/>
                </a:lnTo>
                <a:lnTo>
                  <a:pt x="575" y="1407"/>
                </a:lnTo>
                <a:lnTo>
                  <a:pt x="575" y="1434"/>
                </a:lnTo>
                <a:lnTo>
                  <a:pt x="575" y="1441"/>
                </a:lnTo>
                <a:lnTo>
                  <a:pt x="583" y="1448"/>
                </a:lnTo>
                <a:lnTo>
                  <a:pt x="590" y="1455"/>
                </a:lnTo>
                <a:lnTo>
                  <a:pt x="597" y="1448"/>
                </a:lnTo>
                <a:lnTo>
                  <a:pt x="612" y="1428"/>
                </a:lnTo>
                <a:lnTo>
                  <a:pt x="641" y="1421"/>
                </a:lnTo>
                <a:lnTo>
                  <a:pt x="663" y="1414"/>
                </a:lnTo>
                <a:lnTo>
                  <a:pt x="692" y="1407"/>
                </a:lnTo>
                <a:lnTo>
                  <a:pt x="692" y="1414"/>
                </a:lnTo>
                <a:lnTo>
                  <a:pt x="685" y="1421"/>
                </a:lnTo>
                <a:lnTo>
                  <a:pt x="663" y="1421"/>
                </a:lnTo>
                <a:lnTo>
                  <a:pt x="641" y="1434"/>
                </a:lnTo>
                <a:lnTo>
                  <a:pt x="619" y="1448"/>
                </a:lnTo>
                <a:lnTo>
                  <a:pt x="619" y="1475"/>
                </a:lnTo>
                <a:lnTo>
                  <a:pt x="626" y="1482"/>
                </a:lnTo>
                <a:lnTo>
                  <a:pt x="626" y="1495"/>
                </a:lnTo>
                <a:lnTo>
                  <a:pt x="619" y="1509"/>
                </a:lnTo>
                <a:lnTo>
                  <a:pt x="605" y="1509"/>
                </a:lnTo>
                <a:close/>
                <a:moveTo>
                  <a:pt x="838" y="1644"/>
                </a:moveTo>
                <a:lnTo>
                  <a:pt x="831" y="1637"/>
                </a:lnTo>
                <a:lnTo>
                  <a:pt x="831" y="1617"/>
                </a:lnTo>
                <a:lnTo>
                  <a:pt x="852" y="1617"/>
                </a:lnTo>
                <a:lnTo>
                  <a:pt x="867" y="1617"/>
                </a:lnTo>
                <a:lnTo>
                  <a:pt x="896" y="1617"/>
                </a:lnTo>
                <a:lnTo>
                  <a:pt x="911" y="1604"/>
                </a:lnTo>
                <a:lnTo>
                  <a:pt x="918" y="1590"/>
                </a:lnTo>
                <a:lnTo>
                  <a:pt x="925" y="1577"/>
                </a:lnTo>
                <a:lnTo>
                  <a:pt x="933" y="1570"/>
                </a:lnTo>
                <a:lnTo>
                  <a:pt x="933" y="1577"/>
                </a:lnTo>
                <a:lnTo>
                  <a:pt x="933" y="1590"/>
                </a:lnTo>
                <a:lnTo>
                  <a:pt x="925" y="1610"/>
                </a:lnTo>
                <a:lnTo>
                  <a:pt x="911" y="1637"/>
                </a:lnTo>
                <a:lnTo>
                  <a:pt x="896" y="1651"/>
                </a:lnTo>
                <a:lnTo>
                  <a:pt x="867" y="1651"/>
                </a:lnTo>
                <a:lnTo>
                  <a:pt x="838" y="1644"/>
                </a:lnTo>
                <a:close/>
                <a:moveTo>
                  <a:pt x="867" y="1556"/>
                </a:moveTo>
                <a:lnTo>
                  <a:pt x="896" y="1536"/>
                </a:lnTo>
                <a:lnTo>
                  <a:pt x="904" y="1516"/>
                </a:lnTo>
                <a:lnTo>
                  <a:pt x="911" y="1502"/>
                </a:lnTo>
                <a:lnTo>
                  <a:pt x="904" y="1489"/>
                </a:lnTo>
                <a:lnTo>
                  <a:pt x="904" y="1482"/>
                </a:lnTo>
                <a:lnTo>
                  <a:pt x="889" y="1462"/>
                </a:lnTo>
                <a:lnTo>
                  <a:pt x="889" y="1455"/>
                </a:lnTo>
                <a:lnTo>
                  <a:pt x="896" y="1441"/>
                </a:lnTo>
                <a:lnTo>
                  <a:pt x="918" y="1441"/>
                </a:lnTo>
                <a:lnTo>
                  <a:pt x="940" y="1448"/>
                </a:lnTo>
                <a:lnTo>
                  <a:pt x="955" y="1462"/>
                </a:lnTo>
                <a:lnTo>
                  <a:pt x="969" y="1482"/>
                </a:lnTo>
                <a:lnTo>
                  <a:pt x="969" y="1502"/>
                </a:lnTo>
                <a:lnTo>
                  <a:pt x="955" y="1516"/>
                </a:lnTo>
                <a:lnTo>
                  <a:pt x="947" y="1522"/>
                </a:lnTo>
                <a:lnTo>
                  <a:pt x="933" y="1536"/>
                </a:lnTo>
                <a:lnTo>
                  <a:pt x="911" y="1556"/>
                </a:lnTo>
                <a:lnTo>
                  <a:pt x="904" y="1563"/>
                </a:lnTo>
                <a:lnTo>
                  <a:pt x="904" y="1570"/>
                </a:lnTo>
                <a:lnTo>
                  <a:pt x="896" y="1577"/>
                </a:lnTo>
                <a:lnTo>
                  <a:pt x="889" y="1577"/>
                </a:lnTo>
                <a:lnTo>
                  <a:pt x="882" y="1570"/>
                </a:lnTo>
                <a:lnTo>
                  <a:pt x="867" y="1563"/>
                </a:lnTo>
                <a:lnTo>
                  <a:pt x="867" y="1556"/>
                </a:lnTo>
                <a:close/>
                <a:moveTo>
                  <a:pt x="787" y="1509"/>
                </a:moveTo>
                <a:lnTo>
                  <a:pt x="801" y="1489"/>
                </a:lnTo>
                <a:lnTo>
                  <a:pt x="787" y="1462"/>
                </a:lnTo>
                <a:lnTo>
                  <a:pt x="780" y="1441"/>
                </a:lnTo>
                <a:lnTo>
                  <a:pt x="765" y="1421"/>
                </a:lnTo>
                <a:lnTo>
                  <a:pt x="743" y="1387"/>
                </a:lnTo>
                <a:lnTo>
                  <a:pt x="721" y="1374"/>
                </a:lnTo>
                <a:lnTo>
                  <a:pt x="721" y="1367"/>
                </a:lnTo>
                <a:lnTo>
                  <a:pt x="729" y="1367"/>
                </a:lnTo>
                <a:lnTo>
                  <a:pt x="765" y="1380"/>
                </a:lnTo>
                <a:lnTo>
                  <a:pt x="780" y="1374"/>
                </a:lnTo>
                <a:lnTo>
                  <a:pt x="780" y="1353"/>
                </a:lnTo>
                <a:lnTo>
                  <a:pt x="772" y="1313"/>
                </a:lnTo>
                <a:lnTo>
                  <a:pt x="772" y="1299"/>
                </a:lnTo>
                <a:lnTo>
                  <a:pt x="772" y="1279"/>
                </a:lnTo>
                <a:lnTo>
                  <a:pt x="780" y="1265"/>
                </a:lnTo>
                <a:lnTo>
                  <a:pt x="787" y="1258"/>
                </a:lnTo>
                <a:lnTo>
                  <a:pt x="787" y="1292"/>
                </a:lnTo>
                <a:lnTo>
                  <a:pt x="809" y="1340"/>
                </a:lnTo>
                <a:lnTo>
                  <a:pt x="816" y="1326"/>
                </a:lnTo>
                <a:lnTo>
                  <a:pt x="823" y="1299"/>
                </a:lnTo>
                <a:lnTo>
                  <a:pt x="831" y="1299"/>
                </a:lnTo>
                <a:lnTo>
                  <a:pt x="838" y="1299"/>
                </a:lnTo>
                <a:lnTo>
                  <a:pt x="838" y="1306"/>
                </a:lnTo>
                <a:lnTo>
                  <a:pt x="838" y="1313"/>
                </a:lnTo>
                <a:lnTo>
                  <a:pt x="831" y="1428"/>
                </a:lnTo>
                <a:lnTo>
                  <a:pt x="816" y="1529"/>
                </a:lnTo>
                <a:lnTo>
                  <a:pt x="809" y="1536"/>
                </a:lnTo>
                <a:lnTo>
                  <a:pt x="787" y="1536"/>
                </a:lnTo>
                <a:lnTo>
                  <a:pt x="780" y="1529"/>
                </a:lnTo>
                <a:lnTo>
                  <a:pt x="787" y="1509"/>
                </a:lnTo>
                <a:close/>
                <a:moveTo>
                  <a:pt x="845" y="1448"/>
                </a:moveTo>
                <a:lnTo>
                  <a:pt x="838" y="1448"/>
                </a:lnTo>
                <a:lnTo>
                  <a:pt x="838" y="1441"/>
                </a:lnTo>
                <a:lnTo>
                  <a:pt x="838" y="1441"/>
                </a:lnTo>
                <a:lnTo>
                  <a:pt x="838" y="1434"/>
                </a:lnTo>
                <a:lnTo>
                  <a:pt x="860" y="1421"/>
                </a:lnTo>
                <a:lnTo>
                  <a:pt x="882" y="1414"/>
                </a:lnTo>
                <a:lnTo>
                  <a:pt x="889" y="1407"/>
                </a:lnTo>
                <a:lnTo>
                  <a:pt x="882" y="1387"/>
                </a:lnTo>
                <a:lnTo>
                  <a:pt x="882" y="1380"/>
                </a:lnTo>
                <a:lnTo>
                  <a:pt x="867" y="1374"/>
                </a:lnTo>
                <a:lnTo>
                  <a:pt x="882" y="1367"/>
                </a:lnTo>
                <a:lnTo>
                  <a:pt x="896" y="1340"/>
                </a:lnTo>
                <a:lnTo>
                  <a:pt x="889" y="1313"/>
                </a:lnTo>
                <a:lnTo>
                  <a:pt x="882" y="1292"/>
                </a:lnTo>
                <a:lnTo>
                  <a:pt x="860" y="1265"/>
                </a:lnTo>
                <a:lnTo>
                  <a:pt x="845" y="1252"/>
                </a:lnTo>
                <a:lnTo>
                  <a:pt x="838" y="1238"/>
                </a:lnTo>
                <a:lnTo>
                  <a:pt x="845" y="1231"/>
                </a:lnTo>
                <a:lnTo>
                  <a:pt x="852" y="1231"/>
                </a:lnTo>
                <a:lnTo>
                  <a:pt x="852" y="1238"/>
                </a:lnTo>
                <a:lnTo>
                  <a:pt x="882" y="1252"/>
                </a:lnTo>
                <a:lnTo>
                  <a:pt x="904" y="1258"/>
                </a:lnTo>
                <a:lnTo>
                  <a:pt x="918" y="1272"/>
                </a:lnTo>
                <a:lnTo>
                  <a:pt x="925" y="1285"/>
                </a:lnTo>
                <a:lnTo>
                  <a:pt x="925" y="1299"/>
                </a:lnTo>
                <a:lnTo>
                  <a:pt x="925" y="1313"/>
                </a:lnTo>
                <a:lnTo>
                  <a:pt x="918" y="1333"/>
                </a:lnTo>
                <a:lnTo>
                  <a:pt x="911" y="1346"/>
                </a:lnTo>
                <a:lnTo>
                  <a:pt x="918" y="1360"/>
                </a:lnTo>
                <a:lnTo>
                  <a:pt x="918" y="1374"/>
                </a:lnTo>
                <a:lnTo>
                  <a:pt x="918" y="1401"/>
                </a:lnTo>
                <a:lnTo>
                  <a:pt x="904" y="1414"/>
                </a:lnTo>
                <a:lnTo>
                  <a:pt x="882" y="1434"/>
                </a:lnTo>
                <a:lnTo>
                  <a:pt x="845" y="1448"/>
                </a:lnTo>
                <a:close/>
                <a:moveTo>
                  <a:pt x="1137" y="148"/>
                </a:moveTo>
                <a:lnTo>
                  <a:pt x="1137" y="757"/>
                </a:lnTo>
                <a:lnTo>
                  <a:pt x="1129" y="757"/>
                </a:lnTo>
                <a:lnTo>
                  <a:pt x="116" y="757"/>
                </a:lnTo>
                <a:lnTo>
                  <a:pt x="116" y="358"/>
                </a:lnTo>
                <a:lnTo>
                  <a:pt x="196" y="311"/>
                </a:lnTo>
                <a:lnTo>
                  <a:pt x="276" y="243"/>
                </a:lnTo>
                <a:lnTo>
                  <a:pt x="320" y="209"/>
                </a:lnTo>
                <a:lnTo>
                  <a:pt x="357" y="169"/>
                </a:lnTo>
                <a:lnTo>
                  <a:pt x="386" y="135"/>
                </a:lnTo>
                <a:lnTo>
                  <a:pt x="415" y="87"/>
                </a:lnTo>
                <a:lnTo>
                  <a:pt x="1129" y="87"/>
                </a:lnTo>
                <a:lnTo>
                  <a:pt x="1837" y="87"/>
                </a:lnTo>
                <a:lnTo>
                  <a:pt x="1866" y="135"/>
                </a:lnTo>
                <a:lnTo>
                  <a:pt x="1895" y="169"/>
                </a:lnTo>
                <a:lnTo>
                  <a:pt x="1939" y="216"/>
                </a:lnTo>
                <a:lnTo>
                  <a:pt x="1975" y="250"/>
                </a:lnTo>
                <a:lnTo>
                  <a:pt x="2019" y="290"/>
                </a:lnTo>
                <a:lnTo>
                  <a:pt x="2063" y="317"/>
                </a:lnTo>
                <a:lnTo>
                  <a:pt x="2106" y="338"/>
                </a:lnTo>
                <a:lnTo>
                  <a:pt x="2136" y="365"/>
                </a:lnTo>
                <a:lnTo>
                  <a:pt x="2136" y="548"/>
                </a:lnTo>
                <a:lnTo>
                  <a:pt x="1917" y="548"/>
                </a:lnTo>
                <a:lnTo>
                  <a:pt x="1917" y="656"/>
                </a:lnTo>
                <a:lnTo>
                  <a:pt x="2136" y="656"/>
                </a:lnTo>
                <a:lnTo>
                  <a:pt x="2136" y="757"/>
                </a:lnTo>
                <a:lnTo>
                  <a:pt x="1275" y="757"/>
                </a:lnTo>
                <a:lnTo>
                  <a:pt x="1275" y="656"/>
                </a:lnTo>
                <a:lnTo>
                  <a:pt x="1501" y="656"/>
                </a:lnTo>
                <a:lnTo>
                  <a:pt x="1501" y="548"/>
                </a:lnTo>
                <a:lnTo>
                  <a:pt x="1275" y="548"/>
                </a:lnTo>
                <a:lnTo>
                  <a:pt x="1275" y="473"/>
                </a:lnTo>
                <a:lnTo>
                  <a:pt x="2077" y="473"/>
                </a:lnTo>
                <a:lnTo>
                  <a:pt x="2041" y="460"/>
                </a:lnTo>
                <a:lnTo>
                  <a:pt x="1990" y="432"/>
                </a:lnTo>
                <a:lnTo>
                  <a:pt x="1946" y="399"/>
                </a:lnTo>
                <a:lnTo>
                  <a:pt x="1888" y="358"/>
                </a:lnTo>
                <a:lnTo>
                  <a:pt x="1837" y="311"/>
                </a:lnTo>
                <a:lnTo>
                  <a:pt x="1793" y="256"/>
                </a:lnTo>
                <a:lnTo>
                  <a:pt x="1749" y="202"/>
                </a:lnTo>
                <a:lnTo>
                  <a:pt x="1727" y="148"/>
                </a:lnTo>
                <a:lnTo>
                  <a:pt x="1137" y="148"/>
                </a:lnTo>
                <a:close/>
                <a:moveTo>
                  <a:pt x="750" y="1895"/>
                </a:moveTo>
                <a:lnTo>
                  <a:pt x="765" y="1868"/>
                </a:lnTo>
                <a:lnTo>
                  <a:pt x="765" y="1820"/>
                </a:lnTo>
                <a:lnTo>
                  <a:pt x="765" y="1766"/>
                </a:lnTo>
                <a:lnTo>
                  <a:pt x="758" y="1739"/>
                </a:lnTo>
                <a:lnTo>
                  <a:pt x="750" y="1732"/>
                </a:lnTo>
                <a:lnTo>
                  <a:pt x="743" y="1732"/>
                </a:lnTo>
                <a:lnTo>
                  <a:pt x="699" y="1739"/>
                </a:lnTo>
                <a:lnTo>
                  <a:pt x="663" y="1739"/>
                </a:lnTo>
                <a:lnTo>
                  <a:pt x="648" y="1739"/>
                </a:lnTo>
                <a:lnTo>
                  <a:pt x="626" y="1739"/>
                </a:lnTo>
                <a:lnTo>
                  <a:pt x="619" y="1746"/>
                </a:lnTo>
                <a:lnTo>
                  <a:pt x="619" y="1759"/>
                </a:lnTo>
                <a:lnTo>
                  <a:pt x="619" y="1800"/>
                </a:lnTo>
                <a:lnTo>
                  <a:pt x="619" y="1834"/>
                </a:lnTo>
                <a:lnTo>
                  <a:pt x="626" y="1861"/>
                </a:lnTo>
                <a:lnTo>
                  <a:pt x="648" y="1868"/>
                </a:lnTo>
                <a:lnTo>
                  <a:pt x="663" y="1868"/>
                </a:lnTo>
                <a:lnTo>
                  <a:pt x="678" y="1868"/>
                </a:lnTo>
                <a:lnTo>
                  <a:pt x="699" y="1874"/>
                </a:lnTo>
                <a:lnTo>
                  <a:pt x="743" y="1888"/>
                </a:lnTo>
                <a:lnTo>
                  <a:pt x="750" y="1895"/>
                </a:lnTo>
                <a:lnTo>
                  <a:pt x="743" y="1902"/>
                </a:lnTo>
                <a:lnTo>
                  <a:pt x="729" y="1902"/>
                </a:lnTo>
                <a:lnTo>
                  <a:pt x="707" y="1902"/>
                </a:lnTo>
                <a:lnTo>
                  <a:pt x="663" y="1908"/>
                </a:lnTo>
                <a:lnTo>
                  <a:pt x="612" y="1908"/>
                </a:lnTo>
                <a:lnTo>
                  <a:pt x="597" y="1915"/>
                </a:lnTo>
                <a:lnTo>
                  <a:pt x="590" y="1935"/>
                </a:lnTo>
                <a:lnTo>
                  <a:pt x="583" y="1935"/>
                </a:lnTo>
                <a:lnTo>
                  <a:pt x="568" y="1929"/>
                </a:lnTo>
                <a:lnTo>
                  <a:pt x="561" y="1915"/>
                </a:lnTo>
                <a:lnTo>
                  <a:pt x="539" y="1908"/>
                </a:lnTo>
                <a:lnTo>
                  <a:pt x="503" y="1908"/>
                </a:lnTo>
                <a:lnTo>
                  <a:pt x="459" y="1929"/>
                </a:lnTo>
                <a:lnTo>
                  <a:pt x="481" y="1935"/>
                </a:lnTo>
                <a:lnTo>
                  <a:pt x="488" y="1942"/>
                </a:lnTo>
                <a:lnTo>
                  <a:pt x="546" y="1990"/>
                </a:lnTo>
                <a:lnTo>
                  <a:pt x="612" y="2037"/>
                </a:lnTo>
                <a:lnTo>
                  <a:pt x="678" y="2078"/>
                </a:lnTo>
                <a:lnTo>
                  <a:pt x="743" y="2111"/>
                </a:lnTo>
                <a:lnTo>
                  <a:pt x="809" y="2152"/>
                </a:lnTo>
                <a:lnTo>
                  <a:pt x="867" y="2172"/>
                </a:lnTo>
                <a:lnTo>
                  <a:pt x="933" y="2193"/>
                </a:lnTo>
                <a:lnTo>
                  <a:pt x="991" y="2206"/>
                </a:lnTo>
                <a:lnTo>
                  <a:pt x="991" y="1049"/>
                </a:lnTo>
                <a:lnTo>
                  <a:pt x="116" y="1049"/>
                </a:lnTo>
                <a:lnTo>
                  <a:pt x="116" y="1272"/>
                </a:lnTo>
                <a:lnTo>
                  <a:pt x="116" y="1340"/>
                </a:lnTo>
                <a:lnTo>
                  <a:pt x="123" y="1407"/>
                </a:lnTo>
                <a:lnTo>
                  <a:pt x="138" y="1475"/>
                </a:lnTo>
                <a:lnTo>
                  <a:pt x="174" y="1536"/>
                </a:lnTo>
                <a:lnTo>
                  <a:pt x="204" y="1604"/>
                </a:lnTo>
                <a:lnTo>
                  <a:pt x="247" y="1671"/>
                </a:lnTo>
                <a:lnTo>
                  <a:pt x="284" y="1732"/>
                </a:lnTo>
                <a:lnTo>
                  <a:pt x="335" y="1793"/>
                </a:lnTo>
                <a:lnTo>
                  <a:pt x="386" y="1854"/>
                </a:lnTo>
                <a:lnTo>
                  <a:pt x="437" y="1902"/>
                </a:lnTo>
                <a:lnTo>
                  <a:pt x="459" y="1902"/>
                </a:lnTo>
                <a:lnTo>
                  <a:pt x="481" y="1895"/>
                </a:lnTo>
                <a:lnTo>
                  <a:pt x="495" y="1881"/>
                </a:lnTo>
                <a:lnTo>
                  <a:pt x="510" y="1874"/>
                </a:lnTo>
                <a:lnTo>
                  <a:pt x="532" y="1868"/>
                </a:lnTo>
                <a:lnTo>
                  <a:pt x="546" y="1868"/>
                </a:lnTo>
                <a:lnTo>
                  <a:pt x="561" y="1861"/>
                </a:lnTo>
                <a:lnTo>
                  <a:pt x="561" y="1854"/>
                </a:lnTo>
                <a:lnTo>
                  <a:pt x="561" y="1800"/>
                </a:lnTo>
                <a:lnTo>
                  <a:pt x="561" y="1759"/>
                </a:lnTo>
                <a:lnTo>
                  <a:pt x="546" y="1746"/>
                </a:lnTo>
                <a:lnTo>
                  <a:pt x="546" y="1739"/>
                </a:lnTo>
                <a:lnTo>
                  <a:pt x="539" y="1732"/>
                </a:lnTo>
                <a:lnTo>
                  <a:pt x="532" y="1732"/>
                </a:lnTo>
                <a:lnTo>
                  <a:pt x="481" y="1726"/>
                </a:lnTo>
                <a:lnTo>
                  <a:pt x="437" y="1732"/>
                </a:lnTo>
                <a:lnTo>
                  <a:pt x="430" y="1732"/>
                </a:lnTo>
                <a:lnTo>
                  <a:pt x="422" y="1719"/>
                </a:lnTo>
                <a:lnTo>
                  <a:pt x="422" y="1705"/>
                </a:lnTo>
                <a:lnTo>
                  <a:pt x="437" y="1685"/>
                </a:lnTo>
                <a:lnTo>
                  <a:pt x="459" y="1671"/>
                </a:lnTo>
                <a:lnTo>
                  <a:pt x="503" y="1671"/>
                </a:lnTo>
                <a:lnTo>
                  <a:pt x="524" y="1678"/>
                </a:lnTo>
                <a:lnTo>
                  <a:pt x="539" y="1692"/>
                </a:lnTo>
                <a:lnTo>
                  <a:pt x="546" y="1692"/>
                </a:lnTo>
                <a:lnTo>
                  <a:pt x="561" y="1692"/>
                </a:lnTo>
                <a:lnTo>
                  <a:pt x="568" y="1678"/>
                </a:lnTo>
                <a:lnTo>
                  <a:pt x="568" y="1658"/>
                </a:lnTo>
                <a:lnTo>
                  <a:pt x="539" y="1651"/>
                </a:lnTo>
                <a:lnTo>
                  <a:pt x="524" y="1637"/>
                </a:lnTo>
                <a:lnTo>
                  <a:pt x="488" y="1637"/>
                </a:lnTo>
                <a:lnTo>
                  <a:pt x="430" y="1631"/>
                </a:lnTo>
                <a:lnTo>
                  <a:pt x="430" y="1617"/>
                </a:lnTo>
                <a:lnTo>
                  <a:pt x="430" y="1617"/>
                </a:lnTo>
                <a:lnTo>
                  <a:pt x="488" y="1631"/>
                </a:lnTo>
                <a:lnTo>
                  <a:pt x="503" y="1617"/>
                </a:lnTo>
                <a:lnTo>
                  <a:pt x="495" y="1597"/>
                </a:lnTo>
                <a:lnTo>
                  <a:pt x="495" y="1597"/>
                </a:lnTo>
                <a:lnTo>
                  <a:pt x="532" y="1617"/>
                </a:lnTo>
                <a:lnTo>
                  <a:pt x="568" y="1631"/>
                </a:lnTo>
                <a:lnTo>
                  <a:pt x="561" y="1604"/>
                </a:lnTo>
                <a:lnTo>
                  <a:pt x="561" y="1577"/>
                </a:lnTo>
                <a:lnTo>
                  <a:pt x="546" y="1556"/>
                </a:lnTo>
                <a:lnTo>
                  <a:pt x="532" y="1529"/>
                </a:lnTo>
                <a:lnTo>
                  <a:pt x="524" y="1529"/>
                </a:lnTo>
                <a:lnTo>
                  <a:pt x="510" y="1536"/>
                </a:lnTo>
                <a:lnTo>
                  <a:pt x="495" y="1543"/>
                </a:lnTo>
                <a:lnTo>
                  <a:pt x="495" y="1563"/>
                </a:lnTo>
                <a:lnTo>
                  <a:pt x="495" y="1570"/>
                </a:lnTo>
                <a:lnTo>
                  <a:pt x="488" y="1577"/>
                </a:lnTo>
                <a:lnTo>
                  <a:pt x="481" y="1577"/>
                </a:lnTo>
                <a:lnTo>
                  <a:pt x="459" y="1577"/>
                </a:lnTo>
                <a:lnTo>
                  <a:pt x="451" y="1570"/>
                </a:lnTo>
                <a:lnTo>
                  <a:pt x="444" y="1563"/>
                </a:lnTo>
                <a:lnTo>
                  <a:pt x="437" y="1556"/>
                </a:lnTo>
                <a:lnTo>
                  <a:pt x="430" y="1543"/>
                </a:lnTo>
                <a:lnTo>
                  <a:pt x="415" y="1556"/>
                </a:lnTo>
                <a:lnTo>
                  <a:pt x="400" y="1570"/>
                </a:lnTo>
                <a:lnTo>
                  <a:pt x="400" y="1583"/>
                </a:lnTo>
                <a:lnTo>
                  <a:pt x="386" y="1604"/>
                </a:lnTo>
                <a:lnTo>
                  <a:pt x="379" y="1610"/>
                </a:lnTo>
                <a:lnTo>
                  <a:pt x="371" y="1617"/>
                </a:lnTo>
                <a:lnTo>
                  <a:pt x="357" y="1617"/>
                </a:lnTo>
                <a:lnTo>
                  <a:pt x="335" y="1610"/>
                </a:lnTo>
                <a:lnTo>
                  <a:pt x="335" y="1590"/>
                </a:lnTo>
                <a:lnTo>
                  <a:pt x="328" y="1577"/>
                </a:lnTo>
                <a:lnTo>
                  <a:pt x="335" y="1570"/>
                </a:lnTo>
                <a:lnTo>
                  <a:pt x="342" y="1556"/>
                </a:lnTo>
                <a:lnTo>
                  <a:pt x="364" y="1536"/>
                </a:lnTo>
                <a:lnTo>
                  <a:pt x="386" y="1529"/>
                </a:lnTo>
                <a:lnTo>
                  <a:pt x="386" y="1522"/>
                </a:lnTo>
                <a:lnTo>
                  <a:pt x="386" y="1502"/>
                </a:lnTo>
                <a:lnTo>
                  <a:pt x="400" y="1502"/>
                </a:lnTo>
                <a:lnTo>
                  <a:pt x="400" y="1502"/>
                </a:lnTo>
                <a:lnTo>
                  <a:pt x="408" y="1516"/>
                </a:lnTo>
                <a:lnTo>
                  <a:pt x="422" y="1522"/>
                </a:lnTo>
                <a:lnTo>
                  <a:pt x="430" y="1529"/>
                </a:lnTo>
                <a:lnTo>
                  <a:pt x="430" y="1529"/>
                </a:lnTo>
                <a:lnTo>
                  <a:pt x="451" y="1529"/>
                </a:lnTo>
                <a:lnTo>
                  <a:pt x="481" y="1556"/>
                </a:lnTo>
                <a:lnTo>
                  <a:pt x="488" y="1536"/>
                </a:lnTo>
                <a:lnTo>
                  <a:pt x="503" y="1516"/>
                </a:lnTo>
                <a:lnTo>
                  <a:pt x="517" y="1509"/>
                </a:lnTo>
                <a:lnTo>
                  <a:pt x="524" y="1502"/>
                </a:lnTo>
                <a:lnTo>
                  <a:pt x="539" y="1509"/>
                </a:lnTo>
                <a:lnTo>
                  <a:pt x="546" y="1516"/>
                </a:lnTo>
                <a:lnTo>
                  <a:pt x="568" y="1509"/>
                </a:lnTo>
                <a:lnTo>
                  <a:pt x="583" y="1509"/>
                </a:lnTo>
                <a:lnTo>
                  <a:pt x="590" y="1516"/>
                </a:lnTo>
                <a:lnTo>
                  <a:pt x="605" y="1536"/>
                </a:lnTo>
                <a:lnTo>
                  <a:pt x="612" y="1577"/>
                </a:lnTo>
                <a:lnTo>
                  <a:pt x="626" y="1590"/>
                </a:lnTo>
                <a:lnTo>
                  <a:pt x="648" y="1604"/>
                </a:lnTo>
                <a:lnTo>
                  <a:pt x="670" y="1597"/>
                </a:lnTo>
                <a:lnTo>
                  <a:pt x="678" y="1597"/>
                </a:lnTo>
                <a:lnTo>
                  <a:pt x="685" y="1583"/>
                </a:lnTo>
                <a:lnTo>
                  <a:pt x="678" y="1577"/>
                </a:lnTo>
                <a:lnTo>
                  <a:pt x="670" y="1563"/>
                </a:lnTo>
                <a:lnTo>
                  <a:pt x="670" y="1556"/>
                </a:lnTo>
                <a:lnTo>
                  <a:pt x="678" y="1543"/>
                </a:lnTo>
                <a:lnTo>
                  <a:pt x="692" y="1543"/>
                </a:lnTo>
                <a:lnTo>
                  <a:pt x="721" y="1577"/>
                </a:lnTo>
                <a:lnTo>
                  <a:pt x="736" y="1597"/>
                </a:lnTo>
                <a:lnTo>
                  <a:pt x="758" y="1610"/>
                </a:lnTo>
                <a:lnTo>
                  <a:pt x="772" y="1610"/>
                </a:lnTo>
                <a:lnTo>
                  <a:pt x="780" y="1610"/>
                </a:lnTo>
                <a:lnTo>
                  <a:pt x="787" y="1597"/>
                </a:lnTo>
                <a:lnTo>
                  <a:pt x="801" y="1590"/>
                </a:lnTo>
                <a:lnTo>
                  <a:pt x="816" y="1563"/>
                </a:lnTo>
                <a:lnTo>
                  <a:pt x="823" y="1536"/>
                </a:lnTo>
                <a:lnTo>
                  <a:pt x="823" y="1529"/>
                </a:lnTo>
                <a:lnTo>
                  <a:pt x="831" y="1522"/>
                </a:lnTo>
                <a:lnTo>
                  <a:pt x="838" y="1529"/>
                </a:lnTo>
                <a:lnTo>
                  <a:pt x="845" y="1536"/>
                </a:lnTo>
                <a:lnTo>
                  <a:pt x="845" y="1570"/>
                </a:lnTo>
                <a:lnTo>
                  <a:pt x="838" y="1597"/>
                </a:lnTo>
                <a:lnTo>
                  <a:pt x="823" y="1637"/>
                </a:lnTo>
                <a:lnTo>
                  <a:pt x="823" y="1665"/>
                </a:lnTo>
                <a:lnTo>
                  <a:pt x="823" y="1671"/>
                </a:lnTo>
                <a:lnTo>
                  <a:pt x="831" y="1678"/>
                </a:lnTo>
                <a:lnTo>
                  <a:pt x="838" y="1685"/>
                </a:lnTo>
                <a:lnTo>
                  <a:pt x="845" y="1685"/>
                </a:lnTo>
                <a:lnTo>
                  <a:pt x="882" y="1671"/>
                </a:lnTo>
                <a:lnTo>
                  <a:pt x="918" y="1658"/>
                </a:lnTo>
                <a:lnTo>
                  <a:pt x="925" y="1658"/>
                </a:lnTo>
                <a:lnTo>
                  <a:pt x="933" y="1658"/>
                </a:lnTo>
                <a:lnTo>
                  <a:pt x="933" y="1665"/>
                </a:lnTo>
                <a:lnTo>
                  <a:pt x="933" y="1671"/>
                </a:lnTo>
                <a:lnTo>
                  <a:pt x="882" y="1712"/>
                </a:lnTo>
                <a:lnTo>
                  <a:pt x="823" y="1746"/>
                </a:lnTo>
                <a:lnTo>
                  <a:pt x="816" y="1766"/>
                </a:lnTo>
                <a:lnTo>
                  <a:pt x="809" y="1793"/>
                </a:lnTo>
                <a:lnTo>
                  <a:pt x="809" y="1820"/>
                </a:lnTo>
                <a:lnTo>
                  <a:pt x="816" y="1841"/>
                </a:lnTo>
                <a:lnTo>
                  <a:pt x="831" y="1868"/>
                </a:lnTo>
                <a:lnTo>
                  <a:pt x="845" y="1888"/>
                </a:lnTo>
                <a:lnTo>
                  <a:pt x="867" y="1902"/>
                </a:lnTo>
                <a:lnTo>
                  <a:pt x="904" y="1908"/>
                </a:lnTo>
                <a:lnTo>
                  <a:pt x="896" y="1915"/>
                </a:lnTo>
                <a:lnTo>
                  <a:pt x="889" y="1929"/>
                </a:lnTo>
                <a:lnTo>
                  <a:pt x="882" y="1929"/>
                </a:lnTo>
                <a:lnTo>
                  <a:pt x="852" y="1929"/>
                </a:lnTo>
                <a:lnTo>
                  <a:pt x="816" y="1929"/>
                </a:lnTo>
                <a:lnTo>
                  <a:pt x="780" y="1929"/>
                </a:lnTo>
                <a:lnTo>
                  <a:pt x="765" y="1929"/>
                </a:lnTo>
                <a:lnTo>
                  <a:pt x="750" y="1915"/>
                </a:lnTo>
                <a:lnTo>
                  <a:pt x="743" y="1908"/>
                </a:lnTo>
                <a:lnTo>
                  <a:pt x="750" y="1895"/>
                </a:lnTo>
                <a:close/>
                <a:moveTo>
                  <a:pt x="699" y="1719"/>
                </a:moveTo>
                <a:lnTo>
                  <a:pt x="685" y="1712"/>
                </a:lnTo>
                <a:lnTo>
                  <a:pt x="678" y="1692"/>
                </a:lnTo>
                <a:lnTo>
                  <a:pt x="678" y="1685"/>
                </a:lnTo>
                <a:lnTo>
                  <a:pt x="678" y="1671"/>
                </a:lnTo>
                <a:lnTo>
                  <a:pt x="663" y="1671"/>
                </a:lnTo>
                <a:lnTo>
                  <a:pt x="641" y="1678"/>
                </a:lnTo>
                <a:lnTo>
                  <a:pt x="619" y="1678"/>
                </a:lnTo>
                <a:lnTo>
                  <a:pt x="619" y="1671"/>
                </a:lnTo>
                <a:lnTo>
                  <a:pt x="612" y="1658"/>
                </a:lnTo>
                <a:lnTo>
                  <a:pt x="612" y="1644"/>
                </a:lnTo>
                <a:lnTo>
                  <a:pt x="612" y="1637"/>
                </a:lnTo>
                <a:lnTo>
                  <a:pt x="612" y="1637"/>
                </a:lnTo>
                <a:lnTo>
                  <a:pt x="619" y="1637"/>
                </a:lnTo>
                <a:lnTo>
                  <a:pt x="626" y="1637"/>
                </a:lnTo>
                <a:lnTo>
                  <a:pt x="656" y="1631"/>
                </a:lnTo>
                <a:lnTo>
                  <a:pt x="670" y="1610"/>
                </a:lnTo>
                <a:lnTo>
                  <a:pt x="685" y="1604"/>
                </a:lnTo>
                <a:lnTo>
                  <a:pt x="707" y="1604"/>
                </a:lnTo>
                <a:lnTo>
                  <a:pt x="729" y="1617"/>
                </a:lnTo>
                <a:lnTo>
                  <a:pt x="743" y="1637"/>
                </a:lnTo>
                <a:lnTo>
                  <a:pt x="743" y="1651"/>
                </a:lnTo>
                <a:lnTo>
                  <a:pt x="743" y="1658"/>
                </a:lnTo>
                <a:lnTo>
                  <a:pt x="736" y="1658"/>
                </a:lnTo>
                <a:lnTo>
                  <a:pt x="729" y="1658"/>
                </a:lnTo>
                <a:lnTo>
                  <a:pt x="721" y="1665"/>
                </a:lnTo>
                <a:lnTo>
                  <a:pt x="736" y="1671"/>
                </a:lnTo>
                <a:lnTo>
                  <a:pt x="743" y="1678"/>
                </a:lnTo>
                <a:lnTo>
                  <a:pt x="758" y="1685"/>
                </a:lnTo>
                <a:lnTo>
                  <a:pt x="758" y="1705"/>
                </a:lnTo>
                <a:lnTo>
                  <a:pt x="750" y="1712"/>
                </a:lnTo>
                <a:lnTo>
                  <a:pt x="729" y="1719"/>
                </a:lnTo>
                <a:lnTo>
                  <a:pt x="699" y="1719"/>
                </a:lnTo>
                <a:close/>
                <a:moveTo>
                  <a:pt x="1735" y="1935"/>
                </a:moveTo>
                <a:lnTo>
                  <a:pt x="1720" y="1935"/>
                </a:lnTo>
                <a:lnTo>
                  <a:pt x="1654" y="1475"/>
                </a:lnTo>
                <a:lnTo>
                  <a:pt x="1487" y="1861"/>
                </a:lnTo>
                <a:lnTo>
                  <a:pt x="1479" y="1861"/>
                </a:lnTo>
                <a:lnTo>
                  <a:pt x="1625" y="1428"/>
                </a:lnTo>
                <a:lnTo>
                  <a:pt x="1589" y="1428"/>
                </a:lnTo>
                <a:lnTo>
                  <a:pt x="1589" y="1333"/>
                </a:lnTo>
                <a:lnTo>
                  <a:pt x="1472" y="1333"/>
                </a:lnTo>
                <a:lnTo>
                  <a:pt x="1450" y="1306"/>
                </a:lnTo>
                <a:lnTo>
                  <a:pt x="1450" y="1218"/>
                </a:lnTo>
                <a:lnTo>
                  <a:pt x="1355" y="1218"/>
                </a:lnTo>
                <a:lnTo>
                  <a:pt x="1355" y="1164"/>
                </a:lnTo>
                <a:lnTo>
                  <a:pt x="2004" y="1164"/>
                </a:lnTo>
                <a:lnTo>
                  <a:pt x="2004" y="1218"/>
                </a:lnTo>
                <a:lnTo>
                  <a:pt x="1924" y="1218"/>
                </a:lnTo>
                <a:lnTo>
                  <a:pt x="1924" y="1306"/>
                </a:lnTo>
                <a:lnTo>
                  <a:pt x="1902" y="1333"/>
                </a:lnTo>
                <a:lnTo>
                  <a:pt x="1786" y="1333"/>
                </a:lnTo>
                <a:lnTo>
                  <a:pt x="1786" y="1421"/>
                </a:lnTo>
                <a:lnTo>
                  <a:pt x="1742" y="1421"/>
                </a:lnTo>
                <a:lnTo>
                  <a:pt x="1837" y="1814"/>
                </a:lnTo>
                <a:lnTo>
                  <a:pt x="1829" y="1814"/>
                </a:lnTo>
                <a:lnTo>
                  <a:pt x="1720" y="1482"/>
                </a:lnTo>
                <a:lnTo>
                  <a:pt x="1735" y="1935"/>
                </a:lnTo>
                <a:close/>
                <a:moveTo>
                  <a:pt x="1290" y="2206"/>
                </a:moveTo>
                <a:lnTo>
                  <a:pt x="1290" y="1049"/>
                </a:lnTo>
                <a:lnTo>
                  <a:pt x="2136" y="1049"/>
                </a:lnTo>
                <a:lnTo>
                  <a:pt x="2136" y="1326"/>
                </a:lnTo>
                <a:lnTo>
                  <a:pt x="2136" y="1407"/>
                </a:lnTo>
                <a:lnTo>
                  <a:pt x="2128" y="1482"/>
                </a:lnTo>
                <a:lnTo>
                  <a:pt x="2106" y="1543"/>
                </a:lnTo>
                <a:lnTo>
                  <a:pt x="2070" y="1604"/>
                </a:lnTo>
                <a:lnTo>
                  <a:pt x="2041" y="1665"/>
                </a:lnTo>
                <a:lnTo>
                  <a:pt x="1997" y="1726"/>
                </a:lnTo>
                <a:lnTo>
                  <a:pt x="1961" y="1786"/>
                </a:lnTo>
                <a:lnTo>
                  <a:pt x="1910" y="1834"/>
                </a:lnTo>
                <a:lnTo>
                  <a:pt x="1866" y="1888"/>
                </a:lnTo>
                <a:lnTo>
                  <a:pt x="1808" y="1942"/>
                </a:lnTo>
                <a:lnTo>
                  <a:pt x="1742" y="1983"/>
                </a:lnTo>
                <a:lnTo>
                  <a:pt x="1691" y="2030"/>
                </a:lnTo>
                <a:lnTo>
                  <a:pt x="1625" y="2064"/>
                </a:lnTo>
                <a:lnTo>
                  <a:pt x="1560" y="2105"/>
                </a:lnTo>
                <a:lnTo>
                  <a:pt x="1487" y="2132"/>
                </a:lnTo>
                <a:lnTo>
                  <a:pt x="1421" y="2166"/>
                </a:lnTo>
                <a:lnTo>
                  <a:pt x="1348" y="2186"/>
                </a:lnTo>
                <a:lnTo>
                  <a:pt x="1290" y="2206"/>
                </a:lnTo>
                <a:close/>
                <a:moveTo>
                  <a:pt x="204" y="737"/>
                </a:moveTo>
                <a:lnTo>
                  <a:pt x="196" y="710"/>
                </a:lnTo>
                <a:lnTo>
                  <a:pt x="182" y="683"/>
                </a:lnTo>
                <a:lnTo>
                  <a:pt x="182" y="669"/>
                </a:lnTo>
                <a:lnTo>
                  <a:pt x="182" y="663"/>
                </a:lnTo>
                <a:lnTo>
                  <a:pt x="284" y="609"/>
                </a:lnTo>
                <a:lnTo>
                  <a:pt x="400" y="548"/>
                </a:lnTo>
                <a:lnTo>
                  <a:pt x="517" y="487"/>
                </a:lnTo>
                <a:lnTo>
                  <a:pt x="612" y="439"/>
                </a:lnTo>
                <a:lnTo>
                  <a:pt x="612" y="426"/>
                </a:lnTo>
                <a:lnTo>
                  <a:pt x="619" y="405"/>
                </a:lnTo>
                <a:lnTo>
                  <a:pt x="721" y="358"/>
                </a:lnTo>
                <a:lnTo>
                  <a:pt x="787" y="304"/>
                </a:lnTo>
                <a:lnTo>
                  <a:pt x="707" y="182"/>
                </a:lnTo>
                <a:lnTo>
                  <a:pt x="707" y="169"/>
                </a:lnTo>
                <a:lnTo>
                  <a:pt x="801" y="128"/>
                </a:lnTo>
                <a:lnTo>
                  <a:pt x="809" y="135"/>
                </a:lnTo>
                <a:lnTo>
                  <a:pt x="882" y="236"/>
                </a:lnTo>
                <a:lnTo>
                  <a:pt x="933" y="236"/>
                </a:lnTo>
                <a:lnTo>
                  <a:pt x="984" y="311"/>
                </a:lnTo>
                <a:lnTo>
                  <a:pt x="976" y="324"/>
                </a:lnTo>
                <a:lnTo>
                  <a:pt x="955" y="351"/>
                </a:lnTo>
                <a:lnTo>
                  <a:pt x="1006" y="432"/>
                </a:lnTo>
                <a:lnTo>
                  <a:pt x="1049" y="541"/>
                </a:lnTo>
                <a:lnTo>
                  <a:pt x="1049" y="581"/>
                </a:lnTo>
                <a:lnTo>
                  <a:pt x="1027" y="622"/>
                </a:lnTo>
                <a:lnTo>
                  <a:pt x="1013" y="669"/>
                </a:lnTo>
                <a:lnTo>
                  <a:pt x="991" y="703"/>
                </a:lnTo>
                <a:lnTo>
                  <a:pt x="984" y="696"/>
                </a:lnTo>
                <a:lnTo>
                  <a:pt x="984" y="690"/>
                </a:lnTo>
                <a:lnTo>
                  <a:pt x="976" y="615"/>
                </a:lnTo>
                <a:lnTo>
                  <a:pt x="947" y="548"/>
                </a:lnTo>
                <a:lnTo>
                  <a:pt x="911" y="473"/>
                </a:lnTo>
                <a:lnTo>
                  <a:pt x="860" y="392"/>
                </a:lnTo>
                <a:lnTo>
                  <a:pt x="809" y="426"/>
                </a:lnTo>
                <a:lnTo>
                  <a:pt x="699" y="480"/>
                </a:lnTo>
                <a:lnTo>
                  <a:pt x="590" y="541"/>
                </a:lnTo>
                <a:lnTo>
                  <a:pt x="532" y="575"/>
                </a:lnTo>
                <a:lnTo>
                  <a:pt x="459" y="609"/>
                </a:lnTo>
                <a:lnTo>
                  <a:pt x="386" y="642"/>
                </a:lnTo>
                <a:lnTo>
                  <a:pt x="320" y="676"/>
                </a:lnTo>
                <a:lnTo>
                  <a:pt x="262" y="710"/>
                </a:lnTo>
                <a:lnTo>
                  <a:pt x="240" y="730"/>
                </a:lnTo>
                <a:lnTo>
                  <a:pt x="204" y="737"/>
                </a:lnTo>
                <a:close/>
                <a:moveTo>
                  <a:pt x="1676" y="845"/>
                </a:moveTo>
                <a:lnTo>
                  <a:pt x="1676" y="845"/>
                </a:lnTo>
                <a:lnTo>
                  <a:pt x="1676" y="845"/>
                </a:lnTo>
                <a:lnTo>
                  <a:pt x="1698" y="852"/>
                </a:lnTo>
                <a:lnTo>
                  <a:pt x="1705" y="866"/>
                </a:lnTo>
                <a:lnTo>
                  <a:pt x="1705" y="866"/>
                </a:lnTo>
                <a:lnTo>
                  <a:pt x="1705" y="879"/>
                </a:lnTo>
                <a:lnTo>
                  <a:pt x="1698" y="886"/>
                </a:lnTo>
                <a:lnTo>
                  <a:pt x="1698" y="886"/>
                </a:lnTo>
                <a:lnTo>
                  <a:pt x="1698" y="886"/>
                </a:lnTo>
                <a:lnTo>
                  <a:pt x="1691" y="886"/>
                </a:lnTo>
                <a:lnTo>
                  <a:pt x="1676" y="866"/>
                </a:lnTo>
                <a:lnTo>
                  <a:pt x="1676" y="845"/>
                </a:lnTo>
                <a:close/>
                <a:moveTo>
                  <a:pt x="1720" y="927"/>
                </a:moveTo>
                <a:lnTo>
                  <a:pt x="1727" y="927"/>
                </a:lnTo>
                <a:lnTo>
                  <a:pt x="1742" y="920"/>
                </a:lnTo>
                <a:lnTo>
                  <a:pt x="1749" y="920"/>
                </a:lnTo>
                <a:lnTo>
                  <a:pt x="1749" y="920"/>
                </a:lnTo>
                <a:lnTo>
                  <a:pt x="1757" y="920"/>
                </a:lnTo>
                <a:lnTo>
                  <a:pt x="1771" y="920"/>
                </a:lnTo>
                <a:lnTo>
                  <a:pt x="1771" y="920"/>
                </a:lnTo>
                <a:lnTo>
                  <a:pt x="1771" y="920"/>
                </a:lnTo>
                <a:lnTo>
                  <a:pt x="1771" y="927"/>
                </a:lnTo>
                <a:lnTo>
                  <a:pt x="1757" y="927"/>
                </a:lnTo>
                <a:lnTo>
                  <a:pt x="1757" y="933"/>
                </a:lnTo>
                <a:lnTo>
                  <a:pt x="1749" y="933"/>
                </a:lnTo>
                <a:lnTo>
                  <a:pt x="1742" y="940"/>
                </a:lnTo>
                <a:lnTo>
                  <a:pt x="1742" y="933"/>
                </a:lnTo>
                <a:lnTo>
                  <a:pt x="1735" y="933"/>
                </a:lnTo>
                <a:lnTo>
                  <a:pt x="1735" y="933"/>
                </a:lnTo>
                <a:lnTo>
                  <a:pt x="1742" y="933"/>
                </a:lnTo>
                <a:lnTo>
                  <a:pt x="1742" y="933"/>
                </a:lnTo>
                <a:lnTo>
                  <a:pt x="1742" y="933"/>
                </a:lnTo>
                <a:lnTo>
                  <a:pt x="1742" y="933"/>
                </a:lnTo>
                <a:lnTo>
                  <a:pt x="1742" y="933"/>
                </a:lnTo>
                <a:lnTo>
                  <a:pt x="1742" y="933"/>
                </a:lnTo>
                <a:lnTo>
                  <a:pt x="1727" y="933"/>
                </a:lnTo>
                <a:lnTo>
                  <a:pt x="1720" y="927"/>
                </a:lnTo>
                <a:close/>
                <a:moveTo>
                  <a:pt x="1757" y="954"/>
                </a:moveTo>
                <a:lnTo>
                  <a:pt x="1757" y="954"/>
                </a:lnTo>
                <a:lnTo>
                  <a:pt x="1757" y="954"/>
                </a:lnTo>
                <a:lnTo>
                  <a:pt x="1771" y="954"/>
                </a:lnTo>
                <a:lnTo>
                  <a:pt x="1771" y="954"/>
                </a:lnTo>
                <a:lnTo>
                  <a:pt x="1771" y="954"/>
                </a:lnTo>
                <a:lnTo>
                  <a:pt x="1771" y="954"/>
                </a:lnTo>
                <a:lnTo>
                  <a:pt x="1757" y="954"/>
                </a:lnTo>
                <a:lnTo>
                  <a:pt x="1757" y="954"/>
                </a:lnTo>
                <a:lnTo>
                  <a:pt x="1757" y="954"/>
                </a:lnTo>
                <a:lnTo>
                  <a:pt x="1757" y="954"/>
                </a:lnTo>
                <a:lnTo>
                  <a:pt x="1757" y="961"/>
                </a:lnTo>
                <a:lnTo>
                  <a:pt x="1757" y="974"/>
                </a:lnTo>
                <a:lnTo>
                  <a:pt x="1757" y="988"/>
                </a:lnTo>
                <a:lnTo>
                  <a:pt x="1757" y="1001"/>
                </a:lnTo>
                <a:lnTo>
                  <a:pt x="1757" y="1015"/>
                </a:lnTo>
                <a:lnTo>
                  <a:pt x="1757" y="1028"/>
                </a:lnTo>
                <a:lnTo>
                  <a:pt x="1757" y="1028"/>
                </a:lnTo>
                <a:lnTo>
                  <a:pt x="1757" y="1028"/>
                </a:lnTo>
                <a:lnTo>
                  <a:pt x="1749" y="1035"/>
                </a:lnTo>
                <a:lnTo>
                  <a:pt x="1749" y="1035"/>
                </a:lnTo>
                <a:lnTo>
                  <a:pt x="1742" y="1028"/>
                </a:lnTo>
                <a:lnTo>
                  <a:pt x="1735" y="1028"/>
                </a:lnTo>
                <a:lnTo>
                  <a:pt x="1713" y="1008"/>
                </a:lnTo>
                <a:lnTo>
                  <a:pt x="1698" y="1001"/>
                </a:lnTo>
                <a:lnTo>
                  <a:pt x="1691" y="994"/>
                </a:lnTo>
                <a:lnTo>
                  <a:pt x="1676" y="994"/>
                </a:lnTo>
                <a:lnTo>
                  <a:pt x="1698" y="994"/>
                </a:lnTo>
                <a:lnTo>
                  <a:pt x="1705" y="1001"/>
                </a:lnTo>
                <a:lnTo>
                  <a:pt x="1720" y="1001"/>
                </a:lnTo>
                <a:lnTo>
                  <a:pt x="1727" y="1001"/>
                </a:lnTo>
                <a:lnTo>
                  <a:pt x="1735" y="1001"/>
                </a:lnTo>
                <a:lnTo>
                  <a:pt x="1742" y="1001"/>
                </a:lnTo>
                <a:lnTo>
                  <a:pt x="1742" y="994"/>
                </a:lnTo>
                <a:lnTo>
                  <a:pt x="1742" y="988"/>
                </a:lnTo>
                <a:lnTo>
                  <a:pt x="1749" y="974"/>
                </a:lnTo>
                <a:lnTo>
                  <a:pt x="1749" y="954"/>
                </a:lnTo>
                <a:lnTo>
                  <a:pt x="1749" y="954"/>
                </a:lnTo>
                <a:lnTo>
                  <a:pt x="1742" y="954"/>
                </a:lnTo>
                <a:lnTo>
                  <a:pt x="1742" y="961"/>
                </a:lnTo>
                <a:lnTo>
                  <a:pt x="1735" y="961"/>
                </a:lnTo>
                <a:lnTo>
                  <a:pt x="1720" y="967"/>
                </a:lnTo>
                <a:lnTo>
                  <a:pt x="1698" y="974"/>
                </a:lnTo>
                <a:lnTo>
                  <a:pt x="1698" y="967"/>
                </a:lnTo>
                <a:lnTo>
                  <a:pt x="1698" y="961"/>
                </a:lnTo>
                <a:lnTo>
                  <a:pt x="1698" y="961"/>
                </a:lnTo>
                <a:lnTo>
                  <a:pt x="1705" y="961"/>
                </a:lnTo>
                <a:lnTo>
                  <a:pt x="1713" y="961"/>
                </a:lnTo>
                <a:lnTo>
                  <a:pt x="1720" y="961"/>
                </a:lnTo>
                <a:lnTo>
                  <a:pt x="1727" y="954"/>
                </a:lnTo>
                <a:lnTo>
                  <a:pt x="1742" y="940"/>
                </a:lnTo>
                <a:lnTo>
                  <a:pt x="1757" y="940"/>
                </a:lnTo>
                <a:lnTo>
                  <a:pt x="1771" y="933"/>
                </a:lnTo>
                <a:lnTo>
                  <a:pt x="1778" y="933"/>
                </a:lnTo>
                <a:lnTo>
                  <a:pt x="1786" y="933"/>
                </a:lnTo>
                <a:lnTo>
                  <a:pt x="1793" y="933"/>
                </a:lnTo>
                <a:lnTo>
                  <a:pt x="1800" y="933"/>
                </a:lnTo>
                <a:lnTo>
                  <a:pt x="1800" y="933"/>
                </a:lnTo>
                <a:lnTo>
                  <a:pt x="1808" y="940"/>
                </a:lnTo>
                <a:lnTo>
                  <a:pt x="1808" y="940"/>
                </a:lnTo>
                <a:lnTo>
                  <a:pt x="1808" y="940"/>
                </a:lnTo>
                <a:lnTo>
                  <a:pt x="1786" y="954"/>
                </a:lnTo>
                <a:lnTo>
                  <a:pt x="1757" y="954"/>
                </a:lnTo>
                <a:close/>
                <a:moveTo>
                  <a:pt x="1757" y="771"/>
                </a:moveTo>
                <a:lnTo>
                  <a:pt x="1786" y="778"/>
                </a:lnTo>
                <a:lnTo>
                  <a:pt x="1786" y="791"/>
                </a:lnTo>
                <a:lnTo>
                  <a:pt x="1786" y="805"/>
                </a:lnTo>
                <a:lnTo>
                  <a:pt x="1786" y="805"/>
                </a:lnTo>
                <a:lnTo>
                  <a:pt x="1771" y="812"/>
                </a:lnTo>
                <a:lnTo>
                  <a:pt x="1757" y="818"/>
                </a:lnTo>
                <a:lnTo>
                  <a:pt x="1749" y="818"/>
                </a:lnTo>
                <a:lnTo>
                  <a:pt x="1749" y="825"/>
                </a:lnTo>
                <a:lnTo>
                  <a:pt x="1749" y="825"/>
                </a:lnTo>
                <a:lnTo>
                  <a:pt x="1749" y="825"/>
                </a:lnTo>
                <a:lnTo>
                  <a:pt x="1757" y="825"/>
                </a:lnTo>
                <a:lnTo>
                  <a:pt x="1771" y="818"/>
                </a:lnTo>
                <a:lnTo>
                  <a:pt x="1793" y="812"/>
                </a:lnTo>
                <a:lnTo>
                  <a:pt x="1808" y="805"/>
                </a:lnTo>
                <a:lnTo>
                  <a:pt x="1822" y="805"/>
                </a:lnTo>
                <a:lnTo>
                  <a:pt x="1837" y="805"/>
                </a:lnTo>
                <a:lnTo>
                  <a:pt x="1837" y="805"/>
                </a:lnTo>
                <a:lnTo>
                  <a:pt x="1837" y="805"/>
                </a:lnTo>
                <a:lnTo>
                  <a:pt x="1829" y="818"/>
                </a:lnTo>
                <a:lnTo>
                  <a:pt x="1822" y="832"/>
                </a:lnTo>
                <a:lnTo>
                  <a:pt x="1808" y="845"/>
                </a:lnTo>
                <a:lnTo>
                  <a:pt x="1793" y="859"/>
                </a:lnTo>
                <a:lnTo>
                  <a:pt x="1793" y="859"/>
                </a:lnTo>
                <a:lnTo>
                  <a:pt x="1793" y="866"/>
                </a:lnTo>
                <a:lnTo>
                  <a:pt x="1786" y="879"/>
                </a:lnTo>
                <a:lnTo>
                  <a:pt x="1786" y="879"/>
                </a:lnTo>
                <a:lnTo>
                  <a:pt x="1786" y="879"/>
                </a:lnTo>
                <a:lnTo>
                  <a:pt x="1786" y="879"/>
                </a:lnTo>
                <a:lnTo>
                  <a:pt x="1800" y="879"/>
                </a:lnTo>
                <a:lnTo>
                  <a:pt x="1822" y="866"/>
                </a:lnTo>
                <a:lnTo>
                  <a:pt x="1829" y="866"/>
                </a:lnTo>
                <a:lnTo>
                  <a:pt x="1837" y="879"/>
                </a:lnTo>
                <a:lnTo>
                  <a:pt x="1829" y="886"/>
                </a:lnTo>
                <a:lnTo>
                  <a:pt x="1822" y="893"/>
                </a:lnTo>
                <a:lnTo>
                  <a:pt x="1808" y="900"/>
                </a:lnTo>
                <a:lnTo>
                  <a:pt x="1793" y="906"/>
                </a:lnTo>
                <a:lnTo>
                  <a:pt x="1786" y="906"/>
                </a:lnTo>
                <a:lnTo>
                  <a:pt x="1778" y="906"/>
                </a:lnTo>
                <a:lnTo>
                  <a:pt x="1757" y="913"/>
                </a:lnTo>
                <a:lnTo>
                  <a:pt x="1742" y="913"/>
                </a:lnTo>
                <a:lnTo>
                  <a:pt x="1742" y="913"/>
                </a:lnTo>
                <a:lnTo>
                  <a:pt x="1742" y="913"/>
                </a:lnTo>
                <a:lnTo>
                  <a:pt x="1742" y="906"/>
                </a:lnTo>
                <a:lnTo>
                  <a:pt x="1749" y="906"/>
                </a:lnTo>
                <a:lnTo>
                  <a:pt x="1778" y="900"/>
                </a:lnTo>
                <a:lnTo>
                  <a:pt x="1800" y="893"/>
                </a:lnTo>
                <a:lnTo>
                  <a:pt x="1808" y="886"/>
                </a:lnTo>
                <a:lnTo>
                  <a:pt x="1815" y="879"/>
                </a:lnTo>
                <a:lnTo>
                  <a:pt x="1815" y="879"/>
                </a:lnTo>
                <a:lnTo>
                  <a:pt x="1815" y="879"/>
                </a:lnTo>
                <a:lnTo>
                  <a:pt x="1815" y="886"/>
                </a:lnTo>
                <a:lnTo>
                  <a:pt x="1808" y="886"/>
                </a:lnTo>
                <a:lnTo>
                  <a:pt x="1800" y="886"/>
                </a:lnTo>
                <a:lnTo>
                  <a:pt x="1786" y="886"/>
                </a:lnTo>
                <a:lnTo>
                  <a:pt x="1778" y="893"/>
                </a:lnTo>
                <a:lnTo>
                  <a:pt x="1778" y="893"/>
                </a:lnTo>
                <a:lnTo>
                  <a:pt x="1771" y="893"/>
                </a:lnTo>
                <a:lnTo>
                  <a:pt x="1757" y="900"/>
                </a:lnTo>
                <a:lnTo>
                  <a:pt x="1757" y="900"/>
                </a:lnTo>
                <a:lnTo>
                  <a:pt x="1749" y="900"/>
                </a:lnTo>
                <a:lnTo>
                  <a:pt x="1742" y="900"/>
                </a:lnTo>
                <a:lnTo>
                  <a:pt x="1742" y="900"/>
                </a:lnTo>
                <a:lnTo>
                  <a:pt x="1720" y="906"/>
                </a:lnTo>
                <a:lnTo>
                  <a:pt x="1705" y="913"/>
                </a:lnTo>
                <a:lnTo>
                  <a:pt x="1691" y="933"/>
                </a:lnTo>
                <a:lnTo>
                  <a:pt x="1662" y="954"/>
                </a:lnTo>
                <a:lnTo>
                  <a:pt x="1662" y="954"/>
                </a:lnTo>
                <a:lnTo>
                  <a:pt x="1662" y="954"/>
                </a:lnTo>
                <a:lnTo>
                  <a:pt x="1662" y="940"/>
                </a:lnTo>
                <a:lnTo>
                  <a:pt x="1662" y="933"/>
                </a:lnTo>
                <a:lnTo>
                  <a:pt x="1669" y="920"/>
                </a:lnTo>
                <a:lnTo>
                  <a:pt x="1676" y="913"/>
                </a:lnTo>
                <a:lnTo>
                  <a:pt x="1691" y="906"/>
                </a:lnTo>
                <a:lnTo>
                  <a:pt x="1691" y="906"/>
                </a:lnTo>
                <a:lnTo>
                  <a:pt x="1691" y="906"/>
                </a:lnTo>
                <a:lnTo>
                  <a:pt x="1691" y="913"/>
                </a:lnTo>
                <a:lnTo>
                  <a:pt x="1676" y="927"/>
                </a:lnTo>
                <a:lnTo>
                  <a:pt x="1669" y="940"/>
                </a:lnTo>
                <a:lnTo>
                  <a:pt x="1669" y="940"/>
                </a:lnTo>
                <a:lnTo>
                  <a:pt x="1669" y="940"/>
                </a:lnTo>
                <a:lnTo>
                  <a:pt x="1676" y="933"/>
                </a:lnTo>
                <a:lnTo>
                  <a:pt x="1676" y="927"/>
                </a:lnTo>
                <a:lnTo>
                  <a:pt x="1691" y="920"/>
                </a:lnTo>
                <a:lnTo>
                  <a:pt x="1698" y="913"/>
                </a:lnTo>
                <a:lnTo>
                  <a:pt x="1713" y="906"/>
                </a:lnTo>
                <a:lnTo>
                  <a:pt x="1720" y="900"/>
                </a:lnTo>
                <a:lnTo>
                  <a:pt x="1735" y="900"/>
                </a:lnTo>
                <a:lnTo>
                  <a:pt x="1742" y="893"/>
                </a:lnTo>
                <a:lnTo>
                  <a:pt x="1742" y="893"/>
                </a:lnTo>
                <a:lnTo>
                  <a:pt x="1749" y="893"/>
                </a:lnTo>
                <a:lnTo>
                  <a:pt x="1749" y="886"/>
                </a:lnTo>
                <a:lnTo>
                  <a:pt x="1749" y="879"/>
                </a:lnTo>
                <a:lnTo>
                  <a:pt x="1742" y="879"/>
                </a:lnTo>
                <a:lnTo>
                  <a:pt x="1735" y="866"/>
                </a:lnTo>
                <a:lnTo>
                  <a:pt x="1735" y="866"/>
                </a:lnTo>
                <a:lnTo>
                  <a:pt x="1735" y="879"/>
                </a:lnTo>
                <a:lnTo>
                  <a:pt x="1720" y="886"/>
                </a:lnTo>
                <a:lnTo>
                  <a:pt x="1713" y="893"/>
                </a:lnTo>
                <a:lnTo>
                  <a:pt x="1713" y="893"/>
                </a:lnTo>
                <a:lnTo>
                  <a:pt x="1713" y="886"/>
                </a:lnTo>
                <a:lnTo>
                  <a:pt x="1720" y="879"/>
                </a:lnTo>
                <a:lnTo>
                  <a:pt x="1720" y="859"/>
                </a:lnTo>
                <a:lnTo>
                  <a:pt x="1720" y="859"/>
                </a:lnTo>
                <a:lnTo>
                  <a:pt x="1720" y="859"/>
                </a:lnTo>
                <a:lnTo>
                  <a:pt x="1713" y="859"/>
                </a:lnTo>
                <a:lnTo>
                  <a:pt x="1713" y="859"/>
                </a:lnTo>
                <a:lnTo>
                  <a:pt x="1713" y="852"/>
                </a:lnTo>
                <a:lnTo>
                  <a:pt x="1705" y="845"/>
                </a:lnTo>
                <a:lnTo>
                  <a:pt x="1705" y="839"/>
                </a:lnTo>
                <a:lnTo>
                  <a:pt x="1705" y="825"/>
                </a:lnTo>
                <a:lnTo>
                  <a:pt x="1698" y="825"/>
                </a:lnTo>
                <a:lnTo>
                  <a:pt x="1698" y="818"/>
                </a:lnTo>
                <a:lnTo>
                  <a:pt x="1698" y="818"/>
                </a:lnTo>
                <a:lnTo>
                  <a:pt x="1698" y="818"/>
                </a:lnTo>
                <a:lnTo>
                  <a:pt x="1705" y="818"/>
                </a:lnTo>
                <a:lnTo>
                  <a:pt x="1705" y="818"/>
                </a:lnTo>
                <a:lnTo>
                  <a:pt x="1713" y="832"/>
                </a:lnTo>
                <a:lnTo>
                  <a:pt x="1720" y="839"/>
                </a:lnTo>
                <a:lnTo>
                  <a:pt x="1720" y="845"/>
                </a:lnTo>
                <a:lnTo>
                  <a:pt x="1727" y="852"/>
                </a:lnTo>
                <a:lnTo>
                  <a:pt x="1727" y="852"/>
                </a:lnTo>
                <a:lnTo>
                  <a:pt x="1727" y="852"/>
                </a:lnTo>
                <a:lnTo>
                  <a:pt x="1735" y="845"/>
                </a:lnTo>
                <a:lnTo>
                  <a:pt x="1735" y="832"/>
                </a:lnTo>
                <a:lnTo>
                  <a:pt x="1735" y="832"/>
                </a:lnTo>
                <a:lnTo>
                  <a:pt x="1727" y="825"/>
                </a:lnTo>
                <a:lnTo>
                  <a:pt x="1735" y="825"/>
                </a:lnTo>
                <a:lnTo>
                  <a:pt x="1742" y="825"/>
                </a:lnTo>
                <a:lnTo>
                  <a:pt x="1757" y="805"/>
                </a:lnTo>
                <a:lnTo>
                  <a:pt x="1771" y="778"/>
                </a:lnTo>
                <a:lnTo>
                  <a:pt x="1771" y="778"/>
                </a:lnTo>
                <a:lnTo>
                  <a:pt x="1757" y="771"/>
                </a:lnTo>
                <a:close/>
                <a:moveTo>
                  <a:pt x="1822" y="812"/>
                </a:moveTo>
                <a:lnTo>
                  <a:pt x="1800" y="812"/>
                </a:lnTo>
                <a:lnTo>
                  <a:pt x="1786" y="818"/>
                </a:lnTo>
                <a:lnTo>
                  <a:pt x="1778" y="818"/>
                </a:lnTo>
                <a:lnTo>
                  <a:pt x="1771" y="825"/>
                </a:lnTo>
                <a:lnTo>
                  <a:pt x="1771" y="825"/>
                </a:lnTo>
                <a:lnTo>
                  <a:pt x="1771" y="825"/>
                </a:lnTo>
                <a:lnTo>
                  <a:pt x="1786" y="839"/>
                </a:lnTo>
                <a:lnTo>
                  <a:pt x="1786" y="852"/>
                </a:lnTo>
                <a:lnTo>
                  <a:pt x="1786" y="852"/>
                </a:lnTo>
                <a:lnTo>
                  <a:pt x="1786" y="852"/>
                </a:lnTo>
                <a:lnTo>
                  <a:pt x="1786" y="852"/>
                </a:lnTo>
                <a:lnTo>
                  <a:pt x="1786" y="852"/>
                </a:lnTo>
                <a:lnTo>
                  <a:pt x="1793" y="845"/>
                </a:lnTo>
                <a:lnTo>
                  <a:pt x="1793" y="845"/>
                </a:lnTo>
                <a:lnTo>
                  <a:pt x="1800" y="832"/>
                </a:lnTo>
                <a:lnTo>
                  <a:pt x="1808" y="825"/>
                </a:lnTo>
                <a:lnTo>
                  <a:pt x="1815" y="818"/>
                </a:lnTo>
                <a:lnTo>
                  <a:pt x="1822" y="812"/>
                </a:lnTo>
                <a:close/>
                <a:moveTo>
                  <a:pt x="1786" y="852"/>
                </a:moveTo>
                <a:lnTo>
                  <a:pt x="1778" y="859"/>
                </a:lnTo>
                <a:lnTo>
                  <a:pt x="1757" y="866"/>
                </a:lnTo>
                <a:lnTo>
                  <a:pt x="1757" y="866"/>
                </a:lnTo>
                <a:lnTo>
                  <a:pt x="1749" y="866"/>
                </a:lnTo>
                <a:lnTo>
                  <a:pt x="1749" y="866"/>
                </a:lnTo>
                <a:lnTo>
                  <a:pt x="1749" y="879"/>
                </a:lnTo>
                <a:lnTo>
                  <a:pt x="1749" y="879"/>
                </a:lnTo>
                <a:lnTo>
                  <a:pt x="1757" y="886"/>
                </a:lnTo>
                <a:lnTo>
                  <a:pt x="1778" y="866"/>
                </a:lnTo>
                <a:lnTo>
                  <a:pt x="1786" y="852"/>
                </a:lnTo>
                <a:lnTo>
                  <a:pt x="1786" y="852"/>
                </a:lnTo>
                <a:lnTo>
                  <a:pt x="1786" y="852"/>
                </a:lnTo>
                <a:close/>
                <a:moveTo>
                  <a:pt x="1749" y="852"/>
                </a:moveTo>
                <a:lnTo>
                  <a:pt x="1749" y="852"/>
                </a:lnTo>
                <a:lnTo>
                  <a:pt x="1749" y="852"/>
                </a:lnTo>
                <a:lnTo>
                  <a:pt x="1749" y="852"/>
                </a:lnTo>
                <a:lnTo>
                  <a:pt x="1749" y="852"/>
                </a:lnTo>
                <a:lnTo>
                  <a:pt x="1749" y="859"/>
                </a:lnTo>
                <a:lnTo>
                  <a:pt x="1749" y="859"/>
                </a:lnTo>
                <a:lnTo>
                  <a:pt x="1771" y="852"/>
                </a:lnTo>
                <a:lnTo>
                  <a:pt x="1778" y="839"/>
                </a:lnTo>
                <a:lnTo>
                  <a:pt x="1778" y="839"/>
                </a:lnTo>
                <a:lnTo>
                  <a:pt x="1771" y="832"/>
                </a:lnTo>
                <a:lnTo>
                  <a:pt x="1771" y="832"/>
                </a:lnTo>
                <a:lnTo>
                  <a:pt x="1757" y="825"/>
                </a:lnTo>
                <a:lnTo>
                  <a:pt x="1757" y="825"/>
                </a:lnTo>
                <a:lnTo>
                  <a:pt x="1757" y="825"/>
                </a:lnTo>
                <a:lnTo>
                  <a:pt x="1757" y="832"/>
                </a:lnTo>
                <a:lnTo>
                  <a:pt x="1771" y="839"/>
                </a:lnTo>
                <a:lnTo>
                  <a:pt x="1757" y="839"/>
                </a:lnTo>
                <a:lnTo>
                  <a:pt x="1757" y="845"/>
                </a:lnTo>
                <a:lnTo>
                  <a:pt x="1749" y="852"/>
                </a:lnTo>
                <a:lnTo>
                  <a:pt x="1742" y="859"/>
                </a:lnTo>
                <a:lnTo>
                  <a:pt x="1742" y="859"/>
                </a:lnTo>
                <a:lnTo>
                  <a:pt x="1749" y="859"/>
                </a:lnTo>
                <a:lnTo>
                  <a:pt x="1749" y="859"/>
                </a:lnTo>
                <a:lnTo>
                  <a:pt x="1749" y="859"/>
                </a:lnTo>
                <a:lnTo>
                  <a:pt x="1749" y="859"/>
                </a:lnTo>
                <a:lnTo>
                  <a:pt x="1749" y="859"/>
                </a:lnTo>
                <a:lnTo>
                  <a:pt x="1749" y="859"/>
                </a:lnTo>
                <a:lnTo>
                  <a:pt x="1749" y="852"/>
                </a:lnTo>
                <a:close/>
                <a:moveTo>
                  <a:pt x="1589" y="656"/>
                </a:moveTo>
                <a:lnTo>
                  <a:pt x="1545" y="656"/>
                </a:lnTo>
                <a:lnTo>
                  <a:pt x="1545" y="642"/>
                </a:lnTo>
                <a:lnTo>
                  <a:pt x="1552" y="642"/>
                </a:lnTo>
                <a:lnTo>
                  <a:pt x="1552" y="636"/>
                </a:lnTo>
                <a:lnTo>
                  <a:pt x="1552" y="581"/>
                </a:lnTo>
                <a:lnTo>
                  <a:pt x="1552" y="575"/>
                </a:lnTo>
                <a:lnTo>
                  <a:pt x="1552" y="575"/>
                </a:lnTo>
                <a:lnTo>
                  <a:pt x="1552" y="561"/>
                </a:lnTo>
                <a:lnTo>
                  <a:pt x="1545" y="561"/>
                </a:lnTo>
                <a:lnTo>
                  <a:pt x="1538" y="561"/>
                </a:lnTo>
                <a:lnTo>
                  <a:pt x="1538" y="561"/>
                </a:lnTo>
                <a:lnTo>
                  <a:pt x="1552" y="561"/>
                </a:lnTo>
                <a:lnTo>
                  <a:pt x="1552" y="554"/>
                </a:lnTo>
                <a:lnTo>
                  <a:pt x="1560" y="554"/>
                </a:lnTo>
                <a:lnTo>
                  <a:pt x="1560" y="548"/>
                </a:lnTo>
                <a:lnTo>
                  <a:pt x="1582" y="548"/>
                </a:lnTo>
                <a:lnTo>
                  <a:pt x="1582" y="636"/>
                </a:lnTo>
                <a:lnTo>
                  <a:pt x="1582" y="636"/>
                </a:lnTo>
                <a:lnTo>
                  <a:pt x="1582" y="642"/>
                </a:lnTo>
                <a:lnTo>
                  <a:pt x="1589" y="642"/>
                </a:lnTo>
                <a:lnTo>
                  <a:pt x="1589" y="642"/>
                </a:lnTo>
                <a:lnTo>
                  <a:pt x="1589" y="656"/>
                </a:lnTo>
                <a:close/>
                <a:moveTo>
                  <a:pt x="1691" y="622"/>
                </a:moveTo>
                <a:lnTo>
                  <a:pt x="1691" y="636"/>
                </a:lnTo>
                <a:lnTo>
                  <a:pt x="1676" y="642"/>
                </a:lnTo>
                <a:lnTo>
                  <a:pt x="1662" y="656"/>
                </a:lnTo>
                <a:lnTo>
                  <a:pt x="1654" y="656"/>
                </a:lnTo>
                <a:lnTo>
                  <a:pt x="1640" y="656"/>
                </a:lnTo>
                <a:lnTo>
                  <a:pt x="1625" y="642"/>
                </a:lnTo>
                <a:lnTo>
                  <a:pt x="1618" y="636"/>
                </a:lnTo>
                <a:lnTo>
                  <a:pt x="1618" y="629"/>
                </a:lnTo>
                <a:lnTo>
                  <a:pt x="1625" y="615"/>
                </a:lnTo>
                <a:lnTo>
                  <a:pt x="1640" y="602"/>
                </a:lnTo>
                <a:lnTo>
                  <a:pt x="1625" y="588"/>
                </a:lnTo>
                <a:lnTo>
                  <a:pt x="1618" y="581"/>
                </a:lnTo>
                <a:lnTo>
                  <a:pt x="1625" y="561"/>
                </a:lnTo>
                <a:lnTo>
                  <a:pt x="1633" y="554"/>
                </a:lnTo>
                <a:lnTo>
                  <a:pt x="1640" y="548"/>
                </a:lnTo>
                <a:lnTo>
                  <a:pt x="1654" y="548"/>
                </a:lnTo>
                <a:lnTo>
                  <a:pt x="1662" y="548"/>
                </a:lnTo>
                <a:lnTo>
                  <a:pt x="1669" y="554"/>
                </a:lnTo>
                <a:lnTo>
                  <a:pt x="1676" y="561"/>
                </a:lnTo>
                <a:lnTo>
                  <a:pt x="1691" y="575"/>
                </a:lnTo>
                <a:lnTo>
                  <a:pt x="1676" y="588"/>
                </a:lnTo>
                <a:lnTo>
                  <a:pt x="1669" y="595"/>
                </a:lnTo>
                <a:lnTo>
                  <a:pt x="1691" y="609"/>
                </a:lnTo>
                <a:lnTo>
                  <a:pt x="1691" y="622"/>
                </a:lnTo>
                <a:close/>
                <a:moveTo>
                  <a:pt x="1662" y="575"/>
                </a:moveTo>
                <a:lnTo>
                  <a:pt x="1662" y="554"/>
                </a:lnTo>
                <a:lnTo>
                  <a:pt x="1654" y="554"/>
                </a:lnTo>
                <a:lnTo>
                  <a:pt x="1647" y="554"/>
                </a:lnTo>
                <a:lnTo>
                  <a:pt x="1647" y="554"/>
                </a:lnTo>
                <a:lnTo>
                  <a:pt x="1640" y="561"/>
                </a:lnTo>
                <a:lnTo>
                  <a:pt x="1640" y="561"/>
                </a:lnTo>
                <a:lnTo>
                  <a:pt x="1640" y="575"/>
                </a:lnTo>
                <a:lnTo>
                  <a:pt x="1647" y="581"/>
                </a:lnTo>
                <a:lnTo>
                  <a:pt x="1654" y="588"/>
                </a:lnTo>
                <a:lnTo>
                  <a:pt x="1654" y="588"/>
                </a:lnTo>
                <a:lnTo>
                  <a:pt x="1662" y="581"/>
                </a:lnTo>
                <a:lnTo>
                  <a:pt x="1662" y="575"/>
                </a:lnTo>
                <a:close/>
                <a:moveTo>
                  <a:pt x="1662" y="629"/>
                </a:moveTo>
                <a:lnTo>
                  <a:pt x="1662" y="629"/>
                </a:lnTo>
                <a:lnTo>
                  <a:pt x="1662" y="622"/>
                </a:lnTo>
                <a:lnTo>
                  <a:pt x="1662" y="622"/>
                </a:lnTo>
                <a:lnTo>
                  <a:pt x="1662" y="615"/>
                </a:lnTo>
                <a:lnTo>
                  <a:pt x="1654" y="615"/>
                </a:lnTo>
                <a:lnTo>
                  <a:pt x="1647" y="609"/>
                </a:lnTo>
                <a:lnTo>
                  <a:pt x="1640" y="615"/>
                </a:lnTo>
                <a:lnTo>
                  <a:pt x="1640" y="629"/>
                </a:lnTo>
                <a:lnTo>
                  <a:pt x="1640" y="636"/>
                </a:lnTo>
                <a:lnTo>
                  <a:pt x="1640" y="642"/>
                </a:lnTo>
                <a:lnTo>
                  <a:pt x="1647" y="642"/>
                </a:lnTo>
                <a:lnTo>
                  <a:pt x="1654" y="642"/>
                </a:lnTo>
                <a:lnTo>
                  <a:pt x="1654" y="642"/>
                </a:lnTo>
                <a:lnTo>
                  <a:pt x="1662" y="642"/>
                </a:lnTo>
                <a:lnTo>
                  <a:pt x="1662" y="636"/>
                </a:lnTo>
                <a:lnTo>
                  <a:pt x="1662" y="629"/>
                </a:lnTo>
                <a:close/>
                <a:moveTo>
                  <a:pt x="1786" y="602"/>
                </a:moveTo>
                <a:lnTo>
                  <a:pt x="1786" y="622"/>
                </a:lnTo>
                <a:lnTo>
                  <a:pt x="1778" y="636"/>
                </a:lnTo>
                <a:lnTo>
                  <a:pt x="1757" y="642"/>
                </a:lnTo>
                <a:lnTo>
                  <a:pt x="1742" y="656"/>
                </a:lnTo>
                <a:lnTo>
                  <a:pt x="1735" y="656"/>
                </a:lnTo>
                <a:lnTo>
                  <a:pt x="1720" y="642"/>
                </a:lnTo>
                <a:lnTo>
                  <a:pt x="1720" y="636"/>
                </a:lnTo>
                <a:lnTo>
                  <a:pt x="1713" y="629"/>
                </a:lnTo>
                <a:lnTo>
                  <a:pt x="1720" y="629"/>
                </a:lnTo>
                <a:lnTo>
                  <a:pt x="1720" y="622"/>
                </a:lnTo>
                <a:lnTo>
                  <a:pt x="1727" y="622"/>
                </a:lnTo>
                <a:lnTo>
                  <a:pt x="1727" y="622"/>
                </a:lnTo>
                <a:lnTo>
                  <a:pt x="1735" y="622"/>
                </a:lnTo>
                <a:lnTo>
                  <a:pt x="1742" y="622"/>
                </a:lnTo>
                <a:lnTo>
                  <a:pt x="1742" y="622"/>
                </a:lnTo>
                <a:lnTo>
                  <a:pt x="1742" y="629"/>
                </a:lnTo>
                <a:lnTo>
                  <a:pt x="1742" y="636"/>
                </a:lnTo>
                <a:lnTo>
                  <a:pt x="1742" y="636"/>
                </a:lnTo>
                <a:lnTo>
                  <a:pt x="1735" y="642"/>
                </a:lnTo>
                <a:lnTo>
                  <a:pt x="1735" y="642"/>
                </a:lnTo>
                <a:lnTo>
                  <a:pt x="1735" y="642"/>
                </a:lnTo>
                <a:lnTo>
                  <a:pt x="1735" y="642"/>
                </a:lnTo>
                <a:lnTo>
                  <a:pt x="1742" y="642"/>
                </a:lnTo>
                <a:lnTo>
                  <a:pt x="1742" y="642"/>
                </a:lnTo>
                <a:lnTo>
                  <a:pt x="1749" y="642"/>
                </a:lnTo>
                <a:lnTo>
                  <a:pt x="1757" y="636"/>
                </a:lnTo>
                <a:lnTo>
                  <a:pt x="1757" y="622"/>
                </a:lnTo>
                <a:lnTo>
                  <a:pt x="1757" y="609"/>
                </a:lnTo>
                <a:lnTo>
                  <a:pt x="1749" y="615"/>
                </a:lnTo>
                <a:lnTo>
                  <a:pt x="1742" y="615"/>
                </a:lnTo>
                <a:lnTo>
                  <a:pt x="1735" y="609"/>
                </a:lnTo>
                <a:lnTo>
                  <a:pt x="1720" y="609"/>
                </a:lnTo>
                <a:lnTo>
                  <a:pt x="1720" y="595"/>
                </a:lnTo>
                <a:lnTo>
                  <a:pt x="1713" y="588"/>
                </a:lnTo>
                <a:lnTo>
                  <a:pt x="1720" y="575"/>
                </a:lnTo>
                <a:lnTo>
                  <a:pt x="1720" y="554"/>
                </a:lnTo>
                <a:lnTo>
                  <a:pt x="1735" y="548"/>
                </a:lnTo>
                <a:lnTo>
                  <a:pt x="1749" y="548"/>
                </a:lnTo>
                <a:lnTo>
                  <a:pt x="1771" y="554"/>
                </a:lnTo>
                <a:lnTo>
                  <a:pt x="1778" y="561"/>
                </a:lnTo>
                <a:lnTo>
                  <a:pt x="1786" y="581"/>
                </a:lnTo>
                <a:lnTo>
                  <a:pt x="1786" y="602"/>
                </a:lnTo>
                <a:close/>
                <a:moveTo>
                  <a:pt x="1757" y="609"/>
                </a:moveTo>
                <a:lnTo>
                  <a:pt x="1757" y="595"/>
                </a:lnTo>
                <a:lnTo>
                  <a:pt x="1757" y="588"/>
                </a:lnTo>
                <a:lnTo>
                  <a:pt x="1757" y="561"/>
                </a:lnTo>
                <a:lnTo>
                  <a:pt x="1749" y="554"/>
                </a:lnTo>
                <a:lnTo>
                  <a:pt x="1742" y="554"/>
                </a:lnTo>
                <a:lnTo>
                  <a:pt x="1742" y="561"/>
                </a:lnTo>
                <a:lnTo>
                  <a:pt x="1742" y="575"/>
                </a:lnTo>
                <a:lnTo>
                  <a:pt x="1742" y="588"/>
                </a:lnTo>
                <a:lnTo>
                  <a:pt x="1742" y="602"/>
                </a:lnTo>
                <a:lnTo>
                  <a:pt x="1749" y="609"/>
                </a:lnTo>
                <a:lnTo>
                  <a:pt x="1757" y="609"/>
                </a:lnTo>
                <a:lnTo>
                  <a:pt x="1757" y="609"/>
                </a:lnTo>
                <a:close/>
                <a:moveTo>
                  <a:pt x="1880" y="622"/>
                </a:moveTo>
                <a:lnTo>
                  <a:pt x="1880" y="629"/>
                </a:lnTo>
                <a:lnTo>
                  <a:pt x="1873" y="642"/>
                </a:lnTo>
                <a:lnTo>
                  <a:pt x="1866" y="656"/>
                </a:lnTo>
                <a:lnTo>
                  <a:pt x="1844" y="656"/>
                </a:lnTo>
                <a:lnTo>
                  <a:pt x="1829" y="642"/>
                </a:lnTo>
                <a:lnTo>
                  <a:pt x="1822" y="636"/>
                </a:lnTo>
                <a:lnTo>
                  <a:pt x="1815" y="622"/>
                </a:lnTo>
                <a:lnTo>
                  <a:pt x="1808" y="602"/>
                </a:lnTo>
                <a:lnTo>
                  <a:pt x="1815" y="581"/>
                </a:lnTo>
                <a:lnTo>
                  <a:pt x="1822" y="561"/>
                </a:lnTo>
                <a:lnTo>
                  <a:pt x="1829" y="554"/>
                </a:lnTo>
                <a:lnTo>
                  <a:pt x="1859" y="548"/>
                </a:lnTo>
                <a:lnTo>
                  <a:pt x="1866" y="548"/>
                </a:lnTo>
                <a:lnTo>
                  <a:pt x="1873" y="554"/>
                </a:lnTo>
                <a:lnTo>
                  <a:pt x="1880" y="561"/>
                </a:lnTo>
                <a:lnTo>
                  <a:pt x="1880" y="575"/>
                </a:lnTo>
                <a:lnTo>
                  <a:pt x="1880" y="575"/>
                </a:lnTo>
                <a:lnTo>
                  <a:pt x="1880" y="581"/>
                </a:lnTo>
                <a:lnTo>
                  <a:pt x="1873" y="581"/>
                </a:lnTo>
                <a:lnTo>
                  <a:pt x="1866" y="588"/>
                </a:lnTo>
                <a:lnTo>
                  <a:pt x="1866" y="581"/>
                </a:lnTo>
                <a:lnTo>
                  <a:pt x="1859" y="581"/>
                </a:lnTo>
                <a:lnTo>
                  <a:pt x="1859" y="581"/>
                </a:lnTo>
                <a:lnTo>
                  <a:pt x="1844" y="575"/>
                </a:lnTo>
                <a:lnTo>
                  <a:pt x="1859" y="575"/>
                </a:lnTo>
                <a:lnTo>
                  <a:pt x="1859" y="561"/>
                </a:lnTo>
                <a:lnTo>
                  <a:pt x="1859" y="561"/>
                </a:lnTo>
                <a:lnTo>
                  <a:pt x="1859" y="554"/>
                </a:lnTo>
                <a:lnTo>
                  <a:pt x="1859" y="554"/>
                </a:lnTo>
                <a:lnTo>
                  <a:pt x="1859" y="554"/>
                </a:lnTo>
                <a:lnTo>
                  <a:pt x="1844" y="554"/>
                </a:lnTo>
                <a:lnTo>
                  <a:pt x="1837" y="561"/>
                </a:lnTo>
                <a:lnTo>
                  <a:pt x="1837" y="581"/>
                </a:lnTo>
                <a:lnTo>
                  <a:pt x="1837" y="595"/>
                </a:lnTo>
                <a:lnTo>
                  <a:pt x="1844" y="595"/>
                </a:lnTo>
                <a:lnTo>
                  <a:pt x="1859" y="595"/>
                </a:lnTo>
                <a:lnTo>
                  <a:pt x="1866" y="595"/>
                </a:lnTo>
                <a:lnTo>
                  <a:pt x="1873" y="602"/>
                </a:lnTo>
                <a:lnTo>
                  <a:pt x="1880" y="609"/>
                </a:lnTo>
                <a:lnTo>
                  <a:pt x="1880" y="622"/>
                </a:lnTo>
                <a:close/>
                <a:moveTo>
                  <a:pt x="1859" y="615"/>
                </a:moveTo>
                <a:lnTo>
                  <a:pt x="1859" y="602"/>
                </a:lnTo>
                <a:lnTo>
                  <a:pt x="1844" y="602"/>
                </a:lnTo>
                <a:lnTo>
                  <a:pt x="1837" y="602"/>
                </a:lnTo>
                <a:lnTo>
                  <a:pt x="1837" y="602"/>
                </a:lnTo>
                <a:lnTo>
                  <a:pt x="1837" y="602"/>
                </a:lnTo>
                <a:lnTo>
                  <a:pt x="1837" y="609"/>
                </a:lnTo>
                <a:lnTo>
                  <a:pt x="1837" y="615"/>
                </a:lnTo>
                <a:lnTo>
                  <a:pt x="1837" y="615"/>
                </a:lnTo>
                <a:lnTo>
                  <a:pt x="1837" y="636"/>
                </a:lnTo>
                <a:lnTo>
                  <a:pt x="1844" y="642"/>
                </a:lnTo>
                <a:lnTo>
                  <a:pt x="1859" y="642"/>
                </a:lnTo>
                <a:lnTo>
                  <a:pt x="1859" y="636"/>
                </a:lnTo>
                <a:lnTo>
                  <a:pt x="1859" y="629"/>
                </a:lnTo>
                <a:lnTo>
                  <a:pt x="1859" y="615"/>
                </a:lnTo>
                <a:close/>
              </a:path>
            </a:pathLst>
          </a:custGeom>
          <a:solidFill>
            <a:schemeClr val="accent1"/>
          </a:solidFill>
          <a:ln w="9525">
            <a:noFill/>
          </a:ln>
        </p:spPr>
        <p:txBody>
          <a:bodyPr/>
          <a:lstStyle/>
          <a:p>
            <a:endParaRPr lang="zh-CN" altLang="en-US"/>
          </a:p>
        </p:txBody>
      </p:sp>
      <p:pic>
        <p:nvPicPr>
          <p:cNvPr id="4" name="IM 4"/>
          <p:cNvPicPr/>
          <p:nvPr/>
        </p:nvPicPr>
        <p:blipFill>
          <a:blip r:embed="rId3"/>
          <a:stretch>
            <a:fillRect/>
          </a:stretch>
        </p:blipFill>
        <p:spPr>
          <a:xfrm>
            <a:off x="426085" y="494983"/>
            <a:ext cx="2462530" cy="122999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0" y="8255"/>
            <a:ext cx="12191365" cy="705485"/>
          </a:xfrm>
          <a:solidFill>
            <a:schemeClr val="accent1"/>
          </a:solidFill>
        </p:spPr>
        <p:txBody>
          <a:bodyPr/>
          <a:lstStyle/>
          <a:p>
            <a:r>
              <a:rPr lang="en-US" altLang="zh-CN" sz="3200" b="1">
                <a:solidFill>
                  <a:schemeClr val="bg1"/>
                </a:solidFill>
                <a:latin typeface="Times New Roman" panose="02020603050405020304" charset="0"/>
                <a:cs typeface="Times New Roman" panose="02020603050405020304" charset="0"/>
              </a:rPr>
              <a:t>How do accelerated particles become CRs?</a:t>
            </a:r>
            <a:endParaRPr lang="en-US" altLang="zh-CN" sz="3200" b="1">
              <a:solidFill>
                <a:schemeClr val="bg1"/>
              </a:solidFill>
              <a:latin typeface="Times New Roman" panose="02020603050405020304" charset="0"/>
              <a:cs typeface="Times New Roman" panose="02020603050405020304" charset="0"/>
            </a:endParaRPr>
          </a:p>
        </p:txBody>
      </p:sp>
      <p:sp>
        <p:nvSpPr>
          <p:cNvPr id="4" name="椭圆 3"/>
          <p:cNvSpPr/>
          <p:nvPr/>
        </p:nvSpPr>
        <p:spPr>
          <a:xfrm>
            <a:off x="1311275" y="2276475"/>
            <a:ext cx="1409700" cy="1409700"/>
          </a:xfrm>
          <a:prstGeom prst="ellipse">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5" name="椭圆 4"/>
          <p:cNvSpPr/>
          <p:nvPr/>
        </p:nvSpPr>
        <p:spPr>
          <a:xfrm>
            <a:off x="720725" y="1686560"/>
            <a:ext cx="2590165" cy="2590165"/>
          </a:xfrm>
          <a:prstGeom prst="ellipse">
            <a:avLst/>
          </a:prstGeom>
          <a:noFill/>
          <a:extLst>
            <a:ext uri="{909E8E84-426E-40DD-AFC4-6F175D3DCCD1}">
              <a14:hiddenFill xmlns:a14="http://schemas.microsoft.com/office/drawing/2010/main">
                <a:solidFill>
                  <a:schemeClr val="accent2"/>
                </a:solidFill>
              </a14:hiddenFill>
            </a:ext>
          </a:extLst>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6" name="椭圆 5"/>
          <p:cNvSpPr/>
          <p:nvPr/>
        </p:nvSpPr>
        <p:spPr>
          <a:xfrm>
            <a:off x="1108075" y="2073910"/>
            <a:ext cx="1816100" cy="1816100"/>
          </a:xfrm>
          <a:prstGeom prst="ellipse">
            <a:avLst/>
          </a:prstGeom>
          <a:ln w="12700" cap="flat" cmpd="sng" algn="ctr">
            <a:solidFill>
              <a:schemeClr val="accent6"/>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7" name="文本框 6"/>
          <p:cNvSpPr txBox="1"/>
          <p:nvPr/>
        </p:nvSpPr>
        <p:spPr>
          <a:xfrm>
            <a:off x="720725" y="1536700"/>
            <a:ext cx="895350" cy="368300"/>
          </a:xfrm>
          <a:prstGeom prst="rect">
            <a:avLst/>
          </a:prstGeom>
          <a:noFill/>
        </p:spPr>
        <p:txBody>
          <a:bodyPr wrap="square" rtlCol="0">
            <a:spAutoFit/>
          </a:bodyPr>
          <a:lstStyle/>
          <a:p>
            <a:r>
              <a:rPr lang="en-US" altLang="zh-CN"/>
              <a:t>FS</a:t>
            </a:r>
            <a:endParaRPr lang="en-US" altLang="zh-CN"/>
          </a:p>
        </p:txBody>
      </p:sp>
      <p:sp>
        <p:nvSpPr>
          <p:cNvPr id="8" name="椭圆 7"/>
          <p:cNvSpPr/>
          <p:nvPr/>
        </p:nvSpPr>
        <p:spPr>
          <a:xfrm>
            <a:off x="1885315" y="2851150"/>
            <a:ext cx="260350" cy="260350"/>
          </a:xfrm>
          <a:prstGeom prst="ellipse">
            <a:avLst/>
          </a:prstGeom>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1250315" y="2876550"/>
            <a:ext cx="895350" cy="368300"/>
          </a:xfrm>
          <a:prstGeom prst="rect">
            <a:avLst/>
          </a:prstGeom>
          <a:noFill/>
        </p:spPr>
        <p:txBody>
          <a:bodyPr wrap="square" rtlCol="0">
            <a:spAutoFit/>
          </a:bodyPr>
          <a:lstStyle/>
          <a:p>
            <a:r>
              <a:rPr lang="en-US" altLang="zh-CN"/>
              <a:t>RS</a:t>
            </a:r>
            <a:endParaRPr lang="en-US" altLang="zh-CN"/>
          </a:p>
        </p:txBody>
      </p:sp>
      <p:cxnSp>
        <p:nvCxnSpPr>
          <p:cNvPr id="10" name="直接箭头连接符 9"/>
          <p:cNvCxnSpPr>
            <a:stCxn id="5" idx="7"/>
          </p:cNvCxnSpPr>
          <p:nvPr/>
        </p:nvCxnSpPr>
        <p:spPr>
          <a:xfrm flipV="1">
            <a:off x="2931795" y="1612900"/>
            <a:ext cx="452755" cy="45275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1" name="直接箭头连接符 10"/>
          <p:cNvCxnSpPr/>
          <p:nvPr/>
        </p:nvCxnSpPr>
        <p:spPr>
          <a:xfrm flipH="1">
            <a:off x="2145665" y="2516505"/>
            <a:ext cx="366395" cy="33464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12" name="文本框 11"/>
              <p:cNvSpPr txBox="1"/>
              <p:nvPr/>
            </p:nvSpPr>
            <p:spPr>
              <a:xfrm>
                <a:off x="3136837" y="1826514"/>
                <a:ext cx="506095" cy="36830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𝑢</m:t>
                          </m:r>
                        </m:e>
                        <m:sub>
                          <m:r>
                            <a:rPr lang="en-US" altLang="zh-CN" i="1">
                              <a:latin typeface="Cambria Math" panose="02040503050406030204" pitchFamily="18" charset="0"/>
                              <a:cs typeface="Cambria Math" panose="02040503050406030204" pitchFamily="18" charset="0"/>
                            </a:rPr>
                            <m:t>𝑠ℎ</m:t>
                          </m:r>
                        </m:sub>
                      </m:sSub>
                    </m:oMath>
                  </m:oMathPara>
                </a14:m>
                <a:endParaRPr lang="zh-CN" altLang="en-US"/>
              </a:p>
            </p:txBody>
          </p:sp>
        </mc:Choice>
        <mc:Fallback>
          <p:sp>
            <p:nvSpPr>
              <p:cNvPr id="12" name="文本框 11"/>
              <p:cNvSpPr txBox="1">
                <a:spLocks noRot="1" noChangeAspect="1" noMove="1" noResize="1" noEditPoints="1" noAdjustHandles="1" noChangeArrowheads="1" noChangeShapeType="1" noTextEdit="1"/>
              </p:cNvSpPr>
              <p:nvPr/>
            </p:nvSpPr>
            <p:spPr>
              <a:xfrm>
                <a:off x="3136837" y="1826514"/>
                <a:ext cx="506095" cy="368300"/>
              </a:xfrm>
              <a:prstGeom prst="rect">
                <a:avLst/>
              </a:prstGeom>
              <a:blipFill rotWithShape="1">
                <a:blip r:embed="rId2"/>
                <a:stretch>
                  <a:fillRect l="-113" t="-69" r="113" b="69"/>
                </a:stretch>
              </a:blipFill>
            </p:spPr>
            <p:txBody>
              <a:bodyPr/>
              <a:lstStyle/>
              <a:p>
                <a:r>
                  <a:rPr lang="zh-CN" altLang="en-US">
                    <a:noFill/>
                  </a:rPr>
                  <a:t> </a:t>
                </a:r>
              </a:p>
            </p:txBody>
          </p:sp>
        </mc:Fallback>
      </mc:AlternateContent>
      <p:sp>
        <p:nvSpPr>
          <p:cNvPr id="13" name="文本框 12"/>
          <p:cNvSpPr txBox="1"/>
          <p:nvPr/>
        </p:nvSpPr>
        <p:spPr>
          <a:xfrm>
            <a:off x="941705" y="4362450"/>
            <a:ext cx="2241550" cy="368300"/>
          </a:xfrm>
          <a:prstGeom prst="rect">
            <a:avLst/>
          </a:prstGeom>
          <a:noFill/>
        </p:spPr>
        <p:txBody>
          <a:bodyPr wrap="square" rtlCol="0">
            <a:spAutoFit/>
          </a:bodyPr>
          <a:lstStyle/>
          <a:p>
            <a:r>
              <a:rPr lang="en-US" altLang="zh-CN">
                <a:solidFill>
                  <a:schemeClr val="accent6">
                    <a:lumMod val="75000"/>
                  </a:schemeClr>
                </a:solidFill>
              </a:rPr>
              <a:t>contact discontinuity</a:t>
            </a:r>
            <a:endParaRPr lang="en-US" altLang="zh-CN">
              <a:solidFill>
                <a:schemeClr val="accent6">
                  <a:lumMod val="75000"/>
                </a:schemeClr>
              </a:solidFill>
            </a:endParaRPr>
          </a:p>
        </p:txBody>
      </p:sp>
      <p:sp>
        <p:nvSpPr>
          <p:cNvPr id="15" name="任意多边形 14"/>
          <p:cNvSpPr/>
          <p:nvPr/>
        </p:nvSpPr>
        <p:spPr>
          <a:xfrm>
            <a:off x="2335530" y="2366010"/>
            <a:ext cx="1347470" cy="1496060"/>
          </a:xfrm>
          <a:custGeom>
            <a:avLst/>
            <a:gdLst>
              <a:gd name="connisteX0" fmla="*/ 1176216 w 1347666"/>
              <a:gd name="connsiteY0" fmla="*/ 275307 h 1495974"/>
              <a:gd name="connisteX1" fmla="*/ 1182566 w 1347666"/>
              <a:gd name="connsiteY1" fmla="*/ 205457 h 1495974"/>
              <a:gd name="connisteX2" fmla="*/ 1144466 w 1347666"/>
              <a:gd name="connsiteY2" fmla="*/ 135607 h 1495974"/>
              <a:gd name="connisteX3" fmla="*/ 1074616 w 1347666"/>
              <a:gd name="connsiteY3" fmla="*/ 72107 h 1495974"/>
              <a:gd name="connisteX4" fmla="*/ 998416 w 1347666"/>
              <a:gd name="connsiteY4" fmla="*/ 34007 h 1495974"/>
              <a:gd name="connisteX5" fmla="*/ 922216 w 1347666"/>
              <a:gd name="connsiteY5" fmla="*/ 14957 h 1495974"/>
              <a:gd name="connisteX6" fmla="*/ 846016 w 1347666"/>
              <a:gd name="connsiteY6" fmla="*/ 2257 h 1495974"/>
              <a:gd name="connisteX7" fmla="*/ 776166 w 1347666"/>
              <a:gd name="connsiteY7" fmla="*/ 2257 h 1495974"/>
              <a:gd name="connisteX8" fmla="*/ 706316 w 1347666"/>
              <a:gd name="connsiteY8" fmla="*/ 2257 h 1495974"/>
              <a:gd name="connisteX9" fmla="*/ 636466 w 1347666"/>
              <a:gd name="connsiteY9" fmla="*/ 27657 h 1495974"/>
              <a:gd name="connisteX10" fmla="*/ 566616 w 1347666"/>
              <a:gd name="connsiteY10" fmla="*/ 78457 h 1495974"/>
              <a:gd name="connisteX11" fmla="*/ 503116 w 1347666"/>
              <a:gd name="connsiteY11" fmla="*/ 148307 h 1495974"/>
              <a:gd name="connisteX12" fmla="*/ 471366 w 1347666"/>
              <a:gd name="connsiteY12" fmla="*/ 218157 h 1495974"/>
              <a:gd name="connisteX13" fmla="*/ 471366 w 1347666"/>
              <a:gd name="connsiteY13" fmla="*/ 294357 h 1495974"/>
              <a:gd name="connisteX14" fmla="*/ 471366 w 1347666"/>
              <a:gd name="connsiteY14" fmla="*/ 364207 h 1495974"/>
              <a:gd name="connisteX15" fmla="*/ 471366 w 1347666"/>
              <a:gd name="connsiteY15" fmla="*/ 440407 h 1495974"/>
              <a:gd name="connisteX16" fmla="*/ 496766 w 1347666"/>
              <a:gd name="connsiteY16" fmla="*/ 516607 h 1495974"/>
              <a:gd name="connisteX17" fmla="*/ 541216 w 1347666"/>
              <a:gd name="connsiteY17" fmla="*/ 586457 h 1495974"/>
              <a:gd name="connisteX18" fmla="*/ 611066 w 1347666"/>
              <a:gd name="connsiteY18" fmla="*/ 592807 h 1495974"/>
              <a:gd name="connisteX19" fmla="*/ 680916 w 1347666"/>
              <a:gd name="connsiteY19" fmla="*/ 554707 h 1495974"/>
              <a:gd name="connisteX20" fmla="*/ 719016 w 1347666"/>
              <a:gd name="connsiteY20" fmla="*/ 484857 h 1495974"/>
              <a:gd name="connisteX21" fmla="*/ 725366 w 1347666"/>
              <a:gd name="connsiteY21" fmla="*/ 415007 h 1495974"/>
              <a:gd name="connisteX22" fmla="*/ 668216 w 1347666"/>
              <a:gd name="connsiteY22" fmla="*/ 345157 h 1495974"/>
              <a:gd name="connisteX23" fmla="*/ 592016 w 1347666"/>
              <a:gd name="connsiteY23" fmla="*/ 319757 h 1495974"/>
              <a:gd name="connisteX24" fmla="*/ 509466 w 1347666"/>
              <a:gd name="connsiteY24" fmla="*/ 307057 h 1495974"/>
              <a:gd name="connisteX25" fmla="*/ 439616 w 1347666"/>
              <a:gd name="connsiteY25" fmla="*/ 307057 h 1495974"/>
              <a:gd name="connisteX26" fmla="*/ 369766 w 1347666"/>
              <a:gd name="connsiteY26" fmla="*/ 307057 h 1495974"/>
              <a:gd name="connisteX27" fmla="*/ 293566 w 1347666"/>
              <a:gd name="connsiteY27" fmla="*/ 338807 h 1495974"/>
              <a:gd name="connisteX28" fmla="*/ 217366 w 1347666"/>
              <a:gd name="connsiteY28" fmla="*/ 383257 h 1495974"/>
              <a:gd name="connisteX29" fmla="*/ 141166 w 1347666"/>
              <a:gd name="connsiteY29" fmla="*/ 459457 h 1495974"/>
              <a:gd name="connisteX30" fmla="*/ 77666 w 1347666"/>
              <a:gd name="connsiteY30" fmla="*/ 535657 h 1495974"/>
              <a:gd name="connisteX31" fmla="*/ 39566 w 1347666"/>
              <a:gd name="connsiteY31" fmla="*/ 605507 h 1495974"/>
              <a:gd name="connisteX32" fmla="*/ 14166 w 1347666"/>
              <a:gd name="connsiteY32" fmla="*/ 681707 h 1495974"/>
              <a:gd name="connisteX33" fmla="*/ 1466 w 1347666"/>
              <a:gd name="connsiteY33" fmla="*/ 757907 h 1495974"/>
              <a:gd name="connisteX34" fmla="*/ 1466 w 1347666"/>
              <a:gd name="connsiteY34" fmla="*/ 827757 h 1495974"/>
              <a:gd name="connisteX35" fmla="*/ 7816 w 1347666"/>
              <a:gd name="connsiteY35" fmla="*/ 897607 h 1495974"/>
              <a:gd name="connisteX36" fmla="*/ 33216 w 1347666"/>
              <a:gd name="connsiteY36" fmla="*/ 973807 h 1495974"/>
              <a:gd name="connisteX37" fmla="*/ 64966 w 1347666"/>
              <a:gd name="connsiteY37" fmla="*/ 1050007 h 1495974"/>
              <a:gd name="connisteX38" fmla="*/ 109416 w 1347666"/>
              <a:gd name="connsiteY38" fmla="*/ 1119857 h 1495974"/>
              <a:gd name="connisteX39" fmla="*/ 166566 w 1347666"/>
              <a:gd name="connsiteY39" fmla="*/ 1189707 h 1495974"/>
              <a:gd name="connisteX40" fmla="*/ 236416 w 1347666"/>
              <a:gd name="connsiteY40" fmla="*/ 1246857 h 1495974"/>
              <a:gd name="connisteX41" fmla="*/ 306266 w 1347666"/>
              <a:gd name="connsiteY41" fmla="*/ 1272257 h 1495974"/>
              <a:gd name="connisteX42" fmla="*/ 376116 w 1347666"/>
              <a:gd name="connsiteY42" fmla="*/ 1278607 h 1495974"/>
              <a:gd name="connisteX43" fmla="*/ 445966 w 1347666"/>
              <a:gd name="connsiteY43" fmla="*/ 1278607 h 1495974"/>
              <a:gd name="connisteX44" fmla="*/ 522166 w 1347666"/>
              <a:gd name="connsiteY44" fmla="*/ 1278607 h 1495974"/>
              <a:gd name="connisteX45" fmla="*/ 592016 w 1347666"/>
              <a:gd name="connsiteY45" fmla="*/ 1234157 h 1495974"/>
              <a:gd name="connisteX46" fmla="*/ 630116 w 1347666"/>
              <a:gd name="connsiteY46" fmla="*/ 1164307 h 1495974"/>
              <a:gd name="connisteX47" fmla="*/ 636466 w 1347666"/>
              <a:gd name="connsiteY47" fmla="*/ 1094457 h 1495974"/>
              <a:gd name="connisteX48" fmla="*/ 566616 w 1347666"/>
              <a:gd name="connsiteY48" fmla="*/ 1056357 h 1495974"/>
              <a:gd name="connisteX49" fmla="*/ 496766 w 1347666"/>
              <a:gd name="connsiteY49" fmla="*/ 1062707 h 1495974"/>
              <a:gd name="connisteX50" fmla="*/ 445966 w 1347666"/>
              <a:gd name="connsiteY50" fmla="*/ 1132557 h 1495974"/>
              <a:gd name="connisteX51" fmla="*/ 433266 w 1347666"/>
              <a:gd name="connsiteY51" fmla="*/ 1202407 h 1495974"/>
              <a:gd name="connisteX52" fmla="*/ 445966 w 1347666"/>
              <a:gd name="connsiteY52" fmla="*/ 1272257 h 1495974"/>
              <a:gd name="connisteX53" fmla="*/ 484066 w 1347666"/>
              <a:gd name="connsiteY53" fmla="*/ 1342107 h 1495974"/>
              <a:gd name="connisteX54" fmla="*/ 553916 w 1347666"/>
              <a:gd name="connsiteY54" fmla="*/ 1405607 h 1495974"/>
              <a:gd name="connisteX55" fmla="*/ 630116 w 1347666"/>
              <a:gd name="connsiteY55" fmla="*/ 1431007 h 1495974"/>
              <a:gd name="connisteX56" fmla="*/ 706316 w 1347666"/>
              <a:gd name="connsiteY56" fmla="*/ 1456407 h 1495974"/>
              <a:gd name="connisteX57" fmla="*/ 776166 w 1347666"/>
              <a:gd name="connsiteY57" fmla="*/ 1475457 h 1495974"/>
              <a:gd name="connisteX58" fmla="*/ 846016 w 1347666"/>
              <a:gd name="connsiteY58" fmla="*/ 1481807 h 1495974"/>
              <a:gd name="connisteX59" fmla="*/ 922216 w 1347666"/>
              <a:gd name="connsiteY59" fmla="*/ 1494507 h 1495974"/>
              <a:gd name="connisteX60" fmla="*/ 992066 w 1347666"/>
              <a:gd name="connsiteY60" fmla="*/ 1494507 h 1495974"/>
              <a:gd name="connisteX61" fmla="*/ 1068266 w 1347666"/>
              <a:gd name="connsiteY61" fmla="*/ 1488157 h 1495974"/>
              <a:gd name="connisteX62" fmla="*/ 1138116 w 1347666"/>
              <a:gd name="connsiteY62" fmla="*/ 1462757 h 1495974"/>
              <a:gd name="connisteX63" fmla="*/ 1207966 w 1347666"/>
              <a:gd name="connsiteY63" fmla="*/ 1424657 h 1495974"/>
              <a:gd name="connisteX64" fmla="*/ 1277816 w 1347666"/>
              <a:gd name="connsiteY64" fmla="*/ 1386557 h 1495974"/>
              <a:gd name="connisteX65" fmla="*/ 1347666 w 1347666"/>
              <a:gd name="connsiteY65" fmla="*/ 1329407 h 149597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Lst>
            <a:rect l="l" t="t" r="r" b="b"/>
            <a:pathLst>
              <a:path w="1347666" h="1495974">
                <a:moveTo>
                  <a:pt x="1176216" y="275308"/>
                </a:moveTo>
                <a:cubicBezTo>
                  <a:pt x="1178121" y="262608"/>
                  <a:pt x="1188916" y="233398"/>
                  <a:pt x="1182566" y="205458"/>
                </a:cubicBezTo>
                <a:cubicBezTo>
                  <a:pt x="1176216" y="177518"/>
                  <a:pt x="1166056" y="162278"/>
                  <a:pt x="1144466" y="135608"/>
                </a:cubicBezTo>
                <a:cubicBezTo>
                  <a:pt x="1122876" y="108938"/>
                  <a:pt x="1103826" y="92428"/>
                  <a:pt x="1074616" y="72108"/>
                </a:cubicBezTo>
                <a:cubicBezTo>
                  <a:pt x="1045406" y="51788"/>
                  <a:pt x="1028896" y="45438"/>
                  <a:pt x="998416" y="34008"/>
                </a:cubicBezTo>
                <a:cubicBezTo>
                  <a:pt x="967936" y="22578"/>
                  <a:pt x="952696" y="21308"/>
                  <a:pt x="922216" y="14958"/>
                </a:cubicBezTo>
                <a:cubicBezTo>
                  <a:pt x="891736" y="8608"/>
                  <a:pt x="875226" y="4798"/>
                  <a:pt x="846016" y="2258"/>
                </a:cubicBezTo>
                <a:cubicBezTo>
                  <a:pt x="816806" y="-282"/>
                  <a:pt x="804106" y="2258"/>
                  <a:pt x="776166" y="2258"/>
                </a:cubicBezTo>
                <a:cubicBezTo>
                  <a:pt x="748226" y="2258"/>
                  <a:pt x="734256" y="-2822"/>
                  <a:pt x="706316" y="2258"/>
                </a:cubicBezTo>
                <a:cubicBezTo>
                  <a:pt x="678376" y="7338"/>
                  <a:pt x="664406" y="12418"/>
                  <a:pt x="636466" y="27658"/>
                </a:cubicBezTo>
                <a:cubicBezTo>
                  <a:pt x="608526" y="42898"/>
                  <a:pt x="593286" y="54328"/>
                  <a:pt x="566616" y="78458"/>
                </a:cubicBezTo>
                <a:cubicBezTo>
                  <a:pt x="539946" y="102588"/>
                  <a:pt x="522166" y="120368"/>
                  <a:pt x="503116" y="148308"/>
                </a:cubicBezTo>
                <a:cubicBezTo>
                  <a:pt x="484066" y="176248"/>
                  <a:pt x="477716" y="188948"/>
                  <a:pt x="471366" y="218158"/>
                </a:cubicBezTo>
                <a:cubicBezTo>
                  <a:pt x="465016" y="247368"/>
                  <a:pt x="471366" y="265148"/>
                  <a:pt x="471366" y="294358"/>
                </a:cubicBezTo>
                <a:cubicBezTo>
                  <a:pt x="471366" y="323568"/>
                  <a:pt x="471366" y="334998"/>
                  <a:pt x="471366" y="364208"/>
                </a:cubicBezTo>
                <a:cubicBezTo>
                  <a:pt x="471366" y="393418"/>
                  <a:pt x="466286" y="409928"/>
                  <a:pt x="471366" y="440408"/>
                </a:cubicBezTo>
                <a:cubicBezTo>
                  <a:pt x="476446" y="470888"/>
                  <a:pt x="482796" y="487398"/>
                  <a:pt x="496766" y="516608"/>
                </a:cubicBezTo>
                <a:cubicBezTo>
                  <a:pt x="510736" y="545818"/>
                  <a:pt x="518356" y="571218"/>
                  <a:pt x="541216" y="586458"/>
                </a:cubicBezTo>
                <a:cubicBezTo>
                  <a:pt x="564076" y="601698"/>
                  <a:pt x="583126" y="599158"/>
                  <a:pt x="611066" y="592808"/>
                </a:cubicBezTo>
                <a:cubicBezTo>
                  <a:pt x="639006" y="586458"/>
                  <a:pt x="659326" y="576298"/>
                  <a:pt x="680916" y="554708"/>
                </a:cubicBezTo>
                <a:cubicBezTo>
                  <a:pt x="702506" y="533118"/>
                  <a:pt x="710126" y="512798"/>
                  <a:pt x="719016" y="484858"/>
                </a:cubicBezTo>
                <a:cubicBezTo>
                  <a:pt x="727906" y="456918"/>
                  <a:pt x="735526" y="442948"/>
                  <a:pt x="725366" y="415008"/>
                </a:cubicBezTo>
                <a:cubicBezTo>
                  <a:pt x="715206" y="387068"/>
                  <a:pt x="694886" y="364208"/>
                  <a:pt x="668216" y="345158"/>
                </a:cubicBezTo>
                <a:cubicBezTo>
                  <a:pt x="641546" y="326108"/>
                  <a:pt x="623766" y="327378"/>
                  <a:pt x="592016" y="319758"/>
                </a:cubicBezTo>
                <a:cubicBezTo>
                  <a:pt x="560266" y="312138"/>
                  <a:pt x="539946" y="309598"/>
                  <a:pt x="509466" y="307058"/>
                </a:cubicBezTo>
                <a:cubicBezTo>
                  <a:pt x="478986" y="304518"/>
                  <a:pt x="467556" y="307058"/>
                  <a:pt x="439616" y="307058"/>
                </a:cubicBezTo>
                <a:cubicBezTo>
                  <a:pt x="411676" y="307058"/>
                  <a:pt x="398976" y="300708"/>
                  <a:pt x="369766" y="307058"/>
                </a:cubicBezTo>
                <a:cubicBezTo>
                  <a:pt x="340556" y="313408"/>
                  <a:pt x="324046" y="323568"/>
                  <a:pt x="293566" y="338808"/>
                </a:cubicBezTo>
                <a:cubicBezTo>
                  <a:pt x="263086" y="354048"/>
                  <a:pt x="247846" y="359128"/>
                  <a:pt x="217366" y="383258"/>
                </a:cubicBezTo>
                <a:cubicBezTo>
                  <a:pt x="186886" y="407388"/>
                  <a:pt x="169106" y="428978"/>
                  <a:pt x="141166" y="459458"/>
                </a:cubicBezTo>
                <a:cubicBezTo>
                  <a:pt x="113226" y="489938"/>
                  <a:pt x="97986" y="506448"/>
                  <a:pt x="77666" y="535658"/>
                </a:cubicBezTo>
                <a:cubicBezTo>
                  <a:pt x="57346" y="564868"/>
                  <a:pt x="52266" y="576298"/>
                  <a:pt x="39566" y="605508"/>
                </a:cubicBezTo>
                <a:cubicBezTo>
                  <a:pt x="26866" y="634718"/>
                  <a:pt x="21786" y="651228"/>
                  <a:pt x="14166" y="681708"/>
                </a:cubicBezTo>
                <a:cubicBezTo>
                  <a:pt x="6546" y="712188"/>
                  <a:pt x="4006" y="728698"/>
                  <a:pt x="1466" y="757908"/>
                </a:cubicBezTo>
                <a:cubicBezTo>
                  <a:pt x="-1074" y="787118"/>
                  <a:pt x="196" y="799818"/>
                  <a:pt x="1466" y="827758"/>
                </a:cubicBezTo>
                <a:cubicBezTo>
                  <a:pt x="2736" y="855698"/>
                  <a:pt x="1466" y="868398"/>
                  <a:pt x="7816" y="897608"/>
                </a:cubicBezTo>
                <a:cubicBezTo>
                  <a:pt x="14166" y="926818"/>
                  <a:pt x="21786" y="943328"/>
                  <a:pt x="33216" y="973808"/>
                </a:cubicBezTo>
                <a:cubicBezTo>
                  <a:pt x="44646" y="1004288"/>
                  <a:pt x="49726" y="1020798"/>
                  <a:pt x="64966" y="1050008"/>
                </a:cubicBezTo>
                <a:cubicBezTo>
                  <a:pt x="80206" y="1079218"/>
                  <a:pt x="89096" y="1091918"/>
                  <a:pt x="109416" y="1119858"/>
                </a:cubicBezTo>
                <a:cubicBezTo>
                  <a:pt x="129736" y="1147798"/>
                  <a:pt x="141166" y="1164308"/>
                  <a:pt x="166566" y="1189708"/>
                </a:cubicBezTo>
                <a:cubicBezTo>
                  <a:pt x="191966" y="1215108"/>
                  <a:pt x="208476" y="1230348"/>
                  <a:pt x="236416" y="1246858"/>
                </a:cubicBezTo>
                <a:cubicBezTo>
                  <a:pt x="264356" y="1263368"/>
                  <a:pt x="278326" y="1265908"/>
                  <a:pt x="306266" y="1272258"/>
                </a:cubicBezTo>
                <a:cubicBezTo>
                  <a:pt x="334206" y="1278608"/>
                  <a:pt x="348176" y="1277338"/>
                  <a:pt x="376116" y="1278608"/>
                </a:cubicBezTo>
                <a:cubicBezTo>
                  <a:pt x="404056" y="1279878"/>
                  <a:pt x="416756" y="1278608"/>
                  <a:pt x="445966" y="1278608"/>
                </a:cubicBezTo>
                <a:cubicBezTo>
                  <a:pt x="475176" y="1278608"/>
                  <a:pt x="492956" y="1287498"/>
                  <a:pt x="522166" y="1278608"/>
                </a:cubicBezTo>
                <a:cubicBezTo>
                  <a:pt x="551376" y="1269718"/>
                  <a:pt x="570426" y="1257018"/>
                  <a:pt x="592016" y="1234158"/>
                </a:cubicBezTo>
                <a:cubicBezTo>
                  <a:pt x="613606" y="1211298"/>
                  <a:pt x="621226" y="1192248"/>
                  <a:pt x="630116" y="1164308"/>
                </a:cubicBezTo>
                <a:cubicBezTo>
                  <a:pt x="639006" y="1136368"/>
                  <a:pt x="649166" y="1116048"/>
                  <a:pt x="636466" y="1094458"/>
                </a:cubicBezTo>
                <a:cubicBezTo>
                  <a:pt x="623766" y="1072868"/>
                  <a:pt x="594556" y="1062708"/>
                  <a:pt x="566616" y="1056358"/>
                </a:cubicBezTo>
                <a:cubicBezTo>
                  <a:pt x="538676" y="1050008"/>
                  <a:pt x="520896" y="1047468"/>
                  <a:pt x="496766" y="1062708"/>
                </a:cubicBezTo>
                <a:cubicBezTo>
                  <a:pt x="472636" y="1077948"/>
                  <a:pt x="458666" y="1104618"/>
                  <a:pt x="445966" y="1132558"/>
                </a:cubicBezTo>
                <a:cubicBezTo>
                  <a:pt x="433266" y="1160498"/>
                  <a:pt x="433266" y="1174468"/>
                  <a:pt x="433266" y="1202408"/>
                </a:cubicBezTo>
                <a:cubicBezTo>
                  <a:pt x="433266" y="1230348"/>
                  <a:pt x="435806" y="1244318"/>
                  <a:pt x="445966" y="1272258"/>
                </a:cubicBezTo>
                <a:cubicBezTo>
                  <a:pt x="456126" y="1300198"/>
                  <a:pt x="462476" y="1315438"/>
                  <a:pt x="484066" y="1342108"/>
                </a:cubicBezTo>
                <a:cubicBezTo>
                  <a:pt x="505656" y="1368778"/>
                  <a:pt x="524706" y="1387828"/>
                  <a:pt x="553916" y="1405608"/>
                </a:cubicBezTo>
                <a:cubicBezTo>
                  <a:pt x="583126" y="1423388"/>
                  <a:pt x="599636" y="1420848"/>
                  <a:pt x="630116" y="1431008"/>
                </a:cubicBezTo>
                <a:cubicBezTo>
                  <a:pt x="660596" y="1441168"/>
                  <a:pt x="677106" y="1447518"/>
                  <a:pt x="706316" y="1456408"/>
                </a:cubicBezTo>
                <a:cubicBezTo>
                  <a:pt x="735526" y="1465298"/>
                  <a:pt x="748226" y="1470378"/>
                  <a:pt x="776166" y="1475458"/>
                </a:cubicBezTo>
                <a:cubicBezTo>
                  <a:pt x="804106" y="1480538"/>
                  <a:pt x="816806" y="1477998"/>
                  <a:pt x="846016" y="1481808"/>
                </a:cubicBezTo>
                <a:cubicBezTo>
                  <a:pt x="875226" y="1485618"/>
                  <a:pt x="893006" y="1491968"/>
                  <a:pt x="922216" y="1494508"/>
                </a:cubicBezTo>
                <a:cubicBezTo>
                  <a:pt x="951426" y="1497048"/>
                  <a:pt x="962856" y="1495778"/>
                  <a:pt x="992066" y="1494508"/>
                </a:cubicBezTo>
                <a:cubicBezTo>
                  <a:pt x="1021276" y="1493238"/>
                  <a:pt x="1039056" y="1494508"/>
                  <a:pt x="1068266" y="1488158"/>
                </a:cubicBezTo>
                <a:cubicBezTo>
                  <a:pt x="1097476" y="1481808"/>
                  <a:pt x="1110176" y="1475458"/>
                  <a:pt x="1138116" y="1462758"/>
                </a:cubicBezTo>
                <a:cubicBezTo>
                  <a:pt x="1166056" y="1450058"/>
                  <a:pt x="1180026" y="1439898"/>
                  <a:pt x="1207966" y="1424658"/>
                </a:cubicBezTo>
                <a:cubicBezTo>
                  <a:pt x="1235906" y="1409418"/>
                  <a:pt x="1249876" y="1405608"/>
                  <a:pt x="1277816" y="1386558"/>
                </a:cubicBezTo>
                <a:cubicBezTo>
                  <a:pt x="1305756" y="1367508"/>
                  <a:pt x="1334966" y="1340203"/>
                  <a:pt x="1347666" y="1329408"/>
                </a:cubicBezTo>
              </a:path>
            </a:pathLst>
          </a:cu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p:sp>
        <p:nvSpPr>
          <p:cNvPr id="16" name="左箭头 15"/>
          <p:cNvSpPr/>
          <p:nvPr/>
        </p:nvSpPr>
        <p:spPr>
          <a:xfrm rot="3240000">
            <a:off x="3486785" y="2630170"/>
            <a:ext cx="203200" cy="206375"/>
          </a:xfrm>
          <a:prstGeom prst="leftArrow">
            <a:avLst/>
          </a:prstGeom>
        </p:spPr>
        <p:style>
          <a:lnRef idx="0">
            <a:srgbClr val="FFFFFF"/>
          </a:lnRef>
          <a:fillRef idx="3">
            <a:schemeClr val="accent2"/>
          </a:fillRef>
          <a:effectRef idx="0">
            <a:srgbClr val="FFFFFF"/>
          </a:effectRef>
          <a:fontRef idx="minor">
            <a:schemeClr val="lt1"/>
          </a:fontRef>
        </p:style>
        <p:txBody>
          <a:bodyPr rtlCol="0" anchor="ctr"/>
          <a:lstStyle/>
          <a:p>
            <a:pPr algn="ctr"/>
            <a:endParaRPr lang="zh-CN" altLang="en-US"/>
          </a:p>
        </p:txBody>
      </p:sp>
      <p:sp>
        <p:nvSpPr>
          <p:cNvPr id="17" name="左箭头 16"/>
          <p:cNvSpPr/>
          <p:nvPr/>
        </p:nvSpPr>
        <p:spPr>
          <a:xfrm rot="8100000">
            <a:off x="3686175" y="3507105"/>
            <a:ext cx="203200" cy="206375"/>
          </a:xfrm>
          <a:prstGeom prst="leftArrow">
            <a:avLst/>
          </a:prstGeom>
        </p:spPr>
        <p:style>
          <a:lnRef idx="0">
            <a:srgbClr val="FFFFFF"/>
          </a:lnRef>
          <a:fillRef idx="3">
            <a:schemeClr val="accent2"/>
          </a:fillRef>
          <a:effectRef idx="0">
            <a:srgbClr val="FFFFFF"/>
          </a:effectRef>
          <a:fontRef idx="minor">
            <a:schemeClr val="lt1"/>
          </a:fontRef>
        </p:style>
        <p:txBody>
          <a:bodyPr rtlCol="0" anchor="ctr"/>
          <a:lstStyle/>
          <a:p>
            <a:pPr algn="ctr"/>
            <a:endParaRPr lang="zh-CN" altLang="en-US"/>
          </a:p>
        </p:txBody>
      </p:sp>
      <p:sp>
        <p:nvSpPr>
          <p:cNvPr id="19" name="圆角矩形 18"/>
          <p:cNvSpPr/>
          <p:nvPr/>
        </p:nvSpPr>
        <p:spPr>
          <a:xfrm>
            <a:off x="4349750" y="1384300"/>
            <a:ext cx="2724150" cy="565150"/>
          </a:xfrm>
          <a:prstGeom prst="roundRect">
            <a:avLst/>
          </a:prstGeom>
          <a:ln w="12700" cap="flat" cmpd="sng" algn="ctr">
            <a:solidFill>
              <a:schemeClr val="accent1"/>
            </a:solidFill>
            <a:prstDash val="dash"/>
            <a:miter lim="800000"/>
          </a:ln>
          <a:effectLst>
            <a:outerShdw blurRad="76200" dist="38100" dir="2700000" sx="99000" sy="99000" algn="tl" rotWithShape="0">
              <a:prstClr val="black">
                <a:alpha val="62000"/>
              </a:prstClr>
            </a:outerShdw>
          </a:effectLst>
        </p:spPr>
        <p:style>
          <a:lnRef idx="0">
            <a:schemeClr val="accent2"/>
          </a:lnRef>
          <a:fillRef idx="0">
            <a:srgbClr val="FFFFFF"/>
          </a:fillRef>
          <a:effectRef idx="0">
            <a:srgbClr val="FFFFFF"/>
          </a:effectRef>
          <a:fontRef idx="minor">
            <a:schemeClr val="tx1"/>
          </a:fontRef>
        </p:style>
        <p:txBody>
          <a:bodyPr rtlCol="0" anchor="ctr"/>
          <a:lstStyle/>
          <a:p>
            <a:pPr algn="ctr"/>
            <a:endParaRPr lang="zh-CN" altLang="en-US"/>
          </a:p>
        </p:txBody>
      </p:sp>
      <p:sp>
        <p:nvSpPr>
          <p:cNvPr id="20" name="文本框 19"/>
          <p:cNvSpPr txBox="1"/>
          <p:nvPr/>
        </p:nvSpPr>
        <p:spPr>
          <a:xfrm>
            <a:off x="4349750" y="1495425"/>
            <a:ext cx="2838450" cy="495300"/>
          </a:xfrm>
          <a:prstGeom prst="rect">
            <a:avLst/>
          </a:prstGeom>
          <a:noFill/>
        </p:spPr>
        <p:txBody>
          <a:bodyPr wrap="square" rtlCol="0">
            <a:noAutofit/>
          </a:bodyPr>
          <a:lstStyle/>
          <a:p>
            <a:r>
              <a:rPr lang="en-US" altLang="zh-CN">
                <a:solidFill>
                  <a:schemeClr val="tx1">
                    <a:lumMod val="65000"/>
                    <a:lumOff val="35000"/>
                  </a:schemeClr>
                </a:solidFill>
              </a:rPr>
              <a:t>Accelerated at the shock</a:t>
            </a:r>
            <a:endParaRPr lang="en-US" altLang="zh-CN">
              <a:solidFill>
                <a:schemeClr val="tx1">
                  <a:lumMod val="65000"/>
                  <a:lumOff val="35000"/>
                </a:schemeClr>
              </a:solidFill>
            </a:endParaRPr>
          </a:p>
        </p:txBody>
      </p:sp>
      <p:sp>
        <p:nvSpPr>
          <p:cNvPr id="22" name="下箭头 21"/>
          <p:cNvSpPr/>
          <p:nvPr/>
        </p:nvSpPr>
        <p:spPr>
          <a:xfrm>
            <a:off x="5563235" y="2019300"/>
            <a:ext cx="177165" cy="412750"/>
          </a:xfrm>
          <a:prstGeom prst="downArrow">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23" name="文本框 22"/>
          <p:cNvSpPr txBox="1"/>
          <p:nvPr/>
        </p:nvSpPr>
        <p:spPr>
          <a:xfrm>
            <a:off x="4349750" y="2590800"/>
            <a:ext cx="4933315" cy="495300"/>
          </a:xfrm>
          <a:prstGeom prst="rect">
            <a:avLst/>
          </a:prstGeom>
          <a:noFill/>
        </p:spPr>
        <p:txBody>
          <a:bodyPr wrap="square" rtlCol="0">
            <a:noAutofit/>
          </a:bodyPr>
          <a:lstStyle/>
          <a:p>
            <a:r>
              <a:rPr lang="en-US" altLang="zh-CN">
                <a:solidFill>
                  <a:schemeClr val="tx1">
                    <a:lumMod val="65000"/>
                    <a:lumOff val="35000"/>
                  </a:schemeClr>
                </a:solidFill>
              </a:rPr>
              <a:t>Lose energy adiabatically  inside the remnant</a:t>
            </a:r>
            <a:endParaRPr lang="en-US" altLang="zh-CN">
              <a:solidFill>
                <a:schemeClr val="tx1">
                  <a:lumMod val="65000"/>
                  <a:lumOff val="35000"/>
                </a:schemeClr>
              </a:solidFill>
            </a:endParaRPr>
          </a:p>
        </p:txBody>
      </p:sp>
      <p:sp>
        <p:nvSpPr>
          <p:cNvPr id="24" name="圆角矩形 23"/>
          <p:cNvSpPr/>
          <p:nvPr/>
        </p:nvSpPr>
        <p:spPr>
          <a:xfrm>
            <a:off x="4349750" y="2501900"/>
            <a:ext cx="4752975" cy="565150"/>
          </a:xfrm>
          <a:prstGeom prst="roundRect">
            <a:avLst/>
          </a:prstGeom>
          <a:ln w="12700" cap="flat" cmpd="sng" algn="ctr">
            <a:solidFill>
              <a:schemeClr val="accent1"/>
            </a:solidFill>
            <a:prstDash val="dash"/>
            <a:miter lim="800000"/>
          </a:ln>
          <a:effectLst>
            <a:outerShdw blurRad="76200" dist="38100" dir="2700000" sx="99000" sy="99000" algn="tl" rotWithShape="0">
              <a:prstClr val="black">
                <a:alpha val="62000"/>
              </a:prstClr>
            </a:outerShdw>
          </a:effectLst>
        </p:spPr>
        <p:style>
          <a:lnRef idx="0">
            <a:schemeClr val="accent2"/>
          </a:lnRef>
          <a:fillRef idx="0">
            <a:srgbClr val="FFFFFF"/>
          </a:fillRef>
          <a:effectRef idx="0">
            <a:srgbClr val="FFFFFF"/>
          </a:effectRef>
          <a:fontRef idx="minor">
            <a:schemeClr val="tx1"/>
          </a:fontRef>
        </p:style>
        <p:txBody>
          <a:bodyPr rtlCol="0" anchor="ctr"/>
          <a:lstStyle/>
          <a:p>
            <a:pPr algn="ctr"/>
            <a:endParaRPr lang="zh-CN" altLang="en-US"/>
          </a:p>
        </p:txBody>
      </p:sp>
      <p:sp>
        <p:nvSpPr>
          <p:cNvPr id="25" name="文本框 24"/>
          <p:cNvSpPr txBox="1"/>
          <p:nvPr/>
        </p:nvSpPr>
        <p:spPr>
          <a:xfrm>
            <a:off x="4349750" y="3709670"/>
            <a:ext cx="3999865" cy="495300"/>
          </a:xfrm>
          <a:prstGeom prst="rect">
            <a:avLst/>
          </a:prstGeom>
          <a:noFill/>
        </p:spPr>
        <p:txBody>
          <a:bodyPr wrap="square" rtlCol="0">
            <a:noAutofit/>
          </a:bodyPr>
          <a:lstStyle/>
          <a:p>
            <a:r>
              <a:rPr lang="en-US" altLang="zh-CN">
                <a:solidFill>
                  <a:schemeClr val="tx1">
                    <a:lumMod val="65000"/>
                    <a:lumOff val="35000"/>
                  </a:schemeClr>
                </a:solidFill>
              </a:rPr>
              <a:t>Escape from the remnant</a:t>
            </a:r>
            <a:endParaRPr lang="en-US" altLang="zh-CN">
              <a:solidFill>
                <a:schemeClr val="tx1">
                  <a:lumMod val="65000"/>
                  <a:lumOff val="35000"/>
                </a:schemeClr>
              </a:solidFill>
            </a:endParaRPr>
          </a:p>
        </p:txBody>
      </p:sp>
      <p:sp>
        <p:nvSpPr>
          <p:cNvPr id="26" name="圆角矩形 25"/>
          <p:cNvSpPr/>
          <p:nvPr/>
        </p:nvSpPr>
        <p:spPr>
          <a:xfrm>
            <a:off x="4349750" y="3619500"/>
            <a:ext cx="2766060" cy="565150"/>
          </a:xfrm>
          <a:prstGeom prst="roundRect">
            <a:avLst/>
          </a:prstGeom>
          <a:ln w="12700" cap="flat" cmpd="sng" algn="ctr">
            <a:solidFill>
              <a:schemeClr val="accent1"/>
            </a:solidFill>
            <a:prstDash val="dash"/>
            <a:miter lim="800000"/>
          </a:ln>
          <a:effectLst>
            <a:outerShdw blurRad="76200" dist="38100" dir="2700000" sx="99000" sy="99000" algn="tl" rotWithShape="0">
              <a:prstClr val="black">
                <a:alpha val="62000"/>
              </a:prstClr>
            </a:outerShdw>
          </a:effectLst>
        </p:spPr>
        <p:style>
          <a:lnRef idx="0">
            <a:schemeClr val="accent2"/>
          </a:lnRef>
          <a:fillRef idx="0">
            <a:srgbClr val="FFFFFF"/>
          </a:fillRef>
          <a:effectRef idx="0">
            <a:srgbClr val="FFFFFF"/>
          </a:effectRef>
          <a:fontRef idx="minor">
            <a:schemeClr val="tx1"/>
          </a:fontRef>
        </p:style>
        <p:txBody>
          <a:bodyPr rtlCol="0" anchor="ctr"/>
          <a:lstStyle/>
          <a:p>
            <a:pPr algn="ctr"/>
            <a:endParaRPr lang="zh-CN" altLang="en-US"/>
          </a:p>
        </p:txBody>
      </p:sp>
      <p:sp>
        <p:nvSpPr>
          <p:cNvPr id="27" name="下箭头 26"/>
          <p:cNvSpPr/>
          <p:nvPr/>
        </p:nvSpPr>
        <p:spPr>
          <a:xfrm>
            <a:off x="5563235" y="3137535"/>
            <a:ext cx="177165" cy="412750"/>
          </a:xfrm>
          <a:prstGeom prst="downArrow">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28" name="下箭头 27"/>
          <p:cNvSpPr/>
          <p:nvPr/>
        </p:nvSpPr>
        <p:spPr>
          <a:xfrm>
            <a:off x="5563235" y="4255135"/>
            <a:ext cx="177165" cy="412750"/>
          </a:xfrm>
          <a:prstGeom prst="downArrow">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29" name="文本框 28"/>
          <p:cNvSpPr txBox="1"/>
          <p:nvPr/>
        </p:nvSpPr>
        <p:spPr>
          <a:xfrm>
            <a:off x="4349750" y="4800600"/>
            <a:ext cx="3999865" cy="495300"/>
          </a:xfrm>
          <a:prstGeom prst="rect">
            <a:avLst/>
          </a:prstGeom>
          <a:noFill/>
        </p:spPr>
        <p:txBody>
          <a:bodyPr wrap="square" rtlCol="0">
            <a:noAutofit/>
          </a:bodyPr>
          <a:lstStyle/>
          <a:p>
            <a:r>
              <a:rPr lang="en-US" altLang="zh-CN">
                <a:solidFill>
                  <a:schemeClr val="tx1">
                    <a:lumMod val="65000"/>
                    <a:lumOff val="35000"/>
                  </a:schemeClr>
                </a:solidFill>
              </a:rPr>
              <a:t>Propagation inside the Galaxy</a:t>
            </a:r>
            <a:endParaRPr lang="en-US" altLang="zh-CN">
              <a:solidFill>
                <a:schemeClr val="tx1">
                  <a:lumMod val="65000"/>
                  <a:lumOff val="35000"/>
                </a:schemeClr>
              </a:solidFill>
            </a:endParaRPr>
          </a:p>
        </p:txBody>
      </p:sp>
      <p:sp>
        <p:nvSpPr>
          <p:cNvPr id="30" name="圆角矩形 29"/>
          <p:cNvSpPr/>
          <p:nvPr/>
        </p:nvSpPr>
        <p:spPr>
          <a:xfrm>
            <a:off x="4349750" y="4718050"/>
            <a:ext cx="3248025" cy="565150"/>
          </a:xfrm>
          <a:prstGeom prst="roundRect">
            <a:avLst/>
          </a:prstGeom>
          <a:ln w="12700" cap="flat" cmpd="sng" algn="ctr">
            <a:solidFill>
              <a:schemeClr val="accent1"/>
            </a:solidFill>
            <a:prstDash val="dash"/>
            <a:miter lim="800000"/>
          </a:ln>
          <a:effectLst>
            <a:outerShdw blurRad="76200" dist="38100" dir="2700000" sx="99000" sy="99000" algn="tl" rotWithShape="0">
              <a:prstClr val="black">
                <a:alpha val="62000"/>
              </a:prstClr>
            </a:outerShdw>
          </a:effectLst>
        </p:spPr>
        <p:style>
          <a:lnRef idx="0">
            <a:schemeClr val="accent2"/>
          </a:lnRef>
          <a:fillRef idx="0">
            <a:srgbClr val="FFFFFF"/>
          </a:fillRef>
          <a:effectRef idx="0">
            <a:srgbClr val="FFFFFF"/>
          </a:effectRef>
          <a:fontRef idx="minor">
            <a:schemeClr val="tx1"/>
          </a:fontRef>
        </p:style>
        <p:txBody>
          <a:bodyPr rtlCol="0" anchor="ctr"/>
          <a:lstStyle/>
          <a:p>
            <a:pPr algn="ctr"/>
            <a:endParaRPr lang="zh-CN" altLang="en-US"/>
          </a:p>
        </p:txBody>
      </p:sp>
      <p:sp>
        <p:nvSpPr>
          <p:cNvPr id="31" name="下箭头 30"/>
          <p:cNvSpPr/>
          <p:nvPr/>
        </p:nvSpPr>
        <p:spPr>
          <a:xfrm>
            <a:off x="5563235" y="5428615"/>
            <a:ext cx="177165" cy="412750"/>
          </a:xfrm>
          <a:prstGeom prst="downArrow">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32" name="文本框 31"/>
          <p:cNvSpPr txBox="1"/>
          <p:nvPr/>
        </p:nvSpPr>
        <p:spPr>
          <a:xfrm>
            <a:off x="4349750" y="5974080"/>
            <a:ext cx="1504315" cy="495300"/>
          </a:xfrm>
          <a:prstGeom prst="rect">
            <a:avLst/>
          </a:prstGeom>
          <a:noFill/>
        </p:spPr>
        <p:txBody>
          <a:bodyPr wrap="square" rtlCol="0">
            <a:noAutofit/>
          </a:bodyPr>
          <a:lstStyle/>
          <a:p>
            <a:r>
              <a:rPr lang="en-US" altLang="zh-CN">
                <a:solidFill>
                  <a:schemeClr val="tx1">
                    <a:lumMod val="65000"/>
                    <a:lumOff val="35000"/>
                  </a:schemeClr>
                </a:solidFill>
              </a:rPr>
              <a:t>Observation</a:t>
            </a:r>
            <a:endParaRPr lang="en-US" altLang="zh-CN">
              <a:solidFill>
                <a:schemeClr val="tx1">
                  <a:lumMod val="65000"/>
                  <a:lumOff val="35000"/>
                </a:schemeClr>
              </a:solidFill>
            </a:endParaRPr>
          </a:p>
        </p:txBody>
      </p:sp>
      <p:sp>
        <p:nvSpPr>
          <p:cNvPr id="33" name="圆角矩形 32"/>
          <p:cNvSpPr/>
          <p:nvPr/>
        </p:nvSpPr>
        <p:spPr>
          <a:xfrm>
            <a:off x="4349750" y="5854700"/>
            <a:ext cx="1504315" cy="565150"/>
          </a:xfrm>
          <a:prstGeom prst="roundRect">
            <a:avLst/>
          </a:prstGeom>
          <a:ln w="12700" cap="flat" cmpd="sng" algn="ctr">
            <a:solidFill>
              <a:schemeClr val="accent1"/>
            </a:solidFill>
            <a:prstDash val="dash"/>
            <a:miter lim="800000"/>
          </a:ln>
          <a:effectLst>
            <a:outerShdw blurRad="76200" dist="38100" dir="2700000" sx="99000" sy="99000" algn="tl" rotWithShape="0">
              <a:prstClr val="black">
                <a:alpha val="62000"/>
              </a:prstClr>
            </a:outerShdw>
          </a:effectLst>
        </p:spPr>
        <p:style>
          <a:lnRef idx="0">
            <a:schemeClr val="accent2"/>
          </a:lnRef>
          <a:fillRef idx="0">
            <a:srgbClr val="FFFFFF"/>
          </a:fillRef>
          <a:effectRef idx="0">
            <a:srgbClr val="FFFFFF"/>
          </a:effectRef>
          <a:fontRef idx="minor">
            <a:schemeClr val="tx1"/>
          </a:fontRef>
        </p:style>
        <p:txBody>
          <a:bodyPr rtlCol="0" anchor="ctr"/>
          <a:lstStyle/>
          <a:p>
            <a:pPr algn="ct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0" y="8890"/>
            <a:ext cx="12192000" cy="705485"/>
          </a:xfrm>
          <a:solidFill>
            <a:schemeClr val="accent1"/>
          </a:solidFill>
        </p:spPr>
        <p:txBody>
          <a:bodyPr/>
          <a:lstStyle/>
          <a:p>
            <a:r>
              <a:rPr lang="en-US" altLang="zh-CN" sz="3200" b="1">
                <a:latin typeface="Times New Roman" panose="02020603050405020304" charset="0"/>
                <a:cs typeface="Times New Roman" panose="02020603050405020304" charset="0"/>
              </a:rPr>
              <a:t> </a:t>
            </a:r>
            <a:r>
              <a:rPr lang="en-US" altLang="zh-CN" sz="3200" b="1">
                <a:solidFill>
                  <a:schemeClr val="bg1"/>
                </a:solidFill>
                <a:latin typeface="Times New Roman" panose="02020603050405020304" charset="0"/>
                <a:cs typeface="Times New Roman" panose="02020603050405020304" charset="0"/>
              </a:rPr>
              <a:t>The spectrum at the shock</a:t>
            </a:r>
            <a:endParaRPr lang="en-US" altLang="zh-CN" sz="3200" b="1">
              <a:solidFill>
                <a:schemeClr val="bg1"/>
              </a:solidFill>
              <a:latin typeface="Times New Roman" panose="02020603050405020304" charset="0"/>
              <a:cs typeface="Times New Roman" panose="02020603050405020304" charset="0"/>
            </a:endParaRPr>
          </a:p>
        </p:txBody>
      </p:sp>
      <p:sp>
        <p:nvSpPr>
          <p:cNvPr id="4" name="椭圆 3"/>
          <p:cNvSpPr/>
          <p:nvPr/>
        </p:nvSpPr>
        <p:spPr>
          <a:xfrm>
            <a:off x="1311275" y="2276475"/>
            <a:ext cx="1409700" cy="1409700"/>
          </a:xfrm>
          <a:prstGeom prst="ellipse">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5" name="椭圆 4"/>
          <p:cNvSpPr/>
          <p:nvPr/>
        </p:nvSpPr>
        <p:spPr>
          <a:xfrm>
            <a:off x="720725" y="1686560"/>
            <a:ext cx="2590165" cy="2590165"/>
          </a:xfrm>
          <a:prstGeom prst="ellipse">
            <a:avLst/>
          </a:prstGeom>
          <a:noFill/>
          <a:extLst>
            <a:ext uri="{909E8E84-426E-40DD-AFC4-6F175D3DCCD1}">
              <a14:hiddenFill xmlns:a14="http://schemas.microsoft.com/office/drawing/2010/main">
                <a:solidFill>
                  <a:schemeClr val="accent2"/>
                </a:solidFill>
              </a14:hiddenFill>
            </a:ext>
          </a:extLst>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6" name="椭圆 5"/>
          <p:cNvSpPr/>
          <p:nvPr/>
        </p:nvSpPr>
        <p:spPr>
          <a:xfrm>
            <a:off x="1108075" y="2073910"/>
            <a:ext cx="1816100" cy="1816100"/>
          </a:xfrm>
          <a:prstGeom prst="ellipse">
            <a:avLst/>
          </a:prstGeom>
          <a:ln w="12700" cap="flat" cmpd="sng" algn="ctr">
            <a:solidFill>
              <a:schemeClr val="accent6"/>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7" name="文本框 6"/>
          <p:cNvSpPr txBox="1"/>
          <p:nvPr/>
        </p:nvSpPr>
        <p:spPr>
          <a:xfrm>
            <a:off x="720725" y="1536700"/>
            <a:ext cx="895350" cy="368300"/>
          </a:xfrm>
          <a:prstGeom prst="rect">
            <a:avLst/>
          </a:prstGeom>
          <a:noFill/>
        </p:spPr>
        <p:txBody>
          <a:bodyPr wrap="square" rtlCol="0">
            <a:spAutoFit/>
          </a:bodyPr>
          <a:lstStyle/>
          <a:p>
            <a:r>
              <a:rPr lang="en-US" altLang="zh-CN"/>
              <a:t>FS</a:t>
            </a:r>
            <a:endParaRPr lang="en-US" altLang="zh-CN"/>
          </a:p>
        </p:txBody>
      </p:sp>
      <p:sp>
        <p:nvSpPr>
          <p:cNvPr id="8" name="椭圆 7"/>
          <p:cNvSpPr/>
          <p:nvPr/>
        </p:nvSpPr>
        <p:spPr>
          <a:xfrm>
            <a:off x="1885315" y="2851150"/>
            <a:ext cx="260350" cy="260350"/>
          </a:xfrm>
          <a:prstGeom prst="ellipse">
            <a:avLst/>
          </a:prstGeom>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1250315" y="2876550"/>
            <a:ext cx="895350" cy="368300"/>
          </a:xfrm>
          <a:prstGeom prst="rect">
            <a:avLst/>
          </a:prstGeom>
          <a:noFill/>
        </p:spPr>
        <p:txBody>
          <a:bodyPr wrap="square" rtlCol="0">
            <a:spAutoFit/>
          </a:bodyPr>
          <a:lstStyle/>
          <a:p>
            <a:r>
              <a:rPr lang="en-US" altLang="zh-CN"/>
              <a:t>RS</a:t>
            </a:r>
            <a:endParaRPr lang="en-US" altLang="zh-CN"/>
          </a:p>
        </p:txBody>
      </p:sp>
      <p:cxnSp>
        <p:nvCxnSpPr>
          <p:cNvPr id="10" name="直接箭头连接符 9"/>
          <p:cNvCxnSpPr>
            <a:stCxn id="5" idx="7"/>
          </p:cNvCxnSpPr>
          <p:nvPr/>
        </p:nvCxnSpPr>
        <p:spPr>
          <a:xfrm flipV="1">
            <a:off x="2931795" y="1612900"/>
            <a:ext cx="452755" cy="45275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1" name="直接箭头连接符 10"/>
          <p:cNvCxnSpPr/>
          <p:nvPr/>
        </p:nvCxnSpPr>
        <p:spPr>
          <a:xfrm flipH="1">
            <a:off x="2145665" y="2516505"/>
            <a:ext cx="366395" cy="33464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12" name="文本框 11"/>
              <p:cNvSpPr txBox="1"/>
              <p:nvPr/>
            </p:nvSpPr>
            <p:spPr>
              <a:xfrm>
                <a:off x="3136837" y="1826514"/>
                <a:ext cx="506095" cy="36830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𝑢</m:t>
                          </m:r>
                        </m:e>
                        <m:sub>
                          <m:r>
                            <a:rPr lang="en-US" altLang="zh-CN" i="1">
                              <a:latin typeface="Cambria Math" panose="02040503050406030204" pitchFamily="18" charset="0"/>
                              <a:cs typeface="Cambria Math" panose="02040503050406030204" pitchFamily="18" charset="0"/>
                            </a:rPr>
                            <m:t>𝑠ℎ</m:t>
                          </m:r>
                        </m:sub>
                      </m:sSub>
                    </m:oMath>
                  </m:oMathPara>
                </a14:m>
                <a:endParaRPr lang="zh-CN" altLang="en-US"/>
              </a:p>
            </p:txBody>
          </p:sp>
        </mc:Choice>
        <mc:Fallback>
          <p:sp>
            <p:nvSpPr>
              <p:cNvPr id="12" name="文本框 11"/>
              <p:cNvSpPr txBox="1">
                <a:spLocks noRot="1" noChangeAspect="1" noMove="1" noResize="1" noEditPoints="1" noAdjustHandles="1" noChangeArrowheads="1" noChangeShapeType="1" noTextEdit="1"/>
              </p:cNvSpPr>
              <p:nvPr/>
            </p:nvSpPr>
            <p:spPr>
              <a:xfrm>
                <a:off x="3136837" y="1826514"/>
                <a:ext cx="506095" cy="368300"/>
              </a:xfrm>
              <a:prstGeom prst="rect">
                <a:avLst/>
              </a:prstGeom>
              <a:blipFill rotWithShape="1">
                <a:blip r:embed="rId2"/>
                <a:stretch>
                  <a:fillRect l="-113" t="-69" r="113" b="69"/>
                </a:stretch>
              </a:blipFill>
            </p:spPr>
            <p:txBody>
              <a:bodyPr/>
              <a:lstStyle/>
              <a:p>
                <a:r>
                  <a:rPr lang="zh-CN" altLang="en-US">
                    <a:noFill/>
                  </a:rPr>
                  <a:t> </a:t>
                </a:r>
              </a:p>
            </p:txBody>
          </p:sp>
        </mc:Fallback>
      </mc:AlternateContent>
      <p:sp>
        <p:nvSpPr>
          <p:cNvPr id="13" name="文本框 12"/>
          <p:cNvSpPr txBox="1"/>
          <p:nvPr/>
        </p:nvSpPr>
        <p:spPr>
          <a:xfrm>
            <a:off x="941705" y="4362450"/>
            <a:ext cx="2241550" cy="368300"/>
          </a:xfrm>
          <a:prstGeom prst="rect">
            <a:avLst/>
          </a:prstGeom>
          <a:noFill/>
        </p:spPr>
        <p:txBody>
          <a:bodyPr wrap="square" rtlCol="0">
            <a:spAutoFit/>
          </a:bodyPr>
          <a:lstStyle/>
          <a:p>
            <a:r>
              <a:rPr lang="en-US" altLang="zh-CN">
                <a:solidFill>
                  <a:schemeClr val="accent6">
                    <a:lumMod val="75000"/>
                  </a:schemeClr>
                </a:solidFill>
              </a:rPr>
              <a:t>contact discontinuity</a:t>
            </a:r>
            <a:endParaRPr lang="en-US" altLang="zh-CN">
              <a:solidFill>
                <a:schemeClr val="accent6">
                  <a:lumMod val="75000"/>
                </a:schemeClr>
              </a:solidFill>
            </a:endParaRPr>
          </a:p>
        </p:txBody>
      </p:sp>
      <p:sp>
        <p:nvSpPr>
          <p:cNvPr id="15" name="任意多边形 14"/>
          <p:cNvSpPr/>
          <p:nvPr/>
        </p:nvSpPr>
        <p:spPr>
          <a:xfrm>
            <a:off x="2335530" y="2366010"/>
            <a:ext cx="1347470" cy="1496060"/>
          </a:xfrm>
          <a:custGeom>
            <a:avLst/>
            <a:gdLst>
              <a:gd name="connisteX0" fmla="*/ 1176216 w 1347666"/>
              <a:gd name="connsiteY0" fmla="*/ 275307 h 1495974"/>
              <a:gd name="connisteX1" fmla="*/ 1182566 w 1347666"/>
              <a:gd name="connsiteY1" fmla="*/ 205457 h 1495974"/>
              <a:gd name="connisteX2" fmla="*/ 1144466 w 1347666"/>
              <a:gd name="connsiteY2" fmla="*/ 135607 h 1495974"/>
              <a:gd name="connisteX3" fmla="*/ 1074616 w 1347666"/>
              <a:gd name="connsiteY3" fmla="*/ 72107 h 1495974"/>
              <a:gd name="connisteX4" fmla="*/ 998416 w 1347666"/>
              <a:gd name="connsiteY4" fmla="*/ 34007 h 1495974"/>
              <a:gd name="connisteX5" fmla="*/ 922216 w 1347666"/>
              <a:gd name="connsiteY5" fmla="*/ 14957 h 1495974"/>
              <a:gd name="connisteX6" fmla="*/ 846016 w 1347666"/>
              <a:gd name="connsiteY6" fmla="*/ 2257 h 1495974"/>
              <a:gd name="connisteX7" fmla="*/ 776166 w 1347666"/>
              <a:gd name="connsiteY7" fmla="*/ 2257 h 1495974"/>
              <a:gd name="connisteX8" fmla="*/ 706316 w 1347666"/>
              <a:gd name="connsiteY8" fmla="*/ 2257 h 1495974"/>
              <a:gd name="connisteX9" fmla="*/ 636466 w 1347666"/>
              <a:gd name="connsiteY9" fmla="*/ 27657 h 1495974"/>
              <a:gd name="connisteX10" fmla="*/ 566616 w 1347666"/>
              <a:gd name="connsiteY10" fmla="*/ 78457 h 1495974"/>
              <a:gd name="connisteX11" fmla="*/ 503116 w 1347666"/>
              <a:gd name="connsiteY11" fmla="*/ 148307 h 1495974"/>
              <a:gd name="connisteX12" fmla="*/ 471366 w 1347666"/>
              <a:gd name="connsiteY12" fmla="*/ 218157 h 1495974"/>
              <a:gd name="connisteX13" fmla="*/ 471366 w 1347666"/>
              <a:gd name="connsiteY13" fmla="*/ 294357 h 1495974"/>
              <a:gd name="connisteX14" fmla="*/ 471366 w 1347666"/>
              <a:gd name="connsiteY14" fmla="*/ 364207 h 1495974"/>
              <a:gd name="connisteX15" fmla="*/ 471366 w 1347666"/>
              <a:gd name="connsiteY15" fmla="*/ 440407 h 1495974"/>
              <a:gd name="connisteX16" fmla="*/ 496766 w 1347666"/>
              <a:gd name="connsiteY16" fmla="*/ 516607 h 1495974"/>
              <a:gd name="connisteX17" fmla="*/ 541216 w 1347666"/>
              <a:gd name="connsiteY17" fmla="*/ 586457 h 1495974"/>
              <a:gd name="connisteX18" fmla="*/ 611066 w 1347666"/>
              <a:gd name="connsiteY18" fmla="*/ 592807 h 1495974"/>
              <a:gd name="connisteX19" fmla="*/ 680916 w 1347666"/>
              <a:gd name="connsiteY19" fmla="*/ 554707 h 1495974"/>
              <a:gd name="connisteX20" fmla="*/ 719016 w 1347666"/>
              <a:gd name="connsiteY20" fmla="*/ 484857 h 1495974"/>
              <a:gd name="connisteX21" fmla="*/ 725366 w 1347666"/>
              <a:gd name="connsiteY21" fmla="*/ 415007 h 1495974"/>
              <a:gd name="connisteX22" fmla="*/ 668216 w 1347666"/>
              <a:gd name="connsiteY22" fmla="*/ 345157 h 1495974"/>
              <a:gd name="connisteX23" fmla="*/ 592016 w 1347666"/>
              <a:gd name="connsiteY23" fmla="*/ 319757 h 1495974"/>
              <a:gd name="connisteX24" fmla="*/ 509466 w 1347666"/>
              <a:gd name="connsiteY24" fmla="*/ 307057 h 1495974"/>
              <a:gd name="connisteX25" fmla="*/ 439616 w 1347666"/>
              <a:gd name="connsiteY25" fmla="*/ 307057 h 1495974"/>
              <a:gd name="connisteX26" fmla="*/ 369766 w 1347666"/>
              <a:gd name="connsiteY26" fmla="*/ 307057 h 1495974"/>
              <a:gd name="connisteX27" fmla="*/ 293566 w 1347666"/>
              <a:gd name="connsiteY27" fmla="*/ 338807 h 1495974"/>
              <a:gd name="connisteX28" fmla="*/ 217366 w 1347666"/>
              <a:gd name="connsiteY28" fmla="*/ 383257 h 1495974"/>
              <a:gd name="connisteX29" fmla="*/ 141166 w 1347666"/>
              <a:gd name="connsiteY29" fmla="*/ 459457 h 1495974"/>
              <a:gd name="connisteX30" fmla="*/ 77666 w 1347666"/>
              <a:gd name="connsiteY30" fmla="*/ 535657 h 1495974"/>
              <a:gd name="connisteX31" fmla="*/ 39566 w 1347666"/>
              <a:gd name="connsiteY31" fmla="*/ 605507 h 1495974"/>
              <a:gd name="connisteX32" fmla="*/ 14166 w 1347666"/>
              <a:gd name="connsiteY32" fmla="*/ 681707 h 1495974"/>
              <a:gd name="connisteX33" fmla="*/ 1466 w 1347666"/>
              <a:gd name="connsiteY33" fmla="*/ 757907 h 1495974"/>
              <a:gd name="connisteX34" fmla="*/ 1466 w 1347666"/>
              <a:gd name="connsiteY34" fmla="*/ 827757 h 1495974"/>
              <a:gd name="connisteX35" fmla="*/ 7816 w 1347666"/>
              <a:gd name="connsiteY35" fmla="*/ 897607 h 1495974"/>
              <a:gd name="connisteX36" fmla="*/ 33216 w 1347666"/>
              <a:gd name="connsiteY36" fmla="*/ 973807 h 1495974"/>
              <a:gd name="connisteX37" fmla="*/ 64966 w 1347666"/>
              <a:gd name="connsiteY37" fmla="*/ 1050007 h 1495974"/>
              <a:gd name="connisteX38" fmla="*/ 109416 w 1347666"/>
              <a:gd name="connsiteY38" fmla="*/ 1119857 h 1495974"/>
              <a:gd name="connisteX39" fmla="*/ 166566 w 1347666"/>
              <a:gd name="connsiteY39" fmla="*/ 1189707 h 1495974"/>
              <a:gd name="connisteX40" fmla="*/ 236416 w 1347666"/>
              <a:gd name="connsiteY40" fmla="*/ 1246857 h 1495974"/>
              <a:gd name="connisteX41" fmla="*/ 306266 w 1347666"/>
              <a:gd name="connsiteY41" fmla="*/ 1272257 h 1495974"/>
              <a:gd name="connisteX42" fmla="*/ 376116 w 1347666"/>
              <a:gd name="connsiteY42" fmla="*/ 1278607 h 1495974"/>
              <a:gd name="connisteX43" fmla="*/ 445966 w 1347666"/>
              <a:gd name="connsiteY43" fmla="*/ 1278607 h 1495974"/>
              <a:gd name="connisteX44" fmla="*/ 522166 w 1347666"/>
              <a:gd name="connsiteY44" fmla="*/ 1278607 h 1495974"/>
              <a:gd name="connisteX45" fmla="*/ 592016 w 1347666"/>
              <a:gd name="connsiteY45" fmla="*/ 1234157 h 1495974"/>
              <a:gd name="connisteX46" fmla="*/ 630116 w 1347666"/>
              <a:gd name="connsiteY46" fmla="*/ 1164307 h 1495974"/>
              <a:gd name="connisteX47" fmla="*/ 636466 w 1347666"/>
              <a:gd name="connsiteY47" fmla="*/ 1094457 h 1495974"/>
              <a:gd name="connisteX48" fmla="*/ 566616 w 1347666"/>
              <a:gd name="connsiteY48" fmla="*/ 1056357 h 1495974"/>
              <a:gd name="connisteX49" fmla="*/ 496766 w 1347666"/>
              <a:gd name="connsiteY49" fmla="*/ 1062707 h 1495974"/>
              <a:gd name="connisteX50" fmla="*/ 445966 w 1347666"/>
              <a:gd name="connsiteY50" fmla="*/ 1132557 h 1495974"/>
              <a:gd name="connisteX51" fmla="*/ 433266 w 1347666"/>
              <a:gd name="connsiteY51" fmla="*/ 1202407 h 1495974"/>
              <a:gd name="connisteX52" fmla="*/ 445966 w 1347666"/>
              <a:gd name="connsiteY52" fmla="*/ 1272257 h 1495974"/>
              <a:gd name="connisteX53" fmla="*/ 484066 w 1347666"/>
              <a:gd name="connsiteY53" fmla="*/ 1342107 h 1495974"/>
              <a:gd name="connisteX54" fmla="*/ 553916 w 1347666"/>
              <a:gd name="connsiteY54" fmla="*/ 1405607 h 1495974"/>
              <a:gd name="connisteX55" fmla="*/ 630116 w 1347666"/>
              <a:gd name="connsiteY55" fmla="*/ 1431007 h 1495974"/>
              <a:gd name="connisteX56" fmla="*/ 706316 w 1347666"/>
              <a:gd name="connsiteY56" fmla="*/ 1456407 h 1495974"/>
              <a:gd name="connisteX57" fmla="*/ 776166 w 1347666"/>
              <a:gd name="connsiteY57" fmla="*/ 1475457 h 1495974"/>
              <a:gd name="connisteX58" fmla="*/ 846016 w 1347666"/>
              <a:gd name="connsiteY58" fmla="*/ 1481807 h 1495974"/>
              <a:gd name="connisteX59" fmla="*/ 922216 w 1347666"/>
              <a:gd name="connsiteY59" fmla="*/ 1494507 h 1495974"/>
              <a:gd name="connisteX60" fmla="*/ 992066 w 1347666"/>
              <a:gd name="connsiteY60" fmla="*/ 1494507 h 1495974"/>
              <a:gd name="connisteX61" fmla="*/ 1068266 w 1347666"/>
              <a:gd name="connsiteY61" fmla="*/ 1488157 h 1495974"/>
              <a:gd name="connisteX62" fmla="*/ 1138116 w 1347666"/>
              <a:gd name="connsiteY62" fmla="*/ 1462757 h 1495974"/>
              <a:gd name="connisteX63" fmla="*/ 1207966 w 1347666"/>
              <a:gd name="connsiteY63" fmla="*/ 1424657 h 1495974"/>
              <a:gd name="connisteX64" fmla="*/ 1277816 w 1347666"/>
              <a:gd name="connsiteY64" fmla="*/ 1386557 h 1495974"/>
              <a:gd name="connisteX65" fmla="*/ 1347666 w 1347666"/>
              <a:gd name="connsiteY65" fmla="*/ 1329407 h 149597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Lst>
            <a:rect l="l" t="t" r="r" b="b"/>
            <a:pathLst>
              <a:path w="1347666" h="1495974">
                <a:moveTo>
                  <a:pt x="1176216" y="275308"/>
                </a:moveTo>
                <a:cubicBezTo>
                  <a:pt x="1178121" y="262608"/>
                  <a:pt x="1188916" y="233398"/>
                  <a:pt x="1182566" y="205458"/>
                </a:cubicBezTo>
                <a:cubicBezTo>
                  <a:pt x="1176216" y="177518"/>
                  <a:pt x="1166056" y="162278"/>
                  <a:pt x="1144466" y="135608"/>
                </a:cubicBezTo>
                <a:cubicBezTo>
                  <a:pt x="1122876" y="108938"/>
                  <a:pt x="1103826" y="92428"/>
                  <a:pt x="1074616" y="72108"/>
                </a:cubicBezTo>
                <a:cubicBezTo>
                  <a:pt x="1045406" y="51788"/>
                  <a:pt x="1028896" y="45438"/>
                  <a:pt x="998416" y="34008"/>
                </a:cubicBezTo>
                <a:cubicBezTo>
                  <a:pt x="967936" y="22578"/>
                  <a:pt x="952696" y="21308"/>
                  <a:pt x="922216" y="14958"/>
                </a:cubicBezTo>
                <a:cubicBezTo>
                  <a:pt x="891736" y="8608"/>
                  <a:pt x="875226" y="4798"/>
                  <a:pt x="846016" y="2258"/>
                </a:cubicBezTo>
                <a:cubicBezTo>
                  <a:pt x="816806" y="-282"/>
                  <a:pt x="804106" y="2258"/>
                  <a:pt x="776166" y="2258"/>
                </a:cubicBezTo>
                <a:cubicBezTo>
                  <a:pt x="748226" y="2258"/>
                  <a:pt x="734256" y="-2822"/>
                  <a:pt x="706316" y="2258"/>
                </a:cubicBezTo>
                <a:cubicBezTo>
                  <a:pt x="678376" y="7338"/>
                  <a:pt x="664406" y="12418"/>
                  <a:pt x="636466" y="27658"/>
                </a:cubicBezTo>
                <a:cubicBezTo>
                  <a:pt x="608526" y="42898"/>
                  <a:pt x="593286" y="54328"/>
                  <a:pt x="566616" y="78458"/>
                </a:cubicBezTo>
                <a:cubicBezTo>
                  <a:pt x="539946" y="102588"/>
                  <a:pt x="522166" y="120368"/>
                  <a:pt x="503116" y="148308"/>
                </a:cubicBezTo>
                <a:cubicBezTo>
                  <a:pt x="484066" y="176248"/>
                  <a:pt x="477716" y="188948"/>
                  <a:pt x="471366" y="218158"/>
                </a:cubicBezTo>
                <a:cubicBezTo>
                  <a:pt x="465016" y="247368"/>
                  <a:pt x="471366" y="265148"/>
                  <a:pt x="471366" y="294358"/>
                </a:cubicBezTo>
                <a:cubicBezTo>
                  <a:pt x="471366" y="323568"/>
                  <a:pt x="471366" y="334998"/>
                  <a:pt x="471366" y="364208"/>
                </a:cubicBezTo>
                <a:cubicBezTo>
                  <a:pt x="471366" y="393418"/>
                  <a:pt x="466286" y="409928"/>
                  <a:pt x="471366" y="440408"/>
                </a:cubicBezTo>
                <a:cubicBezTo>
                  <a:pt x="476446" y="470888"/>
                  <a:pt x="482796" y="487398"/>
                  <a:pt x="496766" y="516608"/>
                </a:cubicBezTo>
                <a:cubicBezTo>
                  <a:pt x="510736" y="545818"/>
                  <a:pt x="518356" y="571218"/>
                  <a:pt x="541216" y="586458"/>
                </a:cubicBezTo>
                <a:cubicBezTo>
                  <a:pt x="564076" y="601698"/>
                  <a:pt x="583126" y="599158"/>
                  <a:pt x="611066" y="592808"/>
                </a:cubicBezTo>
                <a:cubicBezTo>
                  <a:pt x="639006" y="586458"/>
                  <a:pt x="659326" y="576298"/>
                  <a:pt x="680916" y="554708"/>
                </a:cubicBezTo>
                <a:cubicBezTo>
                  <a:pt x="702506" y="533118"/>
                  <a:pt x="710126" y="512798"/>
                  <a:pt x="719016" y="484858"/>
                </a:cubicBezTo>
                <a:cubicBezTo>
                  <a:pt x="727906" y="456918"/>
                  <a:pt x="735526" y="442948"/>
                  <a:pt x="725366" y="415008"/>
                </a:cubicBezTo>
                <a:cubicBezTo>
                  <a:pt x="715206" y="387068"/>
                  <a:pt x="694886" y="364208"/>
                  <a:pt x="668216" y="345158"/>
                </a:cubicBezTo>
                <a:cubicBezTo>
                  <a:pt x="641546" y="326108"/>
                  <a:pt x="623766" y="327378"/>
                  <a:pt x="592016" y="319758"/>
                </a:cubicBezTo>
                <a:cubicBezTo>
                  <a:pt x="560266" y="312138"/>
                  <a:pt x="539946" y="309598"/>
                  <a:pt x="509466" y="307058"/>
                </a:cubicBezTo>
                <a:cubicBezTo>
                  <a:pt x="478986" y="304518"/>
                  <a:pt x="467556" y="307058"/>
                  <a:pt x="439616" y="307058"/>
                </a:cubicBezTo>
                <a:cubicBezTo>
                  <a:pt x="411676" y="307058"/>
                  <a:pt x="398976" y="300708"/>
                  <a:pt x="369766" y="307058"/>
                </a:cubicBezTo>
                <a:cubicBezTo>
                  <a:pt x="340556" y="313408"/>
                  <a:pt x="324046" y="323568"/>
                  <a:pt x="293566" y="338808"/>
                </a:cubicBezTo>
                <a:cubicBezTo>
                  <a:pt x="263086" y="354048"/>
                  <a:pt x="247846" y="359128"/>
                  <a:pt x="217366" y="383258"/>
                </a:cubicBezTo>
                <a:cubicBezTo>
                  <a:pt x="186886" y="407388"/>
                  <a:pt x="169106" y="428978"/>
                  <a:pt x="141166" y="459458"/>
                </a:cubicBezTo>
                <a:cubicBezTo>
                  <a:pt x="113226" y="489938"/>
                  <a:pt x="97986" y="506448"/>
                  <a:pt x="77666" y="535658"/>
                </a:cubicBezTo>
                <a:cubicBezTo>
                  <a:pt x="57346" y="564868"/>
                  <a:pt x="52266" y="576298"/>
                  <a:pt x="39566" y="605508"/>
                </a:cubicBezTo>
                <a:cubicBezTo>
                  <a:pt x="26866" y="634718"/>
                  <a:pt x="21786" y="651228"/>
                  <a:pt x="14166" y="681708"/>
                </a:cubicBezTo>
                <a:cubicBezTo>
                  <a:pt x="6546" y="712188"/>
                  <a:pt x="4006" y="728698"/>
                  <a:pt x="1466" y="757908"/>
                </a:cubicBezTo>
                <a:cubicBezTo>
                  <a:pt x="-1074" y="787118"/>
                  <a:pt x="196" y="799818"/>
                  <a:pt x="1466" y="827758"/>
                </a:cubicBezTo>
                <a:cubicBezTo>
                  <a:pt x="2736" y="855698"/>
                  <a:pt x="1466" y="868398"/>
                  <a:pt x="7816" y="897608"/>
                </a:cubicBezTo>
                <a:cubicBezTo>
                  <a:pt x="14166" y="926818"/>
                  <a:pt x="21786" y="943328"/>
                  <a:pt x="33216" y="973808"/>
                </a:cubicBezTo>
                <a:cubicBezTo>
                  <a:pt x="44646" y="1004288"/>
                  <a:pt x="49726" y="1020798"/>
                  <a:pt x="64966" y="1050008"/>
                </a:cubicBezTo>
                <a:cubicBezTo>
                  <a:pt x="80206" y="1079218"/>
                  <a:pt x="89096" y="1091918"/>
                  <a:pt x="109416" y="1119858"/>
                </a:cubicBezTo>
                <a:cubicBezTo>
                  <a:pt x="129736" y="1147798"/>
                  <a:pt x="141166" y="1164308"/>
                  <a:pt x="166566" y="1189708"/>
                </a:cubicBezTo>
                <a:cubicBezTo>
                  <a:pt x="191966" y="1215108"/>
                  <a:pt x="208476" y="1230348"/>
                  <a:pt x="236416" y="1246858"/>
                </a:cubicBezTo>
                <a:cubicBezTo>
                  <a:pt x="264356" y="1263368"/>
                  <a:pt x="278326" y="1265908"/>
                  <a:pt x="306266" y="1272258"/>
                </a:cubicBezTo>
                <a:cubicBezTo>
                  <a:pt x="334206" y="1278608"/>
                  <a:pt x="348176" y="1277338"/>
                  <a:pt x="376116" y="1278608"/>
                </a:cubicBezTo>
                <a:cubicBezTo>
                  <a:pt x="404056" y="1279878"/>
                  <a:pt x="416756" y="1278608"/>
                  <a:pt x="445966" y="1278608"/>
                </a:cubicBezTo>
                <a:cubicBezTo>
                  <a:pt x="475176" y="1278608"/>
                  <a:pt x="492956" y="1287498"/>
                  <a:pt x="522166" y="1278608"/>
                </a:cubicBezTo>
                <a:cubicBezTo>
                  <a:pt x="551376" y="1269718"/>
                  <a:pt x="570426" y="1257018"/>
                  <a:pt x="592016" y="1234158"/>
                </a:cubicBezTo>
                <a:cubicBezTo>
                  <a:pt x="613606" y="1211298"/>
                  <a:pt x="621226" y="1192248"/>
                  <a:pt x="630116" y="1164308"/>
                </a:cubicBezTo>
                <a:cubicBezTo>
                  <a:pt x="639006" y="1136368"/>
                  <a:pt x="649166" y="1116048"/>
                  <a:pt x="636466" y="1094458"/>
                </a:cubicBezTo>
                <a:cubicBezTo>
                  <a:pt x="623766" y="1072868"/>
                  <a:pt x="594556" y="1062708"/>
                  <a:pt x="566616" y="1056358"/>
                </a:cubicBezTo>
                <a:cubicBezTo>
                  <a:pt x="538676" y="1050008"/>
                  <a:pt x="520896" y="1047468"/>
                  <a:pt x="496766" y="1062708"/>
                </a:cubicBezTo>
                <a:cubicBezTo>
                  <a:pt x="472636" y="1077948"/>
                  <a:pt x="458666" y="1104618"/>
                  <a:pt x="445966" y="1132558"/>
                </a:cubicBezTo>
                <a:cubicBezTo>
                  <a:pt x="433266" y="1160498"/>
                  <a:pt x="433266" y="1174468"/>
                  <a:pt x="433266" y="1202408"/>
                </a:cubicBezTo>
                <a:cubicBezTo>
                  <a:pt x="433266" y="1230348"/>
                  <a:pt x="435806" y="1244318"/>
                  <a:pt x="445966" y="1272258"/>
                </a:cubicBezTo>
                <a:cubicBezTo>
                  <a:pt x="456126" y="1300198"/>
                  <a:pt x="462476" y="1315438"/>
                  <a:pt x="484066" y="1342108"/>
                </a:cubicBezTo>
                <a:cubicBezTo>
                  <a:pt x="505656" y="1368778"/>
                  <a:pt x="524706" y="1387828"/>
                  <a:pt x="553916" y="1405608"/>
                </a:cubicBezTo>
                <a:cubicBezTo>
                  <a:pt x="583126" y="1423388"/>
                  <a:pt x="599636" y="1420848"/>
                  <a:pt x="630116" y="1431008"/>
                </a:cubicBezTo>
                <a:cubicBezTo>
                  <a:pt x="660596" y="1441168"/>
                  <a:pt x="677106" y="1447518"/>
                  <a:pt x="706316" y="1456408"/>
                </a:cubicBezTo>
                <a:cubicBezTo>
                  <a:pt x="735526" y="1465298"/>
                  <a:pt x="748226" y="1470378"/>
                  <a:pt x="776166" y="1475458"/>
                </a:cubicBezTo>
                <a:cubicBezTo>
                  <a:pt x="804106" y="1480538"/>
                  <a:pt x="816806" y="1477998"/>
                  <a:pt x="846016" y="1481808"/>
                </a:cubicBezTo>
                <a:cubicBezTo>
                  <a:pt x="875226" y="1485618"/>
                  <a:pt x="893006" y="1491968"/>
                  <a:pt x="922216" y="1494508"/>
                </a:cubicBezTo>
                <a:cubicBezTo>
                  <a:pt x="951426" y="1497048"/>
                  <a:pt x="962856" y="1495778"/>
                  <a:pt x="992066" y="1494508"/>
                </a:cubicBezTo>
                <a:cubicBezTo>
                  <a:pt x="1021276" y="1493238"/>
                  <a:pt x="1039056" y="1494508"/>
                  <a:pt x="1068266" y="1488158"/>
                </a:cubicBezTo>
                <a:cubicBezTo>
                  <a:pt x="1097476" y="1481808"/>
                  <a:pt x="1110176" y="1475458"/>
                  <a:pt x="1138116" y="1462758"/>
                </a:cubicBezTo>
                <a:cubicBezTo>
                  <a:pt x="1166056" y="1450058"/>
                  <a:pt x="1180026" y="1439898"/>
                  <a:pt x="1207966" y="1424658"/>
                </a:cubicBezTo>
                <a:cubicBezTo>
                  <a:pt x="1235906" y="1409418"/>
                  <a:pt x="1249876" y="1405608"/>
                  <a:pt x="1277816" y="1386558"/>
                </a:cubicBezTo>
                <a:cubicBezTo>
                  <a:pt x="1305756" y="1367508"/>
                  <a:pt x="1334966" y="1340203"/>
                  <a:pt x="1347666" y="1329408"/>
                </a:cubicBezTo>
              </a:path>
            </a:pathLst>
          </a:cu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p:sp>
        <p:nvSpPr>
          <p:cNvPr id="16" name="左箭头 15"/>
          <p:cNvSpPr/>
          <p:nvPr/>
        </p:nvSpPr>
        <p:spPr>
          <a:xfrm rot="3240000">
            <a:off x="3486785" y="2630170"/>
            <a:ext cx="203200" cy="206375"/>
          </a:xfrm>
          <a:prstGeom prst="leftArrow">
            <a:avLst/>
          </a:prstGeom>
        </p:spPr>
        <p:style>
          <a:lnRef idx="0">
            <a:srgbClr val="FFFFFF"/>
          </a:lnRef>
          <a:fillRef idx="3">
            <a:schemeClr val="accent2"/>
          </a:fillRef>
          <a:effectRef idx="0">
            <a:srgbClr val="FFFFFF"/>
          </a:effectRef>
          <a:fontRef idx="minor">
            <a:schemeClr val="lt1"/>
          </a:fontRef>
        </p:style>
        <p:txBody>
          <a:bodyPr rtlCol="0" anchor="ctr"/>
          <a:lstStyle/>
          <a:p>
            <a:pPr algn="ctr"/>
            <a:endParaRPr lang="zh-CN" altLang="en-US"/>
          </a:p>
        </p:txBody>
      </p:sp>
      <p:sp>
        <p:nvSpPr>
          <p:cNvPr id="17" name="左箭头 16"/>
          <p:cNvSpPr/>
          <p:nvPr/>
        </p:nvSpPr>
        <p:spPr>
          <a:xfrm rot="8100000">
            <a:off x="3686175" y="3507105"/>
            <a:ext cx="203200" cy="206375"/>
          </a:xfrm>
          <a:prstGeom prst="leftArrow">
            <a:avLst/>
          </a:prstGeom>
        </p:spPr>
        <p:style>
          <a:lnRef idx="0">
            <a:srgbClr val="FFFFFF"/>
          </a:lnRef>
          <a:fillRef idx="3">
            <a:schemeClr val="accent2"/>
          </a:fillRef>
          <a:effectRef idx="0">
            <a:srgbClr val="FFFFFF"/>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20" name="文本框 19"/>
              <p:cNvSpPr txBox="1"/>
              <p:nvPr/>
            </p:nvSpPr>
            <p:spPr>
              <a:xfrm>
                <a:off x="3932555" y="1474470"/>
                <a:ext cx="8461375" cy="495300"/>
              </a:xfrm>
              <a:prstGeom prst="rect">
                <a:avLst/>
              </a:prstGeom>
              <a:noFill/>
            </p:spPr>
            <p:txBody>
              <a:bodyPr wrap="square" rtlCol="0">
                <a:noAutofit/>
              </a:bodyPr>
              <a:lstStyle/>
              <a:p>
                <a14:m>
                  <m:oMathPara xmlns:m="http://schemas.openxmlformats.org/officeDocument/2006/math">
                    <m:oMathParaPr>
                      <m:jc m:val="centerGroup"/>
                    </m:oMathParaPr>
                    <m:oMath xmlns:m="http://schemas.openxmlformats.org/officeDocument/2006/math">
                      <m:sSub>
                        <m:sSub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b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𝑓</m:t>
                          </m:r>
                        </m:e>
                        <m: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0</m:t>
                          </m:r>
                        </m:sub>
                      </m:s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𝑡</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𝑝</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f>
                        <m:f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fPr>
                        <m:num>
                          <m:r>
                            <a:rPr lang="en-US" altLang="zh-CN" i="1">
                              <a:solidFill>
                                <a:schemeClr val="tx1">
                                  <a:lumMod val="65000"/>
                                  <a:lumOff val="35000"/>
                                </a:schemeClr>
                              </a:solidFill>
                              <a:latin typeface="Cambria Math" panose="02040503050406030204" pitchFamily="18" charset="0"/>
                              <a:cs typeface="Cambria Math" panose="02040503050406030204" pitchFamily="18" charset="0"/>
                            </a:rPr>
                            <m:t>3</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 </m:t>
                          </m:r>
                          <m:sSub>
                            <m:sSubPr>
                              <m:ctrlPr>
                                <a:rPr lang="en-US" altLang="zh-CN" i="1">
                                  <a:solidFill>
                                    <a:schemeClr val="tx1">
                                      <a:lumMod val="65000"/>
                                      <a:lumOff val="35000"/>
                                    </a:schemeClr>
                                  </a:solidFill>
                                  <a:highlight>
                                    <a:srgbClr val="FFFF00"/>
                                  </a:highlight>
                                  <a:latin typeface="Cambria Math" panose="02040503050406030204" pitchFamily="18" charset="0"/>
                                  <a:cs typeface="Cambria Math" panose="02040503050406030204" pitchFamily="18" charset="0"/>
                                </a:rPr>
                              </m:ctrlPr>
                            </m:sSubPr>
                            <m:e>
                              <m:r>
                                <a:rPr lang="en-US" altLang="zh-CN" i="1">
                                  <a:solidFill>
                                    <a:schemeClr val="tx1">
                                      <a:lumMod val="65000"/>
                                      <a:lumOff val="35000"/>
                                    </a:schemeClr>
                                  </a:solidFill>
                                  <a:highlight>
                                    <a:srgbClr val="FFFF00"/>
                                  </a:highlight>
                                  <a:latin typeface="Cambria Math" panose="02040503050406030204" pitchFamily="18" charset="0"/>
                                  <a:ea typeface="微软雅黑" panose="020B0503020204020204" charset="-122"/>
                                  <a:cs typeface="Cambria Math" panose="02040503050406030204" pitchFamily="18" charset="0"/>
                                </a:rPr>
                                <m:t>𝜁</m:t>
                              </m:r>
                            </m:e>
                            <m:sub>
                              <m:r>
                                <a:rPr lang="en-US" altLang="zh-CN" i="1">
                                  <a:solidFill>
                                    <a:schemeClr val="tx1">
                                      <a:lumMod val="65000"/>
                                      <a:lumOff val="35000"/>
                                    </a:schemeClr>
                                  </a:solidFill>
                                  <a:highlight>
                                    <a:srgbClr val="FFFF00"/>
                                  </a:highlight>
                                  <a:latin typeface="Cambria Math" panose="02040503050406030204" pitchFamily="18" charset="0"/>
                                  <a:cs typeface="Cambria Math" panose="02040503050406030204" pitchFamily="18" charset="0"/>
                                </a:rPr>
                                <m:t>𝐶𝑅</m:t>
                              </m:r>
                            </m:sub>
                          </m:s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 </m:t>
                          </m:r>
                          <m:sSubSup>
                            <m:sSubSup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bSup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𝑢</m:t>
                              </m:r>
                            </m:e>
                            <m: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𝑠ℎ</m:t>
                              </m:r>
                            </m:sub>
                            <m:sup>
                              <m:r>
                                <a:rPr lang="en-US" altLang="zh-CN" i="1">
                                  <a:solidFill>
                                    <a:schemeClr val="tx1">
                                      <a:lumMod val="65000"/>
                                      <a:lumOff val="35000"/>
                                    </a:schemeClr>
                                  </a:solidFill>
                                  <a:latin typeface="Cambria Math" panose="02040503050406030204" pitchFamily="18" charset="0"/>
                                  <a:cs typeface="Cambria Math" panose="02040503050406030204" pitchFamily="18" charset="0"/>
                                </a:rPr>
                                <m:t>2</m:t>
                              </m:r>
                            </m:sup>
                          </m:sSubSup>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𝑡</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 </m:t>
                          </m:r>
                          <m:sSub>
                            <m:sSub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b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𝜌</m:t>
                              </m:r>
                            </m:e>
                            <m: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0</m:t>
                              </m:r>
                            </m:sub>
                          </m:sSub>
                        </m:num>
                        <m:den>
                          <m:r>
                            <a:rPr lang="en-US" altLang="zh-CN" i="1">
                              <a:solidFill>
                                <a:schemeClr val="tx1">
                                  <a:lumMod val="65000"/>
                                  <a:lumOff val="35000"/>
                                </a:schemeClr>
                              </a:solidFill>
                              <a:latin typeface="Cambria Math" panose="02040503050406030204" pitchFamily="18" charset="0"/>
                              <a:cs typeface="Cambria Math" panose="02040503050406030204" pitchFamily="18" charset="0"/>
                            </a:rPr>
                            <m:t>4</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 </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𝜋</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 </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𝑐</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 </m:t>
                          </m:r>
                          <m:sSup>
                            <m:sSup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p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sSub>
                                <m:sSub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b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𝑚</m:t>
                                  </m:r>
                                </m:e>
                                <m: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𝑝</m:t>
                                  </m:r>
                                </m:sub>
                              </m:s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𝑐</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e>
                            <m:sup>
                              <m:r>
                                <a:rPr lang="en-US" altLang="zh-CN" i="1">
                                  <a:solidFill>
                                    <a:schemeClr val="tx1">
                                      <a:lumMod val="65000"/>
                                      <a:lumOff val="35000"/>
                                    </a:schemeClr>
                                  </a:solidFill>
                                  <a:latin typeface="Cambria Math" panose="02040503050406030204" pitchFamily="18" charset="0"/>
                                  <a:cs typeface="Cambria Math" panose="02040503050406030204" pitchFamily="18" charset="0"/>
                                </a:rPr>
                                <m:t>4</m:t>
                              </m:r>
                            </m:sup>
                          </m:sSup>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 </m:t>
                          </m:r>
                          <m:r>
                            <a:rPr lang="en-US" altLang="zh-CN" i="1">
                              <a:solidFill>
                                <a:schemeClr val="tx1">
                                  <a:lumMod val="65000"/>
                                  <a:lumOff val="35000"/>
                                </a:schemeClr>
                              </a:solidFill>
                              <a:highlight>
                                <a:srgbClr val="00FFFF"/>
                              </a:highlight>
                              <a:latin typeface="Cambria Math" panose="02040503050406030204" pitchFamily="18" charset="0"/>
                              <a:ea typeface="微软雅黑" panose="020B0503020204020204" charset="-122"/>
                              <a:cs typeface="Cambria Math" panose="02040503050406030204" pitchFamily="18" charset="0"/>
                            </a:rPr>
                            <m:t>⋀(</m:t>
                          </m:r>
                          <m:sSub>
                            <m:sSubPr>
                              <m:ctrlPr>
                                <a:rPr lang="en-US" altLang="zh-CN" i="1">
                                  <a:solidFill>
                                    <a:schemeClr val="tx1">
                                      <a:lumMod val="65000"/>
                                      <a:lumOff val="35000"/>
                                    </a:schemeClr>
                                  </a:solidFill>
                                  <a:highlight>
                                    <a:srgbClr val="00FFFF"/>
                                  </a:highlight>
                                  <a:latin typeface="Cambria Math" panose="02040503050406030204" pitchFamily="18" charset="0"/>
                                  <a:ea typeface="微软雅黑" panose="020B0503020204020204" charset="-122"/>
                                  <a:cs typeface="Cambria Math" panose="02040503050406030204" pitchFamily="18" charset="0"/>
                                </a:rPr>
                              </m:ctrlPr>
                            </m:sSubPr>
                            <m:e>
                              <m:r>
                                <a:rPr lang="en-US" altLang="zh-CN" i="1">
                                  <a:solidFill>
                                    <a:schemeClr val="tx1">
                                      <a:lumMod val="65000"/>
                                      <a:lumOff val="35000"/>
                                    </a:schemeClr>
                                  </a:solidFill>
                                  <a:highlight>
                                    <a:srgbClr val="00FFFF"/>
                                  </a:highlight>
                                  <a:latin typeface="Cambria Math" panose="02040503050406030204" pitchFamily="18" charset="0"/>
                                  <a:ea typeface="微软雅黑" panose="020B0503020204020204" charset="-122"/>
                                  <a:cs typeface="Cambria Math" panose="02040503050406030204" pitchFamily="18" charset="0"/>
                                </a:rPr>
                                <m:t>𝑝</m:t>
                              </m:r>
                            </m:e>
                            <m:sub>
                              <m:r>
                                <a:rPr lang="en-US" altLang="zh-CN" i="1">
                                  <a:solidFill>
                                    <a:schemeClr val="tx1">
                                      <a:lumMod val="65000"/>
                                      <a:lumOff val="35000"/>
                                    </a:schemeClr>
                                  </a:solidFill>
                                  <a:highlight>
                                    <a:srgbClr val="00FFFF"/>
                                  </a:highlight>
                                  <a:latin typeface="Cambria Math" panose="02040503050406030204" pitchFamily="18" charset="0"/>
                                  <a:ea typeface="微软雅黑" panose="020B0503020204020204" charset="-122"/>
                                  <a:cs typeface="Cambria Math" panose="02040503050406030204" pitchFamily="18" charset="0"/>
                                </a:rPr>
                                <m:t>𝑚𝑎𝑥</m:t>
                              </m:r>
                              <m:r>
                                <a:rPr lang="en-US" altLang="zh-CN" i="1">
                                  <a:solidFill>
                                    <a:schemeClr val="tx1">
                                      <a:lumMod val="65000"/>
                                      <a:lumOff val="35000"/>
                                    </a:schemeClr>
                                  </a:solidFill>
                                  <a:highlight>
                                    <a:srgbClr val="00FFFF"/>
                                  </a:highlight>
                                  <a:latin typeface="Cambria Math" panose="02040503050406030204" pitchFamily="18" charset="0"/>
                                  <a:ea typeface="微软雅黑" panose="020B0503020204020204" charset="-122"/>
                                  <a:cs typeface="Cambria Math" panose="02040503050406030204" pitchFamily="18" charset="0"/>
                                </a:rPr>
                                <m:t>,</m:t>
                              </m:r>
                              <m:r>
                                <a:rPr lang="en-US" altLang="zh-CN" i="1">
                                  <a:solidFill>
                                    <a:schemeClr val="tx1">
                                      <a:lumMod val="65000"/>
                                      <a:lumOff val="35000"/>
                                    </a:schemeClr>
                                  </a:solidFill>
                                  <a:highlight>
                                    <a:srgbClr val="00FFFF"/>
                                  </a:highlight>
                                  <a:latin typeface="Cambria Math" panose="02040503050406030204" pitchFamily="18" charset="0"/>
                                  <a:ea typeface="微软雅黑" panose="020B0503020204020204" charset="-122"/>
                                  <a:cs typeface="Cambria Math" panose="02040503050406030204" pitchFamily="18" charset="0"/>
                                </a:rPr>
                                <m:t>0</m:t>
                              </m:r>
                            </m:sub>
                          </m:sSub>
                          <m:r>
                            <a:rPr lang="en-US" altLang="zh-CN" i="1">
                              <a:solidFill>
                                <a:schemeClr val="tx1">
                                  <a:lumMod val="65000"/>
                                  <a:lumOff val="35000"/>
                                </a:schemeClr>
                              </a:solidFill>
                              <a:highlight>
                                <a:srgbClr val="00FFFF"/>
                              </a:highlight>
                              <a:latin typeface="Cambria Math" panose="02040503050406030204" pitchFamily="18" charset="0"/>
                              <a:ea typeface="微软雅黑" panose="020B0503020204020204" charset="-122"/>
                              <a:cs typeface="Cambria Math" panose="02040503050406030204" pitchFamily="18" charset="0"/>
                            </a:rPr>
                            <m:t>(</m:t>
                          </m:r>
                          <m:r>
                            <a:rPr lang="en-US" altLang="zh-CN" i="1">
                              <a:solidFill>
                                <a:schemeClr val="tx1">
                                  <a:lumMod val="65000"/>
                                  <a:lumOff val="35000"/>
                                </a:schemeClr>
                              </a:solidFill>
                              <a:highlight>
                                <a:srgbClr val="00FFFF"/>
                              </a:highlight>
                              <a:latin typeface="Cambria Math" panose="02040503050406030204" pitchFamily="18" charset="0"/>
                              <a:ea typeface="微软雅黑" panose="020B0503020204020204" charset="-122"/>
                              <a:cs typeface="Cambria Math" panose="02040503050406030204" pitchFamily="18" charset="0"/>
                            </a:rPr>
                            <m:t>𝑡</m:t>
                          </m:r>
                          <m:r>
                            <a:rPr lang="en-US" altLang="zh-CN" i="1">
                              <a:solidFill>
                                <a:schemeClr val="tx1">
                                  <a:lumMod val="65000"/>
                                  <a:lumOff val="35000"/>
                                </a:schemeClr>
                              </a:solidFill>
                              <a:highlight>
                                <a:srgbClr val="00FFFF"/>
                              </a:highlight>
                              <a:latin typeface="Cambria Math" panose="02040503050406030204" pitchFamily="18" charset="0"/>
                              <a:ea typeface="微软雅黑" panose="020B0503020204020204" charset="-122"/>
                              <a:cs typeface="Cambria Math" panose="02040503050406030204" pitchFamily="18" charset="0"/>
                            </a:rPr>
                            <m:t>))</m:t>
                          </m:r>
                        </m:den>
                      </m:f>
                      <m:sSup>
                        <m:sSup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p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f>
                            <m:f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fPr>
                            <m:num>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𝑝</m:t>
                              </m:r>
                            </m:num>
                            <m:den>
                              <m:sSub>
                                <m:sSub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b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𝑚</m:t>
                                  </m:r>
                                </m:e>
                                <m: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𝑝</m:t>
                                  </m:r>
                                </m:sub>
                              </m:s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𝑐</m:t>
                              </m:r>
                            </m:den>
                          </m:f>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e>
                        <m:sup>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r>
                            <a:rPr lang="en-US" altLang="zh-CN" i="1">
                              <a:solidFill>
                                <a:schemeClr val="tx1">
                                  <a:lumMod val="65000"/>
                                  <a:lumOff val="35000"/>
                                </a:schemeClr>
                              </a:solidFill>
                              <a:highlight>
                                <a:srgbClr val="FF00FF"/>
                              </a:highlight>
                              <a:latin typeface="Cambria Math" panose="02040503050406030204" pitchFamily="18" charset="0"/>
                              <a:cs typeface="Cambria Math" panose="02040503050406030204" pitchFamily="18" charset="0"/>
                            </a:rPr>
                            <m:t>𝛼</m:t>
                          </m:r>
                        </m:sup>
                      </m:sSup>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m:t>
                      </m:r>
                      <m:sSub>
                        <m:sSubPr>
                          <m:ctrlP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ctrlPr>
                        </m:sSubPr>
                        <m:e>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𝑝</m:t>
                          </m:r>
                        </m:e>
                        <m:sub>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𝑚𝑎𝑥</m:t>
                          </m:r>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m:t>
                          </m:r>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0</m:t>
                          </m:r>
                        </m:sub>
                      </m:sSub>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m:t>
                      </m:r>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𝑡</m:t>
                      </m:r>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m:t>
                      </m:r>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𝑝</m:t>
                      </m:r>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m:t>
                      </m:r>
                    </m:oMath>
                  </m:oMathPara>
                </a14:m>
                <a:endParaRPr lang="en-US" altLang="zh-CN" i="1">
                  <a:solidFill>
                    <a:schemeClr val="tx1">
                      <a:lumMod val="65000"/>
                      <a:lumOff val="35000"/>
                    </a:schemeClr>
                  </a:solidFill>
                  <a:latin typeface="微软雅黑" panose="020B0503020204020204" charset="-122"/>
                  <a:ea typeface="微软雅黑" panose="020B0503020204020204" charset="-122"/>
                  <a:cs typeface="Cambria Math" panose="02040503050406030204" pitchFamily="18" charset="0"/>
                </a:endParaRPr>
              </a:p>
            </p:txBody>
          </p:sp>
        </mc:Choice>
        <mc:Fallback>
          <p:sp>
            <p:nvSpPr>
              <p:cNvPr id="20" name="文本框 19"/>
              <p:cNvSpPr txBox="1">
                <a:spLocks noRot="1" noChangeAspect="1" noMove="1" noResize="1" noEditPoints="1" noAdjustHandles="1" noChangeArrowheads="1" noChangeShapeType="1" noTextEdit="1"/>
              </p:cNvSpPr>
              <p:nvPr/>
            </p:nvSpPr>
            <p:spPr>
              <a:xfrm>
                <a:off x="3932555" y="1474470"/>
                <a:ext cx="8461375" cy="495300"/>
              </a:xfrm>
              <a:prstGeom prst="rect">
                <a:avLst/>
              </a:prstGeom>
              <a:blipFill rotWithShape="1">
                <a:blip r:embed="rId3"/>
                <a:stretch>
                  <a:fillRect b="-36795"/>
                </a:stretch>
              </a:blipFill>
            </p:spPr>
            <p:txBody>
              <a:bodyPr/>
              <a:lstStyle/>
              <a:p>
                <a:r>
                  <a:rPr lang="zh-CN" altLang="en-US">
                    <a:noFill/>
                  </a:rPr>
                  <a:t> </a:t>
                </a:r>
              </a:p>
            </p:txBody>
          </p:sp>
        </mc:Fallback>
      </mc:AlternateContent>
      <p:sp>
        <p:nvSpPr>
          <p:cNvPr id="24" name="圆角矩形 23"/>
          <p:cNvSpPr/>
          <p:nvPr/>
        </p:nvSpPr>
        <p:spPr>
          <a:xfrm>
            <a:off x="9586595" y="2875915"/>
            <a:ext cx="2430145" cy="565150"/>
          </a:xfrm>
          <a:prstGeom prst="roundRect">
            <a:avLst/>
          </a:prstGeom>
          <a:ln w="12700" cap="flat" cmpd="sng" algn="ctr">
            <a:solidFill>
              <a:schemeClr val="accent6"/>
            </a:solidFill>
            <a:prstDash val="dash"/>
            <a:miter lim="800000"/>
          </a:ln>
        </p:spPr>
        <p:style>
          <a:lnRef idx="0">
            <a:schemeClr val="accent6"/>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25" name="文本框 24"/>
              <p:cNvSpPr txBox="1"/>
              <p:nvPr/>
            </p:nvSpPr>
            <p:spPr>
              <a:xfrm>
                <a:off x="6629400" y="2701290"/>
                <a:ext cx="2785745" cy="495300"/>
              </a:xfrm>
              <a:prstGeom prst="rect">
                <a:avLst/>
              </a:prstGeom>
              <a:noFill/>
            </p:spPr>
            <p:txBody>
              <a:bodyPr wrap="square" rtlCol="0">
                <a:noAutofit/>
              </a:bodyPr>
              <a:lstStyle/>
              <a:p>
                <a:r>
                  <a:rPr lang="en-US" altLang="zh-CN">
                    <a:solidFill>
                      <a:schemeClr val="tx1">
                        <a:lumMod val="65000"/>
                        <a:lumOff val="35000"/>
                      </a:schemeClr>
                    </a:solidFill>
                  </a:rPr>
                  <a:t>normalization factor when </a:t>
                </a:r>
                <a14:m>
                  <m:oMath xmlns:m="http://schemas.openxmlformats.org/officeDocument/2006/math">
                    <m:sSub>
                      <m:sSub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b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𝑃</m:t>
                        </m:r>
                      </m:e>
                      <m: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𝐶𝑅</m:t>
                        </m:r>
                      </m:sub>
                    </m:s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sSub>
                      <m:sSub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bPr>
                      <m:e>
                        <m:r>
                          <a:rPr lang="en-US" altLang="zh-CN" i="1">
                            <a:solidFill>
                              <a:schemeClr val="tx1">
                                <a:lumMod val="65000"/>
                                <a:lumOff val="35000"/>
                              </a:schemeClr>
                            </a:solidFill>
                            <a:latin typeface="Cambria Math" panose="02040503050406030204" pitchFamily="18" charset="0"/>
                            <a:ea typeface="微软雅黑" panose="020B0503020204020204" charset="-122"/>
                            <a:cs typeface="Cambria Math" panose="02040503050406030204" pitchFamily="18" charset="0"/>
                          </a:rPr>
                          <m:t>𝜁</m:t>
                        </m:r>
                      </m:e>
                      <m: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𝐶𝑅</m:t>
                        </m:r>
                      </m:sub>
                    </m:sSub>
                    <m:sSubSup>
                      <m:sSubSup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bSup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𝑢</m:t>
                        </m:r>
                      </m:e>
                      <m: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𝑠ℎ</m:t>
                        </m:r>
                      </m:sub>
                      <m:sup>
                        <m:r>
                          <a:rPr lang="en-US" altLang="zh-CN" i="1">
                            <a:solidFill>
                              <a:schemeClr val="tx1">
                                <a:lumMod val="65000"/>
                                <a:lumOff val="35000"/>
                              </a:schemeClr>
                            </a:solidFill>
                            <a:latin typeface="Cambria Math" panose="02040503050406030204" pitchFamily="18" charset="0"/>
                            <a:cs typeface="Cambria Math" panose="02040503050406030204" pitchFamily="18" charset="0"/>
                          </a:rPr>
                          <m:t>2</m:t>
                        </m:r>
                      </m:sup>
                    </m:sSubSup>
                    <m:r>
                      <a:rPr lang="en-US" altLang="zh-CN" i="1">
                        <a:solidFill>
                          <a:schemeClr val="tx1">
                            <a:lumMod val="65000"/>
                            <a:lumOff val="35000"/>
                          </a:schemeClr>
                        </a:solidFill>
                        <a:latin typeface="Cambria Math" panose="02040503050406030204" pitchFamily="18" charset="0"/>
                        <a:cs typeface="Cambria Math" panose="02040503050406030204" pitchFamily="18" charset="0"/>
                      </a:rPr>
                      <m:t>(</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𝑡</m:t>
                    </m:r>
                    <m:r>
                      <a:rPr lang="en-US" altLang="zh-CN" i="1">
                        <a:solidFill>
                          <a:schemeClr val="tx1">
                            <a:lumMod val="65000"/>
                            <a:lumOff val="35000"/>
                          </a:schemeClr>
                        </a:solidFill>
                        <a:latin typeface="Cambria Math" panose="02040503050406030204" pitchFamily="18" charset="0"/>
                        <a:cs typeface="Cambria Math" panose="02040503050406030204" pitchFamily="18" charset="0"/>
                      </a:rPr>
                      <m:t>) </m:t>
                    </m:r>
                    <m:sSub>
                      <m:sSubPr>
                        <m:ctrlPr>
                          <a:rPr lang="en-US" altLang="zh-CN" i="1">
                            <a:solidFill>
                              <a:schemeClr val="tx1">
                                <a:lumMod val="65000"/>
                                <a:lumOff val="35000"/>
                              </a:schemeClr>
                            </a:solidFill>
                            <a:latin typeface="Cambria Math" panose="02040503050406030204" pitchFamily="18" charset="0"/>
                            <a:cs typeface="Cambria Math" panose="02040503050406030204" pitchFamily="18" charset="0"/>
                          </a:rPr>
                        </m:ctrlPr>
                      </m:sSubPr>
                      <m:e>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𝜌</m:t>
                        </m:r>
                      </m:e>
                      <m:sub>
                        <m:r>
                          <a:rPr lang="en-US" altLang="zh-CN" i="1">
                            <a:solidFill>
                              <a:schemeClr val="tx1">
                                <a:lumMod val="65000"/>
                                <a:lumOff val="35000"/>
                              </a:schemeClr>
                            </a:solidFill>
                            <a:latin typeface="Cambria Math" panose="02040503050406030204" pitchFamily="18" charset="0"/>
                            <a:cs typeface="Cambria Math" panose="02040503050406030204" pitchFamily="18" charset="0"/>
                          </a:rPr>
                          <m:t>0</m:t>
                        </m:r>
                      </m:sub>
                    </m:sSub>
                  </m:oMath>
                </a14:m>
                <a:r>
                  <a:rPr lang="en-US" altLang="zh-CN">
                    <a:solidFill>
                      <a:schemeClr val="tx1">
                        <a:lumMod val="65000"/>
                        <a:lumOff val="35000"/>
                      </a:schemeClr>
                    </a:solidFill>
                  </a:rPr>
                  <a:t>  </a:t>
                </a:r>
                <a:endParaRPr lang="en-US" altLang="zh-CN">
                  <a:solidFill>
                    <a:schemeClr val="tx1">
                      <a:lumMod val="65000"/>
                      <a:lumOff val="35000"/>
                    </a:schemeClr>
                  </a:solidFill>
                </a:endParaRPr>
              </a:p>
            </p:txBody>
          </p:sp>
        </mc:Choice>
        <mc:Fallback>
          <p:sp>
            <p:nvSpPr>
              <p:cNvPr id="25" name="文本框 24"/>
              <p:cNvSpPr txBox="1">
                <a:spLocks noRot="1" noChangeAspect="1" noMove="1" noResize="1" noEditPoints="1" noAdjustHandles="1" noChangeArrowheads="1" noChangeShapeType="1" noTextEdit="1"/>
              </p:cNvSpPr>
              <p:nvPr/>
            </p:nvSpPr>
            <p:spPr>
              <a:xfrm>
                <a:off x="6629400" y="2701290"/>
                <a:ext cx="2785745" cy="495300"/>
              </a:xfrm>
              <a:prstGeom prst="rect">
                <a:avLst/>
              </a:prstGeom>
              <a:blipFill rotWithShape="1">
                <a:blip r:embed="rId4"/>
                <a:stretch>
                  <a:fillRect b="-25000"/>
                </a:stretch>
              </a:blipFill>
            </p:spPr>
            <p:txBody>
              <a:bodyPr/>
              <a:lstStyle/>
              <a:p>
                <a:r>
                  <a:rPr lang="zh-CN" altLang="en-US">
                    <a:noFill/>
                  </a:rPr>
                  <a:t> </a:t>
                </a:r>
              </a:p>
            </p:txBody>
          </p:sp>
        </mc:Fallback>
      </mc:AlternateContent>
      <p:sp>
        <p:nvSpPr>
          <p:cNvPr id="26" name="圆角矩形 25"/>
          <p:cNvSpPr/>
          <p:nvPr/>
        </p:nvSpPr>
        <p:spPr>
          <a:xfrm>
            <a:off x="4109720" y="2631440"/>
            <a:ext cx="2195195" cy="565150"/>
          </a:xfrm>
          <a:prstGeom prst="roundRect">
            <a:avLst/>
          </a:prstGeom>
          <a:ln w="12700" cap="flat" cmpd="sng" algn="ctr">
            <a:solidFill>
              <a:schemeClr val="accent3"/>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29" name="文本框 28"/>
              <p:cNvSpPr txBox="1"/>
              <p:nvPr/>
            </p:nvSpPr>
            <p:spPr>
              <a:xfrm>
                <a:off x="9586595" y="2813050"/>
                <a:ext cx="3197860" cy="495300"/>
              </a:xfrm>
              <a:prstGeom prst="rect">
                <a:avLst/>
              </a:prstGeom>
              <a:noFill/>
            </p:spPr>
            <p:txBody>
              <a:bodyPr wrap="square" rtlCol="0">
                <a:noAutofit/>
              </a:bodyPr>
              <a:lstStyle/>
              <a:p>
                <a:r>
                  <a:rPr lang="en-US" altLang="zh-CN">
                    <a:solidFill>
                      <a:schemeClr val="tx1">
                        <a:lumMod val="65000"/>
                        <a:lumOff val="35000"/>
                      </a:schemeClr>
                    </a:solidFill>
                  </a:rPr>
                  <a:t>acceleration spectrum </a:t>
                </a:r>
                <a:endParaRPr lang="en-US" altLang="zh-CN">
                  <a:solidFill>
                    <a:schemeClr val="tx1">
                      <a:lumMod val="65000"/>
                      <a:lumOff val="35000"/>
                    </a:schemeClr>
                  </a:solidFill>
                </a:endParaRPr>
              </a:p>
              <a:p>
                <a:r>
                  <a:rPr lang="en-US" altLang="zh-CN">
                    <a:solidFill>
                      <a:schemeClr val="tx1">
                        <a:lumMod val="65000"/>
                        <a:lumOff val="35000"/>
                      </a:schemeClr>
                    </a:solidFill>
                  </a:rPr>
                  <a:t>( </a:t>
                </a:r>
                <a14:m>
                  <m:oMath xmlns:m="http://schemas.openxmlformats.org/officeDocument/2006/math">
                    <m:r>
                      <a:rPr lang="en-US" altLang="zh-CN" i="1">
                        <a:solidFill>
                          <a:schemeClr val="tx1">
                            <a:lumMod val="65000"/>
                            <a:lumOff val="35000"/>
                          </a:schemeClr>
                        </a:solidFill>
                        <a:latin typeface="Cambria Math" panose="02040503050406030204" pitchFamily="18" charset="0"/>
                        <a:cs typeface="Cambria Math" panose="02040503050406030204" pitchFamily="18" charset="0"/>
                      </a:rPr>
                      <m:t>𝛼</m:t>
                    </m:r>
                  </m:oMath>
                </a14:m>
                <a:r>
                  <a:rPr lang="en-US" altLang="zh-CN">
                    <a:solidFill>
                      <a:schemeClr val="tx1">
                        <a:lumMod val="65000"/>
                        <a:lumOff val="35000"/>
                      </a:schemeClr>
                    </a:solidFill>
                  </a:rPr>
                  <a:t>~4 from DSA)</a:t>
                </a:r>
                <a:endParaRPr lang="en-US" altLang="zh-CN">
                  <a:solidFill>
                    <a:schemeClr val="tx1">
                      <a:lumMod val="65000"/>
                      <a:lumOff val="35000"/>
                    </a:schemeClr>
                  </a:solidFill>
                </a:endParaRPr>
              </a:p>
            </p:txBody>
          </p:sp>
        </mc:Choice>
        <mc:Fallback>
          <p:sp>
            <p:nvSpPr>
              <p:cNvPr id="29" name="文本框 28"/>
              <p:cNvSpPr txBox="1">
                <a:spLocks noRot="1" noChangeAspect="1" noMove="1" noResize="1" noEditPoints="1" noAdjustHandles="1" noChangeArrowheads="1" noChangeShapeType="1" noTextEdit="1"/>
              </p:cNvSpPr>
              <p:nvPr/>
            </p:nvSpPr>
            <p:spPr>
              <a:xfrm>
                <a:off x="9586595" y="2813050"/>
                <a:ext cx="3197860" cy="495300"/>
              </a:xfrm>
              <a:prstGeom prst="rect">
                <a:avLst/>
              </a:prstGeom>
              <a:blipFill rotWithShape="1">
                <a:blip r:embed="rId5"/>
                <a:stretch>
                  <a:fillRect b="-20000"/>
                </a:stretch>
              </a:blipFill>
            </p:spPr>
            <p:txBody>
              <a:bodyPr/>
              <a:lstStyle/>
              <a:p>
                <a:r>
                  <a:rPr lang="zh-CN" altLang="en-US">
                    <a:noFill/>
                  </a:rPr>
                  <a:t> </a:t>
                </a:r>
              </a:p>
            </p:txBody>
          </p:sp>
        </mc:Fallback>
      </mc:AlternateContent>
      <p:sp>
        <p:nvSpPr>
          <p:cNvPr id="30" name="圆角矩形 29"/>
          <p:cNvSpPr/>
          <p:nvPr/>
        </p:nvSpPr>
        <p:spPr>
          <a:xfrm>
            <a:off x="6629400" y="2628900"/>
            <a:ext cx="2632710" cy="836295"/>
          </a:xfrm>
          <a:prstGeom prst="roundRect">
            <a:avLst/>
          </a:prstGeom>
          <a:ln w="12700" cap="flat" cmpd="sng" algn="ctr">
            <a:solidFill>
              <a:schemeClr val="accent1"/>
            </a:solidFill>
            <a:prstDash val="dash"/>
            <a:miter lim="800000"/>
          </a:ln>
          <a:effectLst>
            <a:outerShdw blurRad="76200" dist="38100" dir="2700000" sx="99000" sy="99000" algn="tl" rotWithShape="0">
              <a:prstClr val="black">
                <a:alpha val="62000"/>
              </a:prstClr>
            </a:outerShdw>
          </a:effectLst>
        </p:spPr>
        <p:style>
          <a:lnRef idx="0">
            <a:schemeClr val="accent2"/>
          </a:lnRef>
          <a:fillRef idx="0">
            <a:srgbClr val="FFFFFF"/>
          </a:fillRef>
          <a:effectRef idx="0">
            <a:srgbClr val="FFFFFF"/>
          </a:effectRef>
          <a:fontRef idx="minor">
            <a:schemeClr val="tx1"/>
          </a:fontRef>
        </p:style>
        <p:txBody>
          <a:bodyPr rtlCol="0" anchor="ctr"/>
          <a:lstStyle/>
          <a:p>
            <a:pPr algn="ctr"/>
            <a:endParaRPr lang="zh-CN" altLang="en-US"/>
          </a:p>
        </p:txBody>
      </p:sp>
      <p:sp>
        <p:nvSpPr>
          <p:cNvPr id="3" name="文本框 2"/>
          <p:cNvSpPr txBox="1"/>
          <p:nvPr/>
        </p:nvSpPr>
        <p:spPr>
          <a:xfrm>
            <a:off x="4455795" y="2578100"/>
            <a:ext cx="1525905" cy="645160"/>
          </a:xfrm>
          <a:prstGeom prst="rect">
            <a:avLst/>
          </a:prstGeom>
          <a:noFill/>
        </p:spPr>
        <p:txBody>
          <a:bodyPr wrap="square" rtlCol="0">
            <a:spAutoFit/>
          </a:bodyPr>
          <a:lstStyle/>
          <a:p>
            <a:r>
              <a:rPr lang="en-US" altLang="zh-CN"/>
              <a:t>acceleration </a:t>
            </a:r>
            <a:endParaRPr lang="en-US" altLang="zh-CN"/>
          </a:p>
          <a:p>
            <a:r>
              <a:rPr lang="en-US" altLang="zh-CN"/>
              <a:t>efficiency </a:t>
            </a:r>
            <a:endParaRPr lang="en-US" altLang="zh-CN"/>
          </a:p>
        </p:txBody>
      </p:sp>
      <p:cxnSp>
        <p:nvCxnSpPr>
          <p:cNvPr id="14" name="直接箭头连接符 13"/>
          <p:cNvCxnSpPr/>
          <p:nvPr/>
        </p:nvCxnSpPr>
        <p:spPr>
          <a:xfrm flipH="1">
            <a:off x="5086350" y="1835150"/>
            <a:ext cx="1911350" cy="793750"/>
          </a:xfrm>
          <a:prstGeom prst="straightConnector1">
            <a:avLst/>
          </a:prstGeom>
          <a:ln>
            <a:solidFill>
              <a:schemeClr val="accent3">
                <a:lumMod val="60000"/>
                <a:lumOff val="40000"/>
              </a:schemeClr>
            </a:solidFill>
            <a:tailEnd type="arrow" w="med" len="med"/>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nvCxnSpPr>
        <p:spPr>
          <a:xfrm>
            <a:off x="8020050" y="2197100"/>
            <a:ext cx="6350" cy="32385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1" name="直接箭头连接符 20"/>
          <p:cNvCxnSpPr/>
          <p:nvPr/>
        </p:nvCxnSpPr>
        <p:spPr>
          <a:xfrm>
            <a:off x="9643110" y="1917700"/>
            <a:ext cx="1314450" cy="698500"/>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pic>
        <p:nvPicPr>
          <p:cNvPr id="35" name="图片 34"/>
          <p:cNvPicPr>
            <a:picLocks noChangeAspect="1"/>
          </p:cNvPicPr>
          <p:nvPr/>
        </p:nvPicPr>
        <p:blipFill>
          <a:blip r:embed="rId6"/>
          <a:stretch>
            <a:fillRect/>
          </a:stretch>
        </p:blipFill>
        <p:spPr>
          <a:xfrm>
            <a:off x="6168390" y="4044950"/>
            <a:ext cx="3474720" cy="685800"/>
          </a:xfrm>
          <a:prstGeom prst="rect">
            <a:avLst/>
          </a:prstGeom>
        </p:spPr>
      </p:pic>
      <p:sp>
        <p:nvSpPr>
          <p:cNvPr id="36" name="文本框 35"/>
          <p:cNvSpPr txBox="1"/>
          <p:nvPr/>
        </p:nvSpPr>
        <p:spPr>
          <a:xfrm>
            <a:off x="941705" y="4913948"/>
            <a:ext cx="5080000" cy="337185"/>
          </a:xfrm>
          <a:prstGeom prst="rect">
            <a:avLst/>
          </a:prstGeom>
        </p:spPr>
        <p:txBody>
          <a:bodyPr>
            <a:spAutoFit/>
          </a:bodyPr>
          <a:lstStyle/>
          <a:p>
            <a:pPr defTabSz="266700"/>
            <a:r>
              <a:rPr lang="en-US" altLang="zh-CN" sz="1600" i="0">
                <a:solidFill>
                  <a:srgbClr val="0F1115"/>
                </a:solidFill>
                <a:latin typeface="Times New Roman" panose="02020603050405020304"/>
                <a:ea typeface="Segoe UI" panose="020B0502040204020203"/>
              </a:rPr>
              <a:t> </a:t>
            </a:r>
            <a:r>
              <a:rPr lang="en-US" altLang="zh-CN" sz="1600" i="0">
                <a:solidFill>
                  <a:schemeClr val="accent1"/>
                </a:solidFill>
                <a:latin typeface="Times New Roman" panose="02020603050405020304"/>
                <a:ea typeface="Segoe UI" panose="020B0502040204020203"/>
              </a:rPr>
              <a:t>shock's acceleration of particles gradually weakens</a:t>
            </a:r>
            <a:endParaRPr lang="en-US" altLang="zh-CN" sz="1600" i="0">
              <a:solidFill>
                <a:schemeClr val="accent1"/>
              </a:solidFill>
              <a:latin typeface="Times New Roman" panose="02020603050405020304"/>
              <a:ea typeface="Segoe UI" panose="020B0502040204020203"/>
            </a:endParaRPr>
          </a:p>
        </p:txBody>
      </p:sp>
      <p:cxnSp>
        <p:nvCxnSpPr>
          <p:cNvPr id="37" name="直接箭头连接符 36"/>
          <p:cNvCxnSpPr/>
          <p:nvPr/>
        </p:nvCxnSpPr>
        <p:spPr>
          <a:xfrm flipH="1">
            <a:off x="5340985" y="4629150"/>
            <a:ext cx="1060450" cy="44450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38" name="下箭头 37"/>
          <p:cNvSpPr/>
          <p:nvPr/>
        </p:nvSpPr>
        <p:spPr>
          <a:xfrm>
            <a:off x="8014970" y="4730750"/>
            <a:ext cx="75565" cy="39370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7"/>
          <a:stretch>
            <a:fillRect/>
          </a:stretch>
        </p:blipFill>
        <p:spPr>
          <a:xfrm>
            <a:off x="6954520" y="5162550"/>
            <a:ext cx="2307590" cy="429260"/>
          </a:xfrm>
          <a:prstGeom prst="rect">
            <a:avLst/>
          </a:prstGeom>
        </p:spPr>
      </p:pic>
      <p:pic>
        <p:nvPicPr>
          <p:cNvPr id="19" name="图片 18"/>
          <p:cNvPicPr>
            <a:picLocks noChangeAspect="1"/>
          </p:cNvPicPr>
          <p:nvPr/>
        </p:nvPicPr>
        <p:blipFill>
          <a:blip r:embed="rId8"/>
          <a:stretch>
            <a:fillRect/>
          </a:stretch>
        </p:blipFill>
        <p:spPr>
          <a:xfrm>
            <a:off x="6997700" y="5683250"/>
            <a:ext cx="1970405" cy="415925"/>
          </a:xfrm>
          <a:prstGeom prst="rect">
            <a:avLst/>
          </a:prstGeom>
        </p:spPr>
      </p:pic>
      <p:pic>
        <p:nvPicPr>
          <p:cNvPr id="22" name="图片 21"/>
          <p:cNvPicPr>
            <a:picLocks noChangeAspect="1"/>
          </p:cNvPicPr>
          <p:nvPr/>
        </p:nvPicPr>
        <p:blipFill>
          <a:blip r:embed="rId9"/>
          <a:stretch>
            <a:fillRect/>
          </a:stretch>
        </p:blipFill>
        <p:spPr>
          <a:xfrm>
            <a:off x="2081530" y="5407025"/>
            <a:ext cx="2152650" cy="1066800"/>
          </a:xfrm>
          <a:prstGeom prst="rect">
            <a:avLst/>
          </a:prstGeom>
        </p:spPr>
      </p:pic>
      <p:sp>
        <p:nvSpPr>
          <p:cNvPr id="23" name="文本框 22"/>
          <p:cNvSpPr txBox="1"/>
          <p:nvPr/>
        </p:nvSpPr>
        <p:spPr>
          <a:xfrm>
            <a:off x="4234180" y="3700780"/>
            <a:ext cx="6596380" cy="245110"/>
          </a:xfrm>
          <a:prstGeom prst="rect">
            <a:avLst/>
          </a:prstGeom>
          <a:noFill/>
        </p:spPr>
        <p:txBody>
          <a:bodyPr wrap="square" rtlCol="0">
            <a:spAutoFit/>
          </a:bodyPr>
          <a:lstStyle/>
          <a:p>
            <a:r>
              <a:rPr lang="en-US" altLang="zh-CN" sz="1000">
                <a:solidFill>
                  <a:srgbClr val="FF0000"/>
                </a:solidFill>
                <a:latin typeface="Times New Roman" panose="02020603050405020304" charset="0"/>
                <a:cs typeface="Times New Roman" panose="02020603050405020304" charset="0"/>
              </a:rPr>
              <a:t>S. Celli et al. 2019 </a:t>
            </a:r>
            <a:endParaRPr lang="en-US" altLang="zh-CN" sz="1000">
              <a:solidFill>
                <a:srgbClr val="FF0000"/>
              </a:solidFill>
              <a:latin typeface="Times New Roman" panose="02020603050405020304" charset="0"/>
              <a:cs typeface="Times New Roman" panose="02020603050405020304" charset="0"/>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custDataLst>
                  <p:tags r:id="rId1"/>
                </p:custDataLst>
              </p:nvPr>
            </p:nvSpPr>
            <p:spPr>
              <a:xfrm>
                <a:off x="608400" y="532200"/>
                <a:ext cx="10969200" cy="705600"/>
              </a:xfrm>
            </p:spPr>
            <p:txBody>
              <a:bodyPr>
                <a:normAutofit fontScale="90000"/>
              </a:bodyPr>
              <a:lstStyle/>
              <a:p>
                <a14:m>
                  <m:oMathPara xmlns:m="http://schemas.openxmlformats.org/officeDocument/2006/math">
                    <m:oMathParaPr>
                      <m:jc m:val="centerGroup"/>
                    </m:oMathParaPr>
                    <m:oMath xmlns:m="http://schemas.openxmlformats.org/officeDocument/2006/math">
                      <m:f>
                        <m:fPr>
                          <m:ctrlPr>
                            <a:rPr lang="en-US" altLang="zh-CN" sz="2665" i="1">
                              <a:latin typeface="Cambria Math" panose="02040503050406030204" pitchFamily="18" charset="0"/>
                              <a:cs typeface="Cambria Math" panose="02040503050406030204" pitchFamily="18" charset="0"/>
                            </a:rPr>
                          </m:ctrlPr>
                        </m:fPr>
                        <m:num>
                          <m:r>
                            <a:rPr lang="en-US" altLang="zh-CN" sz="2665" i="1">
                              <a:latin typeface="Cambria Math" panose="02040503050406030204" pitchFamily="18" charset="0"/>
                              <a:cs typeface="Cambria Math" panose="02040503050406030204" pitchFamily="18" charset="0"/>
                            </a:rPr>
                            <m:t>𝜕</m:t>
                          </m:r>
                          <m:r>
                            <a:rPr lang="en-US" altLang="zh-CN" sz="2665" i="1">
                              <a:latin typeface="Cambria Math" panose="02040503050406030204" pitchFamily="18" charset="0"/>
                              <a:cs typeface="Cambria Math" panose="02040503050406030204" pitchFamily="18" charset="0"/>
                            </a:rPr>
                            <m:t>𝑓</m:t>
                          </m:r>
                        </m:num>
                        <m:den>
                          <m:r>
                            <a:rPr lang="en-US" altLang="zh-CN" sz="2665" i="1">
                              <a:latin typeface="Cambria Math" panose="02040503050406030204" pitchFamily="18" charset="0"/>
                              <a:cs typeface="Cambria Math" panose="02040503050406030204" pitchFamily="18" charset="0"/>
                            </a:rPr>
                            <m:t>𝜕</m:t>
                          </m:r>
                          <m:r>
                            <a:rPr lang="en-US" altLang="zh-CN" sz="2665" i="1">
                              <a:latin typeface="Cambria Math" panose="02040503050406030204" pitchFamily="18" charset="0"/>
                              <a:cs typeface="Cambria Math" panose="02040503050406030204" pitchFamily="18" charset="0"/>
                            </a:rPr>
                            <m:t>𝑡</m:t>
                          </m:r>
                        </m:den>
                      </m:f>
                      <m:r>
                        <a:rPr lang="en-US" altLang="zh-CN" sz="2665" i="1">
                          <a:latin typeface="Cambria Math" panose="02040503050406030204" pitchFamily="18" charset="0"/>
                          <a:cs typeface="Cambria Math" panose="02040503050406030204" pitchFamily="18" charset="0"/>
                        </a:rPr>
                        <m:t>+</m:t>
                      </m:r>
                      <m:r>
                        <a:rPr lang="en-US" altLang="zh-CN" sz="2665" i="1">
                          <a:latin typeface="Cambria Math" panose="02040503050406030204" pitchFamily="18" charset="0"/>
                          <a:cs typeface="Cambria Math" panose="02040503050406030204" pitchFamily="18" charset="0"/>
                        </a:rPr>
                        <m:t>𝑣</m:t>
                      </m:r>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𝑓</m:t>
                      </m:r>
                      <m:r>
                        <a:rPr lang="en-US" altLang="zh-CN" sz="2665" i="1">
                          <a:latin typeface="Cambria Math" panose="02040503050406030204" pitchFamily="18" charset="0"/>
                          <a:ea typeface="微软雅黑" panose="020B0503020204020204" charset="-122"/>
                          <a:cs typeface="Cambria Math" panose="02040503050406030204" pitchFamily="18" charset="0"/>
                        </a:rPr>
                        <m:t>=</m:t>
                      </m:r>
                      <m:f>
                        <m:fPr>
                          <m:ctrlPr>
                            <a:rPr lang="en-US" altLang="zh-CN" sz="2665" i="1">
                              <a:latin typeface="Cambria Math" panose="02040503050406030204" pitchFamily="18" charset="0"/>
                              <a:ea typeface="微软雅黑" panose="020B0503020204020204" charset="-122"/>
                              <a:cs typeface="Cambria Math" panose="02040503050406030204" pitchFamily="18" charset="0"/>
                            </a:rPr>
                          </m:ctrlPr>
                        </m:fPr>
                        <m:num>
                          <m:r>
                            <a:rPr lang="en-US" altLang="zh-CN" sz="2665" i="1">
                              <a:latin typeface="Cambria Math" panose="02040503050406030204" pitchFamily="18" charset="0"/>
                              <a:ea typeface="微软雅黑" panose="020B0503020204020204" charset="-122"/>
                              <a:cs typeface="Cambria Math" panose="02040503050406030204" pitchFamily="18" charset="0"/>
                            </a:rPr>
                            <m:t>𝑝</m:t>
                          </m:r>
                        </m:num>
                        <m:den>
                          <m:r>
                            <a:rPr lang="en-US" altLang="zh-CN" sz="2665" i="1">
                              <a:latin typeface="Cambria Math" panose="02040503050406030204" pitchFamily="18" charset="0"/>
                              <a:ea typeface="微软雅黑" panose="020B0503020204020204" charset="-122"/>
                              <a:cs typeface="Cambria Math" panose="02040503050406030204" pitchFamily="18" charset="0"/>
                            </a:rPr>
                            <m:t>3</m:t>
                          </m:r>
                        </m:den>
                      </m:f>
                      <m:r>
                        <a:rPr lang="en-US" altLang="zh-CN" sz="2665" i="1">
                          <a:latin typeface="Cambria Math" panose="02040503050406030204" pitchFamily="18" charset="0"/>
                          <a:ea typeface="MS Mincho" charset="0"/>
                          <a:cs typeface="Cambria Math" panose="02040503050406030204" pitchFamily="18" charset="0"/>
                        </a:rPr>
                        <m:t> </m:t>
                      </m:r>
                      <m:f>
                        <m:fPr>
                          <m:ctrlPr>
                            <a:rPr lang="en-US" altLang="zh-CN" sz="2665" i="1">
                              <a:latin typeface="Cambria Math" panose="02040503050406030204" pitchFamily="18" charset="0"/>
                              <a:ea typeface="微软雅黑" panose="020B0503020204020204" charset="-122"/>
                              <a:cs typeface="Cambria Math" panose="02040503050406030204" pitchFamily="18" charset="0"/>
                            </a:rPr>
                          </m:ctrlPr>
                        </m:fPr>
                        <m:num>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𝑓</m:t>
                          </m:r>
                        </m:num>
                        <m:den>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𝑝</m:t>
                          </m:r>
                        </m:den>
                      </m:f>
                      <m:r>
                        <a:rPr lang="en-US" altLang="zh-CN" sz="2665" i="1">
                          <a:latin typeface="Cambria Math" panose="02040503050406030204" pitchFamily="18" charset="0"/>
                          <a:ea typeface="微软雅黑" panose="020B0503020204020204" charset="-122"/>
                          <a:cs typeface="Cambria Math" panose="02040503050406030204" pitchFamily="18" charset="0"/>
                        </a:rPr>
                        <m:t> </m:t>
                      </m:r>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𝑣</m:t>
                      </m:r>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𝐷</m:t>
                      </m:r>
                      <m:r>
                        <a:rPr lang="en-US" altLang="zh-CN" sz="2665" i="1">
                          <a:latin typeface="Cambria Math" panose="02040503050406030204" pitchFamily="18" charset="0"/>
                          <a:ea typeface="微软雅黑" panose="020B0503020204020204" charset="-122"/>
                          <a:cs typeface="Cambria Math" panose="02040503050406030204" pitchFamily="18" charset="0"/>
                        </a:rPr>
                        <m:t>𝛻</m:t>
                      </m:r>
                      <m:r>
                        <a:rPr lang="en-US" altLang="zh-CN" sz="2665" i="1">
                          <a:latin typeface="Cambria Math" panose="02040503050406030204" pitchFamily="18" charset="0"/>
                          <a:ea typeface="微软雅黑" panose="020B0503020204020204" charset="-122"/>
                          <a:cs typeface="Cambria Math" panose="02040503050406030204" pitchFamily="18" charset="0"/>
                        </a:rPr>
                        <m:t>𝑓</m:t>
                      </m:r>
                      <m:r>
                        <a:rPr lang="en-US" altLang="zh-CN" sz="2665" i="1">
                          <a:latin typeface="Cambria Math" panose="02040503050406030204" pitchFamily="18" charset="0"/>
                          <a:ea typeface="微软雅黑" panose="020B0503020204020204" charset="-122"/>
                          <a:cs typeface="Cambria Math" panose="02040503050406030204" pitchFamily="18" charset="0"/>
                        </a:rPr>
                        <m:t>]</m:t>
                      </m:r>
                    </m:oMath>
                  </m:oMathPara>
                </a14:m>
                <a:endParaRPr lang="en-US" altLang="zh-CN" i="1">
                  <a:latin typeface="微软雅黑" panose="020B0503020204020204" charset="-122"/>
                  <a:ea typeface="微软雅黑" panose="020B0503020204020204" charset="-122"/>
                  <a:cs typeface="Cambria Math" panose="02040503050406030204" pitchFamily="18" charset="0"/>
                </a:endParaRPr>
              </a:p>
            </p:txBody>
          </p:sp>
        </mc:Choice>
        <mc:Fallback>
          <p:sp>
            <p:nvSpPr>
              <p:cNvPr id="2" name="标题 1"/>
              <p:cNvSpPr>
                <a:spLocks noRot="1" noChangeAspect="1" noMove="1" noResize="1" noEditPoints="1" noAdjustHandles="1" noChangeArrowheads="1" noChangeShapeType="1" noTextEdit="1"/>
              </p:cNvSpPr>
              <p:nvPr>
                <p:ph type="title"/>
                <p:custDataLst>
                  <p:tags r:id="rId2"/>
                </p:custDataLst>
              </p:nvPr>
            </p:nvSpPr>
            <p:spPr>
              <a:xfrm>
                <a:off x="608400" y="532200"/>
                <a:ext cx="10969200" cy="705600"/>
              </a:xfrm>
              <a:blipFill rotWithShape="1">
                <a:blip r:embed="rId3"/>
                <a:stretch>
                  <a:fillRect l="-1" t="-3160" r="3" b="-3304"/>
                </a:stretch>
              </a:blipFill>
            </p:spPr>
            <p:txBody>
              <a:bodyPr/>
              <a:lstStyle/>
              <a:p>
                <a:r>
                  <a:rPr lang="zh-CN" altLang="en-US">
                    <a:noFill/>
                  </a:rPr>
                  <a:t> </a:t>
                </a:r>
              </a:p>
            </p:txBody>
          </p:sp>
        </mc:Fallback>
      </mc:AlternateContent>
      <p:cxnSp>
        <p:nvCxnSpPr>
          <p:cNvPr id="4" name="直接箭头连接符 3"/>
          <p:cNvCxnSpPr/>
          <p:nvPr/>
        </p:nvCxnSpPr>
        <p:spPr>
          <a:xfrm flipH="1">
            <a:off x="2781300" y="1237615"/>
            <a:ext cx="1581150" cy="62928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5" name="矩形 4"/>
          <p:cNvSpPr/>
          <p:nvPr/>
        </p:nvSpPr>
        <p:spPr>
          <a:xfrm>
            <a:off x="990600" y="1927860"/>
            <a:ext cx="4538980" cy="1397000"/>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6" name="文本框 5"/>
              <p:cNvSpPr txBox="1"/>
              <p:nvPr/>
            </p:nvSpPr>
            <p:spPr>
              <a:xfrm>
                <a:off x="933450" y="2019300"/>
                <a:ext cx="4425950" cy="1214120"/>
              </a:xfrm>
              <a:prstGeom prst="rect">
                <a:avLst/>
              </a:prstGeom>
              <a:noFill/>
            </p:spPr>
            <p:txBody>
              <a:bodyPr wrap="square" rtlCol="0">
                <a:spAutoFit/>
              </a:bodyPr>
              <a:lstStyle/>
              <a:p>
                <a:r>
                  <a:rPr lang="en-US" altLang="zh-CN">
                    <a:latin typeface="Cambria Math" panose="02040503050406030204" pitchFamily="18" charset="0"/>
                    <a:cs typeface="Cambria Math" panose="02040503050406030204" pitchFamily="18" charset="0"/>
                  </a:rPr>
                  <a:t>Particles confined inside the SNR  (</a:t>
                </a:r>
                <a14:m>
                  <m:oMath xmlns:m="http://schemas.openxmlformats.org/officeDocument/2006/math">
                    <m:r>
                      <a:rPr lang="en-US" altLang="zh-CN" i="1">
                        <a:latin typeface="Cambria Math" panose="02040503050406030204" pitchFamily="18" charset="0"/>
                        <a:cs typeface="Cambria Math" panose="02040503050406030204" pitchFamily="18" charset="0"/>
                      </a:rPr>
                      <m:t>𝑡</m:t>
                    </m:r>
                    <m:r>
                      <a:rPr lang="en-US" altLang="zh-CN" i="1">
                        <a:latin typeface="Cambria Math" panose="02040503050406030204" pitchFamily="18" charset="0"/>
                        <a:cs typeface="Cambria Math" panose="02040503050406030204" pitchFamily="18" charset="0"/>
                      </a:rPr>
                      <m:t>&lt;</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𝑒𝑠𝑐</m:t>
                        </m:r>
                      </m:sub>
                    </m:sSub>
                  </m:oMath>
                </a14:m>
                <a:r>
                  <a:rPr lang="en-US" altLang="zh-CN"/>
                  <a:t>)</a:t>
                </a:r>
                <a:endParaRPr lang="en-US" altLang="zh-CN"/>
              </a:p>
              <a:p>
                <a:endParaRPr lang="en-US" altLang="zh-CN"/>
              </a:p>
              <a:p>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𝑓</m:t>
                              </m:r>
                            </m:e>
                            <m:sub>
                              <m:r>
                                <a:rPr lang="en-US" altLang="zh-CN" i="1">
                                  <a:latin typeface="Cambria Math" panose="02040503050406030204" pitchFamily="18" charset="0"/>
                                  <a:cs typeface="Cambria Math" panose="02040503050406030204" pitchFamily="18" charset="0"/>
                                </a:rPr>
                                <m:t>𝑐𝑜𝑛</m:t>
                              </m:r>
                            </m:sub>
                          </m:sSub>
                        </m:num>
                        <m:den>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𝑡</m:t>
                          </m:r>
                        </m:den>
                      </m:f>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𝑣</m:t>
                      </m:r>
                      <m:r>
                        <a:rPr lang="en-US" altLang="zh-CN" i="1">
                          <a:latin typeface="Cambria Math" panose="02040503050406030204" pitchFamily="18" charset="0"/>
                          <a:ea typeface="微软雅黑" panose="020B0503020204020204" charset="-122"/>
                          <a:cs typeface="Cambria Math" panose="02040503050406030204" pitchFamily="18" charset="0"/>
                        </a:rPr>
                        <m:t>∙</m:t>
                      </m:r>
                      <m:r>
                        <a:rPr lang="en-US" altLang="zh-CN" i="1">
                          <a:latin typeface="Cambria Math" panose="02040503050406030204" pitchFamily="18" charset="0"/>
                          <a:ea typeface="微软雅黑" panose="020B0503020204020204" charset="-122"/>
                          <a:cs typeface="Cambria Math" panose="02040503050406030204" pitchFamily="18" charset="0"/>
                        </a:rPr>
                        <m:t>𝛻</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𝑓</m:t>
                          </m:r>
                        </m:e>
                        <m:sub>
                          <m:r>
                            <a:rPr lang="en-US" altLang="zh-CN" i="1">
                              <a:latin typeface="Cambria Math" panose="02040503050406030204" pitchFamily="18" charset="0"/>
                              <a:cs typeface="Cambria Math" panose="02040503050406030204" pitchFamily="18" charset="0"/>
                            </a:rPr>
                            <m:t>𝑐𝑜𝑛</m:t>
                          </m:r>
                        </m:sub>
                      </m:sSub>
                      <m:r>
                        <a:rPr lang="en-US" altLang="zh-CN" i="1">
                          <a:latin typeface="Cambria Math" panose="02040503050406030204" pitchFamily="18" charset="0"/>
                          <a:ea typeface="微软雅黑" panose="020B0503020204020204" charset="-122"/>
                          <a:cs typeface="Cambria Math" panose="02040503050406030204" pitchFamily="18" charset="0"/>
                        </a:rPr>
                        <m:t>=</m:t>
                      </m:r>
                      <m:f>
                        <m:fPr>
                          <m:ctrlPr>
                            <a:rPr lang="en-US" altLang="zh-CN" i="1">
                              <a:latin typeface="Cambria Math" panose="02040503050406030204" pitchFamily="18" charset="0"/>
                              <a:ea typeface="微软雅黑" panose="020B0503020204020204" charset="-122"/>
                              <a:cs typeface="Cambria Math" panose="02040503050406030204" pitchFamily="18" charset="0"/>
                            </a:rPr>
                          </m:ctrlPr>
                        </m:fPr>
                        <m:num>
                          <m:r>
                            <a:rPr lang="en-US" altLang="zh-CN" i="1">
                              <a:latin typeface="Cambria Math" panose="02040503050406030204" pitchFamily="18" charset="0"/>
                              <a:ea typeface="微软雅黑" panose="020B0503020204020204" charset="-122"/>
                              <a:cs typeface="Cambria Math" panose="02040503050406030204" pitchFamily="18" charset="0"/>
                            </a:rPr>
                            <m:t>𝑝</m:t>
                          </m:r>
                        </m:num>
                        <m:den>
                          <m:r>
                            <a:rPr lang="en-US" altLang="zh-CN" i="1">
                              <a:latin typeface="Cambria Math" panose="02040503050406030204" pitchFamily="18" charset="0"/>
                              <a:ea typeface="微软雅黑" panose="020B0503020204020204" charset="-122"/>
                              <a:cs typeface="Cambria Math" panose="02040503050406030204" pitchFamily="18" charset="0"/>
                            </a:rPr>
                            <m:t>3</m:t>
                          </m:r>
                        </m:den>
                      </m:f>
                      <m:r>
                        <a:rPr lang="en-US" altLang="zh-CN" i="1">
                          <a:latin typeface="Cambria Math" panose="02040503050406030204" pitchFamily="18" charset="0"/>
                          <a:ea typeface="MS Mincho" charset="0"/>
                          <a:cs typeface="Cambria Math" panose="02040503050406030204" pitchFamily="18" charset="0"/>
                        </a:rPr>
                        <m:t> </m:t>
                      </m:r>
                      <m:f>
                        <m:fPr>
                          <m:ctrlPr>
                            <a:rPr lang="en-US" altLang="zh-CN" i="1">
                              <a:latin typeface="Cambria Math" panose="02040503050406030204" pitchFamily="18" charset="0"/>
                              <a:ea typeface="微软雅黑" panose="020B0503020204020204" charset="-122"/>
                              <a:cs typeface="Cambria Math" panose="02040503050406030204" pitchFamily="18" charset="0"/>
                            </a:rPr>
                          </m:ctrlPr>
                        </m:fPr>
                        <m:num>
                          <m:r>
                            <a:rPr lang="en-US" altLang="zh-CN" i="1">
                              <a:latin typeface="Cambria Math" panose="02040503050406030204" pitchFamily="18" charset="0"/>
                              <a:ea typeface="微软雅黑" panose="020B0503020204020204" charset="-122"/>
                              <a:cs typeface="Cambria Math" panose="02040503050406030204" pitchFamily="18" charset="0"/>
                            </a:rPr>
                            <m:t>𝜕</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𝑓</m:t>
                              </m:r>
                            </m:e>
                            <m:sub>
                              <m:r>
                                <a:rPr lang="en-US" altLang="zh-CN" i="1">
                                  <a:latin typeface="Cambria Math" panose="02040503050406030204" pitchFamily="18" charset="0"/>
                                  <a:cs typeface="Cambria Math" panose="02040503050406030204" pitchFamily="18" charset="0"/>
                                </a:rPr>
                                <m:t>𝑐𝑜𝑛</m:t>
                              </m:r>
                            </m:sub>
                          </m:sSub>
                        </m:num>
                        <m:den>
                          <m:r>
                            <a:rPr lang="en-US" altLang="zh-CN" i="1">
                              <a:latin typeface="Cambria Math" panose="02040503050406030204" pitchFamily="18" charset="0"/>
                              <a:ea typeface="微软雅黑" panose="020B0503020204020204" charset="-122"/>
                              <a:cs typeface="Cambria Math" panose="02040503050406030204" pitchFamily="18" charset="0"/>
                            </a:rPr>
                            <m:t>𝜕</m:t>
                          </m:r>
                          <m:r>
                            <a:rPr lang="en-US" altLang="zh-CN" i="1">
                              <a:latin typeface="Cambria Math" panose="02040503050406030204" pitchFamily="18" charset="0"/>
                              <a:ea typeface="微软雅黑" panose="020B0503020204020204" charset="-122"/>
                              <a:cs typeface="Cambria Math" panose="02040503050406030204" pitchFamily="18" charset="0"/>
                            </a:rPr>
                            <m:t>𝑝</m:t>
                          </m:r>
                        </m:den>
                      </m:f>
                      <m:r>
                        <a:rPr lang="en-US" altLang="zh-CN" i="1">
                          <a:latin typeface="Cambria Math" panose="02040503050406030204" pitchFamily="18" charset="0"/>
                          <a:ea typeface="微软雅黑" panose="020B0503020204020204" charset="-122"/>
                          <a:cs typeface="Cambria Math" panose="02040503050406030204" pitchFamily="18" charset="0"/>
                        </a:rPr>
                        <m:t> </m:t>
                      </m:r>
                      <m:r>
                        <a:rPr lang="en-US" altLang="zh-CN" i="1">
                          <a:latin typeface="Cambria Math" panose="02040503050406030204" pitchFamily="18" charset="0"/>
                          <a:ea typeface="微软雅黑" panose="020B0503020204020204" charset="-122"/>
                          <a:cs typeface="Cambria Math" panose="02040503050406030204" pitchFamily="18" charset="0"/>
                        </a:rPr>
                        <m:t>𝛻</m:t>
                      </m:r>
                      <m:r>
                        <a:rPr lang="en-US" altLang="zh-CN" i="1">
                          <a:latin typeface="Cambria Math" panose="02040503050406030204" pitchFamily="18" charset="0"/>
                          <a:ea typeface="微软雅黑" panose="020B0503020204020204" charset="-122"/>
                          <a:cs typeface="Cambria Math" panose="02040503050406030204" pitchFamily="18" charset="0"/>
                        </a:rPr>
                        <m:t>∙</m:t>
                      </m:r>
                      <m:r>
                        <a:rPr lang="en-US" altLang="zh-CN" i="1">
                          <a:latin typeface="Cambria Math" panose="02040503050406030204" pitchFamily="18" charset="0"/>
                          <a:ea typeface="微软雅黑" panose="020B0503020204020204" charset="-122"/>
                          <a:cs typeface="Cambria Math" panose="02040503050406030204" pitchFamily="18" charset="0"/>
                        </a:rPr>
                        <m:t>𝑣</m:t>
                      </m:r>
                    </m:oMath>
                  </m:oMathPara>
                </a14:m>
                <a:endParaRPr lang="en-US" altLang="zh-CN"/>
              </a:p>
            </p:txBody>
          </p:sp>
        </mc:Choice>
        <mc:Fallback>
          <p:sp>
            <p:nvSpPr>
              <p:cNvPr id="6" name="文本框 5"/>
              <p:cNvSpPr txBox="1">
                <a:spLocks noRot="1" noChangeAspect="1" noMove="1" noResize="1" noEditPoints="1" noAdjustHandles="1" noChangeArrowheads="1" noChangeShapeType="1" noTextEdit="1"/>
              </p:cNvSpPr>
              <p:nvPr/>
            </p:nvSpPr>
            <p:spPr>
              <a:xfrm>
                <a:off x="933450" y="2019300"/>
                <a:ext cx="4425950" cy="1214120"/>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7" name="直接箭头连接符 6"/>
          <p:cNvCxnSpPr>
            <a:endCxn id="9" idx="0"/>
          </p:cNvCxnSpPr>
          <p:nvPr/>
        </p:nvCxnSpPr>
        <p:spPr>
          <a:xfrm>
            <a:off x="6661150" y="1200150"/>
            <a:ext cx="1971040" cy="727710"/>
          </a:xfrm>
          <a:prstGeom prst="straightConnector1">
            <a:avLst/>
          </a:prstGeom>
          <a:ln w="28575" cmpd="sng">
            <a:solidFill>
              <a:schemeClr val="accent2"/>
            </a:solidFill>
            <a:prstDash val="solid"/>
            <a:tailEnd type="arrow"/>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8" name="文本框 7"/>
              <p:cNvSpPr txBox="1"/>
              <p:nvPr/>
            </p:nvSpPr>
            <p:spPr>
              <a:xfrm>
                <a:off x="6661150" y="2019300"/>
                <a:ext cx="4425950" cy="1167130"/>
              </a:xfrm>
              <a:prstGeom prst="rect">
                <a:avLst/>
              </a:prstGeom>
              <a:noFill/>
            </p:spPr>
            <p:txBody>
              <a:bodyPr wrap="square" rtlCol="0">
                <a:spAutoFit/>
              </a:bodyPr>
              <a:lstStyle/>
              <a:p>
                <a:r>
                  <a:rPr lang="en-US" altLang="zh-CN">
                    <a:latin typeface="Cambria Math" panose="02040503050406030204" pitchFamily="18" charset="0"/>
                    <a:cs typeface="Cambria Math" panose="02040503050406030204" pitchFamily="18" charset="0"/>
                  </a:rPr>
                  <a:t>Escaped Particles  (</a:t>
                </a:r>
                <a14:m>
                  <m:oMath xmlns:m="http://schemas.openxmlformats.org/officeDocument/2006/math">
                    <m:r>
                      <a:rPr lang="en-US" altLang="zh-CN" i="1">
                        <a:latin typeface="Cambria Math" panose="02040503050406030204" pitchFamily="18" charset="0"/>
                        <a:cs typeface="Cambria Math" panose="02040503050406030204" pitchFamily="18" charset="0"/>
                      </a:rPr>
                      <m:t>𝑡</m:t>
                    </m:r>
                    <m:r>
                      <a:rPr lang="en-US" altLang="zh-CN" i="1">
                        <a:latin typeface="Cambria Math" panose="02040503050406030204" pitchFamily="18" charset="0"/>
                        <a:cs typeface="Cambria Math" panose="02040503050406030204" pitchFamily="18" charset="0"/>
                      </a:rPr>
                      <m:t>&gt;</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𝑒𝑠𝑐</m:t>
                        </m:r>
                      </m:sub>
                    </m:sSub>
                  </m:oMath>
                </a14:m>
                <a:r>
                  <a:rPr lang="en-US" altLang="zh-CN"/>
                  <a:t>)</a:t>
                </a:r>
                <a:endParaRPr lang="en-US" altLang="zh-CN"/>
              </a:p>
              <a:p>
                <a:endParaRPr lang="en-US" altLang="zh-CN"/>
              </a:p>
              <a:p>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𝑓</m:t>
                              </m:r>
                            </m:e>
                            <m:sub>
                              <m:r>
                                <a:rPr lang="en-US" altLang="zh-CN" i="1">
                                  <a:latin typeface="Cambria Math" panose="02040503050406030204" pitchFamily="18" charset="0"/>
                                  <a:cs typeface="Cambria Math" panose="02040503050406030204" pitchFamily="18" charset="0"/>
                                </a:rPr>
                                <m:t>𝑒𝑠𝑐</m:t>
                              </m:r>
                            </m:sub>
                          </m:sSub>
                        </m:num>
                        <m:den>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𝑡</m:t>
                          </m:r>
                        </m:den>
                      </m:f>
                      <m:r>
                        <a:rPr lang="en-US" altLang="zh-CN" i="1">
                          <a:latin typeface="Cambria Math" panose="02040503050406030204" pitchFamily="18" charset="0"/>
                          <a:ea typeface="微软雅黑" panose="020B0503020204020204" charset="-122"/>
                          <a:cs typeface="Cambria Math" panose="02040503050406030204" pitchFamily="18" charset="0"/>
                        </a:rPr>
                        <m:t>=</m:t>
                      </m:r>
                      <m:r>
                        <a:rPr lang="en-US" altLang="zh-CN" i="1">
                          <a:latin typeface="Cambria Math" panose="02040503050406030204" pitchFamily="18" charset="0"/>
                          <a:ea typeface="微软雅黑" panose="020B0503020204020204" charset="-122"/>
                          <a:cs typeface="Cambria Math" panose="02040503050406030204" pitchFamily="18" charset="0"/>
                        </a:rPr>
                        <m:t>𝛻</m:t>
                      </m:r>
                      <m:r>
                        <a:rPr lang="en-US" altLang="zh-CN" i="1">
                          <a:latin typeface="Cambria Math" panose="02040503050406030204" pitchFamily="18" charset="0"/>
                          <a:ea typeface="微软雅黑" panose="020B0503020204020204" charset="-122"/>
                          <a:cs typeface="Cambria Math" panose="02040503050406030204" pitchFamily="18" charset="0"/>
                        </a:rPr>
                        <m:t>∙[</m:t>
                      </m:r>
                      <m:r>
                        <a:rPr lang="en-US" altLang="zh-CN" i="1">
                          <a:latin typeface="Cambria Math" panose="02040503050406030204" pitchFamily="18" charset="0"/>
                          <a:ea typeface="微软雅黑" panose="020B0503020204020204" charset="-122"/>
                          <a:cs typeface="Cambria Math" panose="02040503050406030204" pitchFamily="18" charset="0"/>
                        </a:rPr>
                        <m:t>𝐷</m:t>
                      </m:r>
                      <m:r>
                        <a:rPr lang="en-US" altLang="zh-CN" i="1">
                          <a:latin typeface="Cambria Math" panose="02040503050406030204" pitchFamily="18" charset="0"/>
                          <a:ea typeface="微软雅黑" panose="020B0503020204020204" charset="-122"/>
                          <a:cs typeface="Cambria Math" panose="02040503050406030204" pitchFamily="18" charset="0"/>
                        </a:rPr>
                        <m:t>𝛻</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𝑓</m:t>
                          </m:r>
                        </m:e>
                        <m:sub>
                          <m:r>
                            <a:rPr lang="en-US" altLang="zh-CN" i="1">
                              <a:latin typeface="Cambria Math" panose="02040503050406030204" pitchFamily="18" charset="0"/>
                              <a:cs typeface="Cambria Math" panose="02040503050406030204" pitchFamily="18" charset="0"/>
                            </a:rPr>
                            <m:t>𝑒𝑠𝑐</m:t>
                          </m:r>
                        </m:sub>
                      </m:sSub>
                      <m:r>
                        <a:rPr lang="en-US" altLang="zh-CN" i="1">
                          <a:latin typeface="Cambria Math" panose="02040503050406030204" pitchFamily="18" charset="0"/>
                          <a:ea typeface="微软雅黑" panose="020B0503020204020204" charset="-122"/>
                          <a:cs typeface="Cambria Math" panose="02040503050406030204" pitchFamily="18" charset="0"/>
                        </a:rPr>
                        <m:t>]</m:t>
                      </m:r>
                    </m:oMath>
                  </m:oMathPara>
                </a14:m>
                <a:endParaRPr lang="en-US" altLang="zh-CN"/>
              </a:p>
            </p:txBody>
          </p:sp>
        </mc:Choice>
        <mc:Fallback>
          <p:sp>
            <p:nvSpPr>
              <p:cNvPr id="8" name="文本框 7"/>
              <p:cNvSpPr txBox="1">
                <a:spLocks noRot="1" noChangeAspect="1" noMove="1" noResize="1" noEditPoints="1" noAdjustHandles="1" noChangeArrowheads="1" noChangeShapeType="1" noTextEdit="1"/>
              </p:cNvSpPr>
              <p:nvPr/>
            </p:nvSpPr>
            <p:spPr>
              <a:xfrm>
                <a:off x="6661150" y="2019300"/>
                <a:ext cx="4425950" cy="1167130"/>
              </a:xfrm>
              <a:prstGeom prst="rect">
                <a:avLst/>
              </a:prstGeom>
              <a:blipFill rotWithShape="1">
                <a:blip r:embed="rId5"/>
                <a:stretch>
                  <a:fillRect/>
                </a:stretch>
              </a:blipFill>
            </p:spPr>
            <p:txBody>
              <a:bodyPr/>
              <a:lstStyle/>
              <a:p>
                <a:r>
                  <a:rPr lang="zh-CN" altLang="en-US">
                    <a:noFill/>
                  </a:rPr>
                  <a:t> </a:t>
                </a:r>
              </a:p>
            </p:txBody>
          </p:sp>
        </mc:Fallback>
      </mc:AlternateContent>
      <p:sp>
        <p:nvSpPr>
          <p:cNvPr id="9" name="矩形 8"/>
          <p:cNvSpPr/>
          <p:nvPr/>
        </p:nvSpPr>
        <p:spPr>
          <a:xfrm>
            <a:off x="6362700" y="1927860"/>
            <a:ext cx="4538980" cy="1397000"/>
          </a:xfrm>
          <a:prstGeom prst="rect">
            <a:avLst/>
          </a:prstGeom>
          <a:ln w="12700" cap="flat" cmpd="sng" algn="ctr">
            <a:solidFill>
              <a:schemeClr val="accent2"/>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lstStyle/>
          <a:p>
            <a:pPr algn="ctr"/>
            <a:endParaRPr lang="zh-CN" altLang="en-US"/>
          </a:p>
        </p:txBody>
      </p:sp>
      <p:pic>
        <p:nvPicPr>
          <p:cNvPr id="10" name="图片 9"/>
          <p:cNvPicPr>
            <a:picLocks noChangeAspect="1"/>
          </p:cNvPicPr>
          <p:nvPr/>
        </p:nvPicPr>
        <p:blipFill>
          <a:blip r:embed="rId6"/>
          <a:stretch>
            <a:fillRect/>
          </a:stretch>
        </p:blipFill>
        <p:spPr>
          <a:xfrm>
            <a:off x="4095750" y="3467100"/>
            <a:ext cx="3721100" cy="431800"/>
          </a:xfrm>
          <a:prstGeom prst="rect">
            <a:avLst/>
          </a:prstGeom>
        </p:spPr>
      </p:pic>
      <p:pic>
        <p:nvPicPr>
          <p:cNvPr id="11" name="图片 10" descr="10tev"/>
          <p:cNvPicPr>
            <a:picLocks noChangeAspect="1"/>
          </p:cNvPicPr>
          <p:nvPr/>
        </p:nvPicPr>
        <p:blipFill>
          <a:blip r:embed="rId7"/>
          <a:stretch>
            <a:fillRect/>
          </a:stretch>
        </p:blipFill>
        <p:spPr>
          <a:xfrm>
            <a:off x="200660" y="3788410"/>
            <a:ext cx="3119755" cy="2339975"/>
          </a:xfrm>
          <a:prstGeom prst="rect">
            <a:avLst/>
          </a:prstGeom>
        </p:spPr>
      </p:pic>
      <p:pic>
        <p:nvPicPr>
          <p:cNvPr id="12" name="图片 11" descr="50tev"/>
          <p:cNvPicPr>
            <a:picLocks noChangeAspect="1"/>
          </p:cNvPicPr>
          <p:nvPr/>
        </p:nvPicPr>
        <p:blipFill>
          <a:blip r:embed="rId8"/>
          <a:stretch>
            <a:fillRect/>
          </a:stretch>
        </p:blipFill>
        <p:spPr>
          <a:xfrm>
            <a:off x="3136265" y="3803650"/>
            <a:ext cx="3099435" cy="2324735"/>
          </a:xfrm>
          <a:prstGeom prst="rect">
            <a:avLst/>
          </a:prstGeom>
        </p:spPr>
      </p:pic>
      <p:pic>
        <p:nvPicPr>
          <p:cNvPr id="13" name="图片 12" descr="proton"/>
          <p:cNvPicPr>
            <a:picLocks noChangeAspect="1"/>
          </p:cNvPicPr>
          <p:nvPr/>
        </p:nvPicPr>
        <p:blipFill>
          <a:blip r:embed="rId9"/>
          <a:stretch>
            <a:fillRect/>
          </a:stretch>
        </p:blipFill>
        <p:spPr>
          <a:xfrm>
            <a:off x="5988050" y="3968115"/>
            <a:ext cx="2857500" cy="2143125"/>
          </a:xfrm>
          <a:prstGeom prst="rect">
            <a:avLst/>
          </a:prstGeom>
        </p:spPr>
      </p:pic>
      <p:pic>
        <p:nvPicPr>
          <p:cNvPr id="15" name="图片 14" descr="Figure_1"/>
          <p:cNvPicPr>
            <a:picLocks noChangeAspect="1"/>
          </p:cNvPicPr>
          <p:nvPr/>
        </p:nvPicPr>
        <p:blipFill>
          <a:blip r:embed="rId10"/>
          <a:stretch>
            <a:fillRect/>
          </a:stretch>
        </p:blipFill>
        <p:spPr>
          <a:xfrm>
            <a:off x="9048750" y="3886200"/>
            <a:ext cx="3056890" cy="2292985"/>
          </a:xfrm>
          <a:prstGeom prst="rect">
            <a:avLst/>
          </a:prstGeom>
        </p:spPr>
      </p:pic>
      <p:sp>
        <p:nvSpPr>
          <p:cNvPr id="16" name="文本框 15"/>
          <p:cNvSpPr txBox="1"/>
          <p:nvPr/>
        </p:nvSpPr>
        <p:spPr>
          <a:xfrm>
            <a:off x="495935" y="6184900"/>
            <a:ext cx="5078730" cy="460375"/>
          </a:xfrm>
          <a:prstGeom prst="rect">
            <a:avLst/>
          </a:prstGeom>
          <a:noFill/>
        </p:spPr>
        <p:txBody>
          <a:bodyPr wrap="square" rtlCol="0">
            <a:spAutoFit/>
          </a:bodyPr>
          <a:lstStyle/>
          <a:p>
            <a:r>
              <a:rPr lang="en-US" altLang="zh-CN" sz="1200">
                <a:latin typeface="Times New Roman" panose="02020603050405020304" charset="0"/>
                <a:cs typeface="Times New Roman" panose="02020603050405020304" charset="0"/>
              </a:rPr>
              <a:t>Spatial distribution of particles at different energies at the same time. The white dashed line marks the shock front.</a:t>
            </a:r>
            <a:endParaRPr lang="zh-CN" altLang="en-US" sz="1200">
              <a:latin typeface="Times New Roman" panose="02020603050405020304" charset="0"/>
              <a:cs typeface="Times New Roman" panose="02020603050405020304" charset="0"/>
            </a:endParaRPr>
          </a:p>
        </p:txBody>
      </p:sp>
      <p:sp>
        <p:nvSpPr>
          <p:cNvPr id="17" name="文本框 16"/>
          <p:cNvSpPr txBox="1"/>
          <p:nvPr/>
        </p:nvSpPr>
        <p:spPr>
          <a:xfrm>
            <a:off x="9097645" y="6179185"/>
            <a:ext cx="3109595" cy="645160"/>
          </a:xfrm>
          <a:prstGeom prst="rect">
            <a:avLst/>
          </a:prstGeom>
          <a:noFill/>
        </p:spPr>
        <p:txBody>
          <a:bodyPr wrap="square" rtlCol="0">
            <a:spAutoFit/>
          </a:bodyPr>
          <a:lstStyle/>
          <a:p>
            <a:r>
              <a:rPr lang="en-US" altLang="zh-CN" sz="1200">
                <a:latin typeface="Times New Roman" panose="02020603050405020304" charset="0"/>
                <a:cs typeface="Times New Roman" panose="02020603050405020304" charset="0"/>
              </a:rPr>
              <a:t>At a fixed time, the distribution of particles outside the remnant for different delta and distances.</a:t>
            </a:r>
            <a:endParaRPr lang="en-US" altLang="zh-CN" sz="1200">
              <a:latin typeface="Times New Roman" panose="02020603050405020304" charset="0"/>
              <a:cs typeface="Times New Roman" panose="02020603050405020304" charset="0"/>
            </a:endParaRPr>
          </a:p>
        </p:txBody>
      </p:sp>
      <p:sp>
        <p:nvSpPr>
          <p:cNvPr id="18" name="文本框 17"/>
          <p:cNvSpPr txBox="1"/>
          <p:nvPr/>
        </p:nvSpPr>
        <p:spPr>
          <a:xfrm>
            <a:off x="5988050" y="6128385"/>
            <a:ext cx="3109595" cy="460375"/>
          </a:xfrm>
          <a:prstGeom prst="rect">
            <a:avLst/>
          </a:prstGeom>
          <a:noFill/>
        </p:spPr>
        <p:txBody>
          <a:bodyPr wrap="square" rtlCol="0">
            <a:spAutoFit/>
          </a:bodyPr>
          <a:lstStyle/>
          <a:p>
            <a:r>
              <a:rPr lang="en-US" altLang="zh-CN" sz="1200">
                <a:latin typeface="Times New Roman" panose="02020603050405020304" charset="0"/>
                <a:cs typeface="Times New Roman" panose="02020603050405020304" charset="0"/>
              </a:rPr>
              <a:t>At a fixed time, the distribution of particles inside the remnant for different delta.</a:t>
            </a:r>
            <a:endParaRPr lang="zh-CN" altLang="en-US" sz="1200">
              <a:latin typeface="Times New Roman" panose="02020603050405020304" charset="0"/>
              <a:cs typeface="Times New Roman" panose="02020603050405020304" charset="0"/>
            </a:endParaRPr>
          </a:p>
        </p:txBody>
      </p:sp>
      <p:sp>
        <p:nvSpPr>
          <p:cNvPr id="19" name="文本框 18"/>
          <p:cNvSpPr txBox="1"/>
          <p:nvPr/>
        </p:nvSpPr>
        <p:spPr>
          <a:xfrm>
            <a:off x="1901825" y="1367790"/>
            <a:ext cx="2266950" cy="368300"/>
          </a:xfrm>
          <a:prstGeom prst="rect">
            <a:avLst/>
          </a:prstGeom>
          <a:noFill/>
        </p:spPr>
        <p:txBody>
          <a:bodyPr wrap="square" rtlCol="0">
            <a:spAutoFit/>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shell radiation</a:t>
            </a:r>
            <a:endParaRPr lang="en-US" altLang="zh-CN">
              <a:solidFill>
                <a:schemeClr val="accent1"/>
              </a:solidFill>
              <a:effectLst>
                <a:outerShdw blurRad="38100" dist="25400" dir="5400000" algn="ctr" rotWithShape="0">
                  <a:srgbClr val="6E747A">
                    <a:alpha val="43000"/>
                  </a:srgbClr>
                </a:outerShdw>
              </a:effectLst>
            </a:endParaRPr>
          </a:p>
        </p:txBody>
      </p:sp>
      <p:sp>
        <p:nvSpPr>
          <p:cNvPr id="20" name="文本框 19"/>
          <p:cNvSpPr txBox="1"/>
          <p:nvPr/>
        </p:nvSpPr>
        <p:spPr>
          <a:xfrm>
            <a:off x="7816850" y="1291590"/>
            <a:ext cx="3219450" cy="368300"/>
          </a:xfrm>
          <a:prstGeom prst="rect">
            <a:avLst/>
          </a:prstGeom>
          <a:noFill/>
        </p:spPr>
        <p:txBody>
          <a:bodyPr wrap="square" rtlCol="0">
            <a:spAutoFit/>
            <a:scene3d>
              <a:camera prst="orthographicFront"/>
              <a:lightRig rig="threePt" dir="t"/>
            </a:scene3d>
          </a:bodyPr>
          <a:lstStyle/>
          <a:p>
            <a:r>
              <a:rPr lang="en-US" altLang="zh-CN">
                <a:solidFill>
                  <a:schemeClr val="accent2"/>
                </a:solidFill>
                <a:effectLst>
                  <a:outerShdw blurRad="38100" dist="25400" dir="5400000" algn="ctr" rotWithShape="0">
                    <a:srgbClr val="6E747A">
                      <a:alpha val="43000"/>
                    </a:srgbClr>
                  </a:outerShdw>
                </a:effectLst>
              </a:rPr>
              <a:t>radiation from escaped CRs</a:t>
            </a:r>
            <a:endParaRPr lang="en-US" altLang="zh-CN">
              <a:solidFill>
                <a:schemeClr val="accent2"/>
              </a:solidFill>
              <a:effectLst>
                <a:outerShdw blurRad="38100" dist="25400" dir="5400000" algn="ctr" rotWithShape="0">
                  <a:srgbClr val="6E747A">
                    <a:alpha val="43000"/>
                  </a:srgbClr>
                </a:outerShdw>
              </a:effectLst>
            </a:endParaRPr>
          </a:p>
        </p:txBody>
      </p:sp>
      <p:sp>
        <p:nvSpPr>
          <p:cNvPr id="3" name="文本框 2"/>
          <p:cNvSpPr txBox="1"/>
          <p:nvPr/>
        </p:nvSpPr>
        <p:spPr>
          <a:xfrm>
            <a:off x="1013460" y="4182110"/>
            <a:ext cx="1026795" cy="337185"/>
          </a:xfrm>
          <a:prstGeom prst="rect">
            <a:avLst/>
          </a:prstGeom>
          <a:noFill/>
        </p:spPr>
        <p:txBody>
          <a:bodyPr wrap="square" rtlCol="0">
            <a:spAutoFit/>
          </a:bodyPr>
          <a:lstStyle/>
          <a:p>
            <a:r>
              <a:rPr lang="en-US" altLang="zh-CN" sz="1600">
                <a:solidFill>
                  <a:schemeClr val="bg1"/>
                </a:solidFill>
                <a:latin typeface="Times New Roman" panose="02020603050405020304" charset="0"/>
                <a:cs typeface="Times New Roman" panose="02020603050405020304" charset="0"/>
              </a:rPr>
              <a:t>10TeV</a:t>
            </a:r>
            <a:endParaRPr lang="en-US" altLang="zh-CN" sz="1600">
              <a:solidFill>
                <a:schemeClr val="bg1"/>
              </a:solidFill>
              <a:latin typeface="Times New Roman" panose="02020603050405020304" charset="0"/>
              <a:cs typeface="Times New Roman" panose="02020603050405020304" charset="0"/>
            </a:endParaRPr>
          </a:p>
        </p:txBody>
      </p:sp>
      <p:sp>
        <p:nvSpPr>
          <p:cNvPr id="14" name="文本框 13"/>
          <p:cNvSpPr txBox="1"/>
          <p:nvPr/>
        </p:nvSpPr>
        <p:spPr>
          <a:xfrm>
            <a:off x="3731260" y="4179570"/>
            <a:ext cx="1026795" cy="337185"/>
          </a:xfrm>
          <a:prstGeom prst="rect">
            <a:avLst/>
          </a:prstGeom>
          <a:noFill/>
        </p:spPr>
        <p:txBody>
          <a:bodyPr wrap="square" rtlCol="0">
            <a:spAutoFit/>
          </a:bodyPr>
          <a:lstStyle/>
          <a:p>
            <a:r>
              <a:rPr lang="en-US" altLang="zh-CN" sz="1600">
                <a:solidFill>
                  <a:schemeClr val="bg1"/>
                </a:solidFill>
                <a:latin typeface="Times New Roman" panose="02020603050405020304" charset="0"/>
                <a:cs typeface="Times New Roman" panose="02020603050405020304" charset="0"/>
              </a:rPr>
              <a:t>50TeV</a:t>
            </a:r>
            <a:endParaRPr lang="en-US" altLang="zh-CN" sz="1600">
              <a:solidFill>
                <a:schemeClr val="bg1"/>
              </a:solidFill>
              <a:latin typeface="Times New Roman" panose="02020603050405020304" charset="0"/>
              <a:cs typeface="Times New Roman" panose="02020603050405020304" charset="0"/>
            </a:endParaRPr>
          </a:p>
        </p:txBody>
      </p:sp>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0" y="0"/>
            <a:ext cx="12191365" cy="705485"/>
          </a:xfrm>
          <a:solidFill>
            <a:schemeClr val="accent1"/>
          </a:solidFill>
        </p:spPr>
        <p:txBody>
          <a:bodyPr/>
          <a:lstStyle/>
          <a:p>
            <a:r>
              <a:rPr lang="en-US" altLang="zh-CN" dirty="0">
                <a:solidFill>
                  <a:schemeClr val="bg1"/>
                </a:solidFill>
                <a:latin typeface="Arial Rounded MT Bold" panose="020F0704030504030204" pitchFamily="34" charset="77"/>
                <a:cs typeface="Calibri" panose="020F0502020204030204" pitchFamily="34" charset="0"/>
              </a:rPr>
              <a:t>GeV-TeV gamma-ray emission from IC 443</a:t>
            </a:r>
            <a:endParaRPr lang="en-US" altLang="zh-CN" dirty="0">
              <a:solidFill>
                <a:schemeClr val="bg1"/>
              </a:solidFill>
              <a:latin typeface="Arial Rounded MT Bold" panose="020F0704030504030204" pitchFamily="34" charset="77"/>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4" name="内容占位符 3"/>
              <p:cNvGraphicFramePr>
                <a:graphicFrameLocks noGrp="1"/>
              </p:cNvGraphicFramePr>
              <p:nvPr>
                <p:ph idx="1"/>
                <p:custDataLst>
                  <p:tags r:id="rId2"/>
                </p:custDataLst>
              </p:nvPr>
            </p:nvGraphicFramePr>
            <p:xfrm>
              <a:off x="5108010" y="754435"/>
              <a:ext cx="6268720" cy="762000"/>
            </p:xfrm>
            <a:graphic>
              <a:graphicData uri="http://schemas.openxmlformats.org/drawingml/2006/table">
                <a:tbl>
                  <a:tblPr firstRow="1" bandRow="1">
                    <a:tableStyleId>{5C22544A-7EE6-4342-B048-85BDC9FD1C3A}</a:tableStyleId>
                  </a:tblPr>
                  <a:tblGrid>
                    <a:gridCol w="1567180"/>
                    <a:gridCol w="1567180"/>
                    <a:gridCol w="1567180"/>
                    <a:gridCol w="1567180"/>
                  </a:tblGrid>
                  <a:tr h="381000">
                    <a:tc>
                      <a:txBody>
                        <a:bodyPr/>
                        <a:lstStyle/>
                        <a:p>
                          <a:pPr algn="ctr">
                            <a:buNone/>
                          </a:pPr>
                          <a:r>
                            <a:rPr lang="en-US" altLang="zh-CN"/>
                            <a:t>α</a:t>
                          </a:r>
                          <a:endParaRPr lang="en-US" altLang="zh-CN"/>
                        </a:p>
                      </a:txBody>
                      <a:tcPr/>
                    </a:tc>
                    <a:tc>
                      <a:txBody>
                        <a:bodyPr/>
                        <a:lstStyle/>
                        <a:p>
                          <a:pPr algn="ctr">
                            <a:buNone/>
                          </a:pPr>
                          <a:r>
                            <a:rPr lang="en-US" altLang="zh-CN"/>
                            <a:t>δ</a:t>
                          </a:r>
                          <a:endParaRPr lang="en-US" altLang="zh-CN"/>
                        </a:p>
                      </a:txBody>
                      <a:tcPr/>
                    </a:tc>
                    <a:tc>
                      <a:txBody>
                        <a:bodyPr/>
                        <a:lstStyle/>
                        <a:p>
                          <a:pPr algn="ctr">
                            <a:buNone/>
                          </a:pPr>
                          <a:r>
                            <a:rPr lang="en-US" altLang="zh-CN">
                              <a:latin typeface="微软雅黑" panose="020B0503020204020204" charset="-122"/>
                              <a:ea typeface="微软雅黑" panose="020B0503020204020204" charset="-122"/>
                            </a:rPr>
                            <a:t>Χ</a:t>
                          </a:r>
                          <a:endParaRPr lang="en-US" altLang="zh-CN">
                            <a:latin typeface="微软雅黑" panose="020B0503020204020204" charset="-122"/>
                            <a:ea typeface="微软雅黑" panose="020B0503020204020204" charset="-122"/>
                          </a:endParaRPr>
                        </a:p>
                      </a:txBody>
                      <a:tcPr/>
                    </a:tc>
                    <a:tc>
                      <a:txBody>
                        <a:bodyPr/>
                        <a:lstStyle/>
                        <a:p>
                          <a:pPr algn="ctr">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𝑝</m:t>
                                    </m:r>
                                  </m:e>
                                  <m:sub>
                                    <m:r>
                                      <a:rPr lang="en-US" altLang="zh-CN" i="1">
                                        <a:latin typeface="Cambria Math" panose="02040503050406030204" pitchFamily="18" charset="0"/>
                                        <a:cs typeface="Cambria Math" panose="02040503050406030204" pitchFamily="18" charset="0"/>
                                      </a:rPr>
                                      <m:t>𝑴</m:t>
                                    </m:r>
                                  </m:sub>
                                </m:sSub>
                              </m:oMath>
                            </m:oMathPara>
                          </a14:m>
                          <a:endParaRPr lang="zh-CN" altLang="en-US"/>
                        </a:p>
                      </a:txBody>
                      <a:tcPr/>
                    </a:tc>
                  </a:tr>
                  <a:tr h="381000">
                    <a:tc>
                      <a:txBody>
                        <a:bodyPr/>
                        <a:lstStyle/>
                        <a:p>
                          <a:pPr algn="ctr">
                            <a:buNone/>
                          </a:pPr>
                          <a:r>
                            <a:rPr lang="en-US" altLang="zh-CN"/>
                            <a:t>2.33</a:t>
                          </a:r>
                          <a:endParaRPr lang="en-US" altLang="zh-CN"/>
                        </a:p>
                      </a:txBody>
                      <a:tcPr/>
                    </a:tc>
                    <a:tc>
                      <a:txBody>
                        <a:bodyPr/>
                        <a:lstStyle/>
                        <a:p>
                          <a:pPr algn="ctr">
                            <a:buNone/>
                          </a:pPr>
                          <a:r>
                            <a:rPr lang="en-US" altLang="zh-CN"/>
                            <a:t>2</a:t>
                          </a:r>
                          <a:endParaRPr lang="en-US" altLang="zh-CN"/>
                        </a:p>
                      </a:txBody>
                      <a:tcPr/>
                    </a:tc>
                    <a:tc>
                      <a:txBody>
                        <a:bodyPr/>
                        <a:lstStyle/>
                        <a:p>
                          <a:pPr algn="ctr">
                            <a:buNone/>
                          </a:pPr>
                          <a:r>
                            <a:rPr lang="en-US" altLang="zh-CN"/>
                            <a:t>0.018</a:t>
                          </a:r>
                          <a:endParaRPr lang="en-US" altLang="zh-CN"/>
                        </a:p>
                      </a:txBody>
                      <a:tcPr/>
                    </a:tc>
                    <a:tc>
                      <a:txBody>
                        <a:bodyPr/>
                        <a:lstStyle/>
                        <a:p>
                          <a:pPr algn="ctr">
                            <a:buNone/>
                          </a:pPr>
                          <a:r>
                            <a:rPr lang="en-US" altLang="zh-CN"/>
                            <a:t>300Tev </a:t>
                          </a:r>
                          <a14:m>
                            <m:oMath xmlns:m="http://schemas.openxmlformats.org/officeDocument/2006/math">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𝑐</m:t>
                                  </m:r>
                                </m:e>
                                <m:sup>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1</m:t>
                                  </m:r>
                                </m:sup>
                              </m:sSup>
                            </m:oMath>
                          </a14:m>
                          <a:endParaRPr lang="en-US" altLang="zh-CN"/>
                        </a:p>
                      </a:txBody>
                      <a:tcPr/>
                    </a:tc>
                  </a:tr>
                </a:tbl>
              </a:graphicData>
            </a:graphic>
          </p:graphicFrame>
        </mc:Choice>
        <mc:Fallback xmlns="">
          <p:graphicFrame>
            <p:nvGraphicFramePr>
              <p:cNvPr id="4" name="内容占位符 3"/>
              <p:cNvGraphicFramePr>
                <a:graphicFrameLocks noGrp="1"/>
              </p:cNvGraphicFramePr>
              <p:nvPr>
                <p:ph idx="1"/>
                <p:custDataLst>
                  <p:tags r:id="rId3"/>
                </p:custDataLst>
              </p:nvPr>
            </p:nvGraphicFramePr>
            <p:xfrm>
              <a:off x="5108010" y="754435"/>
              <a:ext cx="6268720" cy="762000"/>
            </p:xfrm>
            <a:graphic>
              <a:graphicData uri="http://schemas.openxmlformats.org/drawingml/2006/table">
                <a:tbl>
                  <a:tblPr firstRow="1" bandRow="1">
                    <a:tableStyleId>{5C22544A-7EE6-4342-B048-85BDC9FD1C3A}</a:tableStyleId>
                  </a:tblPr>
                  <a:tblGrid>
                    <a:gridCol w="1567180"/>
                    <a:gridCol w="1567180"/>
                    <a:gridCol w="1567180"/>
                    <a:gridCol w="1567180"/>
                  </a:tblGrid>
                  <a:tr h="381000">
                    <a:tc>
                      <a:txBody>
                        <a:bodyPr/>
                        <a:lstStyle/>
                        <a:p>
                          <a:pPr algn="ctr">
                            <a:buNone/>
                          </a:pPr>
                          <a:r>
                            <a:rPr lang="en-US" altLang="zh-CN"/>
                            <a:t>α</a:t>
                          </a:r>
                          <a:endParaRPr lang="en-US" altLang="zh-CN"/>
                        </a:p>
                      </a:txBody>
                      <a:tcPr/>
                    </a:tc>
                    <a:tc>
                      <a:txBody>
                        <a:bodyPr/>
                        <a:lstStyle/>
                        <a:p>
                          <a:pPr algn="ctr">
                            <a:buNone/>
                          </a:pPr>
                          <a:r>
                            <a:rPr lang="en-US" altLang="zh-CN"/>
                            <a:t>δ</a:t>
                          </a:r>
                          <a:endParaRPr lang="en-US" altLang="zh-CN"/>
                        </a:p>
                      </a:txBody>
                      <a:tcPr/>
                    </a:tc>
                    <a:tc>
                      <a:txBody>
                        <a:bodyPr/>
                        <a:lstStyle/>
                        <a:p>
                          <a:pPr algn="ctr">
                            <a:buNone/>
                          </a:pPr>
                          <a:r>
                            <a:rPr lang="en-US" altLang="zh-CN">
                              <a:latin typeface="微软雅黑" panose="020B0503020204020204" charset="-122"/>
                              <a:ea typeface="微软雅黑" panose="020B0503020204020204" charset="-122"/>
                            </a:rPr>
                            <a:t>Χ</a:t>
                          </a:r>
                          <a:endParaRPr lang="en-US" altLang="zh-CN">
                            <a:latin typeface="微软雅黑" panose="020B0503020204020204" charset="-122"/>
                            <a:ea typeface="微软雅黑" panose="020B0503020204020204" charset="-122"/>
                          </a:endParaRPr>
                        </a:p>
                      </a:txBody>
                      <a:tcPr/>
                    </a:tc>
                    <a:tc>
                      <a:txBody>
                        <a:bodyPr/>
                        <a:lstStyle/>
                        <a:p>
                          <a:endParaRPr lang="zh-CN"/>
                        </a:p>
                      </a:txBody>
                      <a:tcPr>
                        <a:blipFill>
                          <a:blip r:embed="rId4"/>
                        </a:blipFill>
                      </a:tcPr>
                    </a:tc>
                  </a:tr>
                  <a:tr h="381000">
                    <a:tc>
                      <a:txBody>
                        <a:bodyPr/>
                        <a:lstStyle/>
                        <a:p>
                          <a:pPr algn="ctr">
                            <a:buNone/>
                          </a:pPr>
                          <a:r>
                            <a:rPr lang="en-US" altLang="zh-CN"/>
                            <a:t>2.33</a:t>
                          </a:r>
                          <a:endParaRPr lang="en-US" altLang="zh-CN"/>
                        </a:p>
                      </a:txBody>
                      <a:tcPr/>
                    </a:tc>
                    <a:tc>
                      <a:txBody>
                        <a:bodyPr/>
                        <a:lstStyle/>
                        <a:p>
                          <a:pPr algn="ctr">
                            <a:buNone/>
                          </a:pPr>
                          <a:r>
                            <a:rPr lang="en-US" altLang="zh-CN"/>
                            <a:t>2</a:t>
                          </a:r>
                          <a:endParaRPr lang="en-US" altLang="zh-CN"/>
                        </a:p>
                      </a:txBody>
                      <a:tcPr/>
                    </a:tc>
                    <a:tc>
                      <a:txBody>
                        <a:bodyPr/>
                        <a:lstStyle/>
                        <a:p>
                          <a:pPr algn="ctr">
                            <a:buNone/>
                          </a:pPr>
                          <a:r>
                            <a:rPr lang="en-US" altLang="zh-CN"/>
                            <a:t>0.018</a:t>
                          </a:r>
                          <a:endParaRPr lang="en-US" altLang="zh-CN"/>
                        </a:p>
                      </a:txBody>
                      <a:tcPr/>
                    </a:tc>
                    <a:tc>
                      <a:txBody>
                        <a:bodyPr/>
                        <a:lstStyle/>
                        <a:p>
                          <a:endParaRPr lang="zh-CN"/>
                        </a:p>
                      </a:txBody>
                      <a:tcPr>
                        <a:blipFill>
                          <a:blip r:embed="rId4"/>
                        </a:blipFill>
                      </a:tcPr>
                    </a:tc>
                  </a:tr>
                </a:tbl>
              </a:graphicData>
            </a:graphic>
          </p:graphicFrame>
        </mc:Fallback>
      </mc:AlternateContent>
      <p:pic>
        <p:nvPicPr>
          <p:cNvPr id="3" name="图片 2" descr="IC443"/>
          <p:cNvPicPr>
            <a:picLocks noChangeAspect="1"/>
          </p:cNvPicPr>
          <p:nvPr/>
        </p:nvPicPr>
        <p:blipFill>
          <a:blip r:embed="rId5"/>
          <a:stretch>
            <a:fillRect/>
          </a:stretch>
        </p:blipFill>
        <p:spPr>
          <a:xfrm>
            <a:off x="409575" y="953770"/>
            <a:ext cx="3805555" cy="2854325"/>
          </a:xfrm>
          <a:prstGeom prst="rect">
            <a:avLst/>
          </a:prstGeom>
        </p:spPr>
      </p:pic>
      <p:sp>
        <p:nvSpPr>
          <p:cNvPr id="10" name="文本框 9"/>
          <p:cNvSpPr txBox="1"/>
          <p:nvPr/>
        </p:nvSpPr>
        <p:spPr>
          <a:xfrm>
            <a:off x="4570095" y="4575175"/>
            <a:ext cx="7344410" cy="2325370"/>
          </a:xfrm>
          <a:prstGeom prst="rect">
            <a:avLst/>
          </a:prstGeom>
          <a:noFill/>
        </p:spPr>
        <p:txBody>
          <a:bodyPr wrap="square" rtlCol="0">
            <a:noAutofit/>
          </a:bodyPr>
          <a:lstStyle/>
          <a:p>
            <a:r>
              <a:rPr lang="en-US" altLang="zh-CN"/>
              <a:t>IC 443 is a middle-aged SNR with an estimated age ranging from 3 to 30 thousand years, at a distance of approximately 1.5 kpc.</a:t>
            </a:r>
            <a:endParaRPr lang="en-US" altLang="zh-CN"/>
          </a:p>
          <a:p>
            <a:endParaRPr lang="en-US" altLang="zh-CN"/>
          </a:p>
          <a:p>
            <a:r>
              <a:rPr lang="en-US" altLang="zh-CN"/>
              <a:t>C1 is from escaped CRs ? but it’s insufficent(red dashed line),or another supernova remanants? (blue line)</a:t>
            </a:r>
            <a:endParaRPr lang="en-US" altLang="zh-CN"/>
          </a:p>
          <a:p>
            <a:endParaRPr lang="en-US" altLang="zh-CN"/>
          </a:p>
        </p:txBody>
      </p:sp>
      <p:pic>
        <p:nvPicPr>
          <p:cNvPr id="7" name="图片 6" descr="c1"/>
          <p:cNvPicPr>
            <a:picLocks noChangeAspect="1"/>
          </p:cNvPicPr>
          <p:nvPr/>
        </p:nvPicPr>
        <p:blipFill>
          <a:blip r:embed="rId6"/>
          <a:stretch>
            <a:fillRect/>
          </a:stretch>
        </p:blipFill>
        <p:spPr>
          <a:xfrm>
            <a:off x="371475" y="3808730"/>
            <a:ext cx="3843655" cy="2882900"/>
          </a:xfrm>
          <a:prstGeom prst="rect">
            <a:avLst/>
          </a:prstGeom>
        </p:spPr>
      </p:pic>
      <p:sp>
        <p:nvSpPr>
          <p:cNvPr id="9" name="文本框 8"/>
          <p:cNvSpPr txBox="1"/>
          <p:nvPr/>
        </p:nvSpPr>
        <p:spPr>
          <a:xfrm>
            <a:off x="2689225" y="1209675"/>
            <a:ext cx="1637030" cy="306705"/>
          </a:xfrm>
          <a:prstGeom prst="rect">
            <a:avLst/>
          </a:prstGeom>
          <a:noFill/>
        </p:spPr>
        <p:txBody>
          <a:bodyPr wrap="square" rtlCol="0">
            <a:spAutoFit/>
          </a:bodyPr>
          <a:lstStyle/>
          <a:p>
            <a:r>
              <a:rPr lang="en-US" altLang="zh-CN" sz="1400"/>
              <a:t>C0:shell radiation </a:t>
            </a:r>
            <a:endParaRPr lang="en-US" altLang="zh-CN" sz="1400"/>
          </a:p>
        </p:txBody>
      </p:sp>
      <p:sp>
        <p:nvSpPr>
          <p:cNvPr id="11" name="文本框 10"/>
          <p:cNvSpPr txBox="1"/>
          <p:nvPr/>
        </p:nvSpPr>
        <p:spPr>
          <a:xfrm>
            <a:off x="772795" y="4055745"/>
            <a:ext cx="2985770" cy="306705"/>
          </a:xfrm>
          <a:prstGeom prst="rect">
            <a:avLst/>
          </a:prstGeom>
          <a:noFill/>
        </p:spPr>
        <p:txBody>
          <a:bodyPr wrap="square" rtlCol="0">
            <a:spAutoFit/>
          </a:bodyPr>
          <a:lstStyle/>
          <a:p>
            <a:r>
              <a:rPr lang="en-US" altLang="zh-CN" sz="1400"/>
              <a:t>C1:escape or another SNR?</a:t>
            </a:r>
            <a:endParaRPr lang="en-US" altLang="zh-CN" sz="1400"/>
          </a:p>
        </p:txBody>
      </p:sp>
      <p:pic>
        <p:nvPicPr>
          <p:cNvPr id="12" name="图片 11"/>
          <p:cNvPicPr>
            <a:picLocks noChangeAspect="1"/>
          </p:cNvPicPr>
          <p:nvPr/>
        </p:nvPicPr>
        <p:blipFill>
          <a:blip r:embed="rId7"/>
          <a:stretch>
            <a:fillRect/>
          </a:stretch>
        </p:blipFill>
        <p:spPr>
          <a:xfrm>
            <a:off x="5107940" y="1516380"/>
            <a:ext cx="2459355" cy="2294890"/>
          </a:xfrm>
          <a:prstGeom prst="rect">
            <a:avLst/>
          </a:prstGeom>
        </p:spPr>
      </p:pic>
      <p:pic>
        <p:nvPicPr>
          <p:cNvPr id="13" name="图片 12"/>
          <p:cNvPicPr>
            <a:picLocks noChangeAspect="1"/>
          </p:cNvPicPr>
          <p:nvPr/>
        </p:nvPicPr>
        <p:blipFill>
          <a:blip r:embed="rId8"/>
          <a:stretch>
            <a:fillRect/>
          </a:stretch>
        </p:blipFill>
        <p:spPr>
          <a:xfrm>
            <a:off x="7623810" y="1510030"/>
            <a:ext cx="2644775" cy="2298700"/>
          </a:xfrm>
          <a:prstGeom prst="rect">
            <a:avLst/>
          </a:prstGeom>
        </p:spPr>
      </p:pic>
      <p:sp>
        <p:nvSpPr>
          <p:cNvPr id="15" name="文本框 14"/>
          <p:cNvSpPr txBox="1"/>
          <p:nvPr/>
        </p:nvSpPr>
        <p:spPr>
          <a:xfrm>
            <a:off x="5107940" y="3856990"/>
            <a:ext cx="6596380" cy="245110"/>
          </a:xfrm>
          <a:prstGeom prst="rect">
            <a:avLst/>
          </a:prstGeom>
          <a:noFill/>
        </p:spPr>
        <p:txBody>
          <a:bodyPr wrap="square" rtlCol="0">
            <a:spAutoFit/>
          </a:bodyPr>
          <a:lstStyle/>
          <a:p>
            <a:r>
              <a:rPr lang="en-US" altLang="zh-CN" sz="1000" dirty="0">
                <a:solidFill>
                  <a:srgbClr val="FF0000"/>
                </a:solidFill>
                <a:latin typeface="Times New Roman" panose="02020603050405020304" charset="0"/>
                <a:cs typeface="Times New Roman" panose="02020603050405020304" charset="0"/>
              </a:rPr>
              <a:t>Cao et. al., 2026 </a:t>
            </a:r>
            <a:endParaRPr lang="en-US" altLang="zh-CN" sz="1000" dirty="0">
              <a:solidFill>
                <a:srgbClr val="FF0000"/>
              </a:solidFill>
              <a:latin typeface="Times New Roman" panose="02020603050405020304" charset="0"/>
              <a:cs typeface="Times New Roman" panose="02020603050405020304" charset="0"/>
            </a:endParaRPr>
          </a:p>
        </p:txBody>
      </p:sp>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0" y="0"/>
            <a:ext cx="12191365" cy="705485"/>
          </a:xfrm>
          <a:solidFill>
            <a:schemeClr val="accent1"/>
          </a:solidFill>
        </p:spPr>
        <p:txBody>
          <a:bodyPr/>
          <a:lstStyle/>
          <a:p>
            <a:r>
              <a:rPr lang="en-US" altLang="zh-CN" dirty="0">
                <a:solidFill>
                  <a:schemeClr val="bg1"/>
                </a:solidFill>
                <a:latin typeface="Arial Rounded MT Bold" panose="020F0704030504030204" pitchFamily="34" charset="77"/>
                <a:cs typeface="Calibri" panose="020F0502020204030204" pitchFamily="34" charset="0"/>
              </a:rPr>
              <a:t>GeV-TeV gamma-ray emission from W51C</a:t>
            </a:r>
            <a:endParaRPr lang="en-US" altLang="zh-CN" dirty="0">
              <a:solidFill>
                <a:schemeClr val="bg1"/>
              </a:solidFill>
            </a:endParaRPr>
          </a:p>
        </p:txBody>
      </p:sp>
      <mc:AlternateContent xmlns:mc="http://schemas.openxmlformats.org/markup-compatibility/2006" xmlns:a14="http://schemas.microsoft.com/office/drawing/2010/main">
        <mc:Choice Requires="a14">
          <p:graphicFrame>
            <p:nvGraphicFramePr>
              <p:cNvPr id="4" name="内容占位符 3"/>
              <p:cNvGraphicFramePr>
                <a:graphicFrameLocks noGrp="1"/>
              </p:cNvGraphicFramePr>
              <p:nvPr>
                <p:ph idx="1"/>
                <p:custDataLst>
                  <p:tags r:id="rId2"/>
                </p:custDataLst>
              </p:nvPr>
            </p:nvGraphicFramePr>
            <p:xfrm>
              <a:off x="4890770" y="759460"/>
              <a:ext cx="5071745" cy="762000"/>
            </p:xfrm>
            <a:graphic>
              <a:graphicData uri="http://schemas.openxmlformats.org/drawingml/2006/table">
                <a:tbl>
                  <a:tblPr firstRow="1" bandRow="1">
                    <a:tableStyleId>{5C22544A-7EE6-4342-B048-85BDC9FD1C3A}</a:tableStyleId>
                  </a:tblPr>
                  <a:tblGrid>
                    <a:gridCol w="1187450"/>
                    <a:gridCol w="1196340"/>
                    <a:gridCol w="1252220"/>
                    <a:gridCol w="1435735"/>
                  </a:tblGrid>
                  <a:tr h="381000">
                    <a:tc>
                      <a:txBody>
                        <a:bodyPr/>
                        <a:lstStyle/>
                        <a:p>
                          <a:pPr algn="ctr">
                            <a:buNone/>
                          </a:pPr>
                          <a:r>
                            <a:rPr lang="en-US" altLang="zh-CN"/>
                            <a:t>α</a:t>
                          </a:r>
                          <a:endParaRPr lang="en-US" altLang="zh-CN"/>
                        </a:p>
                      </a:txBody>
                      <a:tcPr/>
                    </a:tc>
                    <a:tc>
                      <a:txBody>
                        <a:bodyPr/>
                        <a:lstStyle/>
                        <a:p>
                          <a:pPr algn="ctr">
                            <a:buNone/>
                          </a:pPr>
                          <a:r>
                            <a:rPr lang="en-US" altLang="zh-CN"/>
                            <a:t>δ</a:t>
                          </a:r>
                          <a:endParaRPr lang="en-US" altLang="zh-CN"/>
                        </a:p>
                      </a:txBody>
                      <a:tcPr/>
                    </a:tc>
                    <a:tc>
                      <a:txBody>
                        <a:bodyPr/>
                        <a:lstStyle/>
                        <a:p>
                          <a:pPr algn="ctr">
                            <a:buNone/>
                          </a:pPr>
                          <a:r>
                            <a:rPr lang="en-US" altLang="zh-CN">
                              <a:latin typeface="微软雅黑" panose="020B0503020204020204" charset="-122"/>
                              <a:ea typeface="微软雅黑" panose="020B0503020204020204" charset="-122"/>
                            </a:rPr>
                            <a:t>Χ</a:t>
                          </a:r>
                          <a:endParaRPr lang="en-US" altLang="zh-CN">
                            <a:latin typeface="微软雅黑" panose="020B0503020204020204" charset="-122"/>
                            <a:ea typeface="微软雅黑" panose="020B0503020204020204" charset="-122"/>
                          </a:endParaRPr>
                        </a:p>
                      </a:txBody>
                      <a:tcPr/>
                    </a:tc>
                    <a:tc>
                      <a:txBody>
                        <a:bodyPr/>
                        <a:lstStyle/>
                        <a:p>
                          <a:pPr algn="ctr">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𝑝</m:t>
                                    </m:r>
                                  </m:e>
                                  <m:sub>
                                    <m:r>
                                      <a:rPr lang="en-US" altLang="zh-CN" i="1">
                                        <a:latin typeface="Cambria Math" panose="02040503050406030204" pitchFamily="18" charset="0"/>
                                        <a:cs typeface="Cambria Math" panose="02040503050406030204" pitchFamily="18" charset="0"/>
                                      </a:rPr>
                                      <m:t>𝑴</m:t>
                                    </m:r>
                                  </m:sub>
                                </m:sSub>
                              </m:oMath>
                            </m:oMathPara>
                          </a14:m>
                          <a:endParaRPr lang="zh-CN" altLang="en-US"/>
                        </a:p>
                      </a:txBody>
                      <a:tcPr/>
                    </a:tc>
                  </a:tr>
                  <a:tr h="381000">
                    <a:tc>
                      <a:txBody>
                        <a:bodyPr/>
                        <a:lstStyle/>
                        <a:p>
                          <a:pPr algn="ctr">
                            <a:buNone/>
                          </a:pPr>
                          <a:r>
                            <a:rPr lang="en-US" altLang="zh-CN"/>
                            <a:t>2.33</a:t>
                          </a:r>
                          <a:endParaRPr lang="en-US" altLang="zh-CN"/>
                        </a:p>
                      </a:txBody>
                      <a:tcPr/>
                    </a:tc>
                    <a:tc>
                      <a:txBody>
                        <a:bodyPr/>
                        <a:lstStyle/>
                        <a:p>
                          <a:pPr algn="ctr">
                            <a:buNone/>
                          </a:pPr>
                          <a:r>
                            <a:rPr lang="en-US" altLang="zh-CN"/>
                            <a:t>3</a:t>
                          </a:r>
                          <a:endParaRPr lang="en-US" altLang="zh-CN"/>
                        </a:p>
                      </a:txBody>
                      <a:tcPr/>
                    </a:tc>
                    <a:tc>
                      <a:txBody>
                        <a:bodyPr/>
                        <a:lstStyle/>
                        <a:p>
                          <a:pPr algn="ctr">
                            <a:buNone/>
                          </a:pPr>
                          <a:r>
                            <a:rPr lang="en-US" altLang="zh-CN"/>
                            <a:t>0.018</a:t>
                          </a:r>
                          <a:endParaRPr lang="en-US" altLang="zh-CN"/>
                        </a:p>
                      </a:txBody>
                      <a:tcPr/>
                    </a:tc>
                    <a:tc>
                      <a:txBody>
                        <a:bodyPr/>
                        <a:lstStyle/>
                        <a:p>
                          <a:pPr algn="ctr">
                            <a:buNone/>
                          </a:pPr>
                          <a:r>
                            <a:rPr lang="en-US" altLang="zh-CN"/>
                            <a:t>600Tev </a:t>
                          </a:r>
                          <a14:m>
                            <m:oMath xmlns:m="http://schemas.openxmlformats.org/officeDocument/2006/math">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𝑐</m:t>
                                  </m:r>
                                </m:e>
                                <m:sup>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1</m:t>
                                  </m:r>
                                </m:sup>
                              </m:sSup>
                            </m:oMath>
                          </a14:m>
                          <a:endParaRPr lang="en-US" altLang="zh-CN"/>
                        </a:p>
                      </a:txBody>
                      <a:tcPr/>
                    </a:tc>
                  </a:tr>
                </a:tbl>
              </a:graphicData>
            </a:graphic>
          </p:graphicFrame>
        </mc:Choice>
        <mc:Fallback xmlns="">
          <p:graphicFrame>
            <p:nvGraphicFramePr>
              <p:cNvPr id="4" name="内容占位符 3"/>
              <p:cNvGraphicFramePr>
                <a:graphicFrameLocks noGrp="1"/>
              </p:cNvGraphicFramePr>
              <p:nvPr>
                <p:ph idx="1"/>
                <p:custDataLst>
                  <p:tags r:id="rId3"/>
                </p:custDataLst>
              </p:nvPr>
            </p:nvGraphicFramePr>
            <p:xfrm>
              <a:off x="4890770" y="759460"/>
              <a:ext cx="5071745" cy="762000"/>
            </p:xfrm>
            <a:graphic>
              <a:graphicData uri="http://schemas.openxmlformats.org/drawingml/2006/table">
                <a:tbl>
                  <a:tblPr firstRow="1" bandRow="1">
                    <a:tableStyleId>{5C22544A-7EE6-4342-B048-85BDC9FD1C3A}</a:tableStyleId>
                  </a:tblPr>
                  <a:tblGrid>
                    <a:gridCol w="1187450"/>
                    <a:gridCol w="1196340"/>
                    <a:gridCol w="1252220"/>
                    <a:gridCol w="1435735"/>
                  </a:tblGrid>
                  <a:tr h="381000">
                    <a:tc>
                      <a:txBody>
                        <a:bodyPr/>
                        <a:lstStyle/>
                        <a:p>
                          <a:pPr algn="ctr">
                            <a:buNone/>
                          </a:pPr>
                          <a:r>
                            <a:rPr lang="en-US" altLang="zh-CN"/>
                            <a:t>α</a:t>
                          </a:r>
                          <a:endParaRPr lang="en-US" altLang="zh-CN"/>
                        </a:p>
                      </a:txBody>
                      <a:tcPr/>
                    </a:tc>
                    <a:tc>
                      <a:txBody>
                        <a:bodyPr/>
                        <a:lstStyle/>
                        <a:p>
                          <a:pPr algn="ctr">
                            <a:buNone/>
                          </a:pPr>
                          <a:r>
                            <a:rPr lang="en-US" altLang="zh-CN"/>
                            <a:t>δ</a:t>
                          </a:r>
                          <a:endParaRPr lang="en-US" altLang="zh-CN"/>
                        </a:p>
                      </a:txBody>
                      <a:tcPr/>
                    </a:tc>
                    <a:tc>
                      <a:txBody>
                        <a:bodyPr/>
                        <a:lstStyle/>
                        <a:p>
                          <a:pPr algn="ctr">
                            <a:buNone/>
                          </a:pPr>
                          <a:r>
                            <a:rPr lang="en-US" altLang="zh-CN">
                              <a:latin typeface="微软雅黑" panose="020B0503020204020204" charset="-122"/>
                              <a:ea typeface="微软雅黑" panose="020B0503020204020204" charset="-122"/>
                            </a:rPr>
                            <a:t>Χ</a:t>
                          </a:r>
                          <a:endParaRPr lang="en-US" altLang="zh-CN">
                            <a:latin typeface="微软雅黑" panose="020B0503020204020204" charset="-122"/>
                            <a:ea typeface="微软雅黑" panose="020B0503020204020204" charset="-122"/>
                          </a:endParaRPr>
                        </a:p>
                      </a:txBody>
                      <a:tcPr/>
                    </a:tc>
                    <a:tc>
                      <a:txBody>
                        <a:bodyPr/>
                        <a:lstStyle/>
                        <a:p>
                          <a:endParaRPr lang="zh-CN"/>
                        </a:p>
                      </a:txBody>
                      <a:tcPr>
                        <a:blipFill>
                          <a:blip r:embed="rId4"/>
                        </a:blipFill>
                      </a:tcPr>
                    </a:tc>
                  </a:tr>
                  <a:tr h="381000">
                    <a:tc>
                      <a:txBody>
                        <a:bodyPr/>
                        <a:lstStyle/>
                        <a:p>
                          <a:pPr algn="ctr">
                            <a:buNone/>
                          </a:pPr>
                          <a:r>
                            <a:rPr lang="en-US" altLang="zh-CN"/>
                            <a:t>2.33</a:t>
                          </a:r>
                          <a:endParaRPr lang="en-US" altLang="zh-CN"/>
                        </a:p>
                      </a:txBody>
                      <a:tcPr/>
                    </a:tc>
                    <a:tc>
                      <a:txBody>
                        <a:bodyPr/>
                        <a:lstStyle/>
                        <a:p>
                          <a:pPr algn="ctr">
                            <a:buNone/>
                          </a:pPr>
                          <a:r>
                            <a:rPr lang="en-US" altLang="zh-CN"/>
                            <a:t>3</a:t>
                          </a:r>
                          <a:endParaRPr lang="en-US" altLang="zh-CN"/>
                        </a:p>
                      </a:txBody>
                      <a:tcPr/>
                    </a:tc>
                    <a:tc>
                      <a:txBody>
                        <a:bodyPr/>
                        <a:lstStyle/>
                        <a:p>
                          <a:pPr algn="ctr">
                            <a:buNone/>
                          </a:pPr>
                          <a:r>
                            <a:rPr lang="en-US" altLang="zh-CN"/>
                            <a:t>0.018</a:t>
                          </a:r>
                          <a:endParaRPr lang="en-US" altLang="zh-CN"/>
                        </a:p>
                      </a:txBody>
                      <a:tcPr/>
                    </a:tc>
                    <a:tc>
                      <a:txBody>
                        <a:bodyPr/>
                        <a:lstStyle/>
                        <a:p>
                          <a:endParaRPr lang="zh-CN"/>
                        </a:p>
                      </a:txBody>
                      <a:tcPr>
                        <a:blipFill>
                          <a:blip r:embed="rId4"/>
                        </a:blipFill>
                      </a:tcPr>
                    </a:tc>
                  </a:tr>
                </a:tbl>
              </a:graphicData>
            </a:graphic>
          </p:graphicFrame>
        </mc:Fallback>
      </mc:AlternateContent>
      <p:pic>
        <p:nvPicPr>
          <p:cNvPr id="9" name="图片 8" descr="w51c"/>
          <p:cNvPicPr>
            <a:picLocks noChangeAspect="1"/>
          </p:cNvPicPr>
          <p:nvPr/>
        </p:nvPicPr>
        <p:blipFill>
          <a:blip r:embed="rId5"/>
          <a:stretch>
            <a:fillRect/>
          </a:stretch>
        </p:blipFill>
        <p:spPr>
          <a:xfrm>
            <a:off x="4462780" y="1575435"/>
            <a:ext cx="3717925" cy="2788285"/>
          </a:xfrm>
          <a:prstGeom prst="rect">
            <a:avLst/>
          </a:prstGeom>
        </p:spPr>
      </p:pic>
      <p:sp>
        <p:nvSpPr>
          <p:cNvPr id="10" name="文本框 9"/>
          <p:cNvSpPr txBox="1"/>
          <p:nvPr/>
        </p:nvSpPr>
        <p:spPr>
          <a:xfrm>
            <a:off x="5173345" y="6049010"/>
            <a:ext cx="7128510" cy="1225550"/>
          </a:xfrm>
          <a:prstGeom prst="rect">
            <a:avLst/>
          </a:prstGeom>
          <a:noFill/>
        </p:spPr>
        <p:txBody>
          <a:bodyPr wrap="square" rtlCol="0">
            <a:noAutofit/>
          </a:bodyPr>
          <a:lstStyle/>
          <a:p>
            <a:r>
              <a:rPr lang="en-US" altLang="zh-CN"/>
              <a:t>W51C is a middle-aged SNR with an estimated age 18 thousand years, at a distance of approximately 5.5 kpc.</a:t>
            </a:r>
            <a:endParaRPr lang="en-US" altLang="zh-CN"/>
          </a:p>
          <a:p>
            <a:endParaRPr lang="en-US" altLang="zh-CN"/>
          </a:p>
          <a:p>
            <a:endParaRPr lang="en-US" altLang="zh-CN"/>
          </a:p>
        </p:txBody>
      </p:sp>
      <p:sp>
        <p:nvSpPr>
          <p:cNvPr id="20" name="内容占位符 1"/>
          <p:cNvSpPr txBox="1"/>
          <p:nvPr/>
        </p:nvSpPr>
        <p:spPr>
          <a:xfrm>
            <a:off x="3920751" y="6184195"/>
            <a:ext cx="2479464" cy="393158"/>
          </a:xfrm>
          <a:prstGeom prst="rect">
            <a:avLst/>
          </a:prstGeom>
        </p:spPr>
        <p:txBody>
          <a:bodyPr vert="horz" lIns="91440" tIns="45720" rIns="91440" bIns="45720">
            <a:normAutofit/>
          </a:bodyPr>
          <a:lstStyle>
            <a:lvl1pPr marL="342900" lvl="0" indent="-342900" algn="l" defTabSz="914400">
              <a:lnSpc>
                <a:spcPct val="110000"/>
              </a:lnSpc>
              <a:spcBef>
                <a:spcPts val="0"/>
              </a:spcBef>
              <a:spcAft>
                <a:spcPts val="1000"/>
              </a:spcAft>
              <a:buClr>
                <a:srgbClr val="FFC000"/>
              </a:buClr>
              <a:buFont typeface="Wingdings" panose="05000000000000000000" pitchFamily="2" charset="2"/>
              <a:buChar char="n"/>
              <a:defRPr sz="2800" b="0" kern="1200" baseline="0">
                <a:solidFill>
                  <a:schemeClr val="tx1"/>
                </a:solidFill>
                <a:latin typeface="Arial" panose="020B0604020202020204"/>
                <a:ea typeface="微软雅黑" panose="020B0503020204020204" charset="-122"/>
              </a:defRPr>
            </a:lvl1pPr>
            <a:lvl2pPr marL="742950" lvl="1" indent="-285750" algn="l" defTabSz="914400">
              <a:spcBef>
                <a:spcPct val="20000"/>
              </a:spcBef>
              <a:buFont typeface="Arial" panose="020B0604020202020204" pitchFamily="34" charset="0"/>
              <a:buChar char="–"/>
              <a:defRPr sz="2400" kern="1200" baseline="0">
                <a:solidFill>
                  <a:schemeClr val="tx1"/>
                </a:solidFill>
                <a:latin typeface="Arial" panose="020B0604020202020204"/>
                <a:ea typeface="微软雅黑" panose="020B0503020204020204" charset="-122"/>
              </a:defRPr>
            </a:lvl2pPr>
            <a:lvl3pPr marL="1143000" lvl="2" indent="-228600" algn="l" defTabSz="914400">
              <a:spcBef>
                <a:spcPct val="20000"/>
              </a:spcBef>
              <a:buFont typeface="Arial" panose="020B0604020202020204" pitchFamily="34" charset="0"/>
              <a:buChar char="•"/>
              <a:defRPr sz="2400" kern="1200" baseline="0">
                <a:solidFill>
                  <a:schemeClr val="tx1"/>
                </a:solidFill>
                <a:latin typeface="Calibri" panose="020F0502020204030204"/>
                <a:ea typeface="宋体" panose="02010600030101010101" pitchFamily="2" charset="-122"/>
              </a:defRPr>
            </a:lvl3pPr>
            <a:lvl4pPr marL="1600200" lvl="3" indent="-228600" algn="l" defTabSz="914400">
              <a:spcBef>
                <a:spcPct val="20000"/>
              </a:spcBef>
              <a:buFont typeface="Arial" panose="020B0604020202020204" pitchFamily="34" charset="0"/>
              <a:buChar char="–"/>
              <a:defRPr sz="2000" kern="1200" baseline="0">
                <a:solidFill>
                  <a:schemeClr val="tx1"/>
                </a:solidFill>
                <a:latin typeface="Calibri" panose="020F0502020204030204"/>
                <a:ea typeface="宋体" panose="02010600030101010101" pitchFamily="2" charset="-122"/>
              </a:defRPr>
            </a:lvl4pPr>
            <a:lvl5pPr marL="2057400" lvl="4" indent="-228600" algn="l" defTabSz="914400">
              <a:spcBef>
                <a:spcPct val="20000"/>
              </a:spcBef>
              <a:buFont typeface="Arial" panose="020B0604020202020204" pitchFamily="34" charset="0"/>
              <a:buChar char="»"/>
              <a:defRPr sz="2000" kern="1200" baseline="0">
                <a:solidFill>
                  <a:schemeClr val="tx1"/>
                </a:solidFill>
                <a:latin typeface="Calibri" panose="020F0502020204030204"/>
                <a:ea typeface="宋体" panose="02010600030101010101" pitchFamily="2"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9pPr>
          </a:lstStyle>
          <a:p>
            <a:pPr marL="0" indent="0">
              <a:buNone/>
            </a:pPr>
            <a:r>
              <a:rPr lang="en-US" altLang="zh-CN" sz="1000" dirty="0">
                <a:solidFill>
                  <a:srgbClr val="FF0000"/>
                </a:solidFill>
                <a:latin typeface="Times New Roman" panose="02020603050405020304" charset="0"/>
                <a:cs typeface="Times New Roman" panose="02020603050405020304" charset="0"/>
              </a:rPr>
              <a:t>Fermi-LAT coll. 2009</a:t>
            </a:r>
            <a:endParaRPr lang="en-US" altLang="zh-CN" sz="1000" dirty="0">
              <a:solidFill>
                <a:srgbClr val="FF0000"/>
              </a:solidFill>
              <a:latin typeface="Times New Roman" panose="02020603050405020304" charset="0"/>
              <a:cs typeface="Times New Roman" panose="02020603050405020304" charset="0"/>
            </a:endParaRPr>
          </a:p>
        </p:txBody>
      </p:sp>
      <p:sp>
        <p:nvSpPr>
          <p:cNvPr id="13" name="内容占位符 1"/>
          <p:cNvSpPr txBox="1"/>
          <p:nvPr/>
        </p:nvSpPr>
        <p:spPr>
          <a:xfrm>
            <a:off x="3920490" y="5863590"/>
            <a:ext cx="2553970" cy="393065"/>
          </a:xfrm>
          <a:prstGeom prst="rect">
            <a:avLst/>
          </a:prstGeom>
        </p:spPr>
        <p:txBody>
          <a:bodyPr vert="horz" lIns="91440" tIns="45720" rIns="91440" bIns="45720">
            <a:normAutofit/>
          </a:bodyPr>
          <a:lstStyle>
            <a:lvl1pPr marL="342900" lvl="0" indent="-342900" algn="l" defTabSz="914400">
              <a:lnSpc>
                <a:spcPct val="110000"/>
              </a:lnSpc>
              <a:spcBef>
                <a:spcPts val="0"/>
              </a:spcBef>
              <a:spcAft>
                <a:spcPts val="1000"/>
              </a:spcAft>
              <a:buClr>
                <a:srgbClr val="FFC000"/>
              </a:buClr>
              <a:buFont typeface="Wingdings" panose="05000000000000000000" pitchFamily="2" charset="2"/>
              <a:buChar char="n"/>
              <a:defRPr sz="2800" b="0" kern="1200" baseline="0">
                <a:solidFill>
                  <a:schemeClr val="tx1"/>
                </a:solidFill>
                <a:latin typeface="Arial" panose="020B0604020202020204"/>
                <a:ea typeface="微软雅黑" panose="020B0503020204020204" charset="-122"/>
              </a:defRPr>
            </a:lvl1pPr>
            <a:lvl2pPr marL="742950" lvl="1" indent="-285750" algn="l" defTabSz="914400">
              <a:spcBef>
                <a:spcPct val="20000"/>
              </a:spcBef>
              <a:buFont typeface="Arial" panose="020B0604020202020204" pitchFamily="34" charset="0"/>
              <a:buChar char="–"/>
              <a:defRPr sz="2400" kern="1200" baseline="0">
                <a:solidFill>
                  <a:schemeClr val="tx1"/>
                </a:solidFill>
                <a:latin typeface="Arial" panose="020B0604020202020204"/>
                <a:ea typeface="微软雅黑" panose="020B0503020204020204" charset="-122"/>
              </a:defRPr>
            </a:lvl2pPr>
            <a:lvl3pPr marL="1143000" lvl="2" indent="-228600" algn="l" defTabSz="914400">
              <a:spcBef>
                <a:spcPct val="20000"/>
              </a:spcBef>
              <a:buFont typeface="Arial" panose="020B0604020202020204" pitchFamily="34" charset="0"/>
              <a:buChar char="•"/>
              <a:defRPr sz="2400" kern="1200" baseline="0">
                <a:solidFill>
                  <a:schemeClr val="tx1"/>
                </a:solidFill>
                <a:latin typeface="Calibri" panose="020F0502020204030204"/>
                <a:ea typeface="宋体" panose="02010600030101010101" pitchFamily="2" charset="-122"/>
              </a:defRPr>
            </a:lvl3pPr>
            <a:lvl4pPr marL="1600200" lvl="3" indent="-228600" algn="l" defTabSz="914400">
              <a:spcBef>
                <a:spcPct val="20000"/>
              </a:spcBef>
              <a:buFont typeface="Arial" panose="020B0604020202020204" pitchFamily="34" charset="0"/>
              <a:buChar char="–"/>
              <a:defRPr sz="2000" kern="1200" baseline="0">
                <a:solidFill>
                  <a:schemeClr val="tx1"/>
                </a:solidFill>
                <a:latin typeface="Calibri" panose="020F0502020204030204"/>
                <a:ea typeface="宋体" panose="02010600030101010101" pitchFamily="2" charset="-122"/>
              </a:defRPr>
            </a:lvl4pPr>
            <a:lvl5pPr marL="2057400" lvl="4" indent="-228600" algn="l" defTabSz="914400">
              <a:spcBef>
                <a:spcPct val="20000"/>
              </a:spcBef>
              <a:buFont typeface="Arial" panose="020B0604020202020204" pitchFamily="34" charset="0"/>
              <a:buChar char="»"/>
              <a:defRPr sz="2000" kern="1200" baseline="0">
                <a:solidFill>
                  <a:schemeClr val="tx1"/>
                </a:solidFill>
                <a:latin typeface="Calibri" panose="020F0502020204030204"/>
                <a:ea typeface="宋体" panose="02010600030101010101" pitchFamily="2"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9pPr>
          </a:lstStyle>
          <a:p>
            <a:pPr marL="0" indent="0">
              <a:buNone/>
            </a:pPr>
            <a:r>
              <a:rPr lang="en-US" altLang="zh-CN" sz="1000" dirty="0">
                <a:solidFill>
                  <a:srgbClr val="FF0000"/>
                </a:solidFill>
                <a:latin typeface="Times New Roman" panose="02020603050405020304" charset="0"/>
                <a:cs typeface="Times New Roman" panose="02020603050405020304" charset="0"/>
              </a:rPr>
              <a:t>MAGIC coll. 2012</a:t>
            </a:r>
            <a:endParaRPr lang="en-US" altLang="zh-CN" sz="1000" dirty="0">
              <a:solidFill>
                <a:srgbClr val="FF0000"/>
              </a:solidFill>
              <a:latin typeface="Times New Roman" panose="02020603050405020304" charset="0"/>
              <a:cs typeface="Times New Roman" panose="02020603050405020304" charset="0"/>
            </a:endParaRPr>
          </a:p>
        </p:txBody>
      </p:sp>
      <p:pic>
        <p:nvPicPr>
          <p:cNvPr id="14" name="图片 13"/>
          <p:cNvPicPr>
            <a:picLocks noChangeAspect="1"/>
          </p:cNvPicPr>
          <p:nvPr/>
        </p:nvPicPr>
        <p:blipFill>
          <a:blip r:embed="rId6"/>
          <a:stretch>
            <a:fillRect/>
          </a:stretch>
        </p:blipFill>
        <p:spPr>
          <a:xfrm>
            <a:off x="299085" y="839470"/>
            <a:ext cx="3112770" cy="2636520"/>
          </a:xfrm>
          <a:prstGeom prst="rect">
            <a:avLst/>
          </a:prstGeom>
        </p:spPr>
      </p:pic>
      <p:pic>
        <p:nvPicPr>
          <p:cNvPr id="16" name="图片 15"/>
          <p:cNvPicPr>
            <a:picLocks noChangeAspect="1"/>
          </p:cNvPicPr>
          <p:nvPr/>
        </p:nvPicPr>
        <p:blipFill>
          <a:blip r:embed="rId7"/>
          <a:stretch>
            <a:fillRect/>
          </a:stretch>
        </p:blipFill>
        <p:spPr>
          <a:xfrm>
            <a:off x="0" y="3888105"/>
            <a:ext cx="3604895" cy="2886710"/>
          </a:xfrm>
          <a:prstGeom prst="rect">
            <a:avLst/>
          </a:prstGeom>
        </p:spPr>
      </p:pic>
      <p:sp>
        <p:nvSpPr>
          <p:cNvPr id="15" name="内容占位符 1"/>
          <p:cNvSpPr txBox="1"/>
          <p:nvPr/>
        </p:nvSpPr>
        <p:spPr>
          <a:xfrm>
            <a:off x="3920643" y="6465237"/>
            <a:ext cx="2479464" cy="393158"/>
          </a:xfrm>
          <a:prstGeom prst="rect">
            <a:avLst/>
          </a:prstGeom>
        </p:spPr>
        <p:txBody>
          <a:bodyPr vert="horz" lIns="91440" tIns="45720" rIns="91440" bIns="45720">
            <a:normAutofit/>
          </a:bodyPr>
          <a:lstStyle>
            <a:lvl1pPr marL="342900" lvl="0" indent="-342900" algn="l" defTabSz="914400">
              <a:lnSpc>
                <a:spcPct val="110000"/>
              </a:lnSpc>
              <a:spcBef>
                <a:spcPts val="0"/>
              </a:spcBef>
              <a:spcAft>
                <a:spcPts val="1000"/>
              </a:spcAft>
              <a:buClr>
                <a:srgbClr val="FFC000"/>
              </a:buClr>
              <a:buFont typeface="Wingdings" panose="05000000000000000000" pitchFamily="2" charset="2"/>
              <a:buChar char="n"/>
              <a:defRPr sz="2800" b="0" kern="1200" baseline="0">
                <a:solidFill>
                  <a:schemeClr val="tx1"/>
                </a:solidFill>
                <a:latin typeface="Arial" panose="020B0604020202020204"/>
                <a:ea typeface="微软雅黑" panose="020B0503020204020204" charset="-122"/>
              </a:defRPr>
            </a:lvl1pPr>
            <a:lvl2pPr marL="742950" lvl="1" indent="-285750" algn="l" defTabSz="914400">
              <a:spcBef>
                <a:spcPct val="20000"/>
              </a:spcBef>
              <a:buFont typeface="Arial" panose="020B0604020202020204" pitchFamily="34" charset="0"/>
              <a:buChar char="–"/>
              <a:defRPr sz="2400" kern="1200" baseline="0">
                <a:solidFill>
                  <a:schemeClr val="tx1"/>
                </a:solidFill>
                <a:latin typeface="Arial" panose="020B0604020202020204"/>
                <a:ea typeface="微软雅黑" panose="020B0503020204020204" charset="-122"/>
              </a:defRPr>
            </a:lvl2pPr>
            <a:lvl3pPr marL="1143000" lvl="2" indent="-228600" algn="l" defTabSz="914400">
              <a:spcBef>
                <a:spcPct val="20000"/>
              </a:spcBef>
              <a:buFont typeface="Arial" panose="020B0604020202020204" pitchFamily="34" charset="0"/>
              <a:buChar char="•"/>
              <a:defRPr sz="2400" kern="1200" baseline="0">
                <a:solidFill>
                  <a:schemeClr val="tx1"/>
                </a:solidFill>
                <a:latin typeface="Calibri" panose="020F0502020204030204"/>
                <a:ea typeface="宋体" panose="02010600030101010101" pitchFamily="2" charset="-122"/>
              </a:defRPr>
            </a:lvl3pPr>
            <a:lvl4pPr marL="1600200" lvl="3" indent="-228600" algn="l" defTabSz="914400">
              <a:spcBef>
                <a:spcPct val="20000"/>
              </a:spcBef>
              <a:buFont typeface="Arial" panose="020B0604020202020204" pitchFamily="34" charset="0"/>
              <a:buChar char="–"/>
              <a:defRPr sz="2000" kern="1200" baseline="0">
                <a:solidFill>
                  <a:schemeClr val="tx1"/>
                </a:solidFill>
                <a:latin typeface="Calibri" panose="020F0502020204030204"/>
                <a:ea typeface="宋体" panose="02010600030101010101" pitchFamily="2" charset="-122"/>
              </a:defRPr>
            </a:lvl4pPr>
            <a:lvl5pPr marL="2057400" lvl="4" indent="-228600" algn="l" defTabSz="914400">
              <a:spcBef>
                <a:spcPct val="20000"/>
              </a:spcBef>
              <a:buFont typeface="Arial" panose="020B0604020202020204" pitchFamily="34" charset="0"/>
              <a:buChar char="»"/>
              <a:defRPr sz="2000" kern="1200" baseline="0">
                <a:solidFill>
                  <a:schemeClr val="tx1"/>
                </a:solidFill>
                <a:latin typeface="Calibri" panose="020F0502020204030204"/>
                <a:ea typeface="宋体" panose="02010600030101010101" pitchFamily="2"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9pPr>
          </a:lstStyle>
          <a:p>
            <a:pPr marL="0" indent="0">
              <a:buNone/>
            </a:pPr>
            <a:r>
              <a:rPr lang="en-US" altLang="zh-CN" sz="1000" dirty="0">
                <a:solidFill>
                  <a:srgbClr val="FF0000"/>
                </a:solidFill>
                <a:latin typeface="Times New Roman" panose="02020603050405020304" charset="0"/>
                <a:cs typeface="Times New Roman" panose="02020603050405020304" charset="0"/>
              </a:rPr>
              <a:t>LHAASO coll. 2024</a:t>
            </a:r>
            <a:endParaRPr lang="en-US" altLang="zh-CN" sz="1000" dirty="0">
              <a:solidFill>
                <a:srgbClr val="FF0000"/>
              </a:solidFill>
              <a:latin typeface="Times New Roman" panose="02020603050405020304" charset="0"/>
              <a:cs typeface="Times New Roman" panose="02020603050405020304" charset="0"/>
            </a:endParaRPr>
          </a:p>
        </p:txBody>
      </p:sp>
      <p:sp>
        <p:nvSpPr>
          <p:cNvPr id="17" name="文本框 16"/>
          <p:cNvSpPr txBox="1"/>
          <p:nvPr/>
        </p:nvSpPr>
        <p:spPr>
          <a:xfrm>
            <a:off x="8629650" y="1790065"/>
            <a:ext cx="3597275" cy="368300"/>
          </a:xfrm>
          <a:prstGeom prst="rect">
            <a:avLst/>
          </a:prstGeom>
          <a:noFill/>
          <a:ln>
            <a:solidFill>
              <a:srgbClr val="00B0F0"/>
            </a:solidFill>
          </a:ln>
        </p:spPr>
        <p:txBody>
          <a:bodyPr wrap="square" rtlCol="0">
            <a:spAutoFit/>
          </a:bodyPr>
          <a:lstStyle/>
          <a:p>
            <a:r>
              <a:rPr lang="en-US" altLang="zh-CN"/>
              <a:t>shell radiation(Fermi,MAGIC)</a:t>
            </a:r>
            <a:endParaRPr lang="en-US" altLang="zh-CN"/>
          </a:p>
        </p:txBody>
      </p:sp>
      <p:cxnSp>
        <p:nvCxnSpPr>
          <p:cNvPr id="19" name="直接箭头连接符 18"/>
          <p:cNvCxnSpPr>
            <a:stCxn id="17" idx="1"/>
          </p:cNvCxnSpPr>
          <p:nvPr/>
        </p:nvCxnSpPr>
        <p:spPr>
          <a:xfrm flipH="1">
            <a:off x="6002020" y="1974215"/>
            <a:ext cx="2627630" cy="10033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a:off x="8629650" y="2527300"/>
            <a:ext cx="3672205" cy="368300"/>
          </a:xfrm>
          <a:prstGeom prst="rect">
            <a:avLst/>
          </a:prstGeom>
          <a:noFill/>
          <a:ln>
            <a:solidFill>
              <a:srgbClr val="FF0000"/>
            </a:solidFill>
          </a:ln>
        </p:spPr>
        <p:txBody>
          <a:bodyPr wrap="square" rtlCol="0">
            <a:spAutoFit/>
          </a:bodyPr>
          <a:lstStyle/>
          <a:p>
            <a:r>
              <a:rPr lang="en-US" altLang="zh-CN"/>
              <a:t>escaping CRs radiation(LHAASO)</a:t>
            </a:r>
            <a:endParaRPr lang="en-US" altLang="zh-CN"/>
          </a:p>
        </p:txBody>
      </p:sp>
      <p:cxnSp>
        <p:nvCxnSpPr>
          <p:cNvPr id="22" name="直接箭头连接符 21"/>
          <p:cNvCxnSpPr/>
          <p:nvPr/>
        </p:nvCxnSpPr>
        <p:spPr>
          <a:xfrm flipH="1">
            <a:off x="7035165" y="2673985"/>
            <a:ext cx="1564005" cy="160655"/>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pic>
        <p:nvPicPr>
          <p:cNvPr id="3" name="图片 2"/>
          <p:cNvPicPr>
            <a:picLocks noChangeAspect="1"/>
          </p:cNvPicPr>
          <p:nvPr/>
        </p:nvPicPr>
        <p:blipFill>
          <a:blip r:embed="rId8"/>
          <a:stretch>
            <a:fillRect/>
          </a:stretch>
        </p:blipFill>
        <p:spPr>
          <a:xfrm>
            <a:off x="5613400" y="4363720"/>
            <a:ext cx="2398395" cy="1722755"/>
          </a:xfrm>
          <a:prstGeom prst="rect">
            <a:avLst/>
          </a:prstGeom>
        </p:spPr>
      </p:pic>
      <p:pic>
        <p:nvPicPr>
          <p:cNvPr id="5" name="图片 4"/>
          <p:cNvPicPr>
            <a:picLocks noChangeAspect="1"/>
          </p:cNvPicPr>
          <p:nvPr/>
        </p:nvPicPr>
        <p:blipFill>
          <a:blip r:embed="rId9"/>
          <a:stretch>
            <a:fillRect/>
          </a:stretch>
        </p:blipFill>
        <p:spPr>
          <a:xfrm>
            <a:off x="8599170" y="4363720"/>
            <a:ext cx="2225675" cy="1686560"/>
          </a:xfrm>
          <a:prstGeom prst="rect">
            <a:avLst/>
          </a:prstGeom>
        </p:spPr>
      </p:pic>
      <p:sp>
        <p:nvSpPr>
          <p:cNvPr id="6" name="文本框 5"/>
          <p:cNvSpPr txBox="1"/>
          <p:nvPr/>
        </p:nvSpPr>
        <p:spPr>
          <a:xfrm>
            <a:off x="8940388" y="5311775"/>
            <a:ext cx="2730500" cy="306705"/>
          </a:xfrm>
          <a:prstGeom prst="rect">
            <a:avLst/>
          </a:prstGeom>
          <a:noFill/>
        </p:spPr>
        <p:txBody>
          <a:bodyPr wrap="square" rtlCol="0">
            <a:spAutoFit/>
          </a:bodyPr>
          <a:lstStyle/>
          <a:p>
            <a:r>
              <a:rPr lang="en-US" altLang="zh-CN" sz="1400"/>
              <a:t>shell radiation</a:t>
            </a:r>
            <a:r>
              <a:rPr lang="zh-CN" altLang="en-US" sz="1400"/>
              <a:t>？</a:t>
            </a:r>
            <a:endParaRPr lang="zh-CN" altLang="en-US" sz="1400"/>
          </a:p>
        </p:txBody>
      </p:sp>
    </p:spTree>
    <p:custDataLst>
      <p:tags r:id="rId1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0" y="0"/>
            <a:ext cx="12192000" cy="705485"/>
          </a:xfrm>
          <a:solidFill>
            <a:schemeClr val="accent1"/>
          </a:solidFill>
        </p:spPr>
        <p:txBody>
          <a:bodyPr/>
          <a:lstStyle/>
          <a:p>
            <a:r>
              <a:rPr lang="en-US" altLang="zh-CN" dirty="0">
                <a:solidFill>
                  <a:schemeClr val="bg1"/>
                </a:solidFill>
                <a:latin typeface="Arial Rounded MT Bold" panose="020F0704030504030204" pitchFamily="34" charset="77"/>
                <a:cs typeface="Calibri" panose="020F0502020204030204" pitchFamily="34" charset="0"/>
              </a:rPr>
              <a:t>GeV-TeV gamma-ray emission from W44</a:t>
            </a:r>
            <a:endParaRPr lang="en-US" altLang="zh-CN" dirty="0">
              <a:solidFill>
                <a:schemeClr val="bg1"/>
              </a:solidFill>
            </a:endParaRPr>
          </a:p>
        </p:txBody>
      </p:sp>
      <mc:AlternateContent xmlns:mc="http://schemas.openxmlformats.org/markup-compatibility/2006" xmlns:a14="http://schemas.microsoft.com/office/drawing/2010/main">
        <mc:Choice Requires="a14">
          <p:graphicFrame>
            <p:nvGraphicFramePr>
              <p:cNvPr id="4" name="内容占位符 3"/>
              <p:cNvGraphicFramePr>
                <a:graphicFrameLocks noGrp="1"/>
              </p:cNvGraphicFramePr>
              <p:nvPr>
                <p:ph idx="1"/>
                <p:custDataLst>
                  <p:tags r:id="rId2"/>
                </p:custDataLst>
              </p:nvPr>
            </p:nvGraphicFramePr>
            <p:xfrm>
              <a:off x="5362645" y="705540"/>
              <a:ext cx="6268720" cy="762000"/>
            </p:xfrm>
            <a:graphic>
              <a:graphicData uri="http://schemas.openxmlformats.org/drawingml/2006/table">
                <a:tbl>
                  <a:tblPr firstRow="1" bandRow="1">
                    <a:tableStyleId>{5C22544A-7EE6-4342-B048-85BDC9FD1C3A}</a:tableStyleId>
                  </a:tblPr>
                  <a:tblGrid>
                    <a:gridCol w="1567180"/>
                    <a:gridCol w="1567180"/>
                    <a:gridCol w="1567180"/>
                    <a:gridCol w="1567180"/>
                  </a:tblGrid>
                  <a:tr h="381000">
                    <a:tc>
                      <a:txBody>
                        <a:bodyPr/>
                        <a:lstStyle/>
                        <a:p>
                          <a:pPr algn="ctr">
                            <a:buNone/>
                          </a:pPr>
                          <a:r>
                            <a:rPr lang="en-US" altLang="zh-CN"/>
                            <a:t>α</a:t>
                          </a:r>
                          <a:endParaRPr lang="en-US" altLang="zh-CN"/>
                        </a:p>
                      </a:txBody>
                      <a:tcPr/>
                    </a:tc>
                    <a:tc>
                      <a:txBody>
                        <a:bodyPr/>
                        <a:lstStyle/>
                        <a:p>
                          <a:pPr algn="ctr">
                            <a:buNone/>
                          </a:pPr>
                          <a:r>
                            <a:rPr lang="en-US" altLang="zh-CN"/>
                            <a:t>δ</a:t>
                          </a:r>
                          <a:endParaRPr lang="en-US" altLang="zh-CN"/>
                        </a:p>
                      </a:txBody>
                      <a:tcPr/>
                    </a:tc>
                    <a:tc>
                      <a:txBody>
                        <a:bodyPr/>
                        <a:lstStyle/>
                        <a:p>
                          <a:pPr algn="ctr">
                            <a:buNone/>
                          </a:pPr>
                          <a:r>
                            <a:rPr lang="en-US" altLang="zh-CN">
                              <a:latin typeface="微软雅黑" panose="020B0503020204020204" charset="-122"/>
                              <a:ea typeface="微软雅黑" panose="020B0503020204020204" charset="-122"/>
                            </a:rPr>
                            <a:t>Χ</a:t>
                          </a:r>
                          <a:endParaRPr lang="en-US" altLang="zh-CN">
                            <a:latin typeface="微软雅黑" panose="020B0503020204020204" charset="-122"/>
                            <a:ea typeface="微软雅黑" panose="020B0503020204020204" charset="-122"/>
                          </a:endParaRPr>
                        </a:p>
                      </a:txBody>
                      <a:tcPr/>
                    </a:tc>
                    <a:tc>
                      <a:txBody>
                        <a:bodyPr/>
                        <a:lstStyle/>
                        <a:p>
                          <a:pPr algn="ctr">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𝑝</m:t>
                                    </m:r>
                                  </m:e>
                                  <m:sub>
                                    <m:r>
                                      <a:rPr lang="en-US" altLang="zh-CN" i="1">
                                        <a:latin typeface="Cambria Math" panose="02040503050406030204" pitchFamily="18" charset="0"/>
                                        <a:cs typeface="Cambria Math" panose="02040503050406030204" pitchFamily="18" charset="0"/>
                                      </a:rPr>
                                      <m:t>𝑴</m:t>
                                    </m:r>
                                  </m:sub>
                                </m:sSub>
                              </m:oMath>
                            </m:oMathPara>
                          </a14:m>
                          <a:endParaRPr lang="zh-CN" altLang="en-US"/>
                        </a:p>
                      </a:txBody>
                      <a:tcPr/>
                    </a:tc>
                  </a:tr>
                  <a:tr h="381000">
                    <a:tc>
                      <a:txBody>
                        <a:bodyPr/>
                        <a:lstStyle/>
                        <a:p>
                          <a:pPr algn="ctr">
                            <a:buNone/>
                          </a:pPr>
                          <a:r>
                            <a:rPr lang="en-US" altLang="zh-CN"/>
                            <a:t>2.33</a:t>
                          </a:r>
                          <a:endParaRPr lang="en-US" altLang="zh-CN"/>
                        </a:p>
                      </a:txBody>
                      <a:tcPr/>
                    </a:tc>
                    <a:tc>
                      <a:txBody>
                        <a:bodyPr/>
                        <a:lstStyle/>
                        <a:p>
                          <a:pPr algn="ctr">
                            <a:buNone/>
                          </a:pPr>
                          <a:r>
                            <a:rPr lang="en-US" altLang="zh-CN"/>
                            <a:t>3</a:t>
                          </a:r>
                          <a:endParaRPr lang="en-US" altLang="zh-CN"/>
                        </a:p>
                      </a:txBody>
                      <a:tcPr/>
                    </a:tc>
                    <a:tc>
                      <a:txBody>
                        <a:bodyPr/>
                        <a:lstStyle/>
                        <a:p>
                          <a:pPr algn="ctr">
                            <a:buNone/>
                          </a:pPr>
                          <a:r>
                            <a:rPr lang="en-US" altLang="zh-CN"/>
                            <a:t>0.18</a:t>
                          </a:r>
                          <a:endParaRPr lang="en-US" altLang="zh-CN"/>
                        </a:p>
                      </a:txBody>
                      <a:tcPr/>
                    </a:tc>
                    <a:tc>
                      <a:txBody>
                        <a:bodyPr/>
                        <a:lstStyle/>
                        <a:p>
                          <a:pPr algn="ctr">
                            <a:buNone/>
                          </a:pPr>
                          <a:r>
                            <a:rPr lang="en-US" altLang="zh-CN"/>
                            <a:t>200Tev </a:t>
                          </a:r>
                          <a14:m>
                            <m:oMath xmlns:m="http://schemas.openxmlformats.org/officeDocument/2006/math">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𝑐</m:t>
                                  </m:r>
                                </m:e>
                                <m:sup>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1</m:t>
                                  </m:r>
                                </m:sup>
                              </m:sSup>
                            </m:oMath>
                          </a14:m>
                          <a:endParaRPr lang="en-US" altLang="zh-CN"/>
                        </a:p>
                      </a:txBody>
                      <a:tcPr/>
                    </a:tc>
                  </a:tr>
                </a:tbl>
              </a:graphicData>
            </a:graphic>
          </p:graphicFrame>
        </mc:Choice>
        <mc:Fallback xmlns="">
          <p:graphicFrame>
            <p:nvGraphicFramePr>
              <p:cNvPr id="4" name="内容占位符 3"/>
              <p:cNvGraphicFramePr>
                <a:graphicFrameLocks noGrp="1"/>
              </p:cNvGraphicFramePr>
              <p:nvPr>
                <p:ph idx="1"/>
                <p:custDataLst>
                  <p:tags r:id="rId3"/>
                </p:custDataLst>
              </p:nvPr>
            </p:nvGraphicFramePr>
            <p:xfrm>
              <a:off x="5362645" y="705540"/>
              <a:ext cx="6268720" cy="762000"/>
            </p:xfrm>
            <a:graphic>
              <a:graphicData uri="http://schemas.openxmlformats.org/drawingml/2006/table">
                <a:tbl>
                  <a:tblPr firstRow="1" bandRow="1">
                    <a:tableStyleId>{5C22544A-7EE6-4342-B048-85BDC9FD1C3A}</a:tableStyleId>
                  </a:tblPr>
                  <a:tblGrid>
                    <a:gridCol w="1567180"/>
                    <a:gridCol w="1567180"/>
                    <a:gridCol w="1567180"/>
                    <a:gridCol w="1567180"/>
                  </a:tblGrid>
                  <a:tr h="381000">
                    <a:tc>
                      <a:txBody>
                        <a:bodyPr/>
                        <a:lstStyle/>
                        <a:p>
                          <a:pPr algn="ctr">
                            <a:buNone/>
                          </a:pPr>
                          <a:r>
                            <a:rPr lang="en-US" altLang="zh-CN"/>
                            <a:t>α</a:t>
                          </a:r>
                          <a:endParaRPr lang="en-US" altLang="zh-CN"/>
                        </a:p>
                      </a:txBody>
                      <a:tcPr/>
                    </a:tc>
                    <a:tc>
                      <a:txBody>
                        <a:bodyPr/>
                        <a:lstStyle/>
                        <a:p>
                          <a:pPr algn="ctr">
                            <a:buNone/>
                          </a:pPr>
                          <a:r>
                            <a:rPr lang="en-US" altLang="zh-CN"/>
                            <a:t>δ</a:t>
                          </a:r>
                          <a:endParaRPr lang="en-US" altLang="zh-CN"/>
                        </a:p>
                      </a:txBody>
                      <a:tcPr/>
                    </a:tc>
                    <a:tc>
                      <a:txBody>
                        <a:bodyPr/>
                        <a:lstStyle/>
                        <a:p>
                          <a:pPr algn="ctr">
                            <a:buNone/>
                          </a:pPr>
                          <a:r>
                            <a:rPr lang="en-US" altLang="zh-CN">
                              <a:latin typeface="微软雅黑" panose="020B0503020204020204" charset="-122"/>
                              <a:ea typeface="微软雅黑" panose="020B0503020204020204" charset="-122"/>
                            </a:rPr>
                            <a:t>Χ</a:t>
                          </a:r>
                          <a:endParaRPr lang="en-US" altLang="zh-CN">
                            <a:latin typeface="微软雅黑" panose="020B0503020204020204" charset="-122"/>
                            <a:ea typeface="微软雅黑" panose="020B0503020204020204" charset="-122"/>
                          </a:endParaRPr>
                        </a:p>
                      </a:txBody>
                      <a:tcPr/>
                    </a:tc>
                    <a:tc>
                      <a:txBody>
                        <a:bodyPr/>
                        <a:lstStyle/>
                        <a:p>
                          <a:endParaRPr lang="zh-CN"/>
                        </a:p>
                      </a:txBody>
                      <a:tcPr>
                        <a:blipFill>
                          <a:blip r:embed="rId4"/>
                        </a:blipFill>
                      </a:tcPr>
                    </a:tc>
                  </a:tr>
                  <a:tr h="381000">
                    <a:tc>
                      <a:txBody>
                        <a:bodyPr/>
                        <a:lstStyle/>
                        <a:p>
                          <a:pPr algn="ctr">
                            <a:buNone/>
                          </a:pPr>
                          <a:r>
                            <a:rPr lang="en-US" altLang="zh-CN"/>
                            <a:t>2.33</a:t>
                          </a:r>
                          <a:endParaRPr lang="en-US" altLang="zh-CN"/>
                        </a:p>
                      </a:txBody>
                      <a:tcPr/>
                    </a:tc>
                    <a:tc>
                      <a:txBody>
                        <a:bodyPr/>
                        <a:lstStyle/>
                        <a:p>
                          <a:pPr algn="ctr">
                            <a:buNone/>
                          </a:pPr>
                          <a:r>
                            <a:rPr lang="en-US" altLang="zh-CN"/>
                            <a:t>3</a:t>
                          </a:r>
                          <a:endParaRPr lang="en-US" altLang="zh-CN"/>
                        </a:p>
                      </a:txBody>
                      <a:tcPr/>
                    </a:tc>
                    <a:tc>
                      <a:txBody>
                        <a:bodyPr/>
                        <a:lstStyle/>
                        <a:p>
                          <a:pPr algn="ctr">
                            <a:buNone/>
                          </a:pPr>
                          <a:r>
                            <a:rPr lang="en-US" altLang="zh-CN"/>
                            <a:t>0.18</a:t>
                          </a:r>
                          <a:endParaRPr lang="en-US" altLang="zh-CN"/>
                        </a:p>
                      </a:txBody>
                      <a:tcPr/>
                    </a:tc>
                    <a:tc>
                      <a:txBody>
                        <a:bodyPr/>
                        <a:lstStyle/>
                        <a:p>
                          <a:endParaRPr lang="zh-CN"/>
                        </a:p>
                      </a:txBody>
                      <a:tcPr>
                        <a:blipFill>
                          <a:blip r:embed="rId4"/>
                        </a:blipFill>
                      </a:tcPr>
                    </a:tc>
                  </a:tr>
                </a:tbl>
              </a:graphicData>
            </a:graphic>
          </p:graphicFrame>
        </mc:Fallback>
      </mc:AlternateContent>
      <p:pic>
        <p:nvPicPr>
          <p:cNvPr id="9" name="图片 8" descr="w44escaping"/>
          <p:cNvPicPr>
            <a:picLocks noChangeAspect="1"/>
          </p:cNvPicPr>
          <p:nvPr/>
        </p:nvPicPr>
        <p:blipFill>
          <a:blip r:embed="rId5"/>
          <a:stretch>
            <a:fillRect/>
          </a:stretch>
        </p:blipFill>
        <p:spPr>
          <a:xfrm>
            <a:off x="8298180" y="1658620"/>
            <a:ext cx="3411855" cy="2559685"/>
          </a:xfrm>
          <a:prstGeom prst="rect">
            <a:avLst/>
          </a:prstGeom>
        </p:spPr>
      </p:pic>
      <p:sp>
        <p:nvSpPr>
          <p:cNvPr id="8" name="文本框 7"/>
          <p:cNvSpPr txBox="1"/>
          <p:nvPr/>
        </p:nvSpPr>
        <p:spPr>
          <a:xfrm>
            <a:off x="8795385" y="1958340"/>
            <a:ext cx="2978150" cy="521970"/>
          </a:xfrm>
          <a:prstGeom prst="rect">
            <a:avLst/>
          </a:prstGeom>
          <a:noFill/>
        </p:spPr>
        <p:txBody>
          <a:bodyPr wrap="square" rtlCol="0">
            <a:spAutoFit/>
          </a:bodyPr>
          <a:lstStyle/>
          <a:p>
            <a:r>
              <a:rPr lang="en-US" altLang="zh-CN" sz="1400"/>
              <a:t>The escaped cosmic-ray emission at twice the shock radius</a:t>
            </a:r>
            <a:endParaRPr lang="en-US" altLang="zh-CN" sz="1400"/>
          </a:p>
        </p:txBody>
      </p:sp>
      <p:sp>
        <p:nvSpPr>
          <p:cNvPr id="11" name="文本框 10"/>
          <p:cNvSpPr txBox="1"/>
          <p:nvPr/>
        </p:nvSpPr>
        <p:spPr>
          <a:xfrm>
            <a:off x="5093980" y="4315194"/>
            <a:ext cx="7128510" cy="1225550"/>
          </a:xfrm>
          <a:prstGeom prst="rect">
            <a:avLst/>
          </a:prstGeom>
          <a:noFill/>
        </p:spPr>
        <p:txBody>
          <a:bodyPr wrap="square" rtlCol="0">
            <a:noAutofit/>
          </a:bodyPr>
          <a:lstStyle/>
          <a:p>
            <a:r>
              <a:rPr lang="en-US" altLang="zh-CN" dirty="0"/>
              <a:t>W44 is a middle-aged SNR with an estimated age 20 thousand years, at a distance of approximately 2.2 kpc.</a:t>
            </a:r>
            <a:endParaRPr lang="en-US" altLang="zh-CN" dirty="0"/>
          </a:p>
          <a:p>
            <a:endParaRPr lang="en-US" altLang="zh-CN" dirty="0"/>
          </a:p>
          <a:p>
            <a:endParaRPr lang="en-US" altLang="zh-CN" dirty="0"/>
          </a:p>
        </p:txBody>
      </p:sp>
      <p:pic>
        <p:nvPicPr>
          <p:cNvPr id="12" name="图片 11" descr="w44"/>
          <p:cNvPicPr>
            <a:picLocks noChangeAspect="1"/>
          </p:cNvPicPr>
          <p:nvPr/>
        </p:nvPicPr>
        <p:blipFill>
          <a:blip r:embed="rId6"/>
          <a:stretch>
            <a:fillRect/>
          </a:stretch>
        </p:blipFill>
        <p:spPr>
          <a:xfrm>
            <a:off x="4885055" y="1654515"/>
            <a:ext cx="3413125" cy="2560320"/>
          </a:xfrm>
          <a:prstGeom prst="rect">
            <a:avLst/>
          </a:prstGeom>
        </p:spPr>
      </p:pic>
      <p:sp>
        <p:nvSpPr>
          <p:cNvPr id="5" name="文本框 4"/>
          <p:cNvSpPr txBox="1"/>
          <p:nvPr/>
        </p:nvSpPr>
        <p:spPr>
          <a:xfrm>
            <a:off x="5362645" y="3275647"/>
            <a:ext cx="2730500" cy="306705"/>
          </a:xfrm>
          <a:prstGeom prst="rect">
            <a:avLst/>
          </a:prstGeom>
          <a:noFill/>
        </p:spPr>
        <p:txBody>
          <a:bodyPr wrap="square" rtlCol="0">
            <a:spAutoFit/>
          </a:bodyPr>
          <a:lstStyle/>
          <a:p>
            <a:r>
              <a:rPr lang="en-US" altLang="zh-CN" sz="1400" dirty="0"/>
              <a:t>shell radiation</a:t>
            </a:r>
            <a:endParaRPr lang="en-US" altLang="zh-CN" sz="1400" dirty="0"/>
          </a:p>
        </p:txBody>
      </p:sp>
      <p:sp>
        <p:nvSpPr>
          <p:cNvPr id="14" name="TextBox 13"/>
          <p:cNvSpPr txBox="1"/>
          <p:nvPr/>
        </p:nvSpPr>
        <p:spPr>
          <a:xfrm>
            <a:off x="157889" y="6345986"/>
            <a:ext cx="4097216" cy="523220"/>
          </a:xfrm>
          <a:prstGeom prst="rect">
            <a:avLst/>
          </a:prstGeom>
          <a:noFill/>
        </p:spPr>
        <p:txBody>
          <a:bodyPr wrap="square">
            <a:spAutoFit/>
          </a:bodyPr>
          <a:lstStyle/>
          <a:p>
            <a:r>
              <a:rPr lang="en-US" altLang="zh-CN" sz="1400" dirty="0">
                <a:solidFill>
                  <a:srgbClr val="FF0000"/>
                </a:solidFill>
                <a:latin typeface="Times New Roman" panose="02020603050405020304" charset="0"/>
                <a:cs typeface="Times New Roman" panose="02020603050405020304" charset="0"/>
              </a:rPr>
              <a:t>Fermi Colla. 2010; Peron et. al. 2020; Abe et. al. 2025; LHAASO Colla. 2026</a:t>
            </a:r>
            <a:endParaRPr lang="en-US" altLang="zh-CN" sz="1400" dirty="0">
              <a:solidFill>
                <a:srgbClr val="FF0000"/>
              </a:solidFill>
              <a:latin typeface="Times New Roman" panose="02020603050405020304" charset="0"/>
              <a:cs typeface="Times New Roman" panose="02020603050405020304" charset="0"/>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w28escaping"/>
          <p:cNvPicPr>
            <a:picLocks noChangeAspect="1"/>
          </p:cNvPicPr>
          <p:nvPr/>
        </p:nvPicPr>
        <p:blipFill>
          <a:blip r:embed="rId1"/>
          <a:stretch>
            <a:fillRect/>
          </a:stretch>
        </p:blipFill>
        <p:spPr>
          <a:xfrm>
            <a:off x="8354695" y="1868170"/>
            <a:ext cx="3773635" cy="2830830"/>
          </a:xfrm>
          <a:prstGeom prst="rect">
            <a:avLst/>
          </a:prstGeom>
        </p:spPr>
      </p:pic>
      <p:sp>
        <p:nvSpPr>
          <p:cNvPr id="2" name="标题 1"/>
          <p:cNvSpPr>
            <a:spLocks noGrp="1"/>
          </p:cNvSpPr>
          <p:nvPr>
            <p:ph type="title"/>
            <p:custDataLst>
              <p:tags r:id="rId2"/>
            </p:custDataLst>
          </p:nvPr>
        </p:nvSpPr>
        <p:spPr>
          <a:xfrm>
            <a:off x="0" y="0"/>
            <a:ext cx="12192000" cy="705485"/>
          </a:xfrm>
          <a:solidFill>
            <a:schemeClr val="accent1"/>
          </a:solidFill>
        </p:spPr>
        <p:txBody>
          <a:bodyPr/>
          <a:lstStyle/>
          <a:p>
            <a:r>
              <a:rPr lang="en-US" altLang="zh-CN" dirty="0">
                <a:solidFill>
                  <a:schemeClr val="bg1"/>
                </a:solidFill>
                <a:latin typeface="Arial Rounded MT Bold" panose="020F0704030504030204" pitchFamily="34" charset="77"/>
                <a:cs typeface="Calibri" panose="020F0502020204030204" pitchFamily="34" charset="0"/>
              </a:rPr>
              <a:t>GeV-TeV gamma-ray emission from W28</a:t>
            </a:r>
            <a:endParaRPr lang="en-US" altLang="zh-CN" dirty="0">
              <a:solidFill>
                <a:schemeClr val="bg1"/>
              </a:solidFill>
            </a:endParaRPr>
          </a:p>
        </p:txBody>
      </p:sp>
      <mc:AlternateContent xmlns:mc="http://schemas.openxmlformats.org/markup-compatibility/2006" xmlns:a14="http://schemas.microsoft.com/office/drawing/2010/main">
        <mc:Choice Requires="a14">
          <p:graphicFrame>
            <p:nvGraphicFramePr>
              <p:cNvPr id="4" name="内容占位符 3"/>
              <p:cNvGraphicFramePr>
                <a:graphicFrameLocks noGrp="1"/>
              </p:cNvGraphicFramePr>
              <p:nvPr>
                <p:ph idx="1"/>
                <p:custDataLst>
                  <p:tags r:id="rId3"/>
                </p:custDataLst>
              </p:nvPr>
            </p:nvGraphicFramePr>
            <p:xfrm>
              <a:off x="4890840" y="761420"/>
              <a:ext cx="6268720" cy="762000"/>
            </p:xfrm>
            <a:graphic>
              <a:graphicData uri="http://schemas.openxmlformats.org/drawingml/2006/table">
                <a:tbl>
                  <a:tblPr firstRow="1" bandRow="1">
                    <a:tableStyleId>{5C22544A-7EE6-4342-B048-85BDC9FD1C3A}</a:tableStyleId>
                  </a:tblPr>
                  <a:tblGrid>
                    <a:gridCol w="1567180"/>
                    <a:gridCol w="1567180"/>
                    <a:gridCol w="1567180"/>
                    <a:gridCol w="1567180"/>
                  </a:tblGrid>
                  <a:tr h="381000">
                    <a:tc>
                      <a:txBody>
                        <a:bodyPr/>
                        <a:lstStyle/>
                        <a:p>
                          <a:pPr algn="ctr">
                            <a:buNone/>
                          </a:pPr>
                          <a:r>
                            <a:rPr lang="en-US" altLang="zh-CN"/>
                            <a:t>α</a:t>
                          </a:r>
                          <a:endParaRPr lang="en-US" altLang="zh-CN"/>
                        </a:p>
                      </a:txBody>
                      <a:tcPr/>
                    </a:tc>
                    <a:tc>
                      <a:txBody>
                        <a:bodyPr/>
                        <a:lstStyle/>
                        <a:p>
                          <a:pPr algn="ctr">
                            <a:buNone/>
                          </a:pPr>
                          <a:r>
                            <a:rPr lang="en-US" altLang="zh-CN"/>
                            <a:t>δ</a:t>
                          </a:r>
                          <a:endParaRPr lang="en-US" altLang="zh-CN"/>
                        </a:p>
                      </a:txBody>
                      <a:tcPr/>
                    </a:tc>
                    <a:tc>
                      <a:txBody>
                        <a:bodyPr/>
                        <a:lstStyle/>
                        <a:p>
                          <a:pPr algn="ctr">
                            <a:buNone/>
                          </a:pPr>
                          <a:r>
                            <a:rPr lang="en-US" altLang="zh-CN">
                              <a:latin typeface="微软雅黑" panose="020B0503020204020204" charset="-122"/>
                              <a:ea typeface="微软雅黑" panose="020B0503020204020204" charset="-122"/>
                            </a:rPr>
                            <a:t>Χ</a:t>
                          </a:r>
                          <a:endParaRPr lang="en-US" altLang="zh-CN">
                            <a:latin typeface="微软雅黑" panose="020B0503020204020204" charset="-122"/>
                            <a:ea typeface="微软雅黑" panose="020B0503020204020204" charset="-122"/>
                          </a:endParaRPr>
                        </a:p>
                      </a:txBody>
                      <a:tcPr/>
                    </a:tc>
                    <a:tc>
                      <a:txBody>
                        <a:bodyPr/>
                        <a:lstStyle/>
                        <a:p>
                          <a:pPr algn="ctr">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𝑝</m:t>
                                    </m:r>
                                  </m:e>
                                  <m:sub>
                                    <m:r>
                                      <a:rPr lang="en-US" altLang="zh-CN" i="1">
                                        <a:latin typeface="Cambria Math" panose="02040503050406030204" pitchFamily="18" charset="0"/>
                                        <a:cs typeface="Cambria Math" panose="02040503050406030204" pitchFamily="18" charset="0"/>
                                      </a:rPr>
                                      <m:t>𝑴</m:t>
                                    </m:r>
                                  </m:sub>
                                </m:sSub>
                              </m:oMath>
                            </m:oMathPara>
                          </a14:m>
                          <a:endParaRPr lang="zh-CN" altLang="en-US"/>
                        </a:p>
                      </a:txBody>
                      <a:tcPr/>
                    </a:tc>
                  </a:tr>
                  <a:tr h="381000">
                    <a:tc>
                      <a:txBody>
                        <a:bodyPr/>
                        <a:lstStyle/>
                        <a:p>
                          <a:pPr algn="ctr">
                            <a:buNone/>
                          </a:pPr>
                          <a:r>
                            <a:rPr lang="en-US" altLang="zh-CN"/>
                            <a:t>2.33</a:t>
                          </a:r>
                          <a:endParaRPr lang="en-US" altLang="zh-CN"/>
                        </a:p>
                      </a:txBody>
                      <a:tcPr/>
                    </a:tc>
                    <a:tc>
                      <a:txBody>
                        <a:bodyPr/>
                        <a:lstStyle/>
                        <a:p>
                          <a:pPr algn="ctr">
                            <a:buNone/>
                          </a:pPr>
                          <a:r>
                            <a:rPr lang="en-US" altLang="zh-CN"/>
                            <a:t>3</a:t>
                          </a:r>
                          <a:endParaRPr lang="en-US" altLang="zh-CN"/>
                        </a:p>
                      </a:txBody>
                      <a:tcPr/>
                    </a:tc>
                    <a:tc>
                      <a:txBody>
                        <a:bodyPr/>
                        <a:lstStyle/>
                        <a:p>
                          <a:pPr algn="ctr">
                            <a:buNone/>
                          </a:pPr>
                          <a:r>
                            <a:rPr lang="en-US" altLang="zh-CN"/>
                            <a:t>0.15</a:t>
                          </a:r>
                          <a:endParaRPr lang="en-US" altLang="zh-CN"/>
                        </a:p>
                      </a:txBody>
                      <a:tcPr/>
                    </a:tc>
                    <a:tc>
                      <a:txBody>
                        <a:bodyPr/>
                        <a:lstStyle/>
                        <a:p>
                          <a:pPr algn="ctr">
                            <a:buNone/>
                          </a:pPr>
                          <a:r>
                            <a:rPr lang="en-US" altLang="zh-CN"/>
                            <a:t>300Tev </a:t>
                          </a:r>
                          <a14:m>
                            <m:oMath xmlns:m="http://schemas.openxmlformats.org/officeDocument/2006/math">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𝑐</m:t>
                                  </m:r>
                                </m:e>
                                <m:sup>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1</m:t>
                                  </m:r>
                                </m:sup>
                              </m:sSup>
                            </m:oMath>
                          </a14:m>
                          <a:endParaRPr lang="en-US" altLang="zh-CN"/>
                        </a:p>
                      </a:txBody>
                      <a:tcPr/>
                    </a:tc>
                  </a:tr>
                </a:tbl>
              </a:graphicData>
            </a:graphic>
          </p:graphicFrame>
        </mc:Choice>
        <mc:Fallback xmlns="">
          <p:graphicFrame>
            <p:nvGraphicFramePr>
              <p:cNvPr id="4" name="内容占位符 3"/>
              <p:cNvGraphicFramePr>
                <a:graphicFrameLocks noGrp="1"/>
              </p:cNvGraphicFramePr>
              <p:nvPr>
                <p:ph idx="1"/>
                <p:custDataLst>
                  <p:tags r:id="rId4"/>
                </p:custDataLst>
              </p:nvPr>
            </p:nvGraphicFramePr>
            <p:xfrm>
              <a:off x="4890840" y="761420"/>
              <a:ext cx="6268720" cy="762000"/>
            </p:xfrm>
            <a:graphic>
              <a:graphicData uri="http://schemas.openxmlformats.org/drawingml/2006/table">
                <a:tbl>
                  <a:tblPr firstRow="1" bandRow="1">
                    <a:tableStyleId>{5C22544A-7EE6-4342-B048-85BDC9FD1C3A}</a:tableStyleId>
                  </a:tblPr>
                  <a:tblGrid>
                    <a:gridCol w="1567180"/>
                    <a:gridCol w="1567180"/>
                    <a:gridCol w="1567180"/>
                    <a:gridCol w="1567180"/>
                  </a:tblGrid>
                  <a:tr h="381000">
                    <a:tc>
                      <a:txBody>
                        <a:bodyPr/>
                        <a:lstStyle/>
                        <a:p>
                          <a:pPr algn="ctr">
                            <a:buNone/>
                          </a:pPr>
                          <a:r>
                            <a:rPr lang="en-US" altLang="zh-CN"/>
                            <a:t>α</a:t>
                          </a:r>
                          <a:endParaRPr lang="en-US" altLang="zh-CN"/>
                        </a:p>
                      </a:txBody>
                      <a:tcPr/>
                    </a:tc>
                    <a:tc>
                      <a:txBody>
                        <a:bodyPr/>
                        <a:lstStyle/>
                        <a:p>
                          <a:pPr algn="ctr">
                            <a:buNone/>
                          </a:pPr>
                          <a:r>
                            <a:rPr lang="en-US" altLang="zh-CN"/>
                            <a:t>δ</a:t>
                          </a:r>
                          <a:endParaRPr lang="en-US" altLang="zh-CN"/>
                        </a:p>
                      </a:txBody>
                      <a:tcPr/>
                    </a:tc>
                    <a:tc>
                      <a:txBody>
                        <a:bodyPr/>
                        <a:lstStyle/>
                        <a:p>
                          <a:pPr algn="ctr">
                            <a:buNone/>
                          </a:pPr>
                          <a:r>
                            <a:rPr lang="en-US" altLang="zh-CN">
                              <a:latin typeface="微软雅黑" panose="020B0503020204020204" charset="-122"/>
                              <a:ea typeface="微软雅黑" panose="020B0503020204020204" charset="-122"/>
                            </a:rPr>
                            <a:t>Χ</a:t>
                          </a:r>
                          <a:endParaRPr lang="en-US" altLang="zh-CN">
                            <a:latin typeface="微软雅黑" panose="020B0503020204020204" charset="-122"/>
                            <a:ea typeface="微软雅黑" panose="020B0503020204020204" charset="-122"/>
                          </a:endParaRPr>
                        </a:p>
                      </a:txBody>
                      <a:tcPr/>
                    </a:tc>
                    <a:tc>
                      <a:txBody>
                        <a:bodyPr/>
                        <a:lstStyle/>
                        <a:p>
                          <a:endParaRPr lang="zh-CN"/>
                        </a:p>
                      </a:txBody>
                      <a:tcPr>
                        <a:blipFill>
                          <a:blip r:embed="rId5"/>
                        </a:blipFill>
                      </a:tcPr>
                    </a:tc>
                  </a:tr>
                  <a:tr h="381000">
                    <a:tc>
                      <a:txBody>
                        <a:bodyPr/>
                        <a:lstStyle/>
                        <a:p>
                          <a:pPr algn="ctr">
                            <a:buNone/>
                          </a:pPr>
                          <a:r>
                            <a:rPr lang="en-US" altLang="zh-CN"/>
                            <a:t>2.33</a:t>
                          </a:r>
                          <a:endParaRPr lang="en-US" altLang="zh-CN"/>
                        </a:p>
                      </a:txBody>
                      <a:tcPr/>
                    </a:tc>
                    <a:tc>
                      <a:txBody>
                        <a:bodyPr/>
                        <a:lstStyle/>
                        <a:p>
                          <a:pPr algn="ctr">
                            <a:buNone/>
                          </a:pPr>
                          <a:r>
                            <a:rPr lang="en-US" altLang="zh-CN"/>
                            <a:t>3</a:t>
                          </a:r>
                          <a:endParaRPr lang="en-US" altLang="zh-CN"/>
                        </a:p>
                      </a:txBody>
                      <a:tcPr/>
                    </a:tc>
                    <a:tc>
                      <a:txBody>
                        <a:bodyPr/>
                        <a:lstStyle/>
                        <a:p>
                          <a:pPr algn="ctr">
                            <a:buNone/>
                          </a:pPr>
                          <a:r>
                            <a:rPr lang="en-US" altLang="zh-CN"/>
                            <a:t>0.15</a:t>
                          </a:r>
                          <a:endParaRPr lang="en-US" altLang="zh-CN"/>
                        </a:p>
                      </a:txBody>
                      <a:tcPr/>
                    </a:tc>
                    <a:tc>
                      <a:txBody>
                        <a:bodyPr/>
                        <a:lstStyle/>
                        <a:p>
                          <a:endParaRPr lang="zh-CN"/>
                        </a:p>
                      </a:txBody>
                      <a:tcPr>
                        <a:blipFill>
                          <a:blip r:embed="rId5"/>
                        </a:blipFill>
                      </a:tcPr>
                    </a:tc>
                  </a:tr>
                </a:tbl>
              </a:graphicData>
            </a:graphic>
          </p:graphicFrame>
        </mc:Fallback>
      </mc:AlternateContent>
      <p:pic>
        <p:nvPicPr>
          <p:cNvPr id="8" name="图片 7"/>
          <p:cNvPicPr>
            <a:picLocks noChangeAspect="1"/>
          </p:cNvPicPr>
          <p:nvPr/>
        </p:nvPicPr>
        <p:blipFill>
          <a:blip r:embed="rId6"/>
          <a:stretch>
            <a:fillRect/>
          </a:stretch>
        </p:blipFill>
        <p:spPr>
          <a:xfrm>
            <a:off x="177165" y="1523365"/>
            <a:ext cx="4471670" cy="3842385"/>
          </a:xfrm>
          <a:prstGeom prst="rect">
            <a:avLst/>
          </a:prstGeom>
        </p:spPr>
      </p:pic>
      <p:pic>
        <p:nvPicPr>
          <p:cNvPr id="9" name="图片 8" descr="w28"/>
          <p:cNvPicPr>
            <a:picLocks noChangeAspect="1"/>
          </p:cNvPicPr>
          <p:nvPr/>
        </p:nvPicPr>
        <p:blipFill>
          <a:blip r:embed="rId7"/>
          <a:stretch>
            <a:fillRect/>
          </a:stretch>
        </p:blipFill>
        <p:spPr>
          <a:xfrm>
            <a:off x="4648835" y="1823085"/>
            <a:ext cx="3773805" cy="2830830"/>
          </a:xfrm>
          <a:prstGeom prst="rect">
            <a:avLst/>
          </a:prstGeom>
        </p:spPr>
      </p:pic>
      <p:sp>
        <p:nvSpPr>
          <p:cNvPr id="13" name="文本框 12"/>
          <p:cNvSpPr txBox="1"/>
          <p:nvPr/>
        </p:nvSpPr>
        <p:spPr>
          <a:xfrm>
            <a:off x="5452745" y="3569970"/>
            <a:ext cx="2730500" cy="306705"/>
          </a:xfrm>
          <a:prstGeom prst="rect">
            <a:avLst/>
          </a:prstGeom>
          <a:noFill/>
        </p:spPr>
        <p:txBody>
          <a:bodyPr wrap="square" rtlCol="0">
            <a:spAutoFit/>
          </a:bodyPr>
          <a:lstStyle/>
          <a:p>
            <a:r>
              <a:rPr lang="en-US" altLang="zh-CN" sz="1400"/>
              <a:t>shell radiation</a:t>
            </a:r>
            <a:endParaRPr lang="en-US" altLang="zh-CN" sz="1400"/>
          </a:p>
        </p:txBody>
      </p:sp>
      <p:sp>
        <p:nvSpPr>
          <p:cNvPr id="14" name="文本框 13"/>
          <p:cNvSpPr txBox="1"/>
          <p:nvPr/>
        </p:nvSpPr>
        <p:spPr>
          <a:xfrm>
            <a:off x="8795385" y="2026285"/>
            <a:ext cx="2978150" cy="521970"/>
          </a:xfrm>
          <a:prstGeom prst="rect">
            <a:avLst/>
          </a:prstGeom>
          <a:noFill/>
        </p:spPr>
        <p:txBody>
          <a:bodyPr wrap="square" rtlCol="0">
            <a:spAutoFit/>
          </a:bodyPr>
          <a:lstStyle/>
          <a:p>
            <a:r>
              <a:rPr lang="en-US" altLang="zh-CN" sz="1400"/>
              <a:t>The escaped cosmic-ray emission at twice the shock radius</a:t>
            </a:r>
            <a:endParaRPr lang="en-US" altLang="zh-CN" sz="1400"/>
          </a:p>
        </p:txBody>
      </p:sp>
      <p:sp>
        <p:nvSpPr>
          <p:cNvPr id="11" name="文本框 10"/>
          <p:cNvSpPr txBox="1"/>
          <p:nvPr/>
        </p:nvSpPr>
        <p:spPr>
          <a:xfrm>
            <a:off x="4645025" y="4699000"/>
            <a:ext cx="7128510" cy="1225550"/>
          </a:xfrm>
          <a:prstGeom prst="rect">
            <a:avLst/>
          </a:prstGeom>
          <a:noFill/>
        </p:spPr>
        <p:txBody>
          <a:bodyPr wrap="square" rtlCol="0">
            <a:noAutofit/>
          </a:bodyPr>
          <a:lstStyle/>
          <a:p>
            <a:r>
              <a:rPr lang="en-US" altLang="zh-CN" dirty="0">
                <a:solidFill>
                  <a:schemeClr val="accent1"/>
                </a:solidFill>
              </a:rPr>
              <a:t>W28</a:t>
            </a:r>
            <a:r>
              <a:rPr lang="en-US" altLang="zh-CN" dirty="0"/>
              <a:t> is a middle-aged SNR with an estimated age 30 thousand years, at a distance of approximately 2 kpc.</a:t>
            </a:r>
            <a:endParaRPr lang="en-US" altLang="zh-CN" dirty="0"/>
          </a:p>
        </p:txBody>
      </p:sp>
      <p:sp>
        <p:nvSpPr>
          <p:cNvPr id="99" name="文本框 98"/>
          <p:cNvSpPr txBox="1"/>
          <p:nvPr/>
        </p:nvSpPr>
        <p:spPr>
          <a:xfrm>
            <a:off x="17450435" y="30736540"/>
            <a:ext cx="3966845" cy="500380"/>
          </a:xfrm>
          <a:prstGeom prst="rect">
            <a:avLst/>
          </a:prstGeom>
          <a:noFill/>
        </p:spPr>
        <p:txBody>
          <a:bodyPr wrap="square" rtlCol="0">
            <a:noAutofit/>
          </a:bodyPr>
          <a:lstStyle/>
          <a:p>
            <a:r>
              <a:rPr lang="en-US" altLang="zh-CN" sz="1000">
                <a:solidFill>
                  <a:srgbClr val="FF0000"/>
                </a:solidFill>
                <a:latin typeface="Times New Roman" panose="02020603050405020304" charset="0"/>
                <a:cs typeface="Times New Roman" panose="02020603050405020304" charset="0"/>
              </a:rPr>
              <a:t>Yudong Cui, et al 2018 </a:t>
            </a:r>
            <a:endParaRPr lang="en-US" altLang="zh-CN" sz="1000">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17577435" y="30863540"/>
            <a:ext cx="3966845" cy="500380"/>
          </a:xfrm>
          <a:prstGeom prst="rect">
            <a:avLst/>
          </a:prstGeom>
          <a:noFill/>
        </p:spPr>
        <p:txBody>
          <a:bodyPr wrap="square" rtlCol="0">
            <a:noAutofit/>
          </a:bodyPr>
          <a:lstStyle/>
          <a:p>
            <a:r>
              <a:rPr lang="en-US" altLang="zh-CN" sz="1000">
                <a:solidFill>
                  <a:srgbClr val="FF0000"/>
                </a:solidFill>
                <a:latin typeface="Times New Roman" panose="02020603050405020304" charset="0"/>
                <a:cs typeface="Times New Roman" panose="02020603050405020304" charset="0"/>
              </a:rPr>
              <a:t>Yudong Cui, et al 2018 </a:t>
            </a:r>
            <a:endParaRPr lang="en-US" altLang="zh-CN" sz="1000">
              <a:solidFill>
                <a:srgbClr val="FF0000"/>
              </a:solidFill>
              <a:latin typeface="Times New Roman" panose="02020603050405020304" charset="0"/>
              <a:cs typeface="Times New Roman" panose="02020603050405020304" charset="0"/>
            </a:endParaRPr>
          </a:p>
        </p:txBody>
      </p:sp>
      <p:sp>
        <p:nvSpPr>
          <p:cNvPr id="5" name="文本框 4"/>
          <p:cNvSpPr txBox="1"/>
          <p:nvPr/>
        </p:nvSpPr>
        <p:spPr>
          <a:xfrm>
            <a:off x="76681" y="5552505"/>
            <a:ext cx="4234061" cy="307777"/>
          </a:xfrm>
          <a:prstGeom prst="rect">
            <a:avLst/>
          </a:prstGeom>
          <a:noFill/>
        </p:spPr>
        <p:txBody>
          <a:bodyPr wrap="square" rtlCol="0">
            <a:spAutoFit/>
          </a:bodyPr>
          <a:lstStyle/>
          <a:p>
            <a:r>
              <a:rPr lang="en-US" altLang="zh-CN" sz="1400" dirty="0">
                <a:solidFill>
                  <a:srgbClr val="FF0000"/>
                </a:solidFill>
                <a:latin typeface="Times New Roman" panose="02020603050405020304" charset="0"/>
                <a:cs typeface="Times New Roman" panose="02020603050405020304" charset="0"/>
                <a:sym typeface="+mn-ea"/>
              </a:rPr>
              <a:t>HESS Collab. 2008; Nava &amp; </a:t>
            </a:r>
            <a:r>
              <a:rPr lang="en-US" altLang="zh-CN" sz="1400" dirty="0" err="1">
                <a:solidFill>
                  <a:srgbClr val="FF0000"/>
                </a:solidFill>
                <a:latin typeface="Times New Roman" panose="02020603050405020304" charset="0"/>
                <a:cs typeface="Times New Roman" panose="02020603050405020304" charset="0"/>
                <a:sym typeface="+mn-ea"/>
              </a:rPr>
              <a:t>Cabici</a:t>
            </a:r>
            <a:r>
              <a:rPr lang="en-US" altLang="zh-CN" sz="1400" dirty="0">
                <a:solidFill>
                  <a:srgbClr val="FF0000"/>
                </a:solidFill>
                <a:latin typeface="Times New Roman" panose="02020603050405020304" charset="0"/>
                <a:cs typeface="Times New Roman" panose="02020603050405020304" charset="0"/>
                <a:sym typeface="+mn-ea"/>
              </a:rPr>
              <a:t> 2013 </a:t>
            </a:r>
            <a:endParaRPr lang="en-US" altLang="zh-CN" sz="1400" dirty="0">
              <a:solidFill>
                <a:srgbClr val="FF0000"/>
              </a:solidFill>
              <a:latin typeface="Times New Roman" panose="02020603050405020304" charset="0"/>
              <a:cs typeface="Times New Roman" panose="02020603050405020304" charset="0"/>
            </a:endParaRPr>
          </a:p>
        </p:txBody>
      </p:sp>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608400" y="994787"/>
            <a:ext cx="10969200" cy="5254813"/>
          </a:xfrm>
        </p:spPr>
        <p:txBody>
          <a:bodyPr>
            <a:normAutofit/>
          </a:bodyPr>
          <a:lstStyle/>
          <a:p>
            <a:pPr marL="0" indent="0">
              <a:buNone/>
            </a:pPr>
            <a:r>
              <a:rPr lang="en-US" dirty="0"/>
              <a:t>We revisit the spectra of four famous supernova remnants using realistic physical model with continuous escape of CR</a:t>
            </a:r>
            <a:r>
              <a:rPr lang="en-US" dirty="0"/>
              <a:t>s and time-dependent acceleration capability and constrain the relevant parameters.</a:t>
            </a:r>
            <a:endParaRPr lang="en-US" dirty="0"/>
          </a:p>
          <a:p>
            <a:r>
              <a:rPr lang="en-US" b="1" dirty="0"/>
              <a:t>IC 443:</a:t>
            </a:r>
            <a:r>
              <a:rPr lang="en-US" dirty="0"/>
              <a:t> The emission from C1 may originate either from escaped CR</a:t>
            </a:r>
            <a:r>
              <a:rPr lang="en-US" dirty="0"/>
              <a:t>s or from another supernova remnant.</a:t>
            </a:r>
            <a:endParaRPr lang="en-US" dirty="0"/>
          </a:p>
          <a:p>
            <a:r>
              <a:rPr lang="en-US" b="1" dirty="0"/>
              <a:t>W51C:</a:t>
            </a:r>
            <a:r>
              <a:rPr lang="en-US" dirty="0"/>
              <a:t> The broadband gamma-ray emission includes contributions from CRs confined within the shell as well as escaped CRs (LHAASO data?).</a:t>
            </a:r>
            <a:endParaRPr lang="en-US" dirty="0"/>
          </a:p>
          <a:p>
            <a:r>
              <a:rPr lang="en-US" b="1" dirty="0"/>
              <a:t>W44:</a:t>
            </a:r>
            <a:r>
              <a:rPr lang="en-US" dirty="0"/>
              <a:t> The evidence for the pion-zero bump is particularly significant. The observed emission can be explained by contributions from CRs </a:t>
            </a:r>
            <a:r>
              <a:rPr lang="en-US" dirty="0"/>
              <a:t>inside the shell.</a:t>
            </a:r>
            <a:endParaRPr lang="en-US" dirty="0"/>
          </a:p>
          <a:p>
            <a:r>
              <a:rPr lang="en-US" b="1" dirty="0"/>
              <a:t>W28:</a:t>
            </a:r>
            <a:r>
              <a:rPr lang="en-US" dirty="0"/>
              <a:t> The VHE emission </a:t>
            </a:r>
            <a:r>
              <a:rPr lang="en-US" dirty="0"/>
              <a:t>might comes from CRs inside </a:t>
            </a:r>
            <a:r>
              <a:rPr lang="en-US" dirty="0"/>
              <a:t>the shell.</a:t>
            </a:r>
            <a:endParaRPr lang="en-US" dirty="0"/>
          </a:p>
        </p:txBody>
      </p:sp>
      <p:sp>
        <p:nvSpPr>
          <p:cNvPr id="4" name="标题 3"/>
          <p:cNvSpPr>
            <a:spLocks noGrp="1"/>
          </p:cNvSpPr>
          <p:nvPr>
            <p:ph type="title"/>
            <p:custDataLst>
              <p:tags r:id="rId2"/>
            </p:custDataLst>
          </p:nvPr>
        </p:nvSpPr>
        <p:spPr>
          <a:xfrm>
            <a:off x="0" y="0"/>
            <a:ext cx="12191365" cy="705485"/>
          </a:xfrm>
          <a:solidFill>
            <a:schemeClr val="accent1"/>
          </a:solidFill>
        </p:spPr>
        <p:txBody>
          <a:bodyPr/>
          <a:lstStyle/>
          <a:p>
            <a:r>
              <a:rPr lang="en-US" altLang="zh-CN">
                <a:solidFill>
                  <a:schemeClr val="bg1"/>
                </a:solidFill>
              </a:rPr>
              <a:t>Summary</a:t>
            </a:r>
            <a:endParaRPr lang="en-US" altLang="zh-CN">
              <a:solidFill>
                <a:schemeClr val="bg1"/>
              </a:solidFill>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TABLE_ENDDRAG_ORIGIN_RECT" val="423*60"/>
  <p:tag name="TABLE_ENDDRAG_RECT" val="518*481*423*60"/>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TABLE_ENDDRAG_ORIGIN_RECT" val="423*60"/>
  <p:tag name="TABLE_ENDDRAG_RECT" val="518*481*423*6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3317</Words>
  <Application>WPS 演示</Application>
  <PresentationFormat>Widescreen</PresentationFormat>
  <Paragraphs>201</Paragraphs>
  <Slides>9</Slides>
  <Notes>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9</vt:i4>
      </vt:variant>
    </vt:vector>
  </HeadingPairs>
  <TitlesOfParts>
    <vt:vector size="30" baseType="lpstr">
      <vt:lpstr>Arial</vt:lpstr>
      <vt:lpstr>宋体</vt:lpstr>
      <vt:lpstr>Wingdings</vt:lpstr>
      <vt:lpstr>Wingdings</vt:lpstr>
      <vt:lpstr>Times New Roman</vt:lpstr>
      <vt:lpstr>Cambria Math</vt:lpstr>
      <vt:lpstr>微软雅黑</vt:lpstr>
      <vt:lpstr>Times New Roman</vt:lpstr>
      <vt:lpstr>Segoe UI</vt:lpstr>
      <vt:lpstr>MS Mincho</vt:lpstr>
      <vt:lpstr>Arial Rounded MT Bold</vt:lpstr>
      <vt:lpstr>Calibri</vt:lpstr>
      <vt:lpstr>Arial</vt:lpstr>
      <vt:lpstr>Calibri</vt:lpstr>
      <vt:lpstr>Arial Unicode MS</vt:lpstr>
      <vt:lpstr>Segoe Print</vt:lpstr>
      <vt:lpstr>Arial Rounded MT Bold</vt:lpstr>
      <vt:lpstr>Segoe UI</vt:lpstr>
      <vt:lpstr>Ms.Luce</vt:lpstr>
      <vt:lpstr>Wonder Arial</vt:lpstr>
      <vt:lpstr>WPS</vt:lpstr>
      <vt:lpstr>Modeling of Cosmic Ray Escape into Molecular Clouds surrounding middle age Supernova Remnants</vt:lpstr>
      <vt:lpstr>How do accelerated particles become CRs?</vt:lpstr>
      <vt:lpstr> The spectrum at the shock</vt:lpstr>
      <vt:lpstr>PowerPoint 演示文稿</vt:lpstr>
      <vt:lpstr>GeV-TeV gamma-ray emission from IC 443</vt:lpstr>
      <vt:lpstr>GeV-TeV gamma-ray emission from W51C</vt:lpstr>
      <vt:lpstr>GeV-TeV gamma-ray emission from W44</vt:lpstr>
      <vt:lpstr>GeV-TeV gamma-ray emission from W28</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last order</cp:lastModifiedBy>
  <cp:revision>202</cp:revision>
  <dcterms:created xsi:type="dcterms:W3CDTF">2019-06-19T02:08:00Z</dcterms:created>
  <dcterms:modified xsi:type="dcterms:W3CDTF">2026-04-28T11:19:11Z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2052-12.1.0.25860</vt:lpwstr>
  </property>
  <property fmtid="{D5CDD505-2E9C-101B-9397-08002B2CF9AE}" pid="3" name="ICV">
    <vt:lpwstr>BF890EDE9C594368994283F9927117E7_11</vt:lpwstr>
  </property>
</Properties>
</file>