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2" r:id="rId3"/>
    <p:sldId id="260" r:id="rId5"/>
    <p:sldId id="258" r:id="rId6"/>
    <p:sldId id="257" r:id="rId7"/>
    <p:sldId id="261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59"/>
        <p:guide pos="38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/>
              <a:t>The title of my report is *</a:t>
            </a:r>
            <a:r>
              <a:rPr lang="en-US" altLang="zh-CN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Observation for TeV candidate of HMXB XTE J1858+034</a:t>
            </a:r>
            <a:r>
              <a:rPr lang="en-US" altLang="zh-CN"/>
              <a:t>*. My name is </a:t>
            </a:r>
            <a:r>
              <a:rPr lang="en-US" altLang="zh-CN">
                <a:sym typeface="+mn-ea"/>
              </a:rPr>
              <a:t>Xinpeng </a:t>
            </a:r>
            <a:r>
              <a:rPr lang="en-US" altLang="zh-CN"/>
              <a:t>Cui , from Guizhou Normal University, and my c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ollaborator</a:t>
            </a:r>
            <a:r>
              <a:rPr lang="en-US" altLang="zh-CN"/>
              <a:t>s are  Xi Shaoqiang and  Huang Xiaoli.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 indent="457200"/>
            <a:r>
              <a:rPr lang="en-US" altLang="zh-CN">
                <a:sym typeface="+mn-ea"/>
              </a:rPr>
              <a:t>XTE J1858+034 is located at the center of the TeV source LHAASO J1858+0330. The source LHAASO J1858+0330 exhibits an extended structure of 0.52</a:t>
            </a:r>
            <a:r>
              <a:rPr lang="en-US" altLang="en-US">
                <a:sym typeface="+mn-ea"/>
              </a:rPr>
              <a:t>°</a:t>
            </a:r>
            <a:r>
              <a:rPr lang="en-US" altLang="zh-CN">
                <a:sym typeface="+mn-ea"/>
              </a:rPr>
              <a:t>. If LHAASO is physically associated with this binary system, such extension may imply the presence of an 80-parsec-scale bubble or halo structure related to this high-mass X-ray binary (HMXB).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457200"/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First, a region of interest (ROI) was specifically defined for XTE J1858+034, which is a rectangular region centered at LHAASO J1858+0330, with coordinates of right ascension R.A. = 284.71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and declination Decl. = 3.55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. Signal maps and background maps across all energy bands within this ROI were selected for subsequent analysis. 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457200"/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Second, for LHAASO J1858+0330, all other sources in the field were excluded, and a significance map was produced to visualize the morphological characteristics of the source ,and the results are shown in Figure 1.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>
                <a:sym typeface="+mn-ea"/>
              </a:rPr>
              <a:t> </a:t>
            </a:r>
            <a:r>
              <a:rPr lang="en-US" altLang="zh-CN"/>
              <a:t>We used empirical geometric models, including the point-source model, Gaussian model, disk model, and elliptical Gaussian model. In the three-dimensional maximum-likelihood analysis, a simple power-law model was used to fit the spectrum of the J1858+0330 region above 2 TeV.,and the fitting results are summarized in Table 1.</a:t>
            </a:r>
            <a:r>
              <a:rPr lang="en-US" altLang="zh-CN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Note that TS differences cannot be used to quantitatively determine the best-fit model when models are non-nested. The Akaike information criterion (AIC; Akaike, 1974) was employed for model comparison.</a:t>
            </a:r>
            <a:endParaRPr lang="en-US" altLang="zh-CN"/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The AIC values are subtracted from that of the point model for a clear comparison.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A comparison shows that the Gaussian model yields the smallest AIC value and is therefore adopted.</a:t>
            </a: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have plotted the TS maps for WCDA and KM2A separately, with KM2A divided into two energy bands: 25 TeV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＜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＜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100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Greater than 25 and less than 100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TeV and E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＞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100 TeV. The TS value in the E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＞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100 TeV band is less than 5, while the results for WCDA and the 25 TeV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＜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＜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100 TeV band are shown in Figure 2.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Finally, the energy spectrum of LHAASO J1858+0330 is obtained and shown in Figure 3.The red line and the orange butterfly represent the best-fit PLC model and its uncertainties,respectively.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4790" y="1122045"/>
            <a:ext cx="11699240" cy="2087245"/>
          </a:xfrm>
        </p:spPr>
        <p:txBody>
          <a:bodyPr>
            <a:noAutofit/>
          </a:bodyPr>
          <a:p>
            <a:pPr algn="ctr"/>
            <a:r>
              <a:rPr lang="en-US" altLang="zh-CN" sz="36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Observation for TeV candidate of HMXB XTE J1858+034</a:t>
            </a:r>
            <a:endParaRPr lang="en-US" altLang="zh-CN" sz="36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05145" y="3674110"/>
            <a:ext cx="6318885" cy="2553335"/>
          </a:xfrm>
        </p:spPr>
        <p:txBody>
          <a:bodyPr/>
          <a:p>
            <a:pPr marL="0" indent="0" algn="l">
              <a:buNone/>
            </a:pPr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Presenter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Xinpeng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Cui 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School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: Guizhou Normal University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Collaborator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:Shaoqiang Xi Xiaoli H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uang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 descr="728887F8D0DEE5F6843A8920F35EA69A"/>
          <p:cNvPicPr>
            <a:picLocks noChangeAspect="1"/>
          </p:cNvPicPr>
          <p:nvPr/>
        </p:nvPicPr>
        <p:blipFill>
          <a:blip r:embed="rId1"/>
          <a:srcRect l="1334" r="1334"/>
          <a:stretch>
            <a:fillRect/>
          </a:stretch>
        </p:blipFill>
        <p:spPr>
          <a:xfrm>
            <a:off x="0" y="0"/>
            <a:ext cx="1260000" cy="126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28700" y="5566410"/>
            <a:ext cx="1033145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Figure 1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:The left panel shows the TS map within an 8.8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 mutiplied by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8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region centered on LHAASO J1858+0330(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R.A. = 284.71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, Decl. = 3.55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°)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, while the right panel displays the TS map after excluding all other sources except this one. </a:t>
            </a:r>
            <a:endParaRPr lang="en-US" altLang="zh-CN" sz="16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u="sng">
                <a:latin typeface="Times New Roman" panose="02020603050405020304" charset="0"/>
                <a:cs typeface="Times New Roman" panose="02020603050405020304" charset="0"/>
              </a:rPr>
              <a:t>LHAASO Data Analysis</a:t>
            </a:r>
            <a:endParaRPr lang="en-US" altLang="zh-CN" sz="2800" b="1" u="sng"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028700" y="1390650"/>
            <a:ext cx="10204450" cy="4083050"/>
            <a:chOff x="1620" y="1470"/>
            <a:chExt cx="16070" cy="6430"/>
          </a:xfrm>
        </p:grpSpPr>
        <p:pic>
          <p:nvPicPr>
            <p:cNvPr id="5122" name="图片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620" y="1470"/>
              <a:ext cx="7950" cy="643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56" y="1470"/>
              <a:ext cx="8234" cy="6429"/>
            </a:xfrm>
            <a:prstGeom prst="rect">
              <a:avLst/>
            </a:prstGeom>
          </p:spPr>
        </p:pic>
      </p:grpSp>
      <p:pic>
        <p:nvPicPr>
          <p:cNvPr id="4" name="图片 3" descr="728887F8D0DEE5F6843A8920F35EA69A"/>
          <p:cNvPicPr>
            <a:picLocks noChangeAspect="1"/>
          </p:cNvPicPr>
          <p:nvPr/>
        </p:nvPicPr>
        <p:blipFill>
          <a:blip r:embed="rId3"/>
          <a:srcRect l="1334" r="1334"/>
          <a:stretch>
            <a:fillRect/>
          </a:stretch>
        </p:blipFill>
        <p:spPr>
          <a:xfrm>
            <a:off x="10932160" y="0"/>
            <a:ext cx="1260000" cy="12600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028700" y="645160"/>
            <a:ext cx="9902825" cy="6527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>
                <a:sym typeface="+mn-ea"/>
              </a:rPr>
              <a:t>XTE J1858+034 is located at the center of the TeV source LHAASO J1858+0330. The source LHAASO J1858+0330 exhibits an extended structure of 0.52</a:t>
            </a:r>
            <a:r>
              <a:rPr lang="en-US" altLang="en-US">
                <a:sym typeface="+mn-ea"/>
              </a:rPr>
              <a:t>°</a:t>
            </a:r>
            <a:r>
              <a:rPr lang="en-US" altLang="zh-CN">
                <a:sym typeface="+mn-ea"/>
              </a:rPr>
              <a:t>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8" name="图片 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4765" y="34503995"/>
            <a:ext cx="5057073" cy="3996000"/>
          </a:xfrm>
          <a:prstGeom prst="rect">
            <a:avLst/>
          </a:prstGeom>
        </p:spPr>
      </p:pic>
      <p:graphicFrame>
        <p:nvGraphicFramePr>
          <p:cNvPr id="10" name="表格 9"/>
          <p:cNvGraphicFramePr/>
          <p:nvPr>
            <p:custDataLst>
              <p:tags r:id="rId2"/>
            </p:custDataLst>
          </p:nvPr>
        </p:nvGraphicFramePr>
        <p:xfrm>
          <a:off x="10854690" y="15641955"/>
          <a:ext cx="9544685" cy="5440680"/>
        </p:xfrm>
        <a:graphic>
          <a:graphicData uri="http://schemas.openxmlformats.org/drawingml/2006/table">
            <a:tbl>
              <a:tblPr/>
              <a:tblGrid>
                <a:gridCol w="1463675"/>
                <a:gridCol w="1409065"/>
                <a:gridCol w="847725"/>
                <a:gridCol w="863600"/>
                <a:gridCol w="724535"/>
                <a:gridCol w="1198880"/>
                <a:gridCol w="927735"/>
                <a:gridCol w="959485"/>
                <a:gridCol w="1149985"/>
              </a:tblGrid>
              <a:tr h="1512570"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Energy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Spatial Model 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TS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R.A.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Decl.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Major Axis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Minor Axis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Position Angle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AIC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t"/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＞ </a:t>
                      </a:r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2TeV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574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0.52±0.02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-14.69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Elliptical 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577.3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0.53±0.03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0.50±0.03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−10.69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3920"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2-25TeV</a:t>
                      </a:r>
                      <a:b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</a:br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（</a:t>
                      </a:r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WCDA</a:t>
                      </a:r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）</a:t>
                      </a:r>
                      <a:endParaRPr lang="zh-CN" altLang="en-US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231.5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3.51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0.53±0.04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-13.28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25-100TeV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276.4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284.6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0.49±0.03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-12.76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/>
        </p:nvGraphicFramePr>
        <p:xfrm>
          <a:off x="10981690" y="15768955"/>
          <a:ext cx="9544685" cy="5440680"/>
        </p:xfrm>
        <a:graphic>
          <a:graphicData uri="http://schemas.openxmlformats.org/drawingml/2006/table">
            <a:tbl>
              <a:tblPr/>
              <a:tblGrid>
                <a:gridCol w="1463675"/>
                <a:gridCol w="1409065"/>
                <a:gridCol w="847725"/>
                <a:gridCol w="863600"/>
                <a:gridCol w="724535"/>
                <a:gridCol w="1198880"/>
                <a:gridCol w="927735"/>
                <a:gridCol w="959485"/>
                <a:gridCol w="1149985"/>
              </a:tblGrid>
              <a:tr h="1512570"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Energy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Spatial Model 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TS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R.A.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Decl.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Major Axis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Minor Axis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Position Angle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deg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1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AIC</a:t>
                      </a:r>
                      <a:endParaRPr lang="en-US" altLang="zh-CN" sz="2700" b="1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t"/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＞ </a:t>
                      </a:r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2TeV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574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0.52±0.02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-14.69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Elliptical 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577.3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0.53±0.03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0.50±0.03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−10.69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3920"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2-25TeV</a:t>
                      </a:r>
                      <a:b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</a:br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（</a:t>
                      </a:r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WCDA</a:t>
                      </a:r>
                      <a:r>
                        <a:rPr lang="zh-CN" altLang="en-US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）</a:t>
                      </a:r>
                      <a:endParaRPr lang="zh-CN" altLang="en-US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231.5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284.7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3.51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0.53±0.04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-13.28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140"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25-100TeV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Gaussian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276.4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284.6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3.58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0.49±0.03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t"/>
                      <a:r>
                        <a:rPr lang="en-US" altLang="zh-CN" sz="2700" b="0" i="0">
                          <a:solidFill>
                            <a:srgbClr val="000000"/>
                          </a:solidFill>
                          <a:uFillTx/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-12.76</a:t>
                      </a:r>
                      <a:endParaRPr lang="en-US" altLang="zh-CN" sz="2700" b="0" i="0">
                        <a:solidFill>
                          <a:srgbClr val="000000"/>
                        </a:solidFill>
                        <a:uFillTx/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7937" marR="7937" marT="7937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表格 2"/>
          <p:cNvGraphicFramePr/>
          <p:nvPr>
            <p:custDataLst>
              <p:tags r:id="rId3"/>
            </p:custDataLst>
          </p:nvPr>
        </p:nvGraphicFramePr>
        <p:xfrm>
          <a:off x="578485" y="1764665"/>
          <a:ext cx="11108690" cy="3265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85"/>
                <a:gridCol w="1447800"/>
                <a:gridCol w="842645"/>
                <a:gridCol w="1083310"/>
                <a:gridCol w="1012190"/>
                <a:gridCol w="1562735"/>
                <a:gridCol w="1590040"/>
                <a:gridCol w="1529080"/>
                <a:gridCol w="1043305"/>
              </a:tblGrid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Energy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Spatial Model 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TS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R.A. deg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Decl. deg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Major Axis deg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Minor Axis deg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Position Angle</a:t>
                      </a:r>
                      <a:endParaRPr lang="en-US" altLang="zh-CN" sz="18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AIC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7380"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＞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2TeV</a:t>
                      </a:r>
                      <a:endParaRPr lang="en-US" altLang="zh-CN" sz="18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Point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264.4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284.5815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3.6055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8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0</a:t>
                      </a:r>
                      <a:endParaRPr lang="en-US" altLang="zh-CN" sz="180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66115">
                <a:tc vMerge="1"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Gaussian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574.0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284.6902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3.5778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0.5199</a:t>
                      </a:r>
                      <a:r>
                        <a:rPr lang="zh-CN" altLang="en-US" sz="1800">
                          <a:sym typeface="+mn-ea"/>
                        </a:rPr>
                        <a:t>±</a:t>
                      </a:r>
                      <a:r>
                        <a:rPr lang="en-US" altLang="zh-CN" sz="1800"/>
                        <a:t>0.024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-299.084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66115">
                <a:tc vMerge="1"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Elliptical gaussian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577.3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284.6905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3.5794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0.5336</a:t>
                      </a:r>
                      <a:r>
                        <a:rPr lang="zh-CN" altLang="en-US" sz="1800"/>
                        <a:t>±</a:t>
                      </a:r>
                      <a:r>
                        <a:rPr lang="en-US" altLang="zh-CN" sz="1800"/>
                        <a:t>0.033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0.4972</a:t>
                      </a:r>
                      <a:r>
                        <a:rPr lang="zh-CN" altLang="en-US" sz="1800">
                          <a:sym typeface="+mn-ea"/>
                        </a:rPr>
                        <a:t>±</a:t>
                      </a:r>
                      <a:r>
                        <a:rPr lang="en-US" altLang="zh-CN" sz="1800">
                          <a:sym typeface="+mn-ea"/>
                        </a:rPr>
                        <a:t>0.031</a:t>
                      </a:r>
                      <a:endParaRPr lang="en-US" altLang="zh-CN" sz="1800">
                        <a:sym typeface="+mn-ea"/>
                      </a:endParaRPr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0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-295.722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65480">
                <a:tc vMerge="1"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Disk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531.9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284.7250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3.5682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0.6551</a:t>
                      </a:r>
                      <a:r>
                        <a:rPr lang="zh-CN" altLang="en-US" sz="1800">
                          <a:sym typeface="+mn-ea"/>
                        </a:rPr>
                        <a:t>±</a:t>
                      </a:r>
                      <a:r>
                        <a:rPr lang="en-US" altLang="zh-CN" sz="1800"/>
                        <a:t>0.016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-260.106</a:t>
                      </a:r>
                      <a:endParaRPr lang="en-US" altLang="zh-CN" sz="1800"/>
                    </a:p>
                  </a:txBody>
                  <a:tcPr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578485" y="1087120"/>
            <a:ext cx="111086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Table 1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: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Morphological Fit Results for J1858+0330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8485" y="5391785"/>
            <a:ext cx="11035665" cy="8051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Note that TS differences cannot be used to quantitatively determine the best-fit model when models are non-nested.</a:t>
            </a:r>
            <a:endParaRPr lang="en-US" altLang="zh-CN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r>
              <a:rPr lang="en-US" altLang="zh-CN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The Akaike information criterion (AIC; Akaike, 1974) was employed for model comparison.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AIC values are subtracted from that of the point model for a clear comparison.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A comparison shows that the Gaussian model yields the smallest AIC value and is therefore adopted.</a:t>
            </a:r>
            <a:endParaRPr lang="en-US" altLang="zh-CN"/>
          </a:p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0" y="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u="sng">
                <a:latin typeface="Times New Roman" panose="02020603050405020304" charset="0"/>
                <a:cs typeface="Times New Roman" panose="02020603050405020304" charset="0"/>
              </a:rPr>
              <a:t>LHAASO Data Analysis</a:t>
            </a:r>
            <a:endParaRPr lang="en-US" altLang="zh-CN" sz="2800" b="1" u="sng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图片 6" descr="728887F8D0DEE5F6843A8920F35EA69A"/>
          <p:cNvPicPr>
            <a:picLocks noChangeAspect="1"/>
          </p:cNvPicPr>
          <p:nvPr/>
        </p:nvPicPr>
        <p:blipFill>
          <a:blip r:embed="rId4"/>
          <a:srcRect l="1334" r="1334"/>
          <a:stretch>
            <a:fillRect/>
          </a:stretch>
        </p:blipFill>
        <p:spPr>
          <a:xfrm>
            <a:off x="10932160" y="0"/>
            <a:ext cx="1260000" cy="126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694055" y="5363210"/>
            <a:ext cx="108692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Figure 2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:The left panel displays the TS map for WCDA (2 TeV &lt; E &lt; 25 TeV), while the right panel presents the TS map for KM2A (25 TeV &lt; E &lt; 100 TeV).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52805" y="1205865"/>
            <a:ext cx="10487025" cy="4034790"/>
            <a:chOff x="1775" y="1601"/>
            <a:chExt cx="16515" cy="6354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775" y="1601"/>
              <a:ext cx="7808" cy="6355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86" y="1601"/>
              <a:ext cx="8805" cy="6355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0" y="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u="sng">
                <a:latin typeface="Times New Roman" panose="02020603050405020304" charset="0"/>
                <a:cs typeface="Times New Roman" panose="02020603050405020304" charset="0"/>
              </a:rPr>
              <a:t>LHAASO Data Analysis</a:t>
            </a:r>
            <a:endParaRPr lang="en-US" altLang="zh-CN" sz="2800" b="1" u="sng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6" name="图片 25" descr="728887F8D0DEE5F6843A8920F35EA69A"/>
          <p:cNvPicPr>
            <a:picLocks noChangeAspect="1"/>
          </p:cNvPicPr>
          <p:nvPr/>
        </p:nvPicPr>
        <p:blipFill>
          <a:blip r:embed="rId3"/>
          <a:srcRect l="1334" r="1334"/>
          <a:stretch>
            <a:fillRect/>
          </a:stretch>
        </p:blipFill>
        <p:spPr>
          <a:xfrm>
            <a:off x="10932160" y="0"/>
            <a:ext cx="1260000" cy="126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7540" y="978535"/>
            <a:ext cx="5838825" cy="43605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177540" y="5507355"/>
            <a:ext cx="63563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Figure 3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: Energy spectrum of J1858+0330 observed by LHAASO.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0" y="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u="sng">
                <a:latin typeface="Times New Roman" panose="02020603050405020304" charset="0"/>
                <a:cs typeface="Times New Roman" panose="02020603050405020304" charset="0"/>
              </a:rPr>
              <a:t>LHAASO Data Analysis</a:t>
            </a:r>
            <a:endParaRPr lang="en-US" altLang="zh-CN" sz="2800" b="1" u="sng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6" name="图片 25" descr="728887F8D0DEE5F6843A8920F35EA69A"/>
          <p:cNvPicPr>
            <a:picLocks noChangeAspect="1"/>
          </p:cNvPicPr>
          <p:nvPr/>
        </p:nvPicPr>
        <p:blipFill>
          <a:blip r:embed="rId2"/>
          <a:srcRect l="1334" r="1334"/>
          <a:stretch>
            <a:fillRect/>
          </a:stretch>
        </p:blipFill>
        <p:spPr>
          <a:xfrm>
            <a:off x="10932160" y="0"/>
            <a:ext cx="1260000" cy="126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85590" y="2256155"/>
            <a:ext cx="4410710" cy="1172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7200"/>
              <a:t>Thank You</a:t>
            </a:r>
            <a:r>
              <a:rPr lang="zh-CN" altLang="en-US" sz="7200"/>
              <a:t>！</a:t>
            </a:r>
            <a:endParaRPr lang="zh-CN" altLang="en-US" sz="72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39*447"/>
  <p:tag name="TABLE_ENDDRAG_RECT" val="863*1315*739*447"/>
</p:tagLst>
</file>

<file path=ppt/tags/tag2.xml><?xml version="1.0" encoding="utf-8"?>
<p:tagLst xmlns:p="http://schemas.openxmlformats.org/presentationml/2006/main">
  <p:tag name="TABLE_ENDDRAG_ORIGIN_RECT" val="868*256"/>
  <p:tag name="TABLE_ENDDRAG_RECT" val="3*122*868*256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2105</Words>
  <Application>WPS 演示</Application>
  <PresentationFormat>宽屏</PresentationFormat>
  <Paragraphs>274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Times New Roman</vt:lpstr>
      <vt:lpstr>微软雅黑</vt:lpstr>
      <vt:lpstr>Arial Unicode MS</vt:lpstr>
      <vt:lpstr>Calibri</vt:lpstr>
      <vt:lpstr>WPS</vt:lpstr>
      <vt:lpstr>Observation for TeV candidate of HMXB XTE J1858+034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べ默守い</cp:lastModifiedBy>
  <cp:revision>43</cp:revision>
  <dcterms:created xsi:type="dcterms:W3CDTF">2023-08-09T12:44:00Z</dcterms:created>
  <dcterms:modified xsi:type="dcterms:W3CDTF">2026-04-25T23:16:57Z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DD67A2E29E1F451E8486A52B16DB2EFA_12</vt:lpwstr>
  </property>
</Properties>
</file>