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3" r:id="rId2"/>
    <p:sldId id="257" r:id="rId3"/>
    <p:sldId id="268" r:id="rId4"/>
    <p:sldId id="269" r:id="rId5"/>
    <p:sldId id="270" r:id="rId6"/>
    <p:sldId id="272" r:id="rId7"/>
    <p:sldId id="266" r:id="rId8"/>
    <p:sldId id="264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/>
    <p:restoredTop sz="96098"/>
  </p:normalViewPr>
  <p:slideViewPr>
    <p:cSldViewPr snapToGrid="0" snapToObjects="1">
      <p:cViewPr varScale="1">
        <p:scale>
          <a:sx n="159" d="100"/>
          <a:sy n="159" d="100"/>
        </p:scale>
        <p:origin x="18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43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1DCB3-9356-F9BD-DFB6-0188AD59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2DB88-E4B8-58E6-7561-DCEC97CBC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AFB89-7C82-05BF-569C-9C26B5895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976C9-B46C-3E4F-F5F8-B605DA8A6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9E79F-F8DE-5DA7-8F55-793BF26A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A1CDF-6F1F-8CA1-F185-343AFE1BD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413B6-394B-1EDD-F48B-0EE2B26B1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59E5C-7899-2EC5-AF57-E04155EBE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B1B38-C7D1-E6FA-DA03-BCCC696A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3C6BD-5D10-7096-68C3-F468F25D8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0436D-6AA4-C3CE-9C6B-37C4F40B0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274F-071F-DEA5-AC62-AA0F0C1E8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49638-BC2F-19BA-6B4C-1A9461294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F52C6-0267-B2D9-25C6-3E06A400B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70414-35F9-72D1-A8DA-AC569457F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C41E6-85D0-6BDB-F5B1-EA27A55C2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D3A3-A2E8-5931-DA45-FFD10F98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32F48-8E22-14A8-089C-7F7B0B613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CAB90-D2A6-CF25-B390-4557A7BD4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9C662-ACE1-D9AE-6A73-AA00B1328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1200000"/>
            <a:ext cx="45719" cy="2360000"/>
          </a:xfrm>
          <a:prstGeom prst="rect">
            <a:avLst/>
          </a:prstGeom>
          <a:solidFill>
            <a:srgbClr val="1F4E7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685800" y="1200000"/>
            <a:ext cx="7772400" cy="1300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Gamma-ray Emission from the M17 Region with LHAASO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685800" y="2600000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Huan Yang, Bing Liu, </a:t>
            </a:r>
            <a:r>
              <a:rPr lang="en-US" sz="1400" dirty="0" err="1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Xiaoyuan</a:t>
            </a:r>
            <a:r>
              <a:rPr lang="en-US" sz="14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Huang</a:t>
            </a:r>
          </a:p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0" y="4831592"/>
            <a:ext cx="9144000" cy="320040"/>
          </a:xfrm>
          <a:prstGeom prst="rect">
            <a:avLst/>
          </a:prstGeom>
          <a:solidFill>
            <a:srgbClr val="2E74B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4"/>
          <p:cNvSpPr/>
          <p:nvPr/>
        </p:nvSpPr>
        <p:spPr>
          <a:xfrm>
            <a:off x="0" y="4926749"/>
            <a:ext cx="91440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First LHAASO Collaboration Conference in 2026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85800" y="2960000"/>
            <a:ext cx="5500000" cy="280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Purple Mountain Observatory, CAS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85800" y="3280000"/>
            <a:ext cx="3000000" cy="280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Apr. 27th 2026</a:t>
            </a:r>
            <a:endParaRPr lang="en-US" sz="1400" dirty="0"/>
          </a:p>
        </p:txBody>
      </p:sp>
      <p:pic>
        <p:nvPicPr>
          <p:cNvPr id="9" name="LHAASO Logo">
            <a:extLst>
              <a:ext uri="{FF2B5EF4-FFF2-40B4-BE49-F238E27FC236}">
                <a16:creationId xmlns:a16="http://schemas.microsoft.com/office/drawing/2014/main" id="{75E5CD06-696C-0288-8FD2-07732E2E0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67" y="100000"/>
            <a:ext cx="800000" cy="5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03264D-0FA2-27F0-64DE-50F97C9D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6" y="107615"/>
            <a:ext cx="557925" cy="555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Content Box"/>
          <p:cNvSpPr/>
          <p:nvPr/>
        </p:nvSpPr>
        <p:spPr>
          <a:xfrm>
            <a:off x="221303" y="928255"/>
            <a:ext cx="5590322" cy="4024745"/>
          </a:xfrm>
          <a:prstGeom prst="rect">
            <a:avLst/>
          </a:prstGeom>
          <a:solidFill>
            <a:srgbClr val="FFFFFF"/>
          </a:solidFill>
          <a:ln w="19050">
            <a:solidFill>
              <a:srgbClr val="BDD7EE"/>
            </a:solidFill>
          </a:ln>
        </p:spPr>
        <p:txBody>
          <a:bodyPr wrap="square" lIns="228600" tIns="228600" rIns="228600" bIns="228600" rtlCol="0" anchor="t"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▶"/>
            </a:pP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M17 (Omega Nebula): massive star-</a:t>
            </a:r>
            <a:r>
              <a:rPr lang="en-US" altLang="zh-CN" sz="2000" dirty="0" err="1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formin</a:t>
            </a: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region ~2 kpc</a:t>
            </a:r>
            <a:endParaRPr lang="en-US" altLang="zh-CN" sz="2000" dirty="0">
              <a:solidFill>
                <a:srgbClr val="1F3864"/>
              </a:solidFill>
              <a:latin typeface="Calibri" pitchFamily="34" charset="0"/>
              <a:cs typeface="Calibri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▶"/>
            </a:pP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Powered by young star cluster NGC 6618, with massive OB stars and an HII region</a:t>
            </a:r>
            <a:endParaRPr lang="en-US" altLang="zh-CN" sz="2000" dirty="0">
              <a:solidFill>
                <a:srgbClr val="1F3864"/>
              </a:solidFill>
              <a:latin typeface="Calibri" pitchFamily="34" charset="0"/>
              <a:cs typeface="Calibri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▶"/>
            </a:pP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Hosts a giant molecular cloud (~10⁵ M</a:t>
            </a:r>
            <a:r>
              <a:rPr lang="en-US" altLang="zh-CN" sz="2000" baseline="-25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⊙</a:t>
            </a: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with dense molecular gas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▶"/>
            </a:pP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Contains numerous SNR(eg.G015.4+00.1), and HAWC detected a source</a:t>
            </a:r>
            <a:r>
              <a:rPr lang="zh-CN" altLang="en-US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，</a:t>
            </a:r>
            <a:r>
              <a:rPr lang="en-US" altLang="zh-CN" sz="20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3HWC J1819‑150.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8E2BCF-4720-13F0-E96A-E7D87D208E1A}"/>
              </a:ext>
            </a:extLst>
          </p:cNvPr>
          <p:cNvSpPr txBox="1"/>
          <p:nvPr/>
        </p:nvSpPr>
        <p:spPr>
          <a:xfrm>
            <a:off x="6352327" y="4138367"/>
            <a:ext cx="224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Significance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Map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of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LHAASO</a:t>
            </a:r>
            <a:endParaRPr kumimoji="1" lang="zh-CN" altLang="en-US" sz="1400" dirty="0"/>
          </a:p>
        </p:txBody>
      </p:sp>
      <p:pic>
        <p:nvPicPr>
          <p:cNvPr id="5" name="LHAASO Logo">
            <a:extLst>
              <a:ext uri="{FF2B5EF4-FFF2-40B4-BE49-F238E27FC236}">
                <a16:creationId xmlns:a16="http://schemas.microsoft.com/office/drawing/2014/main" id="{3659B628-99E9-5FDD-B776-488CBFA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160000"/>
            <a:ext cx="800000" cy="5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67B51E-A66C-892E-0B0C-7CB3D6C08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45" y="1655545"/>
            <a:ext cx="2684598" cy="228539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706D15F-6582-A407-E00C-3D2515EA3E1E}"/>
              </a:ext>
            </a:extLst>
          </p:cNvPr>
          <p:cNvGrpSpPr/>
          <p:nvPr/>
        </p:nvGrpSpPr>
        <p:grpSpPr>
          <a:xfrm>
            <a:off x="165646" y="107615"/>
            <a:ext cx="3030222" cy="555389"/>
            <a:chOff x="165646" y="107615"/>
            <a:chExt cx="3030222" cy="555389"/>
          </a:xfrm>
        </p:grpSpPr>
        <p:sp>
          <p:nvSpPr>
            <p:cNvPr id="4" name="Text 2"/>
            <p:cNvSpPr/>
            <p:nvPr/>
          </p:nvSpPr>
          <p:spPr>
            <a:xfrm>
              <a:off x="850233" y="186128"/>
              <a:ext cx="2345635" cy="37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Introduction</a:t>
              </a:r>
              <a:endParaRPr lang="en-US" sz="3200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F55B43A-A9C8-347B-9792-394FBF0E0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646" y="107615"/>
              <a:ext cx="557925" cy="5553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B92A21-623F-ADA9-872B-C4CC6C2E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F9ADB19-5285-ECBD-FC68-2E568EA97DD5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F4E79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00" name="LHAASO Logo">
            <a:extLst>
              <a:ext uri="{FF2B5EF4-FFF2-40B4-BE49-F238E27FC236}">
                <a16:creationId xmlns:a16="http://schemas.microsoft.com/office/drawing/2014/main" id="{210F0D4B-3BDC-86F0-5141-C2224870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160000"/>
            <a:ext cx="800000" cy="500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DE65E62-6BBB-B3A4-1A75-1FC024793342}"/>
              </a:ext>
            </a:extLst>
          </p:cNvPr>
          <p:cNvGrpSpPr/>
          <p:nvPr/>
        </p:nvGrpSpPr>
        <p:grpSpPr>
          <a:xfrm>
            <a:off x="1000201" y="932688"/>
            <a:ext cx="6773392" cy="3714764"/>
            <a:chOff x="625297" y="859536"/>
            <a:chExt cx="6773392" cy="371476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9A5CC57-9CD1-0E7F-D7B2-5152567A48FD}"/>
                </a:ext>
              </a:extLst>
            </p:cNvPr>
            <p:cNvSpPr txBox="1"/>
            <p:nvPr/>
          </p:nvSpPr>
          <p:spPr>
            <a:xfrm>
              <a:off x="1928191" y="1209340"/>
              <a:ext cx="5470498" cy="336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75000"/>
              </a:pP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R.A. = [271.2°, 279.2°]</a:t>
              </a:r>
            </a:p>
            <a:p>
              <a:pPr>
                <a:lnSpc>
                  <a:spcPct val="150000"/>
                </a:lnSpc>
                <a:buSzPct val="75000"/>
              </a:pP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Dec. = [-20.0°, </a:t>
              </a:r>
              <a:r>
                <a:rPr lang="zh-CN" altLang="en-US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 </a:t>
              </a: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-11.8°]</a:t>
              </a:r>
            </a:p>
            <a:p>
              <a:pPr>
                <a:lnSpc>
                  <a:spcPct val="150000"/>
                </a:lnSpc>
                <a:buSzPct val="75000"/>
              </a:pPr>
              <a:endParaRPr lang="en-US" altLang="zh-CN" dirty="0">
                <a:solidFill>
                  <a:srgbClr val="404040"/>
                </a:solidFill>
                <a:latin typeface="Arial" pitchFamily="34" charset="0"/>
                <a:cs typeface="Arial" pitchFamily="34" charset="-120"/>
              </a:endParaRPr>
            </a:p>
            <a:p>
              <a:pPr>
                <a:lnSpc>
                  <a:spcPct val="150000"/>
                </a:lnSpc>
                <a:buSzPct val="75000"/>
              </a:pP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1943 days, including ½ and ¾ arrays and </a:t>
              </a: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full arrays</a:t>
              </a:r>
            </a:p>
            <a:p>
              <a:pPr>
                <a:lnSpc>
                  <a:spcPct val="150000"/>
                </a:lnSpc>
                <a:buSzPct val="75000"/>
              </a:pP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Energy&gt; 25TeV</a:t>
              </a: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</a:t>
              </a:r>
            </a:p>
            <a:p>
              <a:pPr>
                <a:lnSpc>
                  <a:spcPct val="150000"/>
                </a:lnSpc>
                <a:buSzPct val="75000"/>
              </a:pPr>
              <a:endParaRPr lang="en-US" altLang="zh-CN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>
                <a:lnSpc>
                  <a:spcPct val="150000"/>
                </a:lnSpc>
                <a:buSzPct val="75000"/>
              </a:pP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1484 days </a:t>
              </a:r>
              <a:b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</a:br>
              <a:r>
                <a:rPr lang="en-US" altLang="zh-CN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Nhit &gt;100</a:t>
              </a:r>
              <a:endParaRPr lang="en-US" altLang="zh-CN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1E367E3-57B4-B138-0A33-83E07904AE4D}"/>
                </a:ext>
              </a:extLst>
            </p:cNvPr>
            <p:cNvSpPr txBox="1"/>
            <p:nvPr/>
          </p:nvSpPr>
          <p:spPr>
            <a:xfrm>
              <a:off x="625297" y="859536"/>
              <a:ext cx="3708164" cy="307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SzPct val="75000"/>
                <a:buFont typeface="Arial" pitchFamily="34" charset="0"/>
                <a:buChar char="◆"/>
              </a:pPr>
              <a:r>
                <a:rPr lang="en-US" altLang="zh-CN" sz="2000" b="1" dirty="0">
                  <a:solidFill>
                    <a:srgbClr val="2E74B5"/>
                  </a:solidFill>
                  <a:latin typeface="Arial" pitchFamily="34" charset="0"/>
                  <a:cs typeface="Arial" pitchFamily="34" charset="-120"/>
                </a:rPr>
                <a:t>ROI</a:t>
              </a:r>
            </a:p>
            <a:p>
              <a:pPr marL="285750" indent="-285750">
                <a:lnSpc>
                  <a:spcPct val="200000"/>
                </a:lnSpc>
                <a:buSzPct val="75000"/>
                <a:buFont typeface="Arial" pitchFamily="34" charset="0"/>
                <a:buChar char="◆"/>
              </a:pPr>
              <a:endParaRPr lang="en-US" altLang="zh-CN" sz="2000" b="1" dirty="0">
                <a:solidFill>
                  <a:srgbClr val="2E74B5"/>
                </a:solidFill>
                <a:latin typeface="Arial" pitchFamily="34" charset="0"/>
                <a:cs typeface="Arial" pitchFamily="34" charset="-120"/>
              </a:endParaRPr>
            </a:p>
            <a:p>
              <a:pPr marL="285750" indent="-285750">
                <a:lnSpc>
                  <a:spcPct val="200000"/>
                </a:lnSpc>
                <a:buSzPct val="75000"/>
                <a:buFont typeface="Arial" pitchFamily="34" charset="0"/>
                <a:buChar char="◆"/>
              </a:pPr>
              <a:r>
                <a:rPr lang="en-US" altLang="zh-CN" sz="2000" b="1" dirty="0">
                  <a:solidFill>
                    <a:srgbClr val="2E74B5"/>
                  </a:solidFill>
                  <a:latin typeface="Arial" pitchFamily="34" charset="0"/>
                  <a:cs typeface="Arial" pitchFamily="34" charset="-120"/>
                </a:rPr>
                <a:t>KM2A</a:t>
              </a:r>
              <a:r>
                <a:rPr lang="en-US" altLang="zh-CN" sz="2000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	</a:t>
              </a:r>
            </a:p>
            <a:p>
              <a:pPr marL="285750" indent="-285750">
                <a:lnSpc>
                  <a:spcPct val="200000"/>
                </a:lnSpc>
                <a:buSzPct val="75000"/>
                <a:buFont typeface="Arial" pitchFamily="34" charset="0"/>
                <a:buChar char="◆"/>
              </a:pPr>
              <a:endPara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 marL="285750" indent="-285750">
                <a:lnSpc>
                  <a:spcPct val="200000"/>
                </a:lnSpc>
                <a:buSzPct val="75000"/>
                <a:buFont typeface="Arial" pitchFamily="34" charset="0"/>
                <a:buChar char="◆"/>
              </a:pPr>
              <a:r>
                <a:rPr lang="en-US" altLang="zh-CN" sz="2000" b="1" dirty="0">
                  <a:solidFill>
                    <a:srgbClr val="2E74B5"/>
                  </a:solidFill>
                  <a:latin typeface="Arial" pitchFamily="34" charset="0"/>
                  <a:cs typeface="Arial" pitchFamily="34" charset="-120"/>
                </a:rPr>
                <a:t>WCDA</a:t>
              </a:r>
              <a:endPara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BF5D3BE-8362-0DE2-B927-2F6A76A9F693}"/>
              </a:ext>
            </a:extLst>
          </p:cNvPr>
          <p:cNvGrpSpPr/>
          <p:nvPr/>
        </p:nvGrpSpPr>
        <p:grpSpPr>
          <a:xfrm>
            <a:off x="165646" y="107615"/>
            <a:ext cx="4271182" cy="555389"/>
            <a:chOff x="165646" y="107615"/>
            <a:chExt cx="4271182" cy="555389"/>
          </a:xfrm>
        </p:grpSpPr>
        <p:sp>
          <p:nvSpPr>
            <p:cNvPr id="11" name="Text 2">
              <a:extLst>
                <a:ext uri="{FF2B5EF4-FFF2-40B4-BE49-F238E27FC236}">
                  <a16:creationId xmlns:a16="http://schemas.microsoft.com/office/drawing/2014/main" id="{3F522911-5719-6582-29AE-0DFCFEB0D78A}"/>
                </a:ext>
              </a:extLst>
            </p:cNvPr>
            <p:cNvSpPr/>
            <p:nvPr/>
          </p:nvSpPr>
          <p:spPr>
            <a:xfrm>
              <a:off x="850233" y="186128"/>
              <a:ext cx="3586595" cy="37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Selection</a:t>
              </a:r>
              <a:endParaRPr lang="en-US" sz="3200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4A005EC-C800-95EF-8FC0-118D05F11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646" y="107615"/>
              <a:ext cx="557925" cy="55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70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DC4F4-1D73-0D01-4375-DCD7CD400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F2F32DE-E7AB-854D-831D-E80ECDEE6172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F4E79"/>
          </a:solidFill>
          <a:ln/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780CE05-C0BA-29EB-962C-F7387106B035}"/>
              </a:ext>
            </a:extLst>
          </p:cNvPr>
          <p:cNvGrpSpPr/>
          <p:nvPr/>
        </p:nvGrpSpPr>
        <p:grpSpPr>
          <a:xfrm>
            <a:off x="457200" y="4038340"/>
            <a:ext cx="8321040" cy="884991"/>
            <a:chOff x="457200" y="4038340"/>
            <a:chExt cx="8321040" cy="884991"/>
          </a:xfrm>
        </p:grpSpPr>
        <p:sp>
          <p:nvSpPr>
            <p:cNvPr id="14" name="Shape 9">
              <a:extLst>
                <a:ext uri="{FF2B5EF4-FFF2-40B4-BE49-F238E27FC236}">
                  <a16:creationId xmlns:a16="http://schemas.microsoft.com/office/drawing/2014/main" id="{D5D20DF6-01CB-1B39-EDDB-947F7524C285}"/>
                </a:ext>
              </a:extLst>
            </p:cNvPr>
            <p:cNvSpPr/>
            <p:nvPr/>
          </p:nvSpPr>
          <p:spPr>
            <a:xfrm>
              <a:off x="457200" y="4129780"/>
              <a:ext cx="8321040" cy="742645"/>
            </a:xfrm>
            <a:prstGeom prst="rect">
              <a:avLst/>
            </a:prstGeom>
            <a:solidFill>
              <a:srgbClr val="D6E4F0"/>
            </a:solidFill>
            <a:ln/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5" name="Text 10">
              <a:extLst>
                <a:ext uri="{FF2B5EF4-FFF2-40B4-BE49-F238E27FC236}">
                  <a16:creationId xmlns:a16="http://schemas.microsoft.com/office/drawing/2014/main" id="{3910A939-76E9-FD7D-05A8-E69AE805BF01}"/>
                </a:ext>
              </a:extLst>
            </p:cNvPr>
            <p:cNvSpPr/>
            <p:nvPr/>
          </p:nvSpPr>
          <p:spPr>
            <a:xfrm>
              <a:off x="685800" y="4038340"/>
              <a:ext cx="8046720" cy="884991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Position :  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R.A. 274.94±0.15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°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DEC.-15.47±0.11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°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</a:t>
              </a:r>
              <a:r>
                <a:rPr lang="zh-CN" alt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</a:t>
              </a:r>
              <a:r>
                <a:rPr lang="zh-CN" alt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 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    </a:t>
              </a:r>
              <a:r>
                <a:rPr lang="en-US" altLang="zh-CN" sz="1600" b="1" dirty="0" err="1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Ts</a:t>
              </a:r>
              <a:r>
                <a:rPr lang="en-US" altLang="zh-CN" sz="1600" b="1" baseline="-25000" dirty="0" err="1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ext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: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7 </a:t>
              </a:r>
              <a:endParaRPr lang="en-US" sz="1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Index :       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3.12±0.31                                                     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TS   :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19</a:t>
              </a:r>
              <a:endParaRPr lang="en-US" altLang="zh-CN" sz="1600" dirty="0"/>
            </a:p>
          </p:txBody>
        </p:sp>
      </p:grpSp>
      <p:pic>
        <p:nvPicPr>
          <p:cNvPr id="100" name="LHAASO Logo">
            <a:extLst>
              <a:ext uri="{FF2B5EF4-FFF2-40B4-BE49-F238E27FC236}">
                <a16:creationId xmlns:a16="http://schemas.microsoft.com/office/drawing/2014/main" id="{2B0D99C6-B9AF-AE3E-DBA5-EC2EF4EB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160000"/>
            <a:ext cx="800000" cy="500000"/>
          </a:xfrm>
          <a:prstGeom prst="rect">
            <a:avLst/>
          </a:prstGeom>
        </p:spPr>
      </p:pic>
      <p:sp>
        <p:nvSpPr>
          <p:cNvPr id="20" name="Shape 7">
            <a:extLst>
              <a:ext uri="{FF2B5EF4-FFF2-40B4-BE49-F238E27FC236}">
                <a16:creationId xmlns:a16="http://schemas.microsoft.com/office/drawing/2014/main" id="{89531CFA-595E-764D-FBF8-3BBAA49C8F24}"/>
              </a:ext>
            </a:extLst>
          </p:cNvPr>
          <p:cNvSpPr/>
          <p:nvPr/>
        </p:nvSpPr>
        <p:spPr>
          <a:xfrm>
            <a:off x="4999137" y="1132496"/>
            <a:ext cx="3200863" cy="252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4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Shape 7">
            <a:extLst>
              <a:ext uri="{FF2B5EF4-FFF2-40B4-BE49-F238E27FC236}">
                <a16:creationId xmlns:a16="http://schemas.microsoft.com/office/drawing/2014/main" id="{D5A076E0-942F-B0F6-0408-EDD75E8EE621}"/>
              </a:ext>
            </a:extLst>
          </p:cNvPr>
          <p:cNvSpPr/>
          <p:nvPr/>
        </p:nvSpPr>
        <p:spPr>
          <a:xfrm>
            <a:off x="1051560" y="1157470"/>
            <a:ext cx="3093301" cy="252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4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DB8D83-30A9-A48F-9E1D-87FBBACC0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74" y="1320739"/>
            <a:ext cx="2973724" cy="22198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FF2B72-1A90-0AB7-DC91-835B3BF7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601" y="1203642"/>
            <a:ext cx="2675218" cy="24738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18FDEF-5B0D-674C-9368-63174BB8F854}"/>
              </a:ext>
            </a:extLst>
          </p:cNvPr>
          <p:cNvGrpSpPr/>
          <p:nvPr/>
        </p:nvGrpSpPr>
        <p:grpSpPr>
          <a:xfrm>
            <a:off x="165646" y="107615"/>
            <a:ext cx="3030222" cy="555389"/>
            <a:chOff x="165646" y="107615"/>
            <a:chExt cx="3030222" cy="555389"/>
          </a:xfrm>
        </p:grpSpPr>
        <p:sp>
          <p:nvSpPr>
            <p:cNvPr id="13" name="Text 2">
              <a:extLst>
                <a:ext uri="{FF2B5EF4-FFF2-40B4-BE49-F238E27FC236}">
                  <a16:creationId xmlns:a16="http://schemas.microsoft.com/office/drawing/2014/main" id="{FA8206B9-3B7A-395A-4289-7572EEC868DE}"/>
                </a:ext>
              </a:extLst>
            </p:cNvPr>
            <p:cNvSpPr/>
            <p:nvPr/>
          </p:nvSpPr>
          <p:spPr>
            <a:xfrm>
              <a:off x="850233" y="186128"/>
              <a:ext cx="2345635" cy="37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WCDA</a:t>
              </a:r>
              <a:endParaRPr lang="en-US" sz="3200" dirty="0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B61ED37-E3FA-6D89-D433-942AF01F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646" y="107615"/>
              <a:ext cx="557925" cy="55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00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FA6FB-4019-3F8A-8070-A9C3D1651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DA8991A-BD55-7379-74EF-5405540D7CCD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F4E79"/>
          </a:solidFill>
          <a:ln/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5A0D288-D3AD-54E2-2ADE-42F126EFEF82}"/>
              </a:ext>
            </a:extLst>
          </p:cNvPr>
          <p:cNvGrpSpPr/>
          <p:nvPr/>
        </p:nvGrpSpPr>
        <p:grpSpPr>
          <a:xfrm>
            <a:off x="457200" y="4038340"/>
            <a:ext cx="8321040" cy="884991"/>
            <a:chOff x="457200" y="4038340"/>
            <a:chExt cx="8321040" cy="884991"/>
          </a:xfrm>
        </p:grpSpPr>
        <p:sp>
          <p:nvSpPr>
            <p:cNvPr id="14" name="Shape 9">
              <a:extLst>
                <a:ext uri="{FF2B5EF4-FFF2-40B4-BE49-F238E27FC236}">
                  <a16:creationId xmlns:a16="http://schemas.microsoft.com/office/drawing/2014/main" id="{38F5761B-719A-D153-2F44-F39308361A32}"/>
                </a:ext>
              </a:extLst>
            </p:cNvPr>
            <p:cNvSpPr/>
            <p:nvPr/>
          </p:nvSpPr>
          <p:spPr>
            <a:xfrm>
              <a:off x="457200" y="4129780"/>
              <a:ext cx="8321040" cy="742645"/>
            </a:xfrm>
            <a:prstGeom prst="rect">
              <a:avLst/>
            </a:prstGeom>
            <a:solidFill>
              <a:srgbClr val="D6E4F0"/>
            </a:solidFill>
            <a:ln/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5" name="Text 10">
              <a:extLst>
                <a:ext uri="{FF2B5EF4-FFF2-40B4-BE49-F238E27FC236}">
                  <a16:creationId xmlns:a16="http://schemas.microsoft.com/office/drawing/2014/main" id="{ACEBAAE5-E588-C628-F9FA-76E16B2AC353}"/>
                </a:ext>
              </a:extLst>
            </p:cNvPr>
            <p:cNvSpPr/>
            <p:nvPr/>
          </p:nvSpPr>
          <p:spPr>
            <a:xfrm>
              <a:off x="685800" y="4038340"/>
              <a:ext cx="8046720" cy="884991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Position : 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R.A. 275.00±0.07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°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DEC.-15.48±0.7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°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      </a:t>
              </a:r>
              <a:r>
                <a:rPr lang="zh-CN" alt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    </a:t>
              </a:r>
              <a:r>
                <a:rPr lang="en-US" altLang="zh-CN" sz="1600" b="1" dirty="0" err="1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Ts</a:t>
              </a:r>
              <a:r>
                <a:rPr lang="en-US" altLang="zh-CN" sz="1600" b="1" baseline="-25000" dirty="0" err="1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ext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: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0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 </a:t>
              </a:r>
              <a:endParaRPr lang="en-US" sz="1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Index :     </a:t>
              </a:r>
              <a:r>
                <a:rPr lang="zh-CN" altLang="en-US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3.78±0.31                                                     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TS    :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30</a:t>
              </a:r>
              <a:endParaRPr lang="en-US" altLang="zh-CN" sz="1600" dirty="0"/>
            </a:p>
          </p:txBody>
        </p:sp>
      </p:grpSp>
      <p:pic>
        <p:nvPicPr>
          <p:cNvPr id="100" name="LHAASO Logo">
            <a:extLst>
              <a:ext uri="{FF2B5EF4-FFF2-40B4-BE49-F238E27FC236}">
                <a16:creationId xmlns:a16="http://schemas.microsoft.com/office/drawing/2014/main" id="{5F8161D9-288B-9796-5B06-86621D48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160000"/>
            <a:ext cx="800000" cy="500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B568AAAD-4171-F0C5-5B03-378BA16910E0}"/>
              </a:ext>
            </a:extLst>
          </p:cNvPr>
          <p:cNvGrpSpPr/>
          <p:nvPr/>
        </p:nvGrpSpPr>
        <p:grpSpPr>
          <a:xfrm>
            <a:off x="4999139" y="1157470"/>
            <a:ext cx="3093301" cy="2454920"/>
            <a:chOff x="5172875" y="1157470"/>
            <a:chExt cx="3093301" cy="2454920"/>
          </a:xfrm>
        </p:grpSpPr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046E9DFB-D06C-56C3-264E-A06F115EF4EA}"/>
                </a:ext>
              </a:extLst>
            </p:cNvPr>
            <p:cNvSpPr/>
            <p:nvPr/>
          </p:nvSpPr>
          <p:spPr>
            <a:xfrm>
              <a:off x="5172875" y="1157470"/>
              <a:ext cx="3093301" cy="24549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6E4F0"/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5A62D3D-B2D8-B954-E2FD-B663DB28D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138" y="1321398"/>
              <a:ext cx="2849461" cy="2127063"/>
            </a:xfrm>
            <a:prstGeom prst="rect">
              <a:avLst/>
            </a:prstGeom>
          </p:spPr>
        </p:pic>
      </p:grpSp>
      <p:sp>
        <p:nvSpPr>
          <p:cNvPr id="16" name="Shape 7">
            <a:extLst>
              <a:ext uri="{FF2B5EF4-FFF2-40B4-BE49-F238E27FC236}">
                <a16:creationId xmlns:a16="http://schemas.microsoft.com/office/drawing/2014/main" id="{EB1DCB81-F992-CA3E-55D9-7F492B6BA332}"/>
              </a:ext>
            </a:extLst>
          </p:cNvPr>
          <p:cNvSpPr/>
          <p:nvPr/>
        </p:nvSpPr>
        <p:spPr>
          <a:xfrm>
            <a:off x="1051560" y="1157470"/>
            <a:ext cx="3093301" cy="252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4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7B79C5-8574-C98F-CA77-D239B255A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993" y="1179070"/>
            <a:ext cx="2678433" cy="24768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1E1A673-7C83-F4F7-A2A9-09041434591F}"/>
              </a:ext>
            </a:extLst>
          </p:cNvPr>
          <p:cNvGrpSpPr/>
          <p:nvPr/>
        </p:nvGrpSpPr>
        <p:grpSpPr>
          <a:xfrm>
            <a:off x="165646" y="107615"/>
            <a:ext cx="3030222" cy="555389"/>
            <a:chOff x="165646" y="107615"/>
            <a:chExt cx="3030222" cy="555389"/>
          </a:xfrm>
        </p:grpSpPr>
        <p:sp>
          <p:nvSpPr>
            <p:cNvPr id="12" name="Text 2">
              <a:extLst>
                <a:ext uri="{FF2B5EF4-FFF2-40B4-BE49-F238E27FC236}">
                  <a16:creationId xmlns:a16="http://schemas.microsoft.com/office/drawing/2014/main" id="{92A2F4EF-0840-2326-3245-CA441CE486C4}"/>
                </a:ext>
              </a:extLst>
            </p:cNvPr>
            <p:cNvSpPr/>
            <p:nvPr/>
          </p:nvSpPr>
          <p:spPr>
            <a:xfrm>
              <a:off x="850233" y="186128"/>
              <a:ext cx="2345635" cy="37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KM2A</a:t>
              </a:r>
              <a:endParaRPr lang="en-US" sz="32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6C045E1-371B-54EE-38AB-3BBAB200B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646" y="107615"/>
              <a:ext cx="557925" cy="55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53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7BB43-A34C-4104-9485-9B972D76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FD75EF3-F636-EBD3-56DC-F48151944BA2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F4E79"/>
          </a:solidFill>
          <a:ln/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3B8DE8-E75E-3606-B4A4-B4FDCFFE8896}"/>
              </a:ext>
            </a:extLst>
          </p:cNvPr>
          <p:cNvGrpSpPr/>
          <p:nvPr/>
        </p:nvGrpSpPr>
        <p:grpSpPr>
          <a:xfrm>
            <a:off x="457200" y="4038340"/>
            <a:ext cx="8321040" cy="884991"/>
            <a:chOff x="457200" y="4038340"/>
            <a:chExt cx="8321040" cy="884991"/>
          </a:xfrm>
        </p:grpSpPr>
        <p:sp>
          <p:nvSpPr>
            <p:cNvPr id="14" name="Shape 9">
              <a:extLst>
                <a:ext uri="{FF2B5EF4-FFF2-40B4-BE49-F238E27FC236}">
                  <a16:creationId xmlns:a16="http://schemas.microsoft.com/office/drawing/2014/main" id="{9E4032B4-7ED2-FC6E-D632-02FA05F384C6}"/>
                </a:ext>
              </a:extLst>
            </p:cNvPr>
            <p:cNvSpPr/>
            <p:nvPr/>
          </p:nvSpPr>
          <p:spPr>
            <a:xfrm>
              <a:off x="457200" y="4129780"/>
              <a:ext cx="8321040" cy="742645"/>
            </a:xfrm>
            <a:prstGeom prst="rect">
              <a:avLst/>
            </a:prstGeom>
            <a:solidFill>
              <a:srgbClr val="D6E4F0"/>
            </a:solidFill>
            <a:ln/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5" name="Text 10">
              <a:extLst>
                <a:ext uri="{FF2B5EF4-FFF2-40B4-BE49-F238E27FC236}">
                  <a16:creationId xmlns:a16="http://schemas.microsoft.com/office/drawing/2014/main" id="{95A4AFE9-85C0-8897-E1C5-4BF35ABB356E}"/>
                </a:ext>
              </a:extLst>
            </p:cNvPr>
            <p:cNvSpPr/>
            <p:nvPr/>
          </p:nvSpPr>
          <p:spPr>
            <a:xfrm>
              <a:off x="685800" y="4038340"/>
              <a:ext cx="8046720" cy="884991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Position :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R.A. 274.98±0.06° DEC.-15.46±0.6°            </a:t>
              </a:r>
              <a:r>
                <a:rPr lang="en-US" altLang="zh-CN" sz="1600" b="1" dirty="0" err="1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Ts</a:t>
              </a:r>
              <a:r>
                <a:rPr lang="en-US" altLang="zh-CN" sz="1600" b="1" baseline="-25000" dirty="0" err="1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ext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: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6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cs typeface="Arial" pitchFamily="34" charset="-120"/>
                </a:rPr>
                <a:t> </a:t>
              </a:r>
              <a:endParaRPr lang="en-US" sz="1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Index :      </a:t>
              </a:r>
              <a:r>
                <a:rPr lang="en-US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2.99±0.10                                                     </a:t>
              </a:r>
              <a:r>
                <a:rPr lang="en-US" altLang="zh-CN" sz="1600" b="1" dirty="0">
                  <a:solidFill>
                    <a:srgbClr val="1F4E79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TS    : </a:t>
              </a:r>
              <a:r>
                <a:rPr lang="en-US" altLang="zh-CN" sz="1600" dirty="0">
                  <a:solidFill>
                    <a:srgbClr val="40404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48</a:t>
              </a:r>
              <a:endParaRPr lang="en-US" altLang="zh-CN" sz="1600" dirty="0"/>
            </a:p>
          </p:txBody>
        </p:sp>
      </p:grpSp>
      <p:pic>
        <p:nvPicPr>
          <p:cNvPr id="100" name="LHAASO Logo">
            <a:extLst>
              <a:ext uri="{FF2B5EF4-FFF2-40B4-BE49-F238E27FC236}">
                <a16:creationId xmlns:a16="http://schemas.microsoft.com/office/drawing/2014/main" id="{2AE34755-9EF4-964C-ED77-B389ECAC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160000"/>
            <a:ext cx="800000" cy="500000"/>
          </a:xfrm>
          <a:prstGeom prst="rect">
            <a:avLst/>
          </a:prstGeom>
        </p:spPr>
      </p:pic>
      <p:sp>
        <p:nvSpPr>
          <p:cNvPr id="9" name="Shape 7">
            <a:extLst>
              <a:ext uri="{FF2B5EF4-FFF2-40B4-BE49-F238E27FC236}">
                <a16:creationId xmlns:a16="http://schemas.microsoft.com/office/drawing/2014/main" id="{C948B95C-D528-E047-D23F-0D5C6214060F}"/>
              </a:ext>
            </a:extLst>
          </p:cNvPr>
          <p:cNvSpPr/>
          <p:nvPr/>
        </p:nvSpPr>
        <p:spPr>
          <a:xfrm>
            <a:off x="4999139" y="1157470"/>
            <a:ext cx="3093301" cy="2454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4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22CC83-1909-F299-F704-DD8041A6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947" y="1319330"/>
            <a:ext cx="2855004" cy="2131200"/>
          </a:xfrm>
          <a:prstGeom prst="rect">
            <a:avLst/>
          </a:prstGeom>
        </p:spPr>
      </p:pic>
      <p:sp>
        <p:nvSpPr>
          <p:cNvPr id="12" name="Shape 7">
            <a:extLst>
              <a:ext uri="{FF2B5EF4-FFF2-40B4-BE49-F238E27FC236}">
                <a16:creationId xmlns:a16="http://schemas.microsoft.com/office/drawing/2014/main" id="{BA1047A5-9132-A9A3-C916-E60C3E23A13A}"/>
              </a:ext>
            </a:extLst>
          </p:cNvPr>
          <p:cNvSpPr/>
          <p:nvPr/>
        </p:nvSpPr>
        <p:spPr>
          <a:xfrm>
            <a:off x="1051560" y="1157470"/>
            <a:ext cx="3093301" cy="252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6E4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098F09-AF75-3F49-46CD-C35CD33A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561" y="1198106"/>
            <a:ext cx="2648570" cy="244918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8230CC2C-B1D1-C864-C563-C64D5A8C9DF6}"/>
              </a:ext>
            </a:extLst>
          </p:cNvPr>
          <p:cNvGrpSpPr/>
          <p:nvPr/>
        </p:nvGrpSpPr>
        <p:grpSpPr>
          <a:xfrm>
            <a:off x="165646" y="107615"/>
            <a:ext cx="3030222" cy="555389"/>
            <a:chOff x="165646" y="107615"/>
            <a:chExt cx="3030222" cy="555389"/>
          </a:xfrm>
        </p:grpSpPr>
        <p:sp>
          <p:nvSpPr>
            <p:cNvPr id="11" name="Text 2">
              <a:extLst>
                <a:ext uri="{FF2B5EF4-FFF2-40B4-BE49-F238E27FC236}">
                  <a16:creationId xmlns:a16="http://schemas.microsoft.com/office/drawing/2014/main" id="{A2CF2DF6-336C-7696-25DC-9A680D7DE056}"/>
                </a:ext>
              </a:extLst>
            </p:cNvPr>
            <p:cNvSpPr/>
            <p:nvPr/>
          </p:nvSpPr>
          <p:spPr>
            <a:xfrm>
              <a:off x="850233" y="186128"/>
              <a:ext cx="2345635" cy="37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Joint</a:t>
              </a:r>
              <a:endParaRPr lang="en-US" sz="32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E26B40A-BF69-5460-9852-AD8800F33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646" y="107615"/>
              <a:ext cx="557925" cy="55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62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AF784-384F-9688-81BB-013F44EB8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709BE15-7C3F-9EF3-07B2-48CBF4908A6B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F4E79"/>
          </a:solidFill>
          <a:ln/>
        </p:spPr>
        <p:txBody>
          <a:bodyPr/>
          <a:lstStyle/>
          <a:p>
            <a:endParaRPr lang="zh-CN" altLang="en-US" dirty="0"/>
          </a:p>
        </p:txBody>
      </p:sp>
      <p:pic>
        <p:nvPicPr>
          <p:cNvPr id="100" name="LHAASO Logo">
            <a:extLst>
              <a:ext uri="{FF2B5EF4-FFF2-40B4-BE49-F238E27FC236}">
                <a16:creationId xmlns:a16="http://schemas.microsoft.com/office/drawing/2014/main" id="{2BF4EC3E-CFD2-25ED-9344-E79939057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160000"/>
            <a:ext cx="800000" cy="5000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C7D366D2-4439-00BB-2F33-923309265F8F}"/>
              </a:ext>
            </a:extLst>
          </p:cNvPr>
          <p:cNvSpPr/>
          <p:nvPr/>
        </p:nvSpPr>
        <p:spPr>
          <a:xfrm>
            <a:off x="365761" y="1051560"/>
            <a:ext cx="6258324" cy="3573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indent="-171450" algn="l">
              <a:lnSpc>
                <a:spcPct val="150000"/>
              </a:lnSpc>
              <a:buSzPct val="75000"/>
              <a:buFont typeface="Arial" pitchFamily="34" charset="0"/>
              <a:buChar char="◆"/>
            </a:pPr>
            <a:r>
              <a:rPr lang="en-US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Explore the association of J1819 with M17 or other candidate counterparts (e.g., SNR)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171450" indent="-171450" algn="l">
              <a:lnSpc>
                <a:spcPct val="150000"/>
              </a:lnSpc>
              <a:buSzPct val="75000"/>
              <a:buFont typeface="Arial" pitchFamily="34" charset="0"/>
              <a:buChar char="◆"/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the high-energy emission origin: leptonic </a:t>
            </a:r>
            <a:b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vs. hadronic </a:t>
            </a:r>
          </a:p>
          <a:p>
            <a:pPr marL="171450" indent="-171450">
              <a:lnSpc>
                <a:spcPct val="150000"/>
              </a:lnSpc>
              <a:buSzPct val="75000"/>
              <a:buFont typeface="Arial" pitchFamily="34" charset="0"/>
              <a:buChar char="◆"/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Constrain the total CR energy content and </a:t>
            </a:r>
            <a:b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acceleration efficiency under different physical assumptions</a:t>
            </a:r>
            <a:endParaRPr lang="en-US" altLang="zh-CN" sz="2000" dirty="0"/>
          </a:p>
          <a:p>
            <a:pPr marL="171450" indent="-171450" algn="l">
              <a:lnSpc>
                <a:spcPct val="150000"/>
              </a:lnSpc>
              <a:buSzPct val="75000"/>
              <a:buFont typeface="Arial" pitchFamily="34" charset="0"/>
              <a:buChar char="◆"/>
            </a:pPr>
            <a:endParaRPr 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65D2FA-D780-12BD-16DC-2E219793B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76" y="1792898"/>
            <a:ext cx="2828724" cy="211077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AE1D7AB-5EDC-0BC6-9AA6-45CE30E7A861}"/>
              </a:ext>
            </a:extLst>
          </p:cNvPr>
          <p:cNvGrpSpPr/>
          <p:nvPr/>
        </p:nvGrpSpPr>
        <p:grpSpPr>
          <a:xfrm>
            <a:off x="165646" y="107615"/>
            <a:ext cx="3030222" cy="555389"/>
            <a:chOff x="165646" y="107615"/>
            <a:chExt cx="3030222" cy="555389"/>
          </a:xfrm>
        </p:grpSpPr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A479D20B-3123-1209-154D-70C16A2C0756}"/>
                </a:ext>
              </a:extLst>
            </p:cNvPr>
            <p:cNvSpPr/>
            <p:nvPr/>
          </p:nvSpPr>
          <p:spPr>
            <a:xfrm>
              <a:off x="850233" y="186128"/>
              <a:ext cx="2345635" cy="37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/>
            <a:lstStyle/>
            <a:p>
              <a:pPr marL="0" indent="0" algn="l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Outlook</a:t>
              </a:r>
              <a:endParaRPr lang="en-US" sz="3200" dirty="0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0599DEC-FA76-2A2D-AADF-BD77C967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646" y="107615"/>
              <a:ext cx="557925" cy="55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20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0" y="1371600"/>
            <a:ext cx="5486400" cy="2743200"/>
          </a:xfrm>
          <a:prstGeom prst="rect">
            <a:avLst/>
          </a:prstGeom>
          <a:solidFill>
            <a:srgbClr val="2E74B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2071750"/>
            <a:ext cx="9144000" cy="100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</a:t>
            </a:r>
            <a:endParaRPr lang="en-US" sz="6600" dirty="0"/>
          </a:p>
        </p:txBody>
      </p:sp>
      <p:sp>
        <p:nvSpPr>
          <p:cNvPr id="5" name="Shape 3"/>
          <p:cNvSpPr/>
          <p:nvPr/>
        </p:nvSpPr>
        <p:spPr>
          <a:xfrm>
            <a:off x="0" y="5065776"/>
            <a:ext cx="9144000" cy="73152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260</Words>
  <Application>Microsoft Macintosh PowerPoint</Application>
  <PresentationFormat>全屏显示(16:9)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LHAASO Collaboration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Gamma-ray Emission of the M17 Region with LHAASO</dc:subject>
  <dc:creator>Huan Yang</dc:creator>
  <cp:lastModifiedBy>桓 杨</cp:lastModifiedBy>
  <cp:revision>85</cp:revision>
  <dcterms:created xsi:type="dcterms:W3CDTF">2026-04-23T05:52:41Z</dcterms:created>
  <dcterms:modified xsi:type="dcterms:W3CDTF">2026-04-27T04:07:50Z</dcterms:modified>
</cp:coreProperties>
</file>