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6" r:id="rId4"/>
    <p:sldId id="273" r:id="rId5"/>
    <p:sldId id="262" r:id="rId6"/>
    <p:sldId id="258" r:id="rId7"/>
    <p:sldId id="275" r:id="rId8"/>
    <p:sldId id="266" r:id="rId9"/>
    <p:sldId id="264" r:id="rId10"/>
    <p:sldId id="259" r:id="rId11"/>
    <p:sldId id="270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/>
    <p:restoredTop sz="94364"/>
  </p:normalViewPr>
  <p:slideViewPr>
    <p:cSldViewPr snapToGrid="0">
      <p:cViewPr varScale="1">
        <p:scale>
          <a:sx n="101" d="100"/>
          <a:sy n="101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ED86E-67E0-8546-8B62-B9958A5F62EA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97A1-A285-DA44-8BF0-54060942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097A1-A285-DA44-8BF0-540609424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47EB-48F8-1736-ABFA-8044B1F8A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078FE-DA99-4687-B072-41BC492D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D902D-26AF-DB0D-E818-5AA36AE1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FFC3-240E-6847-8DEE-66661F7A61C2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E781-0095-8DED-1095-13CD69C6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19EF-7689-B845-61AF-102E0EEC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nip Single Corner of Rectangle 7">
            <a:extLst>
              <a:ext uri="{FF2B5EF4-FFF2-40B4-BE49-F238E27FC236}">
                <a16:creationId xmlns:a16="http://schemas.microsoft.com/office/drawing/2014/main" id="{31A56E32-15A7-B9BB-FB35-E31342A5A73D}"/>
              </a:ext>
            </a:extLst>
          </p:cNvPr>
          <p:cNvSpPr/>
          <p:nvPr userDrawn="1"/>
        </p:nvSpPr>
        <p:spPr>
          <a:xfrm>
            <a:off x="0" y="0"/>
            <a:ext cx="12427527" cy="1205345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4025-FB91-5D91-DFF6-6F5F15CC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7B961-1369-E4F4-AB01-B4EAE3F41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D2AF2-9235-2D5C-78F3-F80FB928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6453-8141-7640-83A3-D0D09A300296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0D69-9214-39F3-0174-5030F930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95DF-A060-6CE0-48A7-B46260E7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34539-6835-7C9C-6EEE-D2F7876FB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EF5CE-EF1F-3240-B943-FA7EB0876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85F23-45B9-9A4B-9030-B447AEFD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0A71-6337-564A-9DFC-1FA24DBF5BF7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374D-F986-C1DE-9CEF-857EB79E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F498-BAE0-5F03-ED79-765F6F2E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of Rectangle 7">
            <a:extLst>
              <a:ext uri="{FF2B5EF4-FFF2-40B4-BE49-F238E27FC236}">
                <a16:creationId xmlns:a16="http://schemas.microsoft.com/office/drawing/2014/main" id="{F675946F-DEAF-CE78-5117-2297849BC3F0}"/>
              </a:ext>
            </a:extLst>
          </p:cNvPr>
          <p:cNvSpPr/>
          <p:nvPr userDrawn="1"/>
        </p:nvSpPr>
        <p:spPr>
          <a:xfrm>
            <a:off x="0" y="0"/>
            <a:ext cx="7564582" cy="1205345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1836A-6524-86F8-FFEA-8C14C8C4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271319"/>
            <a:ext cx="11353802" cy="8292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0FF71-7C18-7C0E-E2B1-CF1B681B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" y="1399308"/>
            <a:ext cx="11353802" cy="45673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A642-0EE0-3309-0913-0E28B112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4499-893E-A346-9B43-F12D7881BD82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DC3F-00DE-C210-E927-FD6CC848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A988-4B43-5329-E884-303A52C7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B958-4BDB-9B66-358B-857CD8F0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E965E-060E-2D36-447D-C09ABE8B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9C7A-324F-DC09-2B76-2B612D56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A0A-6E38-324E-9A13-EC3657EFFA78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0B223-1AE0-BEC7-4C23-CBA3F2EE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A5CF-9F6C-C3B7-CB48-216663FC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5869-80E8-E80A-73CC-093E1C82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DA32-B753-B67C-4A50-3F4A8EA09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E1F52-517F-B1A0-D33A-C7294BD51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683E4-592E-6792-6163-391918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708E-22E8-BA43-8D98-7964090A1E81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483B6-C34A-D11C-B9F0-711C5E43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7B054-ECF8-51B6-D0BF-547B80FE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586-8824-21CF-7C50-A0D0CB07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BDB1B-F37C-E168-5290-1661D1A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ED65-7B84-06B5-BD1B-FB873416B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4935B-EB8D-D95C-2166-1BB6078E4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1554A-4F69-DD3F-9DF8-25778F246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E94EA-7855-BDE8-CC23-8C80104C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5666-8E6A-6743-BA6A-74797B95C8C3}" type="datetime1">
              <a:rPr lang="en-GB" smtClean="0"/>
              <a:t>29/04/2026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A0764-A038-E925-FEB9-2FA1B337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1F87F-3B68-7D6A-A67A-A6476631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0536-845D-F619-7718-FB7AAF80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15325-71DF-F3B8-1AF8-E82AF46A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E8B-F164-264C-BA9D-F45DB0821876}" type="datetime1">
              <a:rPr lang="en-GB" smtClean="0"/>
              <a:t>29/04/2026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EE24A-69FD-8F09-BCF9-E0E43693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87FE3-337E-669B-E817-923F22FA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E33EA-422C-AFB1-BFA0-7909742F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A562-CD46-8345-B339-33ED5140D205}" type="datetime1">
              <a:rPr lang="en-GB" smtClean="0"/>
              <a:t>29/04/2026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9275F-6D5E-E95D-01CF-F479F724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DE2E6-C095-304A-A5D3-69AF0668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F9D7-6569-3D73-23AD-7831EF53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0254-4F33-82C6-1B24-95A37CD0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58D52-B50C-48E9-11D7-002B149BB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79691-D174-583F-FC07-78219BAA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D307-3016-D544-B01C-7D5BFBE5EEED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C5367-7F95-E6FD-2EB2-F9AFF0D7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0648D-40D7-5D0B-67C7-D7EEF8D6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08C9-8176-A547-EC84-54C35718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B5A70-C32B-32B0-ED3B-E9E702B29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64898-5CF5-8953-955D-27CCE1346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187CD-734D-3605-4898-1858A55A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14A-11DF-9542-921D-51A63B7BAAAF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6459-E907-8DBD-E2CB-DB069496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F124E-00DC-818B-9AD3-AE1DD19B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9067B-1B43-185A-2500-AB014F6F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7" y="320675"/>
            <a:ext cx="11617037" cy="9262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CAD6-E1ED-8976-C8E3-B2DC4623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017" y="1357744"/>
            <a:ext cx="11617036" cy="465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D56D6-076C-D5A2-5329-1E664C933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F271-E86D-9141-B032-53CEAE335808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8349E-F6F7-EF76-1B8C-84C1D8CDB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13650-5B94-E90C-BD45-E4093B969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69B9F-AAB0-2842-A749-2B87CF3B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kids.frontiersin.org/article/10.3389/frym.2017.0002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0A2D-B76A-81BC-4CB2-FB280A5B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56910"/>
          </a:xfrm>
        </p:spPr>
        <p:txBody>
          <a:bodyPr>
            <a:normAutofit/>
          </a:bodyPr>
          <a:lstStyle/>
          <a:p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Gamma-ray constraints on heavy dark matter from the full LHAASO field of view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BE761-8559-10EA-081C-B34C3F6C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273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Speaker: Weizhen Zhang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Cooperators: Wenyu Cao, Kenny Ng, Zhe Li,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Xiaohao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CUHK and IHEP</a:t>
            </a:r>
          </a:p>
        </p:txBody>
      </p:sp>
    </p:spTree>
    <p:extLst>
      <p:ext uri="{BB962C8B-B14F-4D97-AF65-F5344CB8AC3E}">
        <p14:creationId xmlns:p14="http://schemas.microsoft.com/office/powerpoint/2010/main" val="4054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F5F5-8F78-397C-F4F7-949602AA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(KM2A)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F5931-60E9-3145-DEA3-648B8D1A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146" y="6380007"/>
            <a:ext cx="2587654" cy="341468"/>
          </a:xfrm>
        </p:spPr>
        <p:txBody>
          <a:bodyPr/>
          <a:lstStyle/>
          <a:p>
            <a:fld id="{6B269B9F-AAB0-2842-A749-2B87CF3B1837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A1122-C2AF-7509-B62E-897269D4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85D8-B675-1A46-8FE3-157BEE710671}" type="datetime1">
              <a:rPr lang="en-GB" smtClean="0"/>
              <a:t>29/04/2026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5829B-6940-CDDE-8510-D5876EDC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1918" y="6380007"/>
            <a:ext cx="3881481" cy="341468"/>
          </a:xfrm>
        </p:spPr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D8339C-A385-FA0B-BA8E-598169249C88}"/>
              </a:ext>
            </a:extLst>
          </p:cNvPr>
          <p:cNvSpPr txBox="1"/>
          <p:nvPr/>
        </p:nvSpPr>
        <p:spPr>
          <a:xfrm>
            <a:off x="571500" y="1612900"/>
            <a:ext cx="3009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results are roughly one order of magnitude better than previous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both with model variance and without model variance.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FE3A4D-67A8-6969-9336-960C58B9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474" y="956570"/>
            <a:ext cx="4051193" cy="26939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432C1C-F6F0-20CC-0774-2C928C88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76" y="989024"/>
            <a:ext cx="4051193" cy="2693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E469A8-A62F-00D4-3AB9-30FD41E8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83" y="3662374"/>
            <a:ext cx="4051193" cy="26939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28BBE0-F4D5-01EA-1D49-7018BA0EE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376" y="3662375"/>
            <a:ext cx="4051193" cy="26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3368B-B438-C220-CC42-8572CC871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9E5F369-D7A5-870F-7D0D-76F90353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8" y="1433728"/>
            <a:ext cx="5142944" cy="3419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EF6BB-0C16-2851-A2D4-253627C3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(WCDA)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E979-94D2-7E53-2EEB-4B8D1E88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EAAC8-E74D-FF52-26DF-E35D730C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85D8-B675-1A46-8FE3-157BEE710671}" type="datetime1">
              <a:rPr lang="en-GB" smtClean="0"/>
              <a:t>29/04/2026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03025-5AFE-EE36-10C8-F69D07A6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5DE18-54F9-EC15-070E-7D1B65C43ED1}"/>
              </a:ext>
            </a:extLst>
          </p:cNvPr>
          <p:cNvSpPr txBox="1"/>
          <p:nvPr/>
        </p:nvSpPr>
        <p:spPr>
          <a:xfrm>
            <a:off x="975388" y="5186856"/>
            <a:ext cx="1037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no model variance , the results are slightly outside Monte-</a:t>
            </a:r>
            <a:r>
              <a:rPr lang="en-US" sz="2000" dirty="0" err="1"/>
              <a:t>carlo</a:t>
            </a:r>
            <a:r>
              <a:rPr lang="en-US" sz="2000" dirty="0"/>
              <a:t> band.   </a:t>
            </a:r>
          </a:p>
          <a:p>
            <a:r>
              <a:rPr lang="en-US" sz="2000" dirty="0"/>
              <a:t>       -&gt;  Model variance are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Model variance affect a lot at WCDA case.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7C28D90B-038D-506C-571C-BC4DDF646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33729"/>
            <a:ext cx="5142944" cy="34199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2B0B28-9494-29E5-C789-167A82635928}"/>
              </a:ext>
            </a:extLst>
          </p:cNvPr>
          <p:cNvSpPr txBox="1"/>
          <p:nvPr/>
        </p:nvSpPr>
        <p:spPr>
          <a:xfrm>
            <a:off x="2209800" y="3830235"/>
            <a:ext cx="150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channel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322E84-D07F-0C66-12E7-7CB507211A86}"/>
              </a:ext>
            </a:extLst>
          </p:cNvPr>
          <p:cNvSpPr txBox="1"/>
          <p:nvPr/>
        </p:nvSpPr>
        <p:spPr>
          <a:xfrm>
            <a:off x="9748486" y="3830235"/>
            <a:ext cx="150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channel</a:t>
            </a:r>
          </a:p>
        </p:txBody>
      </p:sp>
    </p:spTree>
    <p:extLst>
      <p:ext uri="{BB962C8B-B14F-4D97-AF65-F5344CB8AC3E}">
        <p14:creationId xmlns:p14="http://schemas.microsoft.com/office/powerpoint/2010/main" val="65849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DFAA3-B93E-0433-32F8-29BDD185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2A71-10F6-DF6B-C3B7-E0E54A13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C651-0B27-F2BE-0D1D-37237990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570758"/>
            <a:ext cx="10396537" cy="4567383"/>
          </a:xfrm>
        </p:spPr>
        <p:txBody>
          <a:bodyPr>
            <a:normAutofit/>
          </a:bodyPr>
          <a:lstStyle/>
          <a:p>
            <a:r>
              <a:rPr lang="en-GB" dirty="0"/>
              <a:t>We use a better background model than the one from 2022 to analyse low-energy KM2A data (&gt;10 TeV).</a:t>
            </a:r>
          </a:p>
          <a:p>
            <a:r>
              <a:rPr lang="en-GB" dirty="0"/>
              <a:t>We added model variance to the analysis to make our results more solid.</a:t>
            </a:r>
          </a:p>
          <a:p>
            <a:r>
              <a:rPr lang="en-GB" dirty="0"/>
              <a:t>We obtained </a:t>
            </a:r>
            <a:r>
              <a:rPr lang="en-GB" dirty="0">
                <a:solidFill>
                  <a:srgbClr val="C00000"/>
                </a:solidFill>
              </a:rPr>
              <a:t>decay and annihilation constraints </a:t>
            </a:r>
            <a:r>
              <a:rPr lang="en-GB" dirty="0"/>
              <a:t>using </a:t>
            </a:r>
            <a:r>
              <a:rPr lang="en-GB" dirty="0">
                <a:solidFill>
                  <a:srgbClr val="C00000"/>
                </a:solidFill>
              </a:rPr>
              <a:t>KM2A</a:t>
            </a:r>
            <a:r>
              <a:rPr lang="en-GB" dirty="0"/>
              <a:t> and WCDA data; our KM2A results are </a:t>
            </a:r>
            <a:r>
              <a:rPr lang="en-GB" dirty="0">
                <a:solidFill>
                  <a:srgbClr val="C00000"/>
                </a:solidFill>
              </a:rPr>
              <a:t>currently the strongest </a:t>
            </a:r>
            <a:r>
              <a:rPr lang="en-GB" dirty="0"/>
              <a:t>by </a:t>
            </a:r>
            <a:r>
              <a:rPr lang="en-US" dirty="0"/>
              <a:t>one</a:t>
            </a:r>
            <a:r>
              <a:rPr lang="en-GB" dirty="0"/>
              <a:t> order of magnitude.</a:t>
            </a:r>
          </a:p>
          <a:p>
            <a:r>
              <a:rPr lang="en-GB" dirty="0"/>
              <a:t>If model variance is not included, the WCDA result is more than </a:t>
            </a:r>
            <a:r>
              <a:rPr lang="en-GB" dirty="0">
                <a:solidFill>
                  <a:srgbClr val="C00000"/>
                </a:solidFill>
              </a:rPr>
              <a:t>one order of magnitude</a:t>
            </a:r>
            <a:r>
              <a:rPr lang="en-GB" dirty="0"/>
              <a:t> better.</a:t>
            </a:r>
          </a:p>
          <a:p>
            <a:r>
              <a:rPr lang="en-GB" dirty="0"/>
              <a:t>We will test our results using a signal injection test in the future.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038B-4F87-5544-F54C-34993FC0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3B67C-1B5C-E098-4BEA-F6D53B9D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EDB-BAA7-7049-B28E-231537CD5152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4A34E-A102-1B40-2BF8-955A0C24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A724C-9AB1-C235-8AE4-87FE4E6B83B8}"/>
              </a:ext>
            </a:extLst>
          </p:cNvPr>
          <p:cNvSpPr txBox="1"/>
          <p:nvPr/>
        </p:nvSpPr>
        <p:spPr>
          <a:xfrm>
            <a:off x="9288380" y="424335"/>
            <a:ext cx="23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8716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8F06-4A99-21E5-21C2-0B59F0B3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7" y="320675"/>
            <a:ext cx="11617037" cy="926233"/>
          </a:xfrm>
        </p:spPr>
        <p:txBody>
          <a:bodyPr anchor="ctr">
            <a:normAutofit/>
          </a:bodyPr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A618-232D-F506-E533-5115ABBE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Better direct integration background</a:t>
            </a:r>
          </a:p>
          <a:p>
            <a:endParaRPr lang="en-US" dirty="0"/>
          </a:p>
          <a:p>
            <a:r>
              <a:rPr lang="en-US" dirty="0"/>
              <a:t>Chi-square -&gt; likelihood analysis</a:t>
            </a:r>
          </a:p>
          <a:p>
            <a:endParaRPr lang="en-US" dirty="0"/>
          </a:p>
        </p:txBody>
      </p:sp>
      <p:pic>
        <p:nvPicPr>
          <p:cNvPr id="8" name="Picture 7" descr="A graph with a line&#10;&#10;AI-generated content may be incorrect.">
            <a:extLst>
              <a:ext uri="{FF2B5EF4-FFF2-40B4-BE49-F238E27FC236}">
                <a16:creationId xmlns:a16="http://schemas.microsoft.com/office/drawing/2014/main" id="{36459FA5-3387-12EB-C6CC-D0E9292B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1" y="589548"/>
            <a:ext cx="6850737" cy="488114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40327-69B0-D332-518D-0224845E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C54499-893E-A346-9B43-F12D7881BD82}" type="datetime1">
              <a:rPr lang="en-GB" smtClean="0"/>
              <a:pPr>
                <a:spcAft>
                  <a:spcPts val="600"/>
                </a:spcAft>
              </a:pPr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561C-81D3-DE8F-D515-AF4E5778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0F40-B780-4B5E-D51D-C1C832D0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269B9F-AAB0-2842-A749-2B87CF3B183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1DE3-C6E3-B1C6-CC35-7B9B83A8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C2A1-E47D-4502-2FB9-537381141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05" y="1788967"/>
            <a:ext cx="6475863" cy="4567383"/>
          </a:xfrm>
        </p:spPr>
        <p:txBody>
          <a:bodyPr>
            <a:normAutofit/>
          </a:bodyPr>
          <a:lstStyle/>
          <a:p>
            <a:r>
              <a:rPr lang="en-US" sz="2400" dirty="0"/>
              <a:t>Dark matter is everywhere in the universe. Our galaxy is inside a DM halo.</a:t>
            </a:r>
          </a:p>
          <a:p>
            <a:endParaRPr lang="en-US" sz="2400" dirty="0"/>
          </a:p>
          <a:p>
            <a:r>
              <a:rPr lang="en-US" sz="2400" dirty="0"/>
              <a:t>Indirect detection:</a:t>
            </a:r>
          </a:p>
          <a:p>
            <a:pPr marL="0" indent="0">
              <a:buNone/>
            </a:pPr>
            <a:r>
              <a:rPr lang="en-US" sz="2400" dirty="0"/>
              <a:t>	Dark matter decay or annihilation 	</a:t>
            </a:r>
          </a:p>
          <a:p>
            <a:pPr marL="0" indent="0">
              <a:buNone/>
            </a:pPr>
            <a:r>
              <a:rPr lang="en-US" sz="2400" dirty="0"/>
              <a:t> 	-&gt; product -&gt; possible signal</a:t>
            </a:r>
          </a:p>
          <a:p>
            <a:endParaRPr lang="en-US" sz="2400" dirty="0"/>
          </a:p>
          <a:p>
            <a:r>
              <a:rPr lang="en-US" sz="2400" dirty="0"/>
              <a:t>NFW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916F-9801-9F54-C9ED-BA423278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38AB15-A3A9-3C00-295B-D5953E50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2542-E3D0-2A4B-9349-7B3DF461E45F}" type="datetime1">
              <a:rPr lang="en-GB" smtClean="0"/>
              <a:t>29/04/2026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D4D505-29DC-D134-5863-2DE9D486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8D6721-713B-92F4-5493-176D4E2B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18" y="6386"/>
            <a:ext cx="3527804" cy="21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2EB8F2-A06E-B8B0-C3B8-53C5C01C9277}"/>
              </a:ext>
            </a:extLst>
          </p:cNvPr>
          <p:cNvSpPr txBox="1"/>
          <p:nvPr/>
        </p:nvSpPr>
        <p:spPr>
          <a:xfrm>
            <a:off x="8080118" y="2245861"/>
            <a:ext cx="443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Image source: </a:t>
            </a:r>
            <a:r>
              <a:rPr lang="en-GB" sz="1400" i="1" dirty="0">
                <a:hlinkClick r:id="rId4"/>
              </a:rPr>
              <a:t>https://kids.frontiersin.org/</a:t>
            </a:r>
            <a:endParaRPr lang="en-US" sz="1400" i="1" dirty="0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56FEDA32-B9FD-FE76-1A77-FD3EE8C4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33" y="2553638"/>
            <a:ext cx="4134532" cy="35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46C312-9C58-68E7-CF77-AAA407A6880E}"/>
              </a:ext>
            </a:extLst>
          </p:cNvPr>
          <p:cNvSpPr txBox="1"/>
          <p:nvPr/>
        </p:nvSpPr>
        <p:spPr>
          <a:xfrm>
            <a:off x="8248561" y="6015692"/>
            <a:ext cx="352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https://</a:t>
            </a:r>
            <a:r>
              <a:rPr lang="en-US" sz="1400" i="1" dirty="0" err="1"/>
              <a:t>es.wikipedia.org</a:t>
            </a:r>
            <a:r>
              <a:rPr lang="en-US" sz="1400" i="1" dirty="0"/>
              <a:t>/wiki/</a:t>
            </a:r>
            <a:r>
              <a:rPr lang="en-US" sz="1400" i="1" dirty="0" err="1"/>
              <a:t>Perfil_de_Navarro</a:t>
            </a:r>
            <a:r>
              <a:rPr lang="en-US" sz="1400" i="1" dirty="0"/>
              <a:t>–Frenk–White</a:t>
            </a:r>
          </a:p>
        </p:txBody>
      </p:sp>
    </p:spTree>
    <p:extLst>
      <p:ext uri="{BB962C8B-B14F-4D97-AF65-F5344CB8AC3E}">
        <p14:creationId xmlns:p14="http://schemas.microsoft.com/office/powerpoint/2010/main" val="34011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2D1D7-07F3-05CC-07A7-8CF2264F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4499-893E-A346-9B43-F12D7881BD82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BF498-FB2E-8D52-5371-4455486A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017B-46B2-237D-496A-54692C4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9DDEE937-8F25-B44B-7B71-EFCF65C24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95" y="1438839"/>
            <a:ext cx="5074455" cy="4117430"/>
          </a:xfrm>
          <a:prstGeom prst="rect">
            <a:avLst/>
          </a:prstGeom>
        </p:spPr>
      </p:pic>
      <p:pic>
        <p:nvPicPr>
          <p:cNvPr id="10" name="Picture 9" descr="A diagram of a mass and mass&#10;&#10;AI-generated content may be incorrect.">
            <a:extLst>
              <a:ext uri="{FF2B5EF4-FFF2-40B4-BE49-F238E27FC236}">
                <a16:creationId xmlns:a16="http://schemas.microsoft.com/office/drawing/2014/main" id="{22D34515-01CF-2FB4-5F75-60C78975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3" y="1438839"/>
            <a:ext cx="5825123" cy="413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53F492-19A8-8C2E-EA61-5F5AF099A4F8}"/>
              </a:ext>
            </a:extLst>
          </p:cNvPr>
          <p:cNvSpPr txBox="1"/>
          <p:nvPr/>
        </p:nvSpPr>
        <p:spPr>
          <a:xfrm>
            <a:off x="3686175" y="5557995"/>
            <a:ext cx="20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LHAASO, </a:t>
            </a:r>
            <a:r>
              <a:rPr lang="en-US" i="1" dirty="0"/>
              <a:t>PRL,</a:t>
            </a:r>
            <a:r>
              <a:rPr lang="en-US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D425D-C081-6C7E-3C3C-D0F85A0E038F}"/>
              </a:ext>
            </a:extLst>
          </p:cNvPr>
          <p:cNvSpPr txBox="1"/>
          <p:nvPr/>
        </p:nvSpPr>
        <p:spPr>
          <a:xfrm>
            <a:off x="9045184" y="5419161"/>
            <a:ext cx="20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LHAASO, </a:t>
            </a:r>
            <a:r>
              <a:rPr lang="en-US" i="1" dirty="0"/>
              <a:t>PRL,</a:t>
            </a:r>
            <a:r>
              <a:rPr lang="en-US" dirty="0"/>
              <a:t>2024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91703C-060D-36D1-8F0D-1286771F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271319"/>
            <a:ext cx="11353802" cy="829252"/>
          </a:xfrm>
        </p:spPr>
        <p:txBody>
          <a:bodyPr/>
          <a:lstStyle/>
          <a:p>
            <a:r>
              <a:rPr lang="en-US" dirty="0"/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417494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5C4C-2976-EA2B-34CE-3AC74E98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0647-E70B-AEBB-D5F2-194D3A32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4499-893E-A346-9B43-F12D7881BD82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8728-6CAE-43B4-DF2D-81221CFB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FB37A-0147-7270-0578-97DE108C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DD25C-D834-2816-357B-46ADDC46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21" y="4137002"/>
            <a:ext cx="9746355" cy="709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5F27E-981F-9DF2-923F-43D2E413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75" y="1915701"/>
            <a:ext cx="9700848" cy="529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F8DAA-C60B-3EEB-4250-39B0E60935E1}"/>
              </a:ext>
            </a:extLst>
          </p:cNvPr>
          <p:cNvSpPr txBox="1"/>
          <p:nvPr/>
        </p:nvSpPr>
        <p:spPr>
          <a:xfrm>
            <a:off x="838200" y="2564543"/>
            <a:ext cx="7861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This work used 1/2 and 3/4 KM2A data, with energy &gt; 100 TeV.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   No </a:t>
            </a:r>
            <a:r>
              <a:rPr lang="en-US" sz="2000" dirty="0">
                <a:solidFill>
                  <a:srgbClr val="C00000"/>
                </a:solidFill>
              </a:rPr>
              <a:t>KM2A lower energy range </a:t>
            </a:r>
            <a:r>
              <a:rPr lang="en-US" sz="2000" dirty="0">
                <a:solidFill>
                  <a:schemeClr val="accent1"/>
                </a:solidFill>
              </a:rPr>
              <a:t>because of </a:t>
            </a:r>
            <a:r>
              <a:rPr lang="en-US" sz="2000" dirty="0">
                <a:solidFill>
                  <a:srgbClr val="C00000"/>
                </a:solidFill>
              </a:rPr>
              <a:t>background model </a:t>
            </a:r>
            <a:r>
              <a:rPr lang="en-US" sz="2000" dirty="0">
                <a:solidFill>
                  <a:schemeClr val="accent1"/>
                </a:solidFill>
              </a:rPr>
              <a:t>limit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   No </a:t>
            </a:r>
            <a:r>
              <a:rPr lang="en-US" sz="2000" dirty="0">
                <a:solidFill>
                  <a:srgbClr val="C00000"/>
                </a:solidFill>
              </a:rPr>
              <a:t>DM annihilation </a:t>
            </a:r>
            <a:r>
              <a:rPr lang="en-US" sz="2000" dirty="0">
                <a:solidFill>
                  <a:schemeClr val="accent1"/>
                </a:solidFill>
              </a:rPr>
              <a:t>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Now we have </a:t>
            </a:r>
            <a:r>
              <a:rPr lang="en-US" sz="2000" dirty="0">
                <a:solidFill>
                  <a:srgbClr val="C00000"/>
                </a:solidFill>
              </a:rPr>
              <a:t>full-array KM2A data</a:t>
            </a:r>
            <a:r>
              <a:rPr lang="en-US" sz="2000" dirty="0">
                <a:solidFill>
                  <a:schemeClr val="accent1"/>
                </a:solidFill>
              </a:rPr>
              <a:t>, and </a:t>
            </a:r>
            <a:r>
              <a:rPr lang="en-US" sz="2000" dirty="0">
                <a:solidFill>
                  <a:srgbClr val="C00000"/>
                </a:solidFill>
              </a:rPr>
              <a:t>WCDA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3BDA5-955A-2C64-9AF3-6143A4303760}"/>
              </a:ext>
            </a:extLst>
          </p:cNvPr>
          <p:cNvSpPr txBox="1"/>
          <p:nvPr/>
        </p:nvSpPr>
        <p:spPr>
          <a:xfrm>
            <a:off x="442315" y="4996947"/>
            <a:ext cx="540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 targets to search for dark matter</a:t>
            </a:r>
          </a:p>
        </p:txBody>
      </p:sp>
    </p:spTree>
    <p:extLst>
      <p:ext uri="{BB962C8B-B14F-4D97-AF65-F5344CB8AC3E}">
        <p14:creationId xmlns:p14="http://schemas.microsoft.com/office/powerpoint/2010/main" val="75134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14C7-5269-783E-BD60-A3F05FF8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Flux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561C6-CFCF-D587-2A9E-9D47E1BDC1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563" y="1399307"/>
                <a:ext cx="11353802" cy="532216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follow the paper ( Dylan M.H. Leung, Kenny C.Y. Ng, 10.1103/PhysRevD.110.103021)</a:t>
                </a:r>
              </a:p>
              <a:p>
                <a:pPr marL="0" indent="0">
                  <a:buNone/>
                </a:pPr>
                <a:r>
                  <a:rPr lang="en-US" sz="2000" dirty="0"/>
                  <a:t>Decay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i="1" kern="1500" spc="24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kern="1500" spc="24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ⅆ</m:t>
                                      </m:r>
                                    </m:e>
                                    <m:sup>
                                      <m: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prom</m:t>
                                      </m:r>
                                      <m:r>
                                        <a:rPr lang="en-US" altLang="zh-CN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𝑑𝐸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kern="1500" spc="24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𝑑𝑒𝑐𝑎𝑦</m:t>
                          </m:r>
                        </m:sub>
                      </m:sSub>
                      <m:r>
                        <a:rPr lang="en-US" sz="1800" b="0" i="1" kern="1500" spc="24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500" spc="24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  <m: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sz="1800" i="1" kern="1500" spc="24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kern="1500" spc="24" dirty="0">
                              <a:latin typeface="Cambria Math" panose="02040503050406030204" pitchFamily="18" charset="0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sz="1800" i="1" kern="1500" spc="24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500" spc="24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 kern="1500" spc="24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sz="1800" kern="1500" spc="24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i="1" kern="1500" spc="24" dirty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1800" i="1" kern="1500" spc="24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kern="1500" spc="24" dirty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i="1" kern="1500" spc="24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1800" i="1" kern="1500" spc="24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800" i="1" kern="1500" spc="24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r>
                            <a:rPr lang="en-US" sz="1800" i="1" kern="1500" spc="24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1800" b="0" i="1" kern="1500" spc="24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/>
                  <a:t>Annihilation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ⅆ</m:t>
                                      </m:r>
                                    </m:e>
                                    <m:sup>
                                      <m: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prom</m:t>
                                      </m:r>
                                      <m:r>
                                        <a:rPr lang="en-US" altLang="zh-CN" sz="1800" i="1" kern="1500" spc="24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𝑑𝐸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kern="1500" spc="24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𝑎𝑛𝑛𝑖</m:t>
                          </m:r>
                        </m:sub>
                      </m:sSub>
                      <m:r>
                        <a:rPr lang="en-US" sz="1800" b="0" i="1" kern="1500" spc="24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500" spc="24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800" b="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1800" b="0" i="1" kern="1500" spc="24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i="1" kern="1500" spc="24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800" b="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  <m:sup>
                              <m:r>
                                <a:rPr lang="en-US" sz="1800" b="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800" i="1" kern="1500" spc="24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kern="1500" spc="24" dirty="0">
                              <a:latin typeface="Cambria Math" panose="02040503050406030204" pitchFamily="18" charset="0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sz="1800" i="1" kern="1500" spc="24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500" spc="24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 kern="1500" spc="24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sz="1800" kern="1500" spc="24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i="1" kern="1500" spc="24" dirty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1800" b="0" i="1" kern="1500" spc="24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800" i="1" kern="1500" spc="24" dirty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800" b="0" i="1" kern="1500" spc="24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800" i="1" kern="1500" spc="24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800" i="1" kern="1500" spc="24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1800" i="1" kern="1500" spc="24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r>
                            <a:rPr lang="en-US" sz="1800" i="1" kern="1500" spc="24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1800" i="1" kern="1500" spc="24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1800" b="0" i="1" kern="1500" spc="24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500" spc="24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kern="1500" spc="24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561C6-CFCF-D587-2A9E-9D47E1BDC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63" y="1399307"/>
                <a:ext cx="11353802" cy="5322167"/>
              </a:xfrm>
              <a:blipFill>
                <a:blip r:embed="rId2"/>
                <a:stretch>
                  <a:fillRect l="-559" t="-1190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3B1B8-E38C-27B1-B04A-1257615A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19EB5-544E-6722-937E-EB9AA7DC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840B-30DA-E148-AE8B-0A3BFF80DE79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093D7-C9E9-8DF5-07CD-D491EA5B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AE4EDA-E670-1C98-7C47-2E1C8DCFB893}"/>
              </a:ext>
            </a:extLst>
          </p:cNvPr>
          <p:cNvGrpSpPr/>
          <p:nvPr/>
        </p:nvGrpSpPr>
        <p:grpSpPr>
          <a:xfrm>
            <a:off x="2601286" y="1687100"/>
            <a:ext cx="7271232" cy="2373290"/>
            <a:chOff x="30114" y="5010362"/>
            <a:chExt cx="6157165" cy="1891692"/>
          </a:xfrm>
        </p:grpSpPr>
        <p:pic>
          <p:nvPicPr>
            <p:cNvPr id="7" name="Picture 8" descr="plot - Matplotlib Wavy Arrow - Stack Overflow">
              <a:extLst>
                <a:ext uri="{FF2B5EF4-FFF2-40B4-BE49-F238E27FC236}">
                  <a16:creationId xmlns:a16="http://schemas.microsoft.com/office/drawing/2014/main" id="{572084FE-05D6-02A9-135A-B1FBA0B7CC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48" b="35085"/>
            <a:stretch/>
          </p:blipFill>
          <p:spPr bwMode="auto">
            <a:xfrm flipV="1">
              <a:off x="868401" y="5926314"/>
              <a:ext cx="1173481" cy="175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290E2-8414-F8B6-960B-E242EE3B73BF}"/>
                </a:ext>
              </a:extLst>
            </p:cNvPr>
            <p:cNvSpPr txBox="1"/>
            <p:nvPr/>
          </p:nvSpPr>
          <p:spPr>
            <a:xfrm>
              <a:off x="868639" y="5702574"/>
              <a:ext cx="1837767" cy="245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</a:rPr>
                <a:t>Gamma-ray(prompt)</a:t>
              </a:r>
            </a:p>
          </p:txBody>
        </p:sp>
        <p:sp>
          <p:nvSpPr>
            <p:cNvPr id="9" name="Flowchart: Connector 2">
              <a:extLst>
                <a:ext uri="{FF2B5EF4-FFF2-40B4-BE49-F238E27FC236}">
                  <a16:creationId xmlns:a16="http://schemas.microsoft.com/office/drawing/2014/main" id="{422FAF42-8761-DAB7-0325-FC2FD52DBE1D}"/>
                </a:ext>
              </a:extLst>
            </p:cNvPr>
            <p:cNvSpPr/>
            <p:nvPr/>
          </p:nvSpPr>
          <p:spPr>
            <a:xfrm>
              <a:off x="30114" y="5643735"/>
              <a:ext cx="739389" cy="682849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9FA1A79-248B-B5CC-95EA-613D76FD6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093" y="5506919"/>
              <a:ext cx="647834" cy="219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733A949-22E9-1124-8F95-265B81ACE959}"/>
                </a:ext>
              </a:extLst>
            </p:cNvPr>
            <p:cNvCxnSpPr>
              <a:cxnSpLocks/>
            </p:cNvCxnSpPr>
            <p:nvPr/>
          </p:nvCxnSpPr>
          <p:spPr>
            <a:xfrm>
              <a:off x="992680" y="6161984"/>
              <a:ext cx="630357" cy="291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5FCD21-E080-3179-ABB5-34E1724ADFE0}"/>
                </a:ext>
              </a:extLst>
            </p:cNvPr>
            <p:cNvSpPr txBox="1"/>
            <p:nvPr/>
          </p:nvSpPr>
          <p:spPr>
            <a:xfrm>
              <a:off x="715521" y="5200545"/>
              <a:ext cx="7848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Decay</a:t>
              </a:r>
            </a:p>
          </p:txBody>
        </p:sp>
        <p:pic>
          <p:nvPicPr>
            <p:cNvPr id="13" name="Picture 8" descr="plot - Matplotlib Wavy Arrow - Stack Overflow">
              <a:extLst>
                <a:ext uri="{FF2B5EF4-FFF2-40B4-BE49-F238E27FC236}">
                  <a16:creationId xmlns:a16="http://schemas.microsoft.com/office/drawing/2014/main" id="{1C07C86E-45BA-906F-8F33-228E0F3B99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48" b="35085"/>
            <a:stretch/>
          </p:blipFill>
          <p:spPr bwMode="auto">
            <a:xfrm flipV="1">
              <a:off x="4400356" y="5374516"/>
              <a:ext cx="1173480" cy="175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3128DF-403C-2F29-2624-0E01C6B2F64A}"/>
                </a:ext>
              </a:extLst>
            </p:cNvPr>
            <p:cNvSpPr txBox="1"/>
            <p:nvPr/>
          </p:nvSpPr>
          <p:spPr>
            <a:xfrm>
              <a:off x="4310934" y="5108678"/>
              <a:ext cx="18412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Gamma-ray (secondary)</a:t>
              </a:r>
            </a:p>
          </p:txBody>
        </p:sp>
        <p:sp>
          <p:nvSpPr>
            <p:cNvPr id="15" name="Flowchart: Connector 46">
              <a:extLst>
                <a:ext uri="{FF2B5EF4-FFF2-40B4-BE49-F238E27FC236}">
                  <a16:creationId xmlns:a16="http://schemas.microsoft.com/office/drawing/2014/main" id="{027AB2D6-63C3-1ABB-5615-0BB788EA4E1B}"/>
                </a:ext>
              </a:extLst>
            </p:cNvPr>
            <p:cNvSpPr/>
            <p:nvPr/>
          </p:nvSpPr>
          <p:spPr>
            <a:xfrm>
              <a:off x="1855206" y="5217523"/>
              <a:ext cx="333796" cy="321576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4ED63B9-BD7E-FFB2-55E9-EF1BE6F6A336}"/>
                </a:ext>
              </a:extLst>
            </p:cNvPr>
            <p:cNvCxnSpPr>
              <a:cxnSpLocks/>
            </p:cNvCxnSpPr>
            <p:nvPr/>
          </p:nvCxnSpPr>
          <p:spPr>
            <a:xfrm>
              <a:off x="2359481" y="5375906"/>
              <a:ext cx="593592" cy="24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49">
              <a:extLst>
                <a:ext uri="{FF2B5EF4-FFF2-40B4-BE49-F238E27FC236}">
                  <a16:creationId xmlns:a16="http://schemas.microsoft.com/office/drawing/2014/main" id="{8762D5B8-1EB1-7438-8080-E2CBE9CFA4A1}"/>
                </a:ext>
              </a:extLst>
            </p:cNvPr>
            <p:cNvSpPr/>
            <p:nvPr/>
          </p:nvSpPr>
          <p:spPr>
            <a:xfrm>
              <a:off x="1870118" y="6345053"/>
              <a:ext cx="332793" cy="321576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F269FB-8C68-60DB-2452-2CBF9D27323C}"/>
                </a:ext>
              </a:extLst>
            </p:cNvPr>
            <p:cNvCxnSpPr>
              <a:cxnSpLocks/>
            </p:cNvCxnSpPr>
            <p:nvPr/>
          </p:nvCxnSpPr>
          <p:spPr>
            <a:xfrm>
              <a:off x="2409610" y="6538423"/>
              <a:ext cx="593592" cy="24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Flowchart: Connector 52">
                  <a:extLst>
                    <a:ext uri="{FF2B5EF4-FFF2-40B4-BE49-F238E27FC236}">
                      <a16:creationId xmlns:a16="http://schemas.microsoft.com/office/drawing/2014/main" id="{B0C2D33A-7446-671F-FE84-82CF294881EB}"/>
                    </a:ext>
                  </a:extLst>
                </p:cNvPr>
                <p:cNvSpPr/>
                <p:nvPr/>
              </p:nvSpPr>
              <p:spPr>
                <a:xfrm>
                  <a:off x="3083070" y="5196525"/>
                  <a:ext cx="354520" cy="32157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Flowchart: Connector 52">
                  <a:extLst>
                    <a:ext uri="{FF2B5EF4-FFF2-40B4-BE49-F238E27FC236}">
                      <a16:creationId xmlns:a16="http://schemas.microsoft.com/office/drawing/2014/main" id="{B0C2D33A-7446-671F-FE84-82CF294881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070" y="5196525"/>
                  <a:ext cx="354520" cy="321576"/>
                </a:xfrm>
                <a:prstGeom prst="flowChartConnector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Flowchart: Connector 54">
                  <a:extLst>
                    <a:ext uri="{FF2B5EF4-FFF2-40B4-BE49-F238E27FC236}">
                      <a16:creationId xmlns:a16="http://schemas.microsoft.com/office/drawing/2014/main" id="{7FF6A846-61FD-76EB-D42C-C7154AA7C5CF}"/>
                    </a:ext>
                  </a:extLst>
                </p:cNvPr>
                <p:cNvSpPr/>
                <p:nvPr/>
              </p:nvSpPr>
              <p:spPr>
                <a:xfrm>
                  <a:off x="3092313" y="6359169"/>
                  <a:ext cx="354520" cy="32157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Flowchart: Connector 54">
                  <a:extLst>
                    <a:ext uri="{FF2B5EF4-FFF2-40B4-BE49-F238E27FC236}">
                      <a16:creationId xmlns:a16="http://schemas.microsoft.com/office/drawing/2014/main" id="{7FF6A846-61FD-76EB-D42C-C7154AA7C5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313" y="6359169"/>
                  <a:ext cx="354520" cy="321576"/>
                </a:xfrm>
                <a:prstGeom prst="flowChartConnector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88448-F0E0-1589-754A-C1CFDEA248F0}"/>
                </a:ext>
              </a:extLst>
            </p:cNvPr>
            <p:cNvSpPr txBox="1"/>
            <p:nvPr/>
          </p:nvSpPr>
          <p:spPr>
            <a:xfrm>
              <a:off x="2164679" y="5069484"/>
              <a:ext cx="108345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</a:rPr>
                <a:t>Series of reaction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10DB89F-8342-161B-FCF3-4BF8A1A8D842}"/>
                </a:ext>
              </a:extLst>
            </p:cNvPr>
            <p:cNvCxnSpPr>
              <a:cxnSpLocks/>
            </p:cNvCxnSpPr>
            <p:nvPr/>
          </p:nvCxnSpPr>
          <p:spPr>
            <a:xfrm>
              <a:off x="3608069" y="5391658"/>
              <a:ext cx="73799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54396F-6A79-1EE0-7ECF-C69C4C00BC99}"/>
                </a:ext>
              </a:extLst>
            </p:cNvPr>
            <p:cNvSpPr txBox="1"/>
            <p:nvPr/>
          </p:nvSpPr>
          <p:spPr>
            <a:xfrm>
              <a:off x="3422801" y="5010362"/>
              <a:ext cx="10834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</a:rPr>
                <a:t>Inverse Compton Scattering</a:t>
              </a:r>
            </a:p>
          </p:txBody>
        </p:sp>
        <p:pic>
          <p:nvPicPr>
            <p:cNvPr id="24" name="Picture 8" descr="plot - Matplotlib Wavy Arrow - Stack Overflow">
              <a:extLst>
                <a:ext uri="{FF2B5EF4-FFF2-40B4-BE49-F238E27FC236}">
                  <a16:creationId xmlns:a16="http://schemas.microsoft.com/office/drawing/2014/main" id="{2D084204-9EB8-18B0-F969-533FAA0F7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48" b="35085"/>
            <a:stretch/>
          </p:blipFill>
          <p:spPr bwMode="auto">
            <a:xfrm flipV="1">
              <a:off x="4435481" y="6526025"/>
              <a:ext cx="1173480" cy="175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1B84CF-5AEC-EB86-088E-1D20C324FDBA}"/>
                </a:ext>
              </a:extLst>
            </p:cNvPr>
            <p:cNvSpPr txBox="1"/>
            <p:nvPr/>
          </p:nvSpPr>
          <p:spPr>
            <a:xfrm>
              <a:off x="4346059" y="6260187"/>
              <a:ext cx="18412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Gamma-ray (secondary)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A6F15E4-FF1D-A2BA-D99A-EFB62CBDA2EE}"/>
                </a:ext>
              </a:extLst>
            </p:cNvPr>
            <p:cNvCxnSpPr>
              <a:cxnSpLocks/>
            </p:cNvCxnSpPr>
            <p:nvPr/>
          </p:nvCxnSpPr>
          <p:spPr>
            <a:xfrm>
              <a:off x="3607287" y="6537186"/>
              <a:ext cx="702865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6EAC62-9CC8-0215-F9A1-0DCCC76501F0}"/>
                </a:ext>
              </a:extLst>
            </p:cNvPr>
            <p:cNvSpPr txBox="1"/>
            <p:nvPr/>
          </p:nvSpPr>
          <p:spPr>
            <a:xfrm>
              <a:off x="3422801" y="5418045"/>
              <a:ext cx="10834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</a:rPr>
                <a:t>with background</a:t>
              </a:r>
            </a:p>
            <a:p>
              <a:r>
                <a:rPr lang="en-US" sz="1000" dirty="0">
                  <a:solidFill>
                    <a:srgbClr val="7030A0"/>
                  </a:solidFill>
                </a:rPr>
                <a:t>photon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08FF9A-2446-3079-E6CD-3E4E461E8ACE}"/>
                </a:ext>
              </a:extLst>
            </p:cNvPr>
            <p:cNvSpPr txBox="1"/>
            <p:nvPr/>
          </p:nvSpPr>
          <p:spPr>
            <a:xfrm>
              <a:off x="1568844" y="5526778"/>
              <a:ext cx="14473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Channel particle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5A3128-A9DE-0B5D-9E53-698C980C6D3C}"/>
                </a:ext>
              </a:extLst>
            </p:cNvPr>
            <p:cNvSpPr txBox="1"/>
            <p:nvPr/>
          </p:nvSpPr>
          <p:spPr>
            <a:xfrm>
              <a:off x="1555823" y="6655833"/>
              <a:ext cx="14473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Channel particle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0BAC0F5-C860-1626-4202-921667020875}"/>
              </a:ext>
            </a:extLst>
          </p:cNvPr>
          <p:cNvSpPr txBox="1"/>
          <p:nvPr/>
        </p:nvSpPr>
        <p:spPr>
          <a:xfrm>
            <a:off x="9701784" y="1921022"/>
            <a:ext cx="207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Dylan’s paper follow</a:t>
            </a:r>
          </a:p>
        </p:txBody>
      </p:sp>
    </p:spTree>
    <p:extLst>
      <p:ext uri="{BB962C8B-B14F-4D97-AF65-F5344CB8AC3E}">
        <p14:creationId xmlns:p14="http://schemas.microsoft.com/office/powerpoint/2010/main" val="29167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5B30-A5CE-7F22-D9BD-A624E1A8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sky gamma ray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1694-4ED9-E2D1-0616-EBCA4DDA6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95" y="1402052"/>
            <a:ext cx="5101937" cy="5136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WCDA :   </a:t>
            </a:r>
          </a:p>
          <a:p>
            <a:pPr marL="0" indent="0">
              <a:buNone/>
            </a:pPr>
            <a:r>
              <a:rPr lang="en-US" sz="2200" dirty="0"/>
              <a:t>20210331-20250731   </a:t>
            </a:r>
          </a:p>
          <a:p>
            <a:pPr marL="0" indent="0">
              <a:buNone/>
            </a:pPr>
            <a:r>
              <a:rPr lang="en-US" sz="2200" dirty="0"/>
              <a:t>1484.363 Effective days  </a:t>
            </a:r>
          </a:p>
          <a:p>
            <a:pPr marL="0" indent="0">
              <a:buNone/>
            </a:pPr>
            <a:r>
              <a:rPr lang="en-US" sz="2200" dirty="0"/>
              <a:t>7 </a:t>
            </a:r>
            <a:r>
              <a:rPr lang="en-US" sz="2200" dirty="0" err="1"/>
              <a:t>Nhit</a:t>
            </a:r>
            <a:r>
              <a:rPr lang="en-US" sz="2200" dirty="0"/>
              <a:t> bins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KM2A  full</a:t>
            </a:r>
            <a:r>
              <a:rPr lang="zh-CN" altLang="en-US" sz="2200" dirty="0"/>
              <a:t> </a:t>
            </a:r>
            <a:r>
              <a:rPr lang="en-US" altLang="zh-CN" sz="2200" dirty="0"/>
              <a:t>array</a:t>
            </a:r>
            <a:r>
              <a:rPr lang="en-US" sz="2200" dirty="0"/>
              <a:t>:  </a:t>
            </a:r>
          </a:p>
          <a:p>
            <a:pPr marL="0" indent="0">
              <a:buNone/>
            </a:pPr>
            <a:r>
              <a:rPr lang="en-US" sz="2200" dirty="0"/>
              <a:t> 20210720-20250731   </a:t>
            </a:r>
          </a:p>
          <a:p>
            <a:pPr marL="0" indent="0">
              <a:buNone/>
            </a:pPr>
            <a:r>
              <a:rPr lang="en-US" sz="2200" dirty="0"/>
              <a:t>1438.810 Effective days  </a:t>
            </a:r>
          </a:p>
          <a:p>
            <a:pPr marL="0" indent="0">
              <a:buNone/>
            </a:pPr>
            <a:r>
              <a:rPr lang="en-US" sz="2200" dirty="0"/>
              <a:t> &gt; 10TeV , 11 Energy bins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Official released sky map data with standard gamma/hadron cut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E1EA-7A58-E8CE-C118-5C60965D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68CA0-7B89-6F72-18E8-7EEE7D38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B9B-F089-3742-96C7-EA78B808982D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26169-7589-46DC-8F6F-4F42204B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4F5E9-F917-C2C2-4D2A-CF79FC77DA0A}"/>
              </a:ext>
            </a:extLst>
          </p:cNvPr>
          <p:cNvSpPr txBox="1"/>
          <p:nvPr/>
        </p:nvSpPr>
        <p:spPr>
          <a:xfrm>
            <a:off x="6534912" y="5417656"/>
            <a:ext cx="252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scale</a:t>
            </a:r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Wcda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ED03C0-936F-5B07-E3D0-A9DB7541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152400"/>
            <a:ext cx="5308600" cy="327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BB0A1-335F-9F84-F1DD-02486F86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3429000"/>
            <a:ext cx="5308600" cy="3276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8DE0E1-AD09-A52C-E089-83D0F271B70C}"/>
              </a:ext>
            </a:extLst>
          </p:cNvPr>
          <p:cNvSpPr txBox="1"/>
          <p:nvPr/>
        </p:nvSpPr>
        <p:spPr>
          <a:xfrm>
            <a:off x="5049982" y="1687083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KM2A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C6F8E-F667-ECC4-4D77-331AB565340F}"/>
              </a:ext>
            </a:extLst>
          </p:cNvPr>
          <p:cNvSpPr txBox="1"/>
          <p:nvPr/>
        </p:nvSpPr>
        <p:spPr>
          <a:xfrm>
            <a:off x="5049982" y="4468267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WCDA</a:t>
            </a:r>
          </a:p>
        </p:txBody>
      </p:sp>
    </p:spTree>
    <p:extLst>
      <p:ext uri="{BB962C8B-B14F-4D97-AF65-F5344CB8AC3E}">
        <p14:creationId xmlns:p14="http://schemas.microsoft.com/office/powerpoint/2010/main" val="332280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6FB6-DAD3-BDD9-A8E6-0094371D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/ DM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EE69-C054-FDF9-6E4E-B7F6FDC7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" y="1399308"/>
            <a:ext cx="6295737" cy="45673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Official background map: </a:t>
            </a:r>
          </a:p>
          <a:p>
            <a:pPr marL="457200" lvl="1" indent="0">
              <a:buNone/>
            </a:pPr>
            <a:r>
              <a:rPr lang="en-US" dirty="0"/>
              <a:t>direct integration method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Theoretical DM counts per energy bin per pixel</a:t>
            </a:r>
            <a:r>
              <a:rPr lang="zh-CN" altLang="en-US" sz="2400" dirty="0"/>
              <a:t> </a:t>
            </a:r>
            <a:r>
              <a:rPr lang="en-US" altLang="zh-CN" sz="2400" dirty="0"/>
              <a:t>per effective day</a:t>
            </a:r>
            <a:r>
              <a:rPr lang="en-US" sz="2400" dirty="0"/>
              <a:t>: </a:t>
            </a:r>
          </a:p>
          <a:p>
            <a:pPr marL="457200" lvl="1" indent="0">
              <a:buNone/>
            </a:pPr>
            <a:r>
              <a:rPr lang="en-GB" dirty="0"/>
              <a:t>the dark matter energy spectrum for each pixel is convolved with the detector response of the DEC to yield the expected counts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9B7BF-1605-F436-5DCB-2BA50435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4499-893E-A346-9B43-F12D7881BD82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9B703-35F6-F84A-3E85-BD08C294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A2B11-DDA6-8ED6-BFD6-1E128FA1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154DF-8590-0611-E6F4-5967002E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649" y="0"/>
            <a:ext cx="5133351" cy="3168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22E24-D70D-37AF-E39F-77CAEFE0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49" y="3131156"/>
            <a:ext cx="5133351" cy="34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7445-CD7A-7E3D-90B0-BA2DB9F6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F340-6A78-1FA0-3CB1-30D54B68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2" y="1399308"/>
            <a:ext cx="11921837" cy="4567383"/>
          </a:xfrm>
        </p:spPr>
        <p:txBody>
          <a:bodyPr>
            <a:normAutofit/>
          </a:bodyPr>
          <a:lstStyle/>
          <a:p>
            <a:r>
              <a:rPr lang="en-US" sz="2400" dirty="0"/>
              <a:t>We mask galactic plane, |b|&lt;10</a:t>
            </a:r>
            <a:r>
              <a:rPr lang="zh-CN" altLang="en-US" sz="2400" dirty="0"/>
              <a:t> </a:t>
            </a:r>
            <a:r>
              <a:rPr lang="en-US" altLang="zh-CN" sz="2400" dirty="0"/>
              <a:t>degree</a:t>
            </a:r>
          </a:p>
          <a:p>
            <a:r>
              <a:rPr lang="en-US" sz="2400" dirty="0"/>
              <a:t>Then from 30000 pixels down to 28 ROIs</a:t>
            </a:r>
          </a:p>
          <a:p>
            <a:r>
              <a:rPr lang="en-US" sz="2400" dirty="0"/>
              <a:t>Skip one ROI, because of large extended sources </a:t>
            </a:r>
            <a:r>
              <a:rPr lang="en-US" sz="2400" dirty="0" err="1"/>
              <a:t>Geminga</a:t>
            </a:r>
            <a:r>
              <a:rPr lang="en-US" sz="2400" dirty="0"/>
              <a:t>, </a:t>
            </a:r>
            <a:r>
              <a:rPr lang="en-US" sz="2400" dirty="0" err="1"/>
              <a:t>Monogem</a:t>
            </a:r>
            <a:r>
              <a:rPr lang="en-US" sz="2400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E262E-E342-2A8B-C8E6-53A2DA25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4499-893E-A346-9B43-F12D7881BD82}" type="datetime1">
              <a:rPr lang="en-GB" smtClean="0"/>
              <a:t>29/04/2026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2D568-DD74-CDB2-1B37-2B713C38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3B10-F73A-5DB0-7E86-10261ABD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5073F-1268-002E-F6B0-98279264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5" y="2976128"/>
            <a:ext cx="5308600" cy="327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E29AAB-0739-8041-01D3-30309FC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79750"/>
            <a:ext cx="5308600" cy="32766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C4675D-6EAF-56E2-3C86-5F5C7726061D}"/>
              </a:ext>
            </a:extLst>
          </p:cNvPr>
          <p:cNvSpPr/>
          <p:nvPr/>
        </p:nvSpPr>
        <p:spPr>
          <a:xfrm>
            <a:off x="7239000" y="3771900"/>
            <a:ext cx="774700" cy="84252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EE8C-1B1E-CA4C-6E5C-754C50AE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35017-85AE-5388-7B97-727047AF44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320638" y="1766392"/>
                <a:ext cx="11353802" cy="4567383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GB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/>
                  <a:t>Model: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𝐷𝑀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𝑑𝑒𝑐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GB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=2.71,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95%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confidence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level</m:t>
                      </m:r>
                    </m:oMath>
                  </m:oMathPara>
                </a14:m>
                <a:endParaRPr lang="en-US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35017-85AE-5388-7B97-727047AF4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320638" y="1766392"/>
                <a:ext cx="11353802" cy="4567383"/>
              </a:xfrm>
              <a:blipFill>
                <a:blip r:embed="rId2"/>
                <a:stretch>
                  <a:fillRect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66EBD-9EC6-D88E-5125-12532F7F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9F-AAB0-2842-A749-2B87CF3B183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C44CD-CDB8-D3AF-D5DE-7A6886F0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691F-4510-934C-A368-C8FD6389B80C}" type="datetime1">
              <a:rPr lang="en-GB" smtClean="0"/>
              <a:t>29/04/2026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1E3C7-3E20-6A02-5CBF-F81BD438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LHAASO conference, Suzhou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84ECF-43D0-7FBF-49B3-3DD664022E64}"/>
              </a:ext>
            </a:extLst>
          </p:cNvPr>
          <p:cNvSpPr txBox="1"/>
          <p:nvPr/>
        </p:nvSpPr>
        <p:spPr>
          <a:xfrm>
            <a:off x="7346973" y="1836663"/>
            <a:ext cx="224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</a:t>
            </a:r>
            <a:r>
              <a:rPr lang="en-GB" dirty="0"/>
              <a:t> - energy bin</a:t>
            </a:r>
          </a:p>
          <a:p>
            <a:r>
              <a:rPr lang="en-US" dirty="0"/>
              <a:t>k - ROI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A69C87-982F-E073-35FA-1F844633390E}"/>
                  </a:ext>
                </a:extLst>
              </p:cNvPr>
              <p:cNvSpPr txBox="1"/>
              <p:nvPr/>
            </p:nvSpPr>
            <p:spPr>
              <a:xfrm>
                <a:off x="7275317" y="3429000"/>
                <a:ext cx="44589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estimate KM2A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using same dec pixels data’s variance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A69C87-982F-E073-35FA-1F844633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17" y="3429000"/>
                <a:ext cx="4458937" cy="707886"/>
              </a:xfrm>
              <a:prstGeom prst="rect">
                <a:avLst/>
              </a:prstGeom>
              <a:blipFill>
                <a:blip r:embed="rId3"/>
                <a:stretch>
                  <a:fillRect l="-1416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with red bars&#10;&#10;AI-generated content may be incorrect.">
            <a:extLst>
              <a:ext uri="{FF2B5EF4-FFF2-40B4-BE49-F238E27FC236}">
                <a16:creationId xmlns:a16="http://schemas.microsoft.com/office/drawing/2014/main" id="{B30E35D8-7401-1B28-FD56-1219A818D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4180672"/>
            <a:ext cx="4293524" cy="2122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3D132-A799-5241-18D1-8FA3243BAF76}"/>
                  </a:ext>
                </a:extLst>
              </p:cNvPr>
              <p:cNvSpPr txBox="1"/>
              <p:nvPr/>
            </p:nvSpPr>
            <p:spPr>
              <a:xfrm>
                <a:off x="7379207" y="6269415"/>
                <a:ext cx="361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WCDA: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5%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83D132-A799-5241-18D1-8FA3243B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207" y="6269415"/>
                <a:ext cx="3617655" cy="400110"/>
              </a:xfrm>
              <a:prstGeom prst="rect">
                <a:avLst/>
              </a:prstGeom>
              <a:blipFill>
                <a:blip r:embed="rId5"/>
                <a:stretch>
                  <a:fillRect l="-1399" t="-303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500CBC8-155B-E238-AC31-BA0028F7E8D2}"/>
              </a:ext>
            </a:extLst>
          </p:cNvPr>
          <p:cNvSpPr txBox="1"/>
          <p:nvPr/>
        </p:nvSpPr>
        <p:spPr>
          <a:xfrm>
            <a:off x="2416336" y="1350893"/>
            <a:ext cx="469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integrated background contains a part of DM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38DE30-E4B3-ABA0-13C4-BA55986EAA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84"/>
          <a:stretch>
            <a:fillRect/>
          </a:stretch>
        </p:blipFill>
        <p:spPr>
          <a:xfrm>
            <a:off x="6969358" y="347753"/>
            <a:ext cx="4690479" cy="297781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0E10BBA-B5AD-8125-FA8C-431F87058FB5}"/>
              </a:ext>
            </a:extLst>
          </p:cNvPr>
          <p:cNvSpPr/>
          <p:nvPr/>
        </p:nvSpPr>
        <p:spPr>
          <a:xfrm>
            <a:off x="3356263" y="2070100"/>
            <a:ext cx="2104737" cy="62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F7B5EA-0CDB-149D-3459-85C2756410C0}"/>
              </a:ext>
            </a:extLst>
          </p:cNvPr>
          <p:cNvSpPr txBox="1"/>
          <p:nvPr/>
        </p:nvSpPr>
        <p:spPr>
          <a:xfrm>
            <a:off x="4759358" y="3862137"/>
            <a:ext cx="189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 variance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1C9C38-21B5-1308-38EC-45B9B93B61C0}"/>
              </a:ext>
            </a:extLst>
          </p:cNvPr>
          <p:cNvSpPr/>
          <p:nvPr/>
        </p:nvSpPr>
        <p:spPr>
          <a:xfrm>
            <a:off x="3875392" y="3862137"/>
            <a:ext cx="698835" cy="499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683</Words>
  <Application>Microsoft Macintosh PowerPoint</Application>
  <PresentationFormat>Widescreen</PresentationFormat>
  <Paragraphs>150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Office Theme</vt:lpstr>
      <vt:lpstr> Gamma-ray constraints on heavy dark matter from the full LHAASO field of view</vt:lpstr>
      <vt:lpstr>DM detection</vt:lpstr>
      <vt:lpstr>Previous work</vt:lpstr>
      <vt:lpstr>Motivation</vt:lpstr>
      <vt:lpstr>DM Flux Theory</vt:lpstr>
      <vt:lpstr>Full sky gamma ray Data</vt:lpstr>
      <vt:lpstr>Background / DM counts</vt:lpstr>
      <vt:lpstr>Mask </vt:lpstr>
      <vt:lpstr>Chi square analysis</vt:lpstr>
      <vt:lpstr>Results (KM2A)</vt:lpstr>
      <vt:lpstr>Results (WCDA)</vt:lpstr>
      <vt:lpstr>Conclusion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Zhang</dc:creator>
  <cp:lastModifiedBy>Erica Zhang</cp:lastModifiedBy>
  <cp:revision>67</cp:revision>
  <dcterms:created xsi:type="dcterms:W3CDTF">2026-04-22T21:18:18Z</dcterms:created>
  <dcterms:modified xsi:type="dcterms:W3CDTF">2026-04-28T18:24:11Z</dcterms:modified>
</cp:coreProperties>
</file>