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8" r:id="rId4"/>
    <p:sldId id="261" r:id="rId5"/>
    <p:sldId id="260" r:id="rId6"/>
    <p:sldId id="259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2"/>
    <p:restoredTop sz="96098"/>
  </p:normalViewPr>
  <p:slideViewPr>
    <p:cSldViewPr snapToGrid="0" snapToObjects="1">
      <p:cViewPr varScale="1">
        <p:scale>
          <a:sx n="116" d="100"/>
          <a:sy n="116" d="100"/>
        </p:scale>
        <p:origin x="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FCF35A-9658-EC48-BEAA-A633C1671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26562CD-21BF-A942-BBD3-2B17ADC6E8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A9DC69-4B32-A640-ADA8-14EECC4C8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DD79899-C57C-FA41-9E08-5E5E10A8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783F25E-C264-BD4F-8B6B-4E83273A8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21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795E65-28B5-A942-AC5C-22A73391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E1BB5F3-9037-6743-BDC9-D4E3AB2F4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5C3A90-2C97-E044-84F8-7A2188A6F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CB647CB-459E-2B45-AF42-BDA04A27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658D3F-1608-6C44-87DF-46E7813DE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1505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6214D81-73BC-D346-B8C4-D74704E910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C724F82-2D36-0F4F-B19F-16A877AF25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287F59-1792-7341-8BFC-0D2CD6138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0BF3A64-FA8C-C64D-A1C2-FE47DCE6A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5B38E5C-389F-2F46-A5E2-F5D00477A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71863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3039F4-2B1C-0A45-A7A8-7672C5486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A8427AB-0794-F549-9D93-94D9241F5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C6D187-5C3B-F54E-8564-3E04D8CF8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67A00C4-BB55-4E44-B01D-6B745251B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A4F8C62-CD47-A647-A6B6-8ACDDA885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03362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081CEC-7157-0B4C-A237-8D0CE5EA3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908438B-3D2A-7642-AC01-05DA3F572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589885-46B3-D044-8D6C-90368308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564A8-BCEA-F14A-B052-C04D3FF8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CDF2FEB-0D2F-4649-AFC8-1924EB214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6839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F6F481-1FED-CF43-BCF9-48A3F546B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EF1162-74A1-AD47-A001-6FDDD3B270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BF423C8-CFC2-B140-975F-E659AF7C9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617793-CC32-B848-8CEB-00DF57442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5400727-CCF3-4449-A031-D230A970E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04D4FB1-CE40-C64F-B8C2-630780FB5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657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92A3A1-8E13-5743-A504-BF164D898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C56338A-4B83-814C-BB57-36BEF341B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A57CAC2-35F2-384E-B133-847DC2517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DDE0529-325B-0F4A-A80D-BAB1EF9B72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0A6E572-C347-2D43-B7F9-70217F979F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9865372-8D3E-3E49-8DF1-F7B94EDB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542B69B-B687-5147-9065-8EA699E2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B541FA4-5AD7-4943-B791-677B724A4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7686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2C4CE7-FEC3-D54D-9150-BA83DE1B8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4E5716B-0626-3547-8CC6-91CD2706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B9CD6B9-1C3A-214D-BA34-7FE2490E2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3CAC956-8071-C641-A8F6-86A9E38BE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4476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E6B87BD6-0CCD-FD4E-846D-ADF5F22F2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9BF63B6-15D8-0E40-AC9C-5AC171C49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7198EDE-BCE5-7549-A7B6-222446441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124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151354-E431-A745-B04A-8FC79A96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267AEA-09C0-D94F-81E9-F8E12EF2E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AAF3C29-7520-B64F-9F0F-80F6D0C06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34CCEE5-20E6-8E4F-9137-C3F271A8C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A2FFC54-0A51-0E4E-A06B-BF43C83A7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EC06906-17EF-2745-8480-077B4B969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6237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2A3747A-E803-7741-97D5-FAE5C6649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3947A19-262D-C341-972C-FF266D446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D1F34D2-FB62-C247-873D-1B01938D1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2A8EDFD-64CC-3D47-8908-FEEDEBD72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DBBDC31-46E5-A242-947F-C8104FF9A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AD2FB59-B14D-C94C-B570-6570CBB3D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49125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7A813DE-1332-2142-BCA8-71EA922F2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9C5D1B6-0130-974F-BE29-4D240DF910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40D1D8-C176-054E-9FE1-6F37C14E2E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B0EA-5167-8D4D-866F-5BA16155A8F2}" type="datetimeFigureOut">
              <a:rPr kumimoji="1" lang="zh-CN" altLang="en-US" smtClean="0"/>
              <a:t>2026/4/27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DEC994-6813-164B-8795-DE353F4CAC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C6E148-B49E-614A-A910-477F3B813C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6FC1D-64A2-D347-ABA4-9BAB5ED2017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41031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2026.04.27@suzho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E56A1C-F00C-7B4B-BFA4-D54F49189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10164896" cy="2387600"/>
          </a:xfrm>
        </p:spPr>
        <p:txBody>
          <a:bodyPr>
            <a:normAutofit/>
          </a:bodyPr>
          <a:lstStyle/>
          <a:p>
            <a:r>
              <a:rPr lang="en" altLang="zh-CN" sz="4000" dirty="0">
                <a:effectLst/>
                <a:latin typeface="CMSSBX10"/>
              </a:rPr>
              <a:t>Searching for </a:t>
            </a:r>
            <a:r>
              <a:rPr lang="en" altLang="zh-CN" sz="4000" dirty="0" err="1">
                <a:effectLst/>
                <a:latin typeface="CMSSBX10"/>
              </a:rPr>
              <a:t>TeV</a:t>
            </a:r>
            <a:r>
              <a:rPr lang="en" altLang="zh-CN" sz="4000" dirty="0">
                <a:effectLst/>
                <a:latin typeface="CMSSBX10"/>
              </a:rPr>
              <a:t> Quasi-Periodic Oscillations in </a:t>
            </a:r>
            <a:br>
              <a:rPr lang="en" altLang="zh-CN" sz="4000" dirty="0">
                <a:effectLst/>
              </a:rPr>
            </a:br>
            <a:r>
              <a:rPr lang="en" altLang="zh-CN" sz="4000" dirty="0">
                <a:effectLst/>
                <a:latin typeface="CMSSBX10"/>
              </a:rPr>
              <a:t>Markarian 421 and Markarian 501 with </a:t>
            </a:r>
            <a:br>
              <a:rPr lang="en" altLang="zh-CN" sz="4000" dirty="0">
                <a:effectLst/>
              </a:rPr>
            </a:br>
            <a:r>
              <a:rPr lang="en" altLang="zh-CN" sz="4000" dirty="0">
                <a:effectLst/>
                <a:latin typeface="CMSSBX10"/>
              </a:rPr>
              <a:t>LHAASO-WCDA </a:t>
            </a:r>
            <a:endParaRPr kumimoji="1" lang="zh-CN" altLang="en-US" sz="400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A2A587E-5C2B-6F46-B2E9-EB13DEC83D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" altLang="zh-CN" sz="1800" dirty="0" err="1">
                <a:latin typeface="CMSS17"/>
              </a:rPr>
              <a:t>G.M.Xiang</a:t>
            </a:r>
            <a:r>
              <a:rPr lang="en" altLang="zh-CN" sz="1800" dirty="0">
                <a:latin typeface="CMSS17"/>
              </a:rPr>
              <a:t>, </a:t>
            </a:r>
            <a:r>
              <a:rPr lang="en" altLang="zh-CN" sz="1800" dirty="0" err="1">
                <a:latin typeface="CMSS17"/>
              </a:rPr>
              <a:t>J.N.Zhou</a:t>
            </a:r>
            <a:r>
              <a:rPr lang="en" altLang="zh-CN" sz="1800" dirty="0">
                <a:latin typeface="CMSS17"/>
              </a:rPr>
              <a:t>, </a:t>
            </a:r>
            <a:r>
              <a:rPr lang="en" altLang="zh-CN" sz="1800" dirty="0" err="1">
                <a:latin typeface="CMSS17"/>
              </a:rPr>
              <a:t>M.Zha</a:t>
            </a:r>
            <a:r>
              <a:rPr lang="en" altLang="zh-CN" sz="1800" dirty="0">
                <a:latin typeface="CMSS17"/>
              </a:rPr>
              <a:t>, </a:t>
            </a:r>
            <a:r>
              <a:rPr lang="en" altLang="zh-CN" sz="1800" dirty="0" err="1">
                <a:latin typeface="CMSS17"/>
              </a:rPr>
              <a:t>L.Chen</a:t>
            </a:r>
            <a:r>
              <a:rPr lang="en" altLang="zh-CN" sz="1800" dirty="0">
                <a:latin typeface="CMSS17"/>
              </a:rPr>
              <a:t>, </a:t>
            </a:r>
            <a:r>
              <a:rPr lang="en" altLang="zh-CN" sz="1800" dirty="0" err="1">
                <a:latin typeface="CMSS17"/>
              </a:rPr>
              <a:t>D.X.Xiao</a:t>
            </a:r>
            <a:endParaRPr lang="en" altLang="zh-CN" sz="1800" dirty="0">
              <a:latin typeface="CMSS17"/>
            </a:endParaRPr>
          </a:p>
          <a:p>
            <a:r>
              <a:rPr lang="en" altLang="zh-CN" sz="1800" dirty="0">
                <a:latin typeface="CMSS17"/>
              </a:rPr>
              <a:t>The First LHAASO Collaboration Conference in 2026 </a:t>
            </a:r>
          </a:p>
          <a:p>
            <a:r>
              <a:rPr lang="en" altLang="zh-CN" sz="1800" dirty="0">
                <a:latin typeface="CMSS17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2026.04.27@suzhou</a:t>
            </a:r>
            <a:endParaRPr lang="en" altLang="zh-CN" sz="1800" dirty="0">
              <a:latin typeface="CMSS17"/>
            </a:endParaRPr>
          </a:p>
        </p:txBody>
      </p:sp>
    </p:spTree>
    <p:extLst>
      <p:ext uri="{BB962C8B-B14F-4D97-AF65-F5344CB8AC3E}">
        <p14:creationId xmlns:p14="http://schemas.microsoft.com/office/powerpoint/2010/main" val="3190659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D76014-FC33-D341-BA1D-234364834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Introduction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30DAE8-1212-B140-B138-E32E128E0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" altLang="zh-CN" dirty="0"/>
              <a:t>AGN variability &amp; QPOs</a:t>
            </a:r>
          </a:p>
          <a:p>
            <a:r>
              <a:rPr lang="en" altLang="zh-CN" dirty="0"/>
              <a:t>AGN emission: white + red noise dominated </a:t>
            </a:r>
          </a:p>
          <a:p>
            <a:r>
              <a:rPr lang="en" altLang="zh-CN" dirty="0"/>
              <a:t>QPO detection → non-stochastic probe of central engine </a:t>
            </a:r>
          </a:p>
          <a:p>
            <a:pPr marL="0" indent="0">
              <a:buNone/>
            </a:pPr>
            <a:r>
              <a:rPr lang="en" altLang="zh-CN" dirty="0"/>
              <a:t>Possible physical origins: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" altLang="zh-CN" b="1" dirty="0"/>
              <a:t>SMBH binaries</a:t>
            </a:r>
            <a:r>
              <a:rPr lang="en" altLang="zh-CN" dirty="0"/>
              <a:t> → orbital modulation / jet precession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" altLang="zh-CN" b="1" dirty="0"/>
              <a:t>Jet effects</a:t>
            </a:r>
            <a:r>
              <a:rPr lang="en" altLang="zh-CN" dirty="0"/>
              <a:t> → precession or helical motion (Doppler boosting)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" altLang="zh-CN" b="1" dirty="0"/>
              <a:t>Disk instabilities</a:t>
            </a:r>
            <a:r>
              <a:rPr lang="en" altLang="zh-CN" dirty="0"/>
              <a:t> → inner accretion flow variability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7413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934C50-8CB7-B64A-9F83-0B00B004C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Observation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10B9E4-F4C8-DD4F-8A83-91239AB0A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99034" cy="1798924"/>
          </a:xfrm>
        </p:spPr>
        <p:txBody>
          <a:bodyPr>
            <a:normAutofit/>
          </a:bodyPr>
          <a:lstStyle/>
          <a:p>
            <a:r>
              <a:rPr lang="en" altLang="zh-CN" sz="1800" dirty="0">
                <a:effectLst/>
                <a:latin typeface="CMSS17"/>
              </a:rPr>
              <a:t>GeV</a:t>
            </a:r>
            <a:r>
              <a:rPr lang="en-US" altLang="zh-CN" sz="1800" dirty="0">
                <a:effectLst/>
                <a:latin typeface="CMSS17"/>
              </a:rPr>
              <a:t>: no significant signals</a:t>
            </a:r>
          </a:p>
          <a:p>
            <a:r>
              <a:rPr lang="en" altLang="zh-CN" sz="1800" dirty="0" err="1">
                <a:effectLst/>
                <a:latin typeface="CMSS17"/>
              </a:rPr>
              <a:t>TeV</a:t>
            </a:r>
            <a:r>
              <a:rPr lang="en" altLang="zh-CN" sz="1800" dirty="0">
                <a:effectLst/>
                <a:latin typeface="CMSS17"/>
              </a:rPr>
              <a:t>:  a period of </a:t>
            </a:r>
            <a:r>
              <a:rPr lang="en" altLang="zh-CN" sz="1800" dirty="0">
                <a:effectLst/>
                <a:latin typeface="CMBSY10"/>
              </a:rPr>
              <a:t>∼</a:t>
            </a:r>
            <a:r>
              <a:rPr lang="en" altLang="zh-CN" sz="1800" dirty="0">
                <a:effectLst/>
                <a:latin typeface="CMSS17"/>
              </a:rPr>
              <a:t>12.7 days from </a:t>
            </a:r>
            <a:r>
              <a:rPr lang="en" altLang="zh-CN" sz="1800" dirty="0" err="1">
                <a:effectLst/>
                <a:latin typeface="CMSS17"/>
              </a:rPr>
              <a:t>Mrk</a:t>
            </a:r>
            <a:r>
              <a:rPr lang="en" altLang="zh-CN" sz="1800" dirty="0">
                <a:effectLst/>
                <a:latin typeface="CMSS17"/>
              </a:rPr>
              <a:t> 501</a:t>
            </a:r>
          </a:p>
          <a:p>
            <a:pPr marL="0" indent="0">
              <a:buNone/>
            </a:pPr>
            <a:r>
              <a:rPr lang="en" altLang="zh-CN" sz="1800" dirty="0">
                <a:effectLst/>
                <a:latin typeface="CMSS17"/>
              </a:rPr>
              <a:t>FACT</a:t>
            </a:r>
            <a:r>
              <a:rPr lang="zh-CN" altLang="en-US" sz="1800" dirty="0">
                <a:effectLst/>
                <a:latin typeface="CMSS17"/>
              </a:rPr>
              <a:t> </a:t>
            </a:r>
            <a:r>
              <a:rPr lang="en-US" altLang="zh-CN" sz="1800" dirty="0">
                <a:effectLst/>
                <a:latin typeface="CMSS17"/>
              </a:rPr>
              <a:t>reported</a:t>
            </a:r>
            <a:r>
              <a:rPr lang="zh-CN" altLang="en-US" sz="1800" dirty="0">
                <a:effectLst/>
                <a:latin typeface="CMSS17"/>
              </a:rPr>
              <a:t> </a:t>
            </a:r>
            <a:r>
              <a:rPr lang="en-US" altLang="zh-CN" sz="1800" dirty="0">
                <a:effectLst/>
                <a:latin typeface="CMSS17"/>
              </a:rPr>
              <a:t>3</a:t>
            </a:r>
            <a:r>
              <a:rPr lang="zh-CN" altLang="en-US" sz="1800" dirty="0">
                <a:effectLst/>
                <a:latin typeface="CMSS17"/>
              </a:rPr>
              <a:t> </a:t>
            </a:r>
            <a:r>
              <a:rPr lang="en-US" altLang="zh-CN" sz="1800" dirty="0">
                <a:effectLst/>
                <a:latin typeface="CMSS17"/>
              </a:rPr>
              <a:t>sigma</a:t>
            </a:r>
            <a:r>
              <a:rPr lang="zh-CN" altLang="en-US" sz="1800" dirty="0">
                <a:effectLst/>
                <a:latin typeface="CMSS17"/>
              </a:rPr>
              <a:t> </a:t>
            </a:r>
            <a:r>
              <a:rPr lang="en-US" altLang="zh-CN" sz="1800" dirty="0">
                <a:effectLst/>
                <a:latin typeface="CMSS17"/>
              </a:rPr>
              <a:t>QPO</a:t>
            </a:r>
            <a:r>
              <a:rPr lang="zh-CN" altLang="en-US" sz="1800" dirty="0">
                <a:latin typeface="CMSS17"/>
              </a:rPr>
              <a:t> </a:t>
            </a:r>
            <a:r>
              <a:rPr lang="en-US" altLang="zh-CN" sz="1800" dirty="0">
                <a:effectLst/>
                <a:latin typeface="CMSS17"/>
              </a:rPr>
              <a:t>from</a:t>
            </a:r>
            <a:r>
              <a:rPr lang="zh-CN" altLang="en-US" sz="1800" dirty="0">
                <a:effectLst/>
                <a:latin typeface="CMSS17"/>
              </a:rPr>
              <a:t> </a:t>
            </a:r>
            <a:r>
              <a:rPr lang="en-US" altLang="zh-CN" sz="1800" dirty="0" err="1">
                <a:effectLst/>
                <a:latin typeface="CMSS17"/>
              </a:rPr>
              <a:t>Mrk</a:t>
            </a:r>
            <a:r>
              <a:rPr lang="zh-CN" altLang="en-US" sz="1800" dirty="0">
                <a:effectLst/>
                <a:latin typeface="CMSS17"/>
              </a:rPr>
              <a:t> </a:t>
            </a:r>
            <a:r>
              <a:rPr lang="en-US" altLang="zh-CN" sz="1800" dirty="0">
                <a:latin typeface="CMSS17"/>
              </a:rPr>
              <a:t>421</a:t>
            </a:r>
            <a:endParaRPr lang="en" altLang="zh-CN" sz="1800" dirty="0">
              <a:effectLst/>
              <a:latin typeface="CMSS17"/>
            </a:endParaRPr>
          </a:p>
          <a:p>
            <a:pPr marL="0" indent="0">
              <a:buNone/>
            </a:pPr>
            <a:r>
              <a:rPr lang="en" altLang="zh-CN" sz="1800" dirty="0">
                <a:effectLst/>
                <a:latin typeface="CMSS17"/>
              </a:rPr>
              <a:t>LHAASO enables continuous monitoring, making systematic searches for </a:t>
            </a:r>
            <a:r>
              <a:rPr lang="en" altLang="zh-CN" sz="1800" dirty="0" err="1">
                <a:effectLst/>
                <a:latin typeface="CMSS17"/>
              </a:rPr>
              <a:t>TeV</a:t>
            </a:r>
            <a:r>
              <a:rPr lang="en" altLang="zh-CN" sz="1800" dirty="0">
                <a:effectLst/>
                <a:latin typeface="CMSS17"/>
              </a:rPr>
              <a:t> QPOs possible. </a:t>
            </a:r>
            <a:endParaRPr lang="en" altLang="zh-CN" dirty="0">
              <a:effectLst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F7AD6FE-1876-634F-9CBD-01DDCB1966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825" y="3777936"/>
            <a:ext cx="3194892" cy="3080064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CBAD5EE8-C3B9-8C49-825E-8139DD40E7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349" y="3770467"/>
            <a:ext cx="5547758" cy="3087533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9710D830-DCD5-6B44-B54E-CBA30EFD5833}"/>
              </a:ext>
            </a:extLst>
          </p:cNvPr>
          <p:cNvSpPr txBox="1"/>
          <p:nvPr/>
        </p:nvSpPr>
        <p:spPr>
          <a:xfrm>
            <a:off x="2680541" y="4021157"/>
            <a:ext cx="10321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200" dirty="0"/>
              <a:t>TA.1998</a:t>
            </a:r>
            <a:endParaRPr kumimoji="1" lang="zh-CN" altLang="en-US" sz="12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8FDD7C8-10F5-8243-AE32-B672000EEEEB}"/>
              </a:ext>
            </a:extLst>
          </p:cNvPr>
          <p:cNvSpPr txBox="1"/>
          <p:nvPr/>
        </p:nvSpPr>
        <p:spPr>
          <a:xfrm>
            <a:off x="9861779" y="4021157"/>
            <a:ext cx="1520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200" dirty="0"/>
              <a:t>FACT.ICRC2021</a:t>
            </a:r>
            <a:endParaRPr kumimoji="1" lang="zh-CN" altLang="en-US" sz="1200" dirty="0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4E775959-BB9D-FA4F-A59C-1ABC48BBD8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9686" y="365125"/>
            <a:ext cx="3902421" cy="3104199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DC6B28BB-EEBF-C643-8FB9-078C2912432D}"/>
              </a:ext>
            </a:extLst>
          </p:cNvPr>
          <p:cNvSpPr txBox="1"/>
          <p:nvPr/>
        </p:nvSpPr>
        <p:spPr>
          <a:xfrm>
            <a:off x="8088064" y="1342658"/>
            <a:ext cx="17737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altLang="zh-CN" sz="1200" b="0" i="0" u="none" strike="noStrike" dirty="0">
                <a:solidFill>
                  <a:srgbClr val="636363"/>
                </a:solidFill>
                <a:effectLst/>
                <a:latin typeface="Helvetica Neue" panose="02000503000000020004" pitchFamily="2" charset="0"/>
              </a:rPr>
              <a:t>G Bhatta,2018</a:t>
            </a:r>
            <a:endParaRPr kumimoji="1"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40917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C4073D-EC67-4647-AAA4-106FF3CDF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Weighted Wavelet Z-transform</a:t>
            </a:r>
            <a:endParaRPr kumimoji="1" lang="zh-CN" altLang="en-US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C9CC692F-D4BE-7D4D-AC8A-DF7CFD3A97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3373" y="1983033"/>
            <a:ext cx="6280273" cy="4256451"/>
          </a:xfrm>
          <a:prstGeom prst="rect">
            <a:avLst/>
          </a:prstGeom>
        </p:spPr>
      </p:pic>
      <p:sp>
        <p:nvSpPr>
          <p:cNvPr id="5" name="椭圆 4">
            <a:extLst>
              <a:ext uri="{FF2B5EF4-FFF2-40B4-BE49-F238E27FC236}">
                <a16:creationId xmlns:a16="http://schemas.microsoft.com/office/drawing/2014/main" id="{CA563A66-AADC-D648-B0EF-265DD70DAB8D}"/>
              </a:ext>
            </a:extLst>
          </p:cNvPr>
          <p:cNvSpPr/>
          <p:nvPr/>
        </p:nvSpPr>
        <p:spPr>
          <a:xfrm>
            <a:off x="4858438" y="3351882"/>
            <a:ext cx="1894901" cy="50402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2142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1F2DA3-D36D-A54B-BCD8-D10B6195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MJD</a:t>
            </a:r>
            <a:r>
              <a:rPr kumimoji="1" lang="zh-CN" altLang="en-US" dirty="0"/>
              <a:t> </a:t>
            </a:r>
            <a:r>
              <a:rPr kumimoji="1" lang="en-US" altLang="zh-CN" dirty="0"/>
              <a:t>60200-60700</a:t>
            </a:r>
            <a:endParaRPr kumimoji="1"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BD7C408A-608B-5943-8653-6CF8D002D6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6920235" cy="516731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0F8C10C-10A1-D943-8F9B-DB4B166D841C}"/>
              </a:ext>
            </a:extLst>
          </p:cNvPr>
          <p:cNvSpPr txBox="1"/>
          <p:nvPr/>
        </p:nvSpPr>
        <p:spPr>
          <a:xfrm>
            <a:off x="8549090" y="2782669"/>
            <a:ext cx="2412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Period=51.05 days</a:t>
            </a:r>
          </a:p>
          <a:p>
            <a:endParaRPr kumimoji="1" lang="en-US" altLang="zh-CN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CF6D2AB-E6C5-9345-97C7-E3C21200B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8435" y="3448013"/>
            <a:ext cx="3679710" cy="2748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336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45FDC8-47C1-A947-9E7B-F415E2592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MJD</a:t>
            </a:r>
            <a:r>
              <a:rPr kumimoji="1" lang="zh-CN" altLang="en-US" dirty="0"/>
              <a:t> </a:t>
            </a:r>
            <a:r>
              <a:rPr kumimoji="1" lang="en-US" altLang="zh-CN" dirty="0"/>
              <a:t>60120-61098</a:t>
            </a:r>
            <a:endParaRPr kumimoji="1" lang="zh-CN" altLang="en-US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6CFF3308-D13C-4349-A63D-80EF4ABA36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7339" y="1497105"/>
            <a:ext cx="6895335" cy="5217675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8E1A5F80-8014-6F44-B0C2-6E2C0F029171}"/>
              </a:ext>
            </a:extLst>
          </p:cNvPr>
          <p:cNvSpPr txBox="1"/>
          <p:nvPr/>
        </p:nvSpPr>
        <p:spPr>
          <a:xfrm>
            <a:off x="8262651" y="3654187"/>
            <a:ext cx="3272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/>
              <a:t>Period=2.54, 5.2 , 16.6 days</a:t>
            </a:r>
          </a:p>
          <a:p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050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DDEAB1-C006-B645-933E-AE1AF2568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/>
              <a:t>Future Plan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A9CF525-707D-D948-A512-2E6A20F69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" altLang="zh-CN" sz="1800" dirty="0">
                <a:effectLst/>
                <a:latin typeface="CMR10"/>
              </a:rPr>
              <a:t>Preliminary analysis suggests a 51 days QPO in the light curve of </a:t>
            </a:r>
            <a:r>
              <a:rPr lang="en" altLang="zh-CN" sz="1800" dirty="0" err="1">
                <a:effectLst/>
                <a:latin typeface="CMR10"/>
              </a:rPr>
              <a:t>Mrk</a:t>
            </a:r>
            <a:r>
              <a:rPr lang="en" altLang="zh-CN" sz="1800" dirty="0">
                <a:effectLst/>
                <a:latin typeface="CMR10"/>
              </a:rPr>
              <a:t> 421.</a:t>
            </a:r>
          </a:p>
          <a:p>
            <a:endParaRPr lang="en" altLang="zh-CN" sz="1800" dirty="0">
              <a:latin typeface="CMR10"/>
            </a:endParaRPr>
          </a:p>
          <a:p>
            <a:endParaRPr lang="en" altLang="zh-CN" sz="1800" dirty="0">
              <a:latin typeface="CMR10"/>
            </a:endParaRPr>
          </a:p>
          <a:p>
            <a:r>
              <a:rPr lang="en" altLang="zh-CN" sz="1800" dirty="0">
                <a:effectLst/>
                <a:latin typeface="CMSSBX10"/>
              </a:rPr>
              <a:t>Time-series analysis: </a:t>
            </a:r>
            <a:r>
              <a:rPr lang="en" altLang="zh-CN" sz="1800" dirty="0">
                <a:effectLst/>
                <a:latin typeface="CMSS17"/>
              </a:rPr>
              <a:t>Independent methods (LSP, WWZ</a:t>
            </a:r>
            <a:r>
              <a:rPr lang="en-US" altLang="zh-CN" sz="1800" dirty="0">
                <a:latin typeface="CMSS17"/>
              </a:rPr>
              <a:t>,</a:t>
            </a:r>
            <a:r>
              <a:rPr lang="en" altLang="zh-CN" sz="1800" dirty="0">
                <a:latin typeface="CMSS17"/>
              </a:rPr>
              <a:t> Gaussian Process) </a:t>
            </a:r>
            <a:r>
              <a:rPr lang="en" altLang="zh-CN" sz="1800" dirty="0">
                <a:effectLst/>
                <a:latin typeface="CMSS17"/>
              </a:rPr>
              <a:t>are employed to robustly characterize variability and account for red-noise effects. </a:t>
            </a:r>
            <a:endParaRPr lang="en" altLang="zh-CN" dirty="0">
              <a:effectLst/>
            </a:endParaRPr>
          </a:p>
          <a:p>
            <a:r>
              <a:rPr lang="en" altLang="zh-CN" sz="1800" dirty="0">
                <a:effectLst/>
                <a:latin typeface="CMSSBX10"/>
              </a:rPr>
              <a:t>Multi-wavelength counterparts: </a:t>
            </a:r>
            <a:r>
              <a:rPr lang="en" altLang="zh-CN" sz="1800" dirty="0">
                <a:effectLst/>
                <a:latin typeface="CMSS17"/>
              </a:rPr>
              <a:t>Contemporaneous data (Swift-BAT/MAXI, Fermi-LAT) are analyzed to search for correlated signals. </a:t>
            </a:r>
            <a:endParaRPr lang="en" altLang="zh-CN" dirty="0">
              <a:effectLst/>
            </a:endParaRPr>
          </a:p>
          <a:p>
            <a:r>
              <a:rPr lang="en" altLang="zh-CN" sz="1800" dirty="0">
                <a:effectLst/>
                <a:latin typeface="CMSSBX10"/>
              </a:rPr>
              <a:t>AI-driven enhancement:  </a:t>
            </a:r>
            <a:r>
              <a:rPr lang="en" altLang="zh-CN" sz="1800" dirty="0">
                <a:effectLst/>
                <a:latin typeface="CMSS17"/>
              </a:rPr>
              <a:t>improve sensitivity by a factor of 2-3, enhancing detectability of faint QPO signals in </a:t>
            </a:r>
            <a:r>
              <a:rPr lang="en" altLang="zh-CN" sz="1800" dirty="0" err="1">
                <a:effectLst/>
                <a:latin typeface="CMSS17"/>
              </a:rPr>
              <a:t>Mrk</a:t>
            </a:r>
            <a:r>
              <a:rPr lang="en" altLang="zh-CN" sz="1800" dirty="0">
                <a:effectLst/>
                <a:latin typeface="CMSS17"/>
              </a:rPr>
              <a:t> 421 and </a:t>
            </a:r>
            <a:r>
              <a:rPr lang="en" altLang="zh-CN" sz="1800" dirty="0" err="1">
                <a:effectLst/>
                <a:latin typeface="CMSS17"/>
              </a:rPr>
              <a:t>Mrk</a:t>
            </a:r>
            <a:r>
              <a:rPr lang="en" altLang="zh-CN" sz="1800" dirty="0">
                <a:effectLst/>
                <a:latin typeface="CMSS17"/>
              </a:rPr>
              <a:t> 501. </a:t>
            </a:r>
            <a:endParaRPr lang="en" altLang="zh-CN" dirty="0">
              <a:effectLst/>
            </a:endParaRPr>
          </a:p>
          <a:p>
            <a:endParaRPr lang="en" altLang="zh-CN" dirty="0"/>
          </a:p>
        </p:txBody>
      </p:sp>
    </p:spTree>
    <p:extLst>
      <p:ext uri="{BB962C8B-B14F-4D97-AF65-F5344CB8AC3E}">
        <p14:creationId xmlns:p14="http://schemas.microsoft.com/office/powerpoint/2010/main" val="16471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254</Words>
  <Application>Microsoft Macintosh PowerPoint</Application>
  <PresentationFormat>宽屏</PresentationFormat>
  <Paragraphs>32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等线</vt:lpstr>
      <vt:lpstr>等线 Light</vt:lpstr>
      <vt:lpstr>CMBSY10</vt:lpstr>
      <vt:lpstr>CMR10</vt:lpstr>
      <vt:lpstr>CMSS17</vt:lpstr>
      <vt:lpstr>CMSSBX10</vt:lpstr>
      <vt:lpstr>Arial</vt:lpstr>
      <vt:lpstr>Helvetica Neue</vt:lpstr>
      <vt:lpstr>Office 主题​​</vt:lpstr>
      <vt:lpstr>Searching for TeV Quasi-Periodic Oscillations in  Markarian 421 and Markarian 501 with  LHAASO-WCDA </vt:lpstr>
      <vt:lpstr>Introduction</vt:lpstr>
      <vt:lpstr>Observation</vt:lpstr>
      <vt:lpstr>Weighted Wavelet Z-transform</vt:lpstr>
      <vt:lpstr>MJD 60200-60700</vt:lpstr>
      <vt:lpstr>MJD 60120-61098</vt:lpstr>
      <vt:lpstr>Future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Searching for TeV Quasi-Periodic Oscillations in  Markarian 421 and Markarian 501 with  LHAASO-WCDA </dc:title>
  <dc:creator>Microsoft Office User</dc:creator>
  <cp:lastModifiedBy>Microsoft Office User</cp:lastModifiedBy>
  <cp:revision>31</cp:revision>
  <dcterms:created xsi:type="dcterms:W3CDTF">2026-04-27T08:05:03Z</dcterms:created>
  <dcterms:modified xsi:type="dcterms:W3CDTF">2026-04-28T05:13:21Z</dcterms:modified>
</cp:coreProperties>
</file>