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2" r:id="rId2"/>
    <p:sldId id="269" r:id="rId3"/>
    <p:sldId id="271" r:id="rId4"/>
    <p:sldId id="273" r:id="rId5"/>
    <p:sldId id="274" r:id="rId6"/>
    <p:sldId id="279" r:id="rId7"/>
    <p:sldId id="275" r:id="rId8"/>
    <p:sldId id="286" r:id="rId9"/>
    <p:sldId id="288" r:id="rId10"/>
    <p:sldId id="280" r:id="rId11"/>
    <p:sldId id="276" r:id="rId12"/>
    <p:sldId id="287" r:id="rId13"/>
    <p:sldId id="278" r:id="rId14"/>
    <p:sldId id="285" r:id="rId15"/>
    <p:sldId id="284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5126"/>
  </p:normalViewPr>
  <p:slideViewPr>
    <p:cSldViewPr snapToGrid="0" snapToObjects="1">
      <p:cViewPr varScale="1">
        <p:scale>
          <a:sx n="87" d="100"/>
          <a:sy n="87" d="100"/>
        </p:scale>
        <p:origin x="99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5CB8-5AB0-40E6-A1B8-26FA2876FDC8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389B2-6545-45A7-9502-C2A94B001B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33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B78A-9447-6747-BB9B-92CB8AF3D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CA77-5D45-9D40-8A8D-78010993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CF97-7B35-604C-BB4A-A3D5A600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337D3-A090-FE41-B97B-DBC20467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D1EB-96CB-C245-9A7E-706F3623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1BB1E-18B5-BF43-9584-9E799B06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59035-7845-1040-A006-4CD579E7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43820-7393-7E4D-B2C9-3A2B74BA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6BC3-B119-6C41-AA23-8F9AFB81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6AF92-96A3-ED41-9FB1-5DD12D1B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699F0-86AA-9142-9626-E842D4CE0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1DAE6-2AE0-2843-A5FD-963D420BB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3B9A-223C-7A43-A72F-56FB2762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4AAA-5B83-AD4D-B2E4-24F743E8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9D24-4177-2F45-AD54-BA7F3F07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AA72-F59F-7C44-AAC1-C8C19AED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B02D-F015-AD4B-8FA9-3D1A3E6A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E2378-872F-2C4A-8E37-5BD2291A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D68A-B3BF-1D45-9683-E16DB8C0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109A5-C9D9-4D40-A61A-41C54B92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14D8-E77E-984F-8D25-566E05D9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192F9-81DD-9340-961C-79B3731EE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E5AB-4754-1647-B0D0-BC0008B0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BCA73-886D-6645-8AC5-ED0B3482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04A23-F2FC-E047-ABF9-94551EC9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7128-39C7-A14F-BC32-238ABCB41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04D3-042E-5744-86EA-D00B259F4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D3C0C-979D-ED41-AC7C-1CF31475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2948C-3233-D644-92BB-610AE45A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E4423-A509-2140-A512-1D236D03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6A6A5-59C7-A441-9CC8-CE46FCF3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66EE-9A22-8F4D-9BAF-0BC1E495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3857B-2967-E344-A62D-EDFDC56E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DF5DE-4992-5249-9FDF-686C3D0B8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CB967-F126-4940-A37B-A40DD6EA3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EBF6F-5357-5F4E-8C22-39D5A63EB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7C109-32D1-FF47-BC0F-0BEA83AB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50CCE-1A82-5D40-967D-15DA32B0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55599-376A-8142-A870-E8907779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A81E-A424-3E47-8D07-17617FD3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547E6-5A79-F245-BAA2-15EA2DC0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27EBB-85C7-EB40-AB10-FB46037B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01858-F0B2-5842-BD2B-0241FB8C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1360B-7521-724E-B943-41D01695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D2141C-5D57-0B40-8017-7AF5D800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1D2F5-4CC1-A241-9A3D-3FCEFF6A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4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A05A-FC7D-2442-84AD-C37C94BF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49D7-2B74-9342-823C-9A0BBED8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0014B-C2C6-D946-801E-B4848E940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78676-EE17-B941-91B5-C6956CC5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5031C-F0AC-DF4C-89B4-33A7C2D3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890ED-12C0-114F-97DE-1D46780D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EFBC-A550-9A4A-8CE2-FE97CF92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C0121-980F-CA4F-8BF7-D4036E9A8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9B82D-789F-814E-BFBC-7492D08FA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9EC93-890F-824E-8EEE-E68C8305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EF040-1BD1-824E-BA10-D49D3F9A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329E-701E-E542-A7AD-6CE2E59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8191D-D337-DA43-BF94-19CAB72B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4D36E-0FED-964A-A16E-F707F78E1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A6381-74CC-4A45-AA68-6CE7D6D48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9F36-A008-8448-AEF1-45DB784AFB1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86FB-88FC-4145-B99E-700D3637D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B6B06-52D6-C64A-A4F2-987F1CC77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B178D-C6B0-5741-9EDA-99AFBE87F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6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326FB-698B-EEBC-DF49-7BAF7881B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85400-6CC5-3DB0-CA9D-B845FDA5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170147"/>
            <a:ext cx="10634385" cy="730810"/>
          </a:xfrm>
        </p:spPr>
        <p:txBody>
          <a:bodyPr>
            <a:normAutofit/>
          </a:bodyPr>
          <a:lstStyle/>
          <a:p>
            <a:r>
              <a:rPr lang="en-US" altLang="zh-CN" b="1" dirty="0"/>
              <a:t>LHAASO-detected GRB 221009a (I)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4C46E3-CD10-C79F-D24C-FDA38BE6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1196874"/>
            <a:ext cx="11988053" cy="5613810"/>
          </a:xfrm>
        </p:spPr>
        <p:txBody>
          <a:bodyPr/>
          <a:lstStyle/>
          <a:p>
            <a:r>
              <a:rPr lang="en-US" altLang="zh-CN" dirty="0"/>
              <a:t>LHAASO-detected </a:t>
            </a:r>
          </a:p>
          <a:p>
            <a:pPr marL="0" indent="0">
              <a:buNone/>
            </a:pPr>
            <a:r>
              <a:rPr lang="en-US" altLang="zh-CN" dirty="0"/>
              <a:t>    very early time GRB &gt;10 TeV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Very narrow jet (jet break)</a:t>
            </a:r>
          </a:p>
          <a:p>
            <a:pPr marL="0" indent="0">
              <a:buNone/>
            </a:pPr>
            <a:r>
              <a:rPr lang="en-US" altLang="zh-CN" dirty="0"/>
              <a:t>Half opening angle &lt; 1 degree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D642512-DEDE-0842-DC4C-1C4F612B3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66" y="5446061"/>
            <a:ext cx="7576261" cy="13706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3C4566-493D-3C3C-F99B-2840C39AF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478" y="963681"/>
            <a:ext cx="7280521" cy="43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9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02F85-D8B5-FC9A-6AB4-7765AC8F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28F31-8181-0F4E-D347-699C5EF0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multiexplanation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72FD79-1E4B-CCB3-4698-6AE30DA5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833715"/>
            <a:ext cx="11988053" cy="5613810"/>
          </a:xfrm>
        </p:spPr>
        <p:txBody>
          <a:bodyPr/>
          <a:lstStyle/>
          <a:p>
            <a:r>
              <a:rPr lang="en-US" altLang="zh-CN" dirty="0"/>
              <a:t>Leptonic explanation:</a:t>
            </a:r>
            <a:r>
              <a:rPr lang="zh-CN" altLang="en-US" dirty="0"/>
              <a:t> </a:t>
            </a:r>
            <a:r>
              <a:rPr lang="en-US" altLang="zh-CN" dirty="0"/>
              <a:t>multiwavelength</a:t>
            </a:r>
            <a:r>
              <a:rPr lang="zh-CN" altLang="en-US" dirty="0"/>
              <a:t> </a:t>
            </a:r>
            <a:r>
              <a:rPr lang="en-US" altLang="zh-CN" dirty="0"/>
              <a:t>constraint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EDADBB-6CD2-C4A4-62DD-860B1A2A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" y="1284193"/>
            <a:ext cx="8565776" cy="44778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D378C8-7A9D-A4DB-989E-1EBCCC29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29" y="5788959"/>
            <a:ext cx="5367617" cy="10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2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6DE47-80B4-A273-7BDE-C7ED5B111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8D6E8-074F-477A-A8AC-6A51E99F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multiexplanation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F9D3D-CE2C-93C9-58EA-D5DD61F55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Leptonic explanation vs hadronic explanation?</a:t>
            </a:r>
          </a:p>
          <a:p>
            <a:pPr marL="0" indent="0">
              <a:buNone/>
            </a:pPr>
            <a:r>
              <a:rPr lang="en-US" altLang="zh-CN" dirty="0"/>
              <a:t>   hadronic explanation: high-energy linked to neutrino emission   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CDBA07-8F41-083A-0BD0-9280599B7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346" y="1956547"/>
            <a:ext cx="7503459" cy="47985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34ABD8-BEA1-F113-8BB8-9B32BAA93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2" y="2041109"/>
            <a:ext cx="4505895" cy="19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8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29BC-CA2D-7D66-4DED-2F36ACFD2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9B0DAB-B6F1-B425-E055-217E284F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multiexplanation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9F8F6-3317-8008-51FD-9A7F0905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Leptonic (X-ray, opt) &amp; hadronic (proton-synchrotron TeV)   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B531059-32C3-5919-8487-5CE07E8F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0" y="5089260"/>
            <a:ext cx="10652312" cy="16279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435CAF-5ADA-7801-A88D-0C83D8CF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" y="1465730"/>
            <a:ext cx="11251939" cy="3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9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4D92-7183-43A5-872C-379DD56E2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B84E0-0918-6F07-5AF2-5C5BEC49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multiexplanation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6A8DA-F0FB-1D7E-EBB3-94ABC70C9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Traditional leptonic explanation vs magnetization</a:t>
            </a:r>
          </a:p>
          <a:p>
            <a:r>
              <a:rPr lang="en-US" altLang="zh-CN" dirty="0"/>
              <a:t>Magnetic-dominated process:</a:t>
            </a:r>
          </a:p>
          <a:p>
            <a:pPr marL="0" indent="0">
              <a:buNone/>
            </a:pPr>
            <a:r>
              <a:rPr lang="en-US" altLang="zh-CN" dirty="0"/>
              <a:t>   magnetic reconnection</a:t>
            </a:r>
          </a:p>
          <a:p>
            <a:pPr marL="0" indent="0">
              <a:buNone/>
            </a:pPr>
            <a:r>
              <a:rPr lang="en-US" altLang="zh-CN" dirty="0"/>
              <a:t>   MHD instabilities </a:t>
            </a:r>
          </a:p>
          <a:p>
            <a:pPr marL="0" indent="0">
              <a:buNone/>
            </a:pPr>
            <a:r>
              <a:rPr lang="en-US" altLang="zh-CN" dirty="0"/>
              <a:t>  and small-scale kinetic properties       </a:t>
            </a:r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fit the data</a:t>
            </a:r>
          </a:p>
          <a:p>
            <a:pPr marL="0" indent="0">
              <a:buNone/>
            </a:pPr>
            <a:r>
              <a:rPr lang="en-US" altLang="zh-CN" dirty="0"/>
              <a:t>   and how to applied to LHAASO observation </a:t>
            </a:r>
          </a:p>
          <a:p>
            <a:pPr marL="0" indent="0">
              <a:buNone/>
            </a:pPr>
            <a:r>
              <a:rPr lang="en-US" altLang="zh-CN" dirty="0"/>
              <a:t>     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9B24EB-FCF9-3EE6-1FBE-606FA615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3" y="5095345"/>
            <a:ext cx="8547176" cy="16954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968B81-2292-7818-DB21-7D2AD8CC0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826" y="1882587"/>
            <a:ext cx="4547346" cy="37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0CFF1-B7C3-EDB4-86A0-96347E71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F6C55-A123-D354-C8D5-9F388E71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multiexplanation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17194D-A75F-7CEE-5FC0-675EFCDE8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Intergalactic magnetic field is important</a:t>
            </a:r>
          </a:p>
          <a:p>
            <a:r>
              <a:rPr lang="en-US" altLang="zh-CN" dirty="0"/>
              <a:t>initial gamma rays interact </a:t>
            </a:r>
          </a:p>
          <a:p>
            <a:pPr marL="0" indent="0">
              <a:buNone/>
            </a:pPr>
            <a:r>
              <a:rPr lang="en-US" altLang="zh-CN" dirty="0"/>
              <a:t>   with EBL</a:t>
            </a:r>
          </a:p>
          <a:p>
            <a:pPr marL="0" indent="0">
              <a:buNone/>
            </a:pPr>
            <a:r>
              <a:rPr lang="en-US" altLang="zh-CN" dirty="0"/>
              <a:t>   plasmas are deflected</a:t>
            </a:r>
          </a:p>
          <a:p>
            <a:pPr marL="0" indent="0">
              <a:buNone/>
            </a:pPr>
            <a:r>
              <a:rPr lang="en-US" altLang="zh-CN" dirty="0"/>
              <a:t>   by IGMF</a:t>
            </a:r>
          </a:p>
          <a:p>
            <a:pPr marL="0" indent="0">
              <a:buNone/>
            </a:pPr>
            <a:r>
              <a:rPr lang="en-US" altLang="zh-CN" dirty="0"/>
              <a:t>   time decayed </a:t>
            </a:r>
            <a:r>
              <a:rPr lang="en-US" altLang="zh-CN" dirty="0" err="1"/>
              <a:t>lightcurve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A30606-0BCB-BC53-AB65-0A8860BD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93" y="1452276"/>
            <a:ext cx="7362266" cy="5170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A5BC5B-A840-01BA-053E-24F9069E8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6" y="4706469"/>
            <a:ext cx="4520452" cy="12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8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40BB-562B-DA72-89A2-67D72363A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446F2C-C19F-CFEB-F8F9-2E6AD6E5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detection rate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1E0FE3-4B8A-E537-B57E-84566769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Formation rate 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universe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</a:p>
          <a:p>
            <a:pPr marL="0" indent="0">
              <a:buNone/>
            </a:pPr>
            <a:r>
              <a:rPr lang="en-US" altLang="zh-CN" dirty="0"/>
              <a:t>     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9E0BA8A-42A6-00C4-9993-51A2F887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" y="4994397"/>
            <a:ext cx="11707906" cy="17591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2E29AF-5A68-356C-3EA1-E98504308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48" y="1364875"/>
            <a:ext cx="4288740" cy="35757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1A0AA0-776D-1375-A482-345B37DE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217" y="1371592"/>
            <a:ext cx="4288740" cy="35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21671-3DD1-8309-3386-534B9C910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E4FB2-98EF-221F-8DDD-001EA7CE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multiexplanation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1D1F19-DB0D-B538-FB27-49B1EC77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 High-energy physics &amp; particle physics</a:t>
            </a:r>
          </a:p>
          <a:p>
            <a:pPr marL="0" indent="0">
              <a:buNone/>
            </a:pPr>
            <a:r>
              <a:rPr lang="en-US" altLang="zh-CN" dirty="0"/>
              <a:t>    Observation and experiment: a</a:t>
            </a:r>
            <a:r>
              <a:rPr lang="zh-CN" altLang="en-US" dirty="0"/>
              <a:t> </a:t>
            </a:r>
            <a:r>
              <a:rPr lang="en-US" altLang="zh-CN" dirty="0"/>
              <a:t>lot of phenomena</a:t>
            </a:r>
          </a:p>
          <a:p>
            <a:pPr marL="0" indent="0">
              <a:buNone/>
            </a:pPr>
            <a:r>
              <a:rPr lang="en-US" altLang="zh-CN" dirty="0"/>
              <a:t>    Physical understanding: unify all phenomena and have a unified model to </a:t>
            </a:r>
          </a:p>
          <a:p>
            <a:pPr marL="0" indent="0">
              <a:buNone/>
            </a:pPr>
            <a:r>
              <a:rPr lang="en-US" altLang="zh-CN" dirty="0"/>
              <a:t>                                               explain all phenomena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</a:p>
          <a:p>
            <a:r>
              <a:rPr lang="en-US" altLang="zh-CN" dirty="0"/>
              <a:t>      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32633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6398B-72AA-96D9-8032-1E0DBE5CA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2E15FE-3BA7-EFB2-C8F9-DE2D7856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multiexplanation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2B2ED3-B630-D761-4A88-56C0D2DB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 High-energy physics &amp; particle physics</a:t>
            </a:r>
          </a:p>
          <a:p>
            <a:pPr marL="0" indent="0">
              <a:buNone/>
            </a:pPr>
            <a:r>
              <a:rPr lang="en-US" altLang="zh-CN" dirty="0"/>
              <a:t>    Observation and experiment: a</a:t>
            </a:r>
            <a:r>
              <a:rPr lang="zh-CN" altLang="en-US" dirty="0"/>
              <a:t> </a:t>
            </a:r>
            <a:r>
              <a:rPr lang="en-US" altLang="zh-CN" dirty="0"/>
              <a:t>lot of phenomena</a:t>
            </a:r>
          </a:p>
          <a:p>
            <a:pPr marL="0" indent="0">
              <a:buNone/>
            </a:pPr>
            <a:r>
              <a:rPr lang="en-US" altLang="zh-CN" dirty="0"/>
              <a:t>    Physical understanding: unify all phenomena and have a unified model to </a:t>
            </a:r>
          </a:p>
          <a:p>
            <a:pPr marL="0" indent="0">
              <a:buNone/>
            </a:pPr>
            <a:r>
              <a:rPr lang="en-US" altLang="zh-CN" dirty="0"/>
              <a:t>                                               explain all phenomena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</a:p>
          <a:p>
            <a:r>
              <a:rPr lang="en-US" altLang="zh-CN" dirty="0"/>
              <a:t> astronomy and high-energy astrophysics</a:t>
            </a:r>
          </a:p>
          <a:p>
            <a:pPr marL="0" indent="0">
              <a:buNone/>
            </a:pPr>
            <a:r>
              <a:rPr lang="en-US" altLang="zh-CN" dirty="0"/>
              <a:t>   Observation: a lot of phenomena</a:t>
            </a:r>
          </a:p>
          <a:p>
            <a:pPr marL="0" indent="0">
              <a:buNone/>
            </a:pPr>
            <a:r>
              <a:rPr lang="en-US" altLang="zh-CN" dirty="0"/>
              <a:t>    Physical understanding: why diversities but not unified scenario 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4625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42B83-6143-4313-75A9-62D5B6A24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7B297-3AF8-7B43-5702-7133EDCF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multiexplanation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B4E5FE-013B-54ED-9D25-18C5B41C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GRBs are violet transients in the universe</a:t>
            </a:r>
          </a:p>
          <a:p>
            <a:r>
              <a:rPr lang="en-US" altLang="zh-CN" dirty="0"/>
              <a:t>Typical example of high-energy, multiwavelength, multi-</a:t>
            </a:r>
            <a:r>
              <a:rPr lang="en-US" altLang="zh-CN" dirty="0" err="1"/>
              <a:t>messanger</a:t>
            </a:r>
            <a:endParaRPr lang="en-US" altLang="zh-CN" dirty="0"/>
          </a:p>
          <a:p>
            <a:r>
              <a:rPr lang="en-US" altLang="zh-CN" dirty="0"/>
              <a:t>Hot topic in the frontiers of astronomy and high-energy physics  </a:t>
            </a:r>
          </a:p>
          <a:p>
            <a:pPr marL="0" indent="0">
              <a:buNone/>
            </a:pPr>
            <a:r>
              <a:rPr lang="en-US" altLang="zh-CN" dirty="0"/>
              <a:t>       </a:t>
            </a:r>
          </a:p>
          <a:p>
            <a:r>
              <a:rPr lang="en-US" altLang="zh-CN" dirty="0"/>
              <a:t>What LHAASO can do next?  many issues …  </a:t>
            </a:r>
          </a:p>
          <a:p>
            <a:pPr marL="0" indent="0">
              <a:buNone/>
            </a:pPr>
            <a:r>
              <a:rPr lang="en-US" altLang="zh-CN" dirty="0"/>
              <a:t>   Advantage of LHAASO collaboration: astronomers + high-energy physicists     </a:t>
            </a:r>
          </a:p>
          <a:p>
            <a:pPr marL="0" indent="0">
              <a:buNone/>
            </a:pPr>
            <a:r>
              <a:rPr lang="en-US" altLang="zh-CN" dirty="0"/>
              <a:t>   Open our</a:t>
            </a:r>
            <a:r>
              <a:rPr lang="zh-CN" altLang="en-US" dirty="0"/>
              <a:t> </a:t>
            </a:r>
            <a:r>
              <a:rPr lang="en-US" altLang="zh-CN" dirty="0"/>
              <a:t>minds to accept anything possible: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something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NEW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/>
              <a:t>  But self-consistent in the framework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4745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B393F-AB04-F2AE-7DF4-AB63FBD3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170147"/>
            <a:ext cx="10634385" cy="730810"/>
          </a:xfrm>
        </p:spPr>
        <p:txBody>
          <a:bodyPr>
            <a:normAutofit/>
          </a:bodyPr>
          <a:lstStyle/>
          <a:p>
            <a:r>
              <a:rPr lang="en-US" altLang="zh-CN" b="1" dirty="0"/>
              <a:t>LHAASO-detected GRB 221009a (II)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740454-8B14-FC98-D0F4-AAAF7F86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85671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Other components for the excess?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                      Hao Zhou &amp; Jieshuang Wang is still working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2374EA-7123-E7FD-9FFC-6FC6EC0F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59" y="1390763"/>
            <a:ext cx="7895599" cy="46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7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94F4-F942-03C3-278D-80FA05897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4A1351-0370-9D54-46DF-6197F0F5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170147"/>
            <a:ext cx="10634385" cy="730810"/>
          </a:xfrm>
        </p:spPr>
        <p:txBody>
          <a:bodyPr>
            <a:normAutofit/>
          </a:bodyPr>
          <a:lstStyle/>
          <a:p>
            <a:r>
              <a:rPr lang="en-US" altLang="zh-CN" b="1" dirty="0"/>
              <a:t>LHAASO-detected GRB 221009a (III)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463AC3-E46D-62D3-BB38-A6917337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806906"/>
            <a:ext cx="11988053" cy="5613810"/>
          </a:xfrm>
        </p:spPr>
        <p:txBody>
          <a:bodyPr/>
          <a:lstStyle/>
          <a:p>
            <a:r>
              <a:rPr lang="en-US" altLang="zh-CN" dirty="0"/>
              <a:t>LHAASO-constrained EBL model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0443DC-F663-CBC1-C5E8-E7A2E743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4" y="5302298"/>
            <a:ext cx="10508514" cy="15557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86DCE8-1B53-B453-CD89-87A368A82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1" y="1264830"/>
            <a:ext cx="12038479" cy="41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0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B56EC-B903-459A-A752-7F79D26A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ED0CB-0C81-A95F-F7C1-E5D7831E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170147"/>
            <a:ext cx="10634385" cy="730810"/>
          </a:xfrm>
        </p:spPr>
        <p:txBody>
          <a:bodyPr>
            <a:normAutofit/>
          </a:bodyPr>
          <a:lstStyle/>
          <a:p>
            <a:r>
              <a:rPr lang="en-US" altLang="zh-CN" b="1" dirty="0"/>
              <a:t>LHAASO-detected GRBs:  More?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C0838-8918-0AAA-5BD2-839A2685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sz="3200" dirty="0"/>
              <a:t>GRB 220226A follow-up?</a:t>
            </a:r>
          </a:p>
          <a:p>
            <a:pPr marL="0" indent="0">
              <a:buNone/>
            </a:pPr>
            <a:r>
              <a:rPr lang="en-US" altLang="zh-CN" sz="3200" dirty="0"/>
              <a:t>   Shicong Hu, Yong Huang, Min Zha et al. </a:t>
            </a:r>
          </a:p>
          <a:p>
            <a:endParaRPr lang="en-US" altLang="zh-CN" sz="3200" dirty="0"/>
          </a:p>
          <a:p>
            <a:r>
              <a:rPr lang="en-US" altLang="zh-CN" sz="3200" dirty="0"/>
              <a:t>Stacked data for searching: </a:t>
            </a:r>
            <a:r>
              <a:rPr lang="en-US" altLang="zh-CN" sz="3200" dirty="0" err="1"/>
              <a:t>Yuanchuan</a:t>
            </a:r>
            <a:r>
              <a:rPr lang="en-US" altLang="zh-CN" sz="3200" dirty="0"/>
              <a:t> Zou </a:t>
            </a:r>
          </a:p>
          <a:p>
            <a:endParaRPr lang="en-US" altLang="zh-CN" sz="3200" dirty="0"/>
          </a:p>
          <a:p>
            <a:r>
              <a:rPr lang="en-US" altLang="zh-CN" sz="3200" dirty="0"/>
              <a:t>AI-helped to</a:t>
            </a:r>
            <a:r>
              <a:rPr lang="zh-CN" altLang="en-US" sz="3200" dirty="0"/>
              <a:t> </a:t>
            </a:r>
            <a:r>
              <a:rPr lang="en-US" altLang="zh-CN" sz="3200" dirty="0"/>
              <a:t>search?</a:t>
            </a:r>
          </a:p>
          <a:p>
            <a:pPr marL="0" indent="0">
              <a:buNone/>
            </a:pPr>
            <a:r>
              <a:rPr lang="en-US" altLang="zh-CN" dirty="0"/>
              <a:t>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34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BB3CE-3578-B75B-9A8C-106E1096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58672C-FAA4-08CE-9DEE-896F155C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multiwavelength 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92C0A7-87D4-1AB5-2089-FDB1EF9B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Multi-wavelength: </a:t>
            </a:r>
          </a:p>
          <a:p>
            <a:pPr marL="0" indent="0">
              <a:buNone/>
            </a:pPr>
            <a:r>
              <a:rPr lang="en-US" altLang="zh-CN" dirty="0"/>
              <a:t>   prompt emission: short/long,  hard/soft GRB(XRF) </a:t>
            </a:r>
          </a:p>
          <a:p>
            <a:pPr marL="0" indent="0">
              <a:buNone/>
            </a:pPr>
            <a:r>
              <a:rPr lang="en-US" altLang="zh-CN" dirty="0"/>
              <a:t>   Afterglow: GeV detection by Fermi-LAT linked to LHAASO</a:t>
            </a:r>
          </a:p>
          <a:p>
            <a:pPr marL="0" indent="0">
              <a:buNone/>
            </a:pPr>
            <a:r>
              <a:rPr lang="en-US" altLang="zh-CN" dirty="0"/>
              <a:t>                       early X-ray emission linked to prompt emission? </a:t>
            </a:r>
          </a:p>
          <a:p>
            <a:pPr marL="0" indent="0">
              <a:buNone/>
            </a:pPr>
            <a:r>
              <a:rPr lang="en-US" altLang="zh-CN" dirty="0"/>
              <a:t>                       X-ray &amp; optical detection for GRB environment</a:t>
            </a:r>
          </a:p>
          <a:p>
            <a:pPr marL="0" indent="0">
              <a:buNone/>
            </a:pPr>
            <a:r>
              <a:rPr lang="en-US" altLang="zh-CN" dirty="0"/>
              <a:t>                       optical spectrum: redshift (GRB 221009A @z=0.151)   </a:t>
            </a:r>
          </a:p>
        </p:txBody>
      </p:sp>
    </p:spTree>
    <p:extLst>
      <p:ext uri="{BB962C8B-B14F-4D97-AF65-F5344CB8AC3E}">
        <p14:creationId xmlns:p14="http://schemas.microsoft.com/office/powerpoint/2010/main" val="152299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905E6-8C52-7376-2350-730BAD2C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9BF13-03B0-FDAD-A2D8-8BB65C18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multimessanger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7847AF-8C4E-3E23-DC0E-04C540EA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Neutrino: linked to </a:t>
            </a:r>
            <a:r>
              <a:rPr lang="en-US" altLang="zh-CN" dirty="0" err="1"/>
              <a:t>IceCube</a:t>
            </a:r>
            <a:r>
              <a:rPr lang="en-US" altLang="zh-CN" dirty="0"/>
              <a:t> (Hunt future) </a:t>
            </a:r>
          </a:p>
          <a:p>
            <a:endParaRPr lang="en-US" altLang="zh-CN" dirty="0"/>
          </a:p>
          <a:p>
            <a:r>
              <a:rPr lang="en-US" altLang="zh-CN" dirty="0"/>
              <a:t>High-frequency gravitational wave </a:t>
            </a:r>
          </a:p>
          <a:p>
            <a:endParaRPr lang="en-US" altLang="zh-CN" dirty="0"/>
          </a:p>
          <a:p>
            <a:r>
              <a:rPr lang="en-US" altLang="zh-CN" dirty="0"/>
              <a:t>New physics?  </a:t>
            </a:r>
          </a:p>
          <a:p>
            <a:pPr marL="0" indent="0">
              <a:buNone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CD0A4A-57E6-0B22-3EE6-2ADCBF424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79" y="3691554"/>
            <a:ext cx="11537575" cy="17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07A5D-1168-10D5-F895-BF8004AA9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535D6-A90A-5D11-1AB3-88E2A656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multimessanger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17DF26-2820-2438-73AA-1224FD26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Neutrino: linked to </a:t>
            </a:r>
            <a:r>
              <a:rPr lang="en-US" altLang="zh-CN" dirty="0" err="1"/>
              <a:t>IceCube</a:t>
            </a:r>
            <a:r>
              <a:rPr lang="en-US" altLang="zh-CN" dirty="0"/>
              <a:t> (Hunt future)?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7E848C-B5C4-147F-7567-7DE8AB45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124" y="2541494"/>
            <a:ext cx="6649569" cy="42559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839907-BA2E-A2F5-F072-2C246ECAC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3" y="1521564"/>
            <a:ext cx="5385547" cy="25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0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A6340-8A45-D377-5DA2-D323DB5C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D0823-A6F8-725E-203D-1CCEADBB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multimessanger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22F99E-480E-B553-CF65-72F00CA4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Neutrino: linked to </a:t>
            </a:r>
            <a:r>
              <a:rPr lang="en-US" altLang="zh-CN" dirty="0" err="1"/>
              <a:t>IceCube</a:t>
            </a:r>
            <a:r>
              <a:rPr lang="en-US" altLang="zh-CN" dirty="0"/>
              <a:t> (Hunt future)?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91F571-7174-5040-A05E-E1D9713F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6" y="4516438"/>
            <a:ext cx="11857053" cy="21714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5D88E7-336A-0C99-19BC-F137EEA63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764"/>
            <a:ext cx="12192000" cy="20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5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D519C-EEFC-E2BE-EA48-DE12BDE36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7A424-73C8-AA27-0FCC-0D79AB8A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" y="170147"/>
            <a:ext cx="12104365" cy="73081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Understanding GRB physics by LHAASO: </a:t>
            </a:r>
            <a:r>
              <a:rPr lang="en-US" altLang="zh-CN" b="1" dirty="0" err="1"/>
              <a:t>multimessanger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7CB17-3F3E-DD4E-96E9-DC02B6DF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1" y="954741"/>
            <a:ext cx="11988053" cy="5613810"/>
          </a:xfrm>
        </p:spPr>
        <p:txBody>
          <a:bodyPr/>
          <a:lstStyle/>
          <a:p>
            <a:r>
              <a:rPr lang="en-US" altLang="zh-CN" dirty="0"/>
              <a:t>Neutrino: linked to </a:t>
            </a:r>
            <a:r>
              <a:rPr lang="en-US" altLang="zh-CN" dirty="0" err="1"/>
              <a:t>IceCube</a:t>
            </a:r>
            <a:r>
              <a:rPr lang="en-US" altLang="zh-CN" dirty="0"/>
              <a:t> (Hunt future)? 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10FC71-23AE-ED3C-7C10-ADA5DE18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1776755"/>
            <a:ext cx="11264153" cy="34762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6BE2D2-F01D-502B-E703-C3BD0E874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18" y="5325035"/>
            <a:ext cx="8895229" cy="13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542</Words>
  <Application>Microsoft Office PowerPoint</Application>
  <PresentationFormat>宽屏</PresentationFormat>
  <Paragraphs>119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Office Theme</vt:lpstr>
      <vt:lpstr>LHAASO-detected GRB 221009a (I)</vt:lpstr>
      <vt:lpstr>LHAASO-detected GRB 221009a (II)</vt:lpstr>
      <vt:lpstr>LHAASO-detected GRB 221009a (III)</vt:lpstr>
      <vt:lpstr>LHAASO-detected GRBs:  More?</vt:lpstr>
      <vt:lpstr>Understanding GRB physics by LHAASO: multiwavelength </vt:lpstr>
      <vt:lpstr>Understanding GRB physics by LHAASO: multimessanger</vt:lpstr>
      <vt:lpstr>Understanding GRB physics by LHAASO: multimessanger</vt:lpstr>
      <vt:lpstr>Understanding GRB physics by LHAASO: multimessanger</vt:lpstr>
      <vt:lpstr>Understanding GRB physics by LHAASO: multimessanger</vt:lpstr>
      <vt:lpstr>Understanding GRB physics by LHAASO: multiexplanation</vt:lpstr>
      <vt:lpstr>Understanding GRB physics by LHAASO: multiexplanation</vt:lpstr>
      <vt:lpstr>Understanding GRB physics by LHAASO: multiexplanation</vt:lpstr>
      <vt:lpstr>Understanding GRB physics by LHAASO: multiexplanation</vt:lpstr>
      <vt:lpstr>Understanding GRB physics by LHAASO: multiexplanation</vt:lpstr>
      <vt:lpstr>Understanding GRB physics by LHAASO: detection rate</vt:lpstr>
      <vt:lpstr>Understanding GRB physics by LHAASO: multiexplanation</vt:lpstr>
      <vt:lpstr>Understanding GRB physics by LHAASO: multiexplanation</vt:lpstr>
      <vt:lpstr>Understanding GRB physics by LHAASO: multiexplanation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HUAWEI</cp:lastModifiedBy>
  <cp:revision>184</cp:revision>
  <cp:lastPrinted>2025-10-25T05:48:42Z</cp:lastPrinted>
  <dcterms:created xsi:type="dcterms:W3CDTF">2025-10-15T07:55:23Z</dcterms:created>
  <dcterms:modified xsi:type="dcterms:W3CDTF">2026-04-27T14:43:17Z</dcterms:modified>
</cp:coreProperties>
</file>