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5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32" autoAdjust="0"/>
  </p:normalViewPr>
  <p:slideViewPr>
    <p:cSldViewPr snapToGrid="0" showGuides="1">
      <p:cViewPr varScale="1">
        <p:scale>
          <a:sx n="106" d="100"/>
          <a:sy n="106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1606-D9C2-4F6C-AB29-CE44A3FFEA01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B1EC3-8571-4C09-84DA-49BF2FCA1E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7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\251013_Z</a:t>
            </a:r>
            <a:r>
              <a:rPr lang="zh-CN" altLang="en-US" dirty="0"/>
              <a:t>字形</a:t>
            </a:r>
            <a:r>
              <a:rPr lang="en-US" altLang="zh-CN" dirty="0"/>
              <a:t>Ladder</a:t>
            </a:r>
            <a:r>
              <a:rPr lang="zh-CN" altLang="en-US" dirty="0"/>
              <a:t>的组装</a:t>
            </a:r>
            <a:r>
              <a:rPr lang="en-US" altLang="zh-CN" dirty="0"/>
              <a:t>\</a:t>
            </a:r>
            <a:r>
              <a:rPr lang="zh-CN" altLang="en-US" dirty="0"/>
              <a:t>照片</a:t>
            </a:r>
            <a:r>
              <a:rPr lang="en-US" altLang="zh-CN" dirty="0"/>
              <a:t>\20251011_SFE</a:t>
            </a:r>
            <a:r>
              <a:rPr lang="zh-CN" altLang="en-US" dirty="0"/>
              <a:t>板的</a:t>
            </a:r>
            <a:r>
              <a:rPr lang="en-US" altLang="zh-CN" dirty="0"/>
              <a:t>ASIC</a:t>
            </a:r>
            <a:r>
              <a:rPr lang="zh-CN" altLang="en-US" dirty="0"/>
              <a:t>和硅电容贴片</a:t>
            </a:r>
            <a:r>
              <a:rPr lang="en-US" altLang="zh-CN" dirty="0"/>
              <a:t>\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\251013_Z</a:t>
            </a:r>
            <a:r>
              <a:rPr lang="zh-CN" altLang="en-US" dirty="0"/>
              <a:t>字形</a:t>
            </a:r>
            <a:r>
              <a:rPr lang="en-US" altLang="zh-CN" dirty="0"/>
              <a:t>Ladder</a:t>
            </a:r>
            <a:r>
              <a:rPr lang="zh-CN" altLang="en-US" dirty="0"/>
              <a:t>的组装</a:t>
            </a:r>
            <a:r>
              <a:rPr lang="en-US" altLang="zh-CN" dirty="0"/>
              <a:t>\</a:t>
            </a:r>
            <a:r>
              <a:rPr lang="zh-CN" altLang="en-US" dirty="0"/>
              <a:t>照片</a:t>
            </a:r>
            <a:r>
              <a:rPr lang="en-US" altLang="zh-CN" dirty="0"/>
              <a:t>\20251013_SFE</a:t>
            </a:r>
            <a:r>
              <a:rPr lang="zh-CN" altLang="en-US" dirty="0"/>
              <a:t>板的硅电容键合演练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1EC3-8571-4C09-84DA-49BF2FCA1E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10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\2024_</a:t>
            </a:r>
            <a:r>
              <a:rPr lang="zh-CN" altLang="en-US" dirty="0"/>
              <a:t>龙昊雨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\20251031_AMS</a:t>
            </a:r>
            <a:r>
              <a:rPr lang="zh-CN" altLang="en-US" dirty="0"/>
              <a:t>升级胶水的表干时间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1EC3-8571-4C09-84DA-49BF2FCA1EC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王昊洋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\20251107_</a:t>
            </a:r>
            <a:r>
              <a:rPr lang="zh-CN" altLang="en-US" dirty="0"/>
              <a:t>厚度与胶量和配重的关系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1EC3-8571-4C09-84DA-49BF2FCA1EC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02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\260104_</a:t>
            </a:r>
            <a:r>
              <a:rPr lang="zh-CN" altLang="en-US" dirty="0"/>
              <a:t>王昊洋试装配</a:t>
            </a:r>
            <a:r>
              <a:rPr lang="en-US" altLang="zh-CN" dirty="0"/>
              <a:t>Dummy Z</a:t>
            </a:r>
            <a:r>
              <a:rPr lang="zh-CN" altLang="en-US" dirty="0"/>
              <a:t>字型</a:t>
            </a:r>
            <a:r>
              <a:rPr lang="en-US" altLang="zh-CN" dirty="0"/>
              <a:t>Ladder\</a:t>
            </a:r>
            <a:r>
              <a:rPr lang="zh-CN" altLang="en-US" dirty="0"/>
              <a:t>照片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1EC3-8571-4C09-84DA-49BF2FCA1EC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40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6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70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35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27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1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267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30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07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81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79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15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37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50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3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83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51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9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2720B-E48D-4F19-8027-72F476B3A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Ladder</a:t>
            </a:r>
            <a:r>
              <a:rPr lang="zh-CN" altLang="en-US" dirty="0"/>
              <a:t>装配当前状态和待优化空间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8A93B9-4370-4B3E-8FC6-9DE14996C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乔锐 龚轲</a:t>
            </a:r>
          </a:p>
        </p:txBody>
      </p:sp>
    </p:spTree>
    <p:extLst>
      <p:ext uri="{BB962C8B-B14F-4D97-AF65-F5344CB8AC3E}">
        <p14:creationId xmlns:p14="http://schemas.microsoft.com/office/powerpoint/2010/main" val="20536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6FBB644-D013-44D5-8A7E-0D15C64A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Ladder</a:t>
            </a:r>
            <a:r>
              <a:rPr lang="zh-CN" altLang="en-US" dirty="0"/>
              <a:t>装配流程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F7FDB1-CE64-4DC7-9E10-EDE0ECE93409}"/>
              </a:ext>
            </a:extLst>
          </p:cNvPr>
          <p:cNvSpPr/>
          <p:nvPr/>
        </p:nvSpPr>
        <p:spPr>
          <a:xfrm>
            <a:off x="3221371" y="1100033"/>
            <a:ext cx="4320000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元器件、原材料、辅材、工装的准备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D29DDC-90C0-4787-BDBA-3898ADB166AB}"/>
              </a:ext>
            </a:extLst>
          </p:cNvPr>
          <p:cNvSpPr/>
          <p:nvPr/>
        </p:nvSpPr>
        <p:spPr>
          <a:xfrm>
            <a:off x="3221371" y="3144263"/>
            <a:ext cx="4320000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ASIC</a:t>
            </a:r>
            <a:r>
              <a:rPr lang="zh-CN" altLang="en-US" dirty="0"/>
              <a:t>（和硅电容）的</a:t>
            </a:r>
            <a:r>
              <a:rPr lang="en-US" altLang="zh-CN" dirty="0"/>
              <a:t>COB</a:t>
            </a:r>
            <a:r>
              <a:rPr lang="zh-CN" altLang="en-US" dirty="0"/>
              <a:t>封装；板级筛选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302C5F-91FA-4227-B60E-22EEDC543923}"/>
              </a:ext>
            </a:extLst>
          </p:cNvPr>
          <p:cNvSpPr/>
          <p:nvPr/>
        </p:nvSpPr>
        <p:spPr>
          <a:xfrm>
            <a:off x="3221371" y="5188493"/>
            <a:ext cx="4320000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电测、标定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CECBDB-D6D3-44DB-A6C5-1B8BCFAEBA46}"/>
              </a:ext>
            </a:extLst>
          </p:cNvPr>
          <p:cNvSpPr/>
          <p:nvPr/>
        </p:nvSpPr>
        <p:spPr>
          <a:xfrm>
            <a:off x="3221371" y="6210608"/>
            <a:ext cx="4320000" cy="468000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Super-Ladder</a:t>
            </a:r>
            <a:r>
              <a:rPr lang="zh-CN" altLang="en-US" dirty="0"/>
              <a:t>堆叠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157181F-BD69-411D-9E53-BADAD1CC9E9B}"/>
              </a:ext>
            </a:extLst>
          </p:cNvPr>
          <p:cNvSpPr/>
          <p:nvPr/>
        </p:nvSpPr>
        <p:spPr>
          <a:xfrm>
            <a:off x="3221371" y="2122148"/>
            <a:ext cx="4320000" cy="468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原材料测试、元器件质检、工装检验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9F1513B-4898-41E5-B996-0F987A73C216}"/>
              </a:ext>
            </a:extLst>
          </p:cNvPr>
          <p:cNvCxnSpPr>
            <a:cxnSpLocks/>
            <a:stCxn id="4" idx="2"/>
            <a:endCxn id="25" idx="0"/>
          </p:cNvCxnSpPr>
          <p:nvPr/>
        </p:nvCxnSpPr>
        <p:spPr>
          <a:xfrm>
            <a:off x="5381371" y="1568033"/>
            <a:ext cx="0" cy="554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4F1AAB3-B152-445F-9DFA-B1BD170D4F48}"/>
              </a:ext>
            </a:extLst>
          </p:cNvPr>
          <p:cNvCxnSpPr>
            <a:cxnSpLocks/>
            <a:stCxn id="25" idx="2"/>
            <a:endCxn id="6" idx="0"/>
          </p:cNvCxnSpPr>
          <p:nvPr/>
        </p:nvCxnSpPr>
        <p:spPr>
          <a:xfrm>
            <a:off x="5381371" y="2590148"/>
            <a:ext cx="0" cy="554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412A912F-CB5D-4E4D-8012-03518C0EA676}"/>
              </a:ext>
            </a:extLst>
          </p:cNvPr>
          <p:cNvSpPr/>
          <p:nvPr/>
        </p:nvSpPr>
        <p:spPr>
          <a:xfrm>
            <a:off x="3221371" y="4166378"/>
            <a:ext cx="4320000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硅片</a:t>
            </a:r>
            <a:r>
              <a:rPr lang="en-US" altLang="zh-CN" dirty="0"/>
              <a:t>(</a:t>
            </a:r>
            <a:r>
              <a:rPr lang="zh-CN" altLang="en-US" dirty="0"/>
              <a:t>和</a:t>
            </a:r>
            <a:r>
              <a:rPr lang="en-US" altLang="zh-CN" dirty="0"/>
              <a:t>Z-Flex)</a:t>
            </a:r>
            <a:r>
              <a:rPr lang="zh-CN" altLang="en-US" dirty="0"/>
              <a:t>的贴片键合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73617CC4-83D1-4FB6-905A-A8F03409494D}"/>
              </a:ext>
            </a:extLst>
          </p:cNvPr>
          <p:cNvCxnSpPr>
            <a:cxnSpLocks/>
            <a:stCxn id="6" idx="2"/>
            <a:endCxn id="39" idx="0"/>
          </p:cNvCxnSpPr>
          <p:nvPr/>
        </p:nvCxnSpPr>
        <p:spPr>
          <a:xfrm>
            <a:off x="5381371" y="3612263"/>
            <a:ext cx="0" cy="554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AC820D8-ABF2-4FCB-A415-1835074AF79C}"/>
              </a:ext>
            </a:extLst>
          </p:cNvPr>
          <p:cNvCxnSpPr>
            <a:cxnSpLocks/>
            <a:stCxn id="39" idx="2"/>
            <a:endCxn id="7" idx="0"/>
          </p:cNvCxnSpPr>
          <p:nvPr/>
        </p:nvCxnSpPr>
        <p:spPr>
          <a:xfrm>
            <a:off x="5381371" y="4634378"/>
            <a:ext cx="0" cy="554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B065F7C4-2BB1-43DA-8052-31155FA9265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5381371" y="5656493"/>
            <a:ext cx="0" cy="554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0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9813098-5C51-4E2B-8133-EADBAF0F6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749652"/>
              </p:ext>
            </p:extLst>
          </p:nvPr>
        </p:nvGraphicFramePr>
        <p:xfrm>
          <a:off x="109056" y="1084539"/>
          <a:ext cx="11979479" cy="573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8386">
                  <a:extLst>
                    <a:ext uri="{9D8B030D-6E8A-4147-A177-3AD203B41FA5}">
                      <a16:colId xmlns:a16="http://schemas.microsoft.com/office/drawing/2014/main" val="494744073"/>
                    </a:ext>
                  </a:extLst>
                </a:gridCol>
                <a:gridCol w="1204579">
                  <a:extLst>
                    <a:ext uri="{9D8B030D-6E8A-4147-A177-3AD203B41FA5}">
                      <a16:colId xmlns:a16="http://schemas.microsoft.com/office/drawing/2014/main" val="3291965509"/>
                    </a:ext>
                  </a:extLst>
                </a:gridCol>
                <a:gridCol w="4129986">
                  <a:extLst>
                    <a:ext uri="{9D8B030D-6E8A-4147-A177-3AD203B41FA5}">
                      <a16:colId xmlns:a16="http://schemas.microsoft.com/office/drawing/2014/main" val="1462887799"/>
                    </a:ext>
                  </a:extLst>
                </a:gridCol>
                <a:gridCol w="4676528">
                  <a:extLst>
                    <a:ext uri="{9D8B030D-6E8A-4147-A177-3AD203B41FA5}">
                      <a16:colId xmlns:a16="http://schemas.microsoft.com/office/drawing/2014/main" val="1082815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负责人</a:t>
                      </a:r>
                      <a:endParaRPr lang="en-US" altLang="zh-CN" sz="1600" dirty="0"/>
                    </a:p>
                    <a:p>
                      <a:r>
                        <a:rPr lang="en-US" altLang="zh-CN" sz="1600" dirty="0"/>
                        <a:t>(</a:t>
                      </a:r>
                      <a:r>
                        <a:rPr lang="zh-CN" altLang="en-US" sz="1600" dirty="0"/>
                        <a:t>暂定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当前状态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下一步工作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99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硅微条探测器</a:t>
                      </a:r>
                      <a:r>
                        <a:rPr lang="en-US" altLang="zh-CN" sz="1600" dirty="0"/>
                        <a:t>(SSD)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乔锐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30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SCD</a:t>
                      </a:r>
                      <a:r>
                        <a:rPr lang="zh-CN" altLang="en-US" sz="1600" dirty="0"/>
                        <a:t>、可做</a:t>
                      </a:r>
                      <a:r>
                        <a:rPr lang="en-US" altLang="zh-CN" sz="1600" dirty="0"/>
                        <a:t>4</a:t>
                      </a:r>
                      <a:r>
                        <a:rPr lang="zh-CN" altLang="en-US" sz="1600" dirty="0"/>
                        <a:t>个</a:t>
                      </a:r>
                      <a:r>
                        <a:rPr lang="en-US" altLang="zh-CN" sz="1600" dirty="0"/>
                        <a:t>Ladder</a:t>
                      </a:r>
                      <a:r>
                        <a:rPr lang="zh-CN" altLang="en-US" sz="1600" dirty="0"/>
                        <a:t>；</a:t>
                      </a:r>
                      <a:endParaRPr lang="en-US" altLang="zh-CN" sz="1600" dirty="0"/>
                    </a:p>
                    <a:p>
                      <a:r>
                        <a:rPr lang="en-US" altLang="zh-CN" sz="1600" dirty="0"/>
                        <a:t>23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STK</a:t>
                      </a:r>
                      <a:r>
                        <a:rPr lang="zh-CN" altLang="en-US" sz="1600" dirty="0"/>
                        <a:t>、可做</a:t>
                      </a:r>
                      <a:r>
                        <a:rPr lang="en-US" altLang="zh-CN" sz="1600" dirty="0"/>
                        <a:t>3</a:t>
                      </a:r>
                      <a:r>
                        <a:rPr lang="zh-CN" altLang="en-US" sz="1600" dirty="0"/>
                        <a:t>个</a:t>
                      </a:r>
                      <a:r>
                        <a:rPr lang="en-US" altLang="zh-CN" sz="1600" dirty="0"/>
                        <a:t>Ladder</a:t>
                      </a:r>
                      <a:r>
                        <a:rPr lang="zh-CN" altLang="en-US" sz="1600" dirty="0"/>
                        <a:t>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已向滨松续订</a:t>
                      </a:r>
                      <a:r>
                        <a:rPr lang="en-US" altLang="zh-CN" sz="1600" dirty="0"/>
                        <a:t>40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SCD</a:t>
                      </a:r>
                      <a:r>
                        <a:rPr lang="zh-CN" altLang="en-US" sz="1600" dirty="0"/>
                        <a:t>；</a:t>
                      </a:r>
                      <a:endParaRPr lang="en-US" altLang="zh-CN" sz="1600" dirty="0"/>
                    </a:p>
                    <a:p>
                      <a:r>
                        <a:rPr lang="zh-CN" altLang="en-US" sz="1600" dirty="0"/>
                        <a:t>初样设计</a:t>
                      </a:r>
                      <a:r>
                        <a:rPr lang="en-US" altLang="zh-CN" sz="1600" dirty="0"/>
                        <a:t>(</a:t>
                      </a:r>
                      <a:r>
                        <a:rPr lang="zh-CN" altLang="en-US" sz="1600" dirty="0"/>
                        <a:t>已向滨松提交需求、根据装配的反馈意见补充额外需求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17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ASIC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龚轲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**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IDE1140</a:t>
                      </a:r>
                      <a:r>
                        <a:rPr lang="zh-CN" altLang="en-US" sz="1600" dirty="0"/>
                        <a:t>、</a:t>
                      </a:r>
                      <a:r>
                        <a:rPr lang="en-US" altLang="zh-CN" sz="1600" dirty="0"/>
                        <a:t>**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VATA450.3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已续订</a:t>
                      </a:r>
                      <a:r>
                        <a:rPr lang="en-US" altLang="zh-CN" sz="1600" dirty="0"/>
                        <a:t>130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IDE1140</a:t>
                      </a:r>
                      <a:r>
                        <a:rPr lang="zh-CN" altLang="en-US" sz="1600" dirty="0"/>
                        <a:t>、</a:t>
                      </a:r>
                      <a:r>
                        <a:rPr lang="en-US" altLang="zh-CN" sz="1600" dirty="0"/>
                        <a:t>105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VATA450.3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29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硅电容</a:t>
                      </a:r>
                      <a:r>
                        <a:rPr lang="en-US" altLang="zh-CN" sz="1600" dirty="0"/>
                        <a:t>(Cap)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乔锐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**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Cap(270pF)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是否续订？是否增加</a:t>
                      </a:r>
                      <a:r>
                        <a:rPr lang="en-US" altLang="zh-CN" sz="1600" dirty="0"/>
                        <a:t>Marker?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1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Dummy</a:t>
                      </a:r>
                      <a:r>
                        <a:rPr lang="zh-CN" altLang="en-US" sz="1600" dirty="0"/>
                        <a:t>硅片和结构片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乔锐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SCD</a:t>
                      </a:r>
                      <a:r>
                        <a:rPr lang="zh-CN" altLang="en-US" sz="1600" dirty="0"/>
                        <a:t>结构片、</a:t>
                      </a:r>
                      <a:r>
                        <a:rPr lang="en-US" altLang="zh-CN" sz="1600" dirty="0"/>
                        <a:t>**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Dummy SCD</a:t>
                      </a:r>
                      <a:r>
                        <a:rPr lang="zh-CN" altLang="en-US" sz="1600" dirty="0"/>
                        <a:t>；缺</a:t>
                      </a:r>
                      <a:r>
                        <a:rPr lang="en-US" altLang="zh-CN" sz="1600" dirty="0"/>
                        <a:t>STK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正在走采购流程</a:t>
                      </a:r>
                      <a:r>
                        <a:rPr lang="en-US" altLang="zh-CN" sz="1600" dirty="0"/>
                        <a:t>(210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SCD</a:t>
                      </a:r>
                      <a:r>
                        <a:rPr lang="zh-CN" altLang="en-US" sz="1600" dirty="0"/>
                        <a:t>、</a:t>
                      </a:r>
                      <a:r>
                        <a:rPr lang="en-US" altLang="zh-CN" sz="1600" dirty="0"/>
                        <a:t>160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STK)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1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Dummy ASIC</a:t>
                      </a:r>
                      <a:r>
                        <a:rPr lang="zh-CN" altLang="en-US" sz="1600" dirty="0"/>
                        <a:t>和硅电容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唐远平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极大量</a:t>
                      </a:r>
                      <a:r>
                        <a:rPr lang="en-US" altLang="zh-CN" sz="1600" dirty="0"/>
                        <a:t>Dummy IDE1140(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缺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Marker</a:t>
                      </a:r>
                      <a:r>
                        <a:rPr lang="en-US" altLang="zh-CN" sz="1600" dirty="0"/>
                        <a:t>)</a:t>
                      </a:r>
                      <a:r>
                        <a:rPr lang="zh-CN" altLang="en-US" sz="1600" dirty="0"/>
                        <a:t>；</a:t>
                      </a:r>
                      <a:r>
                        <a:rPr lang="en-US" altLang="zh-CN" sz="1600" dirty="0"/>
                        <a:t>**</a:t>
                      </a:r>
                      <a:r>
                        <a:rPr lang="zh-CN" altLang="en-US" sz="1600" dirty="0"/>
                        <a:t>片废硅电容；缺</a:t>
                      </a:r>
                      <a:r>
                        <a:rPr lang="en-US" altLang="zh-CN" sz="1600" dirty="0"/>
                        <a:t>Dummy VATA450.3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已完成初步设计需求，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需借用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OGP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实测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Marker</a:t>
                      </a:r>
                      <a:r>
                        <a:rPr lang="zh-CN" altLang="en-US" sz="1600" dirty="0"/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305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ASIC</a:t>
                      </a:r>
                      <a:r>
                        <a:rPr lang="zh-CN" altLang="en-US" sz="1600" dirty="0"/>
                        <a:t>板</a:t>
                      </a:r>
                      <a:r>
                        <a:rPr lang="en-US" altLang="zh-CN" sz="1600" dirty="0"/>
                        <a:t>(SFE/TFH)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龚轲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个已</a:t>
                      </a:r>
                      <a:r>
                        <a:rPr lang="en-US" altLang="zh-CN" sz="1600" dirty="0"/>
                        <a:t>COB</a:t>
                      </a:r>
                      <a:r>
                        <a:rPr lang="zh-CN" altLang="en-US" sz="1600" dirty="0"/>
                        <a:t>的</a:t>
                      </a:r>
                      <a:r>
                        <a:rPr lang="en-US" altLang="zh-CN" sz="1600" dirty="0"/>
                        <a:t>SFE</a:t>
                      </a:r>
                      <a:r>
                        <a:rPr lang="zh-CN" altLang="en-US" sz="1600" dirty="0"/>
                        <a:t>；</a:t>
                      </a: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个无</a:t>
                      </a:r>
                      <a:r>
                        <a:rPr lang="en-US" altLang="zh-CN" sz="1600" dirty="0"/>
                        <a:t>COB</a:t>
                      </a:r>
                      <a:r>
                        <a:rPr lang="zh-CN" altLang="en-US" sz="1600" dirty="0"/>
                        <a:t>的</a:t>
                      </a:r>
                      <a:r>
                        <a:rPr lang="en-US" altLang="zh-CN" sz="1600" dirty="0"/>
                        <a:t>TFH</a:t>
                      </a:r>
                    </a:p>
                    <a:p>
                      <a:r>
                        <a:rPr lang="en-US" altLang="zh-CN" sz="1600" dirty="0"/>
                        <a:t>**</a:t>
                      </a:r>
                      <a:r>
                        <a:rPr lang="zh-CN" altLang="en-US" sz="1600" dirty="0"/>
                        <a:t>个未电装</a:t>
                      </a:r>
                      <a:r>
                        <a:rPr lang="en-US" altLang="zh-CN" sz="1600" dirty="0"/>
                        <a:t>SFE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已投产</a:t>
                      </a:r>
                      <a:r>
                        <a:rPr lang="en-US" altLang="zh-CN" sz="1600" dirty="0"/>
                        <a:t>10</a:t>
                      </a:r>
                      <a:r>
                        <a:rPr lang="zh-CN" altLang="en-US" sz="1600" dirty="0"/>
                        <a:t>片</a:t>
                      </a:r>
                      <a:r>
                        <a:rPr lang="en-US" altLang="zh-CN" sz="1600" dirty="0"/>
                        <a:t>TFH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7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偏压柔性版</a:t>
                      </a:r>
                      <a:r>
                        <a:rPr lang="en-US" altLang="zh-CN" sz="1600" dirty="0"/>
                        <a:t>(SBB)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龚轲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大量</a:t>
                      </a:r>
                      <a:r>
                        <a:rPr lang="en-US" altLang="zh-CN" sz="1600" dirty="0"/>
                        <a:t>SCD</a:t>
                      </a:r>
                      <a:r>
                        <a:rPr lang="zh-CN" altLang="en-US" sz="1600" dirty="0"/>
                        <a:t>和</a:t>
                      </a:r>
                      <a:r>
                        <a:rPr lang="en-US" altLang="zh-CN" sz="1600" dirty="0"/>
                        <a:t>STK</a:t>
                      </a:r>
                      <a:r>
                        <a:rPr lang="zh-CN" altLang="en-US" sz="1600" dirty="0"/>
                        <a:t>的</a:t>
                      </a:r>
                      <a:r>
                        <a:rPr lang="en-US" altLang="zh-CN" sz="1600" dirty="0"/>
                        <a:t>SBB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目前长度过大，后续可修改为初样的长度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75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</a:t>
                      </a:r>
                      <a:r>
                        <a:rPr lang="zh-CN" altLang="en-US" sz="1600" dirty="0"/>
                        <a:t>型柔性板</a:t>
                      </a:r>
                      <a:r>
                        <a:rPr lang="en-US" altLang="zh-CN" sz="1600" dirty="0"/>
                        <a:t>(Z-Flex)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龚轲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**</a:t>
                      </a:r>
                      <a:r>
                        <a:rPr lang="zh-CN" altLang="en-US" sz="1600" dirty="0"/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目前长度过大；根据装配的反馈意见修改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1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Ladder</a:t>
                      </a:r>
                      <a:r>
                        <a:rPr lang="zh-CN" altLang="en-US" sz="1600" dirty="0"/>
                        <a:t>工装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熊佳继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对工装，可用于</a:t>
                      </a:r>
                      <a:r>
                        <a:rPr lang="en-US" altLang="zh-CN" sz="1600" dirty="0"/>
                        <a:t>SCD</a:t>
                      </a:r>
                      <a:r>
                        <a:rPr lang="zh-CN" altLang="en-US" sz="1600" dirty="0"/>
                        <a:t>和</a:t>
                      </a:r>
                      <a:r>
                        <a:rPr lang="en-US" altLang="zh-CN" sz="1600" dirty="0"/>
                        <a:t>STK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修改为控制高度版本；根据装配的反馈意见修改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Super-Ladder</a:t>
                      </a:r>
                      <a:r>
                        <a:rPr lang="zh-CN" altLang="en-US" sz="1600" dirty="0"/>
                        <a:t>工装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鲁兵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待设计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4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辅材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14</a:t>
                      </a:r>
                      <a:r>
                        <a:rPr lang="zh-CN" altLang="en-US" sz="1600" dirty="0"/>
                        <a:t>管</a:t>
                      </a:r>
                      <a:r>
                        <a:rPr lang="en-US" altLang="zh-CN" sz="1600" dirty="0"/>
                        <a:t>3145</a:t>
                      </a:r>
                      <a:r>
                        <a:rPr lang="zh-CN" altLang="en-US" sz="1600" dirty="0"/>
                        <a:t>结构胶；</a:t>
                      </a:r>
                      <a:r>
                        <a:rPr lang="en-US" altLang="zh-CN" sz="1600" dirty="0"/>
                        <a:t>6</a:t>
                      </a:r>
                      <a:r>
                        <a:rPr lang="zh-CN" altLang="en-US" sz="1600" dirty="0"/>
                        <a:t>瓶</a:t>
                      </a:r>
                      <a:r>
                        <a:rPr lang="en-US" altLang="zh-CN" sz="1600" dirty="0"/>
                        <a:t>EJ2189</a:t>
                      </a:r>
                      <a:r>
                        <a:rPr lang="zh-CN" altLang="en-US" sz="1600" dirty="0"/>
                        <a:t>导电胶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优化胶水选型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04577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37DF4BC-3C51-4247-AA14-B16404DE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元器件、原材料、辅材、工装</a:t>
            </a:r>
          </a:p>
        </p:txBody>
      </p:sp>
    </p:spTree>
    <p:extLst>
      <p:ext uri="{BB962C8B-B14F-4D97-AF65-F5344CB8AC3E}">
        <p14:creationId xmlns:p14="http://schemas.microsoft.com/office/powerpoint/2010/main" val="95896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9B28494-5912-4B18-AAEE-83C4542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836" y="2643528"/>
            <a:ext cx="4141911" cy="263464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目前工艺存在缺陷：</a:t>
            </a:r>
            <a:endParaRPr lang="en-US" altLang="zh-CN" dirty="0"/>
          </a:p>
          <a:p>
            <a:r>
              <a:rPr lang="zh-CN" altLang="en-US" dirty="0"/>
              <a:t>边缘区域易缺胶</a:t>
            </a:r>
            <a:endParaRPr lang="en-US" altLang="zh-CN" dirty="0"/>
          </a:p>
          <a:p>
            <a:r>
              <a:rPr lang="en-US" altLang="zh-CN" dirty="0"/>
              <a:t>Dummy</a:t>
            </a:r>
            <a:r>
              <a:rPr lang="zh-CN" altLang="en-US" dirty="0"/>
              <a:t>片缺乏</a:t>
            </a:r>
            <a:r>
              <a:rPr lang="en-US" altLang="zh-CN" dirty="0"/>
              <a:t>Marker</a:t>
            </a:r>
            <a:r>
              <a:rPr lang="zh-CN" altLang="en-US" dirty="0"/>
              <a:t>、</a:t>
            </a:r>
            <a:r>
              <a:rPr lang="en-US" altLang="zh-CN" dirty="0"/>
              <a:t>PCB</a:t>
            </a:r>
            <a:r>
              <a:rPr lang="zh-CN" altLang="en-US" dirty="0"/>
              <a:t>缺乏</a:t>
            </a:r>
            <a:r>
              <a:rPr lang="en-US" altLang="zh-CN" dirty="0"/>
              <a:t>Marker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557ECDE-C0C1-4784-B2F7-F9DE77C2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ASIC</a:t>
            </a:r>
            <a:r>
              <a:rPr lang="zh-CN" altLang="en-US" dirty="0"/>
              <a:t>（和硅电容）</a:t>
            </a:r>
            <a:r>
              <a:rPr lang="en-US" altLang="zh-CN" dirty="0"/>
              <a:t>COB</a:t>
            </a:r>
            <a:r>
              <a:rPr lang="zh-CN" altLang="en-US" dirty="0"/>
              <a:t>封装的当前状态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DCF5F8-B580-414E-B364-4215A6E40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024"/>
            <a:ext cx="3499398" cy="26235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F34444-BB36-482D-829D-C296E782A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545"/>
            <a:ext cx="3499398" cy="2623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2D7C1B-37C0-4DBD-870C-991C2DBA62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0" y="1076024"/>
            <a:ext cx="3934513" cy="524704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CF4A450-1EF3-4033-B0EF-83C77D6B2BC4}"/>
              </a:ext>
            </a:extLst>
          </p:cNvPr>
          <p:cNvSpPr txBox="1"/>
          <p:nvPr/>
        </p:nvSpPr>
        <p:spPr>
          <a:xfrm>
            <a:off x="0" y="6323066"/>
            <a:ext cx="349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王昊洋进行贴片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DA77D8-A7B2-4B8D-9B40-EAD9E01ED727}"/>
              </a:ext>
            </a:extLst>
          </p:cNvPr>
          <p:cNvSpPr txBox="1"/>
          <p:nvPr/>
        </p:nvSpPr>
        <p:spPr>
          <a:xfrm>
            <a:off x="3851560" y="6323066"/>
            <a:ext cx="393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顾煜栋进行键合</a:t>
            </a:r>
          </a:p>
        </p:txBody>
      </p:sp>
    </p:spTree>
    <p:extLst>
      <p:ext uri="{BB962C8B-B14F-4D97-AF65-F5344CB8AC3E}">
        <p14:creationId xmlns:p14="http://schemas.microsoft.com/office/powerpoint/2010/main" val="113019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B3B18F6-4356-4F74-A028-55878BFD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硅片</a:t>
            </a:r>
            <a:r>
              <a:rPr lang="en-US" altLang="zh-CN" dirty="0"/>
              <a:t>(</a:t>
            </a:r>
            <a:r>
              <a:rPr lang="zh-CN" altLang="en-US" dirty="0"/>
              <a:t>和</a:t>
            </a:r>
            <a:r>
              <a:rPr lang="en-US" altLang="zh-CN" dirty="0"/>
              <a:t>Z-Flex)</a:t>
            </a:r>
            <a:r>
              <a:rPr lang="zh-CN" altLang="en-US" dirty="0"/>
              <a:t>贴片的当前状态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68B1BE-81B4-41EC-BB09-F2C62CAB5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1103"/>
            <a:ext cx="6096000" cy="2879135"/>
          </a:xfrm>
          <a:prstGeom prst="rect">
            <a:avLst/>
          </a:prstGeom>
        </p:spPr>
      </p:pic>
      <p:pic>
        <p:nvPicPr>
          <p:cNvPr id="5" name="图片 4" descr="展宽 vs 时间 - 指数衰减拟合">
            <a:extLst>
              <a:ext uri="{FF2B5EF4-FFF2-40B4-BE49-F238E27FC236}">
                <a16:creationId xmlns:a16="http://schemas.microsoft.com/office/drawing/2014/main" id="{A090AF3A-E284-4C3A-8A38-D332870BD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091" y="2788466"/>
            <a:ext cx="6544465" cy="3926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内容占位符 1">
            <a:extLst>
              <a:ext uri="{FF2B5EF4-FFF2-40B4-BE49-F238E27FC236}">
                <a16:creationId xmlns:a16="http://schemas.microsoft.com/office/drawing/2014/main" id="{99F283A8-4BBC-4783-AEFB-82751D1FB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60238"/>
            <a:ext cx="5314384" cy="263464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王昊洋、龙昊雨进行</a:t>
            </a:r>
            <a:r>
              <a:rPr lang="en-US" altLang="zh-CN" dirty="0"/>
              <a:t>DC3145</a:t>
            </a:r>
            <a:r>
              <a:rPr lang="zh-CN" altLang="en-US" dirty="0"/>
              <a:t>结构胶表干时间的间接测量实验，发现</a:t>
            </a:r>
            <a:r>
              <a:rPr lang="zh-CN" altLang="en-US" dirty="0">
                <a:solidFill>
                  <a:srgbClr val="FF0000"/>
                </a:solidFill>
              </a:rPr>
              <a:t>虽然</a:t>
            </a:r>
            <a:r>
              <a:rPr lang="en-US" altLang="zh-CN" dirty="0">
                <a:solidFill>
                  <a:srgbClr val="FF0000"/>
                </a:solidFill>
              </a:rPr>
              <a:t>DC3145</a:t>
            </a:r>
            <a:r>
              <a:rPr lang="zh-CN" altLang="en-US" dirty="0">
                <a:solidFill>
                  <a:srgbClr val="FF0000"/>
                </a:solidFill>
              </a:rPr>
              <a:t>固化需要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天，但表干时间却很快</a:t>
            </a:r>
            <a:r>
              <a:rPr lang="zh-CN" altLang="en-US" dirty="0"/>
              <a:t>，</a:t>
            </a:r>
            <a:r>
              <a:rPr lang="en-US" altLang="zh-CN" dirty="0"/>
              <a:t>15min</a:t>
            </a:r>
            <a:r>
              <a:rPr lang="zh-CN" altLang="en-US" dirty="0"/>
              <a:t>后操作的胶线展宽仅是</a:t>
            </a:r>
            <a:r>
              <a:rPr lang="en-US" altLang="zh-CN" dirty="0"/>
              <a:t>5min</a:t>
            </a:r>
            <a:r>
              <a:rPr lang="zh-CN" altLang="en-US" dirty="0"/>
              <a:t>的约一半。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4055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A16E2B-F6DD-473A-80BE-FA23A2E1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硅片</a:t>
            </a:r>
            <a:r>
              <a:rPr lang="en-US" altLang="zh-CN" dirty="0"/>
              <a:t>(</a:t>
            </a:r>
            <a:r>
              <a:rPr lang="zh-CN" altLang="en-US" dirty="0"/>
              <a:t>和</a:t>
            </a:r>
            <a:r>
              <a:rPr lang="en-US" altLang="zh-CN" dirty="0"/>
              <a:t>Z-Flex)</a:t>
            </a:r>
            <a:r>
              <a:rPr lang="zh-CN" altLang="en-US" dirty="0"/>
              <a:t>贴片的当前状态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000B2D-765D-40B5-8069-ABD2D545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1103"/>
            <a:ext cx="6096000" cy="28791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1F2FA8-8312-437B-9EAB-E75383597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992183"/>
            <a:ext cx="6187041" cy="3269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内容占位符 1">
            <a:extLst>
              <a:ext uri="{FF2B5EF4-FFF2-40B4-BE49-F238E27FC236}">
                <a16:creationId xmlns:a16="http://schemas.microsoft.com/office/drawing/2014/main" id="{54573815-ACF5-4A05-A7EA-3BB087E7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60238"/>
            <a:ext cx="6020554" cy="263464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王昊洋、龙昊雨进行</a:t>
            </a:r>
            <a:r>
              <a:rPr lang="en-US" altLang="zh-CN" dirty="0"/>
              <a:t>DC3145</a:t>
            </a:r>
            <a:r>
              <a:rPr lang="zh-CN" altLang="en-US" dirty="0"/>
              <a:t>结构胶固化厚度随胶量、配重的关系，发现：</a:t>
            </a:r>
            <a:endParaRPr lang="en-US" altLang="zh-CN" dirty="0"/>
          </a:p>
          <a:p>
            <a:r>
              <a:rPr lang="zh-CN" altLang="en-US" dirty="0"/>
              <a:t>胶层厚度与胶量正相关</a:t>
            </a:r>
            <a:endParaRPr lang="en-US" altLang="zh-CN" dirty="0"/>
          </a:p>
          <a:p>
            <a:r>
              <a:rPr lang="zh-CN" altLang="en-US" dirty="0"/>
              <a:t>配重增加</a:t>
            </a:r>
            <a:r>
              <a:rPr lang="zh-CN" altLang="en-US" dirty="0">
                <a:solidFill>
                  <a:srgbClr val="FF0000"/>
                </a:solidFill>
              </a:rPr>
              <a:t>可压缩厚度，但存在极限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下一代工装希望直接控制厚度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6738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CCC6E3A-28C2-4A4C-97BF-955D60AA8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2" b="40110"/>
          <a:stretch/>
        </p:blipFill>
        <p:spPr>
          <a:xfrm>
            <a:off x="216638" y="1131682"/>
            <a:ext cx="8865409" cy="1176951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7EAD981-DE89-40AF-B66C-19488D37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硅片</a:t>
            </a:r>
            <a:r>
              <a:rPr lang="en-US" altLang="zh-CN" dirty="0"/>
              <a:t>(</a:t>
            </a:r>
            <a:r>
              <a:rPr lang="zh-CN" altLang="en-US" dirty="0"/>
              <a:t>和</a:t>
            </a:r>
            <a:r>
              <a:rPr lang="en-US" altLang="zh-CN" dirty="0"/>
              <a:t>Z-Flex)</a:t>
            </a:r>
            <a:r>
              <a:rPr lang="zh-CN" altLang="en-US" dirty="0"/>
              <a:t>贴片的当前状态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A1D9F4-BCE7-4073-8439-B8FCA5772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r="27651"/>
          <a:stretch/>
        </p:blipFill>
        <p:spPr>
          <a:xfrm rot="5400000">
            <a:off x="488603" y="2481523"/>
            <a:ext cx="3277277" cy="382120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453EA8F-7304-463B-AF2B-3CED136C2C28}"/>
              </a:ext>
            </a:extLst>
          </p:cNvPr>
          <p:cNvSpPr txBox="1"/>
          <p:nvPr/>
        </p:nvSpPr>
        <p:spPr>
          <a:xfrm>
            <a:off x="2025065" y="2267306"/>
            <a:ext cx="5248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王昊洋完成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Dummy Z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的贴片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9BF96C-E78E-449D-9706-115158AAB484}"/>
              </a:ext>
            </a:extLst>
          </p:cNvPr>
          <p:cNvSpPr txBox="1"/>
          <p:nvPr/>
        </p:nvSpPr>
        <p:spPr>
          <a:xfrm>
            <a:off x="216079" y="5975410"/>
            <a:ext cx="418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由于工装、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PCB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、半导体设计没有匹配，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导致焊盘不对应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C58665-4F15-4A01-945D-7796C69D2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41" y="2753487"/>
            <a:ext cx="4320000" cy="323873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51985BD-F3B6-4E1F-A147-A4F8CAEE6B81}"/>
              </a:ext>
            </a:extLst>
          </p:cNvPr>
          <p:cNvSpPr txBox="1"/>
          <p:nvPr/>
        </p:nvSpPr>
        <p:spPr>
          <a:xfrm>
            <a:off x="4649341" y="5975410"/>
            <a:ext cx="495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ASIC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板加工时，两个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3mm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定位孔</a:t>
            </a:r>
            <a:r>
              <a:rPr lang="zh-CN" altLang="en-US" sz="2400" b="1" dirty="0">
                <a:solidFill>
                  <a:srgbClr val="FF0000"/>
                </a:solidFill>
              </a:rPr>
              <a:t>没有约束公差，导致定位销插不进去</a:t>
            </a:r>
            <a:r>
              <a:rPr lang="zh-CN" altLang="en-US" sz="2400" dirty="0"/>
              <a:t>。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0F3978F2-0DEF-4EB1-9A45-72FC90EA4D83}"/>
              </a:ext>
            </a:extLst>
          </p:cNvPr>
          <p:cNvSpPr txBox="1">
            <a:spLocks/>
          </p:cNvSpPr>
          <p:nvPr/>
        </p:nvSpPr>
        <p:spPr bwMode="auto">
          <a:xfrm>
            <a:off x="9370337" y="1595368"/>
            <a:ext cx="2858638" cy="263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kumimoji="0" lang="zh-CN" altLang="en-US" dirty="0"/>
              <a:t>目前安排</a:t>
            </a:r>
            <a:r>
              <a:rPr kumimoji="0" lang="zh-CN" altLang="en-US" dirty="0">
                <a:solidFill>
                  <a:srgbClr val="FF0000"/>
                </a:solidFill>
              </a:rPr>
              <a:t>唐远平</a:t>
            </a:r>
            <a:r>
              <a:rPr kumimoji="0" lang="zh-CN" altLang="en-US" dirty="0"/>
              <a:t>来复核工装、</a:t>
            </a:r>
            <a:r>
              <a:rPr kumimoji="0" lang="en-US" altLang="zh-CN" dirty="0"/>
              <a:t>PCB</a:t>
            </a:r>
            <a:r>
              <a:rPr kumimoji="0" lang="zh-CN" altLang="en-US" dirty="0"/>
              <a:t>、半导体焊盘、点胶的对应性！</a:t>
            </a:r>
            <a:endParaRPr kumimoji="0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3701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E9430CC-F406-4DE0-9A8F-297C472A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目前</a:t>
            </a:r>
            <a:r>
              <a:rPr lang="en-US" altLang="zh-CN" dirty="0"/>
              <a:t>SCD</a:t>
            </a:r>
            <a:r>
              <a:rPr lang="zh-CN" altLang="en-US" dirty="0"/>
              <a:t>和</a:t>
            </a:r>
            <a:r>
              <a:rPr lang="en-US" altLang="zh-CN" dirty="0"/>
              <a:t>STK</a:t>
            </a:r>
            <a:r>
              <a:rPr lang="zh-CN" altLang="en-US" dirty="0"/>
              <a:t>各有</a:t>
            </a:r>
            <a:r>
              <a:rPr lang="en-US" altLang="zh-CN" dirty="0"/>
              <a:t>1</a:t>
            </a:r>
            <a:r>
              <a:rPr lang="zh-CN" altLang="en-US" dirty="0"/>
              <a:t>套地检系统</a:t>
            </a:r>
            <a:endParaRPr lang="en-US" altLang="zh-CN" dirty="0"/>
          </a:p>
          <a:p>
            <a:r>
              <a:rPr lang="zh-CN" altLang="en-US" dirty="0"/>
              <a:t>激光标定</a:t>
            </a:r>
            <a:r>
              <a:rPr lang="zh-CN" altLang="en-US"/>
              <a:t>系统待优化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05EE97F-E1F5-457A-847A-4CE19A0C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电测、标定</a:t>
            </a:r>
          </a:p>
        </p:txBody>
      </p:sp>
    </p:spTree>
    <p:extLst>
      <p:ext uri="{BB962C8B-B14F-4D97-AF65-F5344CB8AC3E}">
        <p14:creationId xmlns:p14="http://schemas.microsoft.com/office/powerpoint/2010/main" val="2409704417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EP" id="{1B0B717B-B345-4556-8931-A4D9E266528D}" vid="{B471213F-AC63-4C40-9683-2EC057EFCA7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</TotalTime>
  <Words>729</Words>
  <Application>Microsoft Office PowerPoint</Application>
  <PresentationFormat>宽屏</PresentationFormat>
  <Paragraphs>90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等线</vt:lpstr>
      <vt:lpstr>黑体</vt:lpstr>
      <vt:lpstr>宋体</vt:lpstr>
      <vt:lpstr>微软雅黑</vt:lpstr>
      <vt:lpstr>Arial</vt:lpstr>
      <vt:lpstr>Calibri</vt:lpstr>
      <vt:lpstr>Calibri Light</vt:lpstr>
      <vt:lpstr>Wingdings</vt:lpstr>
      <vt:lpstr>IHEP</vt:lpstr>
      <vt:lpstr>自定义设计方案</vt:lpstr>
      <vt:lpstr>Ladder装配当前状态和待优化空间</vt:lpstr>
      <vt:lpstr>Ladder装配流程</vt:lpstr>
      <vt:lpstr>元器件、原材料、辅材、工装</vt:lpstr>
      <vt:lpstr>ASIC（和硅电容）COB封装的当前状态</vt:lpstr>
      <vt:lpstr>硅片(和Z-Flex)贴片的当前状态</vt:lpstr>
      <vt:lpstr>硅片(和Z-Flex)贴片的当前状态</vt:lpstr>
      <vt:lpstr>硅片(和Z-Flex)贴片的当前状态</vt:lpstr>
      <vt:lpstr>电测、标定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Ladder装配当前状态和待优化空间</dc:title>
  <dc:creator>Yuodaa</dc:creator>
  <cp:lastModifiedBy>乔锐</cp:lastModifiedBy>
  <cp:revision>58</cp:revision>
  <dcterms:created xsi:type="dcterms:W3CDTF">2023-08-09T12:44:00Z</dcterms:created>
  <dcterms:modified xsi:type="dcterms:W3CDTF">2026-01-09T02:01:35Z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