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256" r:id="rId2"/>
    <p:sldId id="2686" r:id="rId3"/>
    <p:sldId id="2723" r:id="rId4"/>
    <p:sldId id="3289" r:id="rId5"/>
    <p:sldId id="3066" r:id="rId6"/>
    <p:sldId id="3074" r:id="rId7"/>
    <p:sldId id="3291" r:id="rId8"/>
    <p:sldId id="3075" r:id="rId9"/>
    <p:sldId id="262" r:id="rId10"/>
    <p:sldId id="3290" r:id="rId11"/>
    <p:sldId id="3292" r:id="rId12"/>
    <p:sldId id="3293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4FF"/>
    <a:srgbClr val="FFFF00"/>
    <a:srgbClr val="2500C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86642" autoAdjust="0"/>
  </p:normalViewPr>
  <p:slideViewPr>
    <p:cSldViewPr snapToGrid="0">
      <p:cViewPr varScale="1">
        <p:scale>
          <a:sx n="99" d="100"/>
          <a:sy n="99" d="100"/>
        </p:scale>
        <p:origin x="109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16259-2E85-4B5C-A112-B70B52A241A4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556B1-C220-452D-AAAF-6C065E08D2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25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2B8DAC-3AB4-4949-A719-142BB2B923E4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\2025_</a:t>
            </a:r>
            <a:r>
              <a:rPr lang="zh-CN" altLang="en-US" dirty="0"/>
              <a:t>唐远平</a:t>
            </a:r>
            <a:r>
              <a:rPr lang="en-US" altLang="zh-CN" dirty="0"/>
              <a:t>\</a:t>
            </a:r>
            <a:r>
              <a:rPr lang="zh-CN" altLang="en-US" dirty="0"/>
              <a:t>进展报告</a:t>
            </a:r>
            <a:r>
              <a:rPr lang="en-US" altLang="zh-CN" dirty="0"/>
              <a:t>\20250524_</a:t>
            </a:r>
            <a:r>
              <a:rPr lang="zh-CN" altLang="en-US" dirty="0"/>
              <a:t>乔锐</a:t>
            </a:r>
            <a:r>
              <a:rPr lang="en-US" altLang="zh-CN" dirty="0"/>
              <a:t>_SCD Z</a:t>
            </a:r>
            <a:r>
              <a:rPr lang="zh-CN" altLang="en-US" dirty="0"/>
              <a:t>字形</a:t>
            </a:r>
            <a:r>
              <a:rPr lang="en-US" altLang="zh-CN" dirty="0"/>
              <a:t>Ladder</a:t>
            </a:r>
            <a:r>
              <a:rPr lang="zh-CN" altLang="en-US" dirty="0"/>
              <a:t>介绍</a:t>
            </a:r>
            <a:r>
              <a:rPr lang="en-US" altLang="zh-CN" dirty="0"/>
              <a:t>.pptx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56B1-C220-452D-AAAF-6C065E08D2D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6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\2025_</a:t>
            </a:r>
            <a:r>
              <a:rPr lang="zh-CN" altLang="en-US" dirty="0"/>
              <a:t>唐远平</a:t>
            </a:r>
            <a:r>
              <a:rPr lang="en-US" altLang="zh-CN" dirty="0"/>
              <a:t>\</a:t>
            </a:r>
            <a:r>
              <a:rPr lang="zh-CN" altLang="en-US" dirty="0"/>
              <a:t>进展报告</a:t>
            </a:r>
            <a:r>
              <a:rPr lang="en-US" altLang="zh-CN" dirty="0"/>
              <a:t>\20250524_</a:t>
            </a:r>
            <a:r>
              <a:rPr lang="zh-CN" altLang="en-US" dirty="0"/>
              <a:t>乔锐</a:t>
            </a:r>
            <a:r>
              <a:rPr lang="en-US" altLang="zh-CN" dirty="0"/>
              <a:t>_SCD Z</a:t>
            </a:r>
            <a:r>
              <a:rPr lang="zh-CN" altLang="en-US" dirty="0"/>
              <a:t>字形</a:t>
            </a:r>
            <a:r>
              <a:rPr lang="en-US" altLang="zh-CN" dirty="0"/>
              <a:t>Ladder</a:t>
            </a:r>
            <a:r>
              <a:rPr lang="zh-CN" altLang="en-US" dirty="0"/>
              <a:t>介绍</a:t>
            </a:r>
            <a:r>
              <a:rPr lang="en-US" altLang="zh-CN" dirty="0"/>
              <a:t>.pptx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56B1-C220-452D-AAAF-6C065E08D2D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58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探测器</a:t>
            </a:r>
            <a:r>
              <a:rPr lang="en-US" altLang="zh-CN" dirty="0"/>
              <a:t>\20240528_Z</a:t>
            </a:r>
            <a:r>
              <a:rPr lang="zh-CN" altLang="en-US" dirty="0"/>
              <a:t>型柔性板</a:t>
            </a:r>
            <a:r>
              <a:rPr lang="en-US" altLang="zh-CN" dirty="0"/>
              <a:t>\20250327_</a:t>
            </a:r>
            <a:r>
              <a:rPr lang="zh-CN" altLang="en-US" dirty="0"/>
              <a:t>菲利普对</a:t>
            </a:r>
            <a:r>
              <a:rPr lang="en-US" altLang="zh-CN" dirty="0"/>
              <a:t>AMS Z</a:t>
            </a:r>
            <a:r>
              <a:rPr lang="zh-CN" altLang="en-US" dirty="0"/>
              <a:t>型的测试与噪声水平</a:t>
            </a:r>
            <a:r>
              <a:rPr lang="en-US" altLang="zh-CN" dirty="0"/>
              <a:t>.pptx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56B1-C220-452D-AAAF-6C065E08D2D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94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项目介绍</a:t>
            </a:r>
            <a:r>
              <a:rPr lang="en-US" altLang="zh-CN" dirty="0"/>
              <a:t>PPT\20251222_</a:t>
            </a:r>
            <a:r>
              <a:rPr lang="zh-CN" altLang="en-US" dirty="0"/>
              <a:t>绘图</a:t>
            </a:r>
            <a:r>
              <a:rPr lang="en-US" altLang="zh-CN" dirty="0"/>
              <a:t>.pptx</a:t>
            </a:r>
          </a:p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\Ladder\</a:t>
            </a:r>
            <a:r>
              <a:rPr lang="zh-CN" altLang="en-US" dirty="0"/>
              <a:t>导热索</a:t>
            </a:r>
            <a:r>
              <a:rPr lang="en-US" altLang="zh-CN" dirty="0"/>
              <a:t>\20250320_</a:t>
            </a:r>
            <a:r>
              <a:rPr lang="zh-CN" altLang="en-US" dirty="0"/>
              <a:t>北化工导热索</a:t>
            </a:r>
            <a:r>
              <a:rPr lang="en-US" altLang="zh-CN" dirty="0"/>
              <a:t>\20250320_</a:t>
            </a:r>
            <a:r>
              <a:rPr lang="zh-CN" altLang="en-US" dirty="0"/>
              <a:t>第一版导热索</a:t>
            </a:r>
            <a:r>
              <a:rPr lang="en-US" altLang="zh-CN" dirty="0"/>
              <a:t>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56B1-C220-452D-AAAF-6C065E08D2D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90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\240928_</a:t>
            </a:r>
            <a:r>
              <a:rPr lang="zh-CN" altLang="en-US" dirty="0"/>
              <a:t>束流实验</a:t>
            </a:r>
            <a:r>
              <a:rPr lang="en-US" altLang="zh-CN" dirty="0"/>
              <a:t>Ladder</a:t>
            </a:r>
            <a:r>
              <a:rPr lang="zh-CN" altLang="en-US" dirty="0"/>
              <a:t>的组装和测试</a:t>
            </a:r>
            <a:r>
              <a:rPr lang="en-US" altLang="zh-CN" dirty="0"/>
              <a:t>\</a:t>
            </a:r>
            <a:r>
              <a:rPr lang="zh-CN" altLang="en-US" dirty="0"/>
              <a:t>照片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56B1-C220-452D-AAAF-6C065E08D2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7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64AA7F-DA9A-442D-924C-1B48B9EE2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3392"/>
            <a:ext cx="12192000" cy="690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-27045"/>
            <a:ext cx="12196800" cy="1113461"/>
          </a:xfrm>
          <a:solidFill>
            <a:schemeClr val="bg1">
              <a:alpha val="60000"/>
            </a:schemeClr>
          </a:solidFill>
        </p:spPr>
        <p:txBody>
          <a:bodyPr lIns="90000" tIns="46800" rIns="90000" bIns="46800" anchor="b" anchorCtr="0">
            <a:normAutofit/>
          </a:bodyPr>
          <a:lstStyle>
            <a:lvl1pPr algn="ctr">
              <a:defRPr lang="zh-CN" altLang="en-US" sz="5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6468" y="0"/>
            <a:ext cx="11095532" cy="692696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444611" y="713714"/>
            <a:ext cx="11340989" cy="0"/>
          </a:xfrm>
          <a:prstGeom prst="line">
            <a:avLst/>
          </a:prstGeom>
          <a:ln w="12700">
            <a:gradFill flip="none" rotWithShape="1">
              <a:gsLst>
                <a:gs pos="27000">
                  <a:srgbClr val="D2D7E0"/>
                </a:gs>
                <a:gs pos="0">
                  <a:srgbClr val="F7F8F9"/>
                </a:gs>
                <a:gs pos="100000">
                  <a:srgbClr val="002060"/>
                </a:gs>
              </a:gsLst>
              <a:path path="circle">
                <a:fillToRect l="100000" t="100000"/>
              </a:path>
              <a:tileRect r="-100000" b="-100000"/>
            </a:gra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10964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2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6468" y="0"/>
            <a:ext cx="11095532" cy="692696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00" y="835496"/>
            <a:ext cx="11277600" cy="5545832"/>
          </a:xfrm>
        </p:spPr>
        <p:txBody>
          <a:bodyPr/>
          <a:lstStyle>
            <a:lvl1pPr marL="342900" indent="-342900">
              <a:buClr>
                <a:srgbClr val="2A01BF"/>
              </a:buClr>
              <a:buFont typeface="Wingdings" panose="05000000000000000000" pitchFamily="2" charset="2"/>
              <a:buChar char="n"/>
              <a:defRPr b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buClr>
                <a:srgbClr val="FFC000"/>
              </a:buClr>
              <a:buFont typeface="Wingdings" panose="05000000000000000000" pitchFamily="2" charset="2"/>
              <a:buChar char="u"/>
              <a:defRPr b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p"/>
              <a:defRPr b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l"/>
              <a:defRPr b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defRPr b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444611" y="713714"/>
            <a:ext cx="11340989" cy="0"/>
          </a:xfrm>
          <a:prstGeom prst="line">
            <a:avLst/>
          </a:prstGeom>
          <a:ln w="12700">
            <a:gradFill flip="none" rotWithShape="1">
              <a:gsLst>
                <a:gs pos="27000">
                  <a:srgbClr val="D2D7E0"/>
                </a:gs>
                <a:gs pos="0">
                  <a:srgbClr val="F7F8F9"/>
                </a:gs>
                <a:gs pos="100000">
                  <a:srgbClr val="002060"/>
                </a:gs>
              </a:gsLst>
              <a:path path="circle">
                <a:fillToRect l="100000" t="100000"/>
              </a:path>
              <a:tileRect r="-100000" b="-100000"/>
            </a:gra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10964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6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6466" y="0"/>
            <a:ext cx="10481134" cy="720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 sz="320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BD698E72-7B6B-4FB7-BC71-990DBF265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822961"/>
            <a:ext cx="11277600" cy="5491440"/>
          </a:xfrm>
        </p:spPr>
        <p:txBody>
          <a:bodyPr/>
          <a:lstStyle>
            <a:lvl1pPr marL="342900" indent="-342900">
              <a:buClr>
                <a:srgbClr val="2A01BF"/>
              </a:buClr>
              <a:buFont typeface="Wingdings" panose="05000000000000000000" pitchFamily="2" charset="2"/>
              <a:buChar char="n"/>
              <a:defRPr sz="2800" b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buClr>
                <a:srgbClr val="FFC000"/>
              </a:buClr>
              <a:buFont typeface="Wingdings" panose="05000000000000000000" pitchFamily="2" charset="2"/>
              <a:buChar char="u"/>
              <a:defRPr sz="2700" b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p"/>
              <a:defRPr sz="2600" b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l"/>
              <a:defRPr sz="2500" b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defRPr sz="2400" b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84AF2AD-94AA-4BBB-91DE-F36A06E3F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96466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-27045"/>
            <a:ext cx="12196800" cy="1638562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2500C0"/>
                </a:solidFill>
              </a:rPr>
              <a:t>空间站高能宇宙辐射探测设施</a:t>
            </a:r>
            <a:r>
              <a:rPr lang="en-US" altLang="zh-CN" dirty="0">
                <a:solidFill>
                  <a:srgbClr val="2500C0"/>
                </a:solidFill>
              </a:rPr>
              <a:t>(HERD)</a:t>
            </a:r>
            <a:br>
              <a:rPr lang="en-US" altLang="zh-CN" dirty="0">
                <a:solidFill>
                  <a:srgbClr val="2500C0"/>
                </a:solidFill>
              </a:rPr>
            </a:br>
            <a:r>
              <a:rPr lang="zh-CN" altLang="en-US" dirty="0">
                <a:solidFill>
                  <a:srgbClr val="2500C0"/>
                </a:solidFill>
              </a:rPr>
              <a:t>硅微条探测器装配介绍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/>
          <a:lstStyle/>
          <a:p>
            <a:r>
              <a:rPr lang="zh-CN" altLang="en-US"/>
              <a:t>乔锐</a:t>
            </a:r>
            <a:r>
              <a:rPr lang="en-US" altLang="zh-CN"/>
              <a:t> </a:t>
            </a:r>
            <a:r>
              <a:rPr lang="zh-CN" altLang="en-US"/>
              <a:t>龚轲</a:t>
            </a:r>
            <a:r>
              <a:rPr lang="en-US" altLang="zh-CN"/>
              <a:t> </a:t>
            </a:r>
            <a:r>
              <a:rPr lang="zh-CN" altLang="en-US"/>
              <a:t>彭文溪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2D9242-ADE8-4D6B-AC17-9AD538B3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SCD</a:t>
            </a:r>
            <a:r>
              <a:rPr lang="zh-CN" altLang="en-US" dirty="0"/>
              <a:t>的双层硅微条探测器模块</a:t>
            </a:r>
            <a:r>
              <a:rPr lang="en-US" altLang="zh-CN" dirty="0"/>
              <a:t>(Super-Ladder)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D772E0-3537-4326-BF7A-9FCBB424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7AE311-4161-4D7B-B631-C5A80676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9EE8135-07AD-4764-ACF9-D45064EE9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85997"/>
            <a:ext cx="9303798" cy="1245251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400" dirty="0"/>
              <a:t>由于</a:t>
            </a:r>
            <a:r>
              <a:rPr lang="en-US" altLang="zh-CN" sz="2400" dirty="0"/>
              <a:t>HERD</a:t>
            </a:r>
            <a:r>
              <a:rPr lang="zh-CN" altLang="en-US" sz="2400" dirty="0"/>
              <a:t>创新性采用</a:t>
            </a:r>
            <a:r>
              <a:rPr lang="en-US" altLang="zh-CN" sz="2400" dirty="0"/>
              <a:t>5</a:t>
            </a:r>
            <a:r>
              <a:rPr lang="zh-CN" altLang="en-US" sz="2400" dirty="0"/>
              <a:t>面灵敏设计，因此要求</a:t>
            </a:r>
            <a:r>
              <a:rPr lang="en-US" altLang="zh-CN" sz="2400" dirty="0"/>
              <a:t>SCD</a:t>
            </a:r>
            <a:r>
              <a:rPr lang="zh-CN" altLang="en-US" sz="2400" dirty="0"/>
              <a:t>尽可能压缩厚度从而减少总重量和包络。因此</a:t>
            </a:r>
            <a:r>
              <a:rPr lang="en-US" altLang="zh-CN" sz="2400" dirty="0"/>
              <a:t>Giovanni</a:t>
            </a:r>
            <a:r>
              <a:rPr lang="zh-CN" altLang="en-US" sz="2400" dirty="0"/>
              <a:t>提出</a:t>
            </a:r>
            <a:r>
              <a:rPr lang="en-US" altLang="zh-CN" sz="2400" dirty="0"/>
              <a:t>Super-Ladder</a:t>
            </a:r>
            <a:r>
              <a:rPr lang="zh-CN" altLang="en-US" sz="2400" dirty="0"/>
              <a:t>方案，从而把蜂窝板层数从</a:t>
            </a:r>
            <a:r>
              <a:rPr lang="en-US" altLang="zh-CN" sz="2400" dirty="0"/>
              <a:t>4</a:t>
            </a:r>
            <a:r>
              <a:rPr lang="zh-CN" altLang="en-US" sz="2400" dirty="0"/>
              <a:t>层减为</a:t>
            </a:r>
            <a:r>
              <a:rPr lang="en-US" altLang="zh-CN" sz="2400" dirty="0"/>
              <a:t>2</a:t>
            </a:r>
            <a:r>
              <a:rPr lang="zh-CN" altLang="en-US" sz="2400" dirty="0"/>
              <a:t>层。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0EF2972-3FC5-4231-9C57-8432E3E494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2961"/>
            <a:ext cx="5940000" cy="3619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F4EBBEE-C5FF-4DF4-B60C-2DAB2AF344AE}"/>
              </a:ext>
            </a:extLst>
          </p:cNvPr>
          <p:cNvSpPr txBox="1"/>
          <p:nvPr/>
        </p:nvSpPr>
        <p:spPr>
          <a:xfrm>
            <a:off x="-1" y="4479732"/>
            <a:ext cx="59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侧面</a:t>
            </a:r>
            <a:r>
              <a:rPr lang="en-US" altLang="zh-CN" dirty="0"/>
              <a:t>SCD</a:t>
            </a:r>
            <a:r>
              <a:rPr lang="zh-CN" altLang="en-US" dirty="0"/>
              <a:t>一个</a:t>
            </a:r>
            <a:r>
              <a:rPr lang="en-US" altLang="zh-CN" dirty="0"/>
              <a:t>Super-Ladder</a:t>
            </a:r>
            <a:r>
              <a:rPr lang="zh-CN" altLang="en-US" dirty="0"/>
              <a:t>示意图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60DDFE7-A49A-4AC3-AEF0-AF25DA6BF0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231" y="830046"/>
            <a:ext cx="6045695" cy="19176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5E17B1B-C600-4508-A894-90D8D0089D45}"/>
              </a:ext>
            </a:extLst>
          </p:cNvPr>
          <p:cNvSpPr txBox="1"/>
          <p:nvPr/>
        </p:nvSpPr>
        <p:spPr>
          <a:xfrm>
            <a:off x="6079231" y="2747655"/>
            <a:ext cx="604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AMS-02</a:t>
            </a:r>
            <a:r>
              <a:rPr lang="zh-CN" altLang="en-US" dirty="0"/>
              <a:t>使用的</a:t>
            </a:r>
            <a:r>
              <a:rPr lang="en-US" altLang="zh-CN" dirty="0"/>
              <a:t>AIREX</a:t>
            </a:r>
            <a:r>
              <a:rPr lang="zh-CN" altLang="en-US" dirty="0"/>
              <a:t>支撑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A4843EB-58A6-4987-B796-A85268CB88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63800" y="3219239"/>
            <a:ext cx="2236251" cy="2286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97EDF25-A11E-4431-AEC9-879E112262E0}"/>
              </a:ext>
            </a:extLst>
          </p:cNvPr>
          <p:cNvSpPr txBox="1"/>
          <p:nvPr/>
        </p:nvSpPr>
        <p:spPr>
          <a:xfrm>
            <a:off x="9838925" y="5480365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导热索样片</a:t>
            </a:r>
          </a:p>
        </p:txBody>
      </p:sp>
    </p:spTree>
    <p:extLst>
      <p:ext uri="{BB962C8B-B14F-4D97-AF65-F5344CB8AC3E}">
        <p14:creationId xmlns:p14="http://schemas.microsoft.com/office/powerpoint/2010/main" val="116546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6E114-142A-4415-9B39-5746FB6A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SCD</a:t>
            </a:r>
            <a:r>
              <a:rPr lang="zh-CN" altLang="en-US" dirty="0"/>
              <a:t>的束流样机研制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4E836F-023F-460E-9154-301151F6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E8A2CC-CA6A-404E-A508-D16D296E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2A41DF9-C1F7-46A7-83C4-1E0C2EC5E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429" y="902399"/>
            <a:ext cx="11520000" cy="2104217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C9512BF-084E-4768-928B-E09333A7DE53}"/>
              </a:ext>
            </a:extLst>
          </p:cNvPr>
          <p:cNvSpPr txBox="1"/>
          <p:nvPr/>
        </p:nvSpPr>
        <p:spPr>
          <a:xfrm>
            <a:off x="301429" y="5910026"/>
            <a:ext cx="1152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紫金山天文台装配的</a:t>
            </a:r>
            <a:r>
              <a:rPr lang="en-US" altLang="zh-CN" dirty="0"/>
              <a:t>SCD</a:t>
            </a:r>
            <a:r>
              <a:rPr lang="zh-CN" altLang="en-US" dirty="0"/>
              <a:t>束流试验样机，包含</a:t>
            </a:r>
            <a:r>
              <a:rPr lang="en-US" altLang="zh-CN" dirty="0"/>
              <a:t>8</a:t>
            </a:r>
            <a:r>
              <a:rPr lang="zh-CN" altLang="en-US" dirty="0"/>
              <a:t>片硅，长度与</a:t>
            </a:r>
            <a:r>
              <a:rPr lang="en-US" altLang="zh-CN" dirty="0"/>
              <a:t>STK</a:t>
            </a:r>
            <a:r>
              <a:rPr lang="zh-CN" altLang="en-US" dirty="0"/>
              <a:t>一致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FA9A901-6FEF-4C8F-90CA-ABFF8FC6D7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01769" y="3326741"/>
            <a:ext cx="2357384" cy="20819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E4647F9-3BF5-445D-BCB9-49A2EBDBB4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430" y="3614068"/>
            <a:ext cx="3598705" cy="15072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F67E43-3B85-4CF6-8D7B-0B70665596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5689" y="2765221"/>
            <a:ext cx="2357383" cy="320497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767EC3A-D63A-4301-9575-FF280D1EFDD8}"/>
              </a:ext>
            </a:extLst>
          </p:cNvPr>
          <p:cNvSpPr/>
          <p:nvPr/>
        </p:nvSpPr>
        <p:spPr>
          <a:xfrm>
            <a:off x="2014380" y="2032000"/>
            <a:ext cx="302100" cy="508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1248FF7E-1C06-4452-9DC2-C5248F63A112}"/>
              </a:ext>
            </a:extLst>
          </p:cNvPr>
          <p:cNvCxnSpPr>
            <a:stCxn id="16" idx="2"/>
            <a:endCxn id="15" idx="1"/>
          </p:cNvCxnSpPr>
          <p:nvPr/>
        </p:nvCxnSpPr>
        <p:spPr>
          <a:xfrm flipH="1">
            <a:off x="2014381" y="2540000"/>
            <a:ext cx="151049" cy="649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7601AFE2-E197-4643-807E-CBDA05404AB1}"/>
              </a:ext>
            </a:extLst>
          </p:cNvPr>
          <p:cNvSpPr/>
          <p:nvPr/>
        </p:nvSpPr>
        <p:spPr>
          <a:xfrm>
            <a:off x="10007600" y="1236324"/>
            <a:ext cx="650240" cy="130367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1441EF02-18C4-4E89-A0AD-0A9827093FC0}"/>
              </a:ext>
            </a:extLst>
          </p:cNvPr>
          <p:cNvCxnSpPr>
            <a:cxnSpLocks/>
            <a:stCxn id="20" idx="2"/>
            <a:endCxn id="11" idx="1"/>
          </p:cNvCxnSpPr>
          <p:nvPr/>
        </p:nvCxnSpPr>
        <p:spPr>
          <a:xfrm>
            <a:off x="10332720" y="2540000"/>
            <a:ext cx="447741" cy="649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2BF35281-A2EF-4886-8E86-E476D9694021}"/>
              </a:ext>
            </a:extLst>
          </p:cNvPr>
          <p:cNvSpPr/>
          <p:nvPr/>
        </p:nvSpPr>
        <p:spPr>
          <a:xfrm>
            <a:off x="10332720" y="4094480"/>
            <a:ext cx="575950" cy="2732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CA9E2F5-A77E-432B-B1FA-4D71CDFBBD97}"/>
              </a:ext>
            </a:extLst>
          </p:cNvPr>
          <p:cNvCxnSpPr>
            <a:cxnSpLocks/>
            <a:stCxn id="25" idx="1"/>
            <a:endCxn id="13" idx="3"/>
          </p:cNvCxnSpPr>
          <p:nvPr/>
        </p:nvCxnSpPr>
        <p:spPr>
          <a:xfrm flipH="1">
            <a:off x="8575135" y="4231094"/>
            <a:ext cx="1757585" cy="1366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1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F4DF54-45B5-4BFE-9FF8-AE1F0261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Ladder</a:t>
            </a:r>
            <a:r>
              <a:rPr lang="zh-CN" altLang="en-US" dirty="0"/>
              <a:t>产线规划及投产矩阵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0135E4-E57E-4338-812A-1ADE7A18F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653F43-72C3-440B-B3F3-0367703E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2C29ACFF-DC76-4666-976D-616A0F2AA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291269"/>
              </p:ext>
            </p:extLst>
          </p:nvPr>
        </p:nvGraphicFramePr>
        <p:xfrm>
          <a:off x="65314" y="832484"/>
          <a:ext cx="11842205" cy="381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087">
                  <a:extLst>
                    <a:ext uri="{9D8B030D-6E8A-4147-A177-3AD203B41FA5}">
                      <a16:colId xmlns:a16="http://schemas.microsoft.com/office/drawing/2014/main" val="3062473717"/>
                    </a:ext>
                  </a:extLst>
                </a:gridCol>
                <a:gridCol w="693925">
                  <a:extLst>
                    <a:ext uri="{9D8B030D-6E8A-4147-A177-3AD203B41FA5}">
                      <a16:colId xmlns:a16="http://schemas.microsoft.com/office/drawing/2014/main" val="4132374753"/>
                    </a:ext>
                  </a:extLst>
                </a:gridCol>
                <a:gridCol w="1639131">
                  <a:extLst>
                    <a:ext uri="{9D8B030D-6E8A-4147-A177-3AD203B41FA5}">
                      <a16:colId xmlns:a16="http://schemas.microsoft.com/office/drawing/2014/main" val="3946833358"/>
                    </a:ext>
                  </a:extLst>
                </a:gridCol>
                <a:gridCol w="2159237">
                  <a:extLst>
                    <a:ext uri="{9D8B030D-6E8A-4147-A177-3AD203B41FA5}">
                      <a16:colId xmlns:a16="http://schemas.microsoft.com/office/drawing/2014/main" val="2829910003"/>
                    </a:ext>
                  </a:extLst>
                </a:gridCol>
                <a:gridCol w="3286694">
                  <a:extLst>
                    <a:ext uri="{9D8B030D-6E8A-4147-A177-3AD203B41FA5}">
                      <a16:colId xmlns:a16="http://schemas.microsoft.com/office/drawing/2014/main" val="124760884"/>
                    </a:ext>
                  </a:extLst>
                </a:gridCol>
                <a:gridCol w="3457131">
                  <a:extLst>
                    <a:ext uri="{9D8B030D-6E8A-4147-A177-3AD203B41FA5}">
                      <a16:colId xmlns:a16="http://schemas.microsoft.com/office/drawing/2014/main" val="291135389"/>
                    </a:ext>
                  </a:extLst>
                </a:gridCol>
              </a:tblGrid>
              <a:tr h="7632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各阶段</a:t>
                      </a:r>
                      <a:r>
                        <a:rPr lang="en-US" altLang="zh-CN" dirty="0"/>
                        <a:t>Ladder</a:t>
                      </a:r>
                      <a:r>
                        <a:rPr lang="zh-CN" altLang="en-US" dirty="0"/>
                        <a:t>投产数量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085255"/>
                  </a:ext>
                </a:extLst>
              </a:tr>
              <a:tr h="763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产线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负责人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电性件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鉴定件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2026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正样件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2027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539335"/>
                  </a:ext>
                </a:extLst>
              </a:tr>
              <a:tr h="76320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高能所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三号厅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袁煦昊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徐子骏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个</a:t>
                      </a:r>
                      <a:r>
                        <a:rPr lang="en-US" altLang="zh-CN" dirty="0"/>
                        <a:t>SCD</a:t>
                      </a:r>
                      <a:r>
                        <a:rPr lang="zh-CN" altLang="en-US" dirty="0"/>
                        <a:t>顶面</a:t>
                      </a:r>
                      <a:r>
                        <a:rPr lang="en-US" altLang="zh-CN" dirty="0"/>
                        <a:t>Super-Ladder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个</a:t>
                      </a:r>
                      <a:r>
                        <a:rPr lang="en-US" altLang="zh-CN" dirty="0"/>
                        <a:t>STK Ladder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28</a:t>
                      </a:r>
                      <a:r>
                        <a:rPr lang="zh-CN" altLang="en-US" dirty="0"/>
                        <a:t>个</a:t>
                      </a:r>
                      <a:r>
                        <a:rPr lang="en-US" altLang="zh-CN" dirty="0"/>
                        <a:t>SCD</a:t>
                      </a:r>
                      <a:r>
                        <a:rPr lang="zh-CN" altLang="en-US" dirty="0"/>
                        <a:t>顶面</a:t>
                      </a:r>
                      <a:r>
                        <a:rPr lang="en-US" altLang="zh-CN" dirty="0"/>
                        <a:t>Super-Ladder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56</a:t>
                      </a:r>
                      <a:r>
                        <a:rPr lang="zh-CN" altLang="en-US" dirty="0"/>
                        <a:t>个</a:t>
                      </a:r>
                      <a:r>
                        <a:rPr lang="en-US" altLang="zh-CN" dirty="0"/>
                        <a:t>STK Ladder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dirty="0"/>
                        <a:t>112</a:t>
                      </a:r>
                      <a:r>
                        <a:rPr lang="zh-CN" altLang="en-US" dirty="0"/>
                        <a:t>个</a:t>
                      </a:r>
                      <a:r>
                        <a:rPr lang="en-US" altLang="zh-CN" dirty="0"/>
                        <a:t>SCD</a:t>
                      </a:r>
                      <a:r>
                        <a:rPr lang="zh-CN" altLang="en-US" dirty="0"/>
                        <a:t>顶面</a:t>
                      </a:r>
                      <a:r>
                        <a:rPr lang="en-US" altLang="zh-CN" dirty="0"/>
                        <a:t>Super-Ladder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dirty="0"/>
                        <a:t>96</a:t>
                      </a:r>
                      <a:r>
                        <a:rPr lang="zh-CN" altLang="en-US" dirty="0"/>
                        <a:t>个</a:t>
                      </a:r>
                      <a:r>
                        <a:rPr lang="en-US" altLang="zh-CN" dirty="0"/>
                        <a:t>SCD</a:t>
                      </a:r>
                      <a:r>
                        <a:rPr lang="zh-CN" altLang="en-US" dirty="0"/>
                        <a:t>侧面</a:t>
                      </a:r>
                      <a:r>
                        <a:rPr lang="en-US" altLang="zh-CN" dirty="0"/>
                        <a:t>Super-Ladder</a:t>
                      </a:r>
                      <a:endParaRPr lang="zh-CN" altLang="en-US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112</a:t>
                      </a:r>
                      <a:r>
                        <a:rPr lang="zh-CN" altLang="en-US" dirty="0"/>
                        <a:t>个</a:t>
                      </a:r>
                      <a:r>
                        <a:rPr lang="en-US" altLang="zh-CN" dirty="0"/>
                        <a:t>STK Ladder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3706685"/>
                  </a:ext>
                </a:extLst>
              </a:tr>
              <a:tr h="76320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天体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197641"/>
                  </a:ext>
                </a:extLst>
              </a:tr>
              <a:tr h="763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紫台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紫台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韦家驹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</a:t>
                      </a:r>
                      <a:r>
                        <a:rPr lang="zh-CN" altLang="en-US" dirty="0"/>
                        <a:t>个</a:t>
                      </a:r>
                      <a:r>
                        <a:rPr lang="en-US" altLang="zh-CN" dirty="0"/>
                        <a:t>SCD</a:t>
                      </a:r>
                      <a:r>
                        <a:rPr lang="zh-CN" altLang="en-US" dirty="0"/>
                        <a:t>侧面</a:t>
                      </a:r>
                      <a:r>
                        <a:rPr lang="en-US" altLang="zh-CN" dirty="0"/>
                        <a:t>Super-Ladder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96</a:t>
                      </a:r>
                      <a:r>
                        <a:rPr lang="zh-CN" altLang="en-US" dirty="0"/>
                        <a:t>个</a:t>
                      </a:r>
                      <a:r>
                        <a:rPr lang="en-US" altLang="zh-CN" dirty="0"/>
                        <a:t>SCD</a:t>
                      </a:r>
                      <a:r>
                        <a:rPr lang="zh-CN" altLang="en-US" dirty="0"/>
                        <a:t>侧面</a:t>
                      </a:r>
                      <a:r>
                        <a:rPr lang="en-US" altLang="zh-CN" dirty="0"/>
                        <a:t>Super-Ladder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39905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7C38AE2-A9F6-4269-A040-B40B3B51504A}"/>
              </a:ext>
            </a:extLst>
          </p:cNvPr>
          <p:cNvSpPr txBox="1"/>
          <p:nvPr/>
        </p:nvSpPr>
        <p:spPr>
          <a:xfrm>
            <a:off x="612000" y="5000632"/>
            <a:ext cx="853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王建春老师是</a:t>
            </a:r>
            <a:r>
              <a:rPr lang="en-US" altLang="zh-CN" sz="2400" dirty="0"/>
              <a:t>Ladder</a:t>
            </a:r>
            <a:r>
              <a:rPr lang="zh-CN" altLang="en-US" sz="2400" dirty="0"/>
              <a:t>装配的总负责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为了确保性能的</a:t>
            </a:r>
            <a:r>
              <a:rPr lang="zh-CN" altLang="en-US" sz="2400" b="1" dirty="0">
                <a:solidFill>
                  <a:srgbClr val="FF0000"/>
                </a:solidFill>
              </a:rPr>
              <a:t>一致性</a:t>
            </a:r>
            <a:r>
              <a:rPr lang="zh-CN" altLang="en-US" sz="2400" dirty="0"/>
              <a:t>，三条产线尽量使用相同的装配工艺</a:t>
            </a:r>
          </a:p>
        </p:txBody>
      </p:sp>
    </p:spTree>
    <p:extLst>
      <p:ext uri="{BB962C8B-B14F-4D97-AF65-F5344CB8AC3E}">
        <p14:creationId xmlns:p14="http://schemas.microsoft.com/office/powerpoint/2010/main" val="165533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-11317" y="738000"/>
            <a:ext cx="4212476" cy="6120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HERD</a:t>
            </a:r>
            <a:r>
              <a:rPr lang="zh-CN" altLang="en-US" dirty="0"/>
              <a:t>的科学意义：</a:t>
            </a:r>
            <a:r>
              <a:rPr lang="zh-CN" altLang="en-US" dirty="0">
                <a:sym typeface="+mn-ea"/>
              </a:rPr>
              <a:t>空间</a:t>
            </a:r>
            <a:r>
              <a:rPr lang="zh-CN" altLang="en-US" dirty="0"/>
              <a:t>高精度宽能段大视场直接测量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635" y="776195"/>
            <a:ext cx="42398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高精度、大范围的电子能谱和各向异性精确测量，寻找邻近高能电子源，搜寻暗物质信号，确定高能电子谱精确结构。</a:t>
            </a:r>
          </a:p>
        </p:txBody>
      </p:sp>
      <p:pic>
        <p:nvPicPr>
          <p:cNvPr id="1026" name="Picture 2" descr="http://www.kdocs.cn/api/v3/office/copy/VFVHVmZYVkZ2enNLN2hRTWRCTUNUeEVNN2dpbW5BMXJLeFBkZzdCYlgxazRoaUdpVGdLdW5vL1VRdlMwQU03VXhzRXovV0VIU25mMFRmdlAzVTA4L2dTSEhMVDB0VjlEU3ZrK1p0S29lbVIyeG5HbUVsMVZwWDdwQ1d5My9kaGFPQ2JUT25qT3BTOCtlN0xSMElGNXB0emtmU1Bkd3lZZmlpSjVDWHBaTnlhNG9IQUJ0cE9FSTBHNVQxdCs2eUJnY1NmOGdveXZ2d1g0Nk16OEZCVDFoZWM5dm85dzM5a1FHTHdUOXZQaVE0WGFYeEtrQm95UjFKRjgyYlFFVjNnZEpGdGNNUDU2bTNnPQ==/attach/object/79aa5a75974268cc03a4988c3ea61e8613afd30b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4953743"/>
            <a:ext cx="3707175" cy="187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273164" y="764704"/>
            <a:ext cx="463114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大能量范围宇宙线能谱精确测量，预期将解决宇宙线‘膝’成因问题，确定邻近宇宙线源及宇宙线传播模型。</a:t>
            </a:r>
          </a:p>
        </p:txBody>
      </p:sp>
      <p:pic>
        <p:nvPicPr>
          <p:cNvPr id="1027" name="Picture 3" descr="http://www.kdocs.cn/api/v3/office/copy/VFVHVmZYVkZ2enNLN2hRTWRCTUNUeEVNN2dpbW5BMXJLeFBkZzdCYlgxazRoaUdpVGdLdW5vL1VRdlMwQU03VXhzRXovV0VIU25mMFRmdlAzVTA4L2dTSEhMVDB0VjlEU3ZrK1p0S29lbVIyeG5HbUVsMVZwWDdwQ1d5My9kaGFPQ2JUT25qT3BTOCtlN0xSMElGNXB0emtmU1Bkd3lZZmlpSjVDWHBaTnlhNG9IQUJ0cE9FSTBHNVQxdCs2eUJnY1NmOGdveXZ2d1g0Nk16OEZCVDFoZWM5dm85dzM5a1FHTHdUOXZQaVE0WGFYeEtrQm95UjFKRjgyYlFFVjNnZEpGdGNNUDU2bTNnPQ==/attach/object/3379519f48fda9a42f822caf08941e3b3df14d9c?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805" y="2331121"/>
            <a:ext cx="4477866" cy="24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31"/>
          <a:stretch>
            <a:fillRect/>
          </a:stretch>
        </p:blipFill>
        <p:spPr>
          <a:xfrm>
            <a:off x="4799857" y="4725144"/>
            <a:ext cx="4032448" cy="215100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19936" y="547542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LHAASO</a:t>
            </a:r>
            <a:r>
              <a:rPr lang="zh-CN" altLang="en-US" sz="1800" dirty="0"/>
              <a:t>结果</a:t>
            </a:r>
          </a:p>
        </p:txBody>
      </p:sp>
      <p:sp>
        <p:nvSpPr>
          <p:cNvPr id="11" name="Rectangle 1"/>
          <p:cNvSpPr/>
          <p:nvPr/>
        </p:nvSpPr>
        <p:spPr>
          <a:xfrm>
            <a:off x="4364521" y="4957002"/>
            <a:ext cx="1956820" cy="1728192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38864" y="4940906"/>
            <a:ext cx="86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HERD</a:t>
            </a:r>
            <a:r>
              <a:rPr lang="zh-CN" altLang="en-US" sz="1600" b="1" dirty="0">
                <a:solidFill>
                  <a:srgbClr val="FF0000"/>
                </a:solidFill>
              </a:rPr>
              <a:t>能区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00805" y="764704"/>
            <a:ext cx="30963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伽马天文研究和新物理信号。提高暗物质线谱探测灵敏度。伽马射线脉冲星阵列搜寻引力波信号。</a:t>
            </a:r>
          </a:p>
        </p:txBody>
      </p:sp>
      <p:pic>
        <p:nvPicPr>
          <p:cNvPr id="1028" name="Picture 4" descr="http://www.kdocs.cn/api/v3/office/copy/VFVHVmZYVkZ2enNLN2hRTWRCTUNUeEVNN2dpbW5BMXJLeFBkZzdCYlgxazRoaUdpVGdLdW5vL1VRdlMwQU03VXhzRXovV0VIU25mMFRmdlAzVTA4L2dTSEhMVDB0VjlEU3ZrK1p0S29lbVIyeG5HbUVsMVZwWDdwQ1d5My9kaGFPQ2JUT25qT3BTOCtlN0xSMElGNXB0emtmU1Bkd3lZZmlpSjVDWHBaTnlhNG9IQUJ0cE9FSTBHNVQxdCs2eUJnY1NmOGdveXZ2d1g0Nk16OEZCVDFoZWM5dm85dzM5a1FHTHdUOXZQaVE0WGFYeEtrQm95UjFKRjgyYlFFVjNnZEpGdGNNUDU2bTNnPQ==/attach/object/f228a19a8fb6bed87cc3a0419ec26334d3390064?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6678" y="2564904"/>
            <a:ext cx="3125322" cy="24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78" y="2602429"/>
            <a:ext cx="3690033" cy="2391141"/>
          </a:xfrm>
          <a:prstGeom prst="rect">
            <a:avLst/>
          </a:prstGeom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1312" y="5117604"/>
            <a:ext cx="3100072" cy="15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 userDrawn="1"/>
        </p:nvSpPr>
        <p:spPr>
          <a:xfrm>
            <a:off x="-1332089" y="5026378"/>
            <a:ext cx="3098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FADD09C-FB5C-4124-A1FA-CC3F5E0237E7}"/>
              </a:ext>
            </a:extLst>
          </p:cNvPr>
          <p:cNvSpPr/>
          <p:nvPr/>
        </p:nvSpPr>
        <p:spPr bwMode="auto">
          <a:xfrm>
            <a:off x="9000805" y="738000"/>
            <a:ext cx="3202514" cy="6120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BCFDB46-C854-4F33-B038-12FB59939F67}"/>
              </a:ext>
            </a:extLst>
          </p:cNvPr>
          <p:cNvSpPr/>
          <p:nvPr/>
        </p:nvSpPr>
        <p:spPr bwMode="auto">
          <a:xfrm>
            <a:off x="4297654" y="738000"/>
            <a:ext cx="4606656" cy="6120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HERD</a:t>
            </a:r>
            <a:r>
              <a:rPr lang="zh-CN" altLang="en-US" dirty="0">
                <a:latin typeface="+mn-lt"/>
              </a:rPr>
              <a:t>的组成与功能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B71805-DFC7-43FA-99F1-9A4F55E67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12" name="内容占位符 3"/>
          <p:cNvGraphicFramePr/>
          <p:nvPr>
            <p:extLst>
              <p:ext uri="{D42A27DB-BD31-4B8C-83A1-F6EECF244321}">
                <p14:modId xmlns:p14="http://schemas.microsoft.com/office/powerpoint/2010/main" val="636530506"/>
              </p:ext>
            </p:extLst>
          </p:nvPr>
        </p:nvGraphicFramePr>
        <p:xfrm>
          <a:off x="6168008" y="908721"/>
          <a:ext cx="5652637" cy="5647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子系统</a:t>
                      </a:r>
                      <a:endParaRPr lang="zh-CN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功能</a:t>
                      </a:r>
                      <a:endParaRPr lang="zh-CN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73"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量能器</a:t>
                      </a:r>
                      <a:r>
                        <a:rPr lang="en-US" altLang="zh-CN" sz="1800" kern="100" baseline="0" dirty="0">
                          <a:effectLst/>
                        </a:rPr>
                        <a:t>CALO</a:t>
                      </a:r>
                      <a:endParaRPr lang="zh-CN" altLang="en-US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>
                          <a:effectLst/>
                        </a:rPr>
                        <a:t>能量测量、粒子鉴别</a:t>
                      </a:r>
                      <a:endParaRPr lang="zh-CN" altLang="en-US" sz="1800" kern="100" baseline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73">
                <a:tc>
                  <a:txBody>
                    <a:bodyPr/>
                    <a:lstStyle/>
                    <a:p>
                      <a:pPr marL="0" marR="0" lvl="0" indent="92075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00" baseline="0" dirty="0">
                          <a:effectLst/>
                        </a:rPr>
                        <a:t>塑闪探测器</a:t>
                      </a:r>
                      <a:r>
                        <a:rPr lang="en-US" altLang="zh-CN" sz="1800" kern="100" baseline="0" dirty="0">
                          <a:effectLst/>
                        </a:rPr>
                        <a:t>PSD</a:t>
                      </a:r>
                      <a:endParaRPr lang="zh-CN" altLang="en-US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2075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00" baseline="0" dirty="0">
                          <a:effectLst/>
                        </a:rPr>
                        <a:t>伽马识别 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73"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硅径迹仪</a:t>
                      </a:r>
                      <a:r>
                        <a:rPr lang="en-US" altLang="zh-CN" sz="1800" kern="100" baseline="0" dirty="0">
                          <a:effectLst/>
                        </a:rPr>
                        <a:t>STK</a:t>
                      </a:r>
                      <a:endParaRPr lang="zh-CN" altLang="en-US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伽马径迹测量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373"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硅电荷探测器</a:t>
                      </a:r>
                      <a:r>
                        <a:rPr lang="en-US" altLang="zh-CN" sz="1800" kern="100" baseline="0" dirty="0">
                          <a:effectLst/>
                        </a:rPr>
                        <a:t>SCD</a:t>
                      </a:r>
                      <a:endParaRPr lang="zh-CN" altLang="en-US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电荷测量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428"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穿越辐射探测器</a:t>
                      </a:r>
                      <a:r>
                        <a:rPr lang="en-US" altLang="zh-CN" sz="1800" kern="100" baseline="0" dirty="0">
                          <a:effectLst/>
                        </a:rPr>
                        <a:t>TRD</a:t>
                      </a:r>
                      <a:endParaRPr lang="zh-CN" altLang="en-US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baseline="0" dirty="0" err="1">
                          <a:effectLst/>
                        </a:rPr>
                        <a:t>TeV</a:t>
                      </a:r>
                      <a:r>
                        <a:rPr lang="zh-CN" altLang="en-US" sz="1800" kern="100" baseline="0" dirty="0">
                          <a:effectLst/>
                        </a:rPr>
                        <a:t>粒子绝对能标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28"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增强相机</a:t>
                      </a:r>
                      <a:endParaRPr lang="zh-CN" altLang="en-US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量能器大动态高速读出系统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428"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触发探测器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提供公共触发；辅助能量测量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428"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综合电子学</a:t>
                      </a:r>
                      <a:endParaRPr lang="en-US" altLang="zh-CN" sz="1800" kern="100" baseline="0" dirty="0">
                        <a:effectLst/>
                      </a:endParaRPr>
                    </a:p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（舱外和舱内）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载荷供配电、运控管理等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4428"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热控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载荷热控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4428"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结构机构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baseline="0" dirty="0">
                          <a:effectLst/>
                        </a:rPr>
                        <a:t>载荷支撑、分离与对接</a:t>
                      </a:r>
                      <a:endParaRPr lang="zh-CN" altLang="en-US" sz="18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5602" name="图片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3696354"/>
            <a:ext cx="5040560" cy="285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0" name="图片 2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42" y="754382"/>
            <a:ext cx="5191533" cy="285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FB6302C-9A15-46E8-9575-67768134DE95}"/>
              </a:ext>
            </a:extLst>
          </p:cNvPr>
          <p:cNvSpPr/>
          <p:nvPr/>
        </p:nvSpPr>
        <p:spPr>
          <a:xfrm flipV="1">
            <a:off x="6168008" y="2315276"/>
            <a:ext cx="5652637" cy="998374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928" y="896765"/>
            <a:ext cx="2243821" cy="17401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</a:rPr>
              <a:t>硅径迹仪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</a:rPr>
              <a:t>(STK)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1774" y="958140"/>
            <a:ext cx="5186448" cy="5711220"/>
          </a:xfrm>
        </p:spPr>
        <p:txBody>
          <a:bodyPr>
            <a:normAutofit fontScale="92500" lnSpcReduction="20000"/>
          </a:bodyPr>
          <a:lstStyle/>
          <a:p>
            <a:pPr>
              <a:buSzPct val="80000"/>
              <a:buFont typeface="Wingdings" panose="05000000000000000000" pitchFamily="2" charset="2"/>
              <a:buChar char="n"/>
            </a:pPr>
            <a:r>
              <a:rPr lang="zh-CN" altLang="en-US" sz="2200" b="1" dirty="0">
                <a:latin typeface="+mn-lt"/>
                <a:cs typeface="Arial" panose="020B0604020202020204" pitchFamily="34" charset="0"/>
              </a:rPr>
              <a:t>主要功能：</a:t>
            </a:r>
            <a:r>
              <a:rPr lang="zh-CN" altLang="en-US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顶部入射</a:t>
            </a:r>
            <a:r>
              <a:rPr lang="zh-CN" altLang="en-US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伽马光子转换和方向测量</a:t>
            </a:r>
            <a:r>
              <a:rPr lang="en-US" altLang="zh-CN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CN" altLang="en-US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点源观测高精度</a:t>
            </a:r>
          </a:p>
          <a:p>
            <a:pPr>
              <a:spcBef>
                <a:spcPts val="1200"/>
              </a:spcBef>
              <a:buSzPct val="80000"/>
            </a:pPr>
            <a:r>
              <a:rPr lang="zh-CN" altLang="en-US" sz="2200" b="1" dirty="0">
                <a:latin typeface="+mn-lt"/>
              </a:rPr>
              <a:t>工作原理</a:t>
            </a:r>
            <a:endParaRPr lang="en-US" altLang="zh-CN" sz="2200" b="1" dirty="0">
              <a:latin typeface="+mn-lt"/>
            </a:endParaRPr>
          </a:p>
          <a:p>
            <a:pPr lvl="1">
              <a:buSzPct val="80000"/>
            </a:pPr>
            <a:r>
              <a:rPr lang="zh-CN" altLang="en-US" sz="2000" dirty="0">
                <a:latin typeface="+mn-lt"/>
              </a:rPr>
              <a:t>伽马射线在</a:t>
            </a:r>
            <a:r>
              <a:rPr lang="en-US" altLang="zh-CN" sz="2000" dirty="0">
                <a:latin typeface="+mn-lt"/>
              </a:rPr>
              <a:t>STK</a:t>
            </a:r>
            <a:r>
              <a:rPr lang="zh-CN" altLang="en-US" sz="2000" dirty="0">
                <a:latin typeface="+mn-lt"/>
              </a:rPr>
              <a:t>中转换产生的正负电子对，在多层硅微条探测器中产生信号，重建得到伽马入射方向。</a:t>
            </a:r>
            <a:endParaRPr lang="en-US" altLang="zh-CN" sz="2000" dirty="0">
              <a:latin typeface="+mn-lt"/>
            </a:endParaRPr>
          </a:p>
          <a:p>
            <a:pPr>
              <a:spcBef>
                <a:spcPts val="1200"/>
              </a:spcBef>
              <a:buSzPct val="80000"/>
            </a:pPr>
            <a:r>
              <a:rPr lang="en-US" altLang="zh-CN" sz="2200" b="1" dirty="0">
                <a:latin typeface="+mn-lt"/>
              </a:rPr>
              <a:t>STK</a:t>
            </a:r>
            <a:r>
              <a:rPr lang="zh-CN" altLang="en-US" sz="2200" b="1" dirty="0">
                <a:latin typeface="+mn-lt"/>
              </a:rPr>
              <a:t>组成：</a:t>
            </a:r>
            <a:r>
              <a:rPr lang="en-US" altLang="zh-CN" sz="1900" b="1" dirty="0">
                <a:latin typeface="+mn-lt"/>
                <a:cs typeface="Arial" panose="020B0604020202020204" pitchFamily="34" charset="0"/>
              </a:rPr>
              <a:t>1</a:t>
            </a:r>
            <a:r>
              <a:rPr lang="zh-CN" altLang="en-US" sz="1900" b="1" dirty="0">
                <a:latin typeface="+mn-lt"/>
                <a:cs typeface="Arial" panose="020B0604020202020204" pitchFamily="34" charset="0"/>
              </a:rPr>
              <a:t>个顶面 </a:t>
            </a:r>
            <a:r>
              <a:rPr lang="en-US" altLang="zh-CN" sz="19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(~4.3</a:t>
            </a:r>
            <a:r>
              <a:rPr lang="zh-CN" altLang="en-US" sz="19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万读出通道</a:t>
            </a:r>
            <a:r>
              <a:rPr lang="en-US" altLang="zh-CN" sz="1900" dirty="0">
                <a:latin typeface="+mn-lt"/>
                <a:cs typeface="Arial" panose="020B0604020202020204" pitchFamily="34" charset="0"/>
              </a:rPr>
              <a:t>)</a:t>
            </a:r>
            <a:endParaRPr lang="en-US" altLang="zh-CN" sz="1900" b="1" dirty="0">
              <a:latin typeface="+mn-lt"/>
              <a:cs typeface="Arial" panose="020B0604020202020204" pitchFamily="34" charset="0"/>
            </a:endParaRPr>
          </a:p>
          <a:p>
            <a:pPr lvl="1">
              <a:buSzPct val="80000"/>
            </a:pP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112</a:t>
            </a:r>
            <a:r>
              <a:rPr lang="zh-CN" altLang="en-US" sz="2000" dirty="0">
                <a:latin typeface="+mn-lt"/>
              </a:rPr>
              <a:t>个硅微条探测器组件</a:t>
            </a:r>
            <a:r>
              <a:rPr lang="en-US" altLang="zh-CN" sz="2000" dirty="0">
                <a:latin typeface="+mn-lt"/>
              </a:rPr>
              <a:t>(ASIC</a:t>
            </a:r>
            <a:r>
              <a:rPr lang="zh-CN" altLang="en-US" sz="2000" dirty="0">
                <a:latin typeface="+mn-lt"/>
              </a:rPr>
              <a:t>读出</a:t>
            </a:r>
            <a:r>
              <a:rPr lang="en-US" altLang="zh-CN" sz="2000" dirty="0">
                <a:latin typeface="+mn-lt"/>
              </a:rPr>
              <a:t>)</a:t>
            </a:r>
          </a:p>
          <a:p>
            <a:pPr lvl="1">
              <a:buSzPct val="80000"/>
            </a:pPr>
            <a:r>
              <a:rPr lang="en-US" altLang="zh-CN" sz="2000" dirty="0">
                <a:latin typeface="+mn-lt"/>
              </a:rPr>
              <a:t> 4</a:t>
            </a:r>
            <a:r>
              <a:rPr lang="zh-CN" altLang="en-US" sz="2000" dirty="0">
                <a:latin typeface="+mn-lt"/>
              </a:rPr>
              <a:t>个后端电子学</a:t>
            </a:r>
            <a:r>
              <a:rPr lang="en-US" altLang="zh-CN" sz="2000" dirty="0">
                <a:latin typeface="+mn-lt"/>
              </a:rPr>
              <a:t>TRB</a:t>
            </a:r>
            <a:r>
              <a:rPr lang="zh-CN" altLang="en-US" sz="2000" dirty="0">
                <a:latin typeface="+mn-lt"/>
              </a:rPr>
              <a:t>；</a:t>
            </a:r>
            <a:endParaRPr lang="en-US" altLang="zh-CN" sz="2000" dirty="0">
              <a:latin typeface="+mn-lt"/>
            </a:endParaRPr>
          </a:p>
          <a:p>
            <a:pPr marL="342900" lvl="1" indent="-342900">
              <a:spcBef>
                <a:spcPts val="1200"/>
              </a:spcBef>
              <a:buClr>
                <a:srgbClr val="2A01BF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200" dirty="0">
                <a:latin typeface="+mn-lt"/>
                <a:cs typeface="+mn-cs"/>
              </a:rPr>
              <a:t>继承</a:t>
            </a:r>
            <a:r>
              <a:rPr lang="en-US" altLang="zh-CN" sz="2200" dirty="0">
                <a:latin typeface="+mn-lt"/>
                <a:cs typeface="+mn-cs"/>
              </a:rPr>
              <a:t>DAMPE-STK</a:t>
            </a:r>
            <a:r>
              <a:rPr lang="zh-CN" altLang="en-US" sz="2200" dirty="0">
                <a:latin typeface="+mn-lt"/>
                <a:cs typeface="+mn-cs"/>
              </a:rPr>
              <a:t>方案并增加在轨实时触发能力，能区扩展到</a:t>
            </a:r>
            <a:r>
              <a:rPr lang="en-US" altLang="zh-CN" sz="2200" dirty="0">
                <a:latin typeface="+mn-lt"/>
                <a:cs typeface="+mn-cs"/>
              </a:rPr>
              <a:t>0.5GeV</a:t>
            </a:r>
            <a:r>
              <a:rPr lang="zh-CN" altLang="en-US" sz="2200" dirty="0">
                <a:latin typeface="+mn-lt"/>
                <a:cs typeface="+mn-cs"/>
              </a:rPr>
              <a:t>以下，大幅提升伽马探测能力。</a:t>
            </a:r>
            <a:endParaRPr lang="en-US" altLang="zh-CN" sz="2200" dirty="0">
              <a:latin typeface="+mn-lt"/>
              <a:cs typeface="+mn-cs"/>
            </a:endParaRPr>
          </a:p>
          <a:p>
            <a:pPr marL="342900" lvl="1" indent="-342900">
              <a:spcBef>
                <a:spcPts val="1200"/>
              </a:spcBef>
              <a:buClr>
                <a:srgbClr val="2A01BF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200" dirty="0">
                <a:latin typeface="+mn-lt"/>
                <a:cs typeface="+mn-cs"/>
              </a:rPr>
              <a:t>CALO</a:t>
            </a:r>
            <a:r>
              <a:rPr lang="zh-CN" altLang="en-US" sz="2200" dirty="0">
                <a:latin typeface="+mn-lt"/>
                <a:cs typeface="+mn-cs"/>
              </a:rPr>
              <a:t>能够重建</a:t>
            </a:r>
            <a:r>
              <a:rPr lang="en-US" altLang="zh-CN" sz="2200" dirty="0">
                <a:latin typeface="+mn-lt"/>
                <a:cs typeface="+mn-cs"/>
              </a:rPr>
              <a:t>4</a:t>
            </a:r>
            <a:r>
              <a:rPr lang="zh-CN" altLang="en-US" sz="2200" dirty="0">
                <a:latin typeface="+mn-lt"/>
                <a:cs typeface="+mn-cs"/>
              </a:rPr>
              <a:t>个侧面入射的伽马射线方向</a:t>
            </a:r>
            <a:r>
              <a:rPr lang="en-US" altLang="zh-CN" sz="2200" b="1" dirty="0">
                <a:latin typeface="+mn-lt"/>
                <a:cs typeface="+mn-cs"/>
                <a:sym typeface="Wingdings" panose="05000000000000000000" pitchFamily="2" charset="2"/>
              </a:rPr>
              <a:t></a:t>
            </a:r>
            <a:r>
              <a:rPr lang="zh-CN" altLang="en-US" sz="2200" b="1" dirty="0">
                <a:latin typeface="+mn-lt"/>
                <a:cs typeface="+mn-cs"/>
              </a:rPr>
              <a:t>弥散源观测大接收度</a:t>
            </a:r>
            <a:endParaRPr lang="en-US" altLang="zh-CN" sz="2200" b="1" dirty="0">
              <a:latin typeface="+mn-lt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51006" y="5876300"/>
            <a:ext cx="3085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硅微条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sensor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键合串联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74359" y="276457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片硅微条组成一个组件</a:t>
            </a: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9723703" y="723738"/>
          <a:ext cx="1966141" cy="2108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" name="Visio" r:id="rId4" imgW="6835140" imgH="7341235" progId="Visio.Drawing.15">
                  <p:embed/>
                </p:oleObj>
              </mc:Choice>
              <mc:Fallback>
                <p:oleObj name="Visio" r:id="rId4" imgW="6835140" imgH="7341235" progId="Visio.Drawing.15">
                  <p:embed/>
                  <p:pic>
                    <p:nvPicPr>
                      <p:cNvPr id="19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3703" y="723738"/>
                        <a:ext cx="1966141" cy="2108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7680176" y="764443"/>
          <a:ext cx="1800165" cy="1809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" name="Visio" r:id="rId6" imgW="4902835" imgH="5564505" progId="Visio.Drawing.15">
                  <p:embed/>
                </p:oleObj>
              </mc:Choice>
              <mc:Fallback>
                <p:oleObj name="Visio" r:id="rId6" imgW="4902835" imgH="5564505" progId="Visio.Drawing.15">
                  <p:embed/>
                  <p:pic>
                    <p:nvPicPr>
                      <p:cNvPr id="21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176" y="764443"/>
                        <a:ext cx="1800165" cy="1809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222" y="4589144"/>
            <a:ext cx="2896050" cy="112769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223" y="3438100"/>
            <a:ext cx="2896050" cy="877772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 bwMode="auto">
          <a:xfrm>
            <a:off x="7165788" y="3479442"/>
            <a:ext cx="720080" cy="64918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6739691" y="3591798"/>
            <a:ext cx="360040" cy="649188"/>
          </a:xfrm>
          <a:prstGeom prst="ellipse">
            <a:avLst/>
          </a:prstGeom>
          <a:noFill/>
          <a:ln w="1270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0" name="直接箭头连接符 29"/>
          <p:cNvCxnSpPr>
            <a:cxnSpLocks/>
            <a:endCxn id="23" idx="0"/>
          </p:cNvCxnSpPr>
          <p:nvPr/>
        </p:nvCxnSpPr>
        <p:spPr bwMode="auto">
          <a:xfrm>
            <a:off x="6960096" y="4128630"/>
            <a:ext cx="136151" cy="46051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882C5A7-F0B1-448F-8600-EEFA63EC0D8D}"/>
              </a:ext>
            </a:extLst>
          </p:cNvPr>
          <p:cNvSpPr txBox="1"/>
          <p:nvPr/>
        </p:nvSpPr>
        <p:spPr>
          <a:xfrm>
            <a:off x="7808218" y="275813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径迹测量示意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59718A9-7038-473A-896F-5633AD81A20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140" y="3428999"/>
            <a:ext cx="3264461" cy="249831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8521F28-3E1B-4BF1-9894-75FD60DE4D09}"/>
              </a:ext>
            </a:extLst>
          </p:cNvPr>
          <p:cNvSpPr txBox="1"/>
          <p:nvPr/>
        </p:nvSpPr>
        <p:spPr>
          <a:xfrm>
            <a:off x="8400256" y="5882456"/>
            <a:ext cx="343368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8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束流样机实测位置分辨满足要求</a:t>
            </a:r>
          </a:p>
        </p:txBody>
      </p:sp>
    </p:spTree>
    <p:extLst>
      <p:ext uri="{BB962C8B-B14F-4D97-AF65-F5344CB8AC3E}">
        <p14:creationId xmlns:p14="http://schemas.microsoft.com/office/powerpoint/2010/main" val="53828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</a:rPr>
              <a:t>硅电荷探测器</a:t>
            </a:r>
            <a:r>
              <a:rPr lang="en-US" altLang="zh-CN" dirty="0">
                <a:latin typeface="+mn-lt"/>
              </a:rPr>
              <a:t>(SCD)</a:t>
            </a:r>
            <a:endParaRPr lang="zh-CN" altLang="en-US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00" y="822961"/>
            <a:ext cx="11277600" cy="4548611"/>
          </a:xfrm>
        </p:spPr>
        <p:txBody>
          <a:bodyPr>
            <a:normAutofit/>
          </a:bodyPr>
          <a:lstStyle/>
          <a:p>
            <a:r>
              <a:rPr lang="zh-CN" altLang="en-US" sz="2200" b="1" dirty="0">
                <a:latin typeface="+mn-lt"/>
              </a:rPr>
              <a:t>主要功能：</a:t>
            </a:r>
            <a:r>
              <a:rPr lang="zh-CN" altLang="en-US" sz="2200" dirty="0">
                <a:solidFill>
                  <a:srgbClr val="FF0000"/>
                </a:solidFill>
                <a:latin typeface="+mn-lt"/>
              </a:rPr>
              <a:t>电荷测量</a:t>
            </a:r>
            <a:r>
              <a:rPr lang="en-US" altLang="zh-CN" sz="2200" dirty="0">
                <a:solidFill>
                  <a:srgbClr val="FF0000"/>
                </a:solidFill>
                <a:latin typeface="+mn-lt"/>
              </a:rPr>
              <a:t>Z=1~28</a:t>
            </a:r>
            <a:r>
              <a:rPr lang="zh-CN" altLang="en-US" sz="2200" dirty="0">
                <a:solidFill>
                  <a:srgbClr val="FF0000"/>
                </a:solidFill>
                <a:latin typeface="+mn-lt"/>
              </a:rPr>
              <a:t>。对质子和碳的分辨分别优于</a:t>
            </a:r>
            <a:r>
              <a:rPr lang="en-US" altLang="zh-CN" sz="2200" dirty="0">
                <a:solidFill>
                  <a:srgbClr val="FF0000"/>
                </a:solidFill>
                <a:latin typeface="+mn-lt"/>
              </a:rPr>
              <a:t>0.15 </a:t>
            </a:r>
            <a:r>
              <a:rPr lang="en-US" altLang="zh-CN" sz="2200" dirty="0" err="1">
                <a:solidFill>
                  <a:srgbClr val="FF0000"/>
                </a:solidFill>
                <a:latin typeface="+mn-lt"/>
              </a:rPr>
              <a:t>c.u.</a:t>
            </a:r>
            <a:r>
              <a:rPr lang="zh-CN" altLang="en-US" sz="2200" dirty="0">
                <a:solidFill>
                  <a:srgbClr val="FF0000"/>
                </a:solidFill>
                <a:latin typeface="+mn-lt"/>
              </a:rPr>
              <a:t>和</a:t>
            </a:r>
            <a:r>
              <a:rPr lang="en-US" altLang="zh-CN" sz="2200" dirty="0">
                <a:solidFill>
                  <a:srgbClr val="FF0000"/>
                </a:solidFill>
                <a:latin typeface="+mn-lt"/>
              </a:rPr>
              <a:t>0.20 </a:t>
            </a:r>
            <a:r>
              <a:rPr lang="en-US" altLang="zh-CN" sz="2200" dirty="0" err="1">
                <a:solidFill>
                  <a:srgbClr val="FF0000"/>
                </a:solidFill>
                <a:latin typeface="+mn-lt"/>
              </a:rPr>
              <a:t>c.u.</a:t>
            </a:r>
            <a:endParaRPr lang="en-US" altLang="zh-CN" sz="2000" dirty="0">
              <a:solidFill>
                <a:schemeClr val="accent2"/>
              </a:solidFill>
              <a:latin typeface="+mn-lt"/>
            </a:endParaRPr>
          </a:p>
          <a:p>
            <a:r>
              <a:rPr lang="zh-CN" altLang="en-US" sz="2200" b="1" dirty="0">
                <a:latin typeface="+mn-lt"/>
              </a:rPr>
              <a:t>服务的科学目标：</a:t>
            </a:r>
            <a:r>
              <a:rPr lang="zh-CN" altLang="en-US" sz="2200" dirty="0">
                <a:solidFill>
                  <a:srgbClr val="FF0000"/>
                </a:solidFill>
                <a:latin typeface="+mn-lt"/>
              </a:rPr>
              <a:t>宇宙线起源、加速和传播机制</a:t>
            </a:r>
            <a:endParaRPr lang="en-US" altLang="zh-CN" sz="2200" dirty="0">
              <a:solidFill>
                <a:srgbClr val="FF0000"/>
              </a:solidFill>
              <a:latin typeface="+mn-lt"/>
            </a:endParaRPr>
          </a:p>
          <a:p>
            <a:r>
              <a:rPr lang="zh-CN" altLang="en-US" sz="2200" b="1" dirty="0">
                <a:latin typeface="+mn-lt"/>
              </a:rPr>
              <a:t>组成：</a:t>
            </a:r>
            <a:endParaRPr lang="en-US" altLang="zh-CN" sz="2200" b="1" dirty="0">
              <a:latin typeface="+mn-lt"/>
            </a:endParaRPr>
          </a:p>
          <a:p>
            <a:pPr lvl="1"/>
            <a:r>
              <a:rPr lang="en-US" altLang="zh-CN" sz="2000" dirty="0">
                <a:latin typeface="+mn-lt"/>
              </a:rPr>
              <a:t>1</a:t>
            </a:r>
            <a:r>
              <a:rPr lang="zh-CN" altLang="en-US" sz="2000" dirty="0">
                <a:latin typeface="+mn-lt"/>
              </a:rPr>
              <a:t>个顶面</a:t>
            </a:r>
            <a:r>
              <a:rPr lang="en-US" altLang="zh-CN" sz="2000" dirty="0">
                <a:latin typeface="+mn-lt"/>
              </a:rPr>
              <a:t>SCD</a:t>
            </a:r>
            <a:r>
              <a:rPr lang="zh-CN" altLang="en-US" sz="2000" dirty="0">
                <a:latin typeface="+mn-lt"/>
              </a:rPr>
              <a:t>和</a:t>
            </a:r>
            <a:r>
              <a:rPr lang="en-US" altLang="zh-CN" sz="2000" dirty="0">
                <a:latin typeface="+mn-lt"/>
              </a:rPr>
              <a:t>4</a:t>
            </a:r>
            <a:r>
              <a:rPr lang="zh-CN" altLang="en-US" sz="2000" dirty="0">
                <a:latin typeface="+mn-lt"/>
              </a:rPr>
              <a:t>个侧面</a:t>
            </a:r>
            <a:r>
              <a:rPr lang="en-US" altLang="zh-CN" sz="2000" dirty="0">
                <a:latin typeface="+mn-lt"/>
              </a:rPr>
              <a:t>SCD</a:t>
            </a:r>
          </a:p>
          <a:p>
            <a:pPr lvl="1"/>
            <a:r>
              <a:rPr lang="zh-CN" altLang="en-US" sz="2000" dirty="0">
                <a:latin typeface="+mn-lt"/>
              </a:rPr>
              <a:t>每面包含</a:t>
            </a:r>
            <a:r>
              <a:rPr lang="en-US" altLang="zh-CN" sz="2000" dirty="0">
                <a:latin typeface="+mn-lt"/>
              </a:rPr>
              <a:t>4</a:t>
            </a:r>
            <a:r>
              <a:rPr lang="zh-CN" altLang="en-US" sz="2000" dirty="0">
                <a:latin typeface="+mn-lt"/>
              </a:rPr>
              <a:t>大层</a:t>
            </a:r>
            <a:r>
              <a:rPr lang="en-US" altLang="zh-CN" sz="2000" dirty="0">
                <a:latin typeface="+mn-lt"/>
              </a:rPr>
              <a:t>X/Y</a:t>
            </a:r>
            <a:r>
              <a:rPr lang="zh-CN" altLang="en-US" sz="2000" dirty="0">
                <a:latin typeface="+mn-lt"/>
              </a:rPr>
              <a:t>硅微条探测器，精确测量电荷，并提供方向测量</a:t>
            </a:r>
            <a:endParaRPr lang="en-US" altLang="zh-CN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536" y="3651616"/>
            <a:ext cx="3160695" cy="248939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45501" y="6116443"/>
            <a:ext cx="4543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dirty="0">
                <a:latin typeface="+mn-lt"/>
                <a:ea typeface="微软雅黑" panose="020B0503020204020204" pitchFamily="34" charset="-122"/>
              </a:rPr>
              <a:t>SCD</a:t>
            </a:r>
            <a:r>
              <a:rPr lang="zh-CN" altLang="en-US" sz="2200" dirty="0">
                <a:latin typeface="+mn-lt"/>
                <a:ea typeface="微软雅黑" panose="020B0503020204020204" pitchFamily="34" charset="-122"/>
              </a:rPr>
              <a:t>包含</a:t>
            </a:r>
            <a:r>
              <a:rPr lang="en-US" altLang="zh-CN" sz="2200" dirty="0">
                <a:latin typeface="+mn-lt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latin typeface="+mn-lt"/>
                <a:ea typeface="微软雅黑" panose="020B0503020204020204" pitchFamily="34" charset="-122"/>
              </a:rPr>
              <a:t>个顶面和</a:t>
            </a:r>
            <a:r>
              <a:rPr lang="en-US" altLang="zh-CN" sz="2200" dirty="0">
                <a:latin typeface="+mn-lt"/>
                <a:ea typeface="微软雅黑" panose="020B0503020204020204" pitchFamily="34" charset="-122"/>
              </a:rPr>
              <a:t>4</a:t>
            </a:r>
            <a:r>
              <a:rPr lang="zh-CN" altLang="en-US" sz="2200" dirty="0">
                <a:latin typeface="+mn-lt"/>
                <a:ea typeface="微软雅黑" panose="020B0503020204020204" pitchFamily="34" charset="-122"/>
              </a:rPr>
              <a:t>个侧面</a:t>
            </a:r>
            <a:endParaRPr lang="en-US" altLang="zh-CN" sz="2200" dirty="0">
              <a:latin typeface="+mn-lt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>
                <a:latin typeface="+mn-lt"/>
                <a:ea typeface="微软雅黑" panose="020B0503020204020204" pitchFamily="34" charset="-122"/>
              </a:rPr>
              <a:t>每面包含</a:t>
            </a:r>
            <a:r>
              <a:rPr lang="en-US" altLang="zh-CN" sz="2200" dirty="0">
                <a:latin typeface="+mn-lt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latin typeface="+mn-lt"/>
                <a:ea typeface="微软雅黑" panose="020B0503020204020204" pitchFamily="34" charset="-122"/>
              </a:rPr>
              <a:t>个探测器机箱和若干</a:t>
            </a:r>
            <a:r>
              <a:rPr lang="en-US" altLang="zh-CN" sz="2200" dirty="0">
                <a:latin typeface="+mn-lt"/>
                <a:ea typeface="微软雅黑" panose="020B0503020204020204" pitchFamily="34" charset="-122"/>
              </a:rPr>
              <a:t>FFE</a:t>
            </a:r>
            <a:endParaRPr lang="zh-CN" altLang="en-US" sz="2200" dirty="0">
              <a:latin typeface="+mn-lt"/>
              <a:ea typeface="微软雅黑" panose="020B0503020204020204" pitchFamily="34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096000" y="3651616"/>
          <a:ext cx="5006038" cy="244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Visio" r:id="rId4" imgW="6076315" imgH="2320290" progId="Visio.Drawing.15">
                  <p:embed/>
                </p:oleObj>
              </mc:Choice>
              <mc:Fallback>
                <p:oleObj name="Visio" r:id="rId4" imgW="6076315" imgH="2320290" progId="Visio.Drawing.15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651616"/>
                        <a:ext cx="5006038" cy="24400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841474" y="6074233"/>
            <a:ext cx="2959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algn="ctr"/>
            <a:r>
              <a:rPr lang="zh-CN" altLang="en-US" sz="2200" dirty="0">
                <a:latin typeface="+mn-lt"/>
                <a:ea typeface="微软雅黑" panose="020B0503020204020204" pitchFamily="34" charset="-122"/>
              </a:rPr>
              <a:t>探测器机箱包含</a:t>
            </a:r>
            <a:endParaRPr lang="en-US" altLang="zh-CN" sz="2200" dirty="0">
              <a:latin typeface="+mn-lt"/>
              <a:ea typeface="微软雅黑" panose="020B0503020204020204" pitchFamily="34" charset="-122"/>
            </a:endParaRPr>
          </a:p>
          <a:p>
            <a:pPr algn="ctr"/>
            <a:r>
              <a:rPr lang="en-US" altLang="zh-CN" sz="2200" dirty="0">
                <a:latin typeface="+mn-lt"/>
                <a:ea typeface="微软雅黑" panose="020B0503020204020204" pitchFamily="34" charset="-122"/>
              </a:rPr>
              <a:t>4</a:t>
            </a:r>
            <a:r>
              <a:rPr lang="zh-CN" altLang="en-US" sz="2200" dirty="0">
                <a:latin typeface="+mn-lt"/>
                <a:ea typeface="微软雅黑" panose="020B0503020204020204" pitchFamily="34" charset="-122"/>
              </a:rPr>
              <a:t>大层</a:t>
            </a:r>
            <a:r>
              <a:rPr lang="en-US" altLang="zh-CN" sz="2200" dirty="0">
                <a:latin typeface="+mn-lt"/>
                <a:ea typeface="微软雅黑" panose="020B0503020204020204" pitchFamily="34" charset="-122"/>
              </a:rPr>
              <a:t>XY</a:t>
            </a:r>
            <a:r>
              <a:rPr lang="zh-CN" altLang="en-US" sz="2200" dirty="0">
                <a:latin typeface="+mn-lt"/>
                <a:ea typeface="微软雅黑" panose="020B0503020204020204" pitchFamily="34" charset="-122"/>
              </a:rPr>
              <a:t>硅微条探测器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09C98-50F5-4D97-822D-14B95DFE5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硅微条探测器模块</a:t>
            </a:r>
            <a:r>
              <a:rPr lang="en-US" altLang="zh-CN" dirty="0"/>
              <a:t>(Ladder)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AE93E64-3066-4BA8-A318-BB6A2128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000" y="6419957"/>
            <a:ext cx="2700000" cy="316800"/>
          </a:xfrm>
        </p:spPr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241020-E2B1-4D2F-9E7A-DD2EBEF8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D8BEF7-0250-4FE8-B657-DE2263B78C2A}"/>
              </a:ext>
            </a:extLst>
          </p:cNvPr>
          <p:cNvSpPr/>
          <p:nvPr/>
        </p:nvSpPr>
        <p:spPr>
          <a:xfrm>
            <a:off x="142613" y="885435"/>
            <a:ext cx="1157681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STK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子系统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8E2022-4511-4596-AB8B-30B2F9953C2A}"/>
              </a:ext>
            </a:extLst>
          </p:cNvPr>
          <p:cNvSpPr/>
          <p:nvPr/>
        </p:nvSpPr>
        <p:spPr>
          <a:xfrm>
            <a:off x="142613" y="3768177"/>
            <a:ext cx="1157681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SCD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子系统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2BEEED2-E17B-40CE-BF6B-564E40ED66F8}"/>
              </a:ext>
            </a:extLst>
          </p:cNvPr>
          <p:cNvSpPr/>
          <p:nvPr/>
        </p:nvSpPr>
        <p:spPr>
          <a:xfrm>
            <a:off x="4470503" y="885435"/>
            <a:ext cx="1786856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112</a:t>
            </a:r>
            <a:r>
              <a:rPr lang="zh-CN" altLang="en-US" dirty="0">
                <a:solidFill>
                  <a:schemeClr val="tx1"/>
                </a:solidFill>
              </a:rPr>
              <a:t>个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Ladder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B4D044-C401-47F0-9FED-FA25A0061B01}"/>
              </a:ext>
            </a:extLst>
          </p:cNvPr>
          <p:cNvSpPr/>
          <p:nvPr/>
        </p:nvSpPr>
        <p:spPr>
          <a:xfrm>
            <a:off x="1859461" y="2628198"/>
            <a:ext cx="2040177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112</a:t>
            </a:r>
            <a:r>
              <a:rPr lang="zh-CN" altLang="en-US" dirty="0">
                <a:solidFill>
                  <a:schemeClr val="tx1"/>
                </a:solidFill>
              </a:rPr>
              <a:t>个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顶面</a:t>
            </a:r>
            <a:r>
              <a:rPr lang="en-US" altLang="zh-CN" dirty="0">
                <a:solidFill>
                  <a:schemeClr val="tx1"/>
                </a:solidFill>
              </a:rPr>
              <a:t>Super-Ladder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0DD25E6-86E0-44C3-8275-0610D81DDE86}"/>
              </a:ext>
            </a:extLst>
          </p:cNvPr>
          <p:cNvSpPr/>
          <p:nvPr/>
        </p:nvSpPr>
        <p:spPr>
          <a:xfrm>
            <a:off x="1859461" y="4888998"/>
            <a:ext cx="2040176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192</a:t>
            </a:r>
            <a:r>
              <a:rPr lang="zh-CN" altLang="en-US" dirty="0">
                <a:solidFill>
                  <a:schemeClr val="tx1"/>
                </a:solidFill>
              </a:rPr>
              <a:t>个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侧面</a:t>
            </a:r>
            <a:r>
              <a:rPr lang="en-US" altLang="zh-CN" dirty="0">
                <a:solidFill>
                  <a:schemeClr val="tx1"/>
                </a:solidFill>
              </a:rPr>
              <a:t>Super-Ladder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FEFB1A9-D83E-422B-9287-231377F46FBF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1300294" y="1245435"/>
            <a:ext cx="31702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4F24BD0-D9F4-4D01-AEB5-16B238E80688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1300294" y="2988198"/>
            <a:ext cx="559167" cy="1139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22D14A7-3593-4AE1-A494-FCF042F09602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1300294" y="4128177"/>
            <a:ext cx="559167" cy="1120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D4FA8702-6ECF-4E28-81DB-4DDD33DF095F}"/>
              </a:ext>
            </a:extLst>
          </p:cNvPr>
          <p:cNvSpPr/>
          <p:nvPr/>
        </p:nvSpPr>
        <p:spPr>
          <a:xfrm>
            <a:off x="4470503" y="5425398"/>
            <a:ext cx="1786856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192</a:t>
            </a:r>
            <a:r>
              <a:rPr lang="zh-CN" altLang="en-US" dirty="0">
                <a:solidFill>
                  <a:schemeClr val="tx1"/>
                </a:solidFill>
              </a:rPr>
              <a:t>个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侧面</a:t>
            </a:r>
            <a:r>
              <a:rPr lang="en-US" altLang="zh-CN" dirty="0">
                <a:solidFill>
                  <a:schemeClr val="tx1"/>
                </a:solidFill>
              </a:rPr>
              <a:t>P</a:t>
            </a:r>
            <a:r>
              <a:rPr lang="zh-CN" altLang="en-US" dirty="0">
                <a:solidFill>
                  <a:schemeClr val="tx1"/>
                </a:solidFill>
              </a:rPr>
              <a:t>型</a:t>
            </a:r>
            <a:r>
              <a:rPr lang="en-US" altLang="zh-CN" dirty="0">
                <a:solidFill>
                  <a:schemeClr val="tx1"/>
                </a:solidFill>
              </a:rPr>
              <a:t>Ladder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9F040B4-3EC9-41CD-BEB8-28EB0C54DFC6}"/>
              </a:ext>
            </a:extLst>
          </p:cNvPr>
          <p:cNvSpPr/>
          <p:nvPr/>
        </p:nvSpPr>
        <p:spPr>
          <a:xfrm>
            <a:off x="4470503" y="4290408"/>
            <a:ext cx="1786856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192</a:t>
            </a:r>
            <a:r>
              <a:rPr lang="zh-CN" altLang="en-US" dirty="0">
                <a:solidFill>
                  <a:schemeClr val="tx1"/>
                </a:solidFill>
              </a:rPr>
              <a:t>个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侧面</a:t>
            </a:r>
            <a:r>
              <a:rPr lang="en-US" altLang="zh-CN" dirty="0">
                <a:solidFill>
                  <a:schemeClr val="tx1"/>
                </a:solidFill>
              </a:rPr>
              <a:t>Z</a:t>
            </a:r>
            <a:r>
              <a:rPr lang="zh-CN" altLang="en-US" dirty="0">
                <a:solidFill>
                  <a:schemeClr val="tx1"/>
                </a:solidFill>
              </a:rPr>
              <a:t>型</a:t>
            </a:r>
            <a:r>
              <a:rPr lang="en-US" altLang="zh-CN" dirty="0">
                <a:solidFill>
                  <a:schemeClr val="tx1"/>
                </a:solidFill>
              </a:rPr>
              <a:t>Ladder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9E07890-8E01-429C-8193-72B7C7A2954F}"/>
              </a:ext>
            </a:extLst>
          </p:cNvPr>
          <p:cNvSpPr/>
          <p:nvPr/>
        </p:nvSpPr>
        <p:spPr>
          <a:xfrm>
            <a:off x="4470503" y="2020426"/>
            <a:ext cx="1786856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112</a:t>
            </a:r>
            <a:r>
              <a:rPr lang="zh-CN" altLang="en-US" dirty="0">
                <a:solidFill>
                  <a:schemeClr val="tx1"/>
                </a:solidFill>
              </a:rPr>
              <a:t>个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顶面</a:t>
            </a:r>
            <a:r>
              <a:rPr lang="en-US" altLang="zh-CN" dirty="0">
                <a:solidFill>
                  <a:schemeClr val="tx1"/>
                </a:solidFill>
              </a:rPr>
              <a:t>P</a:t>
            </a:r>
            <a:r>
              <a:rPr lang="zh-CN" altLang="en-US" dirty="0">
                <a:solidFill>
                  <a:schemeClr val="tx1"/>
                </a:solidFill>
              </a:rPr>
              <a:t>型</a:t>
            </a:r>
            <a:r>
              <a:rPr lang="en-US" altLang="zh-CN" dirty="0">
                <a:solidFill>
                  <a:schemeClr val="tx1"/>
                </a:solidFill>
              </a:rPr>
              <a:t>Ladder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3F9D6AE-ADF0-4810-A987-59C44CE3DA15}"/>
              </a:ext>
            </a:extLst>
          </p:cNvPr>
          <p:cNvSpPr/>
          <p:nvPr/>
        </p:nvSpPr>
        <p:spPr>
          <a:xfrm>
            <a:off x="4470503" y="3155417"/>
            <a:ext cx="1786856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112</a:t>
            </a:r>
            <a:r>
              <a:rPr lang="zh-CN" altLang="en-US" dirty="0">
                <a:solidFill>
                  <a:schemeClr val="tx1"/>
                </a:solidFill>
              </a:rPr>
              <a:t>个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顶面</a:t>
            </a:r>
            <a:r>
              <a:rPr lang="en-US" altLang="zh-CN" dirty="0">
                <a:solidFill>
                  <a:schemeClr val="tx1"/>
                </a:solidFill>
              </a:rPr>
              <a:t>Z</a:t>
            </a:r>
            <a:r>
              <a:rPr lang="zh-CN" altLang="en-US" dirty="0">
                <a:solidFill>
                  <a:schemeClr val="tx1"/>
                </a:solidFill>
              </a:rPr>
              <a:t>型</a:t>
            </a:r>
            <a:r>
              <a:rPr lang="en-US" altLang="zh-CN" dirty="0">
                <a:solidFill>
                  <a:schemeClr val="tx1"/>
                </a:solidFill>
              </a:rPr>
              <a:t>Ladder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463E78DD-D00E-4408-BCF0-8DCE12E2185B}"/>
              </a:ext>
            </a:extLst>
          </p:cNvPr>
          <p:cNvCxnSpPr>
            <a:cxnSpLocks/>
            <a:stCxn id="10" idx="3"/>
            <a:endCxn id="30" idx="1"/>
          </p:cNvCxnSpPr>
          <p:nvPr/>
        </p:nvCxnSpPr>
        <p:spPr>
          <a:xfrm flipV="1">
            <a:off x="3899638" y="2380426"/>
            <a:ext cx="570865" cy="607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7F1B360-A16D-4921-8668-9F6167EEF12D}"/>
              </a:ext>
            </a:extLst>
          </p:cNvPr>
          <p:cNvCxnSpPr>
            <a:cxnSpLocks/>
            <a:stCxn id="10" idx="3"/>
            <a:endCxn id="31" idx="1"/>
          </p:cNvCxnSpPr>
          <p:nvPr/>
        </p:nvCxnSpPr>
        <p:spPr>
          <a:xfrm>
            <a:off x="3899638" y="2988198"/>
            <a:ext cx="570865" cy="527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3E79747B-973D-4BA8-954C-DCD97159AD91}"/>
              </a:ext>
            </a:extLst>
          </p:cNvPr>
          <p:cNvCxnSpPr>
            <a:cxnSpLocks/>
            <a:stCxn id="11" idx="3"/>
            <a:endCxn id="28" idx="1"/>
          </p:cNvCxnSpPr>
          <p:nvPr/>
        </p:nvCxnSpPr>
        <p:spPr>
          <a:xfrm flipV="1">
            <a:off x="3899637" y="4650408"/>
            <a:ext cx="570866" cy="598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335F1A7D-CA5D-415D-AD5E-6FF5B4C43DBC}"/>
              </a:ext>
            </a:extLst>
          </p:cNvPr>
          <p:cNvCxnSpPr>
            <a:cxnSpLocks/>
            <a:stCxn id="11" idx="3"/>
            <a:endCxn id="22" idx="1"/>
          </p:cNvCxnSpPr>
          <p:nvPr/>
        </p:nvCxnSpPr>
        <p:spPr>
          <a:xfrm>
            <a:off x="3899637" y="5248998"/>
            <a:ext cx="570866" cy="53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C387CEAE-1976-4D93-8D5D-9AEC7CB2C29E}"/>
              </a:ext>
            </a:extLst>
          </p:cNvPr>
          <p:cNvSpPr txBox="1"/>
          <p:nvPr/>
        </p:nvSpPr>
        <p:spPr>
          <a:xfrm>
            <a:off x="1" y="6181367"/>
            <a:ext cx="707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主要分为</a:t>
            </a:r>
            <a:r>
              <a:rPr lang="en-US" altLang="zh-CN" b="1" dirty="0">
                <a:solidFill>
                  <a:srgbClr val="FF0000"/>
                </a:solidFill>
              </a:rPr>
              <a:t>5</a:t>
            </a:r>
            <a:r>
              <a:rPr lang="zh-CN" altLang="en-US" b="1" dirty="0">
                <a:solidFill>
                  <a:srgbClr val="FF0000"/>
                </a:solidFill>
              </a:rPr>
              <a:t>种</a:t>
            </a:r>
            <a:r>
              <a:rPr lang="en-US" altLang="zh-CN" b="1" dirty="0">
                <a:solidFill>
                  <a:srgbClr val="FF0000"/>
                </a:solidFill>
              </a:rPr>
              <a:t>Ladder</a:t>
            </a:r>
            <a:r>
              <a:rPr lang="zh-CN" altLang="en-US" b="1" dirty="0">
                <a:solidFill>
                  <a:srgbClr val="FF0000"/>
                </a:solidFill>
              </a:rPr>
              <a:t>构型</a:t>
            </a:r>
          </a:p>
        </p:txBody>
      </p:sp>
      <p:graphicFrame>
        <p:nvGraphicFramePr>
          <p:cNvPr id="60" name="表格 59">
            <a:extLst>
              <a:ext uri="{FF2B5EF4-FFF2-40B4-BE49-F238E27FC236}">
                <a16:creationId xmlns:a16="http://schemas.microsoft.com/office/drawing/2014/main" id="{A9F42261-4B1A-4B31-9A17-262D261D7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775013"/>
              </p:ext>
            </p:extLst>
          </p:nvPr>
        </p:nvGraphicFramePr>
        <p:xfrm>
          <a:off x="6720397" y="415768"/>
          <a:ext cx="5246703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901">
                  <a:extLst>
                    <a:ext uri="{9D8B030D-6E8A-4147-A177-3AD203B41FA5}">
                      <a16:colId xmlns:a16="http://schemas.microsoft.com/office/drawing/2014/main" val="1889714620"/>
                    </a:ext>
                  </a:extLst>
                </a:gridCol>
                <a:gridCol w="1748901">
                  <a:extLst>
                    <a:ext uri="{9D8B030D-6E8A-4147-A177-3AD203B41FA5}">
                      <a16:colId xmlns:a16="http://schemas.microsoft.com/office/drawing/2014/main" val="2437900430"/>
                    </a:ext>
                  </a:extLst>
                </a:gridCol>
                <a:gridCol w="1748901">
                  <a:extLst>
                    <a:ext uri="{9D8B030D-6E8A-4147-A177-3AD203B41FA5}">
                      <a16:colId xmlns:a16="http://schemas.microsoft.com/office/drawing/2014/main" val="34416706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构型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每</a:t>
                      </a:r>
                      <a:r>
                        <a:rPr lang="en-US" altLang="zh-CN" dirty="0"/>
                        <a:t>Ladder</a:t>
                      </a:r>
                      <a:r>
                        <a:rPr lang="zh-CN" altLang="en-US" dirty="0"/>
                        <a:t>的探测器数量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探测器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级联方式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162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STK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普通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41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SCD</a:t>
                      </a:r>
                    </a:p>
                    <a:p>
                      <a:pPr algn="ctr"/>
                      <a:r>
                        <a:rPr lang="zh-CN" altLang="en-US" dirty="0"/>
                        <a:t>顶面</a:t>
                      </a:r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型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普通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43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SCD</a:t>
                      </a:r>
                    </a:p>
                    <a:p>
                      <a:pPr algn="ctr"/>
                      <a:r>
                        <a:rPr lang="zh-CN" altLang="en-US" dirty="0"/>
                        <a:t>顶面</a:t>
                      </a:r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938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SCD</a:t>
                      </a:r>
                    </a:p>
                    <a:p>
                      <a:pPr algn="ctr"/>
                      <a:r>
                        <a:rPr lang="zh-CN" altLang="en-US" dirty="0"/>
                        <a:t>侧面</a:t>
                      </a:r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型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普通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760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SCD</a:t>
                      </a:r>
                    </a:p>
                    <a:p>
                      <a:pPr algn="ctr"/>
                      <a:r>
                        <a:rPr lang="zh-CN" altLang="en-US" dirty="0"/>
                        <a:t>侧面</a:t>
                      </a:r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10674"/>
                  </a:ext>
                </a:extLst>
              </a:tr>
            </a:tbl>
          </a:graphicData>
        </a:graphic>
      </p:graphicFrame>
      <p:sp>
        <p:nvSpPr>
          <p:cNvPr id="72" name="文本框 71">
            <a:extLst>
              <a:ext uri="{FF2B5EF4-FFF2-40B4-BE49-F238E27FC236}">
                <a16:creationId xmlns:a16="http://schemas.microsoft.com/office/drawing/2014/main" id="{C475A7C1-91E1-4934-9AF1-E8DD9ECA58C0}"/>
              </a:ext>
            </a:extLst>
          </p:cNvPr>
          <p:cNvSpPr txBox="1"/>
          <p:nvPr/>
        </p:nvSpPr>
        <p:spPr>
          <a:xfrm>
            <a:off x="6720398" y="55768"/>
            <a:ext cx="524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Ladder</a:t>
            </a:r>
            <a:r>
              <a:rPr lang="zh-CN" altLang="en-US" dirty="0"/>
              <a:t>构型一览表</a:t>
            </a:r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6E5AE393-1E0E-4948-9ACE-90FACC658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5953"/>
              </p:ext>
            </p:extLst>
          </p:nvPr>
        </p:nvGraphicFramePr>
        <p:xfrm>
          <a:off x="6720397" y="4436640"/>
          <a:ext cx="5246703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901">
                  <a:extLst>
                    <a:ext uri="{9D8B030D-6E8A-4147-A177-3AD203B41FA5}">
                      <a16:colId xmlns:a16="http://schemas.microsoft.com/office/drawing/2014/main" val="1889714620"/>
                    </a:ext>
                  </a:extLst>
                </a:gridCol>
                <a:gridCol w="1748901">
                  <a:extLst>
                    <a:ext uri="{9D8B030D-6E8A-4147-A177-3AD203B41FA5}">
                      <a16:colId xmlns:a16="http://schemas.microsoft.com/office/drawing/2014/main" val="2437900430"/>
                    </a:ext>
                  </a:extLst>
                </a:gridCol>
                <a:gridCol w="1748901">
                  <a:extLst>
                    <a:ext uri="{9D8B030D-6E8A-4147-A177-3AD203B41FA5}">
                      <a16:colId xmlns:a16="http://schemas.microsoft.com/office/drawing/2014/main" val="34416706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探测器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SCD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STK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162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面积</a:t>
                      </a:r>
                      <a:r>
                        <a:rPr lang="en-US" altLang="zh-CN" dirty="0"/>
                        <a:t>(mm</a:t>
                      </a:r>
                      <a:r>
                        <a:rPr lang="en-US" altLang="zh-CN" baseline="30000" dirty="0"/>
                        <a:t>2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98 ×98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41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厚度</a:t>
                      </a:r>
                      <a:r>
                        <a:rPr lang="en-US" altLang="zh-CN" dirty="0"/>
                        <a:t>(um)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320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耦合方式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DC+</a:t>
                      </a:r>
                      <a:r>
                        <a:rPr lang="zh-CN" altLang="en-US" dirty="0"/>
                        <a:t>偏压电阻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AC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143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通道数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640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384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938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ASIC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IDE1140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VATA450.3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760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67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3E8B6-6AE1-42E3-95B7-EC70E151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66" y="0"/>
            <a:ext cx="10481134" cy="720000"/>
          </a:xfrm>
        </p:spPr>
        <p:txBody>
          <a:bodyPr/>
          <a:lstStyle/>
          <a:p>
            <a:r>
              <a:rPr lang="en-US" altLang="zh-CN" dirty="0"/>
              <a:t>Ladder</a:t>
            </a:r>
            <a:r>
              <a:rPr lang="zh-CN" altLang="en-US" dirty="0"/>
              <a:t>种类</a:t>
            </a:r>
            <a:r>
              <a:rPr lang="en-US" altLang="zh-CN" dirty="0"/>
              <a:t>(1)</a:t>
            </a:r>
            <a:r>
              <a:rPr lang="zh-CN" altLang="en-US" dirty="0"/>
              <a:t>：普通型</a:t>
            </a:r>
            <a:r>
              <a:rPr lang="en-US" altLang="zh-CN" dirty="0"/>
              <a:t>Ladder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0F24F4-1844-493B-BA7C-944986DD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06759A-7E0D-419C-8291-9B3CE77F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5676007-99B2-47AB-8F8A-2C95EB05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5494649"/>
            <a:ext cx="11277600" cy="117400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普通型</a:t>
            </a:r>
            <a:r>
              <a:rPr lang="en-US" altLang="zh-CN" dirty="0"/>
              <a:t>Ladder</a:t>
            </a:r>
            <a:r>
              <a:rPr lang="zh-CN" altLang="en-US" dirty="0"/>
              <a:t>指微条方向指向读出电子学。</a:t>
            </a:r>
            <a:endParaRPr lang="en-US" altLang="zh-CN" dirty="0"/>
          </a:p>
          <a:p>
            <a:r>
              <a:rPr lang="zh-CN" altLang="en-US" dirty="0"/>
              <a:t>普通型</a:t>
            </a:r>
            <a:r>
              <a:rPr lang="en-US" altLang="zh-CN" dirty="0"/>
              <a:t>Ladder</a:t>
            </a:r>
            <a:r>
              <a:rPr lang="zh-CN" altLang="en-US" dirty="0"/>
              <a:t>结构简单，已经研制成功。</a:t>
            </a: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0106DEEB-57CD-44F5-83CD-B46A506324BA}"/>
              </a:ext>
            </a:extLst>
          </p:cNvPr>
          <p:cNvSpPr/>
          <p:nvPr/>
        </p:nvSpPr>
        <p:spPr>
          <a:xfrm>
            <a:off x="612000" y="2623828"/>
            <a:ext cx="200800" cy="20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E4857F0-4B97-4BCE-8FE4-487634A55004}"/>
              </a:ext>
            </a:extLst>
          </p:cNvPr>
          <p:cNvSpPr/>
          <p:nvPr/>
        </p:nvSpPr>
        <p:spPr>
          <a:xfrm>
            <a:off x="272250" y="2623828"/>
            <a:ext cx="200800" cy="20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E07D811F-B943-4139-9F68-79F665F814B0}"/>
              </a:ext>
            </a:extLst>
          </p:cNvPr>
          <p:cNvSpPr txBox="1"/>
          <p:nvPr/>
        </p:nvSpPr>
        <p:spPr>
          <a:xfrm>
            <a:off x="5611930" y="4672104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硅微条探测器</a:t>
            </a:r>
            <a:r>
              <a:rPr lang="en-US" altLang="zh-CN" dirty="0"/>
              <a:t>1#</a:t>
            </a:r>
          </a:p>
          <a:p>
            <a:pPr algn="ctr"/>
            <a:r>
              <a:rPr lang="zh-CN" altLang="en-US" dirty="0"/>
              <a:t>左右都均匀分布着大量焊盘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EBDC116-E597-4252-BCDB-BB7DBA3641CE}"/>
              </a:ext>
            </a:extLst>
          </p:cNvPr>
          <p:cNvSpPr txBox="1"/>
          <p:nvPr/>
        </p:nvSpPr>
        <p:spPr>
          <a:xfrm>
            <a:off x="942200" y="4672104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硅微条探测器</a:t>
            </a:r>
            <a:r>
              <a:rPr lang="en-US" altLang="zh-CN" dirty="0"/>
              <a:t>2#</a:t>
            </a:r>
          </a:p>
          <a:p>
            <a:pPr algn="ctr"/>
            <a:r>
              <a:rPr lang="zh-CN" altLang="en-US" dirty="0"/>
              <a:t>左右都均匀分布着大量焊盘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4CDBCD44-AD54-458F-9107-1B0E3C94DB57}"/>
              </a:ext>
            </a:extLst>
          </p:cNvPr>
          <p:cNvSpPr txBox="1"/>
          <p:nvPr/>
        </p:nvSpPr>
        <p:spPr>
          <a:xfrm>
            <a:off x="9991128" y="4672104"/>
            <a:ext cx="187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读出电子学</a:t>
            </a:r>
            <a:endParaRPr lang="en-US" altLang="zh-CN" dirty="0"/>
          </a:p>
          <a:p>
            <a:pPr algn="ctr"/>
            <a:r>
              <a:rPr lang="zh-CN" altLang="en-US" dirty="0"/>
              <a:t>均匀分布着大量焊盘</a:t>
            </a:r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650B5F05-AE20-460B-9B50-14F42319B704}"/>
              </a:ext>
            </a:extLst>
          </p:cNvPr>
          <p:cNvGrpSpPr/>
          <p:nvPr/>
        </p:nvGrpSpPr>
        <p:grpSpPr>
          <a:xfrm>
            <a:off x="942200" y="933085"/>
            <a:ext cx="3600000" cy="3600000"/>
            <a:chOff x="942200" y="933085"/>
            <a:chExt cx="3600000" cy="3600000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416BB214-52C8-4216-96D1-23D7814C41AA}"/>
                </a:ext>
              </a:extLst>
            </p:cNvPr>
            <p:cNvGrpSpPr/>
            <p:nvPr/>
          </p:nvGrpSpPr>
          <p:grpSpPr>
            <a:xfrm>
              <a:off x="942200" y="933085"/>
              <a:ext cx="3600000" cy="3600000"/>
              <a:chOff x="942200" y="933085"/>
              <a:chExt cx="3600000" cy="3600000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171E141-65D6-47C7-8246-9EA2E38CC5CD}"/>
                  </a:ext>
                </a:extLst>
              </p:cNvPr>
              <p:cNvSpPr/>
              <p:nvPr/>
            </p:nvSpPr>
            <p:spPr>
              <a:xfrm>
                <a:off x="942200" y="933085"/>
                <a:ext cx="3600000" cy="360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DF13655E-DB50-4CAC-9485-F99B67683238}"/>
                  </a:ext>
                </a:extLst>
              </p:cNvPr>
              <p:cNvGrpSpPr/>
              <p:nvPr/>
            </p:nvGrpSpPr>
            <p:grpSpPr>
              <a:xfrm>
                <a:off x="970539" y="2590315"/>
                <a:ext cx="3543322" cy="288000"/>
                <a:chOff x="639958" y="1649601"/>
                <a:chExt cx="3543322" cy="288000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11076F5D-8906-42AB-A7B7-4DA184556A33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C626A0D6-5C1C-4E7C-B026-E5178E837619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1DF58B6D-BA29-4407-920F-44124896289D}"/>
                    </a:ext>
                  </a:extLst>
                </p:cNvPr>
                <p:cNvCxnSpPr>
                  <a:stCxn id="17" idx="3"/>
                  <a:endCxn id="18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B19A6E09-E1B1-4AF0-84DC-D960D4A2CA83}"/>
                  </a:ext>
                </a:extLst>
              </p:cNvPr>
              <p:cNvGrpSpPr/>
              <p:nvPr/>
            </p:nvGrpSpPr>
            <p:grpSpPr>
              <a:xfrm>
                <a:off x="970539" y="1010843"/>
                <a:ext cx="3543322" cy="288000"/>
                <a:chOff x="639958" y="1649601"/>
                <a:chExt cx="3543322" cy="28800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693CF3E8-F504-4D17-B24F-88D18A979553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77B11656-F2C9-40E1-BDC5-237C86E968E0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59B2803A-5398-40EE-A18D-E76874D62D76}"/>
                    </a:ext>
                  </a:extLst>
                </p:cNvPr>
                <p:cNvCxnSpPr>
                  <a:stCxn id="29" idx="3"/>
                  <a:endCxn id="30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C2035F23-A822-4CB1-A8C6-87E1C6D0AAD7}"/>
                  </a:ext>
                </a:extLst>
              </p:cNvPr>
              <p:cNvGrpSpPr/>
              <p:nvPr/>
            </p:nvGrpSpPr>
            <p:grpSpPr>
              <a:xfrm>
                <a:off x="970539" y="4169785"/>
                <a:ext cx="3543322" cy="288000"/>
                <a:chOff x="639958" y="1649601"/>
                <a:chExt cx="3543322" cy="288000"/>
              </a:xfrm>
            </p:grpSpPr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45CDB3C2-5F2B-42A1-A6C6-DB27E31CFC82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08763111-9380-41D5-97ED-39CC562179EA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BBF97F52-BBF3-4B3F-A632-13870A232F8D}"/>
                    </a:ext>
                  </a:extLst>
                </p:cNvPr>
                <p:cNvCxnSpPr>
                  <a:stCxn id="33" idx="3"/>
                  <a:endCxn id="34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F60CE553-959C-4D33-8A75-EB4CBE159833}"/>
                  </a:ext>
                </a:extLst>
              </p:cNvPr>
              <p:cNvSpPr/>
              <p:nvPr/>
            </p:nvSpPr>
            <p:spPr>
              <a:xfrm>
                <a:off x="2641800" y="147111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1FFE2D9A-7763-4688-8974-225A43230934}"/>
                  </a:ext>
                </a:extLst>
              </p:cNvPr>
              <p:cNvSpPr/>
              <p:nvPr/>
            </p:nvSpPr>
            <p:spPr>
              <a:xfrm>
                <a:off x="2641800" y="2217247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9E428D75-1F10-4B3E-AE00-2AC583562331}"/>
                  </a:ext>
                </a:extLst>
              </p:cNvPr>
              <p:cNvSpPr/>
              <p:nvPr/>
            </p:nvSpPr>
            <p:spPr>
              <a:xfrm>
                <a:off x="2641800" y="184417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2471F534-4F12-4D15-9F1A-79647242187E}"/>
                  </a:ext>
                </a:extLst>
              </p:cNvPr>
              <p:cNvSpPr/>
              <p:nvPr/>
            </p:nvSpPr>
            <p:spPr>
              <a:xfrm>
                <a:off x="2641800" y="3050583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563642FC-8F9D-4513-939B-943DDE7C6194}"/>
                  </a:ext>
                </a:extLst>
              </p:cNvPr>
              <p:cNvSpPr/>
              <p:nvPr/>
            </p:nvSpPr>
            <p:spPr>
              <a:xfrm>
                <a:off x="2641800" y="379671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F8F0DB53-A92C-46AA-BFD6-12648FE9872B}"/>
                  </a:ext>
                </a:extLst>
              </p:cNvPr>
              <p:cNvSpPr/>
              <p:nvPr/>
            </p:nvSpPr>
            <p:spPr>
              <a:xfrm>
                <a:off x="2641800" y="342365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907604B5-6132-405C-9B6B-FA7544BB6C5E}"/>
                </a:ext>
              </a:extLst>
            </p:cNvPr>
            <p:cNvSpPr txBox="1"/>
            <p:nvPr/>
          </p:nvSpPr>
          <p:spPr>
            <a:xfrm>
              <a:off x="1243556" y="117164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AD1D4444-03FC-487C-A00A-D44E4FFBFD2D}"/>
                </a:ext>
              </a:extLst>
            </p:cNvPr>
            <p:cNvSpPr txBox="1"/>
            <p:nvPr/>
          </p:nvSpPr>
          <p:spPr>
            <a:xfrm>
              <a:off x="3541688" y="117164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613CD593-861E-4FA5-8FA3-C93FE26E1448}"/>
                </a:ext>
              </a:extLst>
            </p:cNvPr>
            <p:cNvSpPr txBox="1"/>
            <p:nvPr/>
          </p:nvSpPr>
          <p:spPr>
            <a:xfrm>
              <a:off x="1243556" y="39159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AD00AA5A-82AF-45F8-9997-53350F86EE5C}"/>
                </a:ext>
              </a:extLst>
            </p:cNvPr>
            <p:cNvSpPr txBox="1"/>
            <p:nvPr/>
          </p:nvSpPr>
          <p:spPr>
            <a:xfrm>
              <a:off x="3302327" y="39159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6DD39834-4C80-4224-9B66-C8039C18325F}"/>
                </a:ext>
              </a:extLst>
            </p:cNvPr>
            <p:cNvSpPr txBox="1"/>
            <p:nvPr/>
          </p:nvSpPr>
          <p:spPr>
            <a:xfrm>
              <a:off x="1243556" y="273300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A11CD98E-8859-49B5-8C37-B8674D205BDE}"/>
                </a:ext>
              </a:extLst>
            </p:cNvPr>
            <p:cNvSpPr txBox="1"/>
            <p:nvPr/>
          </p:nvSpPr>
          <p:spPr>
            <a:xfrm>
              <a:off x="3288233" y="273300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820F941D-751A-4A76-B56D-F69653DBE6E0}"/>
              </a:ext>
            </a:extLst>
          </p:cNvPr>
          <p:cNvGrpSpPr/>
          <p:nvPr/>
        </p:nvGrpSpPr>
        <p:grpSpPr>
          <a:xfrm>
            <a:off x="10066980" y="933085"/>
            <a:ext cx="1689100" cy="3600000"/>
            <a:chOff x="8763000" y="933085"/>
            <a:chExt cx="1689100" cy="3600000"/>
          </a:xfrm>
        </p:grpSpPr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0758DDF8-70E8-4B9D-A842-71560226774A}"/>
                </a:ext>
              </a:extLst>
            </p:cNvPr>
            <p:cNvGrpSpPr/>
            <p:nvPr/>
          </p:nvGrpSpPr>
          <p:grpSpPr>
            <a:xfrm>
              <a:off x="8763000" y="933085"/>
              <a:ext cx="1689100" cy="3600000"/>
              <a:chOff x="8763000" y="933085"/>
              <a:chExt cx="1689100" cy="3600000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90BEEF4E-9583-4EF5-8B29-FB57017CA934}"/>
                  </a:ext>
                </a:extLst>
              </p:cNvPr>
              <p:cNvSpPr/>
              <p:nvPr/>
            </p:nvSpPr>
            <p:spPr>
              <a:xfrm>
                <a:off x="8763000" y="933085"/>
                <a:ext cx="1689100" cy="360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6C233E5F-C459-402E-ACBD-D0BC0BDC1C41}"/>
                  </a:ext>
                </a:extLst>
              </p:cNvPr>
              <p:cNvSpPr/>
              <p:nvPr/>
            </p:nvSpPr>
            <p:spPr>
              <a:xfrm>
                <a:off x="9129947" y="2590315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AA577C5-0276-4C91-86EF-0BDB7F83581F}"/>
                  </a:ext>
                </a:extLst>
              </p:cNvPr>
              <p:cNvSpPr/>
              <p:nvPr/>
            </p:nvSpPr>
            <p:spPr>
              <a:xfrm>
                <a:off x="9129947" y="1010843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3CCEBAB-7AE3-4C2F-86AF-B0B59E87DBD1}"/>
                  </a:ext>
                </a:extLst>
              </p:cNvPr>
              <p:cNvSpPr/>
              <p:nvPr/>
            </p:nvSpPr>
            <p:spPr>
              <a:xfrm>
                <a:off x="9129947" y="4169785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A0074475-4725-48E8-894C-48605CBF6536}"/>
                  </a:ext>
                </a:extLst>
              </p:cNvPr>
              <p:cNvSpPr/>
              <p:nvPr/>
            </p:nvSpPr>
            <p:spPr>
              <a:xfrm>
                <a:off x="9209547" y="147111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EB080CDB-9FDB-4EA8-95D0-EA20F402CFF9}"/>
                  </a:ext>
                </a:extLst>
              </p:cNvPr>
              <p:cNvSpPr/>
              <p:nvPr/>
            </p:nvSpPr>
            <p:spPr>
              <a:xfrm>
                <a:off x="9209547" y="2217247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394A1D3F-7CBF-447E-90B0-AA85F42ECF79}"/>
                  </a:ext>
                </a:extLst>
              </p:cNvPr>
              <p:cNvSpPr/>
              <p:nvPr/>
            </p:nvSpPr>
            <p:spPr>
              <a:xfrm>
                <a:off x="9209547" y="184417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E67E747A-B826-44D7-BD11-73A8BBD46362}"/>
                  </a:ext>
                </a:extLst>
              </p:cNvPr>
              <p:cNvSpPr/>
              <p:nvPr/>
            </p:nvSpPr>
            <p:spPr>
              <a:xfrm>
                <a:off x="9209547" y="3050583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8D259A1F-9939-4AB9-8635-71B9A681C487}"/>
                  </a:ext>
                </a:extLst>
              </p:cNvPr>
              <p:cNvSpPr/>
              <p:nvPr/>
            </p:nvSpPr>
            <p:spPr>
              <a:xfrm>
                <a:off x="9209547" y="379671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2EFBCC91-EC0E-4ABF-96FA-189955CDF48A}"/>
                  </a:ext>
                </a:extLst>
              </p:cNvPr>
              <p:cNvSpPr/>
              <p:nvPr/>
            </p:nvSpPr>
            <p:spPr>
              <a:xfrm>
                <a:off x="9209547" y="342365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E46F8CCF-25D3-40E0-9E0D-AE02267FC4F6}"/>
                </a:ext>
              </a:extLst>
            </p:cNvPr>
            <p:cNvSpPr txBox="1"/>
            <p:nvPr/>
          </p:nvSpPr>
          <p:spPr>
            <a:xfrm>
              <a:off x="9489947" y="97017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D46603CC-C9E8-4CC2-9295-2E66EBAE6C58}"/>
                </a:ext>
              </a:extLst>
            </p:cNvPr>
            <p:cNvSpPr txBox="1"/>
            <p:nvPr/>
          </p:nvSpPr>
          <p:spPr>
            <a:xfrm>
              <a:off x="9496566" y="412911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9979F07E-E978-4859-847A-52424AB340A8}"/>
                </a:ext>
              </a:extLst>
            </p:cNvPr>
            <p:cNvSpPr txBox="1"/>
            <p:nvPr/>
          </p:nvSpPr>
          <p:spPr>
            <a:xfrm>
              <a:off x="9488006" y="253956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41725B9E-E27B-49D6-B5E6-5B94CC519A13}"/>
              </a:ext>
            </a:extLst>
          </p:cNvPr>
          <p:cNvGrpSpPr/>
          <p:nvPr/>
        </p:nvGrpSpPr>
        <p:grpSpPr>
          <a:xfrm>
            <a:off x="5611930" y="933085"/>
            <a:ext cx="3600000" cy="3600000"/>
            <a:chOff x="942200" y="933085"/>
            <a:chExt cx="3600000" cy="3600000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07139BD0-C99D-47ED-B9F0-0FEEEE3A177B}"/>
                </a:ext>
              </a:extLst>
            </p:cNvPr>
            <p:cNvGrpSpPr/>
            <p:nvPr/>
          </p:nvGrpSpPr>
          <p:grpSpPr>
            <a:xfrm>
              <a:off x="942200" y="933085"/>
              <a:ext cx="3600000" cy="3600000"/>
              <a:chOff x="942200" y="933085"/>
              <a:chExt cx="3600000" cy="3600000"/>
            </a:xfrm>
          </p:grpSpPr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CB791FF6-FB33-4705-AB07-787904B9B35A}"/>
                  </a:ext>
                </a:extLst>
              </p:cNvPr>
              <p:cNvSpPr/>
              <p:nvPr/>
            </p:nvSpPr>
            <p:spPr>
              <a:xfrm>
                <a:off x="942200" y="933085"/>
                <a:ext cx="3600000" cy="360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8" name="组合 137">
                <a:extLst>
                  <a:ext uri="{FF2B5EF4-FFF2-40B4-BE49-F238E27FC236}">
                    <a16:creationId xmlns:a16="http://schemas.microsoft.com/office/drawing/2014/main" id="{CE3E25C1-52E7-4CAD-A05F-04BA23826A57}"/>
                  </a:ext>
                </a:extLst>
              </p:cNvPr>
              <p:cNvGrpSpPr/>
              <p:nvPr/>
            </p:nvGrpSpPr>
            <p:grpSpPr>
              <a:xfrm>
                <a:off x="970539" y="2590315"/>
                <a:ext cx="3543322" cy="288000"/>
                <a:chOff x="639958" y="1649601"/>
                <a:chExt cx="3543322" cy="288000"/>
              </a:xfrm>
            </p:grpSpPr>
            <p:sp>
              <p:nvSpPr>
                <p:cNvPr id="153" name="矩形 152">
                  <a:extLst>
                    <a:ext uri="{FF2B5EF4-FFF2-40B4-BE49-F238E27FC236}">
                      <a16:creationId xmlns:a16="http://schemas.microsoft.com/office/drawing/2014/main" id="{D1A39593-C8A3-4FBE-A1BC-A6262AA48F4D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008AE691-AF2A-4A8D-9BE9-FF5096933B54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5" name="直接连接符 154">
                  <a:extLst>
                    <a:ext uri="{FF2B5EF4-FFF2-40B4-BE49-F238E27FC236}">
                      <a16:creationId xmlns:a16="http://schemas.microsoft.com/office/drawing/2014/main" id="{8530CBC3-5FCA-4C83-B4C8-E9BBA01D0699}"/>
                    </a:ext>
                  </a:extLst>
                </p:cNvPr>
                <p:cNvCxnSpPr>
                  <a:stCxn id="153" idx="3"/>
                  <a:endCxn id="154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组合 138">
                <a:extLst>
                  <a:ext uri="{FF2B5EF4-FFF2-40B4-BE49-F238E27FC236}">
                    <a16:creationId xmlns:a16="http://schemas.microsoft.com/office/drawing/2014/main" id="{D82C8BBF-5531-4AA2-B135-1DD9F527C3CE}"/>
                  </a:ext>
                </a:extLst>
              </p:cNvPr>
              <p:cNvGrpSpPr/>
              <p:nvPr/>
            </p:nvGrpSpPr>
            <p:grpSpPr>
              <a:xfrm>
                <a:off x="970539" y="1010843"/>
                <a:ext cx="3543322" cy="288000"/>
                <a:chOff x="639958" y="1649601"/>
                <a:chExt cx="3543322" cy="288000"/>
              </a:xfrm>
            </p:grpSpPr>
            <p:sp>
              <p:nvSpPr>
                <p:cNvPr id="150" name="矩形 149">
                  <a:extLst>
                    <a:ext uri="{FF2B5EF4-FFF2-40B4-BE49-F238E27FC236}">
                      <a16:creationId xmlns:a16="http://schemas.microsoft.com/office/drawing/2014/main" id="{101EE5A1-8488-4336-80AD-84B76374EC38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>
                  <a:extLst>
                    <a:ext uri="{FF2B5EF4-FFF2-40B4-BE49-F238E27FC236}">
                      <a16:creationId xmlns:a16="http://schemas.microsoft.com/office/drawing/2014/main" id="{C5793B95-64F1-4E85-857B-3BD160B4307B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86CE28FE-215B-439B-A98F-55843E3DC726}"/>
                    </a:ext>
                  </a:extLst>
                </p:cNvPr>
                <p:cNvCxnSpPr>
                  <a:stCxn id="150" idx="3"/>
                  <a:endCxn id="151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组合 139">
                <a:extLst>
                  <a:ext uri="{FF2B5EF4-FFF2-40B4-BE49-F238E27FC236}">
                    <a16:creationId xmlns:a16="http://schemas.microsoft.com/office/drawing/2014/main" id="{0DAA69DF-EEB6-4F0E-8383-B73490F776C7}"/>
                  </a:ext>
                </a:extLst>
              </p:cNvPr>
              <p:cNvGrpSpPr/>
              <p:nvPr/>
            </p:nvGrpSpPr>
            <p:grpSpPr>
              <a:xfrm>
                <a:off x="970539" y="4169785"/>
                <a:ext cx="3543322" cy="288000"/>
                <a:chOff x="639958" y="1649601"/>
                <a:chExt cx="3543322" cy="288000"/>
              </a:xfrm>
            </p:grpSpPr>
            <p:sp>
              <p:nvSpPr>
                <p:cNvPr id="147" name="矩形 146">
                  <a:extLst>
                    <a:ext uri="{FF2B5EF4-FFF2-40B4-BE49-F238E27FC236}">
                      <a16:creationId xmlns:a16="http://schemas.microsoft.com/office/drawing/2014/main" id="{F99C1A2D-7A08-476D-9919-C8243BFE2792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矩形 147">
                  <a:extLst>
                    <a:ext uri="{FF2B5EF4-FFF2-40B4-BE49-F238E27FC236}">
                      <a16:creationId xmlns:a16="http://schemas.microsoft.com/office/drawing/2014/main" id="{9CE625CD-2C5A-42F3-B1EE-4D9A9ECC8962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49" name="直接连接符 148">
                  <a:extLst>
                    <a:ext uri="{FF2B5EF4-FFF2-40B4-BE49-F238E27FC236}">
                      <a16:creationId xmlns:a16="http://schemas.microsoft.com/office/drawing/2014/main" id="{205BC72A-047F-4F84-AF5A-2D892D27792E}"/>
                    </a:ext>
                  </a:extLst>
                </p:cNvPr>
                <p:cNvCxnSpPr>
                  <a:stCxn id="147" idx="3"/>
                  <a:endCxn id="148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557F6D9E-A412-47B1-93E2-01AC5A0E1721}"/>
                  </a:ext>
                </a:extLst>
              </p:cNvPr>
              <p:cNvSpPr/>
              <p:nvPr/>
            </p:nvSpPr>
            <p:spPr>
              <a:xfrm>
                <a:off x="2641800" y="147111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543B4E4D-B605-4CEA-884F-2EDC32931819}"/>
                  </a:ext>
                </a:extLst>
              </p:cNvPr>
              <p:cNvSpPr/>
              <p:nvPr/>
            </p:nvSpPr>
            <p:spPr>
              <a:xfrm>
                <a:off x="2641800" y="2217247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FAEC1CA5-A35A-4F68-AA2B-EC54ADCBD70C}"/>
                  </a:ext>
                </a:extLst>
              </p:cNvPr>
              <p:cNvSpPr/>
              <p:nvPr/>
            </p:nvSpPr>
            <p:spPr>
              <a:xfrm>
                <a:off x="2641800" y="184417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91DA1521-3404-497D-9A4D-DCBE309B6837}"/>
                  </a:ext>
                </a:extLst>
              </p:cNvPr>
              <p:cNvSpPr/>
              <p:nvPr/>
            </p:nvSpPr>
            <p:spPr>
              <a:xfrm>
                <a:off x="2641800" y="3050583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1305B667-197C-4DA1-B3BF-881F7716FF91}"/>
                  </a:ext>
                </a:extLst>
              </p:cNvPr>
              <p:cNvSpPr/>
              <p:nvPr/>
            </p:nvSpPr>
            <p:spPr>
              <a:xfrm>
                <a:off x="2641800" y="379671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AB46C4C7-46D8-4D95-8EF6-81CC3CAF8ED9}"/>
                  </a:ext>
                </a:extLst>
              </p:cNvPr>
              <p:cNvSpPr/>
              <p:nvPr/>
            </p:nvSpPr>
            <p:spPr>
              <a:xfrm>
                <a:off x="2641800" y="342365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A261FE1-BB90-4560-8E0C-71137F7FA715}"/>
                </a:ext>
              </a:extLst>
            </p:cNvPr>
            <p:cNvSpPr txBox="1"/>
            <p:nvPr/>
          </p:nvSpPr>
          <p:spPr>
            <a:xfrm>
              <a:off x="1243556" y="117164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47F3A8AF-2A95-474F-AED6-6C170892D51D}"/>
                </a:ext>
              </a:extLst>
            </p:cNvPr>
            <p:cNvSpPr txBox="1"/>
            <p:nvPr/>
          </p:nvSpPr>
          <p:spPr>
            <a:xfrm>
              <a:off x="3541688" y="117164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41B0989E-93E7-47C6-BAA9-F06721F77255}"/>
                </a:ext>
              </a:extLst>
            </p:cNvPr>
            <p:cNvSpPr txBox="1"/>
            <p:nvPr/>
          </p:nvSpPr>
          <p:spPr>
            <a:xfrm>
              <a:off x="1243556" y="39159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0F05DEF4-AB37-435A-B0E3-7C8E6D14E767}"/>
                </a:ext>
              </a:extLst>
            </p:cNvPr>
            <p:cNvSpPr txBox="1"/>
            <p:nvPr/>
          </p:nvSpPr>
          <p:spPr>
            <a:xfrm>
              <a:off x="3302327" y="39159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3017912F-253E-491F-929E-CD439C2674E4}"/>
                </a:ext>
              </a:extLst>
            </p:cNvPr>
            <p:cNvSpPr txBox="1"/>
            <p:nvPr/>
          </p:nvSpPr>
          <p:spPr>
            <a:xfrm>
              <a:off x="1243556" y="273300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8ADC9F4E-9AF6-4BA5-B5C2-EA3C1BBEBD68}"/>
                </a:ext>
              </a:extLst>
            </p:cNvPr>
            <p:cNvSpPr txBox="1"/>
            <p:nvPr/>
          </p:nvSpPr>
          <p:spPr>
            <a:xfrm>
              <a:off x="3288233" y="273300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</p:grpSp>
      <p:grpSp>
        <p:nvGrpSpPr>
          <p:cNvPr id="192" name="组合 191">
            <a:extLst>
              <a:ext uri="{FF2B5EF4-FFF2-40B4-BE49-F238E27FC236}">
                <a16:creationId xmlns:a16="http://schemas.microsoft.com/office/drawing/2014/main" id="{7B6CE8AB-C5FE-4F9D-A9E7-5D2B94E9AA30}"/>
              </a:ext>
            </a:extLst>
          </p:cNvPr>
          <p:cNvGrpSpPr/>
          <p:nvPr/>
        </p:nvGrpSpPr>
        <p:grpSpPr>
          <a:xfrm>
            <a:off x="4300669" y="562816"/>
            <a:ext cx="1519600" cy="4354212"/>
            <a:chOff x="4300669" y="562816"/>
            <a:chExt cx="1519600" cy="4354212"/>
          </a:xfrm>
        </p:grpSpPr>
        <p:sp>
          <p:nvSpPr>
            <p:cNvPr id="164" name="弧形 163">
              <a:extLst>
                <a:ext uri="{FF2B5EF4-FFF2-40B4-BE49-F238E27FC236}">
                  <a16:creationId xmlns:a16="http://schemas.microsoft.com/office/drawing/2014/main" id="{B2D24DDD-F02E-4754-88DB-E1DDCEC56F5D}"/>
                </a:ext>
              </a:extLst>
            </p:cNvPr>
            <p:cNvSpPr/>
            <p:nvPr/>
          </p:nvSpPr>
          <p:spPr>
            <a:xfrm>
              <a:off x="4300669" y="562816"/>
              <a:ext cx="1519600" cy="1206487"/>
            </a:xfrm>
            <a:prstGeom prst="arc">
              <a:avLst>
                <a:gd name="adj1" fmla="val 10816959"/>
                <a:gd name="adj2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EC20EC69-AAD7-40F3-B80E-E670C8B5F4BD}"/>
                </a:ext>
              </a:extLst>
            </p:cNvPr>
            <p:cNvSpPr txBox="1"/>
            <p:nvPr/>
          </p:nvSpPr>
          <p:spPr>
            <a:xfrm>
              <a:off x="4485765" y="385211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/>
                <a:t>键合丝</a:t>
              </a:r>
            </a:p>
          </p:txBody>
        </p:sp>
        <p:sp>
          <p:nvSpPr>
            <p:cNvPr id="166" name="弧形 165">
              <a:extLst>
                <a:ext uri="{FF2B5EF4-FFF2-40B4-BE49-F238E27FC236}">
                  <a16:creationId xmlns:a16="http://schemas.microsoft.com/office/drawing/2014/main" id="{4D55283B-3AAE-42FB-8B18-F06A5183AFFB}"/>
                </a:ext>
              </a:extLst>
            </p:cNvPr>
            <p:cNvSpPr/>
            <p:nvPr/>
          </p:nvSpPr>
          <p:spPr>
            <a:xfrm>
              <a:off x="4300669" y="2149745"/>
              <a:ext cx="1519600" cy="1206487"/>
            </a:xfrm>
            <a:prstGeom prst="arc">
              <a:avLst>
                <a:gd name="adj1" fmla="val 10816959"/>
                <a:gd name="adj2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弧形 166">
              <a:extLst>
                <a:ext uri="{FF2B5EF4-FFF2-40B4-BE49-F238E27FC236}">
                  <a16:creationId xmlns:a16="http://schemas.microsoft.com/office/drawing/2014/main" id="{1C7532BB-6447-4BE4-92B4-488A6E0D3C2D}"/>
                </a:ext>
              </a:extLst>
            </p:cNvPr>
            <p:cNvSpPr/>
            <p:nvPr/>
          </p:nvSpPr>
          <p:spPr>
            <a:xfrm>
              <a:off x="4300669" y="3710541"/>
              <a:ext cx="1519600" cy="1206487"/>
            </a:xfrm>
            <a:prstGeom prst="arc">
              <a:avLst>
                <a:gd name="adj1" fmla="val 10816959"/>
                <a:gd name="adj2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13A1EB68-7C61-4093-8F21-60AB696778D2}"/>
                </a:ext>
              </a:extLst>
            </p:cNvPr>
            <p:cNvGrpSpPr/>
            <p:nvPr/>
          </p:nvGrpSpPr>
          <p:grpSpPr>
            <a:xfrm>
              <a:off x="4939932" y="935978"/>
              <a:ext cx="200800" cy="946936"/>
              <a:chOff x="4939932" y="935978"/>
              <a:chExt cx="200800" cy="946936"/>
            </a:xfrm>
          </p:grpSpPr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87517C39-764A-49F2-B348-BE7E9AC2A6C0}"/>
                  </a:ext>
                </a:extLst>
              </p:cNvPr>
              <p:cNvSpPr/>
              <p:nvPr/>
            </p:nvSpPr>
            <p:spPr>
              <a:xfrm>
                <a:off x="4939932" y="935978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624D3E31-C760-46D3-98F6-BC2F824ED596}"/>
                  </a:ext>
                </a:extLst>
              </p:cNvPr>
              <p:cNvSpPr/>
              <p:nvPr/>
            </p:nvSpPr>
            <p:spPr>
              <a:xfrm>
                <a:off x="4939932" y="1682114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id="{7B57F8A0-0A39-4E36-ACF5-FEFAAF7C70DF}"/>
                  </a:ext>
                </a:extLst>
              </p:cNvPr>
              <p:cNvSpPr/>
              <p:nvPr/>
            </p:nvSpPr>
            <p:spPr>
              <a:xfrm>
                <a:off x="4939932" y="1309046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3E1E6EBA-AFAC-47A7-80D9-E653508B49E6}"/>
                </a:ext>
              </a:extLst>
            </p:cNvPr>
            <p:cNvGrpSpPr/>
            <p:nvPr/>
          </p:nvGrpSpPr>
          <p:grpSpPr>
            <a:xfrm>
              <a:off x="4939932" y="2476715"/>
              <a:ext cx="200800" cy="946936"/>
              <a:chOff x="4939932" y="935978"/>
              <a:chExt cx="200800" cy="946936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0A597B2-83EA-46B1-86B5-7273D9DE9427}"/>
                  </a:ext>
                </a:extLst>
              </p:cNvPr>
              <p:cNvSpPr/>
              <p:nvPr/>
            </p:nvSpPr>
            <p:spPr>
              <a:xfrm>
                <a:off x="4939932" y="935978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F0A56A4D-92A4-4E19-9DB7-0EE22FF71304}"/>
                  </a:ext>
                </a:extLst>
              </p:cNvPr>
              <p:cNvSpPr/>
              <p:nvPr/>
            </p:nvSpPr>
            <p:spPr>
              <a:xfrm>
                <a:off x="4939932" y="1682114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250720B3-8725-43CD-B179-85EA857A225F}"/>
                  </a:ext>
                </a:extLst>
              </p:cNvPr>
              <p:cNvSpPr/>
              <p:nvPr/>
            </p:nvSpPr>
            <p:spPr>
              <a:xfrm>
                <a:off x="4939932" y="1309046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276D45DA-C101-457E-BCA5-17C32AE87D91}"/>
              </a:ext>
            </a:extLst>
          </p:cNvPr>
          <p:cNvGrpSpPr/>
          <p:nvPr/>
        </p:nvGrpSpPr>
        <p:grpSpPr>
          <a:xfrm>
            <a:off x="9024472" y="562816"/>
            <a:ext cx="1519600" cy="4354212"/>
            <a:chOff x="9024472" y="562816"/>
            <a:chExt cx="1519600" cy="4354212"/>
          </a:xfrm>
        </p:grpSpPr>
        <p:sp>
          <p:nvSpPr>
            <p:cNvPr id="168" name="弧形 167">
              <a:extLst>
                <a:ext uri="{FF2B5EF4-FFF2-40B4-BE49-F238E27FC236}">
                  <a16:creationId xmlns:a16="http://schemas.microsoft.com/office/drawing/2014/main" id="{BDE02D29-4243-4B30-A107-644ADC4EFED0}"/>
                </a:ext>
              </a:extLst>
            </p:cNvPr>
            <p:cNvSpPr/>
            <p:nvPr/>
          </p:nvSpPr>
          <p:spPr>
            <a:xfrm>
              <a:off x="9024472" y="562816"/>
              <a:ext cx="1519600" cy="1206487"/>
            </a:xfrm>
            <a:prstGeom prst="arc">
              <a:avLst>
                <a:gd name="adj1" fmla="val 10816959"/>
                <a:gd name="adj2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弧形 168">
              <a:extLst>
                <a:ext uri="{FF2B5EF4-FFF2-40B4-BE49-F238E27FC236}">
                  <a16:creationId xmlns:a16="http://schemas.microsoft.com/office/drawing/2014/main" id="{5B9BB482-9C07-425D-B8ED-A730A20C64BC}"/>
                </a:ext>
              </a:extLst>
            </p:cNvPr>
            <p:cNvSpPr/>
            <p:nvPr/>
          </p:nvSpPr>
          <p:spPr>
            <a:xfrm>
              <a:off x="9024472" y="2149745"/>
              <a:ext cx="1519600" cy="1206487"/>
            </a:xfrm>
            <a:prstGeom prst="arc">
              <a:avLst>
                <a:gd name="adj1" fmla="val 10816959"/>
                <a:gd name="adj2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弧形 169">
              <a:extLst>
                <a:ext uri="{FF2B5EF4-FFF2-40B4-BE49-F238E27FC236}">
                  <a16:creationId xmlns:a16="http://schemas.microsoft.com/office/drawing/2014/main" id="{F6270218-405D-45F4-86C4-9BB3838592D7}"/>
                </a:ext>
              </a:extLst>
            </p:cNvPr>
            <p:cNvSpPr/>
            <p:nvPr/>
          </p:nvSpPr>
          <p:spPr>
            <a:xfrm>
              <a:off x="9024472" y="3710541"/>
              <a:ext cx="1519600" cy="1206487"/>
            </a:xfrm>
            <a:prstGeom prst="arc">
              <a:avLst>
                <a:gd name="adj1" fmla="val 10816959"/>
                <a:gd name="adj2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2" name="组合 181">
              <a:extLst>
                <a:ext uri="{FF2B5EF4-FFF2-40B4-BE49-F238E27FC236}">
                  <a16:creationId xmlns:a16="http://schemas.microsoft.com/office/drawing/2014/main" id="{409A424A-9649-408C-B7F0-BA34E24C2200}"/>
                </a:ext>
              </a:extLst>
            </p:cNvPr>
            <p:cNvGrpSpPr/>
            <p:nvPr/>
          </p:nvGrpSpPr>
          <p:grpSpPr>
            <a:xfrm>
              <a:off x="9613976" y="935978"/>
              <a:ext cx="200800" cy="946936"/>
              <a:chOff x="4939932" y="935978"/>
              <a:chExt cx="200800" cy="946936"/>
            </a:xfrm>
          </p:grpSpPr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7FE47F0C-2DAB-43E9-835D-F5B6BE8E0328}"/>
                  </a:ext>
                </a:extLst>
              </p:cNvPr>
              <p:cNvSpPr/>
              <p:nvPr/>
            </p:nvSpPr>
            <p:spPr>
              <a:xfrm>
                <a:off x="4939932" y="935978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25F91799-56BC-4D49-A035-E80E6A48FB70}"/>
                  </a:ext>
                </a:extLst>
              </p:cNvPr>
              <p:cNvSpPr/>
              <p:nvPr/>
            </p:nvSpPr>
            <p:spPr>
              <a:xfrm>
                <a:off x="4939932" y="1682114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341AB279-E517-486D-8A30-3B8B4C2002AC}"/>
                  </a:ext>
                </a:extLst>
              </p:cNvPr>
              <p:cNvSpPr/>
              <p:nvPr/>
            </p:nvSpPr>
            <p:spPr>
              <a:xfrm>
                <a:off x="4939932" y="1309046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6" name="组合 185">
              <a:extLst>
                <a:ext uri="{FF2B5EF4-FFF2-40B4-BE49-F238E27FC236}">
                  <a16:creationId xmlns:a16="http://schemas.microsoft.com/office/drawing/2014/main" id="{E5492370-AB56-49F7-B989-4DC8182B9430}"/>
                </a:ext>
              </a:extLst>
            </p:cNvPr>
            <p:cNvGrpSpPr/>
            <p:nvPr/>
          </p:nvGrpSpPr>
          <p:grpSpPr>
            <a:xfrm>
              <a:off x="9613976" y="2476715"/>
              <a:ext cx="200800" cy="946936"/>
              <a:chOff x="4939932" y="935978"/>
              <a:chExt cx="200800" cy="946936"/>
            </a:xfrm>
          </p:grpSpPr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3E2D5FE8-B90E-418A-B406-1DAFD2B05BC5}"/>
                  </a:ext>
                </a:extLst>
              </p:cNvPr>
              <p:cNvSpPr/>
              <p:nvPr/>
            </p:nvSpPr>
            <p:spPr>
              <a:xfrm>
                <a:off x="4939932" y="935978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70577966-67C7-4789-9A91-22121F198FFF}"/>
                  </a:ext>
                </a:extLst>
              </p:cNvPr>
              <p:cNvSpPr/>
              <p:nvPr/>
            </p:nvSpPr>
            <p:spPr>
              <a:xfrm>
                <a:off x="4939932" y="1682114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8F8297D6-1269-4FC1-922B-5E55E7268721}"/>
                  </a:ext>
                </a:extLst>
              </p:cNvPr>
              <p:cNvSpPr/>
              <p:nvPr/>
            </p:nvSpPr>
            <p:spPr>
              <a:xfrm>
                <a:off x="4939932" y="1309046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0" name="文本框 189">
              <a:extLst>
                <a:ext uri="{FF2B5EF4-FFF2-40B4-BE49-F238E27FC236}">
                  <a16:creationId xmlns:a16="http://schemas.microsoft.com/office/drawing/2014/main" id="{62D3BE06-C845-4DD6-A3A1-EBBFC69B68B1}"/>
                </a:ext>
              </a:extLst>
            </p:cNvPr>
            <p:cNvSpPr txBox="1"/>
            <p:nvPr/>
          </p:nvSpPr>
          <p:spPr>
            <a:xfrm>
              <a:off x="9160378" y="385211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/>
                <a:t>键合丝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1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3E8B6-6AE1-42E3-95B7-EC70E151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66" y="0"/>
            <a:ext cx="10481134" cy="720000"/>
          </a:xfrm>
        </p:spPr>
        <p:txBody>
          <a:bodyPr/>
          <a:lstStyle/>
          <a:p>
            <a:r>
              <a:rPr lang="en-US" altLang="zh-CN" dirty="0"/>
              <a:t>Ladder</a:t>
            </a:r>
            <a:r>
              <a:rPr lang="zh-CN" altLang="en-US" dirty="0"/>
              <a:t>种类</a:t>
            </a:r>
            <a:r>
              <a:rPr lang="en-US" altLang="zh-CN" dirty="0"/>
              <a:t>(2)</a:t>
            </a:r>
            <a:r>
              <a:rPr lang="zh-CN" altLang="en-US" dirty="0"/>
              <a:t>：</a:t>
            </a:r>
            <a:r>
              <a:rPr lang="en-US" altLang="zh-CN" dirty="0"/>
              <a:t>Z</a:t>
            </a:r>
            <a:r>
              <a:rPr lang="zh-CN" altLang="en-US" dirty="0"/>
              <a:t>字型</a:t>
            </a:r>
            <a:r>
              <a:rPr lang="en-US" altLang="zh-CN" dirty="0"/>
              <a:t>Ladder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0F24F4-1844-493B-BA7C-944986DD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2025/5/24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06759A-7E0D-419C-8291-9B3CE77F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5676007-99B2-47AB-8F8A-2C95EB05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5494649"/>
            <a:ext cx="11277600" cy="117400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Z</a:t>
            </a:r>
            <a:r>
              <a:rPr lang="zh-CN" altLang="en-US" dirty="0"/>
              <a:t>字型</a:t>
            </a:r>
            <a:r>
              <a:rPr lang="en-US" altLang="zh-CN" dirty="0"/>
              <a:t>Ladder</a:t>
            </a:r>
            <a:r>
              <a:rPr lang="zh-CN" altLang="en-US" dirty="0"/>
              <a:t>指微条方向垂直于读出电子学。</a:t>
            </a:r>
            <a:endParaRPr lang="en-US" altLang="zh-CN" dirty="0"/>
          </a:p>
          <a:p>
            <a:r>
              <a:rPr lang="en-US" altLang="zh-CN" dirty="0"/>
              <a:t>Z</a:t>
            </a:r>
            <a:r>
              <a:rPr lang="zh-CN" altLang="en-US" dirty="0"/>
              <a:t>字型</a:t>
            </a:r>
            <a:r>
              <a:rPr lang="en-US" altLang="zh-CN" dirty="0"/>
              <a:t>Ladder</a:t>
            </a:r>
            <a:r>
              <a:rPr lang="zh-CN" altLang="en-US" dirty="0"/>
              <a:t>的研制</a:t>
            </a:r>
            <a:r>
              <a:rPr lang="zh-CN" altLang="en-US" b="1" dirty="0">
                <a:solidFill>
                  <a:srgbClr val="FF0000"/>
                </a:solidFill>
              </a:rPr>
              <a:t>极具挑战性</a:t>
            </a:r>
            <a:r>
              <a:rPr lang="zh-CN" altLang="en-US" dirty="0"/>
              <a:t>！</a:t>
            </a: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0106DEEB-57CD-44F5-83CD-B46A506324BA}"/>
              </a:ext>
            </a:extLst>
          </p:cNvPr>
          <p:cNvSpPr/>
          <p:nvPr/>
        </p:nvSpPr>
        <p:spPr>
          <a:xfrm>
            <a:off x="612000" y="2623828"/>
            <a:ext cx="200800" cy="20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E4857F0-4B97-4BCE-8FE4-487634A55004}"/>
              </a:ext>
            </a:extLst>
          </p:cNvPr>
          <p:cNvSpPr/>
          <p:nvPr/>
        </p:nvSpPr>
        <p:spPr>
          <a:xfrm>
            <a:off x="272250" y="2623828"/>
            <a:ext cx="200800" cy="20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650B5F05-AE20-460B-9B50-14F42319B704}"/>
              </a:ext>
            </a:extLst>
          </p:cNvPr>
          <p:cNvGrpSpPr/>
          <p:nvPr/>
        </p:nvGrpSpPr>
        <p:grpSpPr>
          <a:xfrm>
            <a:off x="199247" y="1357623"/>
            <a:ext cx="5084346" cy="3600000"/>
            <a:chOff x="199247" y="933085"/>
            <a:chExt cx="5084346" cy="3600000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416BB214-52C8-4216-96D1-23D7814C41AA}"/>
                </a:ext>
              </a:extLst>
            </p:cNvPr>
            <p:cNvGrpSpPr/>
            <p:nvPr/>
          </p:nvGrpSpPr>
          <p:grpSpPr>
            <a:xfrm>
              <a:off x="942200" y="933085"/>
              <a:ext cx="3600000" cy="3600000"/>
              <a:chOff x="942200" y="933085"/>
              <a:chExt cx="3600000" cy="3600000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171E141-65D6-47C7-8246-9EA2E38CC5CD}"/>
                  </a:ext>
                </a:extLst>
              </p:cNvPr>
              <p:cNvSpPr/>
              <p:nvPr/>
            </p:nvSpPr>
            <p:spPr>
              <a:xfrm>
                <a:off x="942200" y="933085"/>
                <a:ext cx="3600000" cy="360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DF13655E-DB50-4CAC-9485-F99B67683238}"/>
                  </a:ext>
                </a:extLst>
              </p:cNvPr>
              <p:cNvGrpSpPr/>
              <p:nvPr/>
            </p:nvGrpSpPr>
            <p:grpSpPr>
              <a:xfrm>
                <a:off x="970539" y="2590315"/>
                <a:ext cx="3543322" cy="288000"/>
                <a:chOff x="639958" y="1649601"/>
                <a:chExt cx="3543322" cy="288000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11076F5D-8906-42AB-A7B7-4DA184556A33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C626A0D6-5C1C-4E7C-B026-E5178E837619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1DF58B6D-BA29-4407-920F-44124896289D}"/>
                    </a:ext>
                  </a:extLst>
                </p:cNvPr>
                <p:cNvCxnSpPr>
                  <a:stCxn id="17" idx="3"/>
                  <a:endCxn id="18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B19A6E09-E1B1-4AF0-84DC-D960D4A2CA83}"/>
                  </a:ext>
                </a:extLst>
              </p:cNvPr>
              <p:cNvGrpSpPr/>
              <p:nvPr/>
            </p:nvGrpSpPr>
            <p:grpSpPr>
              <a:xfrm>
                <a:off x="970539" y="1010843"/>
                <a:ext cx="3543322" cy="288000"/>
                <a:chOff x="639958" y="1649601"/>
                <a:chExt cx="3543322" cy="28800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693CF3E8-F504-4D17-B24F-88D18A979553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77B11656-F2C9-40E1-BDC5-237C86E968E0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59B2803A-5398-40EE-A18D-E76874D62D76}"/>
                    </a:ext>
                  </a:extLst>
                </p:cNvPr>
                <p:cNvCxnSpPr>
                  <a:stCxn id="29" idx="3"/>
                  <a:endCxn id="30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C2035F23-A822-4CB1-A8C6-87E1C6D0AAD7}"/>
                  </a:ext>
                </a:extLst>
              </p:cNvPr>
              <p:cNvGrpSpPr/>
              <p:nvPr/>
            </p:nvGrpSpPr>
            <p:grpSpPr>
              <a:xfrm>
                <a:off x="970539" y="4169785"/>
                <a:ext cx="3543322" cy="288000"/>
                <a:chOff x="639958" y="1649601"/>
                <a:chExt cx="3543322" cy="288000"/>
              </a:xfrm>
            </p:grpSpPr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45CDB3C2-5F2B-42A1-A6C6-DB27E31CFC82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08763111-9380-41D5-97ED-39CC562179EA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BBF97F52-BBF3-4B3F-A632-13870A232F8D}"/>
                    </a:ext>
                  </a:extLst>
                </p:cNvPr>
                <p:cNvCxnSpPr>
                  <a:stCxn id="33" idx="3"/>
                  <a:endCxn id="34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F60CE553-959C-4D33-8A75-EB4CBE159833}"/>
                  </a:ext>
                </a:extLst>
              </p:cNvPr>
              <p:cNvSpPr/>
              <p:nvPr/>
            </p:nvSpPr>
            <p:spPr>
              <a:xfrm>
                <a:off x="2641800" y="147111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1FFE2D9A-7763-4688-8974-225A43230934}"/>
                  </a:ext>
                </a:extLst>
              </p:cNvPr>
              <p:cNvSpPr/>
              <p:nvPr/>
            </p:nvSpPr>
            <p:spPr>
              <a:xfrm>
                <a:off x="2641800" y="2217247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9E428D75-1F10-4B3E-AE00-2AC583562331}"/>
                  </a:ext>
                </a:extLst>
              </p:cNvPr>
              <p:cNvSpPr/>
              <p:nvPr/>
            </p:nvSpPr>
            <p:spPr>
              <a:xfrm>
                <a:off x="2641800" y="184417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2471F534-4F12-4D15-9F1A-79647242187E}"/>
                  </a:ext>
                </a:extLst>
              </p:cNvPr>
              <p:cNvSpPr/>
              <p:nvPr/>
            </p:nvSpPr>
            <p:spPr>
              <a:xfrm>
                <a:off x="2641800" y="3050583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563642FC-8F9D-4513-939B-943DDE7C6194}"/>
                  </a:ext>
                </a:extLst>
              </p:cNvPr>
              <p:cNvSpPr/>
              <p:nvPr/>
            </p:nvSpPr>
            <p:spPr>
              <a:xfrm>
                <a:off x="2641800" y="379671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F8F0DB53-A92C-46AA-BFD6-12648FE9872B}"/>
                  </a:ext>
                </a:extLst>
              </p:cNvPr>
              <p:cNvSpPr/>
              <p:nvPr/>
            </p:nvSpPr>
            <p:spPr>
              <a:xfrm>
                <a:off x="2641800" y="342365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907604B5-6132-405C-9B6B-FA7544BB6C5E}"/>
                </a:ext>
              </a:extLst>
            </p:cNvPr>
            <p:cNvSpPr txBox="1"/>
            <p:nvPr/>
          </p:nvSpPr>
          <p:spPr>
            <a:xfrm>
              <a:off x="416594" y="97017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AD1D4444-03FC-487C-A00A-D44E4FFBFD2D}"/>
                </a:ext>
              </a:extLst>
            </p:cNvPr>
            <p:cNvSpPr txBox="1"/>
            <p:nvPr/>
          </p:nvSpPr>
          <p:spPr>
            <a:xfrm>
              <a:off x="4419254" y="982839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613CD593-861E-4FA5-8FA3-C93FE26E1448}"/>
                </a:ext>
              </a:extLst>
            </p:cNvPr>
            <p:cNvSpPr txBox="1"/>
            <p:nvPr/>
          </p:nvSpPr>
          <p:spPr>
            <a:xfrm>
              <a:off x="262509" y="412011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AD00AA5A-82AF-45F8-9997-53350F86EE5C}"/>
                </a:ext>
              </a:extLst>
            </p:cNvPr>
            <p:cNvSpPr txBox="1"/>
            <p:nvPr/>
          </p:nvSpPr>
          <p:spPr>
            <a:xfrm>
              <a:off x="4407253" y="412011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6DD39834-4C80-4224-9B66-C8039C18325F}"/>
                </a:ext>
              </a:extLst>
            </p:cNvPr>
            <p:cNvSpPr txBox="1"/>
            <p:nvPr/>
          </p:nvSpPr>
          <p:spPr>
            <a:xfrm>
              <a:off x="199247" y="25440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A11CD98E-8859-49B5-8C37-B8674D205BDE}"/>
                </a:ext>
              </a:extLst>
            </p:cNvPr>
            <p:cNvSpPr txBox="1"/>
            <p:nvPr/>
          </p:nvSpPr>
          <p:spPr>
            <a:xfrm>
              <a:off x="4419254" y="25440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820F941D-751A-4A76-B56D-F69653DBE6E0}"/>
              </a:ext>
            </a:extLst>
          </p:cNvPr>
          <p:cNvGrpSpPr/>
          <p:nvPr/>
        </p:nvGrpSpPr>
        <p:grpSpPr>
          <a:xfrm>
            <a:off x="10066980" y="1357623"/>
            <a:ext cx="1689100" cy="3600000"/>
            <a:chOff x="8763000" y="933085"/>
            <a:chExt cx="1689100" cy="3600000"/>
          </a:xfrm>
        </p:grpSpPr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0758DDF8-70E8-4B9D-A842-71560226774A}"/>
                </a:ext>
              </a:extLst>
            </p:cNvPr>
            <p:cNvGrpSpPr/>
            <p:nvPr/>
          </p:nvGrpSpPr>
          <p:grpSpPr>
            <a:xfrm>
              <a:off x="8763000" y="933085"/>
              <a:ext cx="1689100" cy="3600000"/>
              <a:chOff x="8763000" y="933085"/>
              <a:chExt cx="1689100" cy="3600000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90BEEF4E-9583-4EF5-8B29-FB57017CA934}"/>
                  </a:ext>
                </a:extLst>
              </p:cNvPr>
              <p:cNvSpPr/>
              <p:nvPr/>
            </p:nvSpPr>
            <p:spPr>
              <a:xfrm>
                <a:off x="8763000" y="933085"/>
                <a:ext cx="1689100" cy="360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6C233E5F-C459-402E-ACBD-D0BC0BDC1C41}"/>
                  </a:ext>
                </a:extLst>
              </p:cNvPr>
              <p:cNvSpPr/>
              <p:nvPr/>
            </p:nvSpPr>
            <p:spPr>
              <a:xfrm>
                <a:off x="9129947" y="2590315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AA577C5-0276-4C91-86EF-0BDB7F83581F}"/>
                  </a:ext>
                </a:extLst>
              </p:cNvPr>
              <p:cNvSpPr/>
              <p:nvPr/>
            </p:nvSpPr>
            <p:spPr>
              <a:xfrm>
                <a:off x="9129947" y="1010843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3CCEBAB-7AE3-4C2F-86AF-B0B59E87DBD1}"/>
                  </a:ext>
                </a:extLst>
              </p:cNvPr>
              <p:cNvSpPr/>
              <p:nvPr/>
            </p:nvSpPr>
            <p:spPr>
              <a:xfrm>
                <a:off x="9129947" y="4169785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A0074475-4725-48E8-894C-48605CBF6536}"/>
                  </a:ext>
                </a:extLst>
              </p:cNvPr>
              <p:cNvSpPr/>
              <p:nvPr/>
            </p:nvSpPr>
            <p:spPr>
              <a:xfrm>
                <a:off x="9209547" y="147111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EB080CDB-9FDB-4EA8-95D0-EA20F402CFF9}"/>
                  </a:ext>
                </a:extLst>
              </p:cNvPr>
              <p:cNvSpPr/>
              <p:nvPr/>
            </p:nvSpPr>
            <p:spPr>
              <a:xfrm>
                <a:off x="9209547" y="2217247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394A1D3F-7CBF-447E-90B0-AA85F42ECF79}"/>
                  </a:ext>
                </a:extLst>
              </p:cNvPr>
              <p:cNvSpPr/>
              <p:nvPr/>
            </p:nvSpPr>
            <p:spPr>
              <a:xfrm>
                <a:off x="9209547" y="184417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E67E747A-B826-44D7-BD11-73A8BBD46362}"/>
                  </a:ext>
                </a:extLst>
              </p:cNvPr>
              <p:cNvSpPr/>
              <p:nvPr/>
            </p:nvSpPr>
            <p:spPr>
              <a:xfrm>
                <a:off x="9209547" y="3050583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8D259A1F-9939-4AB9-8635-71B9A681C487}"/>
                  </a:ext>
                </a:extLst>
              </p:cNvPr>
              <p:cNvSpPr/>
              <p:nvPr/>
            </p:nvSpPr>
            <p:spPr>
              <a:xfrm>
                <a:off x="9209547" y="379671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2EFBCC91-EC0E-4ABF-96FA-189955CDF48A}"/>
                  </a:ext>
                </a:extLst>
              </p:cNvPr>
              <p:cNvSpPr/>
              <p:nvPr/>
            </p:nvSpPr>
            <p:spPr>
              <a:xfrm>
                <a:off x="9209547" y="342365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E46F8CCF-25D3-40E0-9E0D-AE02267FC4F6}"/>
                </a:ext>
              </a:extLst>
            </p:cNvPr>
            <p:cNvSpPr txBox="1"/>
            <p:nvPr/>
          </p:nvSpPr>
          <p:spPr>
            <a:xfrm>
              <a:off x="9489947" y="97017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D46603CC-C9E8-4CC2-9295-2E66EBAE6C58}"/>
                </a:ext>
              </a:extLst>
            </p:cNvPr>
            <p:cNvSpPr txBox="1"/>
            <p:nvPr/>
          </p:nvSpPr>
          <p:spPr>
            <a:xfrm>
              <a:off x="9496566" y="412911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9979F07E-E978-4859-847A-52424AB340A8}"/>
                </a:ext>
              </a:extLst>
            </p:cNvPr>
            <p:cNvSpPr txBox="1"/>
            <p:nvPr/>
          </p:nvSpPr>
          <p:spPr>
            <a:xfrm>
              <a:off x="9488006" y="253956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41725B9E-E27B-49D6-B5E6-5B94CC519A13}"/>
              </a:ext>
            </a:extLst>
          </p:cNvPr>
          <p:cNvGrpSpPr/>
          <p:nvPr/>
        </p:nvGrpSpPr>
        <p:grpSpPr>
          <a:xfrm>
            <a:off x="4909147" y="1357623"/>
            <a:ext cx="5029564" cy="3600000"/>
            <a:chOff x="239417" y="933085"/>
            <a:chExt cx="5029564" cy="3600000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07139BD0-C99D-47ED-B9F0-0FEEEE3A177B}"/>
                </a:ext>
              </a:extLst>
            </p:cNvPr>
            <p:cNvGrpSpPr/>
            <p:nvPr/>
          </p:nvGrpSpPr>
          <p:grpSpPr>
            <a:xfrm>
              <a:off x="942200" y="933085"/>
              <a:ext cx="3600000" cy="3600000"/>
              <a:chOff x="942200" y="933085"/>
              <a:chExt cx="3600000" cy="3600000"/>
            </a:xfrm>
          </p:grpSpPr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CB791FF6-FB33-4705-AB07-787904B9B35A}"/>
                  </a:ext>
                </a:extLst>
              </p:cNvPr>
              <p:cNvSpPr/>
              <p:nvPr/>
            </p:nvSpPr>
            <p:spPr>
              <a:xfrm>
                <a:off x="942200" y="933085"/>
                <a:ext cx="3600000" cy="360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8" name="组合 137">
                <a:extLst>
                  <a:ext uri="{FF2B5EF4-FFF2-40B4-BE49-F238E27FC236}">
                    <a16:creationId xmlns:a16="http://schemas.microsoft.com/office/drawing/2014/main" id="{CE3E25C1-52E7-4CAD-A05F-04BA23826A57}"/>
                  </a:ext>
                </a:extLst>
              </p:cNvPr>
              <p:cNvGrpSpPr/>
              <p:nvPr/>
            </p:nvGrpSpPr>
            <p:grpSpPr>
              <a:xfrm>
                <a:off x="970539" y="2590315"/>
                <a:ext cx="3543322" cy="288000"/>
                <a:chOff x="639958" y="1649601"/>
                <a:chExt cx="3543322" cy="288000"/>
              </a:xfrm>
            </p:grpSpPr>
            <p:sp>
              <p:nvSpPr>
                <p:cNvPr id="153" name="矩形 152">
                  <a:extLst>
                    <a:ext uri="{FF2B5EF4-FFF2-40B4-BE49-F238E27FC236}">
                      <a16:creationId xmlns:a16="http://schemas.microsoft.com/office/drawing/2014/main" id="{D1A39593-C8A3-4FBE-A1BC-A6262AA48F4D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008AE691-AF2A-4A8D-9BE9-FF5096933B54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5" name="直接连接符 154">
                  <a:extLst>
                    <a:ext uri="{FF2B5EF4-FFF2-40B4-BE49-F238E27FC236}">
                      <a16:creationId xmlns:a16="http://schemas.microsoft.com/office/drawing/2014/main" id="{8530CBC3-5FCA-4C83-B4C8-E9BBA01D0699}"/>
                    </a:ext>
                  </a:extLst>
                </p:cNvPr>
                <p:cNvCxnSpPr>
                  <a:stCxn id="153" idx="3"/>
                  <a:endCxn id="154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组合 138">
                <a:extLst>
                  <a:ext uri="{FF2B5EF4-FFF2-40B4-BE49-F238E27FC236}">
                    <a16:creationId xmlns:a16="http://schemas.microsoft.com/office/drawing/2014/main" id="{D82C8BBF-5531-4AA2-B135-1DD9F527C3CE}"/>
                  </a:ext>
                </a:extLst>
              </p:cNvPr>
              <p:cNvGrpSpPr/>
              <p:nvPr/>
            </p:nvGrpSpPr>
            <p:grpSpPr>
              <a:xfrm>
                <a:off x="970539" y="1010843"/>
                <a:ext cx="3543322" cy="288000"/>
                <a:chOff x="639958" y="1649601"/>
                <a:chExt cx="3543322" cy="288000"/>
              </a:xfrm>
            </p:grpSpPr>
            <p:sp>
              <p:nvSpPr>
                <p:cNvPr id="150" name="矩形 149">
                  <a:extLst>
                    <a:ext uri="{FF2B5EF4-FFF2-40B4-BE49-F238E27FC236}">
                      <a16:creationId xmlns:a16="http://schemas.microsoft.com/office/drawing/2014/main" id="{101EE5A1-8488-4336-80AD-84B76374EC38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>
                  <a:extLst>
                    <a:ext uri="{FF2B5EF4-FFF2-40B4-BE49-F238E27FC236}">
                      <a16:creationId xmlns:a16="http://schemas.microsoft.com/office/drawing/2014/main" id="{C5793B95-64F1-4E85-857B-3BD160B4307B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86CE28FE-215B-439B-A98F-55843E3DC726}"/>
                    </a:ext>
                  </a:extLst>
                </p:cNvPr>
                <p:cNvCxnSpPr>
                  <a:stCxn id="150" idx="3"/>
                  <a:endCxn id="151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组合 139">
                <a:extLst>
                  <a:ext uri="{FF2B5EF4-FFF2-40B4-BE49-F238E27FC236}">
                    <a16:creationId xmlns:a16="http://schemas.microsoft.com/office/drawing/2014/main" id="{0DAA69DF-EEB6-4F0E-8383-B73490F776C7}"/>
                  </a:ext>
                </a:extLst>
              </p:cNvPr>
              <p:cNvGrpSpPr/>
              <p:nvPr/>
            </p:nvGrpSpPr>
            <p:grpSpPr>
              <a:xfrm>
                <a:off x="970539" y="4169785"/>
                <a:ext cx="3543322" cy="288000"/>
                <a:chOff x="639958" y="1649601"/>
                <a:chExt cx="3543322" cy="288000"/>
              </a:xfrm>
            </p:grpSpPr>
            <p:sp>
              <p:nvSpPr>
                <p:cNvPr id="147" name="矩形 146">
                  <a:extLst>
                    <a:ext uri="{FF2B5EF4-FFF2-40B4-BE49-F238E27FC236}">
                      <a16:creationId xmlns:a16="http://schemas.microsoft.com/office/drawing/2014/main" id="{F99C1A2D-7A08-476D-9919-C8243BFE2792}"/>
                    </a:ext>
                  </a:extLst>
                </p:cNvPr>
                <p:cNvSpPr/>
                <p:nvPr/>
              </p:nvSpPr>
              <p:spPr>
                <a:xfrm>
                  <a:off x="639958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矩形 147">
                  <a:extLst>
                    <a:ext uri="{FF2B5EF4-FFF2-40B4-BE49-F238E27FC236}">
                      <a16:creationId xmlns:a16="http://schemas.microsoft.com/office/drawing/2014/main" id="{9CE625CD-2C5A-42F3-B1EE-4D9A9ECC8962}"/>
                    </a:ext>
                  </a:extLst>
                </p:cNvPr>
                <p:cNvSpPr/>
                <p:nvPr/>
              </p:nvSpPr>
              <p:spPr>
                <a:xfrm>
                  <a:off x="3823280" y="1649601"/>
                  <a:ext cx="360000" cy="28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49" name="直接连接符 148">
                  <a:extLst>
                    <a:ext uri="{FF2B5EF4-FFF2-40B4-BE49-F238E27FC236}">
                      <a16:creationId xmlns:a16="http://schemas.microsoft.com/office/drawing/2014/main" id="{205BC72A-047F-4F84-AF5A-2D892D27792E}"/>
                    </a:ext>
                  </a:extLst>
                </p:cNvPr>
                <p:cNvCxnSpPr>
                  <a:stCxn id="147" idx="3"/>
                  <a:endCxn id="148" idx="1"/>
                </p:cNvCxnSpPr>
                <p:nvPr/>
              </p:nvCxnSpPr>
              <p:spPr>
                <a:xfrm>
                  <a:off x="999958" y="1793601"/>
                  <a:ext cx="2823322" cy="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557F6D9E-A412-47B1-93E2-01AC5A0E1721}"/>
                  </a:ext>
                </a:extLst>
              </p:cNvPr>
              <p:cNvSpPr/>
              <p:nvPr/>
            </p:nvSpPr>
            <p:spPr>
              <a:xfrm>
                <a:off x="2641800" y="147111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543B4E4D-B605-4CEA-884F-2EDC32931819}"/>
                  </a:ext>
                </a:extLst>
              </p:cNvPr>
              <p:cNvSpPr/>
              <p:nvPr/>
            </p:nvSpPr>
            <p:spPr>
              <a:xfrm>
                <a:off x="2641800" y="2217247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FAEC1CA5-A35A-4F68-AA2B-EC54ADCBD70C}"/>
                  </a:ext>
                </a:extLst>
              </p:cNvPr>
              <p:cNvSpPr/>
              <p:nvPr/>
            </p:nvSpPr>
            <p:spPr>
              <a:xfrm>
                <a:off x="2641800" y="184417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91DA1521-3404-497D-9A4D-DCBE309B6837}"/>
                  </a:ext>
                </a:extLst>
              </p:cNvPr>
              <p:cNvSpPr/>
              <p:nvPr/>
            </p:nvSpPr>
            <p:spPr>
              <a:xfrm>
                <a:off x="2641800" y="3050583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1305B667-197C-4DA1-B3BF-881F7716FF91}"/>
                  </a:ext>
                </a:extLst>
              </p:cNvPr>
              <p:cNvSpPr/>
              <p:nvPr/>
            </p:nvSpPr>
            <p:spPr>
              <a:xfrm>
                <a:off x="2641800" y="3796719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AB46C4C7-46D8-4D95-8EF6-81CC3CAF8ED9}"/>
                  </a:ext>
                </a:extLst>
              </p:cNvPr>
              <p:cNvSpPr/>
              <p:nvPr/>
            </p:nvSpPr>
            <p:spPr>
              <a:xfrm>
                <a:off x="2641800" y="3423651"/>
                <a:ext cx="200800" cy="200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A261FE1-BB90-4560-8E0C-71137F7FA715}"/>
                </a:ext>
              </a:extLst>
            </p:cNvPr>
            <p:cNvSpPr txBox="1"/>
            <p:nvPr/>
          </p:nvSpPr>
          <p:spPr>
            <a:xfrm>
              <a:off x="456762" y="982839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47F3A8AF-2A95-474F-AED6-6C170892D51D}"/>
                </a:ext>
              </a:extLst>
            </p:cNvPr>
            <p:cNvSpPr txBox="1"/>
            <p:nvPr/>
          </p:nvSpPr>
          <p:spPr>
            <a:xfrm>
              <a:off x="4404642" y="982839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Ch0</a:t>
              </a:r>
              <a:endParaRPr lang="zh-CN" altLang="en-US" dirty="0"/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41B0989E-93E7-47C6-BAA9-F06721F77255}"/>
                </a:ext>
              </a:extLst>
            </p:cNvPr>
            <p:cNvSpPr txBox="1"/>
            <p:nvPr/>
          </p:nvSpPr>
          <p:spPr>
            <a:xfrm>
              <a:off x="269128" y="412011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0F05DEF4-AB37-435A-B0E3-7C8E6D14E767}"/>
                </a:ext>
              </a:extLst>
            </p:cNvPr>
            <p:cNvSpPr txBox="1"/>
            <p:nvPr/>
          </p:nvSpPr>
          <p:spPr>
            <a:xfrm>
              <a:off x="4391607" y="412011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Ch639</a:t>
              </a:r>
              <a:endParaRPr lang="zh-CN" altLang="en-US" dirty="0"/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3017912F-253E-491F-929E-CD439C2674E4}"/>
                </a:ext>
              </a:extLst>
            </p:cNvPr>
            <p:cNvSpPr txBox="1"/>
            <p:nvPr/>
          </p:nvSpPr>
          <p:spPr>
            <a:xfrm>
              <a:off x="239417" y="255522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8ADC9F4E-9AF6-4BA5-B5C2-EA3C1BBEBD68}"/>
                </a:ext>
              </a:extLst>
            </p:cNvPr>
            <p:cNvSpPr txBox="1"/>
            <p:nvPr/>
          </p:nvSpPr>
          <p:spPr>
            <a:xfrm>
              <a:off x="4404642" y="25440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Ch319</a:t>
              </a:r>
              <a:endParaRPr lang="zh-CN" altLang="en-US" dirty="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52DBEF0-0634-4D07-B84D-DBF67DEB3B40}"/>
              </a:ext>
            </a:extLst>
          </p:cNvPr>
          <p:cNvGrpSpPr/>
          <p:nvPr/>
        </p:nvGrpSpPr>
        <p:grpSpPr>
          <a:xfrm>
            <a:off x="806004" y="1775446"/>
            <a:ext cx="8405926" cy="2762037"/>
            <a:chOff x="806004" y="1782614"/>
            <a:chExt cx="8405926" cy="276203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C088CDA-D1FD-4E2F-9994-11FBFA1B13CE}"/>
                </a:ext>
              </a:extLst>
            </p:cNvPr>
            <p:cNvSpPr/>
            <p:nvPr/>
          </p:nvSpPr>
          <p:spPr>
            <a:xfrm>
              <a:off x="812800" y="1782614"/>
              <a:ext cx="8399130" cy="27620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9C490D3-71C7-4778-B710-E02F1371098B}"/>
                </a:ext>
              </a:extLst>
            </p:cNvPr>
            <p:cNvGrpSpPr/>
            <p:nvPr/>
          </p:nvGrpSpPr>
          <p:grpSpPr>
            <a:xfrm>
              <a:off x="1034856" y="1823013"/>
              <a:ext cx="3435744" cy="360000"/>
              <a:chOff x="1034856" y="1416709"/>
              <a:chExt cx="3435744" cy="360000"/>
            </a:xfrm>
          </p:grpSpPr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1B340EAC-1231-4A6D-8918-E67EEECE4C7D}"/>
                  </a:ext>
                </a:extLst>
              </p:cNvPr>
              <p:cNvSpPr/>
              <p:nvPr/>
            </p:nvSpPr>
            <p:spPr>
              <a:xfrm rot="5400000">
                <a:off x="998856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BA1BC975-DD69-4E65-834C-A3C019A5E1C3}"/>
                  </a:ext>
                </a:extLst>
              </p:cNvPr>
              <p:cNvSpPr/>
              <p:nvPr/>
            </p:nvSpPr>
            <p:spPr>
              <a:xfrm rot="5400000">
                <a:off x="4146600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55944CBF-1CFD-43EA-BD11-DF5624C94B76}"/>
                  </a:ext>
                </a:extLst>
              </p:cNvPr>
              <p:cNvSpPr/>
              <p:nvPr/>
            </p:nvSpPr>
            <p:spPr>
              <a:xfrm rot="5400000">
                <a:off x="2572728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912F2B86-CC59-4C4D-85C5-D83C48ECA3D6}"/>
                </a:ext>
              </a:extLst>
            </p:cNvPr>
            <p:cNvGrpSpPr/>
            <p:nvPr/>
          </p:nvGrpSpPr>
          <p:grpSpPr>
            <a:xfrm>
              <a:off x="1034856" y="4147197"/>
              <a:ext cx="3435744" cy="360000"/>
              <a:chOff x="1034856" y="1416709"/>
              <a:chExt cx="3435744" cy="360000"/>
            </a:xfrm>
          </p:grpSpPr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90F0E06D-49A9-43F5-940D-1ED88A1287AC}"/>
                  </a:ext>
                </a:extLst>
              </p:cNvPr>
              <p:cNvSpPr/>
              <p:nvPr/>
            </p:nvSpPr>
            <p:spPr>
              <a:xfrm rot="5400000">
                <a:off x="998856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6D76FA01-70A1-427F-975A-41B45EDCDF50}"/>
                  </a:ext>
                </a:extLst>
              </p:cNvPr>
              <p:cNvSpPr/>
              <p:nvPr/>
            </p:nvSpPr>
            <p:spPr>
              <a:xfrm rot="5400000">
                <a:off x="4146600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558AD511-1749-43CA-8291-7CA76D4071BE}"/>
                  </a:ext>
                </a:extLst>
              </p:cNvPr>
              <p:cNvSpPr/>
              <p:nvPr/>
            </p:nvSpPr>
            <p:spPr>
              <a:xfrm rot="5400000">
                <a:off x="2572728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14276D45-3760-458F-B92F-156575DBA1F8}"/>
                </a:ext>
              </a:extLst>
            </p:cNvPr>
            <p:cNvGrpSpPr/>
            <p:nvPr/>
          </p:nvGrpSpPr>
          <p:grpSpPr>
            <a:xfrm>
              <a:off x="5730140" y="4135672"/>
              <a:ext cx="3435744" cy="360000"/>
              <a:chOff x="1034856" y="1416709"/>
              <a:chExt cx="3435744" cy="360000"/>
            </a:xfrm>
          </p:grpSpPr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6CE091E7-2BA3-4F55-BB3C-22796853695E}"/>
                  </a:ext>
                </a:extLst>
              </p:cNvPr>
              <p:cNvSpPr/>
              <p:nvPr/>
            </p:nvSpPr>
            <p:spPr>
              <a:xfrm rot="5400000">
                <a:off x="998856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6594C172-98CF-42E8-A370-E556E5E62D5E}"/>
                  </a:ext>
                </a:extLst>
              </p:cNvPr>
              <p:cNvSpPr/>
              <p:nvPr/>
            </p:nvSpPr>
            <p:spPr>
              <a:xfrm rot="5400000">
                <a:off x="4146600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E3363B6D-31BC-4C1C-9C7B-81DEC104C47A}"/>
                  </a:ext>
                </a:extLst>
              </p:cNvPr>
              <p:cNvSpPr/>
              <p:nvPr/>
            </p:nvSpPr>
            <p:spPr>
              <a:xfrm rot="5400000">
                <a:off x="2572728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6B0D216D-D55B-4C71-BB3D-CEC352AE68BD}"/>
                </a:ext>
              </a:extLst>
            </p:cNvPr>
            <p:cNvGrpSpPr/>
            <p:nvPr/>
          </p:nvGrpSpPr>
          <p:grpSpPr>
            <a:xfrm>
              <a:off x="5730140" y="1823013"/>
              <a:ext cx="3435744" cy="360000"/>
              <a:chOff x="1034856" y="1416709"/>
              <a:chExt cx="3435744" cy="360000"/>
            </a:xfrm>
          </p:grpSpPr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2C119203-9533-478A-9A08-2B0AC200148A}"/>
                  </a:ext>
                </a:extLst>
              </p:cNvPr>
              <p:cNvSpPr/>
              <p:nvPr/>
            </p:nvSpPr>
            <p:spPr>
              <a:xfrm rot="5400000">
                <a:off x="998856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76FADAD7-1467-46C1-9EF6-5C8127416763}"/>
                  </a:ext>
                </a:extLst>
              </p:cNvPr>
              <p:cNvSpPr/>
              <p:nvPr/>
            </p:nvSpPr>
            <p:spPr>
              <a:xfrm rot="5400000">
                <a:off x="4146600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3FE39E76-EDA0-45D6-8A22-9CDE029380F2}"/>
                  </a:ext>
                </a:extLst>
              </p:cNvPr>
              <p:cNvSpPr/>
              <p:nvPr/>
            </p:nvSpPr>
            <p:spPr>
              <a:xfrm rot="5400000">
                <a:off x="2572728" y="1452709"/>
                <a:ext cx="360000" cy="28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080630D-AD11-4E1A-BD04-336075BEB4AD}"/>
                </a:ext>
              </a:extLst>
            </p:cNvPr>
            <p:cNvCxnSpPr>
              <a:stCxn id="107" idx="3"/>
              <a:endCxn id="161" idx="1"/>
            </p:cNvCxnSpPr>
            <p:nvPr/>
          </p:nvCxnSpPr>
          <p:spPr>
            <a:xfrm>
              <a:off x="1178856" y="2183013"/>
              <a:ext cx="4695284" cy="19526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68BBFC48-1152-4A4D-90AC-B7E795A92A00}"/>
                </a:ext>
              </a:extLst>
            </p:cNvPr>
            <p:cNvCxnSpPr/>
            <p:nvPr/>
          </p:nvCxnSpPr>
          <p:spPr>
            <a:xfrm>
              <a:off x="2742200" y="2183013"/>
              <a:ext cx="4695284" cy="19526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A7A442FD-7565-4E5F-ACBC-45E795C75D0A}"/>
                </a:ext>
              </a:extLst>
            </p:cNvPr>
            <p:cNvCxnSpPr/>
            <p:nvPr/>
          </p:nvCxnSpPr>
          <p:spPr>
            <a:xfrm>
              <a:off x="4331473" y="2183013"/>
              <a:ext cx="4695284" cy="19526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7462AEE-BEDE-4BE9-BD81-18580D0FD755}"/>
                </a:ext>
              </a:extLst>
            </p:cNvPr>
            <p:cNvSpPr txBox="1"/>
            <p:nvPr/>
          </p:nvSpPr>
          <p:spPr>
            <a:xfrm>
              <a:off x="4211222" y="2933593"/>
              <a:ext cx="194636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/>
                <a:t>Z</a:t>
              </a:r>
              <a:r>
                <a:rPr lang="zh-CN" altLang="en-US" sz="2400" b="1" dirty="0"/>
                <a:t>型柔性</a:t>
              </a:r>
              <a:r>
                <a:rPr lang="en-US" altLang="zh-CN" sz="2400" b="1" dirty="0"/>
                <a:t>PCB</a:t>
              </a:r>
              <a:endParaRPr lang="zh-CN" altLang="en-US" sz="2400" b="1" dirty="0"/>
            </a:p>
          </p:txBody>
        </p:sp>
        <p:sp>
          <p:nvSpPr>
            <p:cNvPr id="196" name="矩形 195">
              <a:extLst>
                <a:ext uri="{FF2B5EF4-FFF2-40B4-BE49-F238E27FC236}">
                  <a16:creationId xmlns:a16="http://schemas.microsoft.com/office/drawing/2014/main" id="{68E2682D-22CD-4926-B354-3E81BEF5FE0A}"/>
                </a:ext>
              </a:extLst>
            </p:cNvPr>
            <p:cNvSpPr/>
            <p:nvPr/>
          </p:nvSpPr>
          <p:spPr>
            <a:xfrm>
              <a:off x="8848847" y="2283448"/>
              <a:ext cx="360000" cy="28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25493FB9-F1EE-4F62-98E7-1F47DF54D706}"/>
                </a:ext>
              </a:extLst>
            </p:cNvPr>
            <p:cNvSpPr/>
            <p:nvPr/>
          </p:nvSpPr>
          <p:spPr>
            <a:xfrm>
              <a:off x="8848847" y="3715550"/>
              <a:ext cx="360000" cy="28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C179B1F6-3F69-4306-95E4-F69D52B41822}"/>
                </a:ext>
              </a:extLst>
            </p:cNvPr>
            <p:cNvSpPr/>
            <p:nvPr/>
          </p:nvSpPr>
          <p:spPr>
            <a:xfrm>
              <a:off x="8848847" y="2984831"/>
              <a:ext cx="360000" cy="28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C214A456-8D21-4176-A10F-823BC37CE4C7}"/>
                </a:ext>
              </a:extLst>
            </p:cNvPr>
            <p:cNvCxnSpPr>
              <a:cxnSpLocks/>
              <a:endCxn id="197" idx="1"/>
            </p:cNvCxnSpPr>
            <p:nvPr/>
          </p:nvCxnSpPr>
          <p:spPr>
            <a:xfrm>
              <a:off x="5877975" y="2166982"/>
              <a:ext cx="2970872" cy="16925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2868AF84-472E-4BAD-814C-AC48DB54C70A}"/>
                </a:ext>
              </a:extLst>
            </p:cNvPr>
            <p:cNvCxnSpPr>
              <a:cxnSpLocks/>
              <a:stCxn id="193" idx="3"/>
              <a:endCxn id="198" idx="1"/>
            </p:cNvCxnSpPr>
            <p:nvPr/>
          </p:nvCxnSpPr>
          <p:spPr>
            <a:xfrm>
              <a:off x="7448012" y="2183013"/>
              <a:ext cx="1400835" cy="945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925197EE-B1E9-447A-8847-E2C903F5B5AE}"/>
                </a:ext>
              </a:extLst>
            </p:cNvPr>
            <p:cNvCxnSpPr>
              <a:cxnSpLocks/>
              <a:stCxn id="176" idx="3"/>
              <a:endCxn id="196" idx="0"/>
            </p:cNvCxnSpPr>
            <p:nvPr/>
          </p:nvCxnSpPr>
          <p:spPr>
            <a:xfrm>
              <a:off x="9021884" y="2183013"/>
              <a:ext cx="6963" cy="1004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DD5D7C3F-C78E-4F3B-BCDB-FCA47CA9BE60}"/>
                </a:ext>
              </a:extLst>
            </p:cNvPr>
            <p:cNvCxnSpPr>
              <a:cxnSpLocks/>
            </p:cNvCxnSpPr>
            <p:nvPr/>
          </p:nvCxnSpPr>
          <p:spPr>
            <a:xfrm>
              <a:off x="831412" y="3993430"/>
              <a:ext cx="342029" cy="142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5CB1EE01-86FA-4E80-BCC0-5EF627CEB865}"/>
                </a:ext>
              </a:extLst>
            </p:cNvPr>
            <p:cNvCxnSpPr>
              <a:cxnSpLocks/>
            </p:cNvCxnSpPr>
            <p:nvPr/>
          </p:nvCxnSpPr>
          <p:spPr>
            <a:xfrm>
              <a:off x="806004" y="3332705"/>
              <a:ext cx="1930781" cy="8029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0BCB85E7-C554-48BD-BDEB-6FB4D62B4343}"/>
                </a:ext>
              </a:extLst>
            </p:cNvPr>
            <p:cNvCxnSpPr>
              <a:cxnSpLocks/>
            </p:cNvCxnSpPr>
            <p:nvPr/>
          </p:nvCxnSpPr>
          <p:spPr>
            <a:xfrm>
              <a:off x="820342" y="2677727"/>
              <a:ext cx="3505716" cy="1457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1503B98-C77C-4FE2-BDA0-335BD838E74F}"/>
              </a:ext>
            </a:extLst>
          </p:cNvPr>
          <p:cNvGrpSpPr/>
          <p:nvPr/>
        </p:nvGrpSpPr>
        <p:grpSpPr>
          <a:xfrm>
            <a:off x="1173441" y="1579381"/>
            <a:ext cx="3163943" cy="420869"/>
            <a:chOff x="1173441" y="1579381"/>
            <a:chExt cx="3163943" cy="420869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09489D31-BA1B-44E3-B9CF-358CF5CE23B6}"/>
                </a:ext>
              </a:extLst>
            </p:cNvPr>
            <p:cNvCxnSpPr/>
            <p:nvPr/>
          </p:nvCxnSpPr>
          <p:spPr>
            <a:xfrm flipV="1">
              <a:off x="1173441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32292770-24B1-4BAA-9616-7765FA931BE9}"/>
                </a:ext>
              </a:extLst>
            </p:cNvPr>
            <p:cNvCxnSpPr/>
            <p:nvPr/>
          </p:nvCxnSpPr>
          <p:spPr>
            <a:xfrm flipV="1">
              <a:off x="2754526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9DE5D36F-E4D5-4B6D-8A29-4BDD9454B13B}"/>
                </a:ext>
              </a:extLst>
            </p:cNvPr>
            <p:cNvCxnSpPr/>
            <p:nvPr/>
          </p:nvCxnSpPr>
          <p:spPr>
            <a:xfrm flipV="1">
              <a:off x="4337384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组合 206">
            <a:extLst>
              <a:ext uri="{FF2B5EF4-FFF2-40B4-BE49-F238E27FC236}">
                <a16:creationId xmlns:a16="http://schemas.microsoft.com/office/drawing/2014/main" id="{6909F468-2128-4AA1-B6B1-F16C98329EFE}"/>
              </a:ext>
            </a:extLst>
          </p:cNvPr>
          <p:cNvGrpSpPr/>
          <p:nvPr/>
        </p:nvGrpSpPr>
        <p:grpSpPr>
          <a:xfrm>
            <a:off x="1173441" y="4327656"/>
            <a:ext cx="3163943" cy="420869"/>
            <a:chOff x="1173441" y="1579381"/>
            <a:chExt cx="3163943" cy="420869"/>
          </a:xfrm>
        </p:grpSpPr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3235A275-FFD6-4DB0-A2A4-C1E2059ED512}"/>
                </a:ext>
              </a:extLst>
            </p:cNvPr>
            <p:cNvCxnSpPr/>
            <p:nvPr/>
          </p:nvCxnSpPr>
          <p:spPr>
            <a:xfrm flipV="1">
              <a:off x="1173441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7087789F-A351-4273-B7C2-606F7486270B}"/>
                </a:ext>
              </a:extLst>
            </p:cNvPr>
            <p:cNvCxnSpPr/>
            <p:nvPr/>
          </p:nvCxnSpPr>
          <p:spPr>
            <a:xfrm flipV="1">
              <a:off x="2754526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EA79974D-29C2-4C5E-A1FD-665B720FB794}"/>
                </a:ext>
              </a:extLst>
            </p:cNvPr>
            <p:cNvCxnSpPr/>
            <p:nvPr/>
          </p:nvCxnSpPr>
          <p:spPr>
            <a:xfrm flipV="1">
              <a:off x="4337384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组合 210">
            <a:extLst>
              <a:ext uri="{FF2B5EF4-FFF2-40B4-BE49-F238E27FC236}">
                <a16:creationId xmlns:a16="http://schemas.microsoft.com/office/drawing/2014/main" id="{28D6952B-9F6E-4CE2-B936-73B5DC04B930}"/>
              </a:ext>
            </a:extLst>
          </p:cNvPr>
          <p:cNvGrpSpPr/>
          <p:nvPr/>
        </p:nvGrpSpPr>
        <p:grpSpPr>
          <a:xfrm>
            <a:off x="5877975" y="4327656"/>
            <a:ext cx="3163943" cy="420869"/>
            <a:chOff x="1173441" y="1579381"/>
            <a:chExt cx="3163943" cy="420869"/>
          </a:xfrm>
        </p:grpSpPr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3AE9B19B-252C-4CD7-852D-7B8BE27E0A50}"/>
                </a:ext>
              </a:extLst>
            </p:cNvPr>
            <p:cNvCxnSpPr/>
            <p:nvPr/>
          </p:nvCxnSpPr>
          <p:spPr>
            <a:xfrm flipV="1">
              <a:off x="1173441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EA94AB7C-B82E-4756-9CE5-A89DF1AFFCB4}"/>
                </a:ext>
              </a:extLst>
            </p:cNvPr>
            <p:cNvCxnSpPr/>
            <p:nvPr/>
          </p:nvCxnSpPr>
          <p:spPr>
            <a:xfrm flipV="1">
              <a:off x="2754526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F33CAC1F-A568-42F4-B820-45F87680FCC2}"/>
                </a:ext>
              </a:extLst>
            </p:cNvPr>
            <p:cNvCxnSpPr/>
            <p:nvPr/>
          </p:nvCxnSpPr>
          <p:spPr>
            <a:xfrm flipV="1">
              <a:off x="4337384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组合 214">
            <a:extLst>
              <a:ext uri="{FF2B5EF4-FFF2-40B4-BE49-F238E27FC236}">
                <a16:creationId xmlns:a16="http://schemas.microsoft.com/office/drawing/2014/main" id="{D65882FC-25FF-4E2C-853C-278B78AB13CF}"/>
              </a:ext>
            </a:extLst>
          </p:cNvPr>
          <p:cNvGrpSpPr/>
          <p:nvPr/>
        </p:nvGrpSpPr>
        <p:grpSpPr>
          <a:xfrm>
            <a:off x="5877677" y="1579381"/>
            <a:ext cx="3163943" cy="420869"/>
            <a:chOff x="1173441" y="1579381"/>
            <a:chExt cx="3163943" cy="420869"/>
          </a:xfrm>
        </p:grpSpPr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8307D872-0DA1-4BF8-996B-D6EEE8410303}"/>
                </a:ext>
              </a:extLst>
            </p:cNvPr>
            <p:cNvCxnSpPr/>
            <p:nvPr/>
          </p:nvCxnSpPr>
          <p:spPr>
            <a:xfrm flipV="1">
              <a:off x="1173441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7FDA28FA-9847-430C-87F8-967D3ED9862E}"/>
                </a:ext>
              </a:extLst>
            </p:cNvPr>
            <p:cNvCxnSpPr/>
            <p:nvPr/>
          </p:nvCxnSpPr>
          <p:spPr>
            <a:xfrm flipV="1">
              <a:off x="2754526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C852D092-2C95-4DD6-94A0-7810461B5FEB}"/>
                </a:ext>
              </a:extLst>
            </p:cNvPr>
            <p:cNvCxnSpPr/>
            <p:nvPr/>
          </p:nvCxnSpPr>
          <p:spPr>
            <a:xfrm flipV="1">
              <a:off x="4337384" y="1579381"/>
              <a:ext cx="0" cy="4208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48DDEA7-22D1-408E-AD4F-2E43D36EFC79}"/>
              </a:ext>
            </a:extLst>
          </p:cNvPr>
          <p:cNvGrpSpPr/>
          <p:nvPr/>
        </p:nvGrpSpPr>
        <p:grpSpPr>
          <a:xfrm>
            <a:off x="9061338" y="1579381"/>
            <a:ext cx="1569936" cy="3168502"/>
            <a:chOff x="9061338" y="1579381"/>
            <a:chExt cx="1569936" cy="3168502"/>
          </a:xfrm>
        </p:grpSpPr>
        <p:cxnSp>
          <p:nvCxnSpPr>
            <p:cNvPr id="219" name="直接连接符 218">
              <a:extLst>
                <a:ext uri="{FF2B5EF4-FFF2-40B4-BE49-F238E27FC236}">
                  <a16:creationId xmlns:a16="http://schemas.microsoft.com/office/drawing/2014/main" id="{E04931AD-1079-40AE-AA86-15FBF04112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1338" y="3848190"/>
              <a:ext cx="1569936" cy="89969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F6621C16-81A0-4308-ABF4-9373A12090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1338" y="3134364"/>
              <a:ext cx="1548344" cy="221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2598C4A0-7F86-4A0E-AF01-31AEEA3B92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1338" y="1579381"/>
              <a:ext cx="1569936" cy="84806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38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473003-EE76-4CD3-A8BB-1289AB39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</a:t>
            </a:r>
            <a:r>
              <a:rPr lang="zh-CN" altLang="en-US" dirty="0"/>
              <a:t>字形</a:t>
            </a:r>
            <a:r>
              <a:rPr lang="en-US" altLang="zh-CN" dirty="0"/>
              <a:t>Ladder</a:t>
            </a:r>
            <a:r>
              <a:rPr lang="zh-CN" altLang="en-US" dirty="0"/>
              <a:t>设计借鉴</a:t>
            </a:r>
            <a:r>
              <a:rPr lang="en-US" altLang="zh-CN" dirty="0"/>
              <a:t>AMS-02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C387E5-0456-4172-B6ED-5813EC384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4718648"/>
            <a:ext cx="11277600" cy="2139351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由于</a:t>
            </a:r>
            <a:r>
              <a:rPr lang="en-US" altLang="zh-CN" dirty="0"/>
              <a:t>AMS-02</a:t>
            </a:r>
            <a:r>
              <a:rPr lang="zh-CN" altLang="en-US" dirty="0"/>
              <a:t>的硅探测器为</a:t>
            </a:r>
            <a:r>
              <a:rPr lang="zh-CN" altLang="en-US" b="1" dirty="0">
                <a:solidFill>
                  <a:srgbClr val="FF0000"/>
                </a:solidFill>
              </a:rPr>
              <a:t>长方形</a:t>
            </a:r>
            <a:r>
              <a:rPr lang="zh-CN" altLang="en-US" dirty="0"/>
              <a:t>、且长宽比几乎</a:t>
            </a:r>
            <a:r>
              <a:rPr lang="en-US" altLang="zh-CN" dirty="0"/>
              <a:t>2:1</a:t>
            </a:r>
            <a:r>
              <a:rPr lang="zh-CN" altLang="en-US" dirty="0"/>
              <a:t>，因此采用‘跨越’式</a:t>
            </a:r>
            <a:r>
              <a:rPr lang="en-US" altLang="zh-CN" dirty="0"/>
              <a:t>Z</a:t>
            </a:r>
            <a:r>
              <a:rPr lang="zh-CN" altLang="en-US" dirty="0"/>
              <a:t>型布线：</a:t>
            </a:r>
            <a:endParaRPr lang="en-US" altLang="zh-CN" dirty="0"/>
          </a:p>
          <a:p>
            <a:pPr lvl="1"/>
            <a:r>
              <a:rPr lang="zh-CN" altLang="en-US" dirty="0"/>
              <a:t>奇数编号硅探测器使用前</a:t>
            </a:r>
            <a:r>
              <a:rPr lang="en-US" altLang="zh-CN" dirty="0"/>
              <a:t>3</a:t>
            </a:r>
            <a:r>
              <a:rPr lang="zh-CN" altLang="en-US" dirty="0"/>
              <a:t>片</a:t>
            </a:r>
            <a:r>
              <a:rPr lang="en-US" altLang="zh-CN" dirty="0"/>
              <a:t>ASIC</a:t>
            </a:r>
            <a:r>
              <a:rPr lang="zh-CN" altLang="en-US" dirty="0"/>
              <a:t>读出（红色、青色、黄色）</a:t>
            </a:r>
            <a:endParaRPr lang="en-US" altLang="zh-CN" dirty="0"/>
          </a:p>
          <a:p>
            <a:pPr lvl="1"/>
            <a:r>
              <a:rPr lang="zh-CN" altLang="en-US" dirty="0"/>
              <a:t>偶数编号硅探测器使用后</a:t>
            </a:r>
            <a:r>
              <a:rPr lang="en-US" altLang="zh-CN" dirty="0"/>
              <a:t>3</a:t>
            </a:r>
            <a:r>
              <a:rPr lang="zh-CN" altLang="en-US" dirty="0"/>
              <a:t>片</a:t>
            </a:r>
            <a:r>
              <a:rPr lang="en-US" altLang="zh-CN" dirty="0"/>
              <a:t>ASIC</a:t>
            </a:r>
            <a:r>
              <a:rPr lang="zh-CN" altLang="en-US" dirty="0"/>
              <a:t>读出（蓝色、紫色、绿色）</a:t>
            </a:r>
            <a:endParaRPr lang="en-US" altLang="zh-CN" dirty="0"/>
          </a:p>
          <a:p>
            <a:r>
              <a:rPr lang="en-US" altLang="zh-CN" dirty="0"/>
              <a:t>SCD</a:t>
            </a:r>
            <a:r>
              <a:rPr lang="zh-CN" altLang="en-US" dirty="0"/>
              <a:t>的硅探测器为</a:t>
            </a:r>
            <a:r>
              <a:rPr lang="zh-CN" altLang="en-US" b="1" dirty="0">
                <a:solidFill>
                  <a:srgbClr val="0070C0"/>
                </a:solidFill>
              </a:rPr>
              <a:t>正方形</a:t>
            </a:r>
            <a:r>
              <a:rPr lang="zh-CN" altLang="en-US" dirty="0"/>
              <a:t>，因此使用标准的</a:t>
            </a:r>
            <a:r>
              <a:rPr lang="en-US" altLang="zh-CN" dirty="0"/>
              <a:t>Z</a:t>
            </a:r>
            <a:r>
              <a:rPr lang="zh-CN" altLang="en-US" dirty="0"/>
              <a:t>型布线。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A6C255-3A94-4485-BADD-20C36E7DF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27102" y="-1618066"/>
            <a:ext cx="3937797" cy="86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508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VhZGE2MGZmMDk5MjJiMTIyMGZjYjhjZjYxM2RlZ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1181</Words>
  <Application>Microsoft Office PowerPoint</Application>
  <PresentationFormat>宽屏</PresentationFormat>
  <Paragraphs>226</Paragraphs>
  <Slides>12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黑体</vt:lpstr>
      <vt:lpstr>微软雅黑</vt:lpstr>
      <vt:lpstr>Arial</vt:lpstr>
      <vt:lpstr>Calibri</vt:lpstr>
      <vt:lpstr>Times New Roman</vt:lpstr>
      <vt:lpstr>Wingdings</vt:lpstr>
      <vt:lpstr>WPS</vt:lpstr>
      <vt:lpstr>Visio</vt:lpstr>
      <vt:lpstr>空间站高能宇宙辐射探测设施(HERD) 硅微条探测器装配介绍</vt:lpstr>
      <vt:lpstr>HERD的科学意义：空间高精度宽能段大视场直接测量</vt:lpstr>
      <vt:lpstr>HERD的组成与功能</vt:lpstr>
      <vt:lpstr>硅径迹仪(STK)</vt:lpstr>
      <vt:lpstr>硅电荷探测器(SCD)</vt:lpstr>
      <vt:lpstr>硅微条探测器模块(Ladder)</vt:lpstr>
      <vt:lpstr>Ladder种类(1)：普通型Ladder</vt:lpstr>
      <vt:lpstr>Ladder种类(2)：Z字型Ladder</vt:lpstr>
      <vt:lpstr>Z字形Ladder设计借鉴AMS-02</vt:lpstr>
      <vt:lpstr>SCD的双层硅微条探测器模块(Super-Ladder)</vt:lpstr>
      <vt:lpstr>SCD的束流样机研制</vt:lpstr>
      <vt:lpstr>Ladder产线规划及投产矩阵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乔锐</cp:lastModifiedBy>
  <cp:revision>325</cp:revision>
  <dcterms:created xsi:type="dcterms:W3CDTF">2019-06-19T02:08:00Z</dcterms:created>
  <dcterms:modified xsi:type="dcterms:W3CDTF">2026-01-09T06:17:07Z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2714BC2042754196817988410A36725A</vt:lpwstr>
  </property>
</Properties>
</file>