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98" r:id="rId3"/>
    <p:sldId id="305" r:id="rId4"/>
    <p:sldId id="306" r:id="rId5"/>
    <p:sldId id="303" r:id="rId6"/>
    <p:sldId id="292" r:id="rId7"/>
    <p:sldId id="293" r:id="rId8"/>
    <p:sldId id="294" r:id="rId9"/>
    <p:sldId id="295" r:id="rId10"/>
    <p:sldId id="29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32708-0D5A-4211-A7C6-630C4CBA63F7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54E70-9AFB-4974-8785-715708AA8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17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24893-FBE9-4F5D-8C6A-13C14519959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73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C58E-9A2E-4657-AC92-CE0FD7FC6C1D}" type="datetime1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3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E57-2ED3-4901-A144-611A396171DB}" type="datetime1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89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5A35-F664-4AFE-925B-31B22C5EFF14}" type="datetime1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61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E18B-98C2-4BE4-BF53-0690CB9F8A35}" type="datetime1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14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116E-C4AD-407A-A12C-291D93EBBFA6}" type="datetime1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64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C05A-FAA5-4D38-BBDD-D85A2CC2051C}" type="datetime1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3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C6C1-D2BC-45A2-AE28-BFDEDAF72854}" type="datetime1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01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ABDF-380C-42D1-9068-1B400279A6F3}" type="datetime1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906C-CA88-4AFB-891D-121C6B424A46}" type="datetime1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96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5D1F-CBB9-4571-ADDF-79E772986AC7}" type="datetime1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13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6237-0621-4E02-A4A8-44ECA6C8995F}" type="datetime1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88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976ED-A938-4064-9BD5-521B9D3694AD}" type="datetime1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1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24025" y="1122363"/>
            <a:ext cx="8734426" cy="23876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CN" sz="3600" b="1" dirty="0" err="1" smtClean="0">
                <a:solidFill>
                  <a:srgbClr val="C00000"/>
                </a:solidFill>
              </a:rPr>
              <a:t>Sextupoles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 in the interaction region</a:t>
            </a:r>
            <a:br>
              <a:rPr lang="en-US" altLang="zh-CN" sz="3600" b="1" dirty="0" smtClean="0">
                <a:solidFill>
                  <a:srgbClr val="C00000"/>
                </a:solidFill>
              </a:rPr>
            </a:br>
            <a:r>
              <a:rPr lang="en-US" altLang="zh-CN" sz="3600" b="1" dirty="0" smtClean="0">
                <a:solidFill>
                  <a:srgbClr val="C00000"/>
                </a:solidFill>
              </a:rPr>
              <a:t>of the CEPC </a:t>
            </a:r>
            <a:r>
              <a:rPr lang="en-US" altLang="zh-CN" sz="3600" b="1" dirty="0">
                <a:solidFill>
                  <a:srgbClr val="C00000"/>
                </a:solidFill>
              </a:rPr>
              <a:t>collider 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ring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25" y="68629"/>
            <a:ext cx="1536169" cy="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istrator\Desktop\1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57" y="442303"/>
            <a:ext cx="3960284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" y="68627"/>
            <a:ext cx="5848615" cy="9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527382" y="3886200"/>
            <a:ext cx="11425269" cy="2279104"/>
          </a:xfrm>
        </p:spPr>
        <p:txBody>
          <a:bodyPr>
            <a:normAutofit/>
          </a:bodyPr>
          <a:lstStyle/>
          <a:p>
            <a:r>
              <a:rPr lang="en-US" altLang="zh-CN" sz="2533" dirty="0"/>
              <a:t>Yiwei </a:t>
            </a:r>
            <a:r>
              <a:rPr lang="en-US" altLang="zh-CN" sz="2533" dirty="0" smtClean="0"/>
              <a:t>Wang, </a:t>
            </a:r>
            <a:r>
              <a:rPr lang="en-US" altLang="zh-CN" sz="2533" dirty="0" err="1" smtClean="0"/>
              <a:t>Yingshun</a:t>
            </a:r>
            <a:r>
              <a:rPr lang="en-US" altLang="zh-CN" sz="2533" dirty="0" smtClean="0"/>
              <a:t> Zhu, </a:t>
            </a:r>
            <a:r>
              <a:rPr lang="en-US" altLang="zh-CN" sz="2533" dirty="0" err="1" smtClean="0"/>
              <a:t>Ruixiong</a:t>
            </a:r>
            <a:r>
              <a:rPr lang="en-US" altLang="zh-CN" sz="2533" dirty="0" smtClean="0"/>
              <a:t> Han, </a:t>
            </a:r>
            <a:r>
              <a:rPr lang="en-US" altLang="zh-CN" sz="2533" dirty="0" smtClean="0"/>
              <a:t>Mei Yang</a:t>
            </a:r>
            <a:r>
              <a:rPr lang="en-US" altLang="zh-CN" sz="2533" dirty="0"/>
              <a:t>,</a:t>
            </a:r>
            <a:r>
              <a:rPr lang="en-US" altLang="zh-CN" sz="2533" dirty="0" smtClean="0"/>
              <a:t> </a:t>
            </a:r>
            <a:r>
              <a:rPr lang="en-US" altLang="zh-CN" sz="2533" dirty="0" err="1"/>
              <a:t>Haijing</a:t>
            </a:r>
            <a:r>
              <a:rPr lang="en-US" altLang="zh-CN" sz="2533" dirty="0"/>
              <a:t> </a:t>
            </a:r>
            <a:r>
              <a:rPr lang="en-US" altLang="zh-CN" sz="2533" dirty="0" smtClean="0"/>
              <a:t>Wang</a:t>
            </a:r>
            <a:endParaRPr lang="en-US" altLang="zh-CN" sz="2533" dirty="0" smtClean="0"/>
          </a:p>
          <a:p>
            <a:endParaRPr lang="en-US" altLang="zh-CN" sz="2667" dirty="0" smtClean="0"/>
          </a:p>
          <a:p>
            <a:r>
              <a:rPr lang="en-US" altLang="zh-CN" sz="2133" dirty="0" smtClean="0"/>
              <a:t>CEPC day, Jan 28, 2026, IHEP</a:t>
            </a:r>
            <a:endParaRPr lang="en-US" altLang="zh-CN" sz="2133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98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总结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smtClean="0"/>
              <a:t>CEPC</a:t>
            </a:r>
            <a:r>
              <a:rPr lang="zh-CN" altLang="en-US" sz="2000" dirty="0" smtClean="0"/>
              <a:t>对撞区的色品校正六极铁需要采用超导技术；采用小型制冷机，两个环共</a:t>
            </a:r>
            <a:r>
              <a:rPr lang="en-US" altLang="zh-CN" sz="2000" dirty="0" smtClean="0"/>
              <a:t>32</a:t>
            </a:r>
            <a:r>
              <a:rPr lang="zh-CN" altLang="en-US" sz="2000" dirty="0" smtClean="0"/>
              <a:t>台。</a:t>
            </a:r>
            <a:endParaRPr lang="en-US" altLang="zh-CN" sz="2000" dirty="0" smtClean="0"/>
          </a:p>
          <a:p>
            <a:r>
              <a:rPr lang="zh-CN" altLang="en-US" sz="2000" dirty="0" smtClean="0"/>
              <a:t>已迭代给定物理参数，并完成磁铁及低温的初步设计。</a:t>
            </a:r>
            <a:endParaRPr lang="en-US" altLang="zh-CN" sz="2000" dirty="0" smtClean="0"/>
          </a:p>
          <a:p>
            <a:r>
              <a:rPr lang="zh-CN" altLang="en-US" sz="2000" dirty="0" smtClean="0"/>
              <a:t>造价：磁体</a:t>
            </a:r>
            <a:r>
              <a:rPr lang="en-US" altLang="zh-CN" sz="2000" dirty="0" smtClean="0"/>
              <a:t>+</a:t>
            </a:r>
            <a:r>
              <a:rPr lang="zh-CN" altLang="en-US" sz="2000" dirty="0" smtClean="0"/>
              <a:t>低温，单价一百多万；较准确的造价评估，进行中。</a:t>
            </a:r>
            <a:endParaRPr lang="en-US" altLang="zh-CN" sz="2000" dirty="0" smtClean="0"/>
          </a:p>
          <a:p>
            <a:r>
              <a:rPr lang="zh-CN" altLang="en-US" sz="2000" dirty="0" smtClean="0"/>
              <a:t>辐射问题：周围二极铁产生的同步辐射防护设计，进行中。</a:t>
            </a:r>
            <a:endParaRPr lang="en-US" altLang="zh-CN" sz="20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70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9566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Sextupoles</a:t>
            </a: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interaction </a:t>
            </a:r>
            <a:r>
              <a:rPr lang="en-US" altLang="zh-CN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58870"/>
            <a:ext cx="4546180" cy="2946178"/>
          </a:xfrm>
          <a:prstGeom prst="rect">
            <a:avLst/>
          </a:prstGeom>
        </p:spPr>
      </p:pic>
      <p:sp>
        <p:nvSpPr>
          <p:cNvPr id="58" name="内容占位符 57"/>
          <p:cNvSpPr>
            <a:spLocks noGrp="1"/>
          </p:cNvSpPr>
          <p:nvPr>
            <p:ph idx="1"/>
          </p:nvPr>
        </p:nvSpPr>
        <p:spPr>
          <a:xfrm>
            <a:off x="440621" y="1338187"/>
            <a:ext cx="10913179" cy="986145"/>
          </a:xfrm>
        </p:spPr>
        <p:txBody>
          <a:bodyPr/>
          <a:lstStyle/>
          <a:p>
            <a:r>
              <a:rPr lang="zh-CN" altLang="en-US" dirty="0" smtClean="0"/>
              <a:t>对撞区有多种六极铁，其中用于对撞区色品校正的六极铁最强。</a:t>
            </a:r>
            <a:endParaRPr lang="zh-CN" altLang="en-US" dirty="0"/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380" y="2087976"/>
            <a:ext cx="5752830" cy="1919242"/>
          </a:xfrm>
          <a:prstGeom prst="rect">
            <a:avLst/>
          </a:prstGeom>
        </p:spPr>
      </p:pic>
      <p:graphicFrame>
        <p:nvGraphicFramePr>
          <p:cNvPr id="60" name="表格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287017"/>
              </p:ext>
            </p:extLst>
          </p:nvPr>
        </p:nvGraphicFramePr>
        <p:xfrm>
          <a:off x="1828800" y="5128629"/>
          <a:ext cx="8772807" cy="1398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5192">
                  <a:extLst>
                    <a:ext uri="{9D8B030D-6E8A-4147-A177-3AD203B41FA5}">
                      <a16:colId xmlns:a16="http://schemas.microsoft.com/office/drawing/2014/main" val="552980815"/>
                    </a:ext>
                  </a:extLst>
                </a:gridCol>
                <a:gridCol w="725192">
                  <a:extLst>
                    <a:ext uri="{9D8B030D-6E8A-4147-A177-3AD203B41FA5}">
                      <a16:colId xmlns:a16="http://schemas.microsoft.com/office/drawing/2014/main" val="720845738"/>
                    </a:ext>
                  </a:extLst>
                </a:gridCol>
                <a:gridCol w="725192">
                  <a:extLst>
                    <a:ext uri="{9D8B030D-6E8A-4147-A177-3AD203B41FA5}">
                      <a16:colId xmlns:a16="http://schemas.microsoft.com/office/drawing/2014/main" val="3367605410"/>
                    </a:ext>
                  </a:extLst>
                </a:gridCol>
                <a:gridCol w="725192">
                  <a:extLst>
                    <a:ext uri="{9D8B030D-6E8A-4147-A177-3AD203B41FA5}">
                      <a16:colId xmlns:a16="http://schemas.microsoft.com/office/drawing/2014/main" val="2471947624"/>
                    </a:ext>
                  </a:extLst>
                </a:gridCol>
                <a:gridCol w="725192">
                  <a:extLst>
                    <a:ext uri="{9D8B030D-6E8A-4147-A177-3AD203B41FA5}">
                      <a16:colId xmlns:a16="http://schemas.microsoft.com/office/drawing/2014/main" val="1858788744"/>
                    </a:ext>
                  </a:extLst>
                </a:gridCol>
                <a:gridCol w="725192">
                  <a:extLst>
                    <a:ext uri="{9D8B030D-6E8A-4147-A177-3AD203B41FA5}">
                      <a16:colId xmlns:a16="http://schemas.microsoft.com/office/drawing/2014/main" val="1636399131"/>
                    </a:ext>
                  </a:extLst>
                </a:gridCol>
                <a:gridCol w="725192">
                  <a:extLst>
                    <a:ext uri="{9D8B030D-6E8A-4147-A177-3AD203B41FA5}">
                      <a16:colId xmlns:a16="http://schemas.microsoft.com/office/drawing/2014/main" val="2351349262"/>
                    </a:ext>
                  </a:extLst>
                </a:gridCol>
                <a:gridCol w="725192">
                  <a:extLst>
                    <a:ext uri="{9D8B030D-6E8A-4147-A177-3AD203B41FA5}">
                      <a16:colId xmlns:a16="http://schemas.microsoft.com/office/drawing/2014/main" val="1529194768"/>
                    </a:ext>
                  </a:extLst>
                </a:gridCol>
                <a:gridCol w="725192">
                  <a:extLst>
                    <a:ext uri="{9D8B030D-6E8A-4147-A177-3AD203B41FA5}">
                      <a16:colId xmlns:a16="http://schemas.microsoft.com/office/drawing/2014/main" val="3895689076"/>
                    </a:ext>
                  </a:extLst>
                </a:gridCol>
                <a:gridCol w="725192">
                  <a:extLst>
                    <a:ext uri="{9D8B030D-6E8A-4147-A177-3AD203B41FA5}">
                      <a16:colId xmlns:a16="http://schemas.microsoft.com/office/drawing/2014/main" val="1259802285"/>
                    </a:ext>
                  </a:extLst>
                </a:gridCol>
                <a:gridCol w="795695">
                  <a:extLst>
                    <a:ext uri="{9D8B030D-6E8A-4147-A177-3AD203B41FA5}">
                      <a16:colId xmlns:a16="http://schemas.microsoft.com/office/drawing/2014/main" val="681768793"/>
                    </a:ext>
                  </a:extLst>
                </a:gridCol>
                <a:gridCol w="725192">
                  <a:extLst>
                    <a:ext uri="{9D8B030D-6E8A-4147-A177-3AD203B41FA5}">
                      <a16:colId xmlns:a16="http://schemas.microsoft.com/office/drawing/2014/main" val="2968458679"/>
                    </a:ext>
                  </a:extLst>
                </a:gridCol>
              </a:tblGrid>
              <a:tr h="349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Quant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Ape[mm]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</a:rPr>
                        <a:t>Fmax</a:t>
                      </a:r>
                      <a:r>
                        <a:rPr lang="en-US" sz="1100" b="1" u="none" strike="noStrike" dirty="0">
                          <a:effectLst/>
                        </a:rPr>
                        <a:t>[T/m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Fop(</a:t>
                      </a:r>
                      <a:r>
                        <a:rPr lang="en-US" sz="1100" b="1" u="none" strike="noStrike" dirty="0" err="1">
                          <a:effectLst/>
                        </a:rPr>
                        <a:t>tt</a:t>
                      </a:r>
                      <a:r>
                        <a:rPr lang="en-US" sz="1100" b="1" u="none" strike="noStrike" dirty="0">
                          <a:effectLst/>
                        </a:rPr>
                        <a:t>)[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Fop(H)[T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Fop(W)[T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Fop(Z)[T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</a:rPr>
                        <a:t>Leff</a:t>
                      </a:r>
                      <a:r>
                        <a:rPr lang="en-US" sz="1100" b="1" u="none" strike="noStrike" dirty="0">
                          <a:effectLst/>
                        </a:rPr>
                        <a:t>[mm]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</a:rPr>
                        <a:t>Rgf</a:t>
                      </a:r>
                      <a:r>
                        <a:rPr lang="en-US" sz="1100" b="1" u="none" strike="noStrike" dirty="0">
                          <a:effectLst/>
                        </a:rPr>
                        <a:t>[mm]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Harm. </a:t>
                      </a:r>
                      <a:r>
                        <a:rPr lang="en-US" sz="1100" b="1" u="none" strike="noStrike" dirty="0" err="1">
                          <a:effectLst/>
                        </a:rPr>
                        <a:t>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</a:rPr>
                        <a:t>Ftip</a:t>
                      </a:r>
                      <a:r>
                        <a:rPr lang="en-US" sz="1100" b="1" u="none" strike="noStrike" dirty="0">
                          <a:effectLst/>
                        </a:rPr>
                        <a:t>[T]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4434853"/>
                  </a:ext>
                </a:extLst>
              </a:tr>
              <a:tr h="209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SC0IR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66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-315 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-315 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-210 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-140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-80 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1000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10.7 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-0.17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8208479"/>
                  </a:ext>
                </a:extLst>
              </a:tr>
              <a:tr h="209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VSCIR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32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66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-34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-34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-22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-15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-9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400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14.5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3.E-04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-0.02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0973417"/>
                  </a:ext>
                </a:extLst>
              </a:tr>
              <a:tr h="209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VSIR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dirty="0">
                          <a:effectLst/>
                        </a:rPr>
                        <a:t>16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dirty="0">
                          <a:effectLst/>
                        </a:rPr>
                        <a:t>66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dirty="0">
                          <a:effectLst/>
                        </a:rPr>
                        <a:t>-3608 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dirty="0">
                          <a:effectLst/>
                        </a:rPr>
                        <a:t>-3608 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dirty="0">
                          <a:effectLst/>
                        </a:rPr>
                        <a:t>-2406 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dirty="0">
                          <a:effectLst/>
                        </a:rPr>
                        <a:t>-1604 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dirty="0">
                          <a:effectLst/>
                        </a:rPr>
                        <a:t>-912 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dirty="0">
                          <a:effectLst/>
                        </a:rPr>
                        <a:t>400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dirty="0">
                          <a:effectLst/>
                        </a:rPr>
                        <a:t>14.5 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3.E-04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dirty="0">
                          <a:effectLst/>
                        </a:rPr>
                        <a:t>-1.96 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4674656"/>
                  </a:ext>
                </a:extLst>
              </a:tr>
              <a:tr h="209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HSCIR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32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66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-196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-196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-131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-87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-50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400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27.1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3.E-04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-0.11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0949136"/>
                  </a:ext>
                </a:extLst>
              </a:tr>
              <a:tr h="209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HSIR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dirty="0">
                          <a:effectLst/>
                        </a:rPr>
                        <a:t>16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dirty="0">
                          <a:effectLst/>
                        </a:rPr>
                        <a:t>66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dirty="0">
                          <a:effectLst/>
                        </a:rPr>
                        <a:t>3905 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dirty="0">
                          <a:effectLst/>
                        </a:rPr>
                        <a:t>3905 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dirty="0">
                          <a:effectLst/>
                        </a:rPr>
                        <a:t>2603 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dirty="0">
                          <a:effectLst/>
                        </a:rPr>
                        <a:t>1736 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dirty="0">
                          <a:effectLst/>
                        </a:rPr>
                        <a:t>987 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dirty="0">
                          <a:effectLst/>
                        </a:rPr>
                        <a:t>400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dirty="0">
                          <a:effectLst/>
                        </a:rPr>
                        <a:t>27.1 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3.E-04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dirty="0">
                          <a:effectLst/>
                        </a:rPr>
                        <a:t>2.13 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1418517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381876" y="4812950"/>
            <a:ext cx="5368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EDR parameters of the </a:t>
            </a:r>
            <a:r>
              <a:rPr lang="en-US" altLang="zh-CN" sz="1400" b="1" dirty="0" err="1" smtClean="0"/>
              <a:t>sextpoles</a:t>
            </a:r>
            <a:r>
              <a:rPr lang="en-US" altLang="zh-CN" sz="1400" b="1" dirty="0" smtClean="0"/>
              <a:t> in IR</a:t>
            </a:r>
            <a:endParaRPr lang="zh-CN" altLang="en-US" sz="14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3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5C5BD7F-B3CE-4149-BA51-6D84DD22A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10" y="1124744"/>
            <a:ext cx="11462050" cy="33386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2000" dirty="0" smtClean="0"/>
              <a:t>CDR</a:t>
            </a:r>
            <a:r>
              <a:rPr lang="zh-CN" altLang="en-US" sz="2000" dirty="0" smtClean="0"/>
              <a:t>原参数：色品</a:t>
            </a:r>
            <a:r>
              <a:rPr lang="zh-CN" altLang="en-US" sz="2000" dirty="0"/>
              <a:t>校正的六极</a:t>
            </a:r>
            <a:r>
              <a:rPr lang="zh-CN" altLang="en-US" sz="2000" dirty="0" smtClean="0"/>
              <a:t>铁无法采用常温技术             </a:t>
            </a:r>
            <a:r>
              <a:rPr lang="en-US" altLang="zh-CN" sz="2000" b="1" dirty="0" err="1" smtClean="0">
                <a:solidFill>
                  <a:srgbClr val="0000FF"/>
                </a:solidFill>
              </a:rPr>
              <a:t>Btip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=1.88 </a:t>
            </a:r>
            <a:r>
              <a:rPr lang="en-US" altLang="zh-CN" sz="2000" b="1" dirty="0">
                <a:solidFill>
                  <a:srgbClr val="0000FF"/>
                </a:solidFill>
              </a:rPr>
              <a:t>~ 2.72 T</a:t>
            </a:r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>
              <a:spcBef>
                <a:spcPts val="600"/>
              </a:spcBef>
            </a:pPr>
            <a:endParaRPr lang="en-US" altLang="zh-CN" sz="2000" dirty="0" smtClean="0"/>
          </a:p>
          <a:p>
            <a:pPr lvl="1">
              <a:spcBef>
                <a:spcPts val="600"/>
              </a:spcBef>
            </a:pPr>
            <a:endParaRPr lang="en-US" altLang="zh-CN" sz="2000" dirty="0"/>
          </a:p>
          <a:p>
            <a:pPr>
              <a:spcBef>
                <a:spcPts val="600"/>
              </a:spcBef>
            </a:pPr>
            <a:r>
              <a:rPr lang="en-US" altLang="zh-CN" sz="2000" dirty="0" smtClean="0"/>
              <a:t>CEPC </a:t>
            </a:r>
            <a:r>
              <a:rPr lang="en-US" altLang="zh-CN" sz="2000" dirty="0"/>
              <a:t>DAY –</a:t>
            </a:r>
            <a:r>
              <a:rPr lang="zh-CN" altLang="en-US" sz="2000" dirty="0"/>
              <a:t>朱应顺汇报</a:t>
            </a:r>
            <a:r>
              <a:rPr lang="zh-CN" altLang="en-US" sz="2000" dirty="0" smtClean="0"/>
              <a:t>：通过大幅压缩物理要求、采用强磁材料</a:t>
            </a:r>
            <a:r>
              <a:rPr lang="en-US" altLang="zh-CN" sz="2000" dirty="0" err="1" smtClean="0"/>
              <a:t>FeCoV</a:t>
            </a:r>
            <a:r>
              <a:rPr lang="zh-CN" altLang="en-US" sz="2000" dirty="0" smtClean="0"/>
              <a:t>，改为常温磁铁</a:t>
            </a:r>
            <a:endParaRPr lang="en-US" altLang="zh-CN" sz="2000" b="1" dirty="0">
              <a:solidFill>
                <a:srgbClr val="C00000"/>
              </a:solidFill>
            </a:endParaRPr>
          </a:p>
          <a:p>
            <a:pPr lvl="1"/>
            <a:endParaRPr lang="zh-CN" alt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0421686-A868-46F7-B755-4D6C8361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197307"/>
            <a:ext cx="10515600" cy="867586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Collider Sextupoles in CEPC </a:t>
            </a:r>
            <a:r>
              <a:rPr lang="en-US" altLang="zh-CN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CDR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71B812-9A93-47F6-9E97-9BBC305E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8D66D73-D925-4CC0-881C-88DF73A80D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81" y="4412726"/>
            <a:ext cx="2809696" cy="15760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3D2DE33-EF6A-4B39-9245-892018B42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295" y="4861065"/>
            <a:ext cx="7710301" cy="96260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E008621-11D6-4B82-8753-EFCA01C3E661}"/>
              </a:ext>
            </a:extLst>
          </p:cNvPr>
          <p:cNvSpPr txBox="1"/>
          <p:nvPr/>
        </p:nvSpPr>
        <p:spPr>
          <a:xfrm>
            <a:off x="4613565" y="4271374"/>
            <a:ext cx="433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D=42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mm, B</a:t>
            </a:r>
            <a:r>
              <a:rPr lang="en-US" altLang="zh-CN" b="1" dirty="0" smtClean="0">
                <a:solidFill>
                  <a:srgbClr val="0000FF"/>
                </a:solidFill>
              </a:rPr>
              <a:t>’’=3886 T/m</a:t>
            </a:r>
            <a:r>
              <a:rPr lang="en-US" altLang="zh-CN" b="1" baseline="30000" dirty="0" smtClean="0">
                <a:solidFill>
                  <a:srgbClr val="0000FF"/>
                </a:solidFill>
              </a:rPr>
              <a:t>2</a:t>
            </a:r>
            <a:r>
              <a:rPr lang="en-US" altLang="zh-CN" dirty="0" smtClean="0"/>
              <a:t>, </a:t>
            </a:r>
            <a:r>
              <a:rPr lang="en-US" altLang="zh-CN" b="1" dirty="0" err="1" smtClean="0">
                <a:solidFill>
                  <a:srgbClr val="0000FF"/>
                </a:solidFill>
              </a:rPr>
              <a:t>Btip</a:t>
            </a:r>
            <a:r>
              <a:rPr lang="en-US" altLang="zh-CN" b="1" dirty="0" smtClean="0">
                <a:solidFill>
                  <a:srgbClr val="0000FF"/>
                </a:solidFill>
              </a:rPr>
              <a:t>=0.857 </a:t>
            </a:r>
            <a:r>
              <a:rPr lang="en-US" altLang="zh-CN" b="1" dirty="0">
                <a:solidFill>
                  <a:srgbClr val="0000FF"/>
                </a:solidFill>
              </a:rPr>
              <a:t>T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88A088C-0CAA-49F9-9252-6E5CBEE736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5" t="2663" b="2435"/>
          <a:stretch/>
        </p:blipFill>
        <p:spPr>
          <a:xfrm>
            <a:off x="787651" y="1525981"/>
            <a:ext cx="6172416" cy="211351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094613" y="1093268"/>
            <a:ext cx="1146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</a:rPr>
              <a:t>2018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年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58299" y="3841860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2021</a:t>
            </a:r>
            <a:r>
              <a:rPr lang="zh-CN" altLang="en-US" b="1" dirty="0" smtClean="0">
                <a:solidFill>
                  <a:srgbClr val="C00000"/>
                </a:solidFill>
              </a:rPr>
              <a:t>年</a:t>
            </a:r>
            <a:r>
              <a:rPr lang="en-US" altLang="zh-CN" b="1" dirty="0" smtClean="0">
                <a:solidFill>
                  <a:srgbClr val="C00000"/>
                </a:solidFill>
              </a:rPr>
              <a:t>8</a:t>
            </a:r>
            <a:r>
              <a:rPr lang="zh-CN" altLang="en-US" b="1" dirty="0" smtClean="0">
                <a:solidFill>
                  <a:srgbClr val="C00000"/>
                </a:solidFill>
              </a:rPr>
              <a:t>月</a:t>
            </a:r>
            <a:r>
              <a:rPr lang="en-US" altLang="zh-CN" b="1" dirty="0" smtClean="0">
                <a:solidFill>
                  <a:srgbClr val="C00000"/>
                </a:solidFill>
              </a:rPr>
              <a:t>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85278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5C5BD7F-B3CE-4149-BA51-6D84DD22A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606550"/>
            <a:ext cx="11258550" cy="4351338"/>
          </a:xfrm>
        </p:spPr>
        <p:txBody>
          <a:bodyPr>
            <a:normAutofit/>
          </a:bodyPr>
          <a:lstStyle/>
          <a:p>
            <a:r>
              <a:rPr lang="zh-CN" altLang="en-US" sz="2000" b="1" dirty="0"/>
              <a:t>物理参数：</a:t>
            </a:r>
            <a:r>
              <a:rPr lang="en-US" altLang="zh-CN" sz="2000" b="1" dirty="0">
                <a:solidFill>
                  <a:srgbClr val="C00000"/>
                </a:solidFill>
              </a:rPr>
              <a:t>TDR-D4.1-Magnet-Parameters-V6.3.1-two-rings </a:t>
            </a:r>
            <a:r>
              <a:rPr lang="en-US" altLang="zh-CN" sz="2000" dirty="0"/>
              <a:t>            </a:t>
            </a:r>
            <a:endParaRPr lang="en-US" altLang="zh-CN" sz="2000" b="1" dirty="0" smtClean="0">
              <a:solidFill>
                <a:srgbClr val="0000FF"/>
              </a:solidFill>
            </a:endParaRPr>
          </a:p>
          <a:p>
            <a:pPr lvl="1"/>
            <a:r>
              <a:rPr lang="en-US" altLang="zh-CN" sz="2000" b="1" dirty="0" smtClean="0">
                <a:solidFill>
                  <a:srgbClr val="0000FF"/>
                </a:solidFill>
              </a:rPr>
              <a:t>D=46 mm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，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B’’=3494 T/m</a:t>
            </a:r>
            <a:r>
              <a:rPr lang="en-US" altLang="zh-CN" sz="2000" b="1" baseline="30000" dirty="0" smtClean="0">
                <a:solidFill>
                  <a:srgbClr val="0000FF"/>
                </a:solidFill>
              </a:rPr>
              <a:t>2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，</a:t>
            </a:r>
            <a:r>
              <a:rPr lang="en-US" altLang="zh-CN" sz="2000" b="1" dirty="0" err="1" smtClean="0">
                <a:solidFill>
                  <a:srgbClr val="0000FF"/>
                </a:solidFill>
              </a:rPr>
              <a:t>Btip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=0.92 T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，</a:t>
            </a:r>
            <a:r>
              <a:rPr lang="zh-CN" altLang="en-US" sz="2000" dirty="0" smtClean="0"/>
              <a:t>采用强磁材料</a:t>
            </a:r>
            <a:r>
              <a:rPr lang="en-US" altLang="zh-CN" sz="2000" dirty="0" err="1" smtClean="0"/>
              <a:t>FeCoV</a:t>
            </a:r>
            <a:r>
              <a:rPr lang="en-US" altLang="zh-CN" sz="2000" dirty="0" smtClean="0"/>
              <a:t> </a:t>
            </a:r>
            <a:endParaRPr lang="zh-CN" alt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0421686-A868-46F7-B755-4D6C8361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4266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Collider Sextupoles in CEPC TDR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71B812-9A93-47F6-9E97-9BBC305E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5E60C15-CC14-4AEB-8AD6-95BC856D3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6" r="1102"/>
          <a:stretch/>
        </p:blipFill>
        <p:spPr>
          <a:xfrm>
            <a:off x="978495" y="2847975"/>
            <a:ext cx="10261005" cy="254842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92008" y="1757854"/>
            <a:ext cx="140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</a:rPr>
              <a:t>2023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年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4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月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5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8686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EDR</a:t>
            </a:r>
            <a:r>
              <a:rPr lang="zh-CN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物理需求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8175" y="1251639"/>
            <a:ext cx="6534150" cy="2401713"/>
          </a:xfrm>
        </p:spPr>
        <p:txBody>
          <a:bodyPr>
            <a:normAutofit lnSpcReduction="10000"/>
          </a:bodyPr>
          <a:lstStyle/>
          <a:p>
            <a:r>
              <a:rPr lang="zh-CN" altLang="en-US" sz="2000" dirty="0" smtClean="0"/>
              <a:t>长度</a:t>
            </a:r>
            <a:r>
              <a:rPr lang="en-US" altLang="zh-CN" sz="2000" dirty="0" smtClean="0"/>
              <a:t>: 0.4 m</a:t>
            </a:r>
          </a:p>
          <a:p>
            <a:pPr lvl="1"/>
            <a:r>
              <a:rPr lang="en-US" altLang="zh-CN" sz="1800" dirty="0" smtClean="0"/>
              <a:t>0.3m-&gt;0.4m,</a:t>
            </a:r>
            <a:r>
              <a:rPr lang="zh-CN" altLang="en-US" sz="1800" dirty="0"/>
              <a:t>动力学孔径</a:t>
            </a:r>
            <a:r>
              <a:rPr lang="zh-CN" altLang="en-US" sz="1800" dirty="0" smtClean="0"/>
              <a:t>降低约</a:t>
            </a:r>
            <a:r>
              <a:rPr lang="en-US" altLang="zh-CN" sz="1800" dirty="0" smtClean="0"/>
              <a:t>0.5sigma</a:t>
            </a:r>
          </a:p>
          <a:p>
            <a:pPr lvl="1"/>
            <a:r>
              <a:rPr lang="zh-CN" altLang="en-US" sz="1800" dirty="0" smtClean="0"/>
              <a:t>且加误差</a:t>
            </a:r>
            <a:r>
              <a:rPr lang="zh-CN" altLang="en-US" sz="1800" dirty="0"/>
              <a:t>的</a:t>
            </a:r>
            <a:r>
              <a:rPr lang="zh-CN" altLang="en-US" sz="1800" dirty="0" smtClean="0"/>
              <a:t>动力学孔径余量较小</a:t>
            </a:r>
            <a:endParaRPr lang="en-US" altLang="zh-CN" sz="1800" dirty="0"/>
          </a:p>
          <a:p>
            <a:r>
              <a:rPr lang="zh-CN" altLang="en-US" sz="2000" dirty="0" smtClean="0"/>
              <a:t>孔径</a:t>
            </a:r>
            <a:r>
              <a:rPr lang="en-US" altLang="zh-CN" sz="2000" dirty="0" smtClean="0"/>
              <a:t>: 66 mm</a:t>
            </a:r>
          </a:p>
          <a:p>
            <a:pPr lvl="1"/>
            <a:r>
              <a:rPr lang="zh-CN" altLang="en-US" sz="1800" dirty="0" smtClean="0"/>
              <a:t>从阻抗角度可以降低至</a:t>
            </a:r>
            <a:r>
              <a:rPr lang="en-US" altLang="zh-CN" sz="1800" dirty="0" smtClean="0"/>
              <a:t>46mm</a:t>
            </a:r>
            <a:r>
              <a:rPr lang="zh-CN" altLang="en-US" sz="1800" dirty="0" smtClean="0"/>
              <a:t>，但仍无法做成常温</a:t>
            </a:r>
            <a:endParaRPr lang="en-US" altLang="zh-CN" sz="1800" dirty="0" smtClean="0"/>
          </a:p>
          <a:p>
            <a:r>
              <a:rPr lang="zh-CN" altLang="en-US" sz="2000" dirty="0" smtClean="0"/>
              <a:t>强度调节因子：</a:t>
            </a:r>
            <a:r>
              <a:rPr lang="en-US" altLang="zh-CN" sz="2000" dirty="0" smtClean="0"/>
              <a:t>1.5</a:t>
            </a:r>
            <a:endParaRPr lang="en-US" altLang="zh-CN" sz="2000" dirty="0"/>
          </a:p>
          <a:p>
            <a:pPr lvl="1"/>
            <a:r>
              <a:rPr lang="zh-CN" altLang="en-US" sz="1800" dirty="0" smtClean="0"/>
              <a:t>用于对撞点</a:t>
            </a:r>
            <a:r>
              <a:rPr lang="en-US" altLang="zh-CN" sz="1800" dirty="0" smtClean="0"/>
              <a:t>Beta</a:t>
            </a:r>
            <a:r>
              <a:rPr lang="zh-CN" altLang="en-US" sz="1800" dirty="0" smtClean="0"/>
              <a:t>函数调节、误差效应等</a:t>
            </a:r>
            <a:endParaRPr lang="en-US" altLang="zh-CN" sz="1800" dirty="0" smtClean="0"/>
          </a:p>
          <a:p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1355027"/>
            <a:ext cx="3143250" cy="217519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98495" y="3408948"/>
            <a:ext cx="416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含</a:t>
            </a:r>
            <a:r>
              <a:rPr lang="zh-CN" altLang="en-US" sz="1600" b="1" dirty="0" smtClean="0"/>
              <a:t>误差效应的</a:t>
            </a:r>
            <a:r>
              <a:rPr lang="en-US" altLang="zh-CN" sz="1600" b="1" dirty="0" smtClean="0"/>
              <a:t>Higgs</a:t>
            </a:r>
            <a:r>
              <a:rPr lang="zh-CN" altLang="en-US" sz="1600" b="1" dirty="0" smtClean="0"/>
              <a:t>模式动力学孔径及要求</a:t>
            </a:r>
            <a:endParaRPr lang="en-US" altLang="zh-CN" sz="1600" b="1" dirty="0" smtClean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C5F3FDD-7921-42C6-B374-7596365CC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229" y="3864302"/>
            <a:ext cx="5727501" cy="224620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195583" y="611050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FCC-</a:t>
            </a:r>
            <a:r>
              <a:rPr lang="en-US" altLang="zh-CN" sz="1400" dirty="0" err="1" smtClean="0"/>
              <a:t>ee</a:t>
            </a:r>
            <a:endParaRPr lang="en-US" altLang="zh-CN" sz="1400" dirty="0" smtClean="0"/>
          </a:p>
          <a:p>
            <a:r>
              <a:rPr lang="en-US" altLang="zh-CN" sz="1400" b="1" dirty="0" smtClean="0">
                <a:solidFill>
                  <a:srgbClr val="0070C0"/>
                </a:solidFill>
              </a:rPr>
              <a:t>D=76mm</a:t>
            </a:r>
            <a:r>
              <a:rPr lang="zh-CN" altLang="en-US" sz="1400" b="1" dirty="0">
                <a:solidFill>
                  <a:srgbClr val="0070C0"/>
                </a:solidFill>
              </a:rPr>
              <a:t>，</a:t>
            </a:r>
            <a:r>
              <a:rPr lang="en-US" altLang="zh-CN" sz="1400" b="1" dirty="0">
                <a:solidFill>
                  <a:srgbClr val="0070C0"/>
                </a:solidFill>
              </a:rPr>
              <a:t>B’’=8000T/m</a:t>
            </a:r>
            <a:r>
              <a:rPr lang="en-US" altLang="zh-CN" sz="1400" b="1" baseline="30000" dirty="0">
                <a:solidFill>
                  <a:srgbClr val="0070C0"/>
                </a:solidFill>
              </a:rPr>
              <a:t>2</a:t>
            </a:r>
            <a:r>
              <a:rPr lang="en-US" altLang="zh-CN" sz="1400" b="1" dirty="0">
                <a:solidFill>
                  <a:srgbClr val="0070C0"/>
                </a:solidFill>
              </a:rPr>
              <a:t>, </a:t>
            </a:r>
            <a:r>
              <a:rPr lang="en-US" altLang="zh-CN" sz="1400" b="1" dirty="0" err="1">
                <a:solidFill>
                  <a:srgbClr val="0070C0"/>
                </a:solidFill>
              </a:rPr>
              <a:t>Leff</a:t>
            </a:r>
            <a:r>
              <a:rPr lang="en-US" altLang="zh-CN" sz="1400" b="1" dirty="0">
                <a:solidFill>
                  <a:srgbClr val="0070C0"/>
                </a:solidFill>
              </a:rPr>
              <a:t>=0.3m, </a:t>
            </a:r>
            <a:r>
              <a:rPr lang="en-US" altLang="zh-CN" sz="1400" b="1" dirty="0" err="1" smtClean="0">
                <a:solidFill>
                  <a:srgbClr val="0070C0"/>
                </a:solidFill>
              </a:rPr>
              <a:t>Btip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=5.8T</a:t>
            </a:r>
            <a:r>
              <a:rPr lang="zh-CN" altLang="en-US" sz="1400" b="1" dirty="0" smtClean="0">
                <a:solidFill>
                  <a:srgbClr val="0000FF"/>
                </a:solidFill>
              </a:rPr>
              <a:t>，</a:t>
            </a:r>
            <a:r>
              <a:rPr lang="zh-CN" altLang="en-US" sz="1400" dirty="0" smtClean="0">
                <a:solidFill>
                  <a:srgbClr val="C00000"/>
                </a:solidFill>
              </a:rPr>
              <a:t>超导</a:t>
            </a:r>
            <a:r>
              <a:rPr lang="zh-CN" altLang="en-US" sz="1400" dirty="0">
                <a:solidFill>
                  <a:srgbClr val="C00000"/>
                </a:solidFill>
              </a:rPr>
              <a:t>方案</a:t>
            </a:r>
            <a:endParaRPr lang="zh-CN" altLang="en-US" sz="1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351752"/>
              </p:ext>
            </p:extLst>
          </p:nvPr>
        </p:nvGraphicFramePr>
        <p:xfrm>
          <a:off x="515707" y="3438792"/>
          <a:ext cx="5622199" cy="3194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4275">
                  <a:extLst>
                    <a:ext uri="{9D8B030D-6E8A-4147-A177-3AD203B41FA5}">
                      <a16:colId xmlns:a16="http://schemas.microsoft.com/office/drawing/2014/main" val="900181783"/>
                    </a:ext>
                  </a:extLst>
                </a:gridCol>
                <a:gridCol w="784638">
                  <a:extLst>
                    <a:ext uri="{9D8B030D-6E8A-4147-A177-3AD203B41FA5}">
                      <a16:colId xmlns:a16="http://schemas.microsoft.com/office/drawing/2014/main" val="1805350284"/>
                    </a:ext>
                  </a:extLst>
                </a:gridCol>
                <a:gridCol w="1131683">
                  <a:extLst>
                    <a:ext uri="{9D8B030D-6E8A-4147-A177-3AD203B41FA5}">
                      <a16:colId xmlns:a16="http://schemas.microsoft.com/office/drawing/2014/main" val="4098502881"/>
                    </a:ext>
                  </a:extLst>
                </a:gridCol>
                <a:gridCol w="778598">
                  <a:extLst>
                    <a:ext uri="{9D8B030D-6E8A-4147-A177-3AD203B41FA5}">
                      <a16:colId xmlns:a16="http://schemas.microsoft.com/office/drawing/2014/main" val="3767972692"/>
                    </a:ext>
                  </a:extLst>
                </a:gridCol>
                <a:gridCol w="573382">
                  <a:extLst>
                    <a:ext uri="{9D8B030D-6E8A-4147-A177-3AD203B41FA5}">
                      <a16:colId xmlns:a16="http://schemas.microsoft.com/office/drawing/2014/main" val="1015563500"/>
                    </a:ext>
                  </a:extLst>
                </a:gridCol>
                <a:gridCol w="1629623">
                  <a:extLst>
                    <a:ext uri="{9D8B030D-6E8A-4147-A177-3AD203B41FA5}">
                      <a16:colId xmlns:a16="http://schemas.microsoft.com/office/drawing/2014/main" val="3433908084"/>
                    </a:ext>
                  </a:extLst>
                </a:gridCol>
              </a:tblGrid>
              <a:tr h="265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Name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Ape[mm]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 smtClean="0">
                          <a:effectLst/>
                        </a:rPr>
                        <a:t>Fmax</a:t>
                      </a:r>
                      <a:r>
                        <a:rPr lang="en-US" sz="1200" b="1" u="none" strike="noStrike" dirty="0" smtClean="0">
                          <a:effectLst/>
                        </a:rPr>
                        <a:t>[T/m^2]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Leff</a:t>
                      </a:r>
                      <a:r>
                        <a:rPr lang="en-US" sz="1200" b="1" u="none" strike="noStrike" dirty="0">
                          <a:effectLst/>
                        </a:rPr>
                        <a:t>[mm]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Ftip</a:t>
                      </a:r>
                      <a:r>
                        <a:rPr lang="en-US" sz="1200" b="1" u="none" strike="noStrike" dirty="0">
                          <a:effectLst/>
                        </a:rPr>
                        <a:t>[T]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备注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511085"/>
                  </a:ext>
                </a:extLst>
              </a:tr>
              <a:tr h="265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CDR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7947975"/>
                  </a:ext>
                </a:extLst>
              </a:tr>
              <a:tr h="265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HSIRD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70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4442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300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2.72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3293233"/>
                  </a:ext>
                </a:extLst>
              </a:tr>
              <a:tr h="34303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dirty="0" smtClean="0">
                          <a:effectLst/>
                        </a:rPr>
                        <a:t>HSIRD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42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3658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400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0.81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dirty="0" smtClean="0"/>
                        <a:t>常温：大幅压缩物理要求、采用强磁材料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2469923"/>
                  </a:ext>
                </a:extLst>
              </a:tr>
              <a:tr h="265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TDR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9735442"/>
                  </a:ext>
                </a:extLst>
              </a:tr>
              <a:tr h="34303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dirty="0" smtClean="0">
                          <a:effectLst/>
                        </a:rPr>
                        <a:t>HSIRD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46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3494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400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0.92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常温：大幅压缩物理要求、采用强磁材料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2990926"/>
                  </a:ext>
                </a:extLst>
              </a:tr>
              <a:tr h="265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EDR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7745026"/>
                  </a:ext>
                </a:extLst>
              </a:tr>
              <a:tr h="51020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dirty="0" smtClean="0">
                          <a:effectLst/>
                        </a:rPr>
                        <a:t>HSIRD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46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3905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400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1.03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大幅压缩物理要求、采用强磁材料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，仍无法用常温技术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0988929"/>
                  </a:ext>
                </a:extLst>
              </a:tr>
              <a:tr h="26560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dirty="0" smtClean="0">
                          <a:effectLst/>
                        </a:rPr>
                        <a:t>HSIRD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66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3905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400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2.13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采用超导后，恢复部分物理要求，以满足将来高亮度需求。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7852120"/>
                  </a:ext>
                </a:extLst>
              </a:tr>
            </a:tbl>
          </a:graphicData>
        </a:graphic>
      </p:graphicFrame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349605" y="954917"/>
            <a:ext cx="161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</a:rPr>
              <a:t>2025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年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11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月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2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93" y="1165963"/>
            <a:ext cx="7987808" cy="2741239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942182" y="3914774"/>
            <a:ext cx="7392319" cy="1716471"/>
            <a:chOff x="1361156" y="4493942"/>
            <a:chExt cx="7492914" cy="1878460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2564782" y="5307980"/>
              <a:ext cx="6289288" cy="11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3245005" y="5084956"/>
              <a:ext cx="724829" cy="44604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869365" y="5081242"/>
              <a:ext cx="724829" cy="44604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437966" y="5088677"/>
              <a:ext cx="724829" cy="44604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858216" y="4537404"/>
              <a:ext cx="940420" cy="404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</a:rPr>
                <a:t>VSIRD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397076" y="4493942"/>
              <a:ext cx="940420" cy="37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VSCIRD</a:t>
              </a:r>
              <a:endParaRPr lang="zh-CN" altLang="en-US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166948" y="4506736"/>
              <a:ext cx="940420" cy="37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VSCIRD</a:t>
              </a:r>
              <a:endParaRPr lang="zh-CN" altLang="en-US" dirty="0"/>
            </a:p>
          </p:txBody>
        </p:sp>
        <p:cxnSp>
          <p:nvCxnSpPr>
            <p:cNvPr id="12" name="直接箭头连接符 11"/>
            <p:cNvCxnSpPr/>
            <p:nvPr/>
          </p:nvCxnSpPr>
          <p:spPr>
            <a:xfrm>
              <a:off x="3245005" y="5757743"/>
              <a:ext cx="72482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>
              <a:off x="4033026" y="5765180"/>
              <a:ext cx="72482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>
              <a:off x="4858216" y="5765178"/>
              <a:ext cx="72482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>
              <a:off x="5701992" y="5761464"/>
              <a:ext cx="72482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6482578" y="5761464"/>
              <a:ext cx="72482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3222704" y="5984482"/>
              <a:ext cx="717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0.4m</a:t>
              </a:r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040458" y="5995184"/>
              <a:ext cx="717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0.4m</a:t>
              </a:r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947424" y="5991918"/>
              <a:ext cx="717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0.4m</a:t>
              </a:r>
              <a:endParaRPr lang="zh-CN" altLang="en-US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765178" y="6002620"/>
              <a:ext cx="717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0.4m</a:t>
              </a:r>
              <a:endParaRPr lang="zh-CN" altLang="en-US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608956" y="6003070"/>
              <a:ext cx="717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0.4m</a:t>
              </a:r>
              <a:endParaRPr lang="zh-CN" altLang="en-US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361156" y="5330718"/>
              <a:ext cx="1761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有效长度及有效间距</a:t>
              </a: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1E2BCC63-D817-4435-8EF1-05744E306502}"/>
              </a:ext>
            </a:extLst>
          </p:cNvPr>
          <p:cNvSpPr/>
          <p:nvPr/>
        </p:nvSpPr>
        <p:spPr>
          <a:xfrm>
            <a:off x="177378" y="5469783"/>
            <a:ext cx="120146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边界条件：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32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块超导六极磁铁，分布在两个对撞点，每个对撞点有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16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块超导铁，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16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块铁彼此的距离约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100m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，总跨度约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1500m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布局分散，不适合共用一套低温系统，不适合采用大型低温制冷系统冷却，采用小型制冷机单独冷却。</a:t>
            </a:r>
            <a:endParaRPr lang="zh-CN" altLang="en-US" sz="20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2033CC8-382F-40DE-8614-6249A1E5486B}"/>
              </a:ext>
            </a:extLst>
          </p:cNvPr>
          <p:cNvSpPr/>
          <p:nvPr/>
        </p:nvSpPr>
        <p:spPr>
          <a:xfrm>
            <a:off x="2398566" y="360418"/>
            <a:ext cx="5840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黑体" panose="02010609060101010101" pitchFamily="49" charset="-122"/>
              </a:rPr>
              <a:t>CEPC</a:t>
            </a:r>
            <a:r>
              <a:rPr lang="zh-CN" altLang="en-US" sz="3200" dirty="0">
                <a:latin typeface="Arial" panose="020B0604020202020204" pitchFamily="34" charset="0"/>
                <a:ea typeface="黑体" panose="02010609060101010101" pitchFamily="49" charset="-122"/>
              </a:rPr>
              <a:t>六极</a:t>
            </a:r>
            <a:r>
              <a:rPr lang="zh-CN" altLang="en-US" sz="3200" dirty="0" smtClean="0">
                <a:latin typeface="Arial" panose="020B0604020202020204" pitchFamily="34" charset="0"/>
                <a:ea typeface="黑体" panose="02010609060101010101" pitchFamily="49" charset="-122"/>
              </a:rPr>
              <a:t>磁铁布局及低温方案</a:t>
            </a:r>
            <a:endParaRPr lang="zh-CN" altLang="en-US" sz="32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572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-113208"/>
            <a:ext cx="10515600" cy="1325563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800" dirty="0" smtClean="0">
                <a:latin typeface="Arial" panose="020B0604020202020204" pitchFamily="34" charset="0"/>
                <a:ea typeface="黑体" panose="02010609060101010101" pitchFamily="49" charset="-122"/>
              </a:rPr>
              <a:t>CEPC</a:t>
            </a:r>
            <a:r>
              <a:rPr lang="zh-CN" altLang="en-US" sz="2800" dirty="0" smtClean="0">
                <a:latin typeface="Arial" panose="020B0604020202020204" pitchFamily="34" charset="0"/>
                <a:ea typeface="黑体" panose="02010609060101010101" pitchFamily="49" charset="-122"/>
              </a:rPr>
              <a:t>超导六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极</a:t>
            </a:r>
            <a:r>
              <a:rPr lang="zh-CN" altLang="en-US" sz="2800" dirty="0" smtClean="0">
                <a:latin typeface="Arial" panose="020B0604020202020204" pitchFamily="34" charset="0"/>
                <a:ea typeface="黑体" panose="02010609060101010101" pitchFamily="49" charset="-122"/>
              </a:rPr>
              <a:t>磁铁的概念设计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7590" y="785732"/>
            <a:ext cx="1197339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磁体共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台，物理参数要求接近，考虑用相同设计方案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超导六极磁体有效长度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400mm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，最高磁场梯度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3905 T/m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000" dirty="0">
                <a:solidFill>
                  <a:srgbClr val="008400"/>
                </a:solidFill>
                <a:cs typeface="Arial" panose="020B0604020202020204" pitchFamily="34" charset="0"/>
              </a:rPr>
              <a:t>  </a:t>
            </a:r>
            <a:endParaRPr lang="en-US" altLang="zh-CN" sz="2000" baseline="30000" dirty="0">
              <a:solidFill>
                <a:srgbClr val="0084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磁体内半径从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r=57mm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  </a:t>
            </a:r>
            <a:r>
              <a:rPr lang="en-US" altLang="zh-CN" sz="2000" b="1" dirty="0">
                <a:cs typeface="Arial" panose="020B0604020202020204" pitchFamily="34" charset="0"/>
              </a:rPr>
              <a:t>(</a:t>
            </a:r>
            <a:r>
              <a:rPr lang="zh-CN" altLang="en-US" sz="2000" b="1" dirty="0">
                <a:cs typeface="Arial" panose="020B0604020202020204" pitchFamily="34" charset="0"/>
              </a:rPr>
              <a:t>按照</a:t>
            </a:r>
            <a:r>
              <a:rPr lang="en-US" altLang="zh-CN" sz="2000" b="1" dirty="0">
                <a:cs typeface="Arial" panose="020B0604020202020204" pitchFamily="34" charset="0"/>
              </a:rPr>
              <a:t>2025.11</a:t>
            </a:r>
            <a:r>
              <a:rPr lang="zh-CN" altLang="en-US" sz="2000" b="1" dirty="0">
                <a:cs typeface="Arial" panose="020B0604020202020204" pitchFamily="34" charset="0"/>
              </a:rPr>
              <a:t>月数据</a:t>
            </a:r>
            <a:r>
              <a:rPr lang="en-US" altLang="zh-CN" sz="2000" b="1" dirty="0"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最高磁场梯度下，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名义极面磁场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7T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，线圈中磁场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~9T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线圈类型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CCT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，首选骨架槽内绕线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每槽内导线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磁体本体（支撑桶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+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线圈）尺寸：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zh-CN" altLang="en-US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 整体圆柱形：内直径</a:t>
            </a:r>
            <a:r>
              <a:rPr lang="en-US" altLang="zh-CN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114mm</a:t>
            </a:r>
            <a:r>
              <a:rPr lang="zh-CN" altLang="en-US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外直径</a:t>
            </a:r>
            <a:r>
              <a:rPr lang="en-US" altLang="zh-CN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250mm</a:t>
            </a:r>
            <a:r>
              <a:rPr lang="zh-CN" altLang="en-US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纵向机械长度</a:t>
            </a:r>
            <a:r>
              <a:rPr lang="en-US" altLang="zh-CN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550mm</a:t>
            </a:r>
            <a:endParaRPr lang="en-US" altLang="zh-CN" sz="2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磁体分为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层，使用理论公式进行磁场估算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磁场较强，使用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Nb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Sn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HTS Bi-2212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导线，直径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0.9mm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磁体本体重量约</a:t>
            </a:r>
            <a:r>
              <a:rPr lang="en-US" altLang="zh-CN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85Kg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工作电流约 </a:t>
            </a:r>
            <a:r>
              <a:rPr lang="en-US" altLang="zh-CN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690A @4.2K,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3905 T/m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394" y="1448513"/>
            <a:ext cx="4138958" cy="133744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F7C05E0-2BB2-4F76-A7C5-8E8A39FB8A8B}"/>
              </a:ext>
            </a:extLst>
          </p:cNvPr>
          <p:cNvSpPr/>
          <p:nvPr/>
        </p:nvSpPr>
        <p:spPr>
          <a:xfrm>
            <a:off x="177378" y="5340687"/>
            <a:ext cx="120146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边界条件：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每块超导六极磁铁线圈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，磁体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重量约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70Kg 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超导磁铁线圈尺寸与重量较小，没有必要采用液氦浸泡冷却的零挥发系统，采用无液氦干式冷却系统满足需要。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1326" y="808888"/>
            <a:ext cx="13049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</a:t>
            </a:r>
            <a:r>
              <a:rPr lang="zh-CN" altLang="en-US" dirty="0" smtClean="0"/>
              <a:t>朱应顺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625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58F0AA2-D20C-4C31-88FA-1C9C21DE89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4" t="4031" r="1626" b="3264"/>
          <a:stretch/>
        </p:blipFill>
        <p:spPr>
          <a:xfrm>
            <a:off x="113235" y="2152399"/>
            <a:ext cx="3664590" cy="455597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E43C349-0E52-4FC5-A09E-34BE0EE852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4" r="6371" b="4244"/>
          <a:stretch/>
        </p:blipFill>
        <p:spPr>
          <a:xfrm>
            <a:off x="8742646" y="2152399"/>
            <a:ext cx="3404964" cy="460130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033CC8-382F-40DE-8614-6249A1E5486B}"/>
              </a:ext>
            </a:extLst>
          </p:cNvPr>
          <p:cNvSpPr/>
          <p:nvPr/>
        </p:nvSpPr>
        <p:spPr>
          <a:xfrm>
            <a:off x="2379516" y="149624"/>
            <a:ext cx="7071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黑体" panose="02010609060101010101" pitchFamily="49" charset="-122"/>
              </a:rPr>
              <a:t>CEPC</a:t>
            </a:r>
            <a:r>
              <a:rPr lang="zh-CN" altLang="en-US" sz="3200" dirty="0">
                <a:latin typeface="Arial" panose="020B0604020202020204" pitchFamily="34" charset="0"/>
                <a:ea typeface="黑体" panose="02010609060101010101" pitchFamily="49" charset="-122"/>
              </a:rPr>
              <a:t>六极磁铁低温恒温器的概念设计</a:t>
            </a:r>
            <a:endParaRPr lang="zh-CN" altLang="en-US" sz="32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F0A63AC-200E-4DC9-8B44-9C1A8DDF0E04}"/>
              </a:ext>
            </a:extLst>
          </p:cNvPr>
          <p:cNvSpPr/>
          <p:nvPr/>
        </p:nvSpPr>
        <p:spPr>
          <a:xfrm>
            <a:off x="0" y="781679"/>
            <a:ext cx="124198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干式冷却：两台小型制冷机</a:t>
            </a:r>
            <a:r>
              <a:rPr lang="en-US" altLang="zh-CN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GM418</a:t>
            </a:r>
            <a:r>
              <a:rPr lang="zh-CN" altLang="en-US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：一级：</a:t>
            </a:r>
            <a:r>
              <a:rPr lang="en-US" altLang="zh-CN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65W@50K, </a:t>
            </a:r>
            <a:r>
              <a:rPr lang="zh-CN" altLang="en-US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二级：</a:t>
            </a:r>
            <a:r>
              <a:rPr lang="en-US" altLang="zh-CN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2.5W@4.2K</a:t>
            </a:r>
            <a:r>
              <a:rPr lang="zh-CN" altLang="en-US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电流引线：</a:t>
            </a:r>
            <a:r>
              <a:rPr lang="en-US" altLang="zh-CN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890A @</a:t>
            </a:r>
            <a:r>
              <a:rPr lang="en-US" altLang="zh-CN" sz="20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4.2K*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采用二元传导型电流引线（高温超导），降低传导漏热；</a:t>
            </a:r>
            <a:endParaRPr lang="en-US" altLang="zh-CN" sz="2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80K</a:t>
            </a:r>
            <a:r>
              <a:rPr lang="zh-CN" altLang="en-US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冷屏：降低辐射漏热；</a:t>
            </a:r>
            <a:endParaRPr lang="en-US" altLang="zh-CN" sz="2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结构尺寸：见下图所示</a:t>
            </a:r>
            <a:endParaRPr lang="zh-CN" altLang="en-US" sz="20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9E3802E-A20B-4511-AF78-FC66387BC8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3"/>
          <a:stretch/>
        </p:blipFill>
        <p:spPr>
          <a:xfrm>
            <a:off x="3945491" y="2152400"/>
            <a:ext cx="4694767" cy="455597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601326" y="808888"/>
            <a:ext cx="13049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</a:t>
            </a:r>
            <a:r>
              <a:rPr lang="zh-CN" altLang="en-US" dirty="0" smtClean="0"/>
              <a:t>韩瑞雄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280558" y="1506067"/>
            <a:ext cx="292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*</a:t>
            </a:r>
            <a:r>
              <a:rPr lang="zh-CN" altLang="en-US" dirty="0" smtClean="0"/>
              <a:t>对应长度</a:t>
            </a:r>
            <a:r>
              <a:rPr lang="en-US" altLang="zh-CN" dirty="0" smtClean="0"/>
              <a:t>300mm</a:t>
            </a:r>
            <a:r>
              <a:rPr lang="zh-CN" altLang="en-US" dirty="0" smtClean="0"/>
              <a:t>设计，</a:t>
            </a:r>
            <a:r>
              <a:rPr lang="en-US" altLang="zh-CN" dirty="0" smtClean="0"/>
              <a:t>400mm</a:t>
            </a:r>
            <a:r>
              <a:rPr lang="zh-CN" altLang="en-US" dirty="0" smtClean="0"/>
              <a:t>设计正在更新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81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E43C349-0E52-4FC5-A09E-34BE0EE85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4" r="6371" b="4244"/>
          <a:stretch/>
        </p:blipFill>
        <p:spPr>
          <a:xfrm>
            <a:off x="3753395" y="1835141"/>
            <a:ext cx="3606193" cy="487323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033CC8-382F-40DE-8614-6249A1E5486B}"/>
              </a:ext>
            </a:extLst>
          </p:cNvPr>
          <p:cNvSpPr/>
          <p:nvPr/>
        </p:nvSpPr>
        <p:spPr>
          <a:xfrm>
            <a:off x="2379516" y="149624"/>
            <a:ext cx="7071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黑体" panose="02010609060101010101" pitchFamily="49" charset="-122"/>
              </a:rPr>
              <a:t>CEPC</a:t>
            </a:r>
            <a:r>
              <a:rPr lang="zh-CN" altLang="en-US" sz="3200" dirty="0">
                <a:latin typeface="Arial" panose="020B0604020202020204" pitchFamily="34" charset="0"/>
                <a:ea typeface="黑体" panose="02010609060101010101" pitchFamily="49" charset="-122"/>
              </a:rPr>
              <a:t>六极磁铁低温恒温器的概念设计</a:t>
            </a:r>
            <a:endParaRPr lang="zh-CN" altLang="en-US" sz="32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F0A63AC-200E-4DC9-8B44-9C1A8DDF0E04}"/>
              </a:ext>
            </a:extLst>
          </p:cNvPr>
          <p:cNvSpPr/>
          <p:nvPr/>
        </p:nvSpPr>
        <p:spPr>
          <a:xfrm>
            <a:off x="0" y="781679"/>
            <a:ext cx="124198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干式冷却：两台小型制冷机</a:t>
            </a:r>
            <a:r>
              <a:rPr lang="en-US" altLang="zh-CN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GM418</a:t>
            </a:r>
            <a:r>
              <a:rPr lang="zh-CN" altLang="en-US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：一级：</a:t>
            </a:r>
            <a:r>
              <a:rPr lang="en-US" altLang="zh-CN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65W@50K, </a:t>
            </a:r>
            <a:r>
              <a:rPr lang="zh-CN" altLang="en-US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二级：</a:t>
            </a:r>
            <a:r>
              <a:rPr lang="en-US" altLang="zh-CN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2.5W@4.2K</a:t>
            </a:r>
            <a:r>
              <a:rPr lang="zh-CN" altLang="en-US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电流引线：</a:t>
            </a:r>
            <a:r>
              <a:rPr lang="en-US" altLang="zh-CN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890A @</a:t>
            </a:r>
            <a:r>
              <a:rPr lang="en-US" altLang="zh-CN" sz="20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4.2K*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采用二元传导型电流引线（高温超导），降低传导漏热；</a:t>
            </a:r>
            <a:endParaRPr lang="en-US" altLang="zh-CN" sz="2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冷屏：降低辐射漏热；</a:t>
            </a:r>
            <a:endParaRPr lang="en-US" altLang="zh-CN" sz="2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结构尺寸：见下图所示</a:t>
            </a:r>
            <a:endParaRPr lang="zh-CN" altLang="en-US" sz="2000" dirty="0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493FE8DA-E429-4D61-AB4B-8DD0B0A05028}"/>
              </a:ext>
            </a:extLst>
          </p:cNvPr>
          <p:cNvCxnSpPr>
            <a:cxnSpLocks/>
          </p:cNvCxnSpPr>
          <p:nvPr/>
        </p:nvCxnSpPr>
        <p:spPr>
          <a:xfrm flipV="1">
            <a:off x="6445188" y="2152398"/>
            <a:ext cx="1722268" cy="732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5B2A4FEB-D530-49F0-883A-5D57C3BF63D8}"/>
              </a:ext>
            </a:extLst>
          </p:cNvPr>
          <p:cNvSpPr txBox="1"/>
          <p:nvPr/>
        </p:nvSpPr>
        <p:spPr>
          <a:xfrm>
            <a:off x="8256233" y="1944092"/>
            <a:ext cx="267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小型制冷机 </a:t>
            </a:r>
            <a:r>
              <a:rPr lang="en-US" altLang="zh-CN" dirty="0"/>
              <a:t>cryocooler</a:t>
            </a:r>
            <a:endParaRPr lang="zh-CN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4EAE9602-1D41-4BB3-B23A-5B54CC952609}"/>
              </a:ext>
            </a:extLst>
          </p:cNvPr>
          <p:cNvCxnSpPr>
            <a:cxnSpLocks/>
          </p:cNvCxnSpPr>
          <p:nvPr/>
        </p:nvCxnSpPr>
        <p:spPr>
          <a:xfrm flipV="1">
            <a:off x="6587231" y="2662056"/>
            <a:ext cx="1637930" cy="766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D4D50399-D99F-4097-B45A-5A4A0AD0FCCF}"/>
              </a:ext>
            </a:extLst>
          </p:cNvPr>
          <p:cNvSpPr txBox="1"/>
          <p:nvPr/>
        </p:nvSpPr>
        <p:spPr>
          <a:xfrm>
            <a:off x="8309499" y="2482030"/>
            <a:ext cx="146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一级冷头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1AD53E2E-1DBA-4714-8714-F2A66D9887CB}"/>
              </a:ext>
            </a:extLst>
          </p:cNvPr>
          <p:cNvCxnSpPr/>
          <p:nvPr/>
        </p:nvCxnSpPr>
        <p:spPr>
          <a:xfrm flipV="1">
            <a:off x="6494015" y="3734518"/>
            <a:ext cx="1731146" cy="747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EEA0B78B-2A56-42CA-A685-B9501088E400}"/>
              </a:ext>
            </a:extLst>
          </p:cNvPr>
          <p:cNvSpPr txBox="1"/>
          <p:nvPr/>
        </p:nvSpPr>
        <p:spPr>
          <a:xfrm>
            <a:off x="8225161" y="3549852"/>
            <a:ext cx="146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二级冷头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F8DA2B92-FF13-4D76-88F3-043EB90DFB89}"/>
              </a:ext>
            </a:extLst>
          </p:cNvPr>
          <p:cNvCxnSpPr>
            <a:cxnSpLocks/>
          </p:cNvCxnSpPr>
          <p:nvPr/>
        </p:nvCxnSpPr>
        <p:spPr>
          <a:xfrm flipH="1">
            <a:off x="2945527" y="2442185"/>
            <a:ext cx="2239032" cy="595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F6F3C4DE-7CA3-4D18-AFB6-4F19094EFC72}"/>
              </a:ext>
            </a:extLst>
          </p:cNvPr>
          <p:cNvSpPr txBox="1"/>
          <p:nvPr/>
        </p:nvSpPr>
        <p:spPr>
          <a:xfrm>
            <a:off x="8225161" y="4010200"/>
            <a:ext cx="146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磁铁线圈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D21D09D8-9146-4357-A3C7-88EBC1AF7AB5}"/>
              </a:ext>
            </a:extLst>
          </p:cNvPr>
          <p:cNvCxnSpPr>
            <a:cxnSpLocks/>
          </p:cNvCxnSpPr>
          <p:nvPr/>
        </p:nvCxnSpPr>
        <p:spPr>
          <a:xfrm flipV="1">
            <a:off x="6340155" y="4108490"/>
            <a:ext cx="1885006" cy="755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90123465-9E0B-4D73-8669-FBA5586B2879}"/>
              </a:ext>
            </a:extLst>
          </p:cNvPr>
          <p:cNvSpPr txBox="1"/>
          <p:nvPr/>
        </p:nvSpPr>
        <p:spPr>
          <a:xfrm>
            <a:off x="1884645" y="2896505"/>
            <a:ext cx="146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电流引线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856F3B9B-FCE8-47AE-B34A-8AC34E73ACD9}"/>
              </a:ext>
            </a:extLst>
          </p:cNvPr>
          <p:cNvCxnSpPr>
            <a:cxnSpLocks/>
          </p:cNvCxnSpPr>
          <p:nvPr/>
        </p:nvCxnSpPr>
        <p:spPr>
          <a:xfrm flipH="1">
            <a:off x="2968261" y="4554245"/>
            <a:ext cx="1096783" cy="408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41420369-7D88-4185-B81E-FAF73756F12D}"/>
              </a:ext>
            </a:extLst>
          </p:cNvPr>
          <p:cNvSpPr txBox="1"/>
          <p:nvPr/>
        </p:nvSpPr>
        <p:spPr>
          <a:xfrm>
            <a:off x="1896012" y="4863947"/>
            <a:ext cx="146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70K</a:t>
            </a:r>
            <a:r>
              <a:rPr lang="zh-CN" altLang="en-US" dirty="0"/>
              <a:t>冷屏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601326" y="808888"/>
            <a:ext cx="13049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</a:t>
            </a:r>
            <a:r>
              <a:rPr lang="zh-CN" altLang="en-US" dirty="0" smtClean="0"/>
              <a:t>韩瑞雄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9139238" y="5744692"/>
            <a:ext cx="292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*</a:t>
            </a:r>
            <a:r>
              <a:rPr lang="zh-CN" altLang="en-US" dirty="0" smtClean="0"/>
              <a:t>对应长度</a:t>
            </a:r>
            <a:r>
              <a:rPr lang="en-US" altLang="zh-CN" dirty="0" smtClean="0"/>
              <a:t>300mm</a:t>
            </a:r>
            <a:r>
              <a:rPr lang="zh-CN" altLang="en-US" dirty="0" smtClean="0"/>
              <a:t>设计，</a:t>
            </a:r>
            <a:r>
              <a:rPr lang="en-US" altLang="zh-CN" dirty="0" smtClean="0"/>
              <a:t>400mm</a:t>
            </a:r>
            <a:r>
              <a:rPr lang="zh-CN" altLang="en-US" dirty="0" smtClean="0"/>
              <a:t>设计正在更新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752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972</Words>
  <Application>Microsoft Office PowerPoint</Application>
  <PresentationFormat>宽屏</PresentationFormat>
  <Paragraphs>216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等线</vt:lpstr>
      <vt:lpstr>等线 Light</vt:lpstr>
      <vt:lpstr>黑体</vt:lpstr>
      <vt:lpstr>微软雅黑</vt:lpstr>
      <vt:lpstr>Arial</vt:lpstr>
      <vt:lpstr>Wingdings</vt:lpstr>
      <vt:lpstr>Office 主题​​</vt:lpstr>
      <vt:lpstr>Sextupoles in the interaction region of the CEPC collider ring</vt:lpstr>
      <vt:lpstr>Sextupoles in the interaction region</vt:lpstr>
      <vt:lpstr>Collider Sextupoles in CEPC CDR</vt:lpstr>
      <vt:lpstr>Collider Sextupoles in CEPC TDR</vt:lpstr>
      <vt:lpstr>EDR物理需求</vt:lpstr>
      <vt:lpstr>PowerPoint 演示文稿</vt:lpstr>
      <vt:lpstr>CEPC超导六极磁铁的概念设计</vt:lpstr>
      <vt:lpstr>PowerPoint 演示文稿</vt:lpstr>
      <vt:lpstr>PowerPoint 演示文稿</vt:lpstr>
      <vt:lpstr>总结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webuser</dc:creator>
  <cp:lastModifiedBy>webuser</cp:lastModifiedBy>
  <cp:revision>1005</cp:revision>
  <dcterms:created xsi:type="dcterms:W3CDTF">2024-11-26T07:08:01Z</dcterms:created>
  <dcterms:modified xsi:type="dcterms:W3CDTF">2026-01-28T08:58:41Z</dcterms:modified>
</cp:coreProperties>
</file>